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theme/themeOverride1.xml" ContentType="application/vnd.openxmlformats-officedocument.themeOverr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Masters/slideMaster6.xml" ContentType="application/vnd.openxmlformats-officedocument.presentationml.slideMaster+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129.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Layouts/slideLayout58.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theme/themeOverride2.xml" ContentType="application/vnd.openxmlformats-officedocument.themeOverride+xml"/>
  <Override PartName="/ppt/slides/slide40.xml" ContentType="application/vnd.openxmlformats-officedocument.presentationml.slide+xml"/>
  <Override PartName="/ppt/slides/slide159.xml" ContentType="application/vnd.openxmlformats-officedocument.presentationml.slide+xml"/>
  <Override PartName="/ppt/slideLayouts/slideLayout5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Lst>
  <p:notesMasterIdLst>
    <p:notesMasterId r:id="rId174"/>
  </p:notes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10" r:id="rId156"/>
    <p:sldId id="411"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8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38" Type="http://schemas.openxmlformats.org/officeDocument/2006/relationships/slide" Target="slides/slide132.xml"/><Relationship Id="rId154" Type="http://schemas.openxmlformats.org/officeDocument/2006/relationships/slide" Target="slides/slide148.xml"/><Relationship Id="rId159" Type="http://schemas.openxmlformats.org/officeDocument/2006/relationships/slide" Target="slides/slide153.xml"/><Relationship Id="rId175" Type="http://schemas.openxmlformats.org/officeDocument/2006/relationships/presProps" Target="presProps.xml"/><Relationship Id="rId170" Type="http://schemas.openxmlformats.org/officeDocument/2006/relationships/slide" Target="slides/slide164.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144" Type="http://schemas.openxmlformats.org/officeDocument/2006/relationships/slide" Target="slides/slide138.xml"/><Relationship Id="rId149" Type="http://schemas.openxmlformats.org/officeDocument/2006/relationships/slide" Target="slides/slide143.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160" Type="http://schemas.openxmlformats.org/officeDocument/2006/relationships/slide" Target="slides/slide154.xml"/><Relationship Id="rId165" Type="http://schemas.openxmlformats.org/officeDocument/2006/relationships/slide" Target="slides/slide15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openxmlformats.org/officeDocument/2006/relationships/slide" Target="slides/slide144.xml"/><Relationship Id="rId155" Type="http://schemas.openxmlformats.org/officeDocument/2006/relationships/slide" Target="slides/slide149.xml"/><Relationship Id="rId171" Type="http://schemas.openxmlformats.org/officeDocument/2006/relationships/slide" Target="slides/slide165.xml"/><Relationship Id="rId176" Type="http://schemas.openxmlformats.org/officeDocument/2006/relationships/viewProps" Target="viewProps.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slide" Target="slides/slide124.xml"/><Relationship Id="rId135" Type="http://schemas.openxmlformats.org/officeDocument/2006/relationships/slide" Target="slides/slide129.xml"/><Relationship Id="rId143" Type="http://schemas.openxmlformats.org/officeDocument/2006/relationships/slide" Target="slides/slide137.xml"/><Relationship Id="rId148" Type="http://schemas.openxmlformats.org/officeDocument/2006/relationships/slide" Target="slides/slide142.xml"/><Relationship Id="rId151" Type="http://schemas.openxmlformats.org/officeDocument/2006/relationships/slide" Target="slides/slide145.xml"/><Relationship Id="rId156" Type="http://schemas.openxmlformats.org/officeDocument/2006/relationships/slide" Target="slides/slide150.xml"/><Relationship Id="rId164" Type="http://schemas.openxmlformats.org/officeDocument/2006/relationships/slide" Target="slides/slide158.xml"/><Relationship Id="rId169" Type="http://schemas.openxmlformats.org/officeDocument/2006/relationships/slide" Target="slides/slide163.xml"/><Relationship Id="rId177"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72" Type="http://schemas.openxmlformats.org/officeDocument/2006/relationships/slide" Target="slides/slide166.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slide" Target="slides/slide16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slide" Target="slides/slide167.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notesMaster" Target="notesMasters/notesMaster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374.wmf"/><Relationship Id="rId2" Type="http://schemas.openxmlformats.org/officeDocument/2006/relationships/image" Target="../media/image373.wmf"/><Relationship Id="rId1" Type="http://schemas.openxmlformats.org/officeDocument/2006/relationships/image" Target="../media/image372.wmf"/><Relationship Id="rId4" Type="http://schemas.openxmlformats.org/officeDocument/2006/relationships/image" Target="../media/image375.wmf"/></Relationships>
</file>

<file path=ppt/drawings/_rels/vmlDrawing101.vml.rels><?xml version="1.0" encoding="UTF-8" standalone="yes"?>
<Relationships xmlns="http://schemas.openxmlformats.org/package/2006/relationships"><Relationship Id="rId8" Type="http://schemas.openxmlformats.org/officeDocument/2006/relationships/image" Target="../media/image383.wmf"/><Relationship Id="rId3" Type="http://schemas.openxmlformats.org/officeDocument/2006/relationships/image" Target="../media/image378.wmf"/><Relationship Id="rId7" Type="http://schemas.openxmlformats.org/officeDocument/2006/relationships/image" Target="../media/image382.wmf"/><Relationship Id="rId2" Type="http://schemas.openxmlformats.org/officeDocument/2006/relationships/image" Target="../media/image377.wmf"/><Relationship Id="rId1" Type="http://schemas.openxmlformats.org/officeDocument/2006/relationships/image" Target="../media/image376.wmf"/><Relationship Id="rId6" Type="http://schemas.openxmlformats.org/officeDocument/2006/relationships/image" Target="../media/image381.wmf"/><Relationship Id="rId5" Type="http://schemas.openxmlformats.org/officeDocument/2006/relationships/image" Target="../media/image380.wmf"/><Relationship Id="rId4" Type="http://schemas.openxmlformats.org/officeDocument/2006/relationships/image" Target="../media/image379.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386.wmf"/><Relationship Id="rId7" Type="http://schemas.openxmlformats.org/officeDocument/2006/relationships/image" Target="../media/image380.wmf"/><Relationship Id="rId2" Type="http://schemas.openxmlformats.org/officeDocument/2006/relationships/image" Target="../media/image385.wmf"/><Relationship Id="rId1" Type="http://schemas.openxmlformats.org/officeDocument/2006/relationships/image" Target="../media/image384.wmf"/><Relationship Id="rId6" Type="http://schemas.openxmlformats.org/officeDocument/2006/relationships/image" Target="../media/image381.wmf"/><Relationship Id="rId5" Type="http://schemas.openxmlformats.org/officeDocument/2006/relationships/image" Target="../media/image388.wmf"/><Relationship Id="rId4" Type="http://schemas.openxmlformats.org/officeDocument/2006/relationships/image" Target="../media/image387.w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391.wmf"/><Relationship Id="rId2" Type="http://schemas.openxmlformats.org/officeDocument/2006/relationships/image" Target="../media/image390.wmf"/><Relationship Id="rId1" Type="http://schemas.openxmlformats.org/officeDocument/2006/relationships/image" Target="../media/image389.wmf"/><Relationship Id="rId5" Type="http://schemas.openxmlformats.org/officeDocument/2006/relationships/image" Target="../media/image393.wmf"/><Relationship Id="rId4" Type="http://schemas.openxmlformats.org/officeDocument/2006/relationships/image" Target="../media/image392.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396.emf"/><Relationship Id="rId2" Type="http://schemas.openxmlformats.org/officeDocument/2006/relationships/image" Target="../media/image395.emf"/><Relationship Id="rId1" Type="http://schemas.openxmlformats.org/officeDocument/2006/relationships/image" Target="../media/image394.emf"/><Relationship Id="rId5" Type="http://schemas.openxmlformats.org/officeDocument/2006/relationships/image" Target="../media/image398.emf"/><Relationship Id="rId4" Type="http://schemas.openxmlformats.org/officeDocument/2006/relationships/image" Target="../media/image397.e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401.emf"/><Relationship Id="rId2" Type="http://schemas.openxmlformats.org/officeDocument/2006/relationships/image" Target="../media/image400.emf"/><Relationship Id="rId1" Type="http://schemas.openxmlformats.org/officeDocument/2006/relationships/image" Target="../media/image399.emf"/></Relationships>
</file>

<file path=ppt/drawings/_rels/vmlDrawing106.vml.rels><?xml version="1.0" encoding="UTF-8" standalone="yes"?>
<Relationships xmlns="http://schemas.openxmlformats.org/package/2006/relationships"><Relationship Id="rId8" Type="http://schemas.openxmlformats.org/officeDocument/2006/relationships/image" Target="../media/image409.wmf"/><Relationship Id="rId3" Type="http://schemas.openxmlformats.org/officeDocument/2006/relationships/image" Target="../media/image404.emf"/><Relationship Id="rId7" Type="http://schemas.openxmlformats.org/officeDocument/2006/relationships/image" Target="../media/image408.wmf"/><Relationship Id="rId2" Type="http://schemas.openxmlformats.org/officeDocument/2006/relationships/image" Target="../media/image403.emf"/><Relationship Id="rId1" Type="http://schemas.openxmlformats.org/officeDocument/2006/relationships/image" Target="../media/image402.emf"/><Relationship Id="rId6" Type="http://schemas.openxmlformats.org/officeDocument/2006/relationships/image" Target="../media/image407.emf"/><Relationship Id="rId5" Type="http://schemas.openxmlformats.org/officeDocument/2006/relationships/image" Target="../media/image406.emf"/><Relationship Id="rId10" Type="http://schemas.openxmlformats.org/officeDocument/2006/relationships/image" Target="../media/image411.wmf"/><Relationship Id="rId4" Type="http://schemas.openxmlformats.org/officeDocument/2006/relationships/image" Target="../media/image405.emf"/><Relationship Id="rId9" Type="http://schemas.openxmlformats.org/officeDocument/2006/relationships/image" Target="../media/image410.e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414.wmf"/><Relationship Id="rId2" Type="http://schemas.openxmlformats.org/officeDocument/2006/relationships/image" Target="../media/image413.wmf"/><Relationship Id="rId1" Type="http://schemas.openxmlformats.org/officeDocument/2006/relationships/image" Target="../media/image412.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417.wmf"/><Relationship Id="rId7" Type="http://schemas.openxmlformats.org/officeDocument/2006/relationships/image" Target="../media/image421.wmf"/><Relationship Id="rId2" Type="http://schemas.openxmlformats.org/officeDocument/2006/relationships/image" Target="../media/image416.wmf"/><Relationship Id="rId1" Type="http://schemas.openxmlformats.org/officeDocument/2006/relationships/image" Target="../media/image415.wmf"/><Relationship Id="rId6" Type="http://schemas.openxmlformats.org/officeDocument/2006/relationships/image" Target="../media/image420.wmf"/><Relationship Id="rId5" Type="http://schemas.openxmlformats.org/officeDocument/2006/relationships/image" Target="../media/image419.wmf"/><Relationship Id="rId4" Type="http://schemas.openxmlformats.org/officeDocument/2006/relationships/image" Target="../media/image418.wmf"/></Relationships>
</file>

<file path=ppt/drawings/_rels/vmlDrawing109.vml.rels><?xml version="1.0" encoding="UTF-8" standalone="yes"?>
<Relationships xmlns="http://schemas.openxmlformats.org/package/2006/relationships"><Relationship Id="rId8" Type="http://schemas.openxmlformats.org/officeDocument/2006/relationships/image" Target="../media/image429.wmf"/><Relationship Id="rId3" Type="http://schemas.openxmlformats.org/officeDocument/2006/relationships/image" Target="../media/image424.wmf"/><Relationship Id="rId7" Type="http://schemas.openxmlformats.org/officeDocument/2006/relationships/image" Target="../media/image428.wmf"/><Relationship Id="rId2" Type="http://schemas.openxmlformats.org/officeDocument/2006/relationships/image" Target="../media/image423.wmf"/><Relationship Id="rId1" Type="http://schemas.openxmlformats.org/officeDocument/2006/relationships/image" Target="../media/image422.wmf"/><Relationship Id="rId6" Type="http://schemas.openxmlformats.org/officeDocument/2006/relationships/image" Target="../media/image427.wmf"/><Relationship Id="rId5" Type="http://schemas.openxmlformats.org/officeDocument/2006/relationships/image" Target="../media/image426.wmf"/><Relationship Id="rId10" Type="http://schemas.openxmlformats.org/officeDocument/2006/relationships/image" Target="../media/image431.wmf"/><Relationship Id="rId4" Type="http://schemas.openxmlformats.org/officeDocument/2006/relationships/image" Target="../media/image425.wmf"/><Relationship Id="rId9" Type="http://schemas.openxmlformats.org/officeDocument/2006/relationships/image" Target="../media/image43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10.vml.rels><?xml version="1.0" encoding="UTF-8" standalone="yes"?>
<Relationships xmlns="http://schemas.openxmlformats.org/package/2006/relationships"><Relationship Id="rId2" Type="http://schemas.openxmlformats.org/officeDocument/2006/relationships/image" Target="../media/image433.wmf"/><Relationship Id="rId1" Type="http://schemas.openxmlformats.org/officeDocument/2006/relationships/image" Target="../media/image432.emf"/></Relationships>
</file>

<file path=ppt/drawings/_rels/vmlDrawing111.vml.rels><?xml version="1.0" encoding="UTF-8" standalone="yes"?>
<Relationships xmlns="http://schemas.openxmlformats.org/package/2006/relationships"><Relationship Id="rId3" Type="http://schemas.openxmlformats.org/officeDocument/2006/relationships/image" Target="../media/image436.wmf"/><Relationship Id="rId7" Type="http://schemas.openxmlformats.org/officeDocument/2006/relationships/image" Target="../media/image440.emf"/><Relationship Id="rId2" Type="http://schemas.openxmlformats.org/officeDocument/2006/relationships/image" Target="../media/image435.wmf"/><Relationship Id="rId1" Type="http://schemas.openxmlformats.org/officeDocument/2006/relationships/image" Target="../media/image434.wmf"/><Relationship Id="rId6" Type="http://schemas.openxmlformats.org/officeDocument/2006/relationships/image" Target="../media/image439.emf"/><Relationship Id="rId5" Type="http://schemas.openxmlformats.org/officeDocument/2006/relationships/image" Target="../media/image438.wmf"/><Relationship Id="rId4" Type="http://schemas.openxmlformats.org/officeDocument/2006/relationships/image" Target="../media/image437.w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443.wmf"/><Relationship Id="rId2" Type="http://schemas.openxmlformats.org/officeDocument/2006/relationships/image" Target="../media/image442.wmf"/><Relationship Id="rId1" Type="http://schemas.openxmlformats.org/officeDocument/2006/relationships/image" Target="../media/image441.wmf"/><Relationship Id="rId5" Type="http://schemas.openxmlformats.org/officeDocument/2006/relationships/image" Target="../media/image445.wmf"/><Relationship Id="rId4" Type="http://schemas.openxmlformats.org/officeDocument/2006/relationships/image" Target="../media/image444.wmf"/></Relationships>
</file>

<file path=ppt/drawings/_rels/vmlDrawing113.vml.rels><?xml version="1.0" encoding="UTF-8" standalone="yes"?>
<Relationships xmlns="http://schemas.openxmlformats.org/package/2006/relationships"><Relationship Id="rId2" Type="http://schemas.openxmlformats.org/officeDocument/2006/relationships/image" Target="../media/image447.wmf"/><Relationship Id="rId1" Type="http://schemas.openxmlformats.org/officeDocument/2006/relationships/image" Target="../media/image446.wmf"/></Relationships>
</file>

<file path=ppt/drawings/_rels/vmlDrawing114.vml.rels><?xml version="1.0" encoding="UTF-8" standalone="yes"?>
<Relationships xmlns="http://schemas.openxmlformats.org/package/2006/relationships"><Relationship Id="rId2" Type="http://schemas.openxmlformats.org/officeDocument/2006/relationships/image" Target="../media/image449.wmf"/><Relationship Id="rId1" Type="http://schemas.openxmlformats.org/officeDocument/2006/relationships/image" Target="../media/image448.w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452.wmf"/><Relationship Id="rId2" Type="http://schemas.openxmlformats.org/officeDocument/2006/relationships/image" Target="../media/image451.wmf"/><Relationship Id="rId1" Type="http://schemas.openxmlformats.org/officeDocument/2006/relationships/image" Target="../media/image450.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455.wmf"/><Relationship Id="rId2" Type="http://schemas.openxmlformats.org/officeDocument/2006/relationships/image" Target="../media/image454.emf"/><Relationship Id="rId1" Type="http://schemas.openxmlformats.org/officeDocument/2006/relationships/image" Target="../media/image453.emf"/><Relationship Id="rId5" Type="http://schemas.openxmlformats.org/officeDocument/2006/relationships/image" Target="../media/image457.wmf"/><Relationship Id="rId4" Type="http://schemas.openxmlformats.org/officeDocument/2006/relationships/image" Target="../media/image456.w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460.emf"/><Relationship Id="rId2" Type="http://schemas.openxmlformats.org/officeDocument/2006/relationships/image" Target="../media/image459.emf"/><Relationship Id="rId1" Type="http://schemas.openxmlformats.org/officeDocument/2006/relationships/image" Target="../media/image458.emf"/><Relationship Id="rId4" Type="http://schemas.openxmlformats.org/officeDocument/2006/relationships/image" Target="../media/image461.emf"/></Relationships>
</file>

<file path=ppt/drawings/_rels/vmlDrawing118.vml.rels><?xml version="1.0" encoding="UTF-8" standalone="yes"?>
<Relationships xmlns="http://schemas.openxmlformats.org/package/2006/relationships"><Relationship Id="rId8" Type="http://schemas.openxmlformats.org/officeDocument/2006/relationships/image" Target="../media/image469.wmf"/><Relationship Id="rId3" Type="http://schemas.openxmlformats.org/officeDocument/2006/relationships/image" Target="../media/image464.wmf"/><Relationship Id="rId7" Type="http://schemas.openxmlformats.org/officeDocument/2006/relationships/image" Target="../media/image468.emf"/><Relationship Id="rId2" Type="http://schemas.openxmlformats.org/officeDocument/2006/relationships/image" Target="../media/image463.wmf"/><Relationship Id="rId1" Type="http://schemas.openxmlformats.org/officeDocument/2006/relationships/image" Target="../media/image462.wmf"/><Relationship Id="rId6" Type="http://schemas.openxmlformats.org/officeDocument/2006/relationships/image" Target="../media/image467.emf"/><Relationship Id="rId5" Type="http://schemas.openxmlformats.org/officeDocument/2006/relationships/image" Target="../media/image466.wmf"/><Relationship Id="rId4" Type="http://schemas.openxmlformats.org/officeDocument/2006/relationships/image" Target="../media/image465.wmf"/></Relationships>
</file>

<file path=ppt/drawings/_rels/vmlDrawing119.vml.rels><?xml version="1.0" encoding="UTF-8" standalone="yes"?>
<Relationships xmlns="http://schemas.openxmlformats.org/package/2006/relationships"><Relationship Id="rId8" Type="http://schemas.openxmlformats.org/officeDocument/2006/relationships/image" Target="../media/image477.wmf"/><Relationship Id="rId3" Type="http://schemas.openxmlformats.org/officeDocument/2006/relationships/image" Target="../media/image472.wmf"/><Relationship Id="rId7" Type="http://schemas.openxmlformats.org/officeDocument/2006/relationships/image" Target="../media/image476.wmf"/><Relationship Id="rId2" Type="http://schemas.openxmlformats.org/officeDocument/2006/relationships/image" Target="../media/image471.wmf"/><Relationship Id="rId1" Type="http://schemas.openxmlformats.org/officeDocument/2006/relationships/image" Target="../media/image470.wmf"/><Relationship Id="rId6" Type="http://schemas.openxmlformats.org/officeDocument/2006/relationships/image" Target="../media/image475.wmf"/><Relationship Id="rId5" Type="http://schemas.openxmlformats.org/officeDocument/2006/relationships/image" Target="../media/image474.wmf"/><Relationship Id="rId4" Type="http://schemas.openxmlformats.org/officeDocument/2006/relationships/image" Target="../media/image473.wmf"/><Relationship Id="rId9" Type="http://schemas.openxmlformats.org/officeDocument/2006/relationships/image" Target="../media/image47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20.vml.rels><?xml version="1.0" encoding="UTF-8" standalone="yes"?>
<Relationships xmlns="http://schemas.openxmlformats.org/package/2006/relationships"><Relationship Id="rId8" Type="http://schemas.openxmlformats.org/officeDocument/2006/relationships/image" Target="../media/image485.wmf"/><Relationship Id="rId3" Type="http://schemas.openxmlformats.org/officeDocument/2006/relationships/image" Target="../media/image481.wmf"/><Relationship Id="rId7" Type="http://schemas.openxmlformats.org/officeDocument/2006/relationships/image" Target="../media/image468.emf"/><Relationship Id="rId2" Type="http://schemas.openxmlformats.org/officeDocument/2006/relationships/image" Target="../media/image480.wmf"/><Relationship Id="rId1" Type="http://schemas.openxmlformats.org/officeDocument/2006/relationships/image" Target="../media/image479.wmf"/><Relationship Id="rId6" Type="http://schemas.openxmlformats.org/officeDocument/2006/relationships/image" Target="../media/image484.wmf"/><Relationship Id="rId5" Type="http://schemas.openxmlformats.org/officeDocument/2006/relationships/image" Target="../media/image483.wmf"/><Relationship Id="rId4" Type="http://schemas.openxmlformats.org/officeDocument/2006/relationships/image" Target="../media/image482.wmf"/><Relationship Id="rId9" Type="http://schemas.openxmlformats.org/officeDocument/2006/relationships/image" Target="../media/image477.wmf"/></Relationships>
</file>

<file path=ppt/drawings/_rels/vmlDrawing121.vml.rels><?xml version="1.0" encoding="UTF-8" standalone="yes"?>
<Relationships xmlns="http://schemas.openxmlformats.org/package/2006/relationships"><Relationship Id="rId3" Type="http://schemas.openxmlformats.org/officeDocument/2006/relationships/image" Target="../media/image380.wmf"/><Relationship Id="rId2" Type="http://schemas.openxmlformats.org/officeDocument/2006/relationships/image" Target="../media/image381.wmf"/><Relationship Id="rId1" Type="http://schemas.openxmlformats.org/officeDocument/2006/relationships/image" Target="../media/image384.wmf"/><Relationship Id="rId4" Type="http://schemas.openxmlformats.org/officeDocument/2006/relationships/image" Target="../media/image379.wmf"/></Relationships>
</file>

<file path=ppt/drawings/_rels/vmlDrawing122.vml.rels><?xml version="1.0" encoding="UTF-8" standalone="yes"?>
<Relationships xmlns="http://schemas.openxmlformats.org/package/2006/relationships"><Relationship Id="rId3" Type="http://schemas.openxmlformats.org/officeDocument/2006/relationships/image" Target="../media/image460.emf"/><Relationship Id="rId2" Type="http://schemas.openxmlformats.org/officeDocument/2006/relationships/image" Target="../media/image459.emf"/><Relationship Id="rId1" Type="http://schemas.openxmlformats.org/officeDocument/2006/relationships/image" Target="../media/image458.emf"/><Relationship Id="rId4" Type="http://schemas.openxmlformats.org/officeDocument/2006/relationships/image" Target="../media/image461.emf"/></Relationships>
</file>

<file path=ppt/drawings/_rels/vmlDrawing123.vml.rels><?xml version="1.0" encoding="UTF-8" standalone="yes"?>
<Relationships xmlns="http://schemas.openxmlformats.org/package/2006/relationships"><Relationship Id="rId3" Type="http://schemas.openxmlformats.org/officeDocument/2006/relationships/image" Target="../media/image497.emf"/><Relationship Id="rId2" Type="http://schemas.openxmlformats.org/officeDocument/2006/relationships/image" Target="../media/image496.emf"/><Relationship Id="rId1" Type="http://schemas.openxmlformats.org/officeDocument/2006/relationships/image" Target="../media/image495.emf"/><Relationship Id="rId4" Type="http://schemas.openxmlformats.org/officeDocument/2006/relationships/image" Target="../media/image498.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499.w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00.wmf"/></Relationships>
</file>

<file path=ppt/drawings/_rels/vmlDrawing126.vml.rels><?xml version="1.0" encoding="UTF-8" standalone="yes"?>
<Relationships xmlns="http://schemas.openxmlformats.org/package/2006/relationships"><Relationship Id="rId3" Type="http://schemas.openxmlformats.org/officeDocument/2006/relationships/image" Target="../media/image503.wmf"/><Relationship Id="rId2" Type="http://schemas.openxmlformats.org/officeDocument/2006/relationships/image" Target="../media/image502.wmf"/><Relationship Id="rId1" Type="http://schemas.openxmlformats.org/officeDocument/2006/relationships/image" Target="../media/image501.wmf"/></Relationships>
</file>

<file path=ppt/drawings/_rels/vmlDrawing127.vml.rels><?xml version="1.0" encoding="UTF-8" standalone="yes"?>
<Relationships xmlns="http://schemas.openxmlformats.org/package/2006/relationships"><Relationship Id="rId2" Type="http://schemas.openxmlformats.org/officeDocument/2006/relationships/image" Target="../media/image505.wmf"/><Relationship Id="rId1" Type="http://schemas.openxmlformats.org/officeDocument/2006/relationships/image" Target="../media/image504.wmf"/></Relationships>
</file>

<file path=ppt/drawings/_rels/vmlDrawing128.vml.rels><?xml version="1.0" encoding="UTF-8" standalone="yes"?>
<Relationships xmlns="http://schemas.openxmlformats.org/package/2006/relationships"><Relationship Id="rId3" Type="http://schemas.openxmlformats.org/officeDocument/2006/relationships/image" Target="../media/image508.wmf"/><Relationship Id="rId2" Type="http://schemas.openxmlformats.org/officeDocument/2006/relationships/image" Target="../media/image507.wmf"/><Relationship Id="rId1" Type="http://schemas.openxmlformats.org/officeDocument/2006/relationships/image" Target="../media/image506.wmf"/></Relationships>
</file>

<file path=ppt/drawings/_rels/vmlDrawing129.vml.rels><?xml version="1.0" encoding="UTF-8" standalone="yes"?>
<Relationships xmlns="http://schemas.openxmlformats.org/package/2006/relationships"><Relationship Id="rId2" Type="http://schemas.openxmlformats.org/officeDocument/2006/relationships/image" Target="../media/image510.wmf"/><Relationship Id="rId1" Type="http://schemas.openxmlformats.org/officeDocument/2006/relationships/image" Target="../media/image50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30.vml.rels><?xml version="1.0" encoding="UTF-8" standalone="yes"?>
<Relationships xmlns="http://schemas.openxmlformats.org/package/2006/relationships"><Relationship Id="rId3" Type="http://schemas.openxmlformats.org/officeDocument/2006/relationships/image" Target="../media/image513.wmf"/><Relationship Id="rId2" Type="http://schemas.openxmlformats.org/officeDocument/2006/relationships/image" Target="../media/image512.wmf"/><Relationship Id="rId1" Type="http://schemas.openxmlformats.org/officeDocument/2006/relationships/image" Target="../media/image511.wmf"/></Relationships>
</file>

<file path=ppt/drawings/_rels/vmlDrawing131.vml.rels><?xml version="1.0" encoding="UTF-8" standalone="yes"?>
<Relationships xmlns="http://schemas.openxmlformats.org/package/2006/relationships"><Relationship Id="rId3" Type="http://schemas.openxmlformats.org/officeDocument/2006/relationships/image" Target="../media/image516.wmf"/><Relationship Id="rId2" Type="http://schemas.openxmlformats.org/officeDocument/2006/relationships/image" Target="../media/image515.wmf"/><Relationship Id="rId1" Type="http://schemas.openxmlformats.org/officeDocument/2006/relationships/image" Target="../media/image514.w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17.wmf"/></Relationships>
</file>

<file path=ppt/drawings/_rels/vmlDrawing133.vml.rels><?xml version="1.0" encoding="UTF-8" standalone="yes"?>
<Relationships xmlns="http://schemas.openxmlformats.org/package/2006/relationships"><Relationship Id="rId2" Type="http://schemas.openxmlformats.org/officeDocument/2006/relationships/image" Target="../media/image519.wmf"/><Relationship Id="rId1" Type="http://schemas.openxmlformats.org/officeDocument/2006/relationships/image" Target="../media/image51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emf"/><Relationship Id="rId5" Type="http://schemas.openxmlformats.org/officeDocument/2006/relationships/image" Target="../media/image83.emf"/><Relationship Id="rId4" Type="http://schemas.openxmlformats.org/officeDocument/2006/relationships/image" Target="../media/image8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107.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33.wmf"/><Relationship Id="rId4" Type="http://schemas.openxmlformats.org/officeDocument/2006/relationships/image" Target="../media/image3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2.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 Id="rId9" Type="http://schemas.openxmlformats.org/officeDocument/2006/relationships/image" Target="../media/image13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5" Type="http://schemas.openxmlformats.org/officeDocument/2006/relationships/image" Target="../media/image141.wmf"/><Relationship Id="rId4" Type="http://schemas.openxmlformats.org/officeDocument/2006/relationships/image" Target="../media/image140.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8.wmf"/><Relationship Id="rId12" Type="http://schemas.openxmlformats.org/officeDocument/2006/relationships/image" Target="../media/image153.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11" Type="http://schemas.openxmlformats.org/officeDocument/2006/relationships/image" Target="../media/image152.wmf"/><Relationship Id="rId5" Type="http://schemas.openxmlformats.org/officeDocument/2006/relationships/image" Target="../media/image146.wmf"/><Relationship Id="rId10" Type="http://schemas.openxmlformats.org/officeDocument/2006/relationships/image" Target="../media/image151.wmf"/><Relationship Id="rId4" Type="http://schemas.openxmlformats.org/officeDocument/2006/relationships/image" Target="../media/image145.wmf"/><Relationship Id="rId9" Type="http://schemas.openxmlformats.org/officeDocument/2006/relationships/image" Target="../media/image15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43.wmf"/><Relationship Id="rId5" Type="http://schemas.openxmlformats.org/officeDocument/2006/relationships/image" Target="../media/image156.wmf"/><Relationship Id="rId4" Type="http://schemas.openxmlformats.org/officeDocument/2006/relationships/image" Target="../media/image13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38.wmf"/><Relationship Id="rId5" Type="http://schemas.openxmlformats.org/officeDocument/2006/relationships/image" Target="../media/image160.wmf"/><Relationship Id="rId4" Type="http://schemas.openxmlformats.org/officeDocument/2006/relationships/image" Target="../media/image15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7.wmf"/><Relationship Id="rId1" Type="http://schemas.openxmlformats.org/officeDocument/2006/relationships/image" Target="../media/image16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5" Type="http://schemas.openxmlformats.org/officeDocument/2006/relationships/image" Target="../media/image164.wmf"/><Relationship Id="rId4" Type="http://schemas.openxmlformats.org/officeDocument/2006/relationships/image" Target="../media/image17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2.wmf"/><Relationship Id="rId1" Type="http://schemas.openxmlformats.org/officeDocument/2006/relationships/image" Target="../media/image174.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5" Type="http://schemas.openxmlformats.org/officeDocument/2006/relationships/image" Target="../media/image185.wmf"/><Relationship Id="rId4" Type="http://schemas.openxmlformats.org/officeDocument/2006/relationships/image" Target="../media/image18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4" Type="http://schemas.openxmlformats.org/officeDocument/2006/relationships/image" Target="../media/image180.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5" Type="http://schemas.openxmlformats.org/officeDocument/2006/relationships/image" Target="../media/image190.emf"/><Relationship Id="rId4" Type="http://schemas.openxmlformats.org/officeDocument/2006/relationships/image" Target="../media/image189.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image" Target="../media/image188.wmf"/><Relationship Id="rId7" Type="http://schemas.openxmlformats.org/officeDocument/2006/relationships/image" Target="../media/image194.wmf"/><Relationship Id="rId12" Type="http://schemas.openxmlformats.org/officeDocument/2006/relationships/image" Target="../media/image199.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3.wmf"/><Relationship Id="rId11" Type="http://schemas.openxmlformats.org/officeDocument/2006/relationships/image" Target="../media/image198.wmf"/><Relationship Id="rId5" Type="http://schemas.openxmlformats.org/officeDocument/2006/relationships/image" Target="../media/image192.wmf"/><Relationship Id="rId10" Type="http://schemas.openxmlformats.org/officeDocument/2006/relationships/image" Target="../media/image197.wmf"/><Relationship Id="rId4" Type="http://schemas.openxmlformats.org/officeDocument/2006/relationships/image" Target="../media/image191.wmf"/><Relationship Id="rId9" Type="http://schemas.openxmlformats.org/officeDocument/2006/relationships/image" Target="../media/image196.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image" Target="../media/image209.wmf"/><Relationship Id="rId7" Type="http://schemas.openxmlformats.org/officeDocument/2006/relationships/image" Target="../media/image213.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11" Type="http://schemas.openxmlformats.org/officeDocument/2006/relationships/image" Target="../media/image217.wmf"/><Relationship Id="rId5" Type="http://schemas.openxmlformats.org/officeDocument/2006/relationships/image" Target="../media/image211.wmf"/><Relationship Id="rId10" Type="http://schemas.openxmlformats.org/officeDocument/2006/relationships/image" Target="../media/image216.wmf"/><Relationship Id="rId4" Type="http://schemas.openxmlformats.org/officeDocument/2006/relationships/image" Target="../media/image210.wmf"/><Relationship Id="rId9" Type="http://schemas.openxmlformats.org/officeDocument/2006/relationships/image" Target="../media/image215.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18.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1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7.wmf"/><Relationship Id="rId1" Type="http://schemas.openxmlformats.org/officeDocument/2006/relationships/image" Target="../media/image16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5" Type="http://schemas.openxmlformats.org/officeDocument/2006/relationships/image" Target="../media/image164.wmf"/><Relationship Id="rId4" Type="http://schemas.openxmlformats.org/officeDocument/2006/relationships/image" Target="../media/image171.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2.wmf"/><Relationship Id="rId1" Type="http://schemas.openxmlformats.org/officeDocument/2006/relationships/image" Target="../media/image174.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image" Target="../media/image209.wmf"/><Relationship Id="rId7" Type="http://schemas.openxmlformats.org/officeDocument/2006/relationships/image" Target="../media/image213.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11" Type="http://schemas.openxmlformats.org/officeDocument/2006/relationships/image" Target="../media/image217.wmf"/><Relationship Id="rId5" Type="http://schemas.openxmlformats.org/officeDocument/2006/relationships/image" Target="../media/image211.wmf"/><Relationship Id="rId10" Type="http://schemas.openxmlformats.org/officeDocument/2006/relationships/image" Target="../media/image216.wmf"/><Relationship Id="rId4" Type="http://schemas.openxmlformats.org/officeDocument/2006/relationships/image" Target="../media/image210.wmf"/><Relationship Id="rId9" Type="http://schemas.openxmlformats.org/officeDocument/2006/relationships/image" Target="../media/image2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18.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19.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image" Target="../media/image223.wmf"/><Relationship Id="rId7" Type="http://schemas.openxmlformats.org/officeDocument/2006/relationships/image" Target="../media/image227.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35.wmf"/><Relationship Id="rId2" Type="http://schemas.openxmlformats.org/officeDocument/2006/relationships/image" Target="../media/image234.wmf"/><Relationship Id="rId1" Type="http://schemas.openxmlformats.org/officeDocument/2006/relationships/image" Target="../media/image233.wmf"/><Relationship Id="rId5" Type="http://schemas.openxmlformats.org/officeDocument/2006/relationships/image" Target="../media/image237.wmf"/><Relationship Id="rId4" Type="http://schemas.openxmlformats.org/officeDocument/2006/relationships/image" Target="../media/image236.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39.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 Id="rId4" Type="http://schemas.openxmlformats.org/officeDocument/2006/relationships/image" Target="../media/image243.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46.emf"/><Relationship Id="rId7" Type="http://schemas.openxmlformats.org/officeDocument/2006/relationships/image" Target="../media/image250.wmf"/><Relationship Id="rId2" Type="http://schemas.openxmlformats.org/officeDocument/2006/relationships/image" Target="../media/image245.emf"/><Relationship Id="rId1" Type="http://schemas.openxmlformats.org/officeDocument/2006/relationships/image" Target="../media/image244.emf"/><Relationship Id="rId6" Type="http://schemas.openxmlformats.org/officeDocument/2006/relationships/image" Target="../media/image249.wmf"/><Relationship Id="rId5" Type="http://schemas.openxmlformats.org/officeDocument/2006/relationships/image" Target="../media/image248.emf"/><Relationship Id="rId4" Type="http://schemas.openxmlformats.org/officeDocument/2006/relationships/image" Target="../media/image24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 Id="rId4" Type="http://schemas.openxmlformats.org/officeDocument/2006/relationships/image" Target="../media/image254.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emf"/><Relationship Id="rId1" Type="http://schemas.openxmlformats.org/officeDocument/2006/relationships/image" Target="../media/image255.wmf"/><Relationship Id="rId5" Type="http://schemas.openxmlformats.org/officeDocument/2006/relationships/image" Target="../media/image259.wmf"/><Relationship Id="rId4" Type="http://schemas.openxmlformats.org/officeDocument/2006/relationships/image" Target="../media/image258.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267.emf"/><Relationship Id="rId3" Type="http://schemas.openxmlformats.org/officeDocument/2006/relationships/image" Target="../media/image262.wmf"/><Relationship Id="rId7" Type="http://schemas.openxmlformats.org/officeDocument/2006/relationships/image" Target="../media/image266.wmf"/><Relationship Id="rId2" Type="http://schemas.openxmlformats.org/officeDocument/2006/relationships/image" Target="../media/image261.wmf"/><Relationship Id="rId1" Type="http://schemas.openxmlformats.org/officeDocument/2006/relationships/image" Target="../media/image260.wmf"/><Relationship Id="rId6" Type="http://schemas.openxmlformats.org/officeDocument/2006/relationships/image" Target="../media/image265.wmf"/><Relationship Id="rId5" Type="http://schemas.openxmlformats.org/officeDocument/2006/relationships/image" Target="../media/image264.wmf"/><Relationship Id="rId10" Type="http://schemas.openxmlformats.org/officeDocument/2006/relationships/image" Target="../media/image269.emf"/><Relationship Id="rId4" Type="http://schemas.openxmlformats.org/officeDocument/2006/relationships/image" Target="../media/image263.wmf"/><Relationship Id="rId9" Type="http://schemas.openxmlformats.org/officeDocument/2006/relationships/image" Target="../media/image268.e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2.emf"/><Relationship Id="rId7" Type="http://schemas.openxmlformats.org/officeDocument/2006/relationships/image" Target="../media/image276.e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emf"/><Relationship Id="rId5" Type="http://schemas.openxmlformats.org/officeDocument/2006/relationships/image" Target="../media/image274.emf"/><Relationship Id="rId4" Type="http://schemas.openxmlformats.org/officeDocument/2006/relationships/image" Target="../media/image273.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80.wmf"/><Relationship Id="rId7" Type="http://schemas.openxmlformats.org/officeDocument/2006/relationships/image" Target="../media/image283.emf"/><Relationship Id="rId2" Type="http://schemas.openxmlformats.org/officeDocument/2006/relationships/image" Target="../media/image279.wmf"/><Relationship Id="rId1" Type="http://schemas.openxmlformats.org/officeDocument/2006/relationships/image" Target="../media/image278.wmf"/><Relationship Id="rId6" Type="http://schemas.openxmlformats.org/officeDocument/2006/relationships/image" Target="../media/image282.emf"/><Relationship Id="rId5" Type="http://schemas.openxmlformats.org/officeDocument/2006/relationships/image" Target="../media/image281.emf"/><Relationship Id="rId4" Type="http://schemas.openxmlformats.org/officeDocument/2006/relationships/image" Target="../media/image277.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84.e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 Id="rId4" Type="http://schemas.openxmlformats.org/officeDocument/2006/relationships/image" Target="../media/image291.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94.wmf"/><Relationship Id="rId7" Type="http://schemas.openxmlformats.org/officeDocument/2006/relationships/image" Target="../media/image298.emf"/><Relationship Id="rId2" Type="http://schemas.openxmlformats.org/officeDocument/2006/relationships/image" Target="../media/image293.emf"/><Relationship Id="rId1" Type="http://schemas.openxmlformats.org/officeDocument/2006/relationships/image" Target="../media/image292.emf"/><Relationship Id="rId6" Type="http://schemas.openxmlformats.org/officeDocument/2006/relationships/image" Target="../media/image297.emf"/><Relationship Id="rId5" Type="http://schemas.openxmlformats.org/officeDocument/2006/relationships/image" Target="../media/image296.emf"/><Relationship Id="rId4" Type="http://schemas.openxmlformats.org/officeDocument/2006/relationships/image" Target="../media/image295.e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01.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image" Target="../media/image303.wmf"/><Relationship Id="rId1" Type="http://schemas.openxmlformats.org/officeDocument/2006/relationships/image" Target="../media/image302.wmf"/><Relationship Id="rId4" Type="http://schemas.openxmlformats.org/officeDocument/2006/relationships/image" Target="../media/image305.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6" Type="http://schemas.openxmlformats.org/officeDocument/2006/relationships/image" Target="../media/image305.wmf"/><Relationship Id="rId5" Type="http://schemas.openxmlformats.org/officeDocument/2006/relationships/image" Target="../media/image310.wmf"/><Relationship Id="rId4" Type="http://schemas.openxmlformats.org/officeDocument/2006/relationships/image" Target="../media/image309.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emf"/><Relationship Id="rId1" Type="http://schemas.openxmlformats.org/officeDocument/2006/relationships/image" Target="../media/image311.wmf"/><Relationship Id="rId4" Type="http://schemas.openxmlformats.org/officeDocument/2006/relationships/image" Target="../media/image305.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311.wmf"/><Relationship Id="rId4" Type="http://schemas.openxmlformats.org/officeDocument/2006/relationships/image" Target="../media/image305.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17.wmf"/><Relationship Id="rId7" Type="http://schemas.openxmlformats.org/officeDocument/2006/relationships/image" Target="../media/image305.wmf"/><Relationship Id="rId2" Type="http://schemas.openxmlformats.org/officeDocument/2006/relationships/image" Target="../media/image316.wmf"/><Relationship Id="rId1" Type="http://schemas.openxmlformats.org/officeDocument/2006/relationships/image" Target="../media/image315.wmf"/><Relationship Id="rId6" Type="http://schemas.openxmlformats.org/officeDocument/2006/relationships/image" Target="../media/image320.wmf"/><Relationship Id="rId5" Type="http://schemas.openxmlformats.org/officeDocument/2006/relationships/image" Target="../media/image319.wmf"/><Relationship Id="rId4" Type="http://schemas.openxmlformats.org/officeDocument/2006/relationships/image" Target="../media/image318.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23.wmf"/><Relationship Id="rId2" Type="http://schemas.openxmlformats.org/officeDocument/2006/relationships/image" Target="../media/image322.wmf"/><Relationship Id="rId1" Type="http://schemas.openxmlformats.org/officeDocument/2006/relationships/image" Target="../media/image321.wmf"/><Relationship Id="rId6" Type="http://schemas.openxmlformats.org/officeDocument/2006/relationships/image" Target="../media/image305.wmf"/><Relationship Id="rId5" Type="http://schemas.openxmlformats.org/officeDocument/2006/relationships/image" Target="../media/image325.wmf"/><Relationship Id="rId4" Type="http://schemas.openxmlformats.org/officeDocument/2006/relationships/image" Target="../media/image324.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 Id="rId6" Type="http://schemas.openxmlformats.org/officeDocument/2006/relationships/image" Target="../media/image329.wmf"/><Relationship Id="rId5" Type="http://schemas.openxmlformats.org/officeDocument/2006/relationships/image" Target="../media/image305.wmf"/><Relationship Id="rId4" Type="http://schemas.openxmlformats.org/officeDocument/2006/relationships/image" Target="../media/image317.wmf"/></Relationships>
</file>

<file path=ppt/drawings/_rels/vmlDrawing88.vml.rels><?xml version="1.0" encoding="UTF-8" standalone="yes"?>
<Relationships xmlns="http://schemas.openxmlformats.org/package/2006/relationships"><Relationship Id="rId8" Type="http://schemas.openxmlformats.org/officeDocument/2006/relationships/image" Target="../media/image336.wmf"/><Relationship Id="rId3" Type="http://schemas.openxmlformats.org/officeDocument/2006/relationships/image" Target="../media/image332.wmf"/><Relationship Id="rId7" Type="http://schemas.openxmlformats.org/officeDocument/2006/relationships/image" Target="../media/image335.wmf"/><Relationship Id="rId2" Type="http://schemas.openxmlformats.org/officeDocument/2006/relationships/image" Target="../media/image331.wmf"/><Relationship Id="rId1" Type="http://schemas.openxmlformats.org/officeDocument/2006/relationships/image" Target="../media/image330.wmf"/><Relationship Id="rId6" Type="http://schemas.openxmlformats.org/officeDocument/2006/relationships/image" Target="../media/image305.wmf"/><Relationship Id="rId5" Type="http://schemas.openxmlformats.org/officeDocument/2006/relationships/image" Target="../media/image334.wmf"/><Relationship Id="rId4" Type="http://schemas.openxmlformats.org/officeDocument/2006/relationships/image" Target="../media/image333.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39.wmf"/><Relationship Id="rId2" Type="http://schemas.openxmlformats.org/officeDocument/2006/relationships/image" Target="../media/image338.wmf"/><Relationship Id="rId1" Type="http://schemas.openxmlformats.org/officeDocument/2006/relationships/image" Target="../media/image337.wmf"/><Relationship Id="rId5" Type="http://schemas.openxmlformats.org/officeDocument/2006/relationships/image" Target="../media/image341.wmf"/><Relationship Id="rId4" Type="http://schemas.openxmlformats.org/officeDocument/2006/relationships/image" Target="../media/image34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44.emf"/><Relationship Id="rId7" Type="http://schemas.openxmlformats.org/officeDocument/2006/relationships/image" Target="../media/image39.w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9" Type="http://schemas.openxmlformats.org/officeDocument/2006/relationships/image" Target="../media/image41.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42.wmf"/><Relationship Id="rId5" Type="http://schemas.openxmlformats.org/officeDocument/2006/relationships/image" Target="../media/image346.wmf"/><Relationship Id="rId4" Type="http://schemas.openxmlformats.org/officeDocument/2006/relationships/image" Target="../media/image345.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349.wmf"/><Relationship Id="rId2" Type="http://schemas.openxmlformats.org/officeDocument/2006/relationships/image" Target="../media/image348.wmf"/><Relationship Id="rId1" Type="http://schemas.openxmlformats.org/officeDocument/2006/relationships/image" Target="../media/image347.wmf"/><Relationship Id="rId4" Type="http://schemas.openxmlformats.org/officeDocument/2006/relationships/image" Target="../media/image350.wmf"/></Relationships>
</file>

<file path=ppt/drawings/_rels/vmlDrawing92.vml.rels><?xml version="1.0" encoding="UTF-8" standalone="yes"?>
<Relationships xmlns="http://schemas.openxmlformats.org/package/2006/relationships"><Relationship Id="rId8" Type="http://schemas.openxmlformats.org/officeDocument/2006/relationships/image" Target="../media/image358.wmf"/><Relationship Id="rId3" Type="http://schemas.openxmlformats.org/officeDocument/2006/relationships/image" Target="../media/image353.wmf"/><Relationship Id="rId7" Type="http://schemas.openxmlformats.org/officeDocument/2006/relationships/image" Target="../media/image357.wmf"/><Relationship Id="rId2" Type="http://schemas.openxmlformats.org/officeDocument/2006/relationships/image" Target="../media/image352.wmf"/><Relationship Id="rId1" Type="http://schemas.openxmlformats.org/officeDocument/2006/relationships/image" Target="../media/image351.wmf"/><Relationship Id="rId6" Type="http://schemas.openxmlformats.org/officeDocument/2006/relationships/image" Target="../media/image356.wmf"/><Relationship Id="rId5" Type="http://schemas.openxmlformats.org/officeDocument/2006/relationships/image" Target="../media/image355.wmf"/><Relationship Id="rId4" Type="http://schemas.openxmlformats.org/officeDocument/2006/relationships/image" Target="../media/image354.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361.wmf"/><Relationship Id="rId2" Type="http://schemas.openxmlformats.org/officeDocument/2006/relationships/image" Target="../media/image360.wmf"/><Relationship Id="rId1" Type="http://schemas.openxmlformats.org/officeDocument/2006/relationships/image" Target="../media/image359.wmf"/><Relationship Id="rId5" Type="http://schemas.openxmlformats.org/officeDocument/2006/relationships/image" Target="../media/image356.wmf"/><Relationship Id="rId4" Type="http://schemas.openxmlformats.org/officeDocument/2006/relationships/image" Target="../media/image353.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362.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363.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366.wmf"/><Relationship Id="rId2" Type="http://schemas.openxmlformats.org/officeDocument/2006/relationships/image" Target="../media/image365.wmf"/><Relationship Id="rId1" Type="http://schemas.openxmlformats.org/officeDocument/2006/relationships/image" Target="../media/image364.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367.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370.wmf"/><Relationship Id="rId2" Type="http://schemas.openxmlformats.org/officeDocument/2006/relationships/image" Target="../media/image369.wmf"/><Relationship Id="rId1" Type="http://schemas.openxmlformats.org/officeDocument/2006/relationships/image" Target="../media/image368.w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37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A5709-F441-4382-8B60-3A2C63B63172}" type="datetimeFigureOut">
              <a:rPr lang="zh-CN" altLang="en-US" smtClean="0"/>
              <a:pPr/>
              <a:t>2022/8/29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84C450-CECC-45AD-BE60-35D0A1CF44B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C6F67A4-16A9-4AC1-B509-5BEC593AF9E3}" type="slidenum">
              <a:rPr lang="en-US" altLang="zh-CN">
                <a:solidFill>
                  <a:srgbClr val="000000"/>
                </a:solidFill>
              </a:rPr>
              <a:pPr>
                <a:defRPr/>
              </a:pPr>
              <a:t>16</a:t>
            </a:fld>
            <a:endParaRPr lang="en-US" altLang="zh-CN">
              <a:solidFill>
                <a:srgbClr val="000000"/>
              </a:solidFill>
            </a:endParaRPr>
          </a:p>
        </p:txBody>
      </p:sp>
      <p:sp>
        <p:nvSpPr>
          <p:cNvPr id="139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D953026-D15D-4707-AF2B-4049D81C6C98}" type="slidenum">
              <a:rPr lang="en-US" altLang="zh-CN">
                <a:solidFill>
                  <a:srgbClr val="000000"/>
                </a:solidFill>
              </a:rPr>
              <a:pPr>
                <a:defRPr/>
              </a:pPr>
              <a:t>17</a:t>
            </a:fld>
            <a:endParaRPr lang="en-US" altLang="zh-CN">
              <a:solidFill>
                <a:srgbClr val="000000"/>
              </a:solidFill>
            </a:endParaRPr>
          </a:p>
        </p:txBody>
      </p:sp>
      <p:sp>
        <p:nvSpPr>
          <p:cNvPr id="139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5B96943-F1C9-47FE-9281-AC3AF949061C}" type="slidenum">
              <a:rPr lang="en-US" altLang="zh-CN">
                <a:solidFill>
                  <a:srgbClr val="000000"/>
                </a:solidFill>
              </a:rPr>
              <a:pPr>
                <a:defRPr/>
              </a:pPr>
              <a:t>42</a:t>
            </a:fld>
            <a:endParaRPr lang="en-US" altLang="zh-CN">
              <a:solidFill>
                <a:srgbClr val="000000"/>
              </a:solidFill>
            </a:endParaRPr>
          </a:p>
        </p:txBody>
      </p:sp>
      <p:sp>
        <p:nvSpPr>
          <p:cNvPr id="139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B3E3F0B-2178-4BD8-8560-00F20C44555E}" type="slidenum">
              <a:rPr lang="en-US" altLang="zh-CN">
                <a:solidFill>
                  <a:prstClr val="black"/>
                </a:solidFill>
              </a:rPr>
              <a:pPr>
                <a:defRPr/>
              </a:pPr>
              <a:t>124</a:t>
            </a:fld>
            <a:endParaRPr lang="en-US" altLang="zh-CN">
              <a:solidFill>
                <a:prstClr val="black"/>
              </a:solidFill>
            </a:endParaRPr>
          </a:p>
        </p:txBody>
      </p:sp>
      <p:sp>
        <p:nvSpPr>
          <p:cNvPr id="139878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39878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zh-CN" altLang="en-US" smtClean="0"/>
              <a:t>注意，此题若没有条件</a:t>
            </a:r>
            <a:r>
              <a:rPr lang="en-US" altLang="zh-CN" smtClean="0"/>
              <a:t>x≠0,</a:t>
            </a:r>
            <a:r>
              <a:rPr lang="zh-CN" altLang="en-US" smtClean="0"/>
              <a:t>不能用此方法。下一节所介绍的内容可处理这个问题。</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71391FA-C9ED-4CDD-AFCE-54373C597508}" type="slidenum">
              <a:rPr lang="en-US" altLang="zh-CN">
                <a:solidFill>
                  <a:prstClr val="black"/>
                </a:solidFill>
              </a:rPr>
              <a:pPr>
                <a:defRPr/>
              </a:pPr>
              <a:t>125</a:t>
            </a:fld>
            <a:endParaRPr lang="en-US" altLang="zh-CN">
              <a:solidFill>
                <a:prstClr val="black"/>
              </a:solidFill>
            </a:endParaRPr>
          </a:p>
        </p:txBody>
      </p:sp>
      <p:sp>
        <p:nvSpPr>
          <p:cNvPr id="139981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39981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zh-CN" altLang="en-US" smtClean="0"/>
              <a:t>注意，此题若没有条件</a:t>
            </a:r>
            <a:r>
              <a:rPr lang="en-US" altLang="zh-CN" smtClean="0"/>
              <a:t>x≠0,</a:t>
            </a:r>
            <a:r>
              <a:rPr lang="zh-CN" altLang="en-US" smtClean="0"/>
              <a:t>不能用此方法。下一节所介绍的内容可处理这个问题。</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lang="zh-CN" altLang="zh-CN" sz="2400" smtClean="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grpSp>
          <p:nvGrpSpPr>
            <p:cNvPr id="3"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F0952843-B2B3-4DCB-9ACE-AE89B30D1E55}" type="slidenum">
              <a:rPr lang="en-US" altLang="zh-CN"/>
              <a:pPr>
                <a:defRPr/>
              </a:pPr>
              <a:t>‹#›</a:t>
            </a:fld>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a:lvl1pPr>
          </a:lstStyle>
          <a:p>
            <a:pPr>
              <a:defRPr/>
            </a:pPr>
            <a:fld id="{36506160-3A4A-4583-B96A-F78637083258}"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a:lvl1pPr>
          </a:lstStyle>
          <a:p>
            <a:pPr>
              <a:defRPr/>
            </a:pPr>
            <a:fld id="{0C658BA3-FF9D-43E5-BD7B-FDDACE32044A}"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sp>
        <p:nvSpPr>
          <p:cNvPr id="307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307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fontAlgn="auto">
              <a:spcBef>
                <a:spcPts val="0"/>
              </a:spcBef>
              <a:spcAft>
                <a:spcPts val="0"/>
              </a:spcAft>
              <a:defRPr>
                <a:solidFill>
                  <a:srgbClr val="1C1C1C"/>
                </a:solidFill>
              </a:defRPr>
            </a:lvl1pPr>
          </a:lstStyle>
          <a:p>
            <a:pPr>
              <a:defRPr/>
            </a:pPr>
            <a:fld id="{A2017EC2-F741-4C3D-9DA3-691123DDECB4}" type="slidenum">
              <a:rPr lang="en-US" altLang="zh-CN"/>
              <a:pPr>
                <a:defRPr/>
              </a:pPr>
              <a:t>‹#›</a:t>
            </a:fld>
            <a:endParaRPr lang="en-US" altLang="zh-CN"/>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B7F452A1-C924-4F83-8E39-874DA3E13008}"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DF8226E6-6958-4E7A-BAF0-1A10A91C7157}"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DB0EEF0A-D16B-41BC-8E28-FB7334D318EC}"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页脚占位符 7"/>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灯片编号占位符 8"/>
          <p:cNvSpPr>
            <a:spLocks noGrp="1"/>
          </p:cNvSpPr>
          <p:nvPr>
            <p:ph type="sldNum" sz="quarter" idx="12"/>
          </p:nvPr>
        </p:nvSpPr>
        <p:spPr/>
        <p:txBody>
          <a:bodyPr/>
          <a:lstStyle>
            <a:lvl1pPr fontAlgn="auto">
              <a:spcBef>
                <a:spcPts val="0"/>
              </a:spcBef>
              <a:spcAft>
                <a:spcPts val="0"/>
              </a:spcAft>
              <a:defRPr/>
            </a:lvl1pPr>
          </a:lstStyle>
          <a:p>
            <a:pPr>
              <a:defRPr/>
            </a:pPr>
            <a:fld id="{6F6E2A88-58B2-41B2-9E5A-76FE57766B20}"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页脚占位符 3"/>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2"/>
          </p:nvPr>
        </p:nvSpPr>
        <p:spPr/>
        <p:txBody>
          <a:bodyPr/>
          <a:lstStyle>
            <a:lvl1pPr fontAlgn="auto">
              <a:spcBef>
                <a:spcPts val="0"/>
              </a:spcBef>
              <a:spcAft>
                <a:spcPts val="0"/>
              </a:spcAft>
              <a:defRPr/>
            </a:lvl1pPr>
          </a:lstStyle>
          <a:p>
            <a:pPr>
              <a:defRPr/>
            </a:pPr>
            <a:fld id="{B0E99D13-5CF0-4076-AF51-47CCC5A79DC4}"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页脚占位符 2"/>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p:cNvSpPr>
            <a:spLocks noGrp="1"/>
          </p:cNvSpPr>
          <p:nvPr>
            <p:ph type="sldNum" sz="quarter" idx="12"/>
          </p:nvPr>
        </p:nvSpPr>
        <p:spPr/>
        <p:txBody>
          <a:bodyPr/>
          <a:lstStyle>
            <a:lvl1pPr fontAlgn="auto">
              <a:spcBef>
                <a:spcPts val="0"/>
              </a:spcBef>
              <a:spcAft>
                <a:spcPts val="0"/>
              </a:spcAft>
              <a:defRPr/>
            </a:lvl1pPr>
          </a:lstStyle>
          <a:p>
            <a:pPr>
              <a:defRPr/>
            </a:pPr>
            <a:fld id="{0F927236-3313-42F1-ADC6-79BD8EBB8A1B}"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D0976584-2653-4341-B8A1-42662CD41B9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a:lvl1pPr>
          </a:lstStyle>
          <a:p>
            <a:pPr>
              <a:defRPr/>
            </a:pPr>
            <a:fld id="{AE5FD180-F5B3-4DA2-927F-1D16334DAD34}"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CA4ACE86-2118-43FA-97E5-03A54CF7F891}"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7B7E4B25-F8A7-465D-9464-6786D0AB7ACC}"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6888EC93-DAD2-486C-ACB8-26633255A5D1}"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sp>
        <p:nvSpPr>
          <p:cNvPr id="14348"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fontAlgn="auto">
              <a:spcBef>
                <a:spcPts val="0"/>
              </a:spcBef>
              <a:spcAft>
                <a:spcPts val="0"/>
              </a:spcAft>
              <a:defRPr>
                <a:solidFill>
                  <a:srgbClr val="333333"/>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fontAlgn="auto">
              <a:spcBef>
                <a:spcPts val="0"/>
              </a:spcBef>
              <a:spcAft>
                <a:spcPts val="0"/>
              </a:spcAft>
              <a:defRPr>
                <a:solidFill>
                  <a:srgbClr val="333333"/>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fontAlgn="auto">
              <a:spcBef>
                <a:spcPts val="0"/>
              </a:spcBef>
              <a:spcAft>
                <a:spcPts val="0"/>
              </a:spcAft>
              <a:defRPr>
                <a:solidFill>
                  <a:srgbClr val="333333"/>
                </a:solidFill>
              </a:defRPr>
            </a:lvl1pPr>
          </a:lstStyle>
          <a:p>
            <a:pPr>
              <a:defRPr/>
            </a:pPr>
            <a:fld id="{6E8C76DD-2E20-45A0-ADE6-E12A5174FBFB}" type="slidenum">
              <a:rPr lang="en-US" altLang="zh-CN"/>
              <a:pPr>
                <a:defRPr/>
              </a:pPr>
              <a:t>‹#›</a:t>
            </a:fld>
            <a:endParaRPr lang="en-US" altLang="zh-CN"/>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1F065C05-E56C-4433-ACD7-B38136A82A8A}"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67CE029C-1B49-498E-8D94-53440310B05E}"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5718FEB9-A729-419C-8941-747BA62BEEBE}"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页脚占位符 7"/>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灯片编号占位符 8"/>
          <p:cNvSpPr>
            <a:spLocks noGrp="1"/>
          </p:cNvSpPr>
          <p:nvPr>
            <p:ph type="sldNum" sz="quarter" idx="12"/>
          </p:nvPr>
        </p:nvSpPr>
        <p:spPr/>
        <p:txBody>
          <a:bodyPr/>
          <a:lstStyle>
            <a:lvl1pPr fontAlgn="auto">
              <a:spcBef>
                <a:spcPts val="0"/>
              </a:spcBef>
              <a:spcAft>
                <a:spcPts val="0"/>
              </a:spcAft>
              <a:defRPr/>
            </a:lvl1pPr>
          </a:lstStyle>
          <a:p>
            <a:pPr>
              <a:defRPr/>
            </a:pPr>
            <a:fld id="{9825344C-61E8-4B7E-B059-B30777662F29}"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页脚占位符 3"/>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2"/>
          </p:nvPr>
        </p:nvSpPr>
        <p:spPr/>
        <p:txBody>
          <a:bodyPr/>
          <a:lstStyle>
            <a:lvl1pPr fontAlgn="auto">
              <a:spcBef>
                <a:spcPts val="0"/>
              </a:spcBef>
              <a:spcAft>
                <a:spcPts val="0"/>
              </a:spcAft>
              <a:defRPr/>
            </a:lvl1pPr>
          </a:lstStyle>
          <a:p>
            <a:pPr>
              <a:defRPr/>
            </a:pPr>
            <a:fld id="{BDE6643A-C45C-45C6-9FA2-1E5F958001E9}"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页脚占位符 2"/>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p:cNvSpPr>
            <a:spLocks noGrp="1"/>
          </p:cNvSpPr>
          <p:nvPr>
            <p:ph type="sldNum" sz="quarter" idx="12"/>
          </p:nvPr>
        </p:nvSpPr>
        <p:spPr/>
        <p:txBody>
          <a:bodyPr/>
          <a:lstStyle>
            <a:lvl1pPr fontAlgn="auto">
              <a:spcBef>
                <a:spcPts val="0"/>
              </a:spcBef>
              <a:spcAft>
                <a:spcPts val="0"/>
              </a:spcAft>
              <a:defRPr/>
            </a:lvl1pPr>
          </a:lstStyle>
          <a:p>
            <a:pPr>
              <a:defRPr/>
            </a:pPr>
            <a:fld id="{303B6F06-2F6E-4310-893F-5581C9121DC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1"/>
          </p:nvPr>
        </p:nvSpPr>
        <p:spPr/>
        <p:txBody>
          <a:bodyPr/>
          <a:lstStyle>
            <a:lvl1pPr fontAlgn="auto">
              <a:spcBef>
                <a:spcPts val="0"/>
              </a:spcBef>
              <a:spcAft>
                <a:spcPts val="0"/>
              </a:spcAft>
              <a:defRPr/>
            </a:lvl1pPr>
          </a:lstStyle>
          <a:p>
            <a:pPr>
              <a:defRPr/>
            </a:pPr>
            <a:fld id="{E1467C79-6281-4BA2-AD96-57E38E17A3D5}" type="slidenum">
              <a:rPr lang="en-US" altLang="zh-CN"/>
              <a:pPr>
                <a:defRPr/>
              </a:pPr>
              <a:t>‹#›</a:t>
            </a:fld>
            <a:endParaRPr lang="en-US" altLang="zh-CN"/>
          </a:p>
        </p:txBody>
      </p:sp>
      <p:sp>
        <p:nvSpPr>
          <p:cNvPr id="6" name="日期占位符 5"/>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E2999FA6-3AD6-4933-A1E7-7D862679BB47}"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4E773300-2DA0-48A6-8013-A980EC35CECC}"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56F5558C-9131-4F90-A41C-4C87BDA15DB0}"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91871E71-7A99-4685-9FE9-5682385A06B7}"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ndParaRPr>
            </a:p>
          </p:txBody>
        </p:sp>
      </p:grpSp>
      <p:sp>
        <p:nvSpPr>
          <p:cNvPr id="29708"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297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fontAlgn="auto">
              <a:spcBef>
                <a:spcPts val="0"/>
              </a:spcBef>
              <a:spcAft>
                <a:spcPts val="0"/>
              </a:spcAft>
              <a:defRPr>
                <a:solidFill>
                  <a:srgbClr val="1C1C1C"/>
                </a:solidFill>
              </a:defRPr>
            </a:lvl1pPr>
          </a:lstStyle>
          <a:p>
            <a:pPr>
              <a:defRPr/>
            </a:pPr>
            <a:fld id="{DF35A160-6968-4DD7-9BFE-D08AC45764FD}" type="slidenum">
              <a:rPr lang="en-US" altLang="zh-CN"/>
              <a:pPr>
                <a:defRPr/>
              </a:pPr>
              <a:t>‹#›</a:t>
            </a:fld>
            <a:endParaRPr lang="en-US" altLang="zh-CN"/>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3AD874E8-9353-4CC6-9DF7-9E4E558609EF}" type="slidenum">
              <a:rPr lang="en-US" altLang="zh-CN"/>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26CC999C-8A54-458C-8D69-45A359D842F1}" type="slidenum">
              <a:rPr lang="en-US" altLang="zh-CN"/>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A7075E30-68EC-46A0-8E7E-6B9456CD72A0}" type="slidenum">
              <a:rPr lang="en-US" altLang="zh-CN"/>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页脚占位符 7"/>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灯片编号占位符 8"/>
          <p:cNvSpPr>
            <a:spLocks noGrp="1"/>
          </p:cNvSpPr>
          <p:nvPr>
            <p:ph type="sldNum" sz="quarter" idx="12"/>
          </p:nvPr>
        </p:nvSpPr>
        <p:spPr/>
        <p:txBody>
          <a:bodyPr/>
          <a:lstStyle>
            <a:lvl1pPr fontAlgn="auto">
              <a:spcBef>
                <a:spcPts val="0"/>
              </a:spcBef>
              <a:spcAft>
                <a:spcPts val="0"/>
              </a:spcAft>
              <a:defRPr/>
            </a:lvl1pPr>
          </a:lstStyle>
          <a:p>
            <a:pPr>
              <a:defRPr/>
            </a:pPr>
            <a:fld id="{290CB821-DB36-40B1-A298-2B8A7F9BA259}" type="slidenum">
              <a:rPr lang="en-US" altLang="zh-CN"/>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页脚占位符 3"/>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p:cNvSpPr>
            <a:spLocks noGrp="1"/>
          </p:cNvSpPr>
          <p:nvPr>
            <p:ph type="sldNum" sz="quarter" idx="12"/>
          </p:nvPr>
        </p:nvSpPr>
        <p:spPr/>
        <p:txBody>
          <a:bodyPr/>
          <a:lstStyle>
            <a:lvl1pPr fontAlgn="auto">
              <a:spcBef>
                <a:spcPts val="0"/>
              </a:spcBef>
              <a:spcAft>
                <a:spcPts val="0"/>
              </a:spcAft>
              <a:defRPr/>
            </a:lvl1pPr>
          </a:lstStyle>
          <a:p>
            <a:pPr>
              <a:defRPr/>
            </a:pPr>
            <a:fld id="{10C63ECE-0511-4552-9F64-7F1FA178EF0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a:lvl1pPr>
          </a:lstStyle>
          <a:p>
            <a:pPr>
              <a:defRPr/>
            </a:pPr>
            <a:fld id="{4200F607-2224-4AE3-AC1A-447B15356685}"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页脚占位符 2"/>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p:cNvSpPr>
            <a:spLocks noGrp="1"/>
          </p:cNvSpPr>
          <p:nvPr>
            <p:ph type="sldNum" sz="quarter" idx="12"/>
          </p:nvPr>
        </p:nvSpPr>
        <p:spPr/>
        <p:txBody>
          <a:bodyPr/>
          <a:lstStyle>
            <a:lvl1pPr fontAlgn="auto">
              <a:spcBef>
                <a:spcPts val="0"/>
              </a:spcBef>
              <a:spcAft>
                <a:spcPts val="0"/>
              </a:spcAft>
              <a:defRPr/>
            </a:lvl1pPr>
          </a:lstStyle>
          <a:p>
            <a:pPr>
              <a:defRPr/>
            </a:pPr>
            <a:fld id="{0AD5EBCD-629F-4BAC-9C03-0631A8B975F3}" type="slidenum">
              <a:rPr lang="en-US" altLang="zh-CN"/>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D5CBEE2B-DF9D-4244-8FF4-EE1A441B8F9B}" type="slidenum">
              <a:rPr lang="en-US" altLang="zh-CN"/>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lvl1pPr>
          </a:lstStyle>
          <a:p>
            <a:pPr>
              <a:defRPr/>
            </a:pPr>
            <a:fld id="{3DBDBC24-904B-4EE2-BDD7-B4E74466AD8F}" type="slidenum">
              <a:rPr lang="en-US" altLang="zh-CN"/>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20A640B8-3DC4-44B3-A692-2E3BE515F113}" type="slidenum">
              <a:rPr lang="en-US" altLang="zh-CN"/>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lvl1pPr>
          </a:lstStyle>
          <a:p>
            <a:pPr>
              <a:defRPr/>
            </a:pPr>
            <a:fld id="{D3697B32-662A-4AEE-96E6-3C1E91B7588D}" type="slidenum">
              <a:rPr lang="en-US" altLang="zh-CN"/>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a typeface="宋体" pitchFamily="2"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a typeface="宋体"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latin typeface="Arial" pitchFamily="34" charset="0"/>
                <a:ea typeface="宋体" pitchFamily="2" charset="-122"/>
              </a:endParaRPr>
            </a:p>
          </p:txBody>
        </p:sp>
      </p:grpSp>
      <p:sp>
        <p:nvSpPr>
          <p:cNvPr id="512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2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fontAlgn="auto">
              <a:spcBef>
                <a:spcPts val="0"/>
              </a:spcBef>
              <a:spcAft>
                <a:spcPts val="0"/>
              </a:spcAft>
              <a:defRPr>
                <a:solidFill>
                  <a:srgbClr val="333333"/>
                </a:solidFill>
                <a:ea typeface="+mn-ea"/>
              </a:defRPr>
            </a:lvl1pPr>
          </a:lstStyle>
          <a:p>
            <a:pPr>
              <a:defRPr/>
            </a:pPr>
            <a:fld id="{A9FDE2C5-2C62-4679-AFAB-091D46050129}" type="datetimeFigureOut">
              <a:rPr lang="zh-CN" altLang="en-US"/>
              <a:pPr>
                <a:defRPr/>
              </a:pPr>
              <a:t>2022/8/29</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fontAlgn="auto">
              <a:spcBef>
                <a:spcPts val="0"/>
              </a:spcBef>
              <a:spcAft>
                <a:spcPts val="0"/>
              </a:spcAft>
              <a:defRPr>
                <a:solidFill>
                  <a:srgbClr val="333333"/>
                </a:solidFill>
                <a:ea typeface="+mn-ea"/>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fontAlgn="auto">
              <a:spcBef>
                <a:spcPts val="0"/>
              </a:spcBef>
              <a:spcAft>
                <a:spcPts val="0"/>
              </a:spcAft>
              <a:defRPr>
                <a:solidFill>
                  <a:srgbClr val="333333"/>
                </a:solidFill>
                <a:ea typeface="+mn-ea"/>
              </a:defRPr>
            </a:lvl1pPr>
          </a:lstStyle>
          <a:p>
            <a:pPr>
              <a:defRPr/>
            </a:pPr>
            <a:fld id="{0DC7C315-C43D-4A4E-8B08-063200A7928A}" type="slidenum">
              <a:rPr lang="zh-CN" altLang="en-US"/>
              <a:pPr>
                <a:defRPr/>
              </a:pPr>
              <a:t>‹#›</a:t>
            </a:fld>
            <a:endParaRPr lang="en-US" altLang="zh-CN"/>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ea typeface="+mn-ea"/>
              </a:defRPr>
            </a:lvl1pPr>
          </a:lstStyle>
          <a:p>
            <a:pPr>
              <a:defRPr/>
            </a:pPr>
            <a:fld id="{179B8B3F-0914-4AFD-B65A-0219C2AB36B4}" type="datetimeFigureOut">
              <a:rPr lang="zh-CN" altLang="en-US"/>
              <a:pPr>
                <a:defRPr/>
              </a:pPr>
              <a:t>2022/8/29</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ea typeface="+mn-ea"/>
              </a:defRPr>
            </a:lvl1pPr>
          </a:lstStyle>
          <a:p>
            <a:pPr>
              <a:defRPr/>
            </a:pPr>
            <a:fld id="{4A248F53-AE9E-4F7C-95A0-32E854921BC1}" type="slidenum">
              <a:rPr lang="zh-CN" altLang="en-US"/>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auto">
              <a:spcBef>
                <a:spcPts val="0"/>
              </a:spcBef>
              <a:spcAft>
                <a:spcPts val="0"/>
              </a:spcAft>
              <a:defRPr>
                <a:ea typeface="+mn-ea"/>
              </a:defRPr>
            </a:lvl1pPr>
          </a:lstStyle>
          <a:p>
            <a:pPr>
              <a:defRPr/>
            </a:pPr>
            <a:fld id="{E4130BE1-D570-4906-83D3-98FF71AFD2C9}" type="datetimeFigureOut">
              <a:rPr lang="zh-CN" altLang="en-US"/>
              <a:pPr>
                <a:defRPr/>
              </a:pPr>
              <a:t>2022/8/29</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ea typeface="+mn-ea"/>
              </a:defRPr>
            </a:lvl1pPr>
          </a:lstStyle>
          <a:p>
            <a:pPr>
              <a:defRPr/>
            </a:pPr>
            <a:fld id="{14604A61-4406-4AFF-8F00-FC2065F88543}" type="slidenum">
              <a:rPr lang="zh-CN" altLang="en-US"/>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auto">
              <a:spcBef>
                <a:spcPts val="0"/>
              </a:spcBef>
              <a:spcAft>
                <a:spcPts val="0"/>
              </a:spcAft>
              <a:defRPr>
                <a:ea typeface="+mn-ea"/>
              </a:defRPr>
            </a:lvl1pPr>
          </a:lstStyle>
          <a:p>
            <a:pPr>
              <a:defRPr/>
            </a:pPr>
            <a:fld id="{E2F592E0-73A2-4845-8E0D-347E58209E9F}" type="datetimeFigureOut">
              <a:rPr lang="zh-CN" altLang="en-US"/>
              <a:pPr>
                <a:defRPr/>
              </a:pPr>
              <a:t>2022/8/29</a:t>
            </a:fld>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ea typeface="+mn-ea"/>
              </a:defRPr>
            </a:lvl1pPr>
          </a:lstStyle>
          <a:p>
            <a:pPr>
              <a:defRPr/>
            </a:pPr>
            <a:fld id="{1D2CE944-5A40-4641-97BE-9D2183983108}" type="slidenum">
              <a:rPr lang="zh-CN" altLang="en-US"/>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auto">
              <a:spcBef>
                <a:spcPts val="0"/>
              </a:spcBef>
              <a:spcAft>
                <a:spcPts val="0"/>
              </a:spcAft>
              <a:defRPr>
                <a:ea typeface="+mn-ea"/>
              </a:defRPr>
            </a:lvl1pPr>
          </a:lstStyle>
          <a:p>
            <a:pPr>
              <a:defRPr/>
            </a:pPr>
            <a:fld id="{BBF6C1CB-07AE-44D5-A72D-F4523967EEFD}" type="datetimeFigureOut">
              <a:rPr lang="zh-CN" altLang="en-US"/>
              <a:pPr>
                <a:defRPr/>
              </a:pPr>
              <a:t>2022/8/29</a:t>
            </a:fld>
            <a:endParaRPr lang="en-US" altLang="zh-CN"/>
          </a:p>
        </p:txBody>
      </p:sp>
      <p:sp>
        <p:nvSpPr>
          <p:cNvPr id="8" name="页脚占位符 7"/>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9" name="灯片编号占位符 8"/>
          <p:cNvSpPr>
            <a:spLocks noGrp="1"/>
          </p:cNvSpPr>
          <p:nvPr>
            <p:ph type="sldNum" sz="quarter" idx="12"/>
          </p:nvPr>
        </p:nvSpPr>
        <p:spPr/>
        <p:txBody>
          <a:bodyPr/>
          <a:lstStyle>
            <a:lvl1pPr fontAlgn="auto">
              <a:spcBef>
                <a:spcPts val="0"/>
              </a:spcBef>
              <a:spcAft>
                <a:spcPts val="0"/>
              </a:spcAft>
              <a:defRPr>
                <a:ea typeface="+mn-ea"/>
              </a:defRPr>
            </a:lvl1pPr>
          </a:lstStyle>
          <a:p>
            <a:pPr>
              <a:defRPr/>
            </a:pPr>
            <a:fld id="{005B7F05-CCEA-4855-9B8D-B145F23692F8}"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8" name="灯片编号占位符 7"/>
          <p:cNvSpPr>
            <a:spLocks noGrp="1"/>
          </p:cNvSpPr>
          <p:nvPr>
            <p:ph type="sldNum" sz="quarter" idx="11"/>
          </p:nvPr>
        </p:nvSpPr>
        <p:spPr/>
        <p:txBody>
          <a:bodyPr/>
          <a:lstStyle>
            <a:lvl1pPr fontAlgn="auto">
              <a:spcBef>
                <a:spcPts val="0"/>
              </a:spcBef>
              <a:spcAft>
                <a:spcPts val="0"/>
              </a:spcAft>
              <a:defRPr/>
            </a:lvl1pPr>
          </a:lstStyle>
          <a:p>
            <a:pPr>
              <a:defRPr/>
            </a:pPr>
            <a:fld id="{6E6AD9CF-9A85-4C47-B5AD-E70905265C04}" type="slidenum">
              <a:rPr lang="en-US" altLang="zh-CN"/>
              <a:pPr>
                <a:defRPr/>
              </a:pPr>
              <a:t>‹#›</a:t>
            </a:fld>
            <a:endParaRPr lang="en-US" altLang="zh-CN"/>
          </a:p>
        </p:txBody>
      </p:sp>
      <p:sp>
        <p:nvSpPr>
          <p:cNvPr id="9" name="日期占位符 8"/>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auto">
              <a:spcBef>
                <a:spcPts val="0"/>
              </a:spcBef>
              <a:spcAft>
                <a:spcPts val="0"/>
              </a:spcAft>
              <a:defRPr>
                <a:ea typeface="+mn-ea"/>
              </a:defRPr>
            </a:lvl1pPr>
          </a:lstStyle>
          <a:p>
            <a:pPr>
              <a:defRPr/>
            </a:pPr>
            <a:fld id="{DE646287-AFCB-4984-B66E-BAB7605BAFF6}" type="datetimeFigureOut">
              <a:rPr lang="zh-CN" altLang="en-US"/>
              <a:pPr>
                <a:defRPr/>
              </a:pPr>
              <a:t>2022/8/29</a:t>
            </a:fld>
            <a:endParaRPr lang="en-US" altLang="zh-CN"/>
          </a:p>
        </p:txBody>
      </p:sp>
      <p:sp>
        <p:nvSpPr>
          <p:cNvPr id="4" name="页脚占位符 3"/>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5" name="灯片编号占位符 4"/>
          <p:cNvSpPr>
            <a:spLocks noGrp="1"/>
          </p:cNvSpPr>
          <p:nvPr>
            <p:ph type="sldNum" sz="quarter" idx="12"/>
          </p:nvPr>
        </p:nvSpPr>
        <p:spPr/>
        <p:txBody>
          <a:bodyPr/>
          <a:lstStyle>
            <a:lvl1pPr fontAlgn="auto">
              <a:spcBef>
                <a:spcPts val="0"/>
              </a:spcBef>
              <a:spcAft>
                <a:spcPts val="0"/>
              </a:spcAft>
              <a:defRPr>
                <a:ea typeface="+mn-ea"/>
              </a:defRPr>
            </a:lvl1pPr>
          </a:lstStyle>
          <a:p>
            <a:pPr>
              <a:defRPr/>
            </a:pPr>
            <a:fld id="{3466B1F3-A841-43CA-B5EE-1AF6F72C955E}" type="slidenum">
              <a:rPr lang="zh-CN" altLang="en-US"/>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auto">
              <a:spcBef>
                <a:spcPts val="0"/>
              </a:spcBef>
              <a:spcAft>
                <a:spcPts val="0"/>
              </a:spcAft>
              <a:defRPr>
                <a:ea typeface="+mn-ea"/>
              </a:defRPr>
            </a:lvl1pPr>
          </a:lstStyle>
          <a:p>
            <a:pPr>
              <a:defRPr/>
            </a:pPr>
            <a:fld id="{7069FF17-A237-44B4-BCE7-18089FFEE1EC}" type="datetimeFigureOut">
              <a:rPr lang="zh-CN" altLang="en-US"/>
              <a:pPr>
                <a:defRPr/>
              </a:pPr>
              <a:t>2022/8/29</a:t>
            </a:fld>
            <a:endParaRPr lang="en-US" altLang="zh-CN"/>
          </a:p>
        </p:txBody>
      </p:sp>
      <p:sp>
        <p:nvSpPr>
          <p:cNvPr id="3" name="页脚占位符 2"/>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4" name="灯片编号占位符 3"/>
          <p:cNvSpPr>
            <a:spLocks noGrp="1"/>
          </p:cNvSpPr>
          <p:nvPr>
            <p:ph type="sldNum" sz="quarter" idx="12"/>
          </p:nvPr>
        </p:nvSpPr>
        <p:spPr/>
        <p:txBody>
          <a:bodyPr/>
          <a:lstStyle>
            <a:lvl1pPr fontAlgn="auto">
              <a:spcBef>
                <a:spcPts val="0"/>
              </a:spcBef>
              <a:spcAft>
                <a:spcPts val="0"/>
              </a:spcAft>
              <a:defRPr>
                <a:ea typeface="+mn-ea"/>
              </a:defRPr>
            </a:lvl1pPr>
          </a:lstStyle>
          <a:p>
            <a:pPr>
              <a:defRPr/>
            </a:pPr>
            <a:fld id="{AFF34F55-C92E-4924-82D2-F1CD0CB57594}" type="slidenum">
              <a:rPr lang="zh-CN" altLang="en-US"/>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ea typeface="+mn-ea"/>
              </a:defRPr>
            </a:lvl1pPr>
          </a:lstStyle>
          <a:p>
            <a:pPr>
              <a:defRPr/>
            </a:pPr>
            <a:fld id="{5B71A409-1A46-4316-8A9B-FA551E6EF2AD}" type="datetimeFigureOut">
              <a:rPr lang="zh-CN" altLang="en-US"/>
              <a:pPr>
                <a:defRPr/>
              </a:pPr>
              <a:t>2022/8/29</a:t>
            </a:fld>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ea typeface="+mn-ea"/>
              </a:defRPr>
            </a:lvl1pPr>
          </a:lstStyle>
          <a:p>
            <a:pPr>
              <a:defRPr/>
            </a:pPr>
            <a:fld id="{839ECA39-6B15-4178-86B8-522F9CAB3D8D}" type="slidenum">
              <a:rPr lang="zh-CN" altLang="en-US"/>
              <a:pPr>
                <a:defRPr/>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auto">
              <a:spcBef>
                <a:spcPts val="0"/>
              </a:spcBef>
              <a:spcAft>
                <a:spcPts val="0"/>
              </a:spcAft>
              <a:defRPr>
                <a:ea typeface="+mn-ea"/>
              </a:defRPr>
            </a:lvl1pPr>
          </a:lstStyle>
          <a:p>
            <a:pPr>
              <a:defRPr/>
            </a:pPr>
            <a:fld id="{5879B936-BC89-4599-8606-BBD186731B90}" type="datetimeFigureOut">
              <a:rPr lang="zh-CN" altLang="en-US"/>
              <a:pPr>
                <a:defRPr/>
              </a:pPr>
              <a:t>2022/8/29</a:t>
            </a:fld>
            <a:endParaRPr lang="en-US" altLang="zh-CN"/>
          </a:p>
        </p:txBody>
      </p:sp>
      <p:sp>
        <p:nvSpPr>
          <p:cNvPr id="6" name="页脚占位符 5"/>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7" name="灯片编号占位符 6"/>
          <p:cNvSpPr>
            <a:spLocks noGrp="1"/>
          </p:cNvSpPr>
          <p:nvPr>
            <p:ph type="sldNum" sz="quarter" idx="12"/>
          </p:nvPr>
        </p:nvSpPr>
        <p:spPr/>
        <p:txBody>
          <a:bodyPr/>
          <a:lstStyle>
            <a:lvl1pPr fontAlgn="auto">
              <a:spcBef>
                <a:spcPts val="0"/>
              </a:spcBef>
              <a:spcAft>
                <a:spcPts val="0"/>
              </a:spcAft>
              <a:defRPr>
                <a:ea typeface="+mn-ea"/>
              </a:defRPr>
            </a:lvl1pPr>
          </a:lstStyle>
          <a:p>
            <a:pPr>
              <a:defRPr/>
            </a:pPr>
            <a:fld id="{43275DEB-8499-4F7F-93D3-B59DA072A5C8}" type="slidenum">
              <a:rPr lang="zh-CN" altLang="en-US"/>
              <a:pPr>
                <a:defRPr/>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ea typeface="+mn-ea"/>
              </a:defRPr>
            </a:lvl1pPr>
          </a:lstStyle>
          <a:p>
            <a:pPr>
              <a:defRPr/>
            </a:pPr>
            <a:fld id="{36458BEA-B17E-4B4D-9718-130C7F9206CC}" type="datetimeFigureOut">
              <a:rPr lang="zh-CN" altLang="en-US"/>
              <a:pPr>
                <a:defRPr/>
              </a:pPr>
              <a:t>2022/8/29</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ea typeface="+mn-ea"/>
              </a:defRPr>
            </a:lvl1pPr>
          </a:lstStyle>
          <a:p>
            <a:pPr>
              <a:defRPr/>
            </a:pPr>
            <a:fld id="{4055A4FA-E34F-4FE1-8DA2-EBA2975B2572}" type="slidenum">
              <a:rPr lang="zh-CN" altLang="en-US"/>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auto">
              <a:spcBef>
                <a:spcPts val="0"/>
              </a:spcBef>
              <a:spcAft>
                <a:spcPts val="0"/>
              </a:spcAft>
              <a:defRPr>
                <a:ea typeface="+mn-ea"/>
              </a:defRPr>
            </a:lvl1pPr>
          </a:lstStyle>
          <a:p>
            <a:pPr>
              <a:defRPr/>
            </a:pPr>
            <a:fld id="{5232A502-D363-4352-8905-79B0B7C0B039}" type="datetimeFigureOut">
              <a:rPr lang="zh-CN" altLang="en-US"/>
              <a:pPr>
                <a:defRPr/>
              </a:pPr>
              <a:t>2022/8/29</a:t>
            </a:fld>
            <a:endParaRPr lang="en-US" altLang="zh-CN"/>
          </a:p>
        </p:txBody>
      </p:sp>
      <p:sp>
        <p:nvSpPr>
          <p:cNvPr id="5" name="页脚占位符 4"/>
          <p:cNvSpPr>
            <a:spLocks noGrp="1"/>
          </p:cNvSpPr>
          <p:nvPr>
            <p:ph type="ftr" sz="quarter" idx="11"/>
          </p:nvPr>
        </p:nvSpPr>
        <p:spPr/>
        <p:txBody>
          <a:bodyPr/>
          <a:lstStyle>
            <a:lvl1pPr fontAlgn="auto">
              <a:spcBef>
                <a:spcPts val="0"/>
              </a:spcBef>
              <a:spcAft>
                <a:spcPts val="0"/>
              </a:spcAft>
              <a:defRPr>
                <a:ea typeface="+mn-ea"/>
              </a:defRPr>
            </a:lvl1pPr>
          </a:lstStyle>
          <a:p>
            <a:pPr>
              <a:defRPr/>
            </a:pPr>
            <a:endParaRPr lang="en-US" altLang="zh-CN"/>
          </a:p>
        </p:txBody>
      </p:sp>
      <p:sp>
        <p:nvSpPr>
          <p:cNvPr id="6" name="灯片编号占位符 5"/>
          <p:cNvSpPr>
            <a:spLocks noGrp="1"/>
          </p:cNvSpPr>
          <p:nvPr>
            <p:ph type="sldNum" sz="quarter" idx="12"/>
          </p:nvPr>
        </p:nvSpPr>
        <p:spPr/>
        <p:txBody>
          <a:bodyPr/>
          <a:lstStyle>
            <a:lvl1pPr fontAlgn="auto">
              <a:spcBef>
                <a:spcPts val="0"/>
              </a:spcBef>
              <a:spcAft>
                <a:spcPts val="0"/>
              </a:spcAft>
              <a:defRPr>
                <a:ea typeface="+mn-ea"/>
              </a:defRPr>
            </a:lvl1pPr>
          </a:lstStyle>
          <a:p>
            <a:pPr>
              <a:defRPr/>
            </a:pPr>
            <a:fld id="{BFF89650-3F00-406B-AD43-54713407C5D2}" type="slidenum">
              <a:rPr lang="zh-CN" altLang="en-US"/>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BBC6851-DB2B-4BEE-B8D0-29C3761E36AD}"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3D955501-1116-4618-98F1-8C0479BCB645}"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8E0370B-1CDC-46C6-B998-9D066C116755}"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927B8E32-578A-4065-BAEF-31A51580D302}"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灯片编号占位符 3"/>
          <p:cNvSpPr>
            <a:spLocks noGrp="1"/>
          </p:cNvSpPr>
          <p:nvPr>
            <p:ph type="sldNum" sz="quarter" idx="11"/>
          </p:nvPr>
        </p:nvSpPr>
        <p:spPr/>
        <p:txBody>
          <a:bodyPr/>
          <a:lstStyle>
            <a:lvl1pPr fontAlgn="auto">
              <a:spcBef>
                <a:spcPts val="0"/>
              </a:spcBef>
              <a:spcAft>
                <a:spcPts val="0"/>
              </a:spcAft>
              <a:defRPr/>
            </a:lvl1pPr>
          </a:lstStyle>
          <a:p>
            <a:pPr>
              <a:defRPr/>
            </a:pPr>
            <a:fld id="{64586F32-64EE-4A42-9A24-C484488A8DDB}" type="slidenum">
              <a:rPr lang="en-US" altLang="zh-CN"/>
              <a:pPr>
                <a:defRPr/>
              </a:pPr>
              <a:t>‹#›</a:t>
            </a:fld>
            <a:endParaRPr lang="en-US" altLang="zh-CN"/>
          </a:p>
        </p:txBody>
      </p:sp>
      <p:sp>
        <p:nvSpPr>
          <p:cNvPr id="5" name="日期占位符 4"/>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623E5A9F-E028-4BFB-A4CE-1E2A2975BDD5}"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DD96004-CE3D-4DC9-983C-1DBA997BB1EE}"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4332B03-FC40-4F38-A4E3-30E6892CA3D4}"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93BF6288-F668-43F0-A08D-C82504CAD855}"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1E92446-27B5-4EC9-8E73-8FCC135136D7}"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DD66EAF-3108-4A01-833D-8A7642562F37}"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3" name="灯片编号占位符 2"/>
          <p:cNvSpPr>
            <a:spLocks noGrp="1"/>
          </p:cNvSpPr>
          <p:nvPr>
            <p:ph type="sldNum" sz="quarter" idx="11"/>
          </p:nvPr>
        </p:nvSpPr>
        <p:spPr/>
        <p:txBody>
          <a:bodyPr/>
          <a:lstStyle>
            <a:lvl1pPr fontAlgn="auto">
              <a:spcBef>
                <a:spcPts val="0"/>
              </a:spcBef>
              <a:spcAft>
                <a:spcPts val="0"/>
              </a:spcAft>
              <a:defRPr/>
            </a:lvl1pPr>
          </a:lstStyle>
          <a:p>
            <a:pPr>
              <a:defRPr/>
            </a:pPr>
            <a:fld id="{B5C8BFBC-5E66-4B63-AC10-3802F07A24BB}" type="slidenum">
              <a:rPr lang="en-US" altLang="zh-CN"/>
              <a:pPr>
                <a:defRPr/>
              </a:pPr>
              <a:t>‹#›</a:t>
            </a:fld>
            <a:endParaRPr lang="en-US" altLang="zh-CN"/>
          </a:p>
        </p:txBody>
      </p:sp>
      <p:sp>
        <p:nvSpPr>
          <p:cNvPr id="4" name="日期占位符 3"/>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a:lvl1pPr>
          </a:lstStyle>
          <a:p>
            <a:pPr>
              <a:defRPr/>
            </a:pPr>
            <a:fld id="{B4F96814-D2FF-46F1-AAEF-996D58E4C5A6}"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p:cNvSpPr>
            <a:spLocks noGrp="1"/>
          </p:cNvSpPr>
          <p:nvPr>
            <p:ph type="sldNum" sz="quarter" idx="11"/>
          </p:nvPr>
        </p:nvSpPr>
        <p:spPr/>
        <p:txBody>
          <a:bodyPr/>
          <a:lstStyle>
            <a:lvl1pPr fontAlgn="auto">
              <a:spcBef>
                <a:spcPts val="0"/>
              </a:spcBef>
              <a:spcAft>
                <a:spcPts val="0"/>
              </a:spcAft>
              <a:defRPr/>
            </a:lvl1pPr>
          </a:lstStyle>
          <a:p>
            <a:pPr>
              <a:defRPr/>
            </a:pPr>
            <a:fld id="{DFB0443E-318C-4737-A218-4EF9814BAA1D}" type="slidenum">
              <a:rPr lang="en-US" altLang="zh-CN"/>
              <a:pPr>
                <a:defRPr/>
              </a:pPr>
              <a:t>‹#›</a:t>
            </a:fld>
            <a:endParaRPr lang="en-US" altLang="zh-CN"/>
          </a:p>
        </p:txBody>
      </p:sp>
      <p:sp>
        <p:nvSpPr>
          <p:cNvPr id="7" name="日期占位符 6"/>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ea typeface="+mn-ea"/>
              </a:defRPr>
            </a:lvl1pPr>
          </a:lstStyle>
          <a:p>
            <a:pPr fontAlgn="base">
              <a:spcBef>
                <a:spcPct val="0"/>
              </a:spcBef>
              <a:spcAft>
                <a:spcPct val="0"/>
              </a:spcAft>
              <a:defRPr/>
            </a:pPr>
            <a:endParaRPr lang="en-US" altLang="zh-CN"/>
          </a:p>
        </p:txBody>
      </p:sp>
      <p:sp>
        <p:nvSpPr>
          <p:cNvPr id="1638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ea typeface="+mn-ea"/>
              </a:defRPr>
            </a:lvl1pPr>
          </a:lstStyle>
          <a:p>
            <a:pPr fontAlgn="base">
              <a:spcBef>
                <a:spcPct val="0"/>
              </a:spcBef>
              <a:spcAft>
                <a:spcPct val="0"/>
              </a:spcAft>
              <a:defRPr/>
            </a:pPr>
            <a:fld id="{C07905DC-29BD-4EBF-BD5C-8A92BBC7DBBE}" type="slidenum">
              <a:rPr lang="en-US" altLang="zh-CN"/>
              <a:pPr fontAlgn="base">
                <a:spcBef>
                  <a:spcPct val="0"/>
                </a:spcBef>
                <a:spcAft>
                  <a:spcPct val="0"/>
                </a:spcAft>
                <a:defRPr/>
              </a:pPr>
              <a:t>‹#›</a:t>
            </a:fld>
            <a:endParaRPr lang="en-US" altLang="zh-CN"/>
          </a:p>
        </p:txBody>
      </p:sp>
      <p:grpSp>
        <p:nvGrpSpPr>
          <p:cNvPr id="2" name="Group 4"/>
          <p:cNvGrpSpPr>
            <a:grpSpLocks/>
          </p:cNvGrpSpPr>
          <p:nvPr/>
        </p:nvGrpSpPr>
        <p:grpSpPr bwMode="auto">
          <a:xfrm>
            <a:off x="0" y="0"/>
            <a:ext cx="9144000" cy="546100"/>
            <a:chOff x="0" y="0"/>
            <a:chExt cx="5760" cy="344"/>
          </a:xfrm>
        </p:grpSpPr>
        <p:sp>
          <p:nvSpPr>
            <p:cNvPr id="4104"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lang="zh-CN" altLang="zh-CN" sz="2400" smtClean="0">
                <a:solidFill>
                  <a:srgbClr val="000000"/>
                </a:solidFill>
                <a:latin typeface="Times New Roman" pitchFamily="18" charset="0"/>
              </a:endParaRPr>
            </a:p>
          </p:txBody>
        </p:sp>
        <p:sp>
          <p:nvSpPr>
            <p:cNvPr id="4105"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4106"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mtClean="0">
                <a:solidFill>
                  <a:srgbClr val="666699"/>
                </a:solidFill>
              </a:endParaRPr>
            </a:p>
          </p:txBody>
        </p:sp>
        <p:sp>
          <p:nvSpPr>
            <p:cNvPr id="4107"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mtClean="0">
                <a:solidFill>
                  <a:srgbClr val="666699"/>
                </a:solidFill>
              </a:endParaRPr>
            </a:p>
          </p:txBody>
        </p:sp>
        <p:sp>
          <p:nvSpPr>
            <p:cNvPr id="4108"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mtClean="0">
                <a:solidFill>
                  <a:srgbClr val="9999CC"/>
                </a:solidFill>
              </a:endParaRPr>
            </a:p>
          </p:txBody>
        </p:sp>
        <p:sp>
          <p:nvSpPr>
            <p:cNvPr id="4109"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mtClean="0">
                <a:solidFill>
                  <a:srgbClr val="666699"/>
                </a:solidFill>
              </a:endParaRPr>
            </a:p>
          </p:txBody>
        </p:sp>
        <p:sp>
          <p:nvSpPr>
            <p:cNvPr id="4110"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4111"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mtClean="0">
                <a:solidFill>
                  <a:srgbClr val="9999CC"/>
                </a:solidFill>
              </a:endParaRPr>
            </a:p>
          </p:txBody>
        </p:sp>
        <p:sp>
          <p:nvSpPr>
            <p:cNvPr id="4112"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mtClean="0">
                <a:solidFill>
                  <a:srgbClr val="9999CC"/>
                </a:solidFill>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40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ea typeface="+mn-ea"/>
              </a:defRPr>
            </a:lvl1pPr>
          </a:lstStyle>
          <a:p>
            <a:pPr fontAlgn="base">
              <a:spcBef>
                <a:spcPct val="0"/>
              </a:spcBef>
              <a:spcAft>
                <a:spcPct val="0"/>
              </a:spcAft>
              <a:defRPr/>
            </a:pPr>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20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205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20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20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205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205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205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7"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400">
                <a:solidFill>
                  <a:srgbClr val="000000"/>
                </a:solidFill>
                <a:latin typeface="+mn-lt"/>
                <a:ea typeface="+mn-ea"/>
              </a:defRPr>
            </a:lvl1pPr>
          </a:lstStyle>
          <a:p>
            <a:pPr fontAlgn="base">
              <a:spcBef>
                <a:spcPct val="0"/>
              </a:spcBef>
              <a:spcAft>
                <a:spcPct val="0"/>
              </a:spcAft>
              <a:defRPr/>
            </a:pPr>
            <a:endParaRPr lang="en-US" altLang="zh-CN"/>
          </a:p>
        </p:txBody>
      </p:sp>
      <p:sp>
        <p:nvSpPr>
          <p:cNvPr id="29708"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solidFill>
                  <a:srgbClr val="000000"/>
                </a:solidFill>
                <a:latin typeface="+mn-lt"/>
                <a:ea typeface="+mn-ea"/>
              </a:defRPr>
            </a:lvl1pPr>
          </a:lstStyle>
          <a:p>
            <a:pPr fontAlgn="base">
              <a:spcBef>
                <a:spcPct val="0"/>
              </a:spcBef>
              <a:spcAft>
                <a:spcPct val="0"/>
              </a:spcAft>
              <a:defRPr/>
            </a:pPr>
            <a:endParaRPr lang="en-US" altLang="zh-CN"/>
          </a:p>
        </p:txBody>
      </p:sp>
      <p:sp>
        <p:nvSpPr>
          <p:cNvPr id="29709"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solidFill>
                  <a:srgbClr val="000000"/>
                </a:solidFill>
                <a:latin typeface="+mn-lt"/>
                <a:ea typeface="+mn-ea"/>
              </a:defRPr>
            </a:lvl1pPr>
          </a:lstStyle>
          <a:p>
            <a:pPr fontAlgn="base">
              <a:spcBef>
                <a:spcPct val="0"/>
              </a:spcBef>
              <a:spcAft>
                <a:spcPct val="0"/>
              </a:spcAft>
              <a:defRPr/>
            </a:pPr>
            <a:fld id="{BF5F9E8D-184A-42C2-A5E7-8A34A6B0337A}" type="slidenum">
              <a:rPr lang="en-US" altLang="zh-CN"/>
              <a:pPr fontAlgn="base">
                <a:spcBef>
                  <a:spcPct val="0"/>
                </a:spcBef>
                <a:spcAft>
                  <a:spcPct val="0"/>
                </a:spcAft>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3081"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23"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400">
                <a:solidFill>
                  <a:srgbClr val="000000"/>
                </a:solidFill>
                <a:latin typeface="+mn-lt"/>
                <a:ea typeface="+mn-ea"/>
              </a:defRPr>
            </a:lvl1pPr>
          </a:lstStyle>
          <a:p>
            <a:pPr fontAlgn="base">
              <a:spcBef>
                <a:spcPct val="0"/>
              </a:spcBef>
              <a:spcAft>
                <a:spcPct val="0"/>
              </a:spcAft>
              <a:defRPr/>
            </a:pPr>
            <a:endParaRPr lang="en-US" altLang="zh-CN"/>
          </a:p>
        </p:txBody>
      </p:sp>
      <p:sp>
        <p:nvSpPr>
          <p:cNvPr id="13324"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solidFill>
                  <a:srgbClr val="000000"/>
                </a:solidFill>
                <a:latin typeface="+mn-lt"/>
                <a:ea typeface="+mn-ea"/>
              </a:defRPr>
            </a:lvl1pPr>
          </a:lstStyle>
          <a:p>
            <a:pPr fontAlgn="base">
              <a:spcBef>
                <a:spcPct val="0"/>
              </a:spcBef>
              <a:spcAft>
                <a:spcPct val="0"/>
              </a:spcAft>
              <a:defRPr/>
            </a:pPr>
            <a:endParaRPr lang="en-US" altLang="zh-CN"/>
          </a:p>
        </p:txBody>
      </p:sp>
      <p:sp>
        <p:nvSpPr>
          <p:cNvPr id="13325"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solidFill>
                  <a:srgbClr val="000000"/>
                </a:solidFill>
                <a:latin typeface="+mn-lt"/>
                <a:ea typeface="+mn-ea"/>
              </a:defRPr>
            </a:lvl1pPr>
          </a:lstStyle>
          <a:p>
            <a:pPr fontAlgn="base">
              <a:spcBef>
                <a:spcPct val="0"/>
              </a:spcBef>
              <a:spcAft>
                <a:spcPct val="0"/>
              </a:spcAft>
              <a:defRPr/>
            </a:pPr>
            <a:fld id="{59D17B1D-D0B1-494B-9B92-4D9CFD9B680F}" type="slidenum">
              <a:rPr lang="en-US" altLang="zh-CN"/>
              <a:pPr fontAlgn="base">
                <a:spcBef>
                  <a:spcPct val="0"/>
                </a:spcBef>
                <a:spcAft>
                  <a:spcPct val="0"/>
                </a:spcAft>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717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717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717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717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717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717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zh-CN" sz="2400" smtClean="0">
              <a:solidFill>
                <a:srgbClr val="000000"/>
              </a:solidFill>
            </a:endParaRPr>
          </a:p>
        </p:txBody>
      </p:sp>
      <p:sp>
        <p:nvSpPr>
          <p:cNvPr id="717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717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683"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400">
                <a:solidFill>
                  <a:srgbClr val="000000"/>
                </a:solidFill>
                <a:latin typeface="+mn-lt"/>
                <a:ea typeface="+mn-ea"/>
              </a:defRPr>
            </a:lvl1pPr>
          </a:lstStyle>
          <a:p>
            <a:pPr fontAlgn="base">
              <a:spcBef>
                <a:spcPct val="0"/>
              </a:spcBef>
              <a:spcAft>
                <a:spcPct val="0"/>
              </a:spcAft>
              <a:defRPr/>
            </a:pPr>
            <a:endParaRPr lang="en-US" altLang="zh-CN"/>
          </a:p>
        </p:txBody>
      </p:sp>
      <p:sp>
        <p:nvSpPr>
          <p:cNvPr id="28684"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solidFill>
                  <a:srgbClr val="000000"/>
                </a:solidFill>
                <a:latin typeface="+mn-lt"/>
                <a:ea typeface="+mn-ea"/>
              </a:defRPr>
            </a:lvl1pPr>
          </a:lstStyle>
          <a:p>
            <a:pPr fontAlgn="base">
              <a:spcBef>
                <a:spcPct val="0"/>
              </a:spcBef>
              <a:spcAft>
                <a:spcPct val="0"/>
              </a:spcAft>
              <a:defRPr/>
            </a:pPr>
            <a:endParaRPr lang="en-US" altLang="zh-CN"/>
          </a:p>
        </p:txBody>
      </p:sp>
      <p:sp>
        <p:nvSpPr>
          <p:cNvPr id="28685"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solidFill>
                  <a:srgbClr val="000000"/>
                </a:solidFill>
                <a:latin typeface="+mn-lt"/>
                <a:ea typeface="+mn-ea"/>
              </a:defRPr>
            </a:lvl1pPr>
          </a:lstStyle>
          <a:p>
            <a:pPr fontAlgn="base">
              <a:spcBef>
                <a:spcPct val="0"/>
              </a:spcBef>
              <a:spcAft>
                <a:spcPct val="0"/>
              </a:spcAft>
              <a:defRPr/>
            </a:pPr>
            <a:fld id="{51FCDF7E-9DBE-4E8C-87F3-A7F8E67E2765}" type="slidenum">
              <a:rPr lang="en-US" altLang="zh-CN"/>
              <a:pPr fontAlgn="base">
                <a:spcBef>
                  <a:spcPct val="0"/>
                </a:spcBef>
                <a:spcAft>
                  <a:spcPct val="0"/>
                </a:spcAft>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p:spPr>
        <p:txBody>
          <a:bodyPr wrap="none" anchor="ctr"/>
          <a:lstStyle/>
          <a:p>
            <a:pPr algn="ctr" fontAlgn="base">
              <a:spcBef>
                <a:spcPct val="0"/>
              </a:spcBef>
              <a:spcAft>
                <a:spcPct val="0"/>
              </a:spcAft>
            </a:pPr>
            <a:endParaRPr kumimoji="1" lang="zh-CN" altLang="en-US" sz="2400" smtClean="0">
              <a:solidFill>
                <a:srgbClr val="000000"/>
              </a:solidFill>
              <a:latin typeface="Tahoma" pitchFamily="34" charset="0"/>
              <a:ea typeface="宋体" pitchFamily="2" charset="-122"/>
            </a:endParaRPr>
          </a:p>
        </p:txBody>
      </p:sp>
      <p:sp>
        <p:nvSpPr>
          <p:cNvPr id="1126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en-US" sz="2400" smtClean="0">
              <a:solidFill>
                <a:srgbClr val="000000"/>
              </a:solidFill>
              <a:latin typeface="Tahoma" pitchFamily="34" charset="0"/>
              <a:ea typeface="宋体" pitchFamily="2" charset="-122"/>
            </a:endParaRPr>
          </a:p>
        </p:txBody>
      </p:sp>
      <p:sp>
        <p:nvSpPr>
          <p:cNvPr id="1126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p:spPr>
        <p:txBody>
          <a:bodyPr wrap="none" anchor="ctr"/>
          <a:lstStyle/>
          <a:p>
            <a:pPr algn="ctr" fontAlgn="base">
              <a:spcBef>
                <a:spcPct val="0"/>
              </a:spcBef>
              <a:spcAft>
                <a:spcPct val="0"/>
              </a:spcAft>
            </a:pPr>
            <a:endParaRPr kumimoji="1" lang="zh-CN" altLang="en-US" sz="2400" smtClean="0">
              <a:solidFill>
                <a:srgbClr val="000000"/>
              </a:solidFill>
              <a:latin typeface="Tahoma" pitchFamily="34" charset="0"/>
              <a:ea typeface="宋体" pitchFamily="2" charset="-122"/>
            </a:endParaRPr>
          </a:p>
        </p:txBody>
      </p:sp>
      <p:sp>
        <p:nvSpPr>
          <p:cNvPr id="1126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en-US" sz="2400" smtClean="0">
              <a:solidFill>
                <a:srgbClr val="000000"/>
              </a:solidFill>
              <a:latin typeface="Tahoma" pitchFamily="34" charset="0"/>
              <a:ea typeface="宋体" pitchFamily="2" charset="-122"/>
            </a:endParaRPr>
          </a:p>
        </p:txBody>
      </p:sp>
      <p:sp>
        <p:nvSpPr>
          <p:cNvPr id="1127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fontAlgn="base">
              <a:spcBef>
                <a:spcPct val="0"/>
              </a:spcBef>
              <a:spcAft>
                <a:spcPct val="0"/>
              </a:spcAft>
            </a:pPr>
            <a:endParaRPr kumimoji="1" lang="zh-CN" altLang="en-US" sz="2400" smtClean="0">
              <a:solidFill>
                <a:srgbClr val="000000"/>
              </a:solidFill>
              <a:latin typeface="Tahoma" pitchFamily="34" charset="0"/>
              <a:ea typeface="宋体" pitchFamily="2" charset="-122"/>
            </a:endParaRPr>
          </a:p>
        </p:txBody>
      </p:sp>
      <p:sp>
        <p:nvSpPr>
          <p:cNvPr id="1127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p:spPr>
        <p:txBody>
          <a:bodyPr wrap="none" anchor="ctr"/>
          <a:lstStyle/>
          <a:p>
            <a:pPr algn="ctr" fontAlgn="base">
              <a:spcBef>
                <a:spcPct val="0"/>
              </a:spcBef>
              <a:spcAft>
                <a:spcPct val="0"/>
              </a:spcAft>
            </a:pPr>
            <a:endParaRPr kumimoji="1" lang="zh-CN" altLang="en-US" sz="2400" smtClean="0">
              <a:solidFill>
                <a:srgbClr val="000000"/>
              </a:solidFill>
              <a:latin typeface="Tahoma" pitchFamily="34" charset="0"/>
              <a:ea typeface="宋体" pitchFamily="2" charset="-122"/>
            </a:endParaRPr>
          </a:p>
        </p:txBody>
      </p:sp>
      <p:sp>
        <p:nvSpPr>
          <p:cNvPr id="1127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kumimoji="1" lang="zh-CN" altLang="en-US" sz="2400" smtClean="0">
              <a:solidFill>
                <a:srgbClr val="000000"/>
              </a:solidFill>
              <a:latin typeface="Tahoma" pitchFamily="34" charset="0"/>
              <a:ea typeface="宋体" pitchFamily="2" charset="-122"/>
            </a:endParaRPr>
          </a:p>
        </p:txBody>
      </p:sp>
      <p:sp>
        <p:nvSpPr>
          <p:cNvPr id="1127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127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0187"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400">
                <a:solidFill>
                  <a:srgbClr val="000000"/>
                </a:solidFill>
                <a:latin typeface="Tahoma" pitchFamily="34" charset="0"/>
                <a:ea typeface="宋体" pitchFamily="2" charset="-122"/>
              </a:defRPr>
            </a:lvl1pPr>
          </a:lstStyle>
          <a:p>
            <a:pPr fontAlgn="base">
              <a:spcBef>
                <a:spcPct val="0"/>
              </a:spcBef>
              <a:spcAft>
                <a:spcPct val="0"/>
              </a:spcAft>
              <a:defRPr/>
            </a:pPr>
            <a:fld id="{FF8F063C-AEEE-41CB-B3E1-7592A43BBB6C}" type="datetimeFigureOut">
              <a:rPr lang="zh-CN" altLang="en-US"/>
              <a:pPr fontAlgn="base">
                <a:spcBef>
                  <a:spcPct val="0"/>
                </a:spcBef>
                <a:spcAft>
                  <a:spcPct val="0"/>
                </a:spcAft>
                <a:defRPr/>
              </a:pPr>
              <a:t>2022/8/29</a:t>
            </a:fld>
            <a:endParaRPr lang="en-US" altLang="zh-CN"/>
          </a:p>
        </p:txBody>
      </p:sp>
      <p:sp>
        <p:nvSpPr>
          <p:cNvPr id="50188"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solidFill>
                  <a:srgbClr val="000000"/>
                </a:solidFill>
                <a:latin typeface="Tahoma" pitchFamily="34" charset="0"/>
                <a:ea typeface="宋体" pitchFamily="2" charset="-122"/>
              </a:defRPr>
            </a:lvl1pPr>
          </a:lstStyle>
          <a:p>
            <a:pPr fontAlgn="base">
              <a:spcBef>
                <a:spcPct val="0"/>
              </a:spcBef>
              <a:spcAft>
                <a:spcPct val="0"/>
              </a:spcAft>
              <a:defRPr/>
            </a:pPr>
            <a:endParaRPr lang="en-US" altLang="zh-CN"/>
          </a:p>
        </p:txBody>
      </p:sp>
      <p:sp>
        <p:nvSpPr>
          <p:cNvPr id="50189"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solidFill>
                  <a:srgbClr val="000000"/>
                </a:solidFill>
                <a:latin typeface="Tahoma" pitchFamily="34" charset="0"/>
                <a:ea typeface="宋体" pitchFamily="2" charset="-122"/>
              </a:defRPr>
            </a:lvl1pPr>
          </a:lstStyle>
          <a:p>
            <a:pPr fontAlgn="base">
              <a:spcBef>
                <a:spcPct val="0"/>
              </a:spcBef>
              <a:spcAft>
                <a:spcPct val="0"/>
              </a:spcAft>
              <a:defRPr/>
            </a:pPr>
            <a:fld id="{737CE383-1681-4AD0-BB46-BF2B3A006387}" type="slidenum">
              <a:rPr lang="zh-CN" altLang="en-US"/>
              <a:pPr fontAlgn="base">
                <a:spcBef>
                  <a:spcPct val="0"/>
                </a:spcBef>
                <a:spcAft>
                  <a:spcPct val="0"/>
                </a:spcAft>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5pPr>
      <a:lvl6pPr marL="457200" algn="l" rtl="0" fontAlgn="base">
        <a:spcBef>
          <a:spcPct val="0"/>
        </a:spcBef>
        <a:spcAft>
          <a:spcPct val="0"/>
        </a:spcAft>
        <a:defRPr sz="3600" b="1">
          <a:solidFill>
            <a:schemeClr val="tx2"/>
          </a:solidFill>
          <a:latin typeface="Times New Roman" pitchFamily="18" charset="0"/>
          <a:ea typeface="楷体_GB2312" pitchFamily="49" charset="-122"/>
        </a:defRPr>
      </a:lvl6pPr>
      <a:lvl7pPr marL="914400" algn="l" rtl="0" fontAlgn="base">
        <a:spcBef>
          <a:spcPct val="0"/>
        </a:spcBef>
        <a:spcAft>
          <a:spcPct val="0"/>
        </a:spcAft>
        <a:defRPr sz="3600" b="1">
          <a:solidFill>
            <a:schemeClr val="tx2"/>
          </a:solidFill>
          <a:latin typeface="Times New Roman" pitchFamily="18" charset="0"/>
          <a:ea typeface="楷体_GB2312" pitchFamily="49" charset="-122"/>
        </a:defRPr>
      </a:lvl7pPr>
      <a:lvl8pPr marL="1371600" algn="l" rtl="0" fontAlgn="base">
        <a:spcBef>
          <a:spcPct val="0"/>
        </a:spcBef>
        <a:spcAft>
          <a:spcPct val="0"/>
        </a:spcAft>
        <a:defRPr sz="3600" b="1">
          <a:solidFill>
            <a:schemeClr val="tx2"/>
          </a:solidFill>
          <a:latin typeface="Times New Roman" pitchFamily="18" charset="0"/>
          <a:ea typeface="楷体_GB2312" pitchFamily="49" charset="-122"/>
        </a:defRPr>
      </a:lvl8pPr>
      <a:lvl9pPr marL="1828800" algn="l" rtl="0" fontAlgn="base">
        <a:spcBef>
          <a:spcPct val="0"/>
        </a:spcBef>
        <a:spcAft>
          <a:spcPct val="0"/>
        </a:spcAft>
        <a:defRPr sz="36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4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4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4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4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ea typeface="+mn-ea"/>
              </a:defRPr>
            </a:lvl1pPr>
          </a:lstStyle>
          <a:p>
            <a:pPr fontAlgn="base">
              <a:spcBef>
                <a:spcPct val="0"/>
              </a:spcBef>
              <a:spcAft>
                <a:spcPct val="0"/>
              </a:spcAft>
              <a:defRPr/>
            </a:pPr>
            <a:endParaRPr lang="en-US" altLang="zh-CN"/>
          </a:p>
        </p:txBody>
      </p:sp>
      <p:sp>
        <p:nvSpPr>
          <p:cNvPr id="296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ea typeface="+mn-ea"/>
              </a:defRPr>
            </a:lvl1pPr>
          </a:lstStyle>
          <a:p>
            <a:pPr fontAlgn="base">
              <a:spcBef>
                <a:spcPct val="0"/>
              </a:spcBef>
              <a:spcAft>
                <a:spcPct val="0"/>
              </a:spcAft>
              <a:defRPr/>
            </a:pPr>
            <a:fld id="{0243F625-115F-4841-9399-E560D9E839B8}" type="slidenum">
              <a:rPr lang="en-US" altLang="zh-CN"/>
              <a:pPr fontAlgn="base">
                <a:spcBef>
                  <a:spcPct val="0"/>
                </a:spcBef>
                <a:spcAft>
                  <a:spcPct val="0"/>
                </a:spcAft>
                <a:defRPr/>
              </a:pPr>
              <a:t>‹#›</a:t>
            </a:fld>
            <a:endParaRPr lang="en-US" altLang="zh-CN"/>
          </a:p>
        </p:txBody>
      </p:sp>
      <p:grpSp>
        <p:nvGrpSpPr>
          <p:cNvPr id="2" name="Group 4"/>
          <p:cNvGrpSpPr>
            <a:grpSpLocks/>
          </p:cNvGrpSpPr>
          <p:nvPr/>
        </p:nvGrpSpPr>
        <p:grpSpPr bwMode="auto">
          <a:xfrm>
            <a:off x="0" y="0"/>
            <a:ext cx="9144000" cy="546100"/>
            <a:chOff x="0" y="0"/>
            <a:chExt cx="5760" cy="344"/>
          </a:xfrm>
        </p:grpSpPr>
        <p:sp>
          <p:nvSpPr>
            <p:cNvPr id="1229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fontAlgn="base">
                <a:spcBef>
                  <a:spcPct val="0"/>
                </a:spcBef>
                <a:spcAft>
                  <a:spcPct val="0"/>
                </a:spcAft>
              </a:pPr>
              <a:endParaRPr lang="zh-CN" altLang="zh-CN" sz="2400" smtClean="0">
                <a:solidFill>
                  <a:srgbClr val="000000"/>
                </a:solidFill>
                <a:latin typeface="Times New Roman" pitchFamily="18" charset="0"/>
              </a:endParaRPr>
            </a:p>
          </p:txBody>
        </p:sp>
        <p:sp>
          <p:nvSpPr>
            <p:cNvPr id="1229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2298"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mtClean="0">
                <a:solidFill>
                  <a:srgbClr val="666699"/>
                </a:solidFill>
              </a:endParaRPr>
            </a:p>
          </p:txBody>
        </p:sp>
        <p:sp>
          <p:nvSpPr>
            <p:cNvPr id="12299"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mtClean="0">
                <a:solidFill>
                  <a:srgbClr val="666699"/>
                </a:solidFill>
              </a:endParaRPr>
            </a:p>
          </p:txBody>
        </p:sp>
        <p:sp>
          <p:nvSpPr>
            <p:cNvPr id="12300"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mtClean="0">
                <a:solidFill>
                  <a:srgbClr val="9999CC"/>
                </a:solidFill>
              </a:endParaRPr>
            </a:p>
          </p:txBody>
        </p:sp>
        <p:sp>
          <p:nvSpPr>
            <p:cNvPr id="12301"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fontAlgn="base">
                <a:spcBef>
                  <a:spcPct val="0"/>
                </a:spcBef>
                <a:spcAft>
                  <a:spcPct val="0"/>
                </a:spcAft>
              </a:pPr>
              <a:endParaRPr lang="zh-CN" altLang="zh-CN" smtClean="0">
                <a:solidFill>
                  <a:srgbClr val="666699"/>
                </a:solidFill>
              </a:endParaRPr>
            </a:p>
          </p:txBody>
        </p:sp>
        <p:sp>
          <p:nvSpPr>
            <p:cNvPr id="12302"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fontAlgn="base">
                <a:spcBef>
                  <a:spcPct val="0"/>
                </a:spcBef>
                <a:spcAft>
                  <a:spcPct val="0"/>
                </a:spcAft>
              </a:pPr>
              <a:endParaRPr lang="zh-CN" altLang="zh-CN" sz="2400" smtClean="0">
                <a:solidFill>
                  <a:srgbClr val="000000"/>
                </a:solidFill>
                <a:latin typeface="Times New Roman" pitchFamily="18" charset="0"/>
              </a:endParaRPr>
            </a:p>
          </p:txBody>
        </p:sp>
        <p:sp>
          <p:nvSpPr>
            <p:cNvPr id="12303"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mtClean="0">
                <a:solidFill>
                  <a:srgbClr val="9999CC"/>
                </a:solidFill>
              </a:endParaRPr>
            </a:p>
          </p:txBody>
        </p:sp>
        <p:sp>
          <p:nvSpPr>
            <p:cNvPr id="12304"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fontAlgn="base">
                <a:spcBef>
                  <a:spcPct val="0"/>
                </a:spcBef>
                <a:spcAft>
                  <a:spcPct val="0"/>
                </a:spcAft>
              </a:pPr>
              <a:endParaRPr lang="zh-CN" altLang="zh-CN" smtClean="0">
                <a:solidFill>
                  <a:srgbClr val="9999CC"/>
                </a:solidFill>
              </a:endParaRPr>
            </a:p>
          </p:txBody>
        </p:sp>
      </p:grpSp>
      <p:sp>
        <p:nvSpPr>
          <p:cNvPr id="12293" name="Rectangle 14"/>
          <p:cNvSpPr>
            <a:spLocks noGrp="1" noChangeArrowheads="1"/>
          </p:cNvSpPr>
          <p:nvPr>
            <p:ph type="title"/>
          </p:nvPr>
        </p:nvSpPr>
        <p:spPr bwMode="auto">
          <a:xfrm>
            <a:off x="457200" y="103188"/>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2294" name="Rectangle 15"/>
          <p:cNvSpPr>
            <a:spLocks noGrp="1" noChangeArrowheads="1"/>
          </p:cNvSpPr>
          <p:nvPr>
            <p:ph type="body" idx="1"/>
          </p:nvPr>
        </p:nvSpPr>
        <p:spPr bwMode="auto">
          <a:xfrm>
            <a:off x="457200" y="1627188"/>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ea typeface="+mn-ea"/>
              </a:defRPr>
            </a:lvl1pPr>
          </a:lstStyle>
          <a:p>
            <a:pPr fontAlgn="base">
              <a:spcBef>
                <a:spcPct val="0"/>
              </a:spcBef>
              <a:spcAft>
                <a:spcPct val="0"/>
              </a:spcAft>
              <a:defRPr/>
            </a:pPr>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transition spd="slow"/>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Times New Roman" pitchFamily="18" charset="0"/>
          <a:ea typeface="楷体_GB2312" pitchFamily="49" charset="-122"/>
          <a:cs typeface="+mj-cs"/>
        </a:defRPr>
      </a:lvl1pPr>
      <a:lvl2pPr algn="l" rtl="0" eaLnBrk="0" fontAlgn="base" hangingPunct="0">
        <a:spcBef>
          <a:spcPct val="0"/>
        </a:spcBef>
        <a:spcAft>
          <a:spcPct val="0"/>
        </a:spcAft>
        <a:defRPr sz="3600" b="1">
          <a:solidFill>
            <a:schemeClr val="tx1"/>
          </a:solidFill>
          <a:latin typeface="Times New Roman" pitchFamily="18" charset="0"/>
          <a:ea typeface="楷体_GB2312" pitchFamily="49" charset="-122"/>
        </a:defRPr>
      </a:lvl2pPr>
      <a:lvl3pPr algn="l" rtl="0" eaLnBrk="0" fontAlgn="base" hangingPunct="0">
        <a:spcBef>
          <a:spcPct val="0"/>
        </a:spcBef>
        <a:spcAft>
          <a:spcPct val="0"/>
        </a:spcAft>
        <a:defRPr sz="3600" b="1">
          <a:solidFill>
            <a:schemeClr val="tx1"/>
          </a:solidFill>
          <a:latin typeface="Times New Roman" pitchFamily="18" charset="0"/>
          <a:ea typeface="楷体_GB2312" pitchFamily="49" charset="-122"/>
        </a:defRPr>
      </a:lvl3pPr>
      <a:lvl4pPr algn="l" rtl="0" eaLnBrk="0" fontAlgn="base" hangingPunct="0">
        <a:spcBef>
          <a:spcPct val="0"/>
        </a:spcBef>
        <a:spcAft>
          <a:spcPct val="0"/>
        </a:spcAft>
        <a:defRPr sz="3600" b="1">
          <a:solidFill>
            <a:schemeClr val="tx1"/>
          </a:solidFill>
          <a:latin typeface="Times New Roman" pitchFamily="18" charset="0"/>
          <a:ea typeface="楷体_GB2312" pitchFamily="49" charset="-122"/>
        </a:defRPr>
      </a:lvl4pPr>
      <a:lvl5pPr algn="l" rtl="0" eaLnBrk="0" fontAlgn="base" hangingPunct="0">
        <a:spcBef>
          <a:spcPct val="0"/>
        </a:spcBef>
        <a:spcAft>
          <a:spcPct val="0"/>
        </a:spcAft>
        <a:defRPr sz="3600" b="1">
          <a:solidFill>
            <a:schemeClr val="tx1"/>
          </a:solidFill>
          <a:latin typeface="Times New Roman" pitchFamily="18" charset="0"/>
          <a:ea typeface="楷体_GB2312" pitchFamily="49"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b="1">
          <a:solidFill>
            <a:schemeClr val="tx1"/>
          </a:solidFill>
          <a:latin typeface="Times New Roman" pitchFamily="18" charset="0"/>
          <a:ea typeface="楷体_GB2312" pitchFamily="49" charset="-122"/>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b="1">
          <a:solidFill>
            <a:schemeClr val="tx1"/>
          </a:solidFill>
          <a:latin typeface="Times New Roman" pitchFamily="18" charset="0"/>
          <a:ea typeface="楷体_GB2312" pitchFamily="49" charset="-122"/>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Times New Roman" pitchFamily="18" charset="0"/>
          <a:ea typeface="楷体_GB2312" pitchFamily="49" charset="-122"/>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400" b="1">
          <a:solidFill>
            <a:schemeClr val="tx1"/>
          </a:solidFill>
          <a:latin typeface="Times New Roman" pitchFamily="18" charset="0"/>
          <a:ea typeface="楷体_GB2312" pitchFamily="49" charset="-122"/>
        </a:defRPr>
      </a:lvl4pPr>
      <a:lvl5pPr marL="2057400" indent="-228600" algn="l" rtl="0" eaLnBrk="0" fontAlgn="base" hangingPunct="0">
        <a:spcBef>
          <a:spcPct val="20000"/>
        </a:spcBef>
        <a:spcAft>
          <a:spcPct val="0"/>
        </a:spcAft>
        <a:buClr>
          <a:schemeClr val="bg2"/>
        </a:buClr>
        <a:buFont typeface="Wingdings" pitchFamily="2" charset="2"/>
        <a:buChar char="§"/>
        <a:defRPr sz="2400" b="1">
          <a:solidFill>
            <a:schemeClr val="tx1"/>
          </a:solidFill>
          <a:latin typeface="Times New Roman" pitchFamily="18" charset="0"/>
          <a:ea typeface="楷体_GB2312" pitchFamily="49"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369.bin"/><Relationship Id="rId3" Type="http://schemas.openxmlformats.org/officeDocument/2006/relationships/oleObject" Target="../embeddings/oleObject364.bin"/><Relationship Id="rId7" Type="http://schemas.openxmlformats.org/officeDocument/2006/relationships/oleObject" Target="../embeddings/oleObject368.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oleObject" Target="../embeddings/oleObject367.bin"/><Relationship Id="rId5" Type="http://schemas.openxmlformats.org/officeDocument/2006/relationships/oleObject" Target="../embeddings/oleObject366.bin"/><Relationship Id="rId10" Type="http://schemas.openxmlformats.org/officeDocument/2006/relationships/oleObject" Target="../embeddings/oleObject371.bin"/><Relationship Id="rId4" Type="http://schemas.openxmlformats.org/officeDocument/2006/relationships/oleObject" Target="../embeddings/oleObject365.bin"/><Relationship Id="rId9" Type="http://schemas.openxmlformats.org/officeDocument/2006/relationships/oleObject" Target="../embeddings/oleObject370.bin"/></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377.bin"/><Relationship Id="rId3" Type="http://schemas.openxmlformats.org/officeDocument/2006/relationships/oleObject" Target="../embeddings/oleObject372.bin"/><Relationship Id="rId7" Type="http://schemas.openxmlformats.org/officeDocument/2006/relationships/oleObject" Target="../embeddings/oleObject376.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oleObject" Target="../embeddings/oleObject375.bin"/><Relationship Id="rId5" Type="http://schemas.openxmlformats.org/officeDocument/2006/relationships/oleObject" Target="../embeddings/oleObject374.bin"/><Relationship Id="rId4" Type="http://schemas.openxmlformats.org/officeDocument/2006/relationships/oleObject" Target="../embeddings/oleObject373.bin"/><Relationship Id="rId9" Type="http://schemas.openxmlformats.org/officeDocument/2006/relationships/oleObject" Target="../embeddings/oleObject378.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79.bin"/><Relationship Id="rId2" Type="http://schemas.openxmlformats.org/officeDocument/2006/relationships/slideLayout" Target="../slideLayouts/slideLayout7.xml"/><Relationship Id="rId1" Type="http://schemas.openxmlformats.org/officeDocument/2006/relationships/vmlDrawing" Target="../drawings/vmlDrawing75.v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80.bin"/><Relationship Id="rId2" Type="http://schemas.openxmlformats.org/officeDocument/2006/relationships/slideLayout" Target="../slideLayouts/slideLayout7.xml"/><Relationship Id="rId1" Type="http://schemas.openxmlformats.org/officeDocument/2006/relationships/vmlDrawing" Target="../drawings/vmlDrawing76.vml"/><Relationship Id="rId5" Type="http://schemas.openxmlformats.org/officeDocument/2006/relationships/oleObject" Target="../embeddings/oleObject382.bin"/><Relationship Id="rId4" Type="http://schemas.openxmlformats.org/officeDocument/2006/relationships/oleObject" Target="../embeddings/oleObject381.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83.bin"/><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oleObject" Target="../embeddings/oleObject386.bin"/><Relationship Id="rId5" Type="http://schemas.openxmlformats.org/officeDocument/2006/relationships/oleObject" Target="../embeddings/oleObject385.bin"/><Relationship Id="rId4" Type="http://schemas.openxmlformats.org/officeDocument/2006/relationships/oleObject" Target="../embeddings/oleObject384.bin"/></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392.bin"/><Relationship Id="rId3" Type="http://schemas.openxmlformats.org/officeDocument/2006/relationships/oleObject" Target="../embeddings/oleObject387.bin"/><Relationship Id="rId7" Type="http://schemas.openxmlformats.org/officeDocument/2006/relationships/oleObject" Target="../embeddings/oleObject391.bin"/><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oleObject" Target="../embeddings/oleObject390.bin"/><Relationship Id="rId5" Type="http://schemas.openxmlformats.org/officeDocument/2006/relationships/oleObject" Target="../embeddings/oleObject389.bin"/><Relationship Id="rId4" Type="http://schemas.openxmlformats.org/officeDocument/2006/relationships/oleObject" Target="../embeddings/oleObject388.bin"/><Relationship Id="rId9" Type="http://schemas.openxmlformats.org/officeDocument/2006/relationships/oleObject" Target="../embeddings/oleObject393.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94.bin"/><Relationship Id="rId2" Type="http://schemas.openxmlformats.org/officeDocument/2006/relationships/slideLayout" Target="../slideLayouts/slideLayout7.xml"/><Relationship Id="rId1" Type="http://schemas.openxmlformats.org/officeDocument/2006/relationships/vmlDrawing" Target="../drawings/vmlDrawing79.vml"/><Relationship Id="rId5" Type="http://schemas.openxmlformats.org/officeDocument/2006/relationships/oleObject" Target="../embeddings/oleObject396.bin"/><Relationship Id="rId4" Type="http://schemas.openxmlformats.org/officeDocument/2006/relationships/oleObject" Target="../embeddings/oleObject395.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97.bin"/><Relationship Id="rId2" Type="http://schemas.openxmlformats.org/officeDocument/2006/relationships/slideLayout" Target="../slideLayouts/slideLayout2.xml"/><Relationship Id="rId1" Type="http://schemas.openxmlformats.org/officeDocument/2006/relationships/vmlDrawing" Target="../drawings/vmlDrawing80.v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98.bin"/><Relationship Id="rId7" Type="http://schemas.openxmlformats.org/officeDocument/2006/relationships/oleObject" Target="../embeddings/oleObject402.bin"/><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oleObject" Target="../embeddings/oleObject401.bin"/><Relationship Id="rId5" Type="http://schemas.openxmlformats.org/officeDocument/2006/relationships/oleObject" Target="../embeddings/oleObject400.bin"/><Relationship Id="rId4" Type="http://schemas.openxmlformats.org/officeDocument/2006/relationships/oleObject" Target="../embeddings/oleObject399.bin"/></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408.bin"/><Relationship Id="rId3" Type="http://schemas.openxmlformats.org/officeDocument/2006/relationships/oleObject" Target="../embeddings/oleObject403.bin"/><Relationship Id="rId7" Type="http://schemas.openxmlformats.org/officeDocument/2006/relationships/oleObject" Target="../embeddings/oleObject407.bin"/><Relationship Id="rId2" Type="http://schemas.openxmlformats.org/officeDocument/2006/relationships/slideLayout" Target="../slideLayouts/slideLayout2.xml"/><Relationship Id="rId1" Type="http://schemas.openxmlformats.org/officeDocument/2006/relationships/vmlDrawing" Target="../drawings/vmlDrawing82.vml"/><Relationship Id="rId6" Type="http://schemas.openxmlformats.org/officeDocument/2006/relationships/oleObject" Target="../embeddings/oleObject406.bin"/><Relationship Id="rId5" Type="http://schemas.openxmlformats.org/officeDocument/2006/relationships/oleObject" Target="../embeddings/oleObject405.bin"/><Relationship Id="rId4" Type="http://schemas.openxmlformats.org/officeDocument/2006/relationships/oleObject" Target="../embeddings/oleObject40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409.bin"/><Relationship Id="rId2" Type="http://schemas.openxmlformats.org/officeDocument/2006/relationships/slideLayout" Target="../slideLayouts/slideLayout6.xml"/><Relationship Id="rId1" Type="http://schemas.openxmlformats.org/officeDocument/2006/relationships/vmlDrawing" Target="../drawings/vmlDrawing83.vml"/><Relationship Id="rId6" Type="http://schemas.openxmlformats.org/officeDocument/2006/relationships/oleObject" Target="../embeddings/oleObject412.bin"/><Relationship Id="rId5" Type="http://schemas.openxmlformats.org/officeDocument/2006/relationships/oleObject" Target="../embeddings/oleObject411.bin"/><Relationship Id="rId4" Type="http://schemas.openxmlformats.org/officeDocument/2006/relationships/oleObject" Target="../embeddings/oleObject410.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413.bin"/><Relationship Id="rId2" Type="http://schemas.openxmlformats.org/officeDocument/2006/relationships/slideLayout" Target="../slideLayouts/slideLayout6.xml"/><Relationship Id="rId1" Type="http://schemas.openxmlformats.org/officeDocument/2006/relationships/vmlDrawing" Target="../drawings/vmlDrawing84.vml"/><Relationship Id="rId6" Type="http://schemas.openxmlformats.org/officeDocument/2006/relationships/oleObject" Target="../embeddings/oleObject416.bin"/><Relationship Id="rId5" Type="http://schemas.openxmlformats.org/officeDocument/2006/relationships/oleObject" Target="../embeddings/oleObject415.bin"/><Relationship Id="rId4" Type="http://schemas.openxmlformats.org/officeDocument/2006/relationships/oleObject" Target="../embeddings/oleObject414.bin"/></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422.bin"/><Relationship Id="rId3" Type="http://schemas.openxmlformats.org/officeDocument/2006/relationships/oleObject" Target="../embeddings/oleObject417.bin"/><Relationship Id="rId7" Type="http://schemas.openxmlformats.org/officeDocument/2006/relationships/oleObject" Target="../embeddings/oleObject421.bin"/><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oleObject" Target="../embeddings/oleObject420.bin"/><Relationship Id="rId11" Type="http://schemas.openxmlformats.org/officeDocument/2006/relationships/oleObject" Target="../embeddings/oleObject425.bin"/><Relationship Id="rId5" Type="http://schemas.openxmlformats.org/officeDocument/2006/relationships/oleObject" Target="../embeddings/oleObject419.bin"/><Relationship Id="rId10" Type="http://schemas.openxmlformats.org/officeDocument/2006/relationships/oleObject" Target="../embeddings/oleObject424.bin"/><Relationship Id="rId4" Type="http://schemas.openxmlformats.org/officeDocument/2006/relationships/oleObject" Target="../embeddings/oleObject418.bin"/><Relationship Id="rId9" Type="http://schemas.openxmlformats.org/officeDocument/2006/relationships/oleObject" Target="../embeddings/oleObject423.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431.bin"/><Relationship Id="rId3" Type="http://schemas.openxmlformats.org/officeDocument/2006/relationships/oleObject" Target="../embeddings/oleObject426.bin"/><Relationship Id="rId7" Type="http://schemas.openxmlformats.org/officeDocument/2006/relationships/oleObject" Target="../embeddings/oleObject430.bin"/><Relationship Id="rId2" Type="http://schemas.openxmlformats.org/officeDocument/2006/relationships/slideLayout" Target="../slideLayouts/slideLayout7.xml"/><Relationship Id="rId1" Type="http://schemas.openxmlformats.org/officeDocument/2006/relationships/vmlDrawing" Target="../drawings/vmlDrawing86.vml"/><Relationship Id="rId6" Type="http://schemas.openxmlformats.org/officeDocument/2006/relationships/oleObject" Target="../embeddings/oleObject429.bin"/><Relationship Id="rId5" Type="http://schemas.openxmlformats.org/officeDocument/2006/relationships/oleObject" Target="../embeddings/oleObject428.bin"/><Relationship Id="rId4" Type="http://schemas.openxmlformats.org/officeDocument/2006/relationships/oleObject" Target="../embeddings/oleObject427.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437.bin"/><Relationship Id="rId3" Type="http://schemas.openxmlformats.org/officeDocument/2006/relationships/oleObject" Target="../embeddings/oleObject432.bin"/><Relationship Id="rId7" Type="http://schemas.openxmlformats.org/officeDocument/2006/relationships/oleObject" Target="../embeddings/oleObject436.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oleObject" Target="../embeddings/oleObject435.bin"/><Relationship Id="rId5" Type="http://schemas.openxmlformats.org/officeDocument/2006/relationships/oleObject" Target="../embeddings/oleObject434.bin"/><Relationship Id="rId4" Type="http://schemas.openxmlformats.org/officeDocument/2006/relationships/oleObject" Target="../embeddings/oleObject433.bin"/><Relationship Id="rId9" Type="http://schemas.openxmlformats.org/officeDocument/2006/relationships/oleObject" Target="../embeddings/oleObject438.bin"/></Relationships>
</file>

<file path=ppt/slides/_rels/slide115.xml.rels><?xml version="1.0" encoding="UTF-8" standalone="yes"?>
<Relationships xmlns="http://schemas.openxmlformats.org/package/2006/relationships"><Relationship Id="rId8" Type="http://schemas.openxmlformats.org/officeDocument/2006/relationships/oleObject" Target="../embeddings/oleObject444.bin"/><Relationship Id="rId3" Type="http://schemas.openxmlformats.org/officeDocument/2006/relationships/oleObject" Target="../embeddings/oleObject439.bin"/><Relationship Id="rId7" Type="http://schemas.openxmlformats.org/officeDocument/2006/relationships/oleObject" Target="../embeddings/oleObject443.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oleObject" Target="../embeddings/oleObject442.bin"/><Relationship Id="rId5" Type="http://schemas.openxmlformats.org/officeDocument/2006/relationships/oleObject" Target="../embeddings/oleObject441.bin"/><Relationship Id="rId10" Type="http://schemas.openxmlformats.org/officeDocument/2006/relationships/oleObject" Target="../embeddings/oleObject446.bin"/><Relationship Id="rId4" Type="http://schemas.openxmlformats.org/officeDocument/2006/relationships/oleObject" Target="../embeddings/oleObject440.bin"/><Relationship Id="rId9" Type="http://schemas.openxmlformats.org/officeDocument/2006/relationships/oleObject" Target="../embeddings/oleObject445.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447.bin"/><Relationship Id="rId7" Type="http://schemas.openxmlformats.org/officeDocument/2006/relationships/oleObject" Target="../embeddings/oleObject451.bin"/><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oleObject" Target="../embeddings/oleObject450.bin"/><Relationship Id="rId5" Type="http://schemas.openxmlformats.org/officeDocument/2006/relationships/oleObject" Target="../embeddings/oleObject449.bin"/><Relationship Id="rId4" Type="http://schemas.openxmlformats.org/officeDocument/2006/relationships/oleObject" Target="../embeddings/oleObject448.bin"/></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452.bin"/><Relationship Id="rId7" Type="http://schemas.openxmlformats.org/officeDocument/2006/relationships/oleObject" Target="../embeddings/oleObject456.bin"/><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oleObject" Target="../embeddings/oleObject455.bin"/><Relationship Id="rId5" Type="http://schemas.openxmlformats.org/officeDocument/2006/relationships/oleObject" Target="../embeddings/oleObject454.bin"/><Relationship Id="rId4" Type="http://schemas.openxmlformats.org/officeDocument/2006/relationships/oleObject" Target="../embeddings/oleObject453.bin"/></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457.bin"/><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oleObject" Target="../embeddings/oleObject460.bin"/><Relationship Id="rId5" Type="http://schemas.openxmlformats.org/officeDocument/2006/relationships/oleObject" Target="../embeddings/oleObject459.bin"/><Relationship Id="rId4" Type="http://schemas.openxmlformats.org/officeDocument/2006/relationships/oleObject" Target="../embeddings/oleObject458.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466.bin"/><Relationship Id="rId3" Type="http://schemas.openxmlformats.org/officeDocument/2006/relationships/oleObject" Target="../embeddings/oleObject461.bin"/><Relationship Id="rId7" Type="http://schemas.openxmlformats.org/officeDocument/2006/relationships/oleObject" Target="../embeddings/oleObject465.bin"/><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oleObject" Target="../embeddings/oleObject464.bin"/><Relationship Id="rId5" Type="http://schemas.openxmlformats.org/officeDocument/2006/relationships/oleObject" Target="../embeddings/oleObject463.bin"/><Relationship Id="rId10" Type="http://schemas.openxmlformats.org/officeDocument/2006/relationships/oleObject" Target="../embeddings/oleObject468.bin"/><Relationship Id="rId4" Type="http://schemas.openxmlformats.org/officeDocument/2006/relationships/oleObject" Target="../embeddings/oleObject462.bin"/><Relationship Id="rId9" Type="http://schemas.openxmlformats.org/officeDocument/2006/relationships/oleObject" Target="../embeddings/oleObject46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469.bin"/><Relationship Id="rId7" Type="http://schemas.openxmlformats.org/officeDocument/2006/relationships/oleObject" Target="../embeddings/oleObject473.bin"/><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oleObject" Target="../embeddings/oleObject472.bin"/><Relationship Id="rId5" Type="http://schemas.openxmlformats.org/officeDocument/2006/relationships/oleObject" Target="../embeddings/oleObject471.bin"/><Relationship Id="rId4" Type="http://schemas.openxmlformats.org/officeDocument/2006/relationships/oleObject" Target="../embeddings/oleObject470.bin"/></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474.bin"/><Relationship Id="rId2" Type="http://schemas.openxmlformats.org/officeDocument/2006/relationships/slideLayout" Target="../slideLayouts/slideLayout2.xml"/><Relationship Id="rId1" Type="http://schemas.openxmlformats.org/officeDocument/2006/relationships/vmlDrawing" Target="../drawings/vmlDrawing94.v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475.bin"/><Relationship Id="rId2" Type="http://schemas.openxmlformats.org/officeDocument/2006/relationships/slideLayout" Target="../slideLayouts/slideLayout2.xml"/><Relationship Id="rId1" Type="http://schemas.openxmlformats.org/officeDocument/2006/relationships/vmlDrawing" Target="../drawings/vmlDrawing95.v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476.bin"/><Relationship Id="rId2" Type="http://schemas.openxmlformats.org/officeDocument/2006/relationships/slideLayout" Target="../slideLayouts/slideLayout2.xml"/><Relationship Id="rId1" Type="http://schemas.openxmlformats.org/officeDocument/2006/relationships/vmlDrawing" Target="../drawings/vmlDrawing96.vml"/><Relationship Id="rId5" Type="http://schemas.openxmlformats.org/officeDocument/2006/relationships/oleObject" Target="../embeddings/oleObject478.bin"/><Relationship Id="rId4" Type="http://schemas.openxmlformats.org/officeDocument/2006/relationships/oleObject" Target="../embeddings/oleObject477.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97.vml"/><Relationship Id="rId4" Type="http://schemas.openxmlformats.org/officeDocument/2006/relationships/oleObject" Target="../embeddings/oleObject479.bin"/></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98.vml"/><Relationship Id="rId6" Type="http://schemas.openxmlformats.org/officeDocument/2006/relationships/oleObject" Target="../embeddings/oleObject482.bin"/><Relationship Id="rId5" Type="http://schemas.openxmlformats.org/officeDocument/2006/relationships/oleObject" Target="../embeddings/oleObject481.bin"/><Relationship Id="rId4" Type="http://schemas.openxmlformats.org/officeDocument/2006/relationships/oleObject" Target="../embeddings/oleObject480.bin"/></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483.bin"/><Relationship Id="rId2" Type="http://schemas.openxmlformats.org/officeDocument/2006/relationships/slideLayout" Target="../slideLayouts/slideLayout2.xml"/><Relationship Id="rId1" Type="http://schemas.openxmlformats.org/officeDocument/2006/relationships/vmlDrawing" Target="../drawings/vmlDrawing99.v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484.bin"/><Relationship Id="rId2" Type="http://schemas.openxmlformats.org/officeDocument/2006/relationships/slideLayout" Target="../slideLayouts/slideLayout60.xml"/><Relationship Id="rId1" Type="http://schemas.openxmlformats.org/officeDocument/2006/relationships/vmlDrawing" Target="../drawings/vmlDrawing100.vml"/><Relationship Id="rId6" Type="http://schemas.openxmlformats.org/officeDocument/2006/relationships/oleObject" Target="../embeddings/oleObject487.bin"/><Relationship Id="rId5" Type="http://schemas.openxmlformats.org/officeDocument/2006/relationships/oleObject" Target="../embeddings/oleObject486.bin"/><Relationship Id="rId4" Type="http://schemas.openxmlformats.org/officeDocument/2006/relationships/oleObject" Target="../embeddings/oleObject48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493.bin"/><Relationship Id="rId3" Type="http://schemas.openxmlformats.org/officeDocument/2006/relationships/oleObject" Target="../embeddings/oleObject488.bin"/><Relationship Id="rId7" Type="http://schemas.openxmlformats.org/officeDocument/2006/relationships/oleObject" Target="../embeddings/oleObject492.bin"/><Relationship Id="rId12" Type="http://schemas.openxmlformats.org/officeDocument/2006/relationships/oleObject" Target="../embeddings/oleObject497.bin"/><Relationship Id="rId2" Type="http://schemas.openxmlformats.org/officeDocument/2006/relationships/slideLayout" Target="../slideLayouts/slideLayout60.xml"/><Relationship Id="rId1" Type="http://schemas.openxmlformats.org/officeDocument/2006/relationships/vmlDrawing" Target="../drawings/vmlDrawing101.vml"/><Relationship Id="rId6" Type="http://schemas.openxmlformats.org/officeDocument/2006/relationships/oleObject" Target="../embeddings/oleObject491.bin"/><Relationship Id="rId11" Type="http://schemas.openxmlformats.org/officeDocument/2006/relationships/oleObject" Target="../embeddings/oleObject496.bin"/><Relationship Id="rId5" Type="http://schemas.openxmlformats.org/officeDocument/2006/relationships/oleObject" Target="../embeddings/oleObject490.bin"/><Relationship Id="rId10" Type="http://schemas.openxmlformats.org/officeDocument/2006/relationships/oleObject" Target="../embeddings/oleObject495.bin"/><Relationship Id="rId4" Type="http://schemas.openxmlformats.org/officeDocument/2006/relationships/oleObject" Target="../embeddings/oleObject489.bin"/><Relationship Id="rId9" Type="http://schemas.openxmlformats.org/officeDocument/2006/relationships/oleObject" Target="../embeddings/oleObject494.bin"/></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503.bin"/><Relationship Id="rId3" Type="http://schemas.openxmlformats.org/officeDocument/2006/relationships/oleObject" Target="../embeddings/oleObject498.bin"/><Relationship Id="rId7" Type="http://schemas.openxmlformats.org/officeDocument/2006/relationships/oleObject" Target="../embeddings/oleObject502.bin"/><Relationship Id="rId2" Type="http://schemas.openxmlformats.org/officeDocument/2006/relationships/slideLayout" Target="../slideLayouts/slideLayout61.xml"/><Relationship Id="rId1" Type="http://schemas.openxmlformats.org/officeDocument/2006/relationships/vmlDrawing" Target="../drawings/vmlDrawing102.vml"/><Relationship Id="rId6" Type="http://schemas.openxmlformats.org/officeDocument/2006/relationships/oleObject" Target="../embeddings/oleObject501.bin"/><Relationship Id="rId5" Type="http://schemas.openxmlformats.org/officeDocument/2006/relationships/oleObject" Target="../embeddings/oleObject500.bin"/><Relationship Id="rId10" Type="http://schemas.openxmlformats.org/officeDocument/2006/relationships/oleObject" Target="../embeddings/oleObject505.bin"/><Relationship Id="rId4" Type="http://schemas.openxmlformats.org/officeDocument/2006/relationships/oleObject" Target="../embeddings/oleObject499.bin"/><Relationship Id="rId9" Type="http://schemas.openxmlformats.org/officeDocument/2006/relationships/oleObject" Target="../embeddings/oleObject504.bin"/></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506.bin"/><Relationship Id="rId7" Type="http://schemas.openxmlformats.org/officeDocument/2006/relationships/oleObject" Target="../embeddings/oleObject510.bin"/><Relationship Id="rId2" Type="http://schemas.openxmlformats.org/officeDocument/2006/relationships/slideLayout" Target="../slideLayouts/slideLayout61.xml"/><Relationship Id="rId1" Type="http://schemas.openxmlformats.org/officeDocument/2006/relationships/vmlDrawing" Target="../drawings/vmlDrawing103.vml"/><Relationship Id="rId6" Type="http://schemas.openxmlformats.org/officeDocument/2006/relationships/oleObject" Target="../embeddings/oleObject509.bin"/><Relationship Id="rId5" Type="http://schemas.openxmlformats.org/officeDocument/2006/relationships/oleObject" Target="../embeddings/oleObject508.bin"/><Relationship Id="rId4" Type="http://schemas.openxmlformats.org/officeDocument/2006/relationships/oleObject" Target="../embeddings/oleObject507.bin"/></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511.bin"/><Relationship Id="rId7" Type="http://schemas.openxmlformats.org/officeDocument/2006/relationships/oleObject" Target="../embeddings/oleObject515.bin"/><Relationship Id="rId2" Type="http://schemas.openxmlformats.org/officeDocument/2006/relationships/slideLayout" Target="../slideLayouts/slideLayout61.xml"/><Relationship Id="rId1" Type="http://schemas.openxmlformats.org/officeDocument/2006/relationships/vmlDrawing" Target="../drawings/vmlDrawing104.vml"/><Relationship Id="rId6" Type="http://schemas.openxmlformats.org/officeDocument/2006/relationships/oleObject" Target="../embeddings/oleObject514.bin"/><Relationship Id="rId5" Type="http://schemas.openxmlformats.org/officeDocument/2006/relationships/oleObject" Target="../embeddings/oleObject513.bin"/><Relationship Id="rId4" Type="http://schemas.openxmlformats.org/officeDocument/2006/relationships/oleObject" Target="../embeddings/oleObject512.bin"/></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516.bin"/><Relationship Id="rId2" Type="http://schemas.openxmlformats.org/officeDocument/2006/relationships/slideLayout" Target="../slideLayouts/slideLayout61.xml"/><Relationship Id="rId1" Type="http://schemas.openxmlformats.org/officeDocument/2006/relationships/vmlDrawing" Target="../drawings/vmlDrawing105.vml"/><Relationship Id="rId5" Type="http://schemas.openxmlformats.org/officeDocument/2006/relationships/oleObject" Target="../embeddings/oleObject518.bin"/><Relationship Id="rId4" Type="http://schemas.openxmlformats.org/officeDocument/2006/relationships/oleObject" Target="../embeddings/oleObject517.bin"/></Relationships>
</file>

<file path=ppt/slides/_rels/slide135.xml.rels><?xml version="1.0" encoding="UTF-8" standalone="yes"?>
<Relationships xmlns="http://schemas.openxmlformats.org/package/2006/relationships"><Relationship Id="rId8" Type="http://schemas.openxmlformats.org/officeDocument/2006/relationships/oleObject" Target="../embeddings/oleObject524.bin"/><Relationship Id="rId3" Type="http://schemas.openxmlformats.org/officeDocument/2006/relationships/oleObject" Target="../embeddings/oleObject519.bin"/><Relationship Id="rId7" Type="http://schemas.openxmlformats.org/officeDocument/2006/relationships/oleObject" Target="../embeddings/oleObject523.bin"/><Relationship Id="rId12" Type="http://schemas.openxmlformats.org/officeDocument/2006/relationships/oleObject" Target="../embeddings/oleObject528.bin"/><Relationship Id="rId2" Type="http://schemas.openxmlformats.org/officeDocument/2006/relationships/slideLayout" Target="../slideLayouts/slideLayout61.xml"/><Relationship Id="rId1" Type="http://schemas.openxmlformats.org/officeDocument/2006/relationships/vmlDrawing" Target="../drawings/vmlDrawing106.vml"/><Relationship Id="rId6" Type="http://schemas.openxmlformats.org/officeDocument/2006/relationships/oleObject" Target="../embeddings/oleObject522.bin"/><Relationship Id="rId11" Type="http://schemas.openxmlformats.org/officeDocument/2006/relationships/oleObject" Target="../embeddings/oleObject527.bin"/><Relationship Id="rId5" Type="http://schemas.openxmlformats.org/officeDocument/2006/relationships/oleObject" Target="../embeddings/oleObject521.bin"/><Relationship Id="rId10" Type="http://schemas.openxmlformats.org/officeDocument/2006/relationships/oleObject" Target="../embeddings/oleObject526.bin"/><Relationship Id="rId4" Type="http://schemas.openxmlformats.org/officeDocument/2006/relationships/oleObject" Target="../embeddings/oleObject520.bin"/><Relationship Id="rId9" Type="http://schemas.openxmlformats.org/officeDocument/2006/relationships/oleObject" Target="../embeddings/oleObject525.bin"/></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529.bin"/><Relationship Id="rId2" Type="http://schemas.openxmlformats.org/officeDocument/2006/relationships/slideLayout" Target="../slideLayouts/slideLayout61.xml"/><Relationship Id="rId1" Type="http://schemas.openxmlformats.org/officeDocument/2006/relationships/vmlDrawing" Target="../drawings/vmlDrawing107.vml"/><Relationship Id="rId5" Type="http://schemas.openxmlformats.org/officeDocument/2006/relationships/oleObject" Target="../embeddings/oleObject531.bin"/><Relationship Id="rId4" Type="http://schemas.openxmlformats.org/officeDocument/2006/relationships/oleObject" Target="../embeddings/oleObject530.bin"/></Relationships>
</file>

<file path=ppt/slides/_rels/slide137.xml.rels><?xml version="1.0" encoding="UTF-8" standalone="yes"?>
<Relationships xmlns="http://schemas.openxmlformats.org/package/2006/relationships"><Relationship Id="rId8" Type="http://schemas.openxmlformats.org/officeDocument/2006/relationships/oleObject" Target="../embeddings/oleObject537.bin"/><Relationship Id="rId3" Type="http://schemas.openxmlformats.org/officeDocument/2006/relationships/oleObject" Target="../embeddings/oleObject532.bin"/><Relationship Id="rId7" Type="http://schemas.openxmlformats.org/officeDocument/2006/relationships/oleObject" Target="../embeddings/oleObject536.bin"/><Relationship Id="rId2" Type="http://schemas.openxmlformats.org/officeDocument/2006/relationships/slideLayout" Target="../slideLayouts/slideLayout61.xml"/><Relationship Id="rId1" Type="http://schemas.openxmlformats.org/officeDocument/2006/relationships/vmlDrawing" Target="../drawings/vmlDrawing108.vml"/><Relationship Id="rId6" Type="http://schemas.openxmlformats.org/officeDocument/2006/relationships/oleObject" Target="../embeddings/oleObject535.bin"/><Relationship Id="rId5" Type="http://schemas.openxmlformats.org/officeDocument/2006/relationships/oleObject" Target="../embeddings/oleObject534.bin"/><Relationship Id="rId4" Type="http://schemas.openxmlformats.org/officeDocument/2006/relationships/oleObject" Target="../embeddings/oleObject533.bin"/><Relationship Id="rId9" Type="http://schemas.openxmlformats.org/officeDocument/2006/relationships/oleObject" Target="../embeddings/oleObject538.bin"/></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544.bin"/><Relationship Id="rId3" Type="http://schemas.openxmlformats.org/officeDocument/2006/relationships/oleObject" Target="../embeddings/oleObject539.bin"/><Relationship Id="rId7" Type="http://schemas.openxmlformats.org/officeDocument/2006/relationships/oleObject" Target="../embeddings/oleObject543.bin"/><Relationship Id="rId12" Type="http://schemas.openxmlformats.org/officeDocument/2006/relationships/oleObject" Target="../embeddings/oleObject548.bin"/><Relationship Id="rId2" Type="http://schemas.openxmlformats.org/officeDocument/2006/relationships/slideLayout" Target="../slideLayouts/slideLayout61.xml"/><Relationship Id="rId1" Type="http://schemas.openxmlformats.org/officeDocument/2006/relationships/vmlDrawing" Target="../drawings/vmlDrawing109.vml"/><Relationship Id="rId6" Type="http://schemas.openxmlformats.org/officeDocument/2006/relationships/oleObject" Target="../embeddings/oleObject542.bin"/><Relationship Id="rId11" Type="http://schemas.openxmlformats.org/officeDocument/2006/relationships/oleObject" Target="../embeddings/oleObject547.bin"/><Relationship Id="rId5" Type="http://schemas.openxmlformats.org/officeDocument/2006/relationships/oleObject" Target="../embeddings/oleObject541.bin"/><Relationship Id="rId10" Type="http://schemas.openxmlformats.org/officeDocument/2006/relationships/oleObject" Target="../embeddings/oleObject546.bin"/><Relationship Id="rId4" Type="http://schemas.openxmlformats.org/officeDocument/2006/relationships/oleObject" Target="../embeddings/oleObject540.bin"/><Relationship Id="rId9" Type="http://schemas.openxmlformats.org/officeDocument/2006/relationships/oleObject" Target="../embeddings/oleObject545.bin"/></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549.bin"/><Relationship Id="rId2" Type="http://schemas.openxmlformats.org/officeDocument/2006/relationships/slideLayout" Target="../slideLayouts/slideLayout60.xml"/><Relationship Id="rId1" Type="http://schemas.openxmlformats.org/officeDocument/2006/relationships/vmlDrawing" Target="../drawings/vmlDrawing110.vml"/><Relationship Id="rId4" Type="http://schemas.openxmlformats.org/officeDocument/2006/relationships/oleObject" Target="../embeddings/oleObject55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8" Type="http://schemas.openxmlformats.org/officeDocument/2006/relationships/oleObject" Target="../embeddings/oleObject556.bin"/><Relationship Id="rId3" Type="http://schemas.openxmlformats.org/officeDocument/2006/relationships/oleObject" Target="../embeddings/oleObject551.bin"/><Relationship Id="rId7" Type="http://schemas.openxmlformats.org/officeDocument/2006/relationships/oleObject" Target="../embeddings/oleObject555.bin"/><Relationship Id="rId2" Type="http://schemas.openxmlformats.org/officeDocument/2006/relationships/slideLayout" Target="../slideLayouts/slideLayout61.xml"/><Relationship Id="rId1" Type="http://schemas.openxmlformats.org/officeDocument/2006/relationships/vmlDrawing" Target="../drawings/vmlDrawing111.vml"/><Relationship Id="rId6" Type="http://schemas.openxmlformats.org/officeDocument/2006/relationships/oleObject" Target="../embeddings/oleObject554.bin"/><Relationship Id="rId5" Type="http://schemas.openxmlformats.org/officeDocument/2006/relationships/oleObject" Target="../embeddings/oleObject553.bin"/><Relationship Id="rId4" Type="http://schemas.openxmlformats.org/officeDocument/2006/relationships/oleObject" Target="../embeddings/oleObject552.bin"/><Relationship Id="rId9" Type="http://schemas.openxmlformats.org/officeDocument/2006/relationships/oleObject" Target="../embeddings/oleObject557.bin"/></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558.bin"/><Relationship Id="rId7" Type="http://schemas.openxmlformats.org/officeDocument/2006/relationships/oleObject" Target="../embeddings/oleObject562.bin"/><Relationship Id="rId2" Type="http://schemas.openxmlformats.org/officeDocument/2006/relationships/slideLayout" Target="../slideLayouts/slideLayout61.xml"/><Relationship Id="rId1" Type="http://schemas.openxmlformats.org/officeDocument/2006/relationships/vmlDrawing" Target="../drawings/vmlDrawing112.vml"/><Relationship Id="rId6" Type="http://schemas.openxmlformats.org/officeDocument/2006/relationships/oleObject" Target="../embeddings/oleObject561.bin"/><Relationship Id="rId5" Type="http://schemas.openxmlformats.org/officeDocument/2006/relationships/oleObject" Target="../embeddings/oleObject560.bin"/><Relationship Id="rId4" Type="http://schemas.openxmlformats.org/officeDocument/2006/relationships/oleObject" Target="../embeddings/oleObject559.bin"/></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563.bin"/><Relationship Id="rId2" Type="http://schemas.openxmlformats.org/officeDocument/2006/relationships/slideLayout" Target="../slideLayouts/slideLayout61.xml"/><Relationship Id="rId1" Type="http://schemas.openxmlformats.org/officeDocument/2006/relationships/vmlDrawing" Target="../drawings/vmlDrawing113.vml"/><Relationship Id="rId4" Type="http://schemas.openxmlformats.org/officeDocument/2006/relationships/oleObject" Target="../embeddings/oleObject564.bin"/></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565.bin"/><Relationship Id="rId2" Type="http://schemas.openxmlformats.org/officeDocument/2006/relationships/slideLayout" Target="../slideLayouts/slideLayout61.xml"/><Relationship Id="rId1" Type="http://schemas.openxmlformats.org/officeDocument/2006/relationships/vmlDrawing" Target="../drawings/vmlDrawing114.vml"/><Relationship Id="rId4" Type="http://schemas.openxmlformats.org/officeDocument/2006/relationships/oleObject" Target="../embeddings/oleObject566.bin"/></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567.bin"/><Relationship Id="rId2" Type="http://schemas.openxmlformats.org/officeDocument/2006/relationships/slideLayout" Target="../slideLayouts/slideLayout61.xml"/><Relationship Id="rId1" Type="http://schemas.openxmlformats.org/officeDocument/2006/relationships/vmlDrawing" Target="../drawings/vmlDrawing115.vml"/><Relationship Id="rId5" Type="http://schemas.openxmlformats.org/officeDocument/2006/relationships/oleObject" Target="../embeddings/oleObject569.bin"/><Relationship Id="rId4" Type="http://schemas.openxmlformats.org/officeDocument/2006/relationships/oleObject" Target="../embeddings/oleObject568.bin"/></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570.bin"/><Relationship Id="rId7" Type="http://schemas.openxmlformats.org/officeDocument/2006/relationships/oleObject" Target="../embeddings/oleObject574.bin"/><Relationship Id="rId2" Type="http://schemas.openxmlformats.org/officeDocument/2006/relationships/slideLayout" Target="../slideLayouts/slideLayout61.xml"/><Relationship Id="rId1" Type="http://schemas.openxmlformats.org/officeDocument/2006/relationships/vmlDrawing" Target="../drawings/vmlDrawing116.vml"/><Relationship Id="rId6" Type="http://schemas.openxmlformats.org/officeDocument/2006/relationships/oleObject" Target="../embeddings/oleObject573.bin"/><Relationship Id="rId5" Type="http://schemas.openxmlformats.org/officeDocument/2006/relationships/oleObject" Target="../embeddings/oleObject572.bin"/><Relationship Id="rId4" Type="http://schemas.openxmlformats.org/officeDocument/2006/relationships/oleObject" Target="../embeddings/oleObject571.bin"/></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575.bin"/><Relationship Id="rId2" Type="http://schemas.openxmlformats.org/officeDocument/2006/relationships/slideLayout" Target="../slideLayouts/slideLayout61.xml"/><Relationship Id="rId1" Type="http://schemas.openxmlformats.org/officeDocument/2006/relationships/vmlDrawing" Target="../drawings/vmlDrawing117.vml"/><Relationship Id="rId6" Type="http://schemas.openxmlformats.org/officeDocument/2006/relationships/oleObject" Target="../embeddings/oleObject578.bin"/><Relationship Id="rId5" Type="http://schemas.openxmlformats.org/officeDocument/2006/relationships/oleObject" Target="../embeddings/oleObject577.bin"/><Relationship Id="rId4" Type="http://schemas.openxmlformats.org/officeDocument/2006/relationships/oleObject" Target="../embeddings/oleObject576.bin"/></Relationships>
</file>

<file path=ppt/slides/_rels/slide147.xml.rels><?xml version="1.0" encoding="UTF-8" standalone="yes"?>
<Relationships xmlns="http://schemas.openxmlformats.org/package/2006/relationships"><Relationship Id="rId8" Type="http://schemas.openxmlformats.org/officeDocument/2006/relationships/oleObject" Target="../embeddings/oleObject584.bin"/><Relationship Id="rId3" Type="http://schemas.openxmlformats.org/officeDocument/2006/relationships/oleObject" Target="../embeddings/oleObject579.bin"/><Relationship Id="rId7" Type="http://schemas.openxmlformats.org/officeDocument/2006/relationships/oleObject" Target="../embeddings/oleObject583.bin"/><Relationship Id="rId2" Type="http://schemas.openxmlformats.org/officeDocument/2006/relationships/slideLayout" Target="../slideLayouts/slideLayout61.xml"/><Relationship Id="rId1" Type="http://schemas.openxmlformats.org/officeDocument/2006/relationships/vmlDrawing" Target="../drawings/vmlDrawing118.vml"/><Relationship Id="rId6" Type="http://schemas.openxmlformats.org/officeDocument/2006/relationships/oleObject" Target="../embeddings/oleObject582.bin"/><Relationship Id="rId5" Type="http://schemas.openxmlformats.org/officeDocument/2006/relationships/oleObject" Target="../embeddings/oleObject581.bin"/><Relationship Id="rId10" Type="http://schemas.openxmlformats.org/officeDocument/2006/relationships/oleObject" Target="../embeddings/oleObject586.bin"/><Relationship Id="rId4" Type="http://schemas.openxmlformats.org/officeDocument/2006/relationships/oleObject" Target="../embeddings/oleObject580.bin"/><Relationship Id="rId9" Type="http://schemas.openxmlformats.org/officeDocument/2006/relationships/oleObject" Target="../embeddings/oleObject585.bin"/></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592.bin"/><Relationship Id="rId3" Type="http://schemas.openxmlformats.org/officeDocument/2006/relationships/oleObject" Target="../embeddings/oleObject587.bin"/><Relationship Id="rId7" Type="http://schemas.openxmlformats.org/officeDocument/2006/relationships/oleObject" Target="../embeddings/oleObject591.bin"/><Relationship Id="rId2" Type="http://schemas.openxmlformats.org/officeDocument/2006/relationships/slideLayout" Target="../slideLayouts/slideLayout61.xml"/><Relationship Id="rId1" Type="http://schemas.openxmlformats.org/officeDocument/2006/relationships/vmlDrawing" Target="../drawings/vmlDrawing119.vml"/><Relationship Id="rId6" Type="http://schemas.openxmlformats.org/officeDocument/2006/relationships/oleObject" Target="../embeddings/oleObject590.bin"/><Relationship Id="rId11" Type="http://schemas.openxmlformats.org/officeDocument/2006/relationships/oleObject" Target="../embeddings/oleObject595.bin"/><Relationship Id="rId5" Type="http://schemas.openxmlformats.org/officeDocument/2006/relationships/oleObject" Target="../embeddings/oleObject589.bin"/><Relationship Id="rId10" Type="http://schemas.openxmlformats.org/officeDocument/2006/relationships/oleObject" Target="../embeddings/oleObject594.bin"/><Relationship Id="rId4" Type="http://schemas.openxmlformats.org/officeDocument/2006/relationships/oleObject" Target="../embeddings/oleObject588.bin"/><Relationship Id="rId9" Type="http://schemas.openxmlformats.org/officeDocument/2006/relationships/oleObject" Target="../embeddings/oleObject593.bin"/></Relationships>
</file>

<file path=ppt/slides/_rels/slide149.xml.rels><?xml version="1.0" encoding="UTF-8" standalone="yes"?>
<Relationships xmlns="http://schemas.openxmlformats.org/package/2006/relationships"><Relationship Id="rId8" Type="http://schemas.openxmlformats.org/officeDocument/2006/relationships/oleObject" Target="../embeddings/oleObject601.bin"/><Relationship Id="rId3" Type="http://schemas.openxmlformats.org/officeDocument/2006/relationships/oleObject" Target="../embeddings/oleObject596.bin"/><Relationship Id="rId7" Type="http://schemas.openxmlformats.org/officeDocument/2006/relationships/oleObject" Target="../embeddings/oleObject600.bin"/><Relationship Id="rId2" Type="http://schemas.openxmlformats.org/officeDocument/2006/relationships/slideLayout" Target="../slideLayouts/slideLayout61.xml"/><Relationship Id="rId1" Type="http://schemas.openxmlformats.org/officeDocument/2006/relationships/vmlDrawing" Target="../drawings/vmlDrawing120.vml"/><Relationship Id="rId6" Type="http://schemas.openxmlformats.org/officeDocument/2006/relationships/oleObject" Target="../embeddings/oleObject599.bin"/><Relationship Id="rId11" Type="http://schemas.openxmlformats.org/officeDocument/2006/relationships/oleObject" Target="../embeddings/oleObject604.bin"/><Relationship Id="rId5" Type="http://schemas.openxmlformats.org/officeDocument/2006/relationships/oleObject" Target="../embeddings/oleObject598.bin"/><Relationship Id="rId10" Type="http://schemas.openxmlformats.org/officeDocument/2006/relationships/oleObject" Target="../embeddings/oleObject603.bin"/><Relationship Id="rId4" Type="http://schemas.openxmlformats.org/officeDocument/2006/relationships/oleObject" Target="../embeddings/oleObject597.bin"/><Relationship Id="rId9" Type="http://schemas.openxmlformats.org/officeDocument/2006/relationships/oleObject" Target="../embeddings/oleObject60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605.bin"/><Relationship Id="rId7" Type="http://schemas.openxmlformats.org/officeDocument/2006/relationships/oleObject" Target="../embeddings/oleObject609.bin"/><Relationship Id="rId2" Type="http://schemas.openxmlformats.org/officeDocument/2006/relationships/slideLayout" Target="../slideLayouts/slideLayout61.xml"/><Relationship Id="rId1" Type="http://schemas.openxmlformats.org/officeDocument/2006/relationships/vmlDrawing" Target="../drawings/vmlDrawing121.vml"/><Relationship Id="rId6" Type="http://schemas.openxmlformats.org/officeDocument/2006/relationships/oleObject" Target="../embeddings/oleObject608.bin"/><Relationship Id="rId5" Type="http://schemas.openxmlformats.org/officeDocument/2006/relationships/oleObject" Target="../embeddings/oleObject607.bin"/><Relationship Id="rId4" Type="http://schemas.openxmlformats.org/officeDocument/2006/relationships/oleObject" Target="../embeddings/oleObject606.bin"/></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610.bin"/><Relationship Id="rId2" Type="http://schemas.openxmlformats.org/officeDocument/2006/relationships/slideLayout" Target="../slideLayouts/slideLayout61.xml"/><Relationship Id="rId1" Type="http://schemas.openxmlformats.org/officeDocument/2006/relationships/vmlDrawing" Target="../drawings/vmlDrawing122.vml"/><Relationship Id="rId6" Type="http://schemas.openxmlformats.org/officeDocument/2006/relationships/oleObject" Target="../embeddings/oleObject613.bin"/><Relationship Id="rId5" Type="http://schemas.openxmlformats.org/officeDocument/2006/relationships/oleObject" Target="../embeddings/oleObject612.bin"/><Relationship Id="rId4" Type="http://schemas.openxmlformats.org/officeDocument/2006/relationships/oleObject" Target="../embeddings/oleObject611.bin"/></Relationships>
</file>

<file path=ppt/slides/_rels/slide15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492.jpeg"/><Relationship Id="rId3" Type="http://schemas.openxmlformats.org/officeDocument/2006/relationships/slide" Target="slide24.xml"/><Relationship Id="rId7" Type="http://schemas.openxmlformats.org/officeDocument/2006/relationships/image" Target="../media/image489.jpeg"/><Relationship Id="rId12" Type="http://schemas.openxmlformats.org/officeDocument/2006/relationships/slide" Target="slide5.xml"/><Relationship Id="rId2" Type="http://schemas.openxmlformats.org/officeDocument/2006/relationships/image" Target="../media/image486.jpeg"/><Relationship Id="rId1" Type="http://schemas.openxmlformats.org/officeDocument/2006/relationships/slideLayout" Target="../slideLayouts/slideLayout61.xml"/><Relationship Id="rId6" Type="http://schemas.openxmlformats.org/officeDocument/2006/relationships/image" Target="../media/image488.jpeg"/><Relationship Id="rId11" Type="http://schemas.openxmlformats.org/officeDocument/2006/relationships/image" Target="../media/image491.jpeg"/><Relationship Id="rId5" Type="http://schemas.openxmlformats.org/officeDocument/2006/relationships/slide" Target="slide1.xml"/><Relationship Id="rId15" Type="http://schemas.openxmlformats.org/officeDocument/2006/relationships/image" Target="../media/image494.gif"/><Relationship Id="rId10" Type="http://schemas.openxmlformats.org/officeDocument/2006/relationships/slide" Target="slide7.xml"/><Relationship Id="rId4" Type="http://schemas.openxmlformats.org/officeDocument/2006/relationships/image" Target="../media/image487.jpeg"/><Relationship Id="rId9" Type="http://schemas.openxmlformats.org/officeDocument/2006/relationships/image" Target="../media/image490.jpeg"/><Relationship Id="rId14" Type="http://schemas.openxmlformats.org/officeDocument/2006/relationships/image" Target="../media/image493.gif"/></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614.bin"/><Relationship Id="rId2" Type="http://schemas.openxmlformats.org/officeDocument/2006/relationships/slideLayout" Target="../slideLayouts/slideLayout61.xml"/><Relationship Id="rId1" Type="http://schemas.openxmlformats.org/officeDocument/2006/relationships/vmlDrawing" Target="../drawings/vmlDrawing123.vml"/><Relationship Id="rId6" Type="http://schemas.openxmlformats.org/officeDocument/2006/relationships/oleObject" Target="../embeddings/oleObject617.bin"/><Relationship Id="rId5" Type="http://schemas.openxmlformats.org/officeDocument/2006/relationships/oleObject" Target="../embeddings/oleObject616.bin"/><Relationship Id="rId4" Type="http://schemas.openxmlformats.org/officeDocument/2006/relationships/oleObject" Target="../embeddings/oleObject615.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618.bin"/><Relationship Id="rId2" Type="http://schemas.openxmlformats.org/officeDocument/2006/relationships/slideLayout" Target="../slideLayouts/slideLayout61.xml"/><Relationship Id="rId1" Type="http://schemas.openxmlformats.org/officeDocument/2006/relationships/vmlDrawing" Target="../drawings/vmlDrawing124.v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619.bin"/><Relationship Id="rId2" Type="http://schemas.openxmlformats.org/officeDocument/2006/relationships/slideLayout" Target="../slideLayouts/slideLayout61.xml"/><Relationship Id="rId1" Type="http://schemas.openxmlformats.org/officeDocument/2006/relationships/vmlDrawing" Target="../drawings/vmlDrawing125.v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620.bin"/><Relationship Id="rId2" Type="http://schemas.openxmlformats.org/officeDocument/2006/relationships/slideLayout" Target="../slideLayouts/slideLayout61.xml"/><Relationship Id="rId1" Type="http://schemas.openxmlformats.org/officeDocument/2006/relationships/vmlDrawing" Target="../drawings/vmlDrawing126.vml"/><Relationship Id="rId5" Type="http://schemas.openxmlformats.org/officeDocument/2006/relationships/oleObject" Target="../embeddings/oleObject622.bin"/><Relationship Id="rId4" Type="http://schemas.openxmlformats.org/officeDocument/2006/relationships/oleObject" Target="../embeddings/oleObject621.bin"/></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623.bin"/><Relationship Id="rId2" Type="http://schemas.openxmlformats.org/officeDocument/2006/relationships/slideLayout" Target="../slideLayouts/slideLayout61.xml"/><Relationship Id="rId1" Type="http://schemas.openxmlformats.org/officeDocument/2006/relationships/vmlDrawing" Target="../drawings/vmlDrawing127.vml"/><Relationship Id="rId4" Type="http://schemas.openxmlformats.org/officeDocument/2006/relationships/oleObject" Target="../embeddings/oleObject624.bin"/></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625.bin"/><Relationship Id="rId2" Type="http://schemas.openxmlformats.org/officeDocument/2006/relationships/slideLayout" Target="../slideLayouts/slideLayout61.xml"/><Relationship Id="rId1" Type="http://schemas.openxmlformats.org/officeDocument/2006/relationships/vmlDrawing" Target="../drawings/vmlDrawing128.vml"/><Relationship Id="rId5" Type="http://schemas.openxmlformats.org/officeDocument/2006/relationships/oleObject" Target="../embeddings/oleObject627.bin"/><Relationship Id="rId4" Type="http://schemas.openxmlformats.org/officeDocument/2006/relationships/oleObject" Target="../embeddings/oleObject626.bin"/></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628.bin"/><Relationship Id="rId2" Type="http://schemas.openxmlformats.org/officeDocument/2006/relationships/slideLayout" Target="../slideLayouts/slideLayout61.xml"/><Relationship Id="rId1" Type="http://schemas.openxmlformats.org/officeDocument/2006/relationships/vmlDrawing" Target="../drawings/vmlDrawing129.vml"/><Relationship Id="rId4" Type="http://schemas.openxmlformats.org/officeDocument/2006/relationships/oleObject" Target="../embeddings/oleObject629.bin"/></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630.bin"/><Relationship Id="rId2" Type="http://schemas.openxmlformats.org/officeDocument/2006/relationships/slideLayout" Target="../slideLayouts/slideLayout61.xml"/><Relationship Id="rId1" Type="http://schemas.openxmlformats.org/officeDocument/2006/relationships/vmlDrawing" Target="../drawings/vmlDrawing130.vml"/><Relationship Id="rId5" Type="http://schemas.openxmlformats.org/officeDocument/2006/relationships/oleObject" Target="../embeddings/oleObject632.bin"/><Relationship Id="rId4" Type="http://schemas.openxmlformats.org/officeDocument/2006/relationships/oleObject" Target="../embeddings/oleObject631.bin"/></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633.bin"/><Relationship Id="rId2" Type="http://schemas.openxmlformats.org/officeDocument/2006/relationships/slideLayout" Target="../slideLayouts/slideLayout61.xml"/><Relationship Id="rId1" Type="http://schemas.openxmlformats.org/officeDocument/2006/relationships/vmlDrawing" Target="../drawings/vmlDrawing131.vml"/><Relationship Id="rId5" Type="http://schemas.openxmlformats.org/officeDocument/2006/relationships/oleObject" Target="../embeddings/oleObject635.bin"/><Relationship Id="rId4" Type="http://schemas.openxmlformats.org/officeDocument/2006/relationships/oleObject" Target="../embeddings/oleObject634.bin"/></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636.bin"/><Relationship Id="rId2" Type="http://schemas.openxmlformats.org/officeDocument/2006/relationships/slideLayout" Target="../slideLayouts/slideLayout61.xml"/><Relationship Id="rId1" Type="http://schemas.openxmlformats.org/officeDocument/2006/relationships/vmlDrawing" Target="../drawings/vmlDrawing132.v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637.bin"/><Relationship Id="rId2" Type="http://schemas.openxmlformats.org/officeDocument/2006/relationships/slideLayout" Target="../slideLayouts/slideLayout61.xml"/><Relationship Id="rId1" Type="http://schemas.openxmlformats.org/officeDocument/2006/relationships/vmlDrawing" Target="../drawings/vmlDrawing133.vml"/><Relationship Id="rId4" Type="http://schemas.openxmlformats.org/officeDocument/2006/relationships/oleObject" Target="../embeddings/oleObject638.bin"/></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 Id="rId9"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 Id="rId9" Type="http://schemas.openxmlformats.org/officeDocument/2006/relationships/oleObject" Target="../embeddings/oleObject4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6.bin"/><Relationship Id="rId11" Type="http://schemas.openxmlformats.org/officeDocument/2006/relationships/oleObject" Target="../embeddings/oleObject51.bin"/><Relationship Id="rId5" Type="http://schemas.openxmlformats.org/officeDocument/2006/relationships/oleObject" Target="../embeddings/oleObject45.bin"/><Relationship Id="rId10" Type="http://schemas.openxmlformats.org/officeDocument/2006/relationships/oleObject" Target="../embeddings/oleObject50.bin"/><Relationship Id="rId4" Type="http://schemas.openxmlformats.org/officeDocument/2006/relationships/oleObject" Target="../embeddings/oleObject44.bin"/><Relationship Id="rId9" Type="http://schemas.openxmlformats.org/officeDocument/2006/relationships/oleObject" Target="../embeddings/oleObject4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6.bin"/><Relationship Id="rId12"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55.bin"/><Relationship Id="rId11" Type="http://schemas.openxmlformats.org/officeDocument/2006/relationships/oleObject" Target="../embeddings/oleObject60.bin"/><Relationship Id="rId5" Type="http://schemas.openxmlformats.org/officeDocument/2006/relationships/oleObject" Target="../embeddings/oleObject54.bin"/><Relationship Id="rId10" Type="http://schemas.openxmlformats.org/officeDocument/2006/relationships/oleObject" Target="../embeddings/oleObject59.bin"/><Relationship Id="rId4" Type="http://schemas.openxmlformats.org/officeDocument/2006/relationships/oleObject" Target="../embeddings/oleObject53.bin"/><Relationship Id="rId9" Type="http://schemas.openxmlformats.org/officeDocument/2006/relationships/oleObject" Target="../embeddings/oleObject5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65.bin"/><Relationship Id="rId5" Type="http://schemas.openxmlformats.org/officeDocument/2006/relationships/oleObject" Target="../embeddings/oleObject64.bin"/><Relationship Id="rId10" Type="http://schemas.openxmlformats.org/officeDocument/2006/relationships/oleObject" Target="../embeddings/oleObject69.bin"/><Relationship Id="rId4" Type="http://schemas.openxmlformats.org/officeDocument/2006/relationships/oleObject" Target="../embeddings/oleObject63.bin"/><Relationship Id="rId9" Type="http://schemas.openxmlformats.org/officeDocument/2006/relationships/oleObject" Target="../embeddings/oleObject6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0.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8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 Id="rId9" Type="http://schemas.openxmlformats.org/officeDocument/2006/relationships/oleObject" Target="../embeddings/oleObject9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4.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6.xml"/><Relationship Id="rId1" Type="http://schemas.openxmlformats.org/officeDocument/2006/relationships/vmlDrawing" Target="../drawings/vmlDrawing20.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oleObject10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oleObject" Target="../embeddings/oleObject113.bin"/><Relationship Id="rId3" Type="http://schemas.openxmlformats.org/officeDocument/2006/relationships/oleObject" Target="../embeddings/oleObject103.bin"/><Relationship Id="rId7" Type="http://schemas.openxmlformats.org/officeDocument/2006/relationships/oleObject" Target="../embeddings/oleObject107.bin"/><Relationship Id="rId12"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06.bin"/><Relationship Id="rId11" Type="http://schemas.openxmlformats.org/officeDocument/2006/relationships/oleObject" Target="../embeddings/oleObject111.bin"/><Relationship Id="rId5" Type="http://schemas.openxmlformats.org/officeDocument/2006/relationships/oleObject" Target="../embeddings/oleObject105.bin"/><Relationship Id="rId10" Type="http://schemas.openxmlformats.org/officeDocument/2006/relationships/oleObject" Target="../embeddings/oleObject110.bin"/><Relationship Id="rId4" Type="http://schemas.openxmlformats.org/officeDocument/2006/relationships/oleObject" Target="../embeddings/oleObject104.bin"/><Relationship Id="rId9" Type="http://schemas.openxmlformats.org/officeDocument/2006/relationships/oleObject" Target="../embeddings/oleObject109.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17.bin"/><Relationship Id="rId5" Type="http://schemas.openxmlformats.org/officeDocument/2006/relationships/oleObject" Target="../embeddings/oleObject116.bin"/><Relationship Id="rId4" Type="http://schemas.openxmlformats.org/officeDocument/2006/relationships/oleObject" Target="../embeddings/oleObject11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123.bin"/><Relationship Id="rId5" Type="http://schemas.openxmlformats.org/officeDocument/2006/relationships/oleObject" Target="../embeddings/oleObject122.bin"/><Relationship Id="rId4" Type="http://schemas.openxmlformats.org/officeDocument/2006/relationships/oleObject" Target="../embeddings/oleObject12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oleObject" Target="../embeddings/oleObject12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30.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oleObject" Target="../embeddings/oleObject127.bin"/><Relationship Id="rId9" Type="http://schemas.openxmlformats.org/officeDocument/2006/relationships/oleObject" Target="../embeddings/oleObject132.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3.bin"/><Relationship Id="rId7"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oleObject" Target="../embeddings/oleObject134.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2.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141.bin"/><Relationship Id="rId5" Type="http://schemas.openxmlformats.org/officeDocument/2006/relationships/oleObject" Target="../embeddings/oleObject140.bin"/><Relationship Id="rId4" Type="http://schemas.openxmlformats.org/officeDocument/2006/relationships/oleObject" Target="../embeddings/oleObject139.bin"/><Relationship Id="rId9" Type="http://schemas.openxmlformats.org/officeDocument/2006/relationships/oleObject" Target="../embeddings/oleObject144.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5.bin"/><Relationship Id="rId7" Type="http://schemas.openxmlformats.org/officeDocument/2006/relationships/oleObject" Target="../embeddings/oleObject149.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148.bin"/><Relationship Id="rId5" Type="http://schemas.openxmlformats.org/officeDocument/2006/relationships/oleObject" Target="../embeddings/oleObject147.bin"/><Relationship Id="rId4" Type="http://schemas.openxmlformats.org/officeDocument/2006/relationships/oleObject" Target="../embeddings/oleObject146.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0.bin"/><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53.bin"/><Relationship Id="rId5" Type="http://schemas.openxmlformats.org/officeDocument/2006/relationships/oleObject" Target="../embeddings/oleObject152.bin"/><Relationship Id="rId4" Type="http://schemas.openxmlformats.org/officeDocument/2006/relationships/oleObject" Target="../embeddings/oleObject15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58.bin"/><Relationship Id="rId11" Type="http://schemas.openxmlformats.org/officeDocument/2006/relationships/oleObject" Target="../embeddings/oleObject163.bin"/><Relationship Id="rId5" Type="http://schemas.openxmlformats.org/officeDocument/2006/relationships/oleObject" Target="../embeddings/oleObject157.bin"/><Relationship Id="rId10" Type="http://schemas.openxmlformats.org/officeDocument/2006/relationships/oleObject" Target="../embeddings/oleObject162.bin"/><Relationship Id="rId4" Type="http://schemas.openxmlformats.org/officeDocument/2006/relationships/oleObject" Target="../embeddings/oleObject156.bin"/><Relationship Id="rId9" Type="http://schemas.openxmlformats.org/officeDocument/2006/relationships/oleObject" Target="../embeddings/oleObject161.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64.bin"/><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67.bin"/><Relationship Id="rId5" Type="http://schemas.openxmlformats.org/officeDocument/2006/relationships/oleObject" Target="../embeddings/oleObject166.bin"/><Relationship Id="rId4" Type="http://schemas.openxmlformats.org/officeDocument/2006/relationships/oleObject" Target="../embeddings/oleObject165.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oleObject" Target="../embeddings/oleObject179.bin"/><Relationship Id="rId3" Type="http://schemas.openxmlformats.org/officeDocument/2006/relationships/oleObject" Target="../embeddings/oleObject169.bin"/><Relationship Id="rId7" Type="http://schemas.openxmlformats.org/officeDocument/2006/relationships/oleObject" Target="../embeddings/oleObject173.bin"/><Relationship Id="rId12"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72.bin"/><Relationship Id="rId11" Type="http://schemas.openxmlformats.org/officeDocument/2006/relationships/oleObject" Target="../embeddings/oleObject177.bin"/><Relationship Id="rId5" Type="http://schemas.openxmlformats.org/officeDocument/2006/relationships/oleObject" Target="../embeddings/oleObject171.bin"/><Relationship Id="rId10" Type="http://schemas.openxmlformats.org/officeDocument/2006/relationships/oleObject" Target="../embeddings/oleObject176.bin"/><Relationship Id="rId4" Type="http://schemas.openxmlformats.org/officeDocument/2006/relationships/oleObject" Target="../embeddings/oleObject170.bin"/><Relationship Id="rId9" Type="http://schemas.openxmlformats.org/officeDocument/2006/relationships/oleObject" Target="../embeddings/oleObject175.bin"/><Relationship Id="rId14" Type="http://schemas.openxmlformats.org/officeDocument/2006/relationships/oleObject" Target="../embeddings/oleObject18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oleObject" Target="../embeddings/oleObject181.bin"/><Relationship Id="rId7" Type="http://schemas.openxmlformats.org/officeDocument/2006/relationships/oleObject" Target="../embeddings/oleObject185.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84.bin"/><Relationship Id="rId5" Type="http://schemas.openxmlformats.org/officeDocument/2006/relationships/oleObject" Target="../embeddings/oleObject183.bin"/><Relationship Id="rId4" Type="http://schemas.openxmlformats.org/officeDocument/2006/relationships/oleObject" Target="../embeddings/oleObject182.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87.bin"/><Relationship Id="rId7"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90.bin"/><Relationship Id="rId5" Type="http://schemas.openxmlformats.org/officeDocument/2006/relationships/oleObject" Target="../embeddings/oleObject189.bin"/><Relationship Id="rId4" Type="http://schemas.openxmlformats.org/officeDocument/2006/relationships/oleObject" Target="../embeddings/oleObject188.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92.bin"/><Relationship Id="rId7"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95.bin"/><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200.bin"/><Relationship Id="rId5" Type="http://schemas.openxmlformats.org/officeDocument/2006/relationships/oleObject" Target="../embeddings/oleObject199.bin"/><Relationship Id="rId4" Type="http://schemas.openxmlformats.org/officeDocument/2006/relationships/oleObject" Target="../embeddings/oleObject198.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06.bin"/><Relationship Id="rId3" Type="http://schemas.openxmlformats.org/officeDocument/2006/relationships/oleObject" Target="../embeddings/oleObject201.bin"/><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204.bin"/><Relationship Id="rId5" Type="http://schemas.openxmlformats.org/officeDocument/2006/relationships/oleObject" Target="../embeddings/oleObject203.bin"/><Relationship Id="rId4" Type="http://schemas.openxmlformats.org/officeDocument/2006/relationships/oleObject" Target="../embeddings/oleObject202.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oleObject" Target="../embeddings/oleObject208.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14.bin"/><Relationship Id="rId3" Type="http://schemas.openxmlformats.org/officeDocument/2006/relationships/oleObject" Target="../embeddings/oleObject209.bin"/><Relationship Id="rId7"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212.bin"/><Relationship Id="rId5" Type="http://schemas.openxmlformats.org/officeDocument/2006/relationships/oleObject" Target="../embeddings/oleObject211.bin"/><Relationship Id="rId4" Type="http://schemas.openxmlformats.org/officeDocument/2006/relationships/oleObject" Target="../embeddings/oleObject210.bin"/><Relationship Id="rId9" Type="http://schemas.openxmlformats.org/officeDocument/2006/relationships/oleObject" Target="../embeddings/oleObject215.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6.xml"/><Relationship Id="rId1" Type="http://schemas.openxmlformats.org/officeDocument/2006/relationships/vmlDrawing" Target="../drawings/vmlDrawing42.vml"/><Relationship Id="rId6" Type="http://schemas.openxmlformats.org/officeDocument/2006/relationships/oleObject" Target="../embeddings/oleObject219.bin"/><Relationship Id="rId5" Type="http://schemas.openxmlformats.org/officeDocument/2006/relationships/oleObject" Target="../embeddings/oleObject218.bin"/><Relationship Id="rId4" Type="http://schemas.openxmlformats.org/officeDocument/2006/relationships/oleObject" Target="../embeddings/oleObject217.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20.bin"/><Relationship Id="rId2" Type="http://schemas.openxmlformats.org/officeDocument/2006/relationships/slideLayout" Target="../slideLayouts/slideLayout6.xml"/><Relationship Id="rId1" Type="http://schemas.openxmlformats.org/officeDocument/2006/relationships/vmlDrawing" Target="../drawings/vmlDrawing43.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21.bin"/><Relationship Id="rId7" Type="http://schemas.openxmlformats.org/officeDocument/2006/relationships/oleObject" Target="../embeddings/oleObject225.bin"/><Relationship Id="rId2" Type="http://schemas.openxmlformats.org/officeDocument/2006/relationships/slideLayout" Target="../slideLayouts/slideLayout6.xml"/><Relationship Id="rId1" Type="http://schemas.openxmlformats.org/officeDocument/2006/relationships/vmlDrawing" Target="../drawings/vmlDrawing44.vml"/><Relationship Id="rId6" Type="http://schemas.openxmlformats.org/officeDocument/2006/relationships/oleObject" Target="../embeddings/oleObject224.bin"/><Relationship Id="rId5" Type="http://schemas.openxmlformats.org/officeDocument/2006/relationships/oleObject" Target="../embeddings/oleObject223.bin"/><Relationship Id="rId4" Type="http://schemas.openxmlformats.org/officeDocument/2006/relationships/oleObject" Target="../embeddings/oleObject222.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slideLayout" Target="../slideLayouts/slideLayout6.xml"/><Relationship Id="rId1" Type="http://schemas.openxmlformats.org/officeDocument/2006/relationships/vmlDrawing" Target="../drawings/vmlDrawing45.vml"/><Relationship Id="rId6" Type="http://schemas.openxmlformats.org/officeDocument/2006/relationships/oleObject" Target="../embeddings/oleObject229.bin"/><Relationship Id="rId5" Type="http://schemas.openxmlformats.org/officeDocument/2006/relationships/oleObject" Target="../embeddings/oleObject228.bin"/><Relationship Id="rId4" Type="http://schemas.openxmlformats.org/officeDocument/2006/relationships/oleObject" Target="../embeddings/oleObject227.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30.bin"/><Relationship Id="rId7"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233.bin"/><Relationship Id="rId5" Type="http://schemas.openxmlformats.org/officeDocument/2006/relationships/oleObject" Target="../embeddings/oleObject232.bin"/><Relationship Id="rId4" Type="http://schemas.openxmlformats.org/officeDocument/2006/relationships/oleObject" Target="../embeddings/oleObject231.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oleObject" Target="../embeddings/oleObject245.bin"/><Relationship Id="rId3" Type="http://schemas.openxmlformats.org/officeDocument/2006/relationships/oleObject" Target="../embeddings/oleObject235.bin"/><Relationship Id="rId7" Type="http://schemas.openxmlformats.org/officeDocument/2006/relationships/oleObject" Target="../embeddings/oleObject239.bin"/><Relationship Id="rId12"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238.bin"/><Relationship Id="rId11" Type="http://schemas.openxmlformats.org/officeDocument/2006/relationships/oleObject" Target="../embeddings/oleObject243.bin"/><Relationship Id="rId5" Type="http://schemas.openxmlformats.org/officeDocument/2006/relationships/oleObject" Target="../embeddings/oleObject237.bin"/><Relationship Id="rId10" Type="http://schemas.openxmlformats.org/officeDocument/2006/relationships/oleObject" Target="../embeddings/oleObject242.bin"/><Relationship Id="rId4" Type="http://schemas.openxmlformats.org/officeDocument/2006/relationships/oleObject" Target="../embeddings/oleObject236.bin"/><Relationship Id="rId9" Type="http://schemas.openxmlformats.org/officeDocument/2006/relationships/oleObject" Target="../embeddings/oleObject241.bin"/><Relationship Id="rId14" Type="http://schemas.openxmlformats.org/officeDocument/2006/relationships/oleObject" Target="../embeddings/oleObject246.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47.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oleObject" Target="../embeddings/oleObject248.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9.bin"/><Relationship Id="rId7"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52.bin"/><Relationship Id="rId5" Type="http://schemas.openxmlformats.org/officeDocument/2006/relationships/oleObject" Target="../embeddings/oleObject251.bin"/><Relationship Id="rId4" Type="http://schemas.openxmlformats.org/officeDocument/2006/relationships/oleObject" Target="../embeddings/oleObject250.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59.bin"/><Relationship Id="rId13" Type="http://schemas.openxmlformats.org/officeDocument/2006/relationships/oleObject" Target="../embeddings/oleObject264.bin"/><Relationship Id="rId3" Type="http://schemas.openxmlformats.org/officeDocument/2006/relationships/oleObject" Target="../embeddings/oleObject254.bin"/><Relationship Id="rId7" Type="http://schemas.openxmlformats.org/officeDocument/2006/relationships/oleObject" Target="../embeddings/oleObject258.bin"/><Relationship Id="rId12" Type="http://schemas.openxmlformats.org/officeDocument/2006/relationships/oleObject" Target="../embeddings/oleObject263.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257.bin"/><Relationship Id="rId11" Type="http://schemas.openxmlformats.org/officeDocument/2006/relationships/oleObject" Target="../embeddings/oleObject262.bin"/><Relationship Id="rId5" Type="http://schemas.openxmlformats.org/officeDocument/2006/relationships/oleObject" Target="../embeddings/oleObject256.bin"/><Relationship Id="rId10" Type="http://schemas.openxmlformats.org/officeDocument/2006/relationships/oleObject" Target="../embeddings/oleObject261.bin"/><Relationship Id="rId4" Type="http://schemas.openxmlformats.org/officeDocument/2006/relationships/oleObject" Target="../embeddings/oleObject255.bin"/><Relationship Id="rId9" Type="http://schemas.openxmlformats.org/officeDocument/2006/relationships/oleObject" Target="../embeddings/oleObject260.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oleObject" Target="../embeddings/oleObject266.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67.bin"/><Relationship Id="rId2" Type="http://schemas.openxmlformats.org/officeDocument/2006/relationships/slideLayout" Target="../slideLayouts/slideLayout7.xml"/><Relationship Id="rId1" Type="http://schemas.openxmlformats.org/officeDocument/2006/relationships/vmlDrawing" Target="../drawings/vmlDrawing52.vml"/><Relationship Id="rId4" Type="http://schemas.openxmlformats.org/officeDocument/2006/relationships/oleObject" Target="../embeddings/oleObject268.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69.bin"/><Relationship Id="rId7" Type="http://schemas.openxmlformats.org/officeDocument/2006/relationships/oleObject" Target="../embeddings/oleObject273.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272.bin"/><Relationship Id="rId5" Type="http://schemas.openxmlformats.org/officeDocument/2006/relationships/oleObject" Target="../embeddings/oleObject271.bin"/><Relationship Id="rId4" Type="http://schemas.openxmlformats.org/officeDocument/2006/relationships/oleObject" Target="../embeddings/oleObject27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4.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277.bin"/><Relationship Id="rId5" Type="http://schemas.openxmlformats.org/officeDocument/2006/relationships/oleObject" Target="../embeddings/oleObject276.bin"/><Relationship Id="rId4" Type="http://schemas.openxmlformats.org/officeDocument/2006/relationships/oleObject" Target="../embeddings/oleObject275.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83.bin"/><Relationship Id="rId3" Type="http://schemas.openxmlformats.org/officeDocument/2006/relationships/oleObject" Target="../embeddings/oleObject278.bin"/><Relationship Id="rId7"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81.bin"/><Relationship Id="rId5" Type="http://schemas.openxmlformats.org/officeDocument/2006/relationships/oleObject" Target="../embeddings/oleObject280.bin"/><Relationship Id="rId4" Type="http://schemas.openxmlformats.org/officeDocument/2006/relationships/oleObject" Target="../embeddings/oleObject279.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84.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oleObject" Target="../embeddings/oleObject285.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291.bin"/><Relationship Id="rId3" Type="http://schemas.openxmlformats.org/officeDocument/2006/relationships/oleObject" Target="../embeddings/oleObject286.bin"/><Relationship Id="rId7" Type="http://schemas.openxmlformats.org/officeDocument/2006/relationships/oleObject" Target="../embeddings/oleObject290.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289.bin"/><Relationship Id="rId5" Type="http://schemas.openxmlformats.org/officeDocument/2006/relationships/oleObject" Target="../embeddings/oleObject288.bin"/><Relationship Id="rId4" Type="http://schemas.openxmlformats.org/officeDocument/2006/relationships/oleObject" Target="../embeddings/oleObject287.bin"/><Relationship Id="rId9" Type="http://schemas.openxmlformats.org/officeDocument/2006/relationships/oleObject" Target="../embeddings/oleObject292.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93.bin"/><Relationship Id="rId7" Type="http://schemas.openxmlformats.org/officeDocument/2006/relationships/oleObject" Target="../embeddings/oleObject297.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296.bin"/><Relationship Id="rId5" Type="http://schemas.openxmlformats.org/officeDocument/2006/relationships/oleObject" Target="../embeddings/oleObject295.bin"/><Relationship Id="rId4" Type="http://schemas.openxmlformats.org/officeDocument/2006/relationships/oleObject" Target="../embeddings/oleObject294.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03.bin"/><Relationship Id="rId13" Type="http://schemas.openxmlformats.org/officeDocument/2006/relationships/oleObject" Target="../embeddings/oleObject308.bin"/><Relationship Id="rId3" Type="http://schemas.openxmlformats.org/officeDocument/2006/relationships/oleObject" Target="../embeddings/oleObject298.bin"/><Relationship Id="rId7" Type="http://schemas.openxmlformats.org/officeDocument/2006/relationships/oleObject" Target="../embeddings/oleObject302.bin"/><Relationship Id="rId12" Type="http://schemas.openxmlformats.org/officeDocument/2006/relationships/oleObject" Target="../embeddings/oleObject307.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oleObject" Target="../embeddings/oleObject301.bin"/><Relationship Id="rId11" Type="http://schemas.openxmlformats.org/officeDocument/2006/relationships/oleObject" Target="../embeddings/oleObject306.bin"/><Relationship Id="rId5" Type="http://schemas.openxmlformats.org/officeDocument/2006/relationships/oleObject" Target="../embeddings/oleObject300.bin"/><Relationship Id="rId10" Type="http://schemas.openxmlformats.org/officeDocument/2006/relationships/oleObject" Target="../embeddings/oleObject305.bin"/><Relationship Id="rId4" Type="http://schemas.openxmlformats.org/officeDocument/2006/relationships/oleObject" Target="../embeddings/oleObject299.bin"/><Relationship Id="rId9" Type="http://schemas.openxmlformats.org/officeDocument/2006/relationships/oleObject" Target="../embeddings/oleObject304.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09.bin"/><Relationship Id="rId2" Type="http://schemas.openxmlformats.org/officeDocument/2006/relationships/slideLayout" Target="../slideLayouts/slideLayout7.xml"/><Relationship Id="rId1" Type="http://schemas.openxmlformats.org/officeDocument/2006/relationships/vmlDrawing" Target="../drawings/vmlDrawing60.vml"/><Relationship Id="rId4" Type="http://schemas.openxmlformats.org/officeDocument/2006/relationships/oleObject" Target="../embeddings/oleObject310.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11.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oleObject" Target="../embeddings/oleObject312.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318.bin"/><Relationship Id="rId3" Type="http://schemas.openxmlformats.org/officeDocument/2006/relationships/oleObject" Target="../embeddings/oleObject313.bin"/><Relationship Id="rId7" Type="http://schemas.openxmlformats.org/officeDocument/2006/relationships/oleObject" Target="../embeddings/oleObject317.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316.bin"/><Relationship Id="rId5" Type="http://schemas.openxmlformats.org/officeDocument/2006/relationships/oleObject" Target="../embeddings/oleObject315.bin"/><Relationship Id="rId10" Type="http://schemas.openxmlformats.org/officeDocument/2006/relationships/oleObject" Target="../embeddings/oleObject320.bin"/><Relationship Id="rId4" Type="http://schemas.openxmlformats.org/officeDocument/2006/relationships/oleObject" Target="../embeddings/oleObject314.bin"/><Relationship Id="rId9" Type="http://schemas.openxmlformats.org/officeDocument/2006/relationships/oleObject" Target="../embeddings/oleObject319.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21.bin"/><Relationship Id="rId2" Type="http://schemas.openxmlformats.org/officeDocument/2006/relationships/slideLayout" Target="../slideLayouts/slideLayout7.xml"/><Relationship Id="rId1" Type="http://schemas.openxmlformats.org/officeDocument/2006/relationships/vmlDrawing" Target="../drawings/vmlDrawing6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22.bin"/><Relationship Id="rId2" Type="http://schemas.openxmlformats.org/officeDocument/2006/relationships/slideLayout" Target="../slideLayouts/slideLayout7.xml"/><Relationship Id="rId1" Type="http://schemas.openxmlformats.org/officeDocument/2006/relationships/vmlDrawing" Target="../drawings/vmlDrawing64.vml"/><Relationship Id="rId5" Type="http://schemas.openxmlformats.org/officeDocument/2006/relationships/oleObject" Target="../embeddings/oleObject324.bin"/><Relationship Id="rId4" Type="http://schemas.openxmlformats.org/officeDocument/2006/relationships/oleObject" Target="../embeddings/oleObject323.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25.bin"/><Relationship Id="rId7" Type="http://schemas.openxmlformats.org/officeDocument/2006/relationships/oleObject" Target="../embeddings/oleObject329.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328.bin"/><Relationship Id="rId5" Type="http://schemas.openxmlformats.org/officeDocument/2006/relationships/oleObject" Target="../embeddings/oleObject327.bin"/><Relationship Id="rId4" Type="http://schemas.openxmlformats.org/officeDocument/2006/relationships/oleObject" Target="../embeddings/oleObject326.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30.bin"/><Relationship Id="rId2" Type="http://schemas.openxmlformats.org/officeDocument/2006/relationships/slideLayout" Target="../slideLayouts/slideLayout7.xml"/><Relationship Id="rId1" Type="http://schemas.openxmlformats.org/officeDocument/2006/relationships/vmlDrawing" Target="../drawings/vmlDrawing66.v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31.bin"/><Relationship Id="rId2" Type="http://schemas.openxmlformats.org/officeDocument/2006/relationships/slideLayout" Target="../slideLayouts/slideLayout7.xml"/><Relationship Id="rId1" Type="http://schemas.openxmlformats.org/officeDocument/2006/relationships/vmlDrawing" Target="../drawings/vmlDrawing67.v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32.bin"/><Relationship Id="rId2" Type="http://schemas.openxmlformats.org/officeDocument/2006/relationships/slideLayout" Target="../slideLayouts/slideLayout6.xml"/><Relationship Id="rId1" Type="http://schemas.openxmlformats.org/officeDocument/2006/relationships/vmlDrawing" Target="../drawings/vmlDrawing68.vml"/><Relationship Id="rId6" Type="http://schemas.openxmlformats.org/officeDocument/2006/relationships/oleObject" Target="../embeddings/oleObject335.bin"/><Relationship Id="rId5" Type="http://schemas.openxmlformats.org/officeDocument/2006/relationships/oleObject" Target="../embeddings/oleObject334.bin"/><Relationship Id="rId4" Type="http://schemas.openxmlformats.org/officeDocument/2006/relationships/oleObject" Target="../embeddings/oleObject333.bin"/></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hemeOverride" Target="../theme/themeOverride2.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341.bin"/><Relationship Id="rId3" Type="http://schemas.openxmlformats.org/officeDocument/2006/relationships/oleObject" Target="../embeddings/oleObject336.bin"/><Relationship Id="rId7" Type="http://schemas.openxmlformats.org/officeDocument/2006/relationships/oleObject" Target="../embeddings/oleObject340.bin"/><Relationship Id="rId2" Type="http://schemas.openxmlformats.org/officeDocument/2006/relationships/slideLayout" Target="../slideLayouts/slideLayout6.xml"/><Relationship Id="rId1" Type="http://schemas.openxmlformats.org/officeDocument/2006/relationships/vmlDrawing" Target="../drawings/vmlDrawing69.vml"/><Relationship Id="rId6" Type="http://schemas.openxmlformats.org/officeDocument/2006/relationships/oleObject" Target="../embeddings/oleObject339.bin"/><Relationship Id="rId11" Type="http://schemas.openxmlformats.org/officeDocument/2006/relationships/oleObject" Target="../embeddings/oleObject344.bin"/><Relationship Id="rId5" Type="http://schemas.openxmlformats.org/officeDocument/2006/relationships/oleObject" Target="../embeddings/oleObject338.bin"/><Relationship Id="rId10" Type="http://schemas.openxmlformats.org/officeDocument/2006/relationships/oleObject" Target="../embeddings/oleObject343.bin"/><Relationship Id="rId4" Type="http://schemas.openxmlformats.org/officeDocument/2006/relationships/oleObject" Target="../embeddings/oleObject337.bin"/><Relationship Id="rId9" Type="http://schemas.openxmlformats.org/officeDocument/2006/relationships/oleObject" Target="../embeddings/oleObject342.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45.bin"/><Relationship Id="rId2" Type="http://schemas.openxmlformats.org/officeDocument/2006/relationships/slideLayout" Target="../slideLayouts/slideLayout6.xml"/><Relationship Id="rId1" Type="http://schemas.openxmlformats.org/officeDocument/2006/relationships/vmlDrawing" Target="../drawings/vmlDrawing70.vml"/><Relationship Id="rId6" Type="http://schemas.openxmlformats.org/officeDocument/2006/relationships/oleObject" Target="../embeddings/oleObject348.bin"/><Relationship Id="rId5" Type="http://schemas.openxmlformats.org/officeDocument/2006/relationships/oleObject" Target="../embeddings/oleObject347.bin"/><Relationship Id="rId4" Type="http://schemas.openxmlformats.org/officeDocument/2006/relationships/oleObject" Target="../embeddings/oleObject346.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49.bin"/><Relationship Id="rId7" Type="http://schemas.openxmlformats.org/officeDocument/2006/relationships/oleObject" Target="../embeddings/oleObject353.bin"/><Relationship Id="rId2" Type="http://schemas.openxmlformats.org/officeDocument/2006/relationships/slideLayout" Target="../slideLayouts/slideLayout6.xml"/><Relationship Id="rId1" Type="http://schemas.openxmlformats.org/officeDocument/2006/relationships/vmlDrawing" Target="../drawings/vmlDrawing71.vml"/><Relationship Id="rId6" Type="http://schemas.openxmlformats.org/officeDocument/2006/relationships/oleObject" Target="../embeddings/oleObject352.bin"/><Relationship Id="rId5" Type="http://schemas.openxmlformats.org/officeDocument/2006/relationships/oleObject" Target="../embeddings/oleObject351.bin"/><Relationship Id="rId4" Type="http://schemas.openxmlformats.org/officeDocument/2006/relationships/oleObject" Target="../embeddings/oleObject350.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359.bin"/><Relationship Id="rId3" Type="http://schemas.openxmlformats.org/officeDocument/2006/relationships/oleObject" Target="../embeddings/oleObject354.bin"/><Relationship Id="rId7" Type="http://schemas.openxmlformats.org/officeDocument/2006/relationships/oleObject" Target="../embeddings/oleObject358.bin"/><Relationship Id="rId12" Type="http://schemas.openxmlformats.org/officeDocument/2006/relationships/oleObject" Target="../embeddings/oleObject363.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oleObject" Target="../embeddings/oleObject357.bin"/><Relationship Id="rId11" Type="http://schemas.openxmlformats.org/officeDocument/2006/relationships/oleObject" Target="../embeddings/oleObject362.bin"/><Relationship Id="rId5" Type="http://schemas.openxmlformats.org/officeDocument/2006/relationships/oleObject" Target="../embeddings/oleObject356.bin"/><Relationship Id="rId10" Type="http://schemas.openxmlformats.org/officeDocument/2006/relationships/oleObject" Target="../embeddings/oleObject361.bin"/><Relationship Id="rId4" Type="http://schemas.openxmlformats.org/officeDocument/2006/relationships/oleObject" Target="../embeddings/oleObject355.bin"/><Relationship Id="rId9" Type="http://schemas.openxmlformats.org/officeDocument/2006/relationships/oleObject" Target="../embeddings/oleObject360.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8737" name="Rectangle 2"/>
          <p:cNvSpPr>
            <a:spLocks noGrp="1" noChangeArrowheads="1"/>
          </p:cNvSpPr>
          <p:nvPr>
            <p:ph type="title"/>
          </p:nvPr>
        </p:nvSpPr>
        <p:spPr>
          <a:xfrm>
            <a:off x="395288" y="1743075"/>
            <a:ext cx="7772400" cy="2066925"/>
          </a:xfrm>
        </p:spPr>
        <p:txBody>
          <a:bodyPr anchor="b"/>
          <a:lstStyle/>
          <a:p>
            <a:pPr algn="ctr" eaLnBrk="1" hangingPunct="1">
              <a:defRPr/>
            </a:pPr>
            <a:r>
              <a:rPr lang="zh-CN" altLang="en-US" sz="6000" b="1" dirty="0" smtClean="0">
                <a:solidFill>
                  <a:schemeClr val="accent1">
                    <a:lumMod val="50000"/>
                  </a:schemeClr>
                </a:solidFill>
                <a:latin typeface="Tahoma" pitchFamily="34" charset="0"/>
              </a:rPr>
              <a:t>线 性 代 数</a:t>
            </a:r>
            <a:r>
              <a:rPr lang="en-US" altLang="zh-CN" sz="6000" b="1" dirty="0" smtClean="0">
                <a:solidFill>
                  <a:schemeClr val="accent1">
                    <a:lumMod val="50000"/>
                  </a:schemeClr>
                </a:solidFill>
                <a:latin typeface="Tahoma" pitchFamily="34" charset="0"/>
              </a:rPr>
              <a:t/>
            </a:r>
            <a:br>
              <a:rPr lang="en-US" altLang="zh-CN" sz="6000" b="1" dirty="0" smtClean="0">
                <a:solidFill>
                  <a:schemeClr val="accent1">
                    <a:lumMod val="50000"/>
                  </a:schemeClr>
                </a:solidFill>
                <a:latin typeface="Tahoma" pitchFamily="34" charset="0"/>
              </a:rPr>
            </a:br>
            <a:r>
              <a:rPr lang="en-US" altLang="zh-CN" sz="6000" b="1" i="1" dirty="0" smtClean="0">
                <a:solidFill>
                  <a:schemeClr val="accent1">
                    <a:lumMod val="50000"/>
                  </a:schemeClr>
                </a:solidFill>
                <a:latin typeface="Times New Roman" pitchFamily="18" charset="0"/>
                <a:cs typeface="Times New Roman" pitchFamily="18" charset="0"/>
              </a:rPr>
              <a:t>Linear  Algebra</a:t>
            </a:r>
            <a:endParaRPr lang="zh-CN" altLang="en-US" sz="6000" b="1" i="1" dirty="0" smtClean="0">
              <a:solidFill>
                <a:schemeClr val="accent1">
                  <a:lumMod val="50000"/>
                </a:schemeClr>
              </a:solidFill>
              <a:latin typeface="Times New Roman" pitchFamily="18" charset="0"/>
              <a:cs typeface="Times New Roman" pitchFamily="18" charset="0"/>
            </a:endParaRPr>
          </a:p>
        </p:txBody>
      </p:sp>
      <p:sp>
        <p:nvSpPr>
          <p:cNvPr id="628738" name="Rectangle 3"/>
          <p:cNvSpPr>
            <a:spLocks noGrp="1" noChangeArrowheads="1"/>
          </p:cNvSpPr>
          <p:nvPr>
            <p:ph idx="1"/>
          </p:nvPr>
        </p:nvSpPr>
        <p:spPr>
          <a:xfrm>
            <a:off x="657225" y="4560888"/>
            <a:ext cx="6777038" cy="1654175"/>
          </a:xfrm>
        </p:spPr>
        <p:txBody>
          <a:bodyPr/>
          <a:lstStyle/>
          <a:p>
            <a:pPr marL="0" indent="0" algn="ctr" eaLnBrk="1" hangingPunct="1">
              <a:buFont typeface="Wingdings" pitchFamily="2" charset="2"/>
              <a:buNone/>
              <a:defRPr/>
            </a:pPr>
            <a:endParaRPr lang="zh-CN" altLang="en-US" b="1" dirty="0" smtClean="0">
              <a:solidFill>
                <a:schemeClr val="accent1">
                  <a:lumMod val="75000"/>
                </a:schemeClr>
              </a:solidFill>
              <a:latin typeface="Tahoma"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a:spLocks noChangeArrowheads="1"/>
          </p:cNvSpPr>
          <p:nvPr/>
        </p:nvSpPr>
        <p:spPr bwMode="auto">
          <a:xfrm>
            <a:off x="1000125" y="893763"/>
            <a:ext cx="7286625" cy="2678112"/>
          </a:xfrm>
          <a:prstGeom prst="rect">
            <a:avLst/>
          </a:prstGeom>
          <a:noFill/>
          <a:ln w="9525">
            <a:noFill/>
            <a:miter lim="800000"/>
            <a:headEnd/>
            <a:tailEnd/>
          </a:ln>
        </p:spPr>
        <p:txBody>
          <a:bodyPr>
            <a:spAutoFit/>
          </a:bodyPr>
          <a:lstStyle/>
          <a:p>
            <a:pPr fontAlgn="base">
              <a:spcBef>
                <a:spcPct val="0"/>
              </a:spcBef>
              <a:spcAft>
                <a:spcPct val="0"/>
              </a:spcAft>
            </a:pPr>
            <a:r>
              <a:rPr lang="zh-CN" altLang="en-US" sz="2800" smtClean="0">
                <a:solidFill>
                  <a:srgbClr val="000000"/>
                </a:solidFill>
                <a:ea typeface="楷体_GB2312" pitchFamily="49" charset="-122"/>
              </a:rPr>
              <a:t>       </a:t>
            </a:r>
            <a:r>
              <a:rPr lang="zh-CN" altLang="en-US" sz="2800" b="1" smtClean="0">
                <a:solidFill>
                  <a:srgbClr val="000000"/>
                </a:solidFill>
                <a:ea typeface="楷体_GB2312" pitchFamily="49" charset="-122"/>
              </a:rPr>
              <a:t>随着科学的发展，我们不仅要研究单个变量之间的关系，还要进一步研究多个变量之间的关系，各种实际问题在大多数情况下可以线性化，而由于计算机的发展，线性化了的问题又可以计算出来，线性代数正是解决这些问题的有力工具。</a:t>
            </a:r>
          </a:p>
        </p:txBody>
      </p:sp>
      <p:sp>
        <p:nvSpPr>
          <p:cNvPr id="5" name="矩形 4"/>
          <p:cNvSpPr>
            <a:spLocks noChangeArrowheads="1"/>
          </p:cNvSpPr>
          <p:nvPr/>
        </p:nvSpPr>
        <p:spPr bwMode="auto">
          <a:xfrm>
            <a:off x="1143000" y="3776663"/>
            <a:ext cx="7143750" cy="218440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ea typeface="楷体_GB2312" pitchFamily="49" charset="-122"/>
              </a:rPr>
              <a:t>      线性代数的含义随数学的发展而不断扩大。线性代数的理论和方法已经渗透到数学的许多分支，同时也是理论物理和理论化学所不可缺少的代数基础知识。</a:t>
            </a:r>
          </a:p>
          <a:p>
            <a:pPr fontAlgn="base">
              <a:spcBef>
                <a:spcPct val="0"/>
              </a:spcBef>
              <a:spcAft>
                <a:spcPct val="0"/>
              </a:spcAft>
            </a:pPr>
            <a:endParaRPr lang="zh-CN" altLang="en-US" sz="2400" smtClean="0">
              <a:solidFill>
                <a:srgbClr val="000000"/>
              </a:solidFill>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3010" name="Rectangle 2"/>
          <p:cNvSpPr>
            <a:spLocks noChangeArrowheads="1"/>
          </p:cNvSpPr>
          <p:nvPr/>
        </p:nvSpPr>
        <p:spPr bwMode="auto">
          <a:xfrm>
            <a:off x="838200" y="547688"/>
            <a:ext cx="8054975" cy="10572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800" b="1" smtClean="0">
                <a:solidFill>
                  <a:srgbClr val="0000FF"/>
                </a:solidFill>
                <a:latin typeface="楷体_GB2312" pitchFamily="49" charset="-122"/>
                <a:ea typeface="楷体_GB2312" pitchFamily="49" charset="-122"/>
              </a:rPr>
              <a:t>性质</a:t>
            </a:r>
            <a:r>
              <a:rPr kumimoji="1" lang="en-US" altLang="zh-CN" sz="2800" b="1" smtClean="0">
                <a:solidFill>
                  <a:srgbClr val="0000FF"/>
                </a:solidFill>
                <a:latin typeface="Times New Roman" pitchFamily="18" charset="0"/>
                <a:ea typeface="楷体_GB2312" pitchFamily="49" charset="-122"/>
              </a:rPr>
              <a:t>3</a:t>
            </a:r>
            <a:r>
              <a:rPr kumimoji="1" lang="en-US" altLang="zh-CN" sz="2800" b="1" smtClean="0">
                <a:solidFill>
                  <a:srgbClr val="0000FF"/>
                </a:solidFill>
                <a:latin typeface="楷体_GB2312" pitchFamily="49" charset="-122"/>
                <a:ea typeface="楷体_GB2312" pitchFamily="49" charset="-122"/>
              </a:rPr>
              <a:t>  </a:t>
            </a:r>
            <a:r>
              <a:rPr kumimoji="1" lang="zh-CN" altLang="zh-CN" sz="2800" b="1" smtClean="0">
                <a:solidFill>
                  <a:srgbClr val="000000"/>
                </a:solidFill>
                <a:latin typeface="楷体_GB2312" pitchFamily="49" charset="-122"/>
                <a:ea typeface="楷体_GB2312" pitchFamily="49" charset="-122"/>
              </a:rPr>
              <a:t>行列式的某一行（列）中所有的元素都乘以同一个倍数  ，等于用数  乘以此行列式.</a:t>
            </a:r>
          </a:p>
        </p:txBody>
      </p:sp>
      <p:sp>
        <p:nvSpPr>
          <p:cNvPr id="36867" name="Rectangle 3"/>
          <p:cNvSpPr>
            <a:spLocks noChangeArrowheads="1"/>
          </p:cNvSpPr>
          <p:nvPr/>
        </p:nvSpPr>
        <p:spPr bwMode="auto">
          <a:xfrm>
            <a:off x="838200" y="2686050"/>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验证</a:t>
            </a:r>
          </a:p>
        </p:txBody>
      </p:sp>
      <p:graphicFrame>
        <p:nvGraphicFramePr>
          <p:cNvPr id="683012" name="Object 30"/>
          <p:cNvGraphicFramePr>
            <a:graphicFrameLocks noChangeAspect="1"/>
          </p:cNvGraphicFramePr>
          <p:nvPr/>
        </p:nvGraphicFramePr>
        <p:xfrm>
          <a:off x="3117850" y="1196975"/>
          <a:ext cx="301625" cy="390525"/>
        </p:xfrm>
        <a:graphic>
          <a:graphicData uri="http://schemas.openxmlformats.org/presentationml/2006/ole">
            <p:oleObj spid="_x0000_s405506" name="Equation" r:id="rId3" imgW="139579" imgH="177646" progId="Equation.DSMT4">
              <p:embed/>
            </p:oleObj>
          </a:graphicData>
        </a:graphic>
      </p:graphicFrame>
      <p:graphicFrame>
        <p:nvGraphicFramePr>
          <p:cNvPr id="683013" name="Object 31"/>
          <p:cNvGraphicFramePr>
            <a:graphicFrameLocks noChangeAspect="1"/>
          </p:cNvGraphicFramePr>
          <p:nvPr/>
        </p:nvGraphicFramePr>
        <p:xfrm>
          <a:off x="5292725" y="1166813"/>
          <a:ext cx="301625" cy="390525"/>
        </p:xfrm>
        <a:graphic>
          <a:graphicData uri="http://schemas.openxmlformats.org/presentationml/2006/ole">
            <p:oleObj spid="_x0000_s405507" name="Equation" r:id="rId4" imgW="139579" imgH="177646" progId="Equation.DSMT4">
              <p:embed/>
            </p:oleObj>
          </a:graphicData>
        </a:graphic>
      </p:graphicFrame>
      <p:graphicFrame>
        <p:nvGraphicFramePr>
          <p:cNvPr id="36870" name="Object 32"/>
          <p:cNvGraphicFramePr>
            <a:graphicFrameLocks noChangeAspect="1"/>
          </p:cNvGraphicFramePr>
          <p:nvPr/>
        </p:nvGraphicFramePr>
        <p:xfrm>
          <a:off x="1852613" y="3305175"/>
          <a:ext cx="2552700" cy="1563688"/>
        </p:xfrm>
        <a:graphic>
          <a:graphicData uri="http://schemas.openxmlformats.org/presentationml/2006/ole">
            <p:oleObj spid="_x0000_s405508" name="Equation" r:id="rId5" imgW="1663920" imgH="939960" progId="Equation.DSMT4">
              <p:embed/>
            </p:oleObj>
          </a:graphicData>
        </a:graphic>
      </p:graphicFrame>
      <p:sp>
        <p:nvSpPr>
          <p:cNvPr id="36871" name="Rectangle 7"/>
          <p:cNvSpPr>
            <a:spLocks noChangeArrowheads="1"/>
          </p:cNvSpPr>
          <p:nvPr/>
        </p:nvSpPr>
        <p:spPr bwMode="auto">
          <a:xfrm>
            <a:off x="1855788" y="2686050"/>
            <a:ext cx="401637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我们以</a:t>
            </a:r>
            <a:r>
              <a:rPr kumimoji="1" lang="zh-CN" altLang="en-US" sz="2400" b="1" smtClean="0">
                <a:solidFill>
                  <a:srgbClr val="000000"/>
                </a:solidFill>
                <a:latin typeface="Times New Roman" pitchFamily="18" charset="0"/>
                <a:ea typeface="楷体_GB2312" pitchFamily="49" charset="-122"/>
              </a:rPr>
              <a:t>三</a:t>
            </a:r>
            <a:r>
              <a:rPr kumimoji="1" lang="zh-CN" altLang="en-US" sz="2400" b="1" smtClean="0">
                <a:solidFill>
                  <a:srgbClr val="000000"/>
                </a:solidFill>
                <a:latin typeface="楷体_GB2312" pitchFamily="49" charset="-122"/>
                <a:ea typeface="楷体_GB2312" pitchFamily="49" charset="-122"/>
              </a:rPr>
              <a:t>阶行列式为例</a:t>
            </a:r>
            <a:r>
              <a:rPr kumimoji="1" lang="en-US" altLang="zh-CN" sz="2400" b="1" smtClean="0">
                <a:solidFill>
                  <a:srgbClr val="000000"/>
                </a:solidFill>
                <a:latin typeface="楷体_GB2312" pitchFamily="49" charset="-122"/>
                <a:ea typeface="楷体_GB2312" pitchFamily="49" charset="-122"/>
              </a:rPr>
              <a:t>. </a:t>
            </a:r>
            <a:r>
              <a:rPr kumimoji="1" lang="zh-CN" altLang="en-US" sz="2400" b="1" smtClean="0">
                <a:solidFill>
                  <a:srgbClr val="000000"/>
                </a:solidFill>
                <a:latin typeface="楷体_GB2312" pitchFamily="49" charset="-122"/>
                <a:ea typeface="楷体_GB2312" pitchFamily="49" charset="-122"/>
              </a:rPr>
              <a:t>记 </a:t>
            </a:r>
          </a:p>
        </p:txBody>
      </p:sp>
      <p:sp>
        <p:nvSpPr>
          <p:cNvPr id="36872" name="Rectangle 8"/>
          <p:cNvSpPr>
            <a:spLocks noChangeArrowheads="1"/>
          </p:cNvSpPr>
          <p:nvPr/>
        </p:nvSpPr>
        <p:spPr bwMode="auto">
          <a:xfrm>
            <a:off x="838200" y="4978400"/>
            <a:ext cx="4957763" cy="466725"/>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根据三阶行列式的对角线法则，有</a:t>
            </a:r>
          </a:p>
        </p:txBody>
      </p:sp>
      <p:graphicFrame>
        <p:nvGraphicFramePr>
          <p:cNvPr id="36873" name="Object 33"/>
          <p:cNvGraphicFramePr>
            <a:graphicFrameLocks noChangeAspect="1"/>
          </p:cNvGraphicFramePr>
          <p:nvPr/>
        </p:nvGraphicFramePr>
        <p:xfrm>
          <a:off x="4829175" y="3232150"/>
          <a:ext cx="3271838" cy="1565275"/>
        </p:xfrm>
        <a:graphic>
          <a:graphicData uri="http://schemas.openxmlformats.org/presentationml/2006/ole">
            <p:oleObj spid="_x0000_s405509" name="Equation" r:id="rId6" imgW="1485900" imgH="711200" progId="Equation.DSMT4">
              <p:embed/>
            </p:oleObj>
          </a:graphicData>
        </a:graphic>
      </p:graphicFrame>
      <p:sp>
        <p:nvSpPr>
          <p:cNvPr id="36874" name="Rectangle 10"/>
          <p:cNvSpPr>
            <a:spLocks noChangeArrowheads="1"/>
          </p:cNvSpPr>
          <p:nvPr/>
        </p:nvSpPr>
        <p:spPr bwMode="auto">
          <a:xfrm>
            <a:off x="838200" y="1892300"/>
            <a:ext cx="6630988"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备注：第 行（列）乘以  ，记作            </a:t>
            </a:r>
            <a:r>
              <a:rPr kumimoji="1" lang="en-US" altLang="zh-CN" sz="2400" b="1" smtClean="0">
                <a:solidFill>
                  <a:srgbClr val="0000FF"/>
                </a:solidFill>
                <a:latin typeface="楷体_GB2312" pitchFamily="49" charset="-122"/>
                <a:ea typeface="楷体_GB2312" pitchFamily="49" charset="-122"/>
              </a:rPr>
              <a:t>.</a:t>
            </a:r>
          </a:p>
        </p:txBody>
      </p:sp>
      <p:graphicFrame>
        <p:nvGraphicFramePr>
          <p:cNvPr id="36875" name="Object 34"/>
          <p:cNvGraphicFramePr>
            <a:graphicFrameLocks noChangeAspect="1"/>
          </p:cNvGraphicFramePr>
          <p:nvPr/>
        </p:nvGraphicFramePr>
        <p:xfrm>
          <a:off x="4187825" y="1916113"/>
          <a:ext cx="301625" cy="390525"/>
        </p:xfrm>
        <a:graphic>
          <a:graphicData uri="http://schemas.openxmlformats.org/presentationml/2006/ole">
            <p:oleObj spid="_x0000_s405510" name="Equation" r:id="rId7" imgW="177840" imgH="228600" progId="Equation.DSMT4">
              <p:embed/>
            </p:oleObj>
          </a:graphicData>
        </a:graphic>
      </p:graphicFrame>
      <p:graphicFrame>
        <p:nvGraphicFramePr>
          <p:cNvPr id="36876" name="Object 35"/>
          <p:cNvGraphicFramePr>
            <a:graphicFrameLocks noChangeAspect="1"/>
          </p:cNvGraphicFramePr>
          <p:nvPr/>
        </p:nvGraphicFramePr>
        <p:xfrm>
          <a:off x="2124075" y="1958975"/>
          <a:ext cx="219075" cy="390525"/>
        </p:xfrm>
        <a:graphic>
          <a:graphicData uri="http://schemas.openxmlformats.org/presentationml/2006/ole">
            <p:oleObj spid="_x0000_s405511" name="Equation" r:id="rId8" imgW="127080" imgH="228600" progId="Equation.DSMT4">
              <p:embed/>
            </p:oleObj>
          </a:graphicData>
        </a:graphic>
      </p:graphicFrame>
      <p:graphicFrame>
        <p:nvGraphicFramePr>
          <p:cNvPr id="36877" name="Object 36"/>
          <p:cNvGraphicFramePr>
            <a:graphicFrameLocks noChangeAspect="1"/>
          </p:cNvGraphicFramePr>
          <p:nvPr/>
        </p:nvGraphicFramePr>
        <p:xfrm>
          <a:off x="5462588" y="1917700"/>
          <a:ext cx="1701800" cy="503238"/>
        </p:xfrm>
        <a:graphic>
          <a:graphicData uri="http://schemas.openxmlformats.org/presentationml/2006/ole">
            <p:oleObj spid="_x0000_s405512" name="Equation" r:id="rId9" imgW="1041480" imgH="292320" progId="Equation.DSMT4">
              <p:embed/>
            </p:oleObj>
          </a:graphicData>
        </a:graphic>
      </p:graphicFrame>
      <p:graphicFrame>
        <p:nvGraphicFramePr>
          <p:cNvPr id="37893" name="Object 9"/>
          <p:cNvGraphicFramePr>
            <a:graphicFrameLocks noChangeAspect="1"/>
          </p:cNvGraphicFramePr>
          <p:nvPr/>
        </p:nvGraphicFramePr>
        <p:xfrm>
          <a:off x="6156325" y="5013325"/>
          <a:ext cx="782638" cy="393700"/>
        </p:xfrm>
        <a:graphic>
          <a:graphicData uri="http://schemas.openxmlformats.org/presentationml/2006/ole">
            <p:oleObj spid="_x0000_s405513" name="Equation" r:id="rId10" imgW="355138" imgH="177569" progId="Equation.DSMT4">
              <p:embed/>
            </p:oleObj>
          </a:graphicData>
        </a:graphic>
      </p:graphicFrame>
      <p:sp>
        <p:nvSpPr>
          <p:cNvPr id="2" name="Rectangle 3"/>
          <p:cNvSpPr>
            <a:spLocks noChangeArrowheads="1"/>
          </p:cNvSpPr>
          <p:nvPr/>
        </p:nvSpPr>
        <p:spPr bwMode="auto">
          <a:xfrm>
            <a:off x="5665788" y="4868863"/>
            <a:ext cx="490537" cy="579437"/>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200" b="1" i="1" smtClean="0">
                <a:solidFill>
                  <a:srgbClr val="0000FF"/>
                </a:solidFill>
                <a:latin typeface="黑体" pitchFamily="49" charset="-122"/>
                <a:ea typeface="黑体" pitchFamily="49" charset="-122"/>
              </a:rPr>
              <a:t>D</a:t>
            </a:r>
            <a:r>
              <a:rPr kumimoji="1" lang="en-US" altLang="zh-CN" sz="2400" b="1" baseline="-25000" smtClean="0">
                <a:solidFill>
                  <a:srgbClr val="0000FF"/>
                </a:solidFill>
                <a:latin typeface="楷体_GB2312" pitchFamily="49" charset="-122"/>
                <a:ea typeface="楷体_GB2312" pitchFamily="49"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6"/>
                                        </p:tgtEl>
                                        <p:attrNameLst>
                                          <p:attrName>style.visibility</p:attrName>
                                        </p:attrNameLst>
                                      </p:cBhvr>
                                      <p:to>
                                        <p:strVal val="visible"/>
                                      </p:to>
                                    </p:set>
                                    <p:animEffect transition="in" filter="blinds(horizontal)">
                                      <p:cBhvr>
                                        <p:cTn id="7" dur="500"/>
                                        <p:tgtEl>
                                          <p:spTgt spid="36876"/>
                                        </p:tgtEl>
                                      </p:cBhvr>
                                    </p:animEffect>
                                  </p:childTnLst>
                                </p:cTn>
                              </p:par>
                              <p:par>
                                <p:cTn id="8" presetID="3" presetClass="entr" presetSubtype="10" fill="hold" nodeType="withEffect">
                                  <p:stCondLst>
                                    <p:cond delay="0"/>
                                  </p:stCondLst>
                                  <p:childTnLst>
                                    <p:set>
                                      <p:cBhvr>
                                        <p:cTn id="9" dur="1" fill="hold">
                                          <p:stCondLst>
                                            <p:cond delay="0"/>
                                          </p:stCondLst>
                                        </p:cTn>
                                        <p:tgtEl>
                                          <p:spTgt spid="36875"/>
                                        </p:tgtEl>
                                        <p:attrNameLst>
                                          <p:attrName>style.visibility</p:attrName>
                                        </p:attrNameLst>
                                      </p:cBhvr>
                                      <p:to>
                                        <p:strVal val="visible"/>
                                      </p:to>
                                    </p:set>
                                    <p:animEffect transition="in" filter="blinds(horizontal)">
                                      <p:cBhvr>
                                        <p:cTn id="10" dur="500"/>
                                        <p:tgtEl>
                                          <p:spTgt spid="36875"/>
                                        </p:tgtEl>
                                      </p:cBhvr>
                                    </p:animEffect>
                                  </p:childTnLst>
                                </p:cTn>
                              </p:par>
                              <p:par>
                                <p:cTn id="11" presetID="3" presetClass="entr" presetSubtype="10" fill="hold" nodeType="withEffect">
                                  <p:stCondLst>
                                    <p:cond delay="0"/>
                                  </p:stCondLst>
                                  <p:childTnLst>
                                    <p:set>
                                      <p:cBhvr>
                                        <p:cTn id="12" dur="1" fill="hold">
                                          <p:stCondLst>
                                            <p:cond delay="0"/>
                                          </p:stCondLst>
                                        </p:cTn>
                                        <p:tgtEl>
                                          <p:spTgt spid="36877"/>
                                        </p:tgtEl>
                                        <p:attrNameLst>
                                          <p:attrName>style.visibility</p:attrName>
                                        </p:attrNameLst>
                                      </p:cBhvr>
                                      <p:to>
                                        <p:strVal val="visible"/>
                                      </p:to>
                                    </p:set>
                                    <p:animEffect transition="in" filter="blinds(horizontal)">
                                      <p:cBhvr>
                                        <p:cTn id="13" dur="500"/>
                                        <p:tgtEl>
                                          <p:spTgt spid="3687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874"/>
                                        </p:tgtEl>
                                        <p:attrNameLst>
                                          <p:attrName>style.visibility</p:attrName>
                                        </p:attrNameLst>
                                      </p:cBhvr>
                                      <p:to>
                                        <p:strVal val="visible"/>
                                      </p:to>
                                    </p:set>
                                    <p:animEffect transition="in" filter="blinds(horizontal)">
                                      <p:cBhvr>
                                        <p:cTn id="16" dur="500"/>
                                        <p:tgtEl>
                                          <p:spTgt spid="368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0" presetClass="entr" presetSubtype="0" fill="hold" grpId="0" nodeType="clickEffect">
                                  <p:stCondLst>
                                    <p:cond delay="0"/>
                                  </p:stCondLst>
                                  <p:childTnLst>
                                    <p:set>
                                      <p:cBhvr>
                                        <p:cTn id="20" dur="1" fill="hold">
                                          <p:stCondLst>
                                            <p:cond delay="0"/>
                                          </p:stCondLst>
                                        </p:cTn>
                                        <p:tgtEl>
                                          <p:spTgt spid="36867"/>
                                        </p:tgtEl>
                                        <p:attrNameLst>
                                          <p:attrName>style.visibility</p:attrName>
                                        </p:attrNameLst>
                                      </p:cBhvr>
                                      <p:to>
                                        <p:strVal val="visible"/>
                                      </p:to>
                                    </p:set>
                                    <p:animEffect transition="in" filter="wedge">
                                      <p:cBhvr>
                                        <p:cTn id="21" dur="1000"/>
                                        <p:tgtEl>
                                          <p:spTgt spid="36867"/>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36871"/>
                                        </p:tgtEl>
                                        <p:attrNameLst>
                                          <p:attrName>style.visibility</p:attrName>
                                        </p:attrNameLst>
                                      </p:cBhvr>
                                      <p:to>
                                        <p:strVal val="visible"/>
                                      </p:to>
                                    </p:set>
                                    <p:animEffect transition="in" filter="wedge">
                                      <p:cBhvr>
                                        <p:cTn id="24" dur="1000"/>
                                        <p:tgtEl>
                                          <p:spTgt spid="36871"/>
                                        </p:tgtEl>
                                      </p:cBhvr>
                                    </p:animEffect>
                                  </p:childTnLst>
                                </p:cTn>
                              </p:par>
                              <p:par>
                                <p:cTn id="25" presetID="20" presetClass="entr" presetSubtype="0" fill="hold" nodeType="withEffect">
                                  <p:stCondLst>
                                    <p:cond delay="0"/>
                                  </p:stCondLst>
                                  <p:childTnLst>
                                    <p:set>
                                      <p:cBhvr>
                                        <p:cTn id="26" dur="1" fill="hold">
                                          <p:stCondLst>
                                            <p:cond delay="0"/>
                                          </p:stCondLst>
                                        </p:cTn>
                                        <p:tgtEl>
                                          <p:spTgt spid="36870"/>
                                        </p:tgtEl>
                                        <p:attrNameLst>
                                          <p:attrName>style.visibility</p:attrName>
                                        </p:attrNameLst>
                                      </p:cBhvr>
                                      <p:to>
                                        <p:strVal val="visible"/>
                                      </p:to>
                                    </p:set>
                                    <p:animEffect transition="in" filter="wedge">
                                      <p:cBhvr>
                                        <p:cTn id="27" dur="1000"/>
                                        <p:tgtEl>
                                          <p:spTgt spid="36870"/>
                                        </p:tgtEl>
                                      </p:cBhvr>
                                    </p:animEffect>
                                  </p:childTnLst>
                                </p:cTn>
                              </p:par>
                              <p:par>
                                <p:cTn id="28" presetID="20" presetClass="entr" presetSubtype="0" fill="hold" nodeType="withEffect">
                                  <p:stCondLst>
                                    <p:cond delay="0"/>
                                  </p:stCondLst>
                                  <p:childTnLst>
                                    <p:set>
                                      <p:cBhvr>
                                        <p:cTn id="29" dur="1" fill="hold">
                                          <p:stCondLst>
                                            <p:cond delay="0"/>
                                          </p:stCondLst>
                                        </p:cTn>
                                        <p:tgtEl>
                                          <p:spTgt spid="36873"/>
                                        </p:tgtEl>
                                        <p:attrNameLst>
                                          <p:attrName>style.visibility</p:attrName>
                                        </p:attrNameLst>
                                      </p:cBhvr>
                                      <p:to>
                                        <p:strVal val="visible"/>
                                      </p:to>
                                    </p:set>
                                    <p:animEffect transition="in" filter="wedge">
                                      <p:cBhvr>
                                        <p:cTn id="30" dur="1000"/>
                                        <p:tgtEl>
                                          <p:spTgt spid="368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6872"/>
                                        </p:tgtEl>
                                        <p:attrNameLst>
                                          <p:attrName>style.visibility</p:attrName>
                                        </p:attrNameLst>
                                      </p:cBhvr>
                                      <p:to>
                                        <p:strVal val="visible"/>
                                      </p:to>
                                    </p:set>
                                    <p:animEffect transition="in" filter="slide(fromBottom)">
                                      <p:cBhvr>
                                        <p:cTn id="35" dur="500"/>
                                        <p:tgtEl>
                                          <p:spTgt spid="3687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edge">
                                      <p:cBhvr>
                                        <p:cTn id="40" dur="10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7893"/>
                                        </p:tgtEl>
                                        <p:attrNameLst>
                                          <p:attrName>style.visibility</p:attrName>
                                        </p:attrNameLst>
                                      </p:cBhvr>
                                      <p:to>
                                        <p:strVal val="visible"/>
                                      </p:to>
                                    </p:set>
                                    <p:animEffect transition="in" filter="wipe(left)">
                                      <p:cBhvr>
                                        <p:cTn id="45"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71" grpId="0"/>
      <p:bldP spid="36872" grpId="0"/>
      <p:bldP spid="36874" grpId="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684034" name="Object 30"/>
          <p:cNvGraphicFramePr>
            <a:graphicFrameLocks noChangeAspect="1"/>
          </p:cNvGraphicFramePr>
          <p:nvPr/>
        </p:nvGraphicFramePr>
        <p:xfrm>
          <a:off x="395288" y="404813"/>
          <a:ext cx="3271837" cy="1565275"/>
        </p:xfrm>
        <a:graphic>
          <a:graphicData uri="http://schemas.openxmlformats.org/presentationml/2006/ole">
            <p:oleObj spid="_x0000_s406530" name="Equation" r:id="rId3" imgW="1485900" imgH="711200" progId="Equation.DSMT4">
              <p:embed/>
            </p:oleObj>
          </a:graphicData>
        </a:graphic>
      </p:graphicFrame>
      <p:graphicFrame>
        <p:nvGraphicFramePr>
          <p:cNvPr id="37891" name="Object 31"/>
          <p:cNvGraphicFramePr>
            <a:graphicFrameLocks noChangeAspect="1"/>
          </p:cNvGraphicFramePr>
          <p:nvPr/>
        </p:nvGraphicFramePr>
        <p:xfrm>
          <a:off x="827088" y="2062163"/>
          <a:ext cx="5926137" cy="1006475"/>
        </p:xfrm>
        <a:graphic>
          <a:graphicData uri="http://schemas.openxmlformats.org/presentationml/2006/ole">
            <p:oleObj spid="_x0000_s406531" name="Equation" r:id="rId4" imgW="2692400" imgH="457200" progId="Equation.DSMT4">
              <p:embed/>
            </p:oleObj>
          </a:graphicData>
        </a:graphic>
      </p:graphicFrame>
      <p:graphicFrame>
        <p:nvGraphicFramePr>
          <p:cNvPr id="37892" name="Object 32"/>
          <p:cNvGraphicFramePr>
            <a:graphicFrameLocks noChangeAspect="1"/>
          </p:cNvGraphicFramePr>
          <p:nvPr/>
        </p:nvGraphicFramePr>
        <p:xfrm>
          <a:off x="827088" y="3141663"/>
          <a:ext cx="5203825" cy="1065212"/>
        </p:xfrm>
        <a:graphic>
          <a:graphicData uri="http://schemas.openxmlformats.org/presentationml/2006/ole">
            <p:oleObj spid="_x0000_s406532" name="Equation" r:id="rId5" imgW="2362200" imgH="482600" progId="Equation.DSMT4">
              <p:embed/>
            </p:oleObj>
          </a:graphicData>
        </a:graphic>
      </p:graphicFrame>
      <p:graphicFrame>
        <p:nvGraphicFramePr>
          <p:cNvPr id="37893" name="Object 33"/>
          <p:cNvGraphicFramePr>
            <a:graphicFrameLocks noChangeAspect="1"/>
          </p:cNvGraphicFramePr>
          <p:nvPr/>
        </p:nvGraphicFramePr>
        <p:xfrm>
          <a:off x="827088" y="4581525"/>
          <a:ext cx="782637" cy="393700"/>
        </p:xfrm>
        <a:graphic>
          <a:graphicData uri="http://schemas.openxmlformats.org/presentationml/2006/ole">
            <p:oleObj spid="_x0000_s406533" name="Equation" r:id="rId6" imgW="355138" imgH="177569" progId="Equation.DSMT4">
              <p:embed/>
            </p:oleObj>
          </a:graphicData>
        </a:graphic>
      </p:graphicFrame>
      <p:sp>
        <p:nvSpPr>
          <p:cNvPr id="37894" name="Rectangle 6"/>
          <p:cNvSpPr>
            <a:spLocks noChangeArrowheads="1"/>
          </p:cNvSpPr>
          <p:nvPr/>
        </p:nvSpPr>
        <p:spPr bwMode="auto">
          <a:xfrm>
            <a:off x="395288" y="5157788"/>
            <a:ext cx="8054975" cy="9683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Times New Roman" pitchFamily="18" charset="0"/>
                <a:ea typeface="楷体_GB2312" pitchFamily="49" charset="-122"/>
              </a:rPr>
              <a:t>推论    </a:t>
            </a:r>
            <a:r>
              <a:rPr kumimoji="1" lang="zh-CN" altLang="zh-CN" sz="2400" b="1" smtClean="0">
                <a:solidFill>
                  <a:srgbClr val="000000"/>
                </a:solidFill>
                <a:latin typeface="楷体_GB2312" pitchFamily="49" charset="-122"/>
                <a:ea typeface="楷体_GB2312" pitchFamily="49" charset="-122"/>
              </a:rPr>
              <a:t>行列式的某一行（列）中所有元素的公因子可以提到行列式符号的外面．</a:t>
            </a:r>
          </a:p>
        </p:txBody>
      </p:sp>
      <p:sp>
        <p:nvSpPr>
          <p:cNvPr id="37895" name="Rectangle 7"/>
          <p:cNvSpPr>
            <a:spLocks noChangeArrowheads="1"/>
          </p:cNvSpPr>
          <p:nvPr/>
        </p:nvSpPr>
        <p:spPr bwMode="auto">
          <a:xfrm>
            <a:off x="395288" y="6237288"/>
            <a:ext cx="7396162"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备注：第 行（列）提出公因子 ，记作            </a:t>
            </a:r>
            <a:r>
              <a:rPr kumimoji="1" lang="en-US" altLang="zh-CN" sz="2400" b="1" smtClean="0">
                <a:solidFill>
                  <a:srgbClr val="0000FF"/>
                </a:solidFill>
                <a:latin typeface="楷体_GB2312" pitchFamily="49" charset="-122"/>
                <a:ea typeface="楷体_GB2312" pitchFamily="49" charset="-122"/>
              </a:rPr>
              <a:t>.</a:t>
            </a:r>
          </a:p>
        </p:txBody>
      </p:sp>
      <p:graphicFrame>
        <p:nvGraphicFramePr>
          <p:cNvPr id="37896" name="Object 34"/>
          <p:cNvGraphicFramePr>
            <a:graphicFrameLocks noChangeAspect="1"/>
          </p:cNvGraphicFramePr>
          <p:nvPr/>
        </p:nvGraphicFramePr>
        <p:xfrm>
          <a:off x="4572000" y="6308725"/>
          <a:ext cx="301625" cy="390525"/>
        </p:xfrm>
        <a:graphic>
          <a:graphicData uri="http://schemas.openxmlformats.org/presentationml/2006/ole">
            <p:oleObj spid="_x0000_s406534" name="Equation" r:id="rId7" imgW="177840" imgH="228600" progId="Equation.DSMT4">
              <p:embed/>
            </p:oleObj>
          </a:graphicData>
        </a:graphic>
      </p:graphicFrame>
      <p:graphicFrame>
        <p:nvGraphicFramePr>
          <p:cNvPr id="37897" name="Object 35"/>
          <p:cNvGraphicFramePr>
            <a:graphicFrameLocks noChangeAspect="1"/>
          </p:cNvGraphicFramePr>
          <p:nvPr/>
        </p:nvGraphicFramePr>
        <p:xfrm>
          <a:off x="1692275" y="6308725"/>
          <a:ext cx="219075" cy="390525"/>
        </p:xfrm>
        <a:graphic>
          <a:graphicData uri="http://schemas.openxmlformats.org/presentationml/2006/ole">
            <p:oleObj spid="_x0000_s406535" name="Equation" r:id="rId8" imgW="127080" imgH="228600" progId="Equation.DSMT4">
              <p:embed/>
            </p:oleObj>
          </a:graphicData>
        </a:graphic>
      </p:graphicFrame>
      <p:graphicFrame>
        <p:nvGraphicFramePr>
          <p:cNvPr id="37898" name="Object 36"/>
          <p:cNvGraphicFramePr>
            <a:graphicFrameLocks noChangeAspect="1"/>
          </p:cNvGraphicFramePr>
          <p:nvPr/>
        </p:nvGraphicFramePr>
        <p:xfrm>
          <a:off x="5697538" y="6269038"/>
          <a:ext cx="1757362" cy="503237"/>
        </p:xfrm>
        <a:graphic>
          <a:graphicData uri="http://schemas.openxmlformats.org/presentationml/2006/ole">
            <p:oleObj spid="_x0000_s406536" name="Equation" r:id="rId9" imgW="1067040" imgH="2923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wipe(left)">
                                      <p:cBhvr>
                                        <p:cTn id="17" dur="500"/>
                                        <p:tgtEl>
                                          <p:spTgt spid="37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wedge">
                                      <p:cBhvr>
                                        <p:cTn id="22" dur="1000"/>
                                        <p:tgtEl>
                                          <p:spTgt spid="378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897"/>
                                        </p:tgtEl>
                                        <p:attrNameLst>
                                          <p:attrName>style.visibility</p:attrName>
                                        </p:attrNameLst>
                                      </p:cBhvr>
                                      <p:to>
                                        <p:strVal val="visible"/>
                                      </p:to>
                                    </p:set>
                                    <p:animEffect transition="in" filter="blinds(horizontal)">
                                      <p:cBhvr>
                                        <p:cTn id="27" dur="500"/>
                                        <p:tgtEl>
                                          <p:spTgt spid="37897"/>
                                        </p:tgtEl>
                                      </p:cBhvr>
                                    </p:animEffect>
                                  </p:childTnLst>
                                </p:cTn>
                              </p:par>
                              <p:par>
                                <p:cTn id="28" presetID="3" presetClass="entr" presetSubtype="10" fill="hold" nodeType="withEffect">
                                  <p:stCondLst>
                                    <p:cond delay="0"/>
                                  </p:stCondLst>
                                  <p:childTnLst>
                                    <p:set>
                                      <p:cBhvr>
                                        <p:cTn id="29" dur="1" fill="hold">
                                          <p:stCondLst>
                                            <p:cond delay="0"/>
                                          </p:stCondLst>
                                        </p:cTn>
                                        <p:tgtEl>
                                          <p:spTgt spid="37896"/>
                                        </p:tgtEl>
                                        <p:attrNameLst>
                                          <p:attrName>style.visibility</p:attrName>
                                        </p:attrNameLst>
                                      </p:cBhvr>
                                      <p:to>
                                        <p:strVal val="visible"/>
                                      </p:to>
                                    </p:set>
                                    <p:animEffect transition="in" filter="blinds(horizontal)">
                                      <p:cBhvr>
                                        <p:cTn id="30" dur="500"/>
                                        <p:tgtEl>
                                          <p:spTgt spid="37896"/>
                                        </p:tgtEl>
                                      </p:cBhvr>
                                    </p:animEffect>
                                  </p:childTnLst>
                                </p:cTn>
                              </p:par>
                              <p:par>
                                <p:cTn id="31" presetID="3" presetClass="entr" presetSubtype="10" fill="hold" nodeType="withEffect">
                                  <p:stCondLst>
                                    <p:cond delay="0"/>
                                  </p:stCondLst>
                                  <p:childTnLst>
                                    <p:set>
                                      <p:cBhvr>
                                        <p:cTn id="32" dur="1" fill="hold">
                                          <p:stCondLst>
                                            <p:cond delay="0"/>
                                          </p:stCondLst>
                                        </p:cTn>
                                        <p:tgtEl>
                                          <p:spTgt spid="37898"/>
                                        </p:tgtEl>
                                        <p:attrNameLst>
                                          <p:attrName>style.visibility</p:attrName>
                                        </p:attrNameLst>
                                      </p:cBhvr>
                                      <p:to>
                                        <p:strVal val="visible"/>
                                      </p:to>
                                    </p:set>
                                    <p:animEffect transition="in" filter="blinds(horizontal)">
                                      <p:cBhvr>
                                        <p:cTn id="33" dur="500"/>
                                        <p:tgtEl>
                                          <p:spTgt spid="3789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7895"/>
                                        </p:tgtEl>
                                        <p:attrNameLst>
                                          <p:attrName>style.visibility</p:attrName>
                                        </p:attrNameLst>
                                      </p:cBhvr>
                                      <p:to>
                                        <p:strVal val="visible"/>
                                      </p:to>
                                    </p:set>
                                    <p:animEffect transition="in" filter="blinds(horizontal)">
                                      <p:cBhvr>
                                        <p:cTn id="36"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895"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8914" name="Object 6"/>
          <p:cNvGraphicFramePr>
            <a:graphicFrameLocks noChangeAspect="1"/>
          </p:cNvGraphicFramePr>
          <p:nvPr/>
        </p:nvGraphicFramePr>
        <p:xfrm>
          <a:off x="938213" y="2300288"/>
          <a:ext cx="7378700" cy="2065337"/>
        </p:xfrm>
        <a:graphic>
          <a:graphicData uri="http://schemas.openxmlformats.org/presentationml/2006/ole">
            <p:oleObj spid="_x0000_s407554" name="Equation" r:id="rId3" imgW="4826880" imgH="1244880" progId="Equation.DSMT4">
              <p:embed/>
            </p:oleObj>
          </a:graphicData>
        </a:graphic>
      </p:graphicFrame>
      <p:sp>
        <p:nvSpPr>
          <p:cNvPr id="38915" name="Rectangle 3"/>
          <p:cNvSpPr>
            <a:spLocks noChangeArrowheads="1"/>
          </p:cNvSpPr>
          <p:nvPr/>
        </p:nvSpPr>
        <p:spPr bwMode="auto">
          <a:xfrm>
            <a:off x="838200" y="1628775"/>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验证</a:t>
            </a:r>
          </a:p>
        </p:txBody>
      </p:sp>
      <p:sp>
        <p:nvSpPr>
          <p:cNvPr id="38916" name="Rectangle 4"/>
          <p:cNvSpPr>
            <a:spLocks noChangeArrowheads="1"/>
          </p:cNvSpPr>
          <p:nvPr/>
        </p:nvSpPr>
        <p:spPr bwMode="auto">
          <a:xfrm>
            <a:off x="1855788" y="1628775"/>
            <a:ext cx="3402012"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我们以</a:t>
            </a:r>
            <a:r>
              <a:rPr kumimoji="1" lang="en-US" altLang="zh-CN" sz="2400" b="1" smtClean="0">
                <a:solidFill>
                  <a:srgbClr val="000000"/>
                </a:solidFill>
                <a:latin typeface="Times New Roman" pitchFamily="18" charset="0"/>
                <a:ea typeface="楷体_GB2312" pitchFamily="49" charset="-122"/>
              </a:rPr>
              <a:t>4</a:t>
            </a:r>
            <a:r>
              <a:rPr kumimoji="1" lang="zh-CN" altLang="en-US" sz="2400" b="1" smtClean="0">
                <a:solidFill>
                  <a:srgbClr val="000000"/>
                </a:solidFill>
                <a:latin typeface="楷体_GB2312" pitchFamily="49" charset="-122"/>
                <a:ea typeface="楷体_GB2312" pitchFamily="49" charset="-122"/>
              </a:rPr>
              <a:t>阶行列式为例</a:t>
            </a:r>
            <a:r>
              <a:rPr kumimoji="1" lang="en-US" altLang="zh-CN" sz="2400" b="1" smtClean="0">
                <a:solidFill>
                  <a:srgbClr val="000000"/>
                </a:solidFill>
                <a:latin typeface="楷体_GB2312" pitchFamily="49" charset="-122"/>
                <a:ea typeface="楷体_GB2312" pitchFamily="49" charset="-122"/>
              </a:rPr>
              <a:t>. </a:t>
            </a:r>
          </a:p>
        </p:txBody>
      </p:sp>
      <p:sp>
        <p:nvSpPr>
          <p:cNvPr id="685061" name="Rectangle 5"/>
          <p:cNvSpPr>
            <a:spLocks noChangeArrowheads="1"/>
          </p:cNvSpPr>
          <p:nvPr/>
        </p:nvSpPr>
        <p:spPr bwMode="auto">
          <a:xfrm>
            <a:off x="838200" y="547688"/>
            <a:ext cx="8054975" cy="9683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楷体_GB2312" pitchFamily="49" charset="-122"/>
                <a:ea typeface="楷体_GB2312" pitchFamily="49" charset="-122"/>
              </a:rPr>
              <a:t>性质</a:t>
            </a:r>
            <a:r>
              <a:rPr kumimoji="1" lang="en-US" altLang="zh-CN" sz="2400" b="1" smtClean="0">
                <a:solidFill>
                  <a:srgbClr val="0000FF"/>
                </a:solidFill>
                <a:latin typeface="Times New Roman" pitchFamily="18" charset="0"/>
                <a:ea typeface="楷体_GB2312" pitchFamily="49" charset="-122"/>
              </a:rPr>
              <a:t>4</a:t>
            </a:r>
            <a:r>
              <a:rPr kumimoji="1" lang="en-US" altLang="zh-CN" sz="2400" b="1" smtClean="0">
                <a:solidFill>
                  <a:srgbClr val="0000FF"/>
                </a:solidFill>
                <a:latin typeface="楷体_GB2312" pitchFamily="49" charset="-122"/>
                <a:ea typeface="楷体_GB2312" pitchFamily="49" charset="-122"/>
              </a:rPr>
              <a:t>  </a:t>
            </a:r>
            <a:r>
              <a:rPr kumimoji="1" lang="zh-CN" altLang="zh-CN" sz="2400" b="1" smtClean="0">
                <a:solidFill>
                  <a:srgbClr val="000000"/>
                </a:solidFill>
                <a:latin typeface="楷体_GB2312" pitchFamily="49" charset="-122"/>
                <a:ea typeface="楷体_GB2312" pitchFamily="49" charset="-122"/>
              </a:rPr>
              <a:t>行列式中如果有两行（列）元素成比例，则此行列式为零．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slide(fromBottom)">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slide(fromBottom)">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8914"/>
                                        </p:tgtEl>
                                        <p:attrNameLst>
                                          <p:attrName>style.visibility</p:attrName>
                                        </p:attrNameLst>
                                      </p:cBhvr>
                                      <p:to>
                                        <p:strVal val="visible"/>
                                      </p:to>
                                    </p:set>
                                    <p:animEffect transition="in" filter="slide(fromBottom)">
                                      <p:cBhvr>
                                        <p:cTn id="17"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082" name="Rectangle 2"/>
          <p:cNvSpPr>
            <a:spLocks noChangeArrowheads="1"/>
          </p:cNvSpPr>
          <p:nvPr/>
        </p:nvSpPr>
        <p:spPr bwMode="auto">
          <a:xfrm>
            <a:off x="838200" y="547688"/>
            <a:ext cx="8054975" cy="493712"/>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楷体_GB2312" pitchFamily="49" charset="-122"/>
                <a:ea typeface="楷体_GB2312" pitchFamily="49" charset="-122"/>
              </a:rPr>
              <a:t>性质</a:t>
            </a:r>
            <a:r>
              <a:rPr kumimoji="1" lang="en-US" altLang="zh-CN" sz="2400" b="1" smtClean="0">
                <a:solidFill>
                  <a:srgbClr val="0000FF"/>
                </a:solidFill>
                <a:latin typeface="Times New Roman" pitchFamily="18" charset="0"/>
                <a:ea typeface="楷体_GB2312" pitchFamily="49" charset="-122"/>
              </a:rPr>
              <a:t>5</a:t>
            </a:r>
            <a:r>
              <a:rPr kumimoji="1" lang="en-US" altLang="zh-CN" sz="2400" b="1" smtClean="0">
                <a:solidFill>
                  <a:srgbClr val="0000FF"/>
                </a:solidFill>
                <a:latin typeface="楷体_GB2312" pitchFamily="49" charset="-122"/>
                <a:ea typeface="楷体_GB2312" pitchFamily="49" charset="-122"/>
              </a:rPr>
              <a:t>  </a:t>
            </a:r>
            <a:r>
              <a:rPr kumimoji="1" lang="zh-CN" altLang="zh-CN" sz="2400" b="1" smtClean="0">
                <a:solidFill>
                  <a:srgbClr val="000000"/>
                </a:solidFill>
                <a:latin typeface="楷体_GB2312" pitchFamily="49" charset="-122"/>
                <a:ea typeface="楷体_GB2312" pitchFamily="49" charset="-122"/>
              </a:rPr>
              <a:t>若行列式的某一列（行）的元素都是两数之和</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即</a:t>
            </a:r>
            <a:endParaRPr kumimoji="1" lang="en-US" altLang="zh-CN" sz="2400" b="1" smtClean="0">
              <a:solidFill>
                <a:srgbClr val="000000"/>
              </a:solidFill>
              <a:latin typeface="楷体_GB2312" pitchFamily="49" charset="-122"/>
              <a:ea typeface="楷体_GB2312" pitchFamily="49" charset="-122"/>
            </a:endParaRPr>
          </a:p>
        </p:txBody>
      </p:sp>
      <p:graphicFrame>
        <p:nvGraphicFramePr>
          <p:cNvPr id="77826" name="Object 12"/>
          <p:cNvGraphicFramePr>
            <a:graphicFrameLocks noChangeAspect="1"/>
          </p:cNvGraphicFramePr>
          <p:nvPr/>
        </p:nvGraphicFramePr>
        <p:xfrm>
          <a:off x="930275" y="1357313"/>
          <a:ext cx="4937125" cy="2159000"/>
        </p:xfrm>
        <a:graphic>
          <a:graphicData uri="http://schemas.openxmlformats.org/presentationml/2006/ole">
            <p:oleObj spid="_x0000_s408578" name="公式" r:id="rId3" imgW="2032000" imgH="990600" progId="">
              <p:embed/>
            </p:oleObj>
          </a:graphicData>
        </a:graphic>
      </p:graphicFrame>
      <p:graphicFrame>
        <p:nvGraphicFramePr>
          <p:cNvPr id="77827" name="Object 13"/>
          <p:cNvGraphicFramePr>
            <a:graphicFrameLocks noChangeAspect="1"/>
          </p:cNvGraphicFramePr>
          <p:nvPr/>
        </p:nvGraphicFramePr>
        <p:xfrm>
          <a:off x="4986338" y="3933825"/>
          <a:ext cx="3611562" cy="2159000"/>
        </p:xfrm>
        <a:graphic>
          <a:graphicData uri="http://schemas.openxmlformats.org/presentationml/2006/ole">
            <p:oleObj spid="_x0000_s408579" name="公式" r:id="rId4" imgW="1485900" imgH="990600" progId="">
              <p:embed/>
            </p:oleObj>
          </a:graphicData>
        </a:graphic>
      </p:graphicFrame>
      <p:graphicFrame>
        <p:nvGraphicFramePr>
          <p:cNvPr id="77828" name="Object 14"/>
          <p:cNvGraphicFramePr>
            <a:graphicFrameLocks noChangeAspect="1"/>
          </p:cNvGraphicFramePr>
          <p:nvPr/>
        </p:nvGraphicFramePr>
        <p:xfrm>
          <a:off x="1263650" y="3933825"/>
          <a:ext cx="3795713" cy="2159000"/>
        </p:xfrm>
        <a:graphic>
          <a:graphicData uri="http://schemas.openxmlformats.org/presentationml/2006/ole">
            <p:oleObj spid="_x0000_s408580" name="公式" r:id="rId5" imgW="1562100" imgH="9906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p:graphicFrame>
        <p:nvGraphicFramePr>
          <p:cNvPr id="687106" name="Object 18"/>
          <p:cNvGraphicFramePr>
            <a:graphicFrameLocks noChangeAspect="1"/>
          </p:cNvGraphicFramePr>
          <p:nvPr/>
        </p:nvGraphicFramePr>
        <p:xfrm>
          <a:off x="539750" y="1125538"/>
          <a:ext cx="3322638" cy="1562100"/>
        </p:xfrm>
        <a:graphic>
          <a:graphicData uri="http://schemas.openxmlformats.org/presentationml/2006/ole">
            <p:oleObj spid="_x0000_s409602" name="Equation" r:id="rId3" imgW="1511300" imgH="711200" progId="Equation.DSMT4">
              <p:embed/>
            </p:oleObj>
          </a:graphicData>
        </a:graphic>
      </p:graphicFrame>
      <p:graphicFrame>
        <p:nvGraphicFramePr>
          <p:cNvPr id="40963" name="Object 19"/>
          <p:cNvGraphicFramePr>
            <a:graphicFrameLocks noChangeAspect="1"/>
          </p:cNvGraphicFramePr>
          <p:nvPr/>
        </p:nvGraphicFramePr>
        <p:xfrm>
          <a:off x="811213" y="2852738"/>
          <a:ext cx="5113337" cy="809625"/>
        </p:xfrm>
        <a:graphic>
          <a:graphicData uri="http://schemas.openxmlformats.org/presentationml/2006/ole">
            <p:oleObj spid="_x0000_s409603" name="Equation" r:id="rId4" imgW="2324100" imgH="368300" progId="Equation.DSMT4">
              <p:embed/>
            </p:oleObj>
          </a:graphicData>
        </a:graphic>
      </p:graphicFrame>
      <p:graphicFrame>
        <p:nvGraphicFramePr>
          <p:cNvPr id="40964" name="Object 20"/>
          <p:cNvGraphicFramePr>
            <a:graphicFrameLocks noChangeAspect="1"/>
          </p:cNvGraphicFramePr>
          <p:nvPr/>
        </p:nvGraphicFramePr>
        <p:xfrm>
          <a:off x="825500" y="3860800"/>
          <a:ext cx="7966075" cy="811213"/>
        </p:xfrm>
        <a:graphic>
          <a:graphicData uri="http://schemas.openxmlformats.org/presentationml/2006/ole">
            <p:oleObj spid="_x0000_s409604" name="Equation" r:id="rId5" imgW="3619500" imgH="368300" progId="Equation.DSMT4">
              <p:embed/>
            </p:oleObj>
          </a:graphicData>
        </a:graphic>
      </p:graphicFrame>
      <p:graphicFrame>
        <p:nvGraphicFramePr>
          <p:cNvPr id="40965" name="Object 21"/>
          <p:cNvGraphicFramePr>
            <a:graphicFrameLocks noChangeAspect="1"/>
          </p:cNvGraphicFramePr>
          <p:nvPr/>
        </p:nvGraphicFramePr>
        <p:xfrm>
          <a:off x="798513" y="4941888"/>
          <a:ext cx="4527550" cy="1565275"/>
        </p:xfrm>
        <a:graphic>
          <a:graphicData uri="http://schemas.openxmlformats.org/presentationml/2006/ole">
            <p:oleObj spid="_x0000_s409605" name="Equation" r:id="rId6" imgW="2057400" imgH="711200" progId="Equation.DSMT4">
              <p:embed/>
            </p:oleObj>
          </a:graphicData>
        </a:graphic>
      </p:graphicFrame>
      <p:sp>
        <p:nvSpPr>
          <p:cNvPr id="687110" name="Rectangle 6"/>
          <p:cNvSpPr>
            <a:spLocks noChangeArrowheads="1"/>
          </p:cNvSpPr>
          <p:nvPr/>
        </p:nvSpPr>
        <p:spPr bwMode="auto">
          <a:xfrm>
            <a:off x="838200" y="476250"/>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验证</a:t>
            </a:r>
          </a:p>
        </p:txBody>
      </p:sp>
      <p:sp>
        <p:nvSpPr>
          <p:cNvPr id="687111" name="Rectangle 7"/>
          <p:cNvSpPr>
            <a:spLocks noChangeArrowheads="1"/>
          </p:cNvSpPr>
          <p:nvPr/>
        </p:nvSpPr>
        <p:spPr bwMode="auto">
          <a:xfrm>
            <a:off x="1855788" y="476250"/>
            <a:ext cx="4876800" cy="584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我们以</a:t>
            </a:r>
            <a:r>
              <a:rPr kumimoji="1" lang="zh-CN" altLang="en-US" sz="2400" b="1" smtClean="0">
                <a:solidFill>
                  <a:srgbClr val="000000"/>
                </a:solidFill>
                <a:latin typeface="Times New Roman" pitchFamily="18" charset="0"/>
                <a:ea typeface="楷体_GB2312" pitchFamily="49" charset="-122"/>
              </a:rPr>
              <a:t>三</a:t>
            </a:r>
            <a:r>
              <a:rPr kumimoji="1" lang="zh-CN" altLang="en-US" sz="2400" b="1" smtClean="0">
                <a:solidFill>
                  <a:srgbClr val="000000"/>
                </a:solidFill>
                <a:latin typeface="楷体_GB2312" pitchFamily="49" charset="-122"/>
                <a:ea typeface="楷体_GB2312" pitchFamily="49" charset="-122"/>
              </a:rPr>
              <a:t>阶行列式为例</a:t>
            </a:r>
            <a:r>
              <a:rPr kumimoji="1" lang="en-US" altLang="zh-CN" sz="2400" b="1" smtClean="0">
                <a:solidFill>
                  <a:srgbClr val="000000"/>
                </a:solidFill>
                <a:latin typeface="楷体_GB2312" pitchFamily="49" charset="-122"/>
                <a:ea typeface="楷体_GB2312" pitchFamily="49" charset="-122"/>
              </a:rPr>
              <a:t>.</a:t>
            </a:r>
            <a:r>
              <a:rPr kumimoji="1" lang="zh-CN" altLang="en-US" sz="3200" b="1" smtClean="0">
                <a:solidFill>
                  <a:srgbClr val="FF0000"/>
                </a:solidFill>
                <a:latin typeface="楷体_GB2312" pitchFamily="49" charset="-122"/>
                <a:ea typeface="楷体_GB2312" pitchFamily="49" charset="-122"/>
              </a:rPr>
              <a:t>有错误</a:t>
            </a:r>
            <a:r>
              <a:rPr kumimoji="1" lang="en-US" altLang="zh-CN" sz="3200" b="1" smtClean="0">
                <a:solidFill>
                  <a:srgbClr val="FF0000"/>
                </a:solidFill>
                <a:latin typeface="楷体_GB2312" pitchFamily="49" charset="-122"/>
                <a:ea typeface="楷体_GB2312" pitchFamily="49"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wipe(left)">
                                      <p:cBhvr>
                                        <p:cTn id="17"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8130" name="Rectangle 2"/>
          <p:cNvSpPr>
            <a:spLocks noChangeArrowheads="1"/>
          </p:cNvSpPr>
          <p:nvPr/>
        </p:nvSpPr>
        <p:spPr bwMode="auto">
          <a:xfrm>
            <a:off x="838200" y="547688"/>
            <a:ext cx="8054975" cy="9683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楷体_GB2312" pitchFamily="49" charset="-122"/>
                <a:ea typeface="楷体_GB2312" pitchFamily="49" charset="-122"/>
              </a:rPr>
              <a:t>性质</a:t>
            </a:r>
            <a:r>
              <a:rPr kumimoji="1" lang="en-US" altLang="zh-CN" sz="2400" b="1" smtClean="0">
                <a:solidFill>
                  <a:srgbClr val="0000FF"/>
                </a:solidFill>
                <a:latin typeface="Times New Roman" pitchFamily="18" charset="0"/>
                <a:ea typeface="楷体_GB2312" pitchFamily="49" charset="-122"/>
              </a:rPr>
              <a:t>6</a:t>
            </a:r>
            <a:r>
              <a:rPr kumimoji="1" lang="en-US" altLang="zh-CN" sz="2400" b="1" smtClean="0">
                <a:solidFill>
                  <a:srgbClr val="0000FF"/>
                </a:solidFill>
                <a:latin typeface="楷体_GB2312" pitchFamily="49" charset="-122"/>
                <a:ea typeface="楷体_GB2312" pitchFamily="49" charset="-122"/>
              </a:rPr>
              <a:t>  </a:t>
            </a:r>
            <a:r>
              <a:rPr kumimoji="1" lang="zh-CN" altLang="en-US" sz="2400" b="1" smtClean="0">
                <a:solidFill>
                  <a:srgbClr val="000000"/>
                </a:solidFill>
                <a:latin typeface="楷体_GB2312" pitchFamily="49" charset="-122"/>
                <a:ea typeface="楷体_GB2312" pitchFamily="49" charset="-122"/>
              </a:rPr>
              <a:t>把行列式的某一列（行）的各元素乘以同一个倍数然后加到另一列</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行</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对应的元素上去，行列式不变．</a:t>
            </a:r>
            <a:endParaRPr kumimoji="1" lang="zh-CN" altLang="zh-CN" sz="2400" b="1" smtClean="0">
              <a:solidFill>
                <a:srgbClr val="000000"/>
              </a:solidFill>
              <a:latin typeface="楷体_GB2312" pitchFamily="49" charset="-122"/>
              <a:ea typeface="楷体_GB2312" pitchFamily="49" charset="-122"/>
            </a:endParaRPr>
          </a:p>
        </p:txBody>
      </p:sp>
      <p:sp>
        <p:nvSpPr>
          <p:cNvPr id="41987" name="Rectangle 3"/>
          <p:cNvSpPr>
            <a:spLocks noChangeArrowheads="1"/>
          </p:cNvSpPr>
          <p:nvPr/>
        </p:nvSpPr>
        <p:spPr bwMode="auto">
          <a:xfrm>
            <a:off x="838200" y="5419725"/>
            <a:ext cx="4921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则</a:t>
            </a:r>
          </a:p>
        </p:txBody>
      </p:sp>
      <p:graphicFrame>
        <p:nvGraphicFramePr>
          <p:cNvPr id="41988" name="Object 30"/>
          <p:cNvGraphicFramePr>
            <a:graphicFrameLocks noChangeAspect="1"/>
          </p:cNvGraphicFramePr>
          <p:nvPr/>
        </p:nvGraphicFramePr>
        <p:xfrm>
          <a:off x="1206500" y="5472113"/>
          <a:ext cx="1085850" cy="501650"/>
        </p:xfrm>
        <a:graphic>
          <a:graphicData uri="http://schemas.openxmlformats.org/presentationml/2006/ole">
            <p:oleObj spid="_x0000_s410626" name="Equation" r:id="rId3" imgW="698760" imgH="292320" progId="Equation.DSMT4">
              <p:embed/>
            </p:oleObj>
          </a:graphicData>
        </a:graphic>
      </p:graphicFrame>
      <p:sp>
        <p:nvSpPr>
          <p:cNvPr id="41989" name="Rectangle 5"/>
          <p:cNvSpPr>
            <a:spLocks noChangeArrowheads="1"/>
          </p:cNvSpPr>
          <p:nvPr/>
        </p:nvSpPr>
        <p:spPr bwMode="auto">
          <a:xfrm>
            <a:off x="838200" y="2565400"/>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验证</a:t>
            </a:r>
          </a:p>
        </p:txBody>
      </p:sp>
      <p:graphicFrame>
        <p:nvGraphicFramePr>
          <p:cNvPr id="41990" name="Object 31"/>
          <p:cNvGraphicFramePr>
            <a:graphicFrameLocks noChangeAspect="1"/>
          </p:cNvGraphicFramePr>
          <p:nvPr/>
        </p:nvGraphicFramePr>
        <p:xfrm>
          <a:off x="1852613" y="3233738"/>
          <a:ext cx="2552700" cy="1563687"/>
        </p:xfrm>
        <a:graphic>
          <a:graphicData uri="http://schemas.openxmlformats.org/presentationml/2006/ole">
            <p:oleObj spid="_x0000_s410627" name="Equation" r:id="rId4" imgW="1663920" imgH="939960" progId="Equation.DSMT4">
              <p:embed/>
            </p:oleObj>
          </a:graphicData>
        </a:graphic>
      </p:graphicFrame>
      <p:sp>
        <p:nvSpPr>
          <p:cNvPr id="41991" name="Rectangle 7"/>
          <p:cNvSpPr>
            <a:spLocks noChangeArrowheads="1"/>
          </p:cNvSpPr>
          <p:nvPr/>
        </p:nvSpPr>
        <p:spPr bwMode="auto">
          <a:xfrm>
            <a:off x="1855788" y="2565400"/>
            <a:ext cx="401637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我们以</a:t>
            </a:r>
            <a:r>
              <a:rPr kumimoji="1" lang="zh-CN" altLang="en-US" sz="2400" b="1" smtClean="0">
                <a:solidFill>
                  <a:srgbClr val="000000"/>
                </a:solidFill>
                <a:latin typeface="Times New Roman" pitchFamily="18" charset="0"/>
                <a:ea typeface="楷体_GB2312" pitchFamily="49" charset="-122"/>
              </a:rPr>
              <a:t>三</a:t>
            </a:r>
            <a:r>
              <a:rPr kumimoji="1" lang="zh-CN" altLang="en-US" sz="2400" b="1" smtClean="0">
                <a:solidFill>
                  <a:srgbClr val="000000"/>
                </a:solidFill>
                <a:latin typeface="楷体_GB2312" pitchFamily="49" charset="-122"/>
                <a:ea typeface="楷体_GB2312" pitchFamily="49" charset="-122"/>
              </a:rPr>
              <a:t>阶行列式为例</a:t>
            </a:r>
            <a:r>
              <a:rPr kumimoji="1" lang="en-US" altLang="zh-CN" sz="2400" b="1" smtClean="0">
                <a:solidFill>
                  <a:srgbClr val="000000"/>
                </a:solidFill>
                <a:latin typeface="楷体_GB2312" pitchFamily="49" charset="-122"/>
                <a:ea typeface="楷体_GB2312" pitchFamily="49" charset="-122"/>
              </a:rPr>
              <a:t>. </a:t>
            </a:r>
            <a:r>
              <a:rPr kumimoji="1" lang="zh-CN" altLang="en-US" sz="2400" b="1" smtClean="0">
                <a:solidFill>
                  <a:srgbClr val="000000"/>
                </a:solidFill>
                <a:latin typeface="楷体_GB2312" pitchFamily="49" charset="-122"/>
                <a:ea typeface="楷体_GB2312" pitchFamily="49" charset="-122"/>
              </a:rPr>
              <a:t>记 </a:t>
            </a:r>
          </a:p>
        </p:txBody>
      </p:sp>
      <p:graphicFrame>
        <p:nvGraphicFramePr>
          <p:cNvPr id="41992" name="Object 32"/>
          <p:cNvGraphicFramePr>
            <a:graphicFrameLocks noChangeAspect="1"/>
          </p:cNvGraphicFramePr>
          <p:nvPr/>
        </p:nvGraphicFramePr>
        <p:xfrm>
          <a:off x="4648200" y="3214688"/>
          <a:ext cx="3635375" cy="1565275"/>
        </p:xfrm>
        <a:graphic>
          <a:graphicData uri="http://schemas.openxmlformats.org/presentationml/2006/ole">
            <p:oleObj spid="_x0000_s410628" name="Equation" r:id="rId5" imgW="1651000" imgH="711200" progId="Equation.DSMT4">
              <p:embed/>
            </p:oleObj>
          </a:graphicData>
        </a:graphic>
      </p:graphicFrame>
      <p:sp>
        <p:nvSpPr>
          <p:cNvPr id="41993" name="Rectangle 9"/>
          <p:cNvSpPr>
            <a:spLocks noChangeArrowheads="1"/>
          </p:cNvSpPr>
          <p:nvPr/>
        </p:nvSpPr>
        <p:spPr bwMode="auto">
          <a:xfrm>
            <a:off x="838200" y="1628775"/>
            <a:ext cx="9542463"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备注：以数  乘第 行（列）加到第 行（列）上，记作            </a:t>
            </a:r>
            <a:r>
              <a:rPr kumimoji="1" lang="en-US" altLang="zh-CN" sz="2400" b="1" smtClean="0">
                <a:solidFill>
                  <a:srgbClr val="0000FF"/>
                </a:solidFill>
                <a:latin typeface="楷体_GB2312" pitchFamily="49" charset="-122"/>
                <a:ea typeface="楷体_GB2312" pitchFamily="49" charset="-122"/>
              </a:rPr>
              <a:t>.</a:t>
            </a:r>
          </a:p>
        </p:txBody>
      </p:sp>
      <p:graphicFrame>
        <p:nvGraphicFramePr>
          <p:cNvPr id="41994" name="Object 33"/>
          <p:cNvGraphicFramePr>
            <a:graphicFrameLocks noChangeAspect="1"/>
          </p:cNvGraphicFramePr>
          <p:nvPr/>
        </p:nvGraphicFramePr>
        <p:xfrm>
          <a:off x="2484438" y="1700213"/>
          <a:ext cx="301625" cy="390525"/>
        </p:xfrm>
        <a:graphic>
          <a:graphicData uri="http://schemas.openxmlformats.org/presentationml/2006/ole">
            <p:oleObj spid="_x0000_s410629" name="Equation" r:id="rId6" imgW="177840" imgH="228600" progId="Equation.DSMT4">
              <p:embed/>
            </p:oleObj>
          </a:graphicData>
        </a:graphic>
      </p:graphicFrame>
      <p:graphicFrame>
        <p:nvGraphicFramePr>
          <p:cNvPr id="41995" name="Object 34"/>
          <p:cNvGraphicFramePr>
            <a:graphicFrameLocks noChangeAspect="1"/>
          </p:cNvGraphicFramePr>
          <p:nvPr/>
        </p:nvGraphicFramePr>
        <p:xfrm>
          <a:off x="5648325" y="1700213"/>
          <a:ext cx="219075" cy="390525"/>
        </p:xfrm>
        <a:graphic>
          <a:graphicData uri="http://schemas.openxmlformats.org/presentationml/2006/ole">
            <p:oleObj spid="_x0000_s410630" name="Equation" r:id="rId7" imgW="127080" imgH="228600" progId="Equation.DSMT4">
              <p:embed/>
            </p:oleObj>
          </a:graphicData>
        </a:graphic>
      </p:graphicFrame>
      <p:graphicFrame>
        <p:nvGraphicFramePr>
          <p:cNvPr id="41996" name="Object 35"/>
          <p:cNvGraphicFramePr>
            <a:graphicFrameLocks noChangeAspect="1"/>
          </p:cNvGraphicFramePr>
          <p:nvPr/>
        </p:nvGraphicFramePr>
        <p:xfrm>
          <a:off x="1808163" y="2047875"/>
          <a:ext cx="2306637" cy="531813"/>
        </p:xfrm>
        <a:graphic>
          <a:graphicData uri="http://schemas.openxmlformats.org/presentationml/2006/ole">
            <p:oleObj spid="_x0000_s410631" name="Equation" r:id="rId8" imgW="1410120" imgH="304920" progId="Equation.DSMT4">
              <p:embed/>
            </p:oleObj>
          </a:graphicData>
        </a:graphic>
      </p:graphicFrame>
      <p:graphicFrame>
        <p:nvGraphicFramePr>
          <p:cNvPr id="41997" name="Object 36"/>
          <p:cNvGraphicFramePr>
            <a:graphicFrameLocks noChangeAspect="1"/>
          </p:cNvGraphicFramePr>
          <p:nvPr/>
        </p:nvGraphicFramePr>
        <p:xfrm>
          <a:off x="3290888" y="1673225"/>
          <a:ext cx="273050" cy="446088"/>
        </p:xfrm>
        <a:graphic>
          <a:graphicData uri="http://schemas.openxmlformats.org/presentationml/2006/ole">
            <p:oleObj spid="_x0000_s410632" name="Equation" r:id="rId9" imgW="152280" imgH="2541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96"/>
                                        </p:tgtEl>
                                        <p:attrNameLst>
                                          <p:attrName>style.visibility</p:attrName>
                                        </p:attrNameLst>
                                      </p:cBhvr>
                                      <p:to>
                                        <p:strVal val="visible"/>
                                      </p:to>
                                    </p:set>
                                    <p:animEffect transition="in" filter="blinds(horizontal)">
                                      <p:cBhvr>
                                        <p:cTn id="7" dur="500"/>
                                        <p:tgtEl>
                                          <p:spTgt spid="41996"/>
                                        </p:tgtEl>
                                      </p:cBhvr>
                                    </p:animEffect>
                                  </p:childTnLst>
                                </p:cTn>
                              </p:par>
                              <p:par>
                                <p:cTn id="8" presetID="3" presetClass="entr" presetSubtype="10" fill="hold" nodeType="withEffect">
                                  <p:stCondLst>
                                    <p:cond delay="0"/>
                                  </p:stCondLst>
                                  <p:childTnLst>
                                    <p:set>
                                      <p:cBhvr>
                                        <p:cTn id="9" dur="1" fill="hold">
                                          <p:stCondLst>
                                            <p:cond delay="0"/>
                                          </p:stCondLst>
                                        </p:cTn>
                                        <p:tgtEl>
                                          <p:spTgt spid="41997"/>
                                        </p:tgtEl>
                                        <p:attrNameLst>
                                          <p:attrName>style.visibility</p:attrName>
                                        </p:attrNameLst>
                                      </p:cBhvr>
                                      <p:to>
                                        <p:strVal val="visible"/>
                                      </p:to>
                                    </p:set>
                                    <p:animEffect transition="in" filter="blinds(horizontal)">
                                      <p:cBhvr>
                                        <p:cTn id="10" dur="500"/>
                                        <p:tgtEl>
                                          <p:spTgt spid="41997"/>
                                        </p:tgtEl>
                                      </p:cBhvr>
                                    </p:animEffect>
                                  </p:childTnLst>
                                </p:cTn>
                              </p:par>
                              <p:par>
                                <p:cTn id="11" presetID="3" presetClass="entr" presetSubtype="10" fill="hold" nodeType="withEffect">
                                  <p:stCondLst>
                                    <p:cond delay="0"/>
                                  </p:stCondLst>
                                  <p:childTnLst>
                                    <p:set>
                                      <p:cBhvr>
                                        <p:cTn id="12" dur="1" fill="hold">
                                          <p:stCondLst>
                                            <p:cond delay="0"/>
                                          </p:stCondLst>
                                        </p:cTn>
                                        <p:tgtEl>
                                          <p:spTgt spid="41994"/>
                                        </p:tgtEl>
                                        <p:attrNameLst>
                                          <p:attrName>style.visibility</p:attrName>
                                        </p:attrNameLst>
                                      </p:cBhvr>
                                      <p:to>
                                        <p:strVal val="visible"/>
                                      </p:to>
                                    </p:set>
                                    <p:animEffect transition="in" filter="blinds(horizontal)">
                                      <p:cBhvr>
                                        <p:cTn id="13" dur="500"/>
                                        <p:tgtEl>
                                          <p:spTgt spid="4199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993"/>
                                        </p:tgtEl>
                                        <p:attrNameLst>
                                          <p:attrName>style.visibility</p:attrName>
                                        </p:attrNameLst>
                                      </p:cBhvr>
                                      <p:to>
                                        <p:strVal val="visible"/>
                                      </p:to>
                                    </p:set>
                                    <p:animEffect transition="in" filter="blinds(horizontal)">
                                      <p:cBhvr>
                                        <p:cTn id="16" dur="500"/>
                                        <p:tgtEl>
                                          <p:spTgt spid="41993"/>
                                        </p:tgtEl>
                                      </p:cBhvr>
                                    </p:animEffect>
                                  </p:childTnLst>
                                </p:cTn>
                              </p:par>
                              <p:par>
                                <p:cTn id="17" presetID="3" presetClass="entr" presetSubtype="10" fill="hold" nodeType="withEffect">
                                  <p:stCondLst>
                                    <p:cond delay="0"/>
                                  </p:stCondLst>
                                  <p:childTnLst>
                                    <p:set>
                                      <p:cBhvr>
                                        <p:cTn id="18" dur="1" fill="hold">
                                          <p:stCondLst>
                                            <p:cond delay="0"/>
                                          </p:stCondLst>
                                        </p:cTn>
                                        <p:tgtEl>
                                          <p:spTgt spid="41995"/>
                                        </p:tgtEl>
                                        <p:attrNameLst>
                                          <p:attrName>style.visibility</p:attrName>
                                        </p:attrNameLst>
                                      </p:cBhvr>
                                      <p:to>
                                        <p:strVal val="visible"/>
                                      </p:to>
                                    </p:set>
                                    <p:animEffect transition="in" filter="blinds(horizontal)">
                                      <p:cBhvr>
                                        <p:cTn id="19" dur="500"/>
                                        <p:tgtEl>
                                          <p:spTgt spid="419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1991"/>
                                        </p:tgtEl>
                                        <p:attrNameLst>
                                          <p:attrName>style.visibility</p:attrName>
                                        </p:attrNameLst>
                                      </p:cBhvr>
                                      <p:to>
                                        <p:strVal val="visible"/>
                                      </p:to>
                                    </p:set>
                                    <p:animEffect transition="in" filter="checkerboard(across)">
                                      <p:cBhvr>
                                        <p:cTn id="24" dur="500"/>
                                        <p:tgtEl>
                                          <p:spTgt spid="4199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1989"/>
                                        </p:tgtEl>
                                        <p:attrNameLst>
                                          <p:attrName>style.visibility</p:attrName>
                                        </p:attrNameLst>
                                      </p:cBhvr>
                                      <p:to>
                                        <p:strVal val="visible"/>
                                      </p:to>
                                    </p:set>
                                    <p:animEffect transition="in" filter="checkerboard(across)">
                                      <p:cBhvr>
                                        <p:cTn id="27" dur="500"/>
                                        <p:tgtEl>
                                          <p:spTgt spid="41989"/>
                                        </p:tgtEl>
                                      </p:cBhvr>
                                    </p:animEffect>
                                  </p:childTnLst>
                                </p:cTn>
                              </p:par>
                              <p:par>
                                <p:cTn id="28" presetID="5" presetClass="entr" presetSubtype="10" fill="hold" nodeType="withEffect">
                                  <p:stCondLst>
                                    <p:cond delay="0"/>
                                  </p:stCondLst>
                                  <p:childTnLst>
                                    <p:set>
                                      <p:cBhvr>
                                        <p:cTn id="29" dur="1" fill="hold">
                                          <p:stCondLst>
                                            <p:cond delay="0"/>
                                          </p:stCondLst>
                                        </p:cTn>
                                        <p:tgtEl>
                                          <p:spTgt spid="41990"/>
                                        </p:tgtEl>
                                        <p:attrNameLst>
                                          <p:attrName>style.visibility</p:attrName>
                                        </p:attrNameLst>
                                      </p:cBhvr>
                                      <p:to>
                                        <p:strVal val="visible"/>
                                      </p:to>
                                    </p:set>
                                    <p:animEffect transition="in" filter="checkerboard(across)">
                                      <p:cBhvr>
                                        <p:cTn id="30" dur="500"/>
                                        <p:tgtEl>
                                          <p:spTgt spid="41990"/>
                                        </p:tgtEl>
                                      </p:cBhvr>
                                    </p:animEffect>
                                  </p:childTnLst>
                                </p:cTn>
                              </p:par>
                              <p:par>
                                <p:cTn id="31" presetID="5" presetClass="entr" presetSubtype="10" fill="hold" nodeType="withEffect">
                                  <p:stCondLst>
                                    <p:cond delay="0"/>
                                  </p:stCondLst>
                                  <p:childTnLst>
                                    <p:set>
                                      <p:cBhvr>
                                        <p:cTn id="32" dur="1" fill="hold">
                                          <p:stCondLst>
                                            <p:cond delay="0"/>
                                          </p:stCondLst>
                                        </p:cTn>
                                        <p:tgtEl>
                                          <p:spTgt spid="41992"/>
                                        </p:tgtEl>
                                        <p:attrNameLst>
                                          <p:attrName>style.visibility</p:attrName>
                                        </p:attrNameLst>
                                      </p:cBhvr>
                                      <p:to>
                                        <p:strVal val="visible"/>
                                      </p:to>
                                    </p:set>
                                    <p:animEffect transition="in" filter="checkerboard(across)">
                                      <p:cBhvr>
                                        <p:cTn id="33" dur="500"/>
                                        <p:tgtEl>
                                          <p:spTgt spid="419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6" presetClass="entr" presetSubtype="0" fill="hold" nodeType="clickEffect">
                                  <p:stCondLst>
                                    <p:cond delay="0"/>
                                  </p:stCondLst>
                                  <p:childTnLst>
                                    <p:set>
                                      <p:cBhvr>
                                        <p:cTn id="37" dur="1" fill="hold">
                                          <p:stCondLst>
                                            <p:cond delay="0"/>
                                          </p:stCondLst>
                                        </p:cTn>
                                        <p:tgtEl>
                                          <p:spTgt spid="41988"/>
                                        </p:tgtEl>
                                        <p:attrNameLst>
                                          <p:attrName>style.visibility</p:attrName>
                                        </p:attrNameLst>
                                      </p:cBhvr>
                                      <p:to>
                                        <p:strVal val="visible"/>
                                      </p:to>
                                    </p:set>
                                    <p:animEffect transition="in" filter="wipe(down)">
                                      <p:cBhvr>
                                        <p:cTn id="38" dur="580">
                                          <p:stCondLst>
                                            <p:cond delay="0"/>
                                          </p:stCondLst>
                                        </p:cTn>
                                        <p:tgtEl>
                                          <p:spTgt spid="41988"/>
                                        </p:tgtEl>
                                      </p:cBhvr>
                                    </p:animEffect>
                                    <p:anim calcmode="lin" valueType="num">
                                      <p:cBhvr>
                                        <p:cTn id="39" dur="1822" tmFilter="0,0; 0.14,0.36; 0.43,0.73; 0.71,0.91; 1.0,1.0">
                                          <p:stCondLst>
                                            <p:cond delay="0"/>
                                          </p:stCondLst>
                                        </p:cTn>
                                        <p:tgtEl>
                                          <p:spTgt spid="41988"/>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1988"/>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41988"/>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41988"/>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41988"/>
                                        </p:tgtEl>
                                        <p:attrNameLst>
                                          <p:attrName>ppt_y</p:attrName>
                                        </p:attrNameLst>
                                      </p:cBhvr>
                                      <p:tavLst>
                                        <p:tav tm="0" fmla="#ppt_y-sin(pi*$)/81">
                                          <p:val>
                                            <p:fltVal val="0"/>
                                          </p:val>
                                        </p:tav>
                                        <p:tav tm="100000">
                                          <p:val>
                                            <p:fltVal val="1"/>
                                          </p:val>
                                        </p:tav>
                                      </p:tavLst>
                                    </p:anim>
                                    <p:animScale>
                                      <p:cBhvr>
                                        <p:cTn id="44" dur="26">
                                          <p:stCondLst>
                                            <p:cond delay="650"/>
                                          </p:stCondLst>
                                        </p:cTn>
                                        <p:tgtEl>
                                          <p:spTgt spid="41988"/>
                                        </p:tgtEl>
                                      </p:cBhvr>
                                      <p:to x="100000" y="60000"/>
                                    </p:animScale>
                                    <p:animScale>
                                      <p:cBhvr>
                                        <p:cTn id="45" dur="166" decel="50000">
                                          <p:stCondLst>
                                            <p:cond delay="676"/>
                                          </p:stCondLst>
                                        </p:cTn>
                                        <p:tgtEl>
                                          <p:spTgt spid="41988"/>
                                        </p:tgtEl>
                                      </p:cBhvr>
                                      <p:to x="100000" y="100000"/>
                                    </p:animScale>
                                    <p:animScale>
                                      <p:cBhvr>
                                        <p:cTn id="46" dur="26">
                                          <p:stCondLst>
                                            <p:cond delay="1312"/>
                                          </p:stCondLst>
                                        </p:cTn>
                                        <p:tgtEl>
                                          <p:spTgt spid="41988"/>
                                        </p:tgtEl>
                                      </p:cBhvr>
                                      <p:to x="100000" y="80000"/>
                                    </p:animScale>
                                    <p:animScale>
                                      <p:cBhvr>
                                        <p:cTn id="47" dur="166" decel="50000">
                                          <p:stCondLst>
                                            <p:cond delay="1338"/>
                                          </p:stCondLst>
                                        </p:cTn>
                                        <p:tgtEl>
                                          <p:spTgt spid="41988"/>
                                        </p:tgtEl>
                                      </p:cBhvr>
                                      <p:to x="100000" y="100000"/>
                                    </p:animScale>
                                    <p:animScale>
                                      <p:cBhvr>
                                        <p:cTn id="48" dur="26">
                                          <p:stCondLst>
                                            <p:cond delay="1642"/>
                                          </p:stCondLst>
                                        </p:cTn>
                                        <p:tgtEl>
                                          <p:spTgt spid="41988"/>
                                        </p:tgtEl>
                                      </p:cBhvr>
                                      <p:to x="100000" y="90000"/>
                                    </p:animScale>
                                    <p:animScale>
                                      <p:cBhvr>
                                        <p:cTn id="49" dur="166" decel="50000">
                                          <p:stCondLst>
                                            <p:cond delay="1668"/>
                                          </p:stCondLst>
                                        </p:cTn>
                                        <p:tgtEl>
                                          <p:spTgt spid="41988"/>
                                        </p:tgtEl>
                                      </p:cBhvr>
                                      <p:to x="100000" y="100000"/>
                                    </p:animScale>
                                    <p:animScale>
                                      <p:cBhvr>
                                        <p:cTn id="50" dur="26">
                                          <p:stCondLst>
                                            <p:cond delay="1808"/>
                                          </p:stCondLst>
                                        </p:cTn>
                                        <p:tgtEl>
                                          <p:spTgt spid="41988"/>
                                        </p:tgtEl>
                                      </p:cBhvr>
                                      <p:to x="100000" y="95000"/>
                                    </p:animScale>
                                    <p:animScale>
                                      <p:cBhvr>
                                        <p:cTn id="51" dur="166" decel="50000">
                                          <p:stCondLst>
                                            <p:cond delay="1834"/>
                                          </p:stCondLst>
                                        </p:cTn>
                                        <p:tgtEl>
                                          <p:spTgt spid="41988"/>
                                        </p:tgtEl>
                                      </p:cBhvr>
                                      <p:to x="100000" y="100000"/>
                                    </p:animScale>
                                  </p:childTnLst>
                                </p:cTn>
                              </p:par>
                              <p:par>
                                <p:cTn id="52" presetID="26" presetClass="entr" presetSubtype="0" fill="hold" grpId="0" nodeType="withEffect">
                                  <p:stCondLst>
                                    <p:cond delay="0"/>
                                  </p:stCondLst>
                                  <p:childTnLst>
                                    <p:set>
                                      <p:cBhvr>
                                        <p:cTn id="53" dur="1" fill="hold">
                                          <p:stCondLst>
                                            <p:cond delay="0"/>
                                          </p:stCondLst>
                                        </p:cTn>
                                        <p:tgtEl>
                                          <p:spTgt spid="41987"/>
                                        </p:tgtEl>
                                        <p:attrNameLst>
                                          <p:attrName>style.visibility</p:attrName>
                                        </p:attrNameLst>
                                      </p:cBhvr>
                                      <p:to>
                                        <p:strVal val="visible"/>
                                      </p:to>
                                    </p:set>
                                    <p:animEffect transition="in" filter="wipe(down)">
                                      <p:cBhvr>
                                        <p:cTn id="54" dur="580">
                                          <p:stCondLst>
                                            <p:cond delay="0"/>
                                          </p:stCondLst>
                                        </p:cTn>
                                        <p:tgtEl>
                                          <p:spTgt spid="41987"/>
                                        </p:tgtEl>
                                      </p:cBhvr>
                                    </p:animEffect>
                                    <p:anim calcmode="lin" valueType="num">
                                      <p:cBhvr>
                                        <p:cTn id="55" dur="1822" tmFilter="0,0; 0.14,0.36; 0.43,0.73; 0.71,0.91; 1.0,1.0">
                                          <p:stCondLst>
                                            <p:cond delay="0"/>
                                          </p:stCondLst>
                                        </p:cTn>
                                        <p:tgtEl>
                                          <p:spTgt spid="41987"/>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41987"/>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41987"/>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41987"/>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41987"/>
                                        </p:tgtEl>
                                        <p:attrNameLst>
                                          <p:attrName>ppt_y</p:attrName>
                                        </p:attrNameLst>
                                      </p:cBhvr>
                                      <p:tavLst>
                                        <p:tav tm="0" fmla="#ppt_y-sin(pi*$)/81">
                                          <p:val>
                                            <p:fltVal val="0"/>
                                          </p:val>
                                        </p:tav>
                                        <p:tav tm="100000">
                                          <p:val>
                                            <p:fltVal val="1"/>
                                          </p:val>
                                        </p:tav>
                                      </p:tavLst>
                                    </p:anim>
                                    <p:animScale>
                                      <p:cBhvr>
                                        <p:cTn id="60" dur="26">
                                          <p:stCondLst>
                                            <p:cond delay="650"/>
                                          </p:stCondLst>
                                        </p:cTn>
                                        <p:tgtEl>
                                          <p:spTgt spid="41987"/>
                                        </p:tgtEl>
                                      </p:cBhvr>
                                      <p:to x="100000" y="60000"/>
                                    </p:animScale>
                                    <p:animScale>
                                      <p:cBhvr>
                                        <p:cTn id="61" dur="166" decel="50000">
                                          <p:stCondLst>
                                            <p:cond delay="676"/>
                                          </p:stCondLst>
                                        </p:cTn>
                                        <p:tgtEl>
                                          <p:spTgt spid="41987"/>
                                        </p:tgtEl>
                                      </p:cBhvr>
                                      <p:to x="100000" y="100000"/>
                                    </p:animScale>
                                    <p:animScale>
                                      <p:cBhvr>
                                        <p:cTn id="62" dur="26">
                                          <p:stCondLst>
                                            <p:cond delay="1312"/>
                                          </p:stCondLst>
                                        </p:cTn>
                                        <p:tgtEl>
                                          <p:spTgt spid="41987"/>
                                        </p:tgtEl>
                                      </p:cBhvr>
                                      <p:to x="100000" y="80000"/>
                                    </p:animScale>
                                    <p:animScale>
                                      <p:cBhvr>
                                        <p:cTn id="63" dur="166" decel="50000">
                                          <p:stCondLst>
                                            <p:cond delay="1338"/>
                                          </p:stCondLst>
                                        </p:cTn>
                                        <p:tgtEl>
                                          <p:spTgt spid="41987"/>
                                        </p:tgtEl>
                                      </p:cBhvr>
                                      <p:to x="100000" y="100000"/>
                                    </p:animScale>
                                    <p:animScale>
                                      <p:cBhvr>
                                        <p:cTn id="64" dur="26">
                                          <p:stCondLst>
                                            <p:cond delay="1642"/>
                                          </p:stCondLst>
                                        </p:cTn>
                                        <p:tgtEl>
                                          <p:spTgt spid="41987"/>
                                        </p:tgtEl>
                                      </p:cBhvr>
                                      <p:to x="100000" y="90000"/>
                                    </p:animScale>
                                    <p:animScale>
                                      <p:cBhvr>
                                        <p:cTn id="65" dur="166" decel="50000">
                                          <p:stCondLst>
                                            <p:cond delay="1668"/>
                                          </p:stCondLst>
                                        </p:cTn>
                                        <p:tgtEl>
                                          <p:spTgt spid="41987"/>
                                        </p:tgtEl>
                                      </p:cBhvr>
                                      <p:to x="100000" y="100000"/>
                                    </p:animScale>
                                    <p:animScale>
                                      <p:cBhvr>
                                        <p:cTn id="66" dur="26">
                                          <p:stCondLst>
                                            <p:cond delay="1808"/>
                                          </p:stCondLst>
                                        </p:cTn>
                                        <p:tgtEl>
                                          <p:spTgt spid="41987"/>
                                        </p:tgtEl>
                                      </p:cBhvr>
                                      <p:to x="100000" y="95000"/>
                                    </p:animScale>
                                    <p:animScale>
                                      <p:cBhvr>
                                        <p:cTn id="67" dur="166" decel="50000">
                                          <p:stCondLst>
                                            <p:cond delay="1834"/>
                                          </p:stCondLst>
                                        </p:cTn>
                                        <p:tgtEl>
                                          <p:spTgt spid="419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9" grpId="0"/>
      <p:bldP spid="41991" grpId="0"/>
      <p:bldP spid="41993"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9" name="Rectangle 5"/>
          <p:cNvSpPr>
            <a:spLocks noChangeArrowheads="1"/>
          </p:cNvSpPr>
          <p:nvPr/>
        </p:nvSpPr>
        <p:spPr bwMode="auto">
          <a:xfrm>
            <a:off x="611188" y="981075"/>
            <a:ext cx="7318375" cy="461963"/>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证</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由性质</a:t>
            </a:r>
            <a:r>
              <a:rPr kumimoji="1" lang="en-US" altLang="zh-CN" sz="2400" b="1" smtClean="0">
                <a:solidFill>
                  <a:srgbClr val="000000"/>
                </a:solidFill>
                <a:latin typeface="楷体_GB2312" pitchFamily="49" charset="-122"/>
                <a:ea typeface="楷体_GB2312" pitchFamily="49" charset="-122"/>
              </a:rPr>
              <a:t>5</a:t>
            </a:r>
            <a:r>
              <a:rPr kumimoji="1" lang="zh-CN" altLang="en-US" sz="2400" b="1" smtClean="0">
                <a:solidFill>
                  <a:srgbClr val="000000"/>
                </a:solidFill>
                <a:latin typeface="楷体_GB2312" pitchFamily="49" charset="-122"/>
                <a:ea typeface="楷体_GB2312" pitchFamily="49" charset="-122"/>
              </a:rPr>
              <a:t>和性质</a:t>
            </a:r>
            <a:r>
              <a:rPr kumimoji="1" lang="en-US" altLang="zh-CN" sz="2400" b="1" smtClean="0">
                <a:solidFill>
                  <a:srgbClr val="000000"/>
                </a:solidFill>
                <a:latin typeface="楷体_GB2312" pitchFamily="49" charset="-122"/>
                <a:ea typeface="楷体_GB2312" pitchFamily="49" charset="-122"/>
              </a:rPr>
              <a:t>4</a:t>
            </a:r>
            <a:endParaRPr kumimoji="1" lang="zh-CN" altLang="en-US" sz="2400" b="1" smtClean="0">
              <a:solidFill>
                <a:srgbClr val="000000"/>
              </a:solidFill>
              <a:latin typeface="楷体_GB2312" pitchFamily="49" charset="-122"/>
              <a:ea typeface="楷体_GB2312" pitchFamily="49" charset="-122"/>
            </a:endParaRPr>
          </a:p>
        </p:txBody>
      </p:sp>
      <p:graphicFrame>
        <p:nvGraphicFramePr>
          <p:cNvPr id="41992" name="Object 32"/>
          <p:cNvGraphicFramePr>
            <a:graphicFrameLocks noChangeAspect="1"/>
          </p:cNvGraphicFramePr>
          <p:nvPr/>
        </p:nvGraphicFramePr>
        <p:xfrm>
          <a:off x="1785938" y="1720850"/>
          <a:ext cx="3635375" cy="1565275"/>
        </p:xfrm>
        <a:graphic>
          <a:graphicData uri="http://schemas.openxmlformats.org/presentationml/2006/ole">
            <p:oleObj spid="_x0000_s411650" name="Equation" r:id="rId3" imgW="1651000" imgH="711200" progId="Equation.DSMT4">
              <p:embed/>
            </p:oleObj>
          </a:graphicData>
        </a:graphic>
      </p:graphicFrame>
      <p:graphicFrame>
        <p:nvGraphicFramePr>
          <p:cNvPr id="80902" name="Object 13"/>
          <p:cNvGraphicFramePr>
            <a:graphicFrameLocks noChangeAspect="1"/>
          </p:cNvGraphicFramePr>
          <p:nvPr/>
        </p:nvGraphicFramePr>
        <p:xfrm>
          <a:off x="2286000" y="3643313"/>
          <a:ext cx="5032375" cy="1549400"/>
        </p:xfrm>
        <a:graphic>
          <a:graphicData uri="http://schemas.openxmlformats.org/presentationml/2006/ole">
            <p:oleObj spid="_x0000_s411651" name="公式" r:id="rId4" imgW="2070100" imgH="711200" progId="">
              <p:embed/>
            </p:oleObj>
          </a:graphicData>
        </a:graphic>
      </p:graphicFrame>
      <p:graphicFrame>
        <p:nvGraphicFramePr>
          <p:cNvPr id="80903" name="Object 13"/>
          <p:cNvGraphicFramePr>
            <a:graphicFrameLocks noChangeAspect="1"/>
          </p:cNvGraphicFramePr>
          <p:nvPr/>
        </p:nvGraphicFramePr>
        <p:xfrm>
          <a:off x="2357438" y="5643563"/>
          <a:ext cx="1822450" cy="387350"/>
        </p:xfrm>
        <a:graphic>
          <a:graphicData uri="http://schemas.openxmlformats.org/presentationml/2006/ole">
            <p:oleObj spid="_x0000_s411652" name="公式" r:id="rId5" imgW="748975" imgH="177723"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checkerboard(across)">
                                      <p:cBhvr>
                                        <p:cTn id="7" dur="500"/>
                                        <p:tgtEl>
                                          <p:spTgt spid="41989"/>
                                        </p:tgtEl>
                                      </p:cBhvr>
                                    </p:animEffect>
                                  </p:childTnLst>
                                </p:cTn>
                              </p:par>
                              <p:par>
                                <p:cTn id="8" presetID="5" presetClass="entr" presetSubtype="10" fill="hold" nodeType="withEffect">
                                  <p:stCondLst>
                                    <p:cond delay="0"/>
                                  </p:stCondLst>
                                  <p:childTnLst>
                                    <p:set>
                                      <p:cBhvr>
                                        <p:cTn id="9" dur="1" fill="hold">
                                          <p:stCondLst>
                                            <p:cond delay="0"/>
                                          </p:stCondLst>
                                        </p:cTn>
                                        <p:tgtEl>
                                          <p:spTgt spid="41992"/>
                                        </p:tgtEl>
                                        <p:attrNameLst>
                                          <p:attrName>style.visibility</p:attrName>
                                        </p:attrNameLst>
                                      </p:cBhvr>
                                      <p:to>
                                        <p:strVal val="visible"/>
                                      </p:to>
                                    </p:set>
                                    <p:animEffect transition="in" filter="checkerboard(across)">
                                      <p:cBhvr>
                                        <p:cTn id="10" dur="500"/>
                                        <p:tgtEl>
                                          <p:spTgt spid="419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90178" name="Object 2"/>
          <p:cNvGraphicFramePr>
            <a:graphicFrameLocks noChangeAspect="1"/>
          </p:cNvGraphicFramePr>
          <p:nvPr/>
        </p:nvGraphicFramePr>
        <p:xfrm>
          <a:off x="2024063" y="2392363"/>
          <a:ext cx="4764087" cy="3536950"/>
        </p:xfrm>
        <a:graphic>
          <a:graphicData uri="http://schemas.openxmlformats.org/presentationml/2006/ole">
            <p:oleObj spid="_x0000_s412674" name="公式" r:id="rId3" imgW="1333500" imgH="914400" progId="">
              <p:embed/>
            </p:oleObj>
          </a:graphicData>
        </a:graphic>
      </p:graphicFrame>
      <p:sp>
        <p:nvSpPr>
          <p:cNvPr id="5" name="Rectangle 6"/>
          <p:cNvSpPr txBox="1">
            <a:spLocks noChangeArrowheads="1"/>
          </p:cNvSpPr>
          <p:nvPr/>
        </p:nvSpPr>
        <p:spPr bwMode="auto">
          <a:xfrm>
            <a:off x="571500" y="1482725"/>
            <a:ext cx="5029200" cy="731838"/>
          </a:xfrm>
          <a:prstGeom prst="rect">
            <a:avLst/>
          </a:prstGeom>
          <a:noFill/>
          <a:ln w="9525">
            <a:noFill/>
            <a:miter lim="800000"/>
            <a:headEnd/>
            <a:tailEnd/>
          </a:ln>
        </p:spPr>
        <p:txBody>
          <a:bodyPr/>
          <a:lstStyle/>
          <a:p>
            <a:pPr marL="342900" indent="-342900" eaLnBrk="0" fontAlgn="base" hangingPunct="0">
              <a:spcBef>
                <a:spcPct val="20000"/>
              </a:spcBef>
              <a:spcAft>
                <a:spcPct val="0"/>
              </a:spcAft>
              <a:buClr>
                <a:srgbClr val="00007D"/>
              </a:buClr>
              <a:buSzPct val="75000"/>
              <a:defRPr/>
            </a:pPr>
            <a:r>
              <a:rPr lang="zh-CN" altLang="en-US" sz="3200" b="1" kern="0" dirty="0">
                <a:solidFill>
                  <a:srgbClr val="000000"/>
                </a:solidFill>
                <a:latin typeface="楷体_GB2312" pitchFamily="49" charset="-122"/>
                <a:ea typeface="楷体_GB2312" pitchFamily="49" charset="-122"/>
              </a:rPr>
              <a:t>例</a:t>
            </a:r>
            <a:r>
              <a:rPr lang="en-US" altLang="zh-CN" sz="3200" b="1" kern="0" dirty="0">
                <a:solidFill>
                  <a:srgbClr val="000000"/>
                </a:solidFill>
                <a:latin typeface="楷体_GB2312" pitchFamily="49" charset="-122"/>
                <a:ea typeface="楷体_GB2312" pitchFamily="49" charset="-122"/>
              </a:rPr>
              <a:t>1 </a:t>
            </a:r>
            <a:r>
              <a:rPr lang="zh-CN" altLang="en-US" sz="3200" b="1" kern="0" dirty="0">
                <a:solidFill>
                  <a:srgbClr val="000000"/>
                </a:solidFill>
                <a:latin typeface="楷体_GB2312" pitchFamily="49" charset="-122"/>
                <a:ea typeface="楷体_GB2312" pitchFamily="49" charset="-122"/>
              </a:rPr>
              <a:t>计算行列式</a:t>
            </a:r>
          </a:p>
        </p:txBody>
      </p:sp>
      <p:sp>
        <p:nvSpPr>
          <p:cNvPr id="690180" name="Rectangle 4"/>
          <p:cNvSpPr>
            <a:spLocks noGrp="1" noChangeArrowheads="1"/>
          </p:cNvSpPr>
          <p:nvPr>
            <p:ph type="title"/>
          </p:nvPr>
        </p:nvSpPr>
        <p:spPr>
          <a:xfrm>
            <a:off x="457200" y="200025"/>
            <a:ext cx="8229600" cy="1371600"/>
          </a:xfrm>
        </p:spPr>
        <p:txBody>
          <a:bodyPr/>
          <a:lstStyle/>
          <a:p>
            <a:pPr eaLnBrk="1" hangingPunct="1"/>
            <a:r>
              <a:rPr lang="zh-CN" altLang="en-US" sz="3600" b="1" smtClean="0">
                <a:solidFill>
                  <a:srgbClr val="0000FF"/>
                </a:solidFill>
                <a:ea typeface="楷体_GB2312" pitchFamily="49" charset="-122"/>
              </a:rPr>
              <a:t>二、应用举例</a:t>
            </a: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91202" name="Object 2"/>
          <p:cNvGraphicFramePr>
            <a:graphicFrameLocks noChangeAspect="1"/>
          </p:cNvGraphicFramePr>
          <p:nvPr/>
        </p:nvGraphicFramePr>
        <p:xfrm>
          <a:off x="431800" y="2133600"/>
          <a:ext cx="3978275" cy="2951163"/>
        </p:xfrm>
        <a:graphic>
          <a:graphicData uri="http://schemas.openxmlformats.org/presentationml/2006/ole">
            <p:oleObj spid="_x0000_s413698" name="公式" r:id="rId3" imgW="1333500" imgH="914400" progId="">
              <p:embed/>
            </p:oleObj>
          </a:graphicData>
        </a:graphic>
      </p:graphicFrame>
      <p:graphicFrame>
        <p:nvGraphicFramePr>
          <p:cNvPr id="3980291" name="Object 3"/>
          <p:cNvGraphicFramePr>
            <a:graphicFrameLocks noChangeAspect="1"/>
          </p:cNvGraphicFramePr>
          <p:nvPr/>
        </p:nvGraphicFramePr>
        <p:xfrm>
          <a:off x="4572000" y="2143125"/>
          <a:ext cx="3481388" cy="2947988"/>
        </p:xfrm>
        <a:graphic>
          <a:graphicData uri="http://schemas.openxmlformats.org/presentationml/2006/ole">
            <p:oleObj spid="_x0000_s413699" name="公式" r:id="rId4" imgW="1168400" imgH="914400" progId="">
              <p:embed/>
            </p:oleObj>
          </a:graphicData>
        </a:graphic>
      </p:graphicFrame>
      <p:sp>
        <p:nvSpPr>
          <p:cNvPr id="691204" name="TextBox 8"/>
          <p:cNvSpPr txBox="1">
            <a:spLocks noChangeArrowheads="1"/>
          </p:cNvSpPr>
          <p:nvPr/>
        </p:nvSpPr>
        <p:spPr bwMode="auto">
          <a:xfrm>
            <a:off x="468313" y="1476375"/>
            <a:ext cx="1079500"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解：</a:t>
            </a:r>
          </a:p>
        </p:txBody>
      </p:sp>
      <p:sp>
        <p:nvSpPr>
          <p:cNvPr id="5" name="Rectangle 7"/>
          <p:cNvSpPr>
            <a:spLocks noChangeArrowheads="1"/>
          </p:cNvSpPr>
          <p:nvPr/>
        </p:nvSpPr>
        <p:spPr bwMode="auto">
          <a:xfrm>
            <a:off x="1285875" y="2214563"/>
            <a:ext cx="3143250" cy="492125"/>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pSp>
        <p:nvGrpSpPr>
          <p:cNvPr id="2" name="Group 9"/>
          <p:cNvGrpSpPr>
            <a:grpSpLocks/>
          </p:cNvGrpSpPr>
          <p:nvPr/>
        </p:nvGrpSpPr>
        <p:grpSpPr bwMode="auto">
          <a:xfrm flipH="1">
            <a:off x="285750" y="2357438"/>
            <a:ext cx="1071563" cy="714375"/>
            <a:chOff x="4032" y="2256"/>
            <a:chExt cx="729" cy="240"/>
          </a:xfrm>
        </p:grpSpPr>
        <p:grpSp>
          <p:nvGrpSpPr>
            <p:cNvPr id="3" name="Group 10"/>
            <p:cNvGrpSpPr>
              <a:grpSpLocks/>
            </p:cNvGrpSpPr>
            <p:nvPr/>
          </p:nvGrpSpPr>
          <p:grpSpPr bwMode="auto">
            <a:xfrm>
              <a:off x="4032" y="2256"/>
              <a:ext cx="432" cy="240"/>
              <a:chOff x="4032" y="2256"/>
              <a:chExt cx="432" cy="240"/>
            </a:xfrm>
          </p:grpSpPr>
          <p:sp>
            <p:nvSpPr>
              <p:cNvPr id="691218" name="Line 11"/>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1219" name="Line 12"/>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1220" name="Line 13"/>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1217" name="Object 21"/>
            <p:cNvGraphicFramePr>
              <a:graphicFrameLocks noChangeAspect="1"/>
            </p:cNvGraphicFramePr>
            <p:nvPr/>
          </p:nvGraphicFramePr>
          <p:xfrm flipH="1">
            <a:off x="4561" y="2301"/>
            <a:ext cx="200" cy="123"/>
          </p:xfrm>
          <a:graphic>
            <a:graphicData uri="http://schemas.openxmlformats.org/presentationml/2006/ole">
              <p:oleObj spid="_x0000_s413702" name="Equation" r:id="rId5" imgW="317225" imgH="317225" progId="">
                <p:embed/>
              </p:oleObj>
            </a:graphicData>
          </a:graphic>
        </p:graphicFrame>
      </p:grpSp>
      <p:sp>
        <p:nvSpPr>
          <p:cNvPr id="12" name="Rectangle 7"/>
          <p:cNvSpPr>
            <a:spLocks noChangeArrowheads="1"/>
          </p:cNvSpPr>
          <p:nvPr/>
        </p:nvSpPr>
        <p:spPr bwMode="auto">
          <a:xfrm>
            <a:off x="5000625" y="2936875"/>
            <a:ext cx="3143250" cy="492125"/>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pSp>
        <p:nvGrpSpPr>
          <p:cNvPr id="4" name="Group 9"/>
          <p:cNvGrpSpPr>
            <a:grpSpLocks/>
          </p:cNvGrpSpPr>
          <p:nvPr/>
        </p:nvGrpSpPr>
        <p:grpSpPr bwMode="auto">
          <a:xfrm>
            <a:off x="8072438" y="3214688"/>
            <a:ext cx="857250" cy="714375"/>
            <a:chOff x="4032" y="2256"/>
            <a:chExt cx="622" cy="240"/>
          </a:xfrm>
        </p:grpSpPr>
        <p:grpSp>
          <p:nvGrpSpPr>
            <p:cNvPr id="6" name="Group 10"/>
            <p:cNvGrpSpPr>
              <a:grpSpLocks/>
            </p:cNvGrpSpPr>
            <p:nvPr/>
          </p:nvGrpSpPr>
          <p:grpSpPr bwMode="auto">
            <a:xfrm>
              <a:off x="4032" y="2256"/>
              <a:ext cx="432" cy="240"/>
              <a:chOff x="4032" y="2256"/>
              <a:chExt cx="432" cy="240"/>
            </a:xfrm>
          </p:grpSpPr>
          <p:sp>
            <p:nvSpPr>
              <p:cNvPr id="691213" name="Line 11"/>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1214" name="Line 12"/>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1215" name="Line 13"/>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1212" name="Object 21"/>
            <p:cNvGraphicFramePr>
              <a:graphicFrameLocks noChangeAspect="1"/>
            </p:cNvGraphicFramePr>
            <p:nvPr/>
          </p:nvGraphicFramePr>
          <p:xfrm>
            <a:off x="4454" y="2301"/>
            <a:ext cx="200" cy="123"/>
          </p:xfrm>
          <a:graphic>
            <a:graphicData uri="http://schemas.openxmlformats.org/presentationml/2006/ole">
              <p:oleObj spid="_x0000_s413701" name="Equation" r:id="rId6" imgW="317225" imgH="317225" progId="">
                <p:embed/>
              </p:oleObj>
            </a:graphicData>
          </a:graphic>
        </p:graphicFrame>
      </p:grpSp>
      <p:graphicFrame>
        <p:nvGraphicFramePr>
          <p:cNvPr id="19" name="Object 21"/>
          <p:cNvGraphicFramePr>
            <a:graphicFrameLocks noChangeAspect="1"/>
          </p:cNvGraphicFramePr>
          <p:nvPr/>
        </p:nvGraphicFramePr>
        <p:xfrm>
          <a:off x="8215313" y="2444750"/>
          <a:ext cx="428625" cy="609600"/>
        </p:xfrm>
        <a:graphic>
          <a:graphicData uri="http://schemas.openxmlformats.org/presentationml/2006/ole">
            <p:oleObj spid="_x0000_s413700" name="Equation" r:id="rId7" imgW="228501" imgH="393529" progId="">
              <p:embed/>
            </p:oleObj>
          </a:graphicData>
        </a:graphic>
      </p:graphicFrame>
      <p:sp>
        <p:nvSpPr>
          <p:cNvPr id="691210" name="Text Box 5"/>
          <p:cNvSpPr txBox="1">
            <a:spLocks noChangeArrowheads="1"/>
          </p:cNvSpPr>
          <p:nvPr/>
        </p:nvSpPr>
        <p:spPr bwMode="auto">
          <a:xfrm>
            <a:off x="914400" y="500063"/>
            <a:ext cx="7696200" cy="830262"/>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FF0000"/>
                </a:solidFill>
                <a:latin typeface="Times New Roman" pitchFamily="18" charset="0"/>
                <a:ea typeface="楷体_GB2312" pitchFamily="49" charset="-122"/>
              </a:rPr>
              <a:t>计算行列式常用方法：</a:t>
            </a:r>
            <a:r>
              <a:rPr kumimoji="1" lang="zh-CN" altLang="en-US" sz="2400" b="1" smtClean="0">
                <a:solidFill>
                  <a:srgbClr val="000000"/>
                </a:solidFill>
                <a:latin typeface="Times New Roman" pitchFamily="18" charset="0"/>
                <a:ea typeface="楷体_GB2312" pitchFamily="49" charset="-122"/>
              </a:rPr>
              <a:t>利用行列式性质将给定行列式化为上三角形行列式，从而算得行列式的值．</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980291"/>
                                        </p:tgtEl>
                                        <p:attrNameLst>
                                          <p:attrName>style.visibility</p:attrName>
                                        </p:attrNameLst>
                                      </p:cBhvr>
                                      <p:to>
                                        <p:strVal val="visible"/>
                                      </p:to>
                                    </p:set>
                                    <p:animEffect transition="in" filter="wipe(up)">
                                      <p:cBhvr>
                                        <p:cTn id="17" dur="3000"/>
                                        <p:tgtEl>
                                          <p:spTgt spid="3980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righ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980291" name="Object 3"/>
          <p:cNvGraphicFramePr>
            <a:graphicFrameLocks noChangeAspect="1"/>
          </p:cNvGraphicFramePr>
          <p:nvPr/>
        </p:nvGraphicFramePr>
        <p:xfrm>
          <a:off x="285750" y="928688"/>
          <a:ext cx="4143375" cy="3238500"/>
        </p:xfrm>
        <a:graphic>
          <a:graphicData uri="http://schemas.openxmlformats.org/presentationml/2006/ole">
            <p:oleObj spid="_x0000_s414722" name="公式" r:id="rId3" imgW="1155700" imgH="965200" progId="">
              <p:embed/>
            </p:oleObj>
          </a:graphicData>
        </a:graphic>
      </p:graphicFrame>
      <p:graphicFrame>
        <p:nvGraphicFramePr>
          <p:cNvPr id="2" name="Object 3"/>
          <p:cNvGraphicFramePr>
            <a:graphicFrameLocks noChangeAspect="1"/>
          </p:cNvGraphicFramePr>
          <p:nvPr/>
        </p:nvGraphicFramePr>
        <p:xfrm>
          <a:off x="4351338" y="714375"/>
          <a:ext cx="4221162" cy="3486150"/>
        </p:xfrm>
        <a:graphic>
          <a:graphicData uri="http://schemas.openxmlformats.org/presentationml/2006/ole">
            <p:oleObj spid="_x0000_s414723" name="公式" r:id="rId4" imgW="1295400" imgH="1143000" progId="">
              <p:embed/>
            </p:oleObj>
          </a:graphicData>
        </a:graphic>
      </p:graphicFrame>
      <p:graphicFrame>
        <p:nvGraphicFramePr>
          <p:cNvPr id="3982340" name="Object 4"/>
          <p:cNvGraphicFramePr>
            <a:graphicFrameLocks noChangeAspect="1"/>
          </p:cNvGraphicFramePr>
          <p:nvPr/>
        </p:nvGraphicFramePr>
        <p:xfrm>
          <a:off x="571500" y="4781550"/>
          <a:ext cx="2733675" cy="1219200"/>
        </p:xfrm>
        <a:graphic>
          <a:graphicData uri="http://schemas.openxmlformats.org/presentationml/2006/ole">
            <p:oleObj spid="_x0000_s414724" name="公式" r:id="rId5" imgW="952087" imgH="393529" progId="">
              <p:embed/>
            </p:oleObj>
          </a:graphicData>
        </a:graphic>
      </p:graphicFrame>
      <p:graphicFrame>
        <p:nvGraphicFramePr>
          <p:cNvPr id="3" name="Object 4"/>
          <p:cNvGraphicFramePr>
            <a:graphicFrameLocks noChangeAspect="1"/>
          </p:cNvGraphicFramePr>
          <p:nvPr/>
        </p:nvGraphicFramePr>
        <p:xfrm>
          <a:off x="3375025" y="5072063"/>
          <a:ext cx="911225" cy="550862"/>
        </p:xfrm>
        <a:graphic>
          <a:graphicData uri="http://schemas.openxmlformats.org/presentationml/2006/ole">
            <p:oleObj spid="_x0000_s414725" name="公式" r:id="rId6" imgW="317087" imgH="177569" progId="">
              <p:embed/>
            </p:oleObj>
          </a:graphicData>
        </a:graphic>
      </p:graphicFrame>
      <p:grpSp>
        <p:nvGrpSpPr>
          <p:cNvPr id="4" name="Group 9"/>
          <p:cNvGrpSpPr>
            <a:grpSpLocks/>
          </p:cNvGrpSpPr>
          <p:nvPr/>
        </p:nvGrpSpPr>
        <p:grpSpPr bwMode="auto">
          <a:xfrm flipH="1">
            <a:off x="0" y="2786063"/>
            <a:ext cx="1285875" cy="928687"/>
            <a:chOff x="4032" y="2256"/>
            <a:chExt cx="622" cy="240"/>
          </a:xfrm>
        </p:grpSpPr>
        <p:grpSp>
          <p:nvGrpSpPr>
            <p:cNvPr id="5" name="Group 10"/>
            <p:cNvGrpSpPr>
              <a:grpSpLocks/>
            </p:cNvGrpSpPr>
            <p:nvPr/>
          </p:nvGrpSpPr>
          <p:grpSpPr bwMode="auto">
            <a:xfrm>
              <a:off x="4032" y="2256"/>
              <a:ext cx="432" cy="240"/>
              <a:chOff x="4032" y="2256"/>
              <a:chExt cx="432" cy="240"/>
            </a:xfrm>
          </p:grpSpPr>
          <p:sp>
            <p:nvSpPr>
              <p:cNvPr id="692236" name="Line 11"/>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2237" name="Line 12"/>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2238" name="Line 13"/>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2235" name="Object 21"/>
            <p:cNvGraphicFramePr>
              <a:graphicFrameLocks noChangeAspect="1"/>
            </p:cNvGraphicFramePr>
            <p:nvPr/>
          </p:nvGraphicFramePr>
          <p:xfrm flipH="1">
            <a:off x="4454" y="2301"/>
            <a:ext cx="200" cy="123"/>
          </p:xfrm>
          <a:graphic>
            <a:graphicData uri="http://schemas.openxmlformats.org/presentationml/2006/ole">
              <p:oleObj spid="_x0000_s414727" name="Equation" r:id="rId7" imgW="317225" imgH="317225" progId="">
                <p:embed/>
              </p:oleObj>
            </a:graphicData>
          </a:graphic>
        </p:graphicFrame>
      </p:grpSp>
      <p:graphicFrame>
        <p:nvGraphicFramePr>
          <p:cNvPr id="12" name="Object 21"/>
          <p:cNvGraphicFramePr>
            <a:graphicFrameLocks noChangeAspect="1"/>
          </p:cNvGraphicFramePr>
          <p:nvPr/>
        </p:nvGraphicFramePr>
        <p:xfrm>
          <a:off x="500063" y="2819400"/>
          <a:ext cx="666750" cy="609600"/>
        </p:xfrm>
        <a:graphic>
          <a:graphicData uri="http://schemas.openxmlformats.org/presentationml/2006/ole">
            <p:oleObj spid="_x0000_s414726" name="Equation" r:id="rId8" imgW="304536" imgH="393359" progId="">
              <p:embed/>
            </p:oleObj>
          </a:graphicData>
        </a:graphic>
      </p:graphicFrame>
      <p:sp>
        <p:nvSpPr>
          <p:cNvPr id="13" name="Rectangle 7"/>
          <p:cNvSpPr>
            <a:spLocks noChangeArrowheads="1"/>
          </p:cNvSpPr>
          <p:nvPr/>
        </p:nvSpPr>
        <p:spPr bwMode="auto">
          <a:xfrm>
            <a:off x="1285875" y="2651125"/>
            <a:ext cx="3143250" cy="492125"/>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cxnSp>
        <p:nvCxnSpPr>
          <p:cNvPr id="15" name="直接连接符 14"/>
          <p:cNvCxnSpPr/>
          <p:nvPr/>
        </p:nvCxnSpPr>
        <p:spPr>
          <a:xfrm rot="16200000" flipH="1">
            <a:off x="5429250" y="857250"/>
            <a:ext cx="2928938" cy="292893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80291"/>
                                        </p:tgtEl>
                                        <p:attrNameLst>
                                          <p:attrName>style.visibility</p:attrName>
                                        </p:attrNameLst>
                                      </p:cBhvr>
                                      <p:to>
                                        <p:strVal val="visible"/>
                                      </p:to>
                                    </p:set>
                                    <p:animEffect transition="in" filter="wipe(up)">
                                      <p:cBhvr>
                                        <p:cTn id="7" dur="3000"/>
                                        <p:tgtEl>
                                          <p:spTgt spid="3980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30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982340"/>
                                        </p:tgtEl>
                                        <p:attrNameLst>
                                          <p:attrName>style.visibility</p:attrName>
                                        </p:attrNameLst>
                                      </p:cBhvr>
                                      <p:to>
                                        <p:strVal val="visible"/>
                                      </p:to>
                                    </p:set>
                                    <p:animEffect transition="in" filter="wipe(left)">
                                      <p:cBhvr>
                                        <p:cTn id="35" dur="500"/>
                                        <p:tgtEl>
                                          <p:spTgt spid="39823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9826" name="矩形 3"/>
          <p:cNvSpPr>
            <a:spLocks noChangeArrowheads="1"/>
          </p:cNvSpPr>
          <p:nvPr/>
        </p:nvSpPr>
        <p:spPr bwMode="auto">
          <a:xfrm>
            <a:off x="1071563" y="1677988"/>
            <a:ext cx="7072312" cy="3538537"/>
          </a:xfrm>
          <a:prstGeom prst="rect">
            <a:avLst/>
          </a:prstGeom>
          <a:noFill/>
          <a:ln w="9525">
            <a:noFill/>
            <a:miter lim="800000"/>
            <a:headEnd/>
            <a:tailEnd/>
          </a:ln>
        </p:spPr>
        <p:txBody>
          <a:bodyPr>
            <a:spAutoFit/>
          </a:bodyPr>
          <a:lstStyle/>
          <a:p>
            <a:pPr fontAlgn="base">
              <a:spcBef>
                <a:spcPct val="0"/>
              </a:spcBef>
              <a:spcAft>
                <a:spcPct val="0"/>
              </a:spcAft>
            </a:pPr>
            <a:r>
              <a:rPr lang="zh-CN" altLang="en-US" sz="2400" smtClean="0">
                <a:solidFill>
                  <a:srgbClr val="000000"/>
                </a:solidFill>
                <a:ea typeface="楷体_GB2312" pitchFamily="49" charset="-122"/>
              </a:rPr>
              <a:t>       </a:t>
            </a:r>
            <a:r>
              <a:rPr lang="zh-CN" altLang="en-US" sz="2400" b="1" smtClean="0">
                <a:solidFill>
                  <a:srgbClr val="000000"/>
                </a:solidFill>
                <a:ea typeface="楷体_GB2312" pitchFamily="49" charset="-122"/>
              </a:rPr>
              <a:t>“</a:t>
            </a:r>
            <a:r>
              <a:rPr lang="zh-CN" altLang="en-US" sz="2800" b="1" smtClean="0">
                <a:solidFill>
                  <a:srgbClr val="000000"/>
                </a:solidFill>
                <a:ea typeface="楷体_GB2312" pitchFamily="49" charset="-122"/>
              </a:rPr>
              <a:t>以直代曲”是人们处理很多数学问题时一个很自然的思想。很多实际问题的处理，通常把非线性模型近似为线性模型，最后往往归结为线性问题，它比较容易处理。因此，线性代数在工程技术、科学研究以及经济、管理等许多领域都有着广泛的应用，是一门基本的和重要的学科。线性代数的计算方法是计算数学里一个很重要的内容。</a:t>
            </a:r>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31875" y="4217988"/>
            <a:ext cx="725488"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例</a:t>
            </a:r>
            <a:r>
              <a:rPr kumimoji="1" lang="en-US" altLang="zh-CN" sz="2800" b="1" smtClean="0">
                <a:solidFill>
                  <a:srgbClr val="3333FF"/>
                </a:solidFill>
                <a:latin typeface="Times New Roman" pitchFamily="18" charset="0"/>
                <a:ea typeface="楷体_GB2312" pitchFamily="49" charset="-122"/>
              </a:rPr>
              <a:t>2</a:t>
            </a:r>
            <a:endParaRPr kumimoji="1" lang="zh-CN" altLang="en-US" sz="2800" b="1" smtClean="0">
              <a:solidFill>
                <a:srgbClr val="3333FF"/>
              </a:solidFill>
              <a:latin typeface="Times New Roman" pitchFamily="18" charset="0"/>
              <a:ea typeface="楷体_GB2312" pitchFamily="49" charset="-122"/>
            </a:endParaRPr>
          </a:p>
        </p:txBody>
      </p:sp>
      <p:graphicFrame>
        <p:nvGraphicFramePr>
          <p:cNvPr id="43011" name="Object 18"/>
          <p:cNvGraphicFramePr>
            <a:graphicFrameLocks noChangeAspect="1"/>
          </p:cNvGraphicFramePr>
          <p:nvPr/>
        </p:nvGraphicFramePr>
        <p:xfrm>
          <a:off x="2139950" y="3281363"/>
          <a:ext cx="4351338" cy="2509837"/>
        </p:xfrm>
        <a:graphic>
          <a:graphicData uri="http://schemas.openxmlformats.org/presentationml/2006/ole">
            <p:oleObj spid="_x0000_s415746" name="Equation" r:id="rId3" imgW="4470400" imgH="2578100" progId="">
              <p:embed/>
            </p:oleObj>
          </a:graphicData>
        </a:graphic>
      </p:graphicFrame>
      <p:sp>
        <p:nvSpPr>
          <p:cNvPr id="693252" name="Text Box 5"/>
          <p:cNvSpPr txBox="1">
            <a:spLocks noChangeArrowheads="1"/>
          </p:cNvSpPr>
          <p:nvPr/>
        </p:nvSpPr>
        <p:spPr bwMode="auto">
          <a:xfrm>
            <a:off x="914400" y="1344613"/>
            <a:ext cx="7696200" cy="1004887"/>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计算行列式常用方法：利用运算　　　把行列式化为</a:t>
            </a:r>
          </a:p>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上三角形行列式，从而算得行列式的值．</a:t>
            </a:r>
          </a:p>
        </p:txBody>
      </p:sp>
      <p:graphicFrame>
        <p:nvGraphicFramePr>
          <p:cNvPr id="693253" name="Object 19"/>
          <p:cNvGraphicFramePr>
            <a:graphicFrameLocks noChangeAspect="1"/>
          </p:cNvGraphicFramePr>
          <p:nvPr/>
        </p:nvGraphicFramePr>
        <p:xfrm>
          <a:off x="5300663" y="1387475"/>
          <a:ext cx="1000125" cy="528638"/>
        </p:xfrm>
        <a:graphic>
          <a:graphicData uri="http://schemas.openxmlformats.org/presentationml/2006/ole">
            <p:oleObj spid="_x0000_s415747" name="Equation" r:id="rId4" imgW="596880" imgH="304920" progId="Equation.DSMT4">
              <p:embed/>
            </p:oleObj>
          </a:graphicData>
        </a:graphic>
      </p:graphicFrame>
      <p:sp>
        <p:nvSpPr>
          <p:cNvPr id="43015" name="Rectangle 7"/>
          <p:cNvSpPr>
            <a:spLocks noChangeArrowheads="1"/>
          </p:cNvSpPr>
          <p:nvPr/>
        </p:nvSpPr>
        <p:spPr bwMode="auto">
          <a:xfrm>
            <a:off x="2895600" y="3276600"/>
            <a:ext cx="35052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43016" name="Object 20"/>
          <p:cNvGraphicFramePr>
            <a:graphicFrameLocks noChangeAspect="1"/>
          </p:cNvGraphicFramePr>
          <p:nvPr/>
        </p:nvGraphicFramePr>
        <p:xfrm>
          <a:off x="6629400" y="3276600"/>
          <a:ext cx="444500" cy="317500"/>
        </p:xfrm>
        <a:graphic>
          <a:graphicData uri="http://schemas.openxmlformats.org/presentationml/2006/ole">
            <p:oleObj spid="_x0000_s415748" name="Equation" r:id="rId5" imgW="444114" imgH="317225" progId="">
              <p:embed/>
            </p:oleObj>
          </a:graphicData>
        </a:graphic>
      </p:graphicFrame>
      <p:grpSp>
        <p:nvGrpSpPr>
          <p:cNvPr id="2" name="Group 9"/>
          <p:cNvGrpSpPr>
            <a:grpSpLocks/>
          </p:cNvGrpSpPr>
          <p:nvPr/>
        </p:nvGrpSpPr>
        <p:grpSpPr bwMode="auto">
          <a:xfrm>
            <a:off x="6400800" y="3581400"/>
            <a:ext cx="1003300" cy="381000"/>
            <a:chOff x="4032" y="2256"/>
            <a:chExt cx="632" cy="240"/>
          </a:xfrm>
        </p:grpSpPr>
        <p:grpSp>
          <p:nvGrpSpPr>
            <p:cNvPr id="3" name="Group 10"/>
            <p:cNvGrpSpPr>
              <a:grpSpLocks/>
            </p:cNvGrpSpPr>
            <p:nvPr/>
          </p:nvGrpSpPr>
          <p:grpSpPr bwMode="auto">
            <a:xfrm>
              <a:off x="4032" y="2256"/>
              <a:ext cx="432" cy="240"/>
              <a:chOff x="4032" y="2256"/>
              <a:chExt cx="432" cy="240"/>
            </a:xfrm>
          </p:grpSpPr>
          <p:sp>
            <p:nvSpPr>
              <p:cNvPr id="693259" name="Line 11"/>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3260" name="Line 12"/>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3261" name="Line 13"/>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3258" name="Object 21"/>
            <p:cNvGraphicFramePr>
              <a:graphicFrameLocks noChangeAspect="1"/>
            </p:cNvGraphicFramePr>
            <p:nvPr/>
          </p:nvGraphicFramePr>
          <p:xfrm>
            <a:off x="4464" y="2256"/>
            <a:ext cx="200" cy="200"/>
          </p:xfrm>
          <a:graphic>
            <a:graphicData uri="http://schemas.openxmlformats.org/presentationml/2006/ole">
              <p:oleObj spid="_x0000_s415749" name="Equation" r:id="rId6" imgW="317225" imgH="317225" progId="">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3010"/>
                                        </p:tgtEl>
                                        <p:attrNameLst>
                                          <p:attrName>style.visibility</p:attrName>
                                        </p:attrNameLst>
                                      </p:cBhvr>
                                      <p:to>
                                        <p:strVal val="visible"/>
                                      </p:to>
                                    </p:set>
                                    <p:animEffect transition="in" filter="wipe(left)">
                                      <p:cBhvr>
                                        <p:cTn id="7" dur="75"/>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wipe(left)">
                                      <p:cBhvr>
                                        <p:cTn id="12" dur="500"/>
                                        <p:tgtEl>
                                          <p:spTgt spid="43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15"/>
                                        </p:tgtEl>
                                        <p:attrNameLst>
                                          <p:attrName>style.visibility</p:attrName>
                                        </p:attrNameLst>
                                      </p:cBhvr>
                                      <p:to>
                                        <p:strVal val="visible"/>
                                      </p:to>
                                    </p:set>
                                    <p:animEffect transition="in" filter="dissolve">
                                      <p:cBhvr>
                                        <p:cTn id="17" dur="500"/>
                                        <p:tgtEl>
                                          <p:spTgt spid="43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16"/>
                                        </p:tgtEl>
                                        <p:attrNameLst>
                                          <p:attrName>style.visibility</p:attrName>
                                        </p:attrNameLst>
                                      </p:cBhvr>
                                      <p:to>
                                        <p:strVal val="visible"/>
                                      </p:to>
                                    </p:set>
                                    <p:animEffect transition="in" filter="wipe(left)">
                                      <p:cBhvr>
                                        <p:cTn id="22" dur="500"/>
                                        <p:tgtEl>
                                          <p:spTgt spid="430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5"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4034" name="Object 18"/>
          <p:cNvGraphicFramePr>
            <a:graphicFrameLocks noChangeAspect="1"/>
          </p:cNvGraphicFramePr>
          <p:nvPr/>
        </p:nvGraphicFramePr>
        <p:xfrm>
          <a:off x="2057400" y="990600"/>
          <a:ext cx="4351338" cy="2509838"/>
        </p:xfrm>
        <a:graphic>
          <a:graphicData uri="http://schemas.openxmlformats.org/presentationml/2006/ole">
            <p:oleObj spid="_x0000_s416770" name="Equation" r:id="rId3" imgW="4470400" imgH="2578100" progId="">
              <p:embed/>
            </p:oleObj>
          </a:graphicData>
        </a:graphic>
      </p:graphicFrame>
      <p:sp>
        <p:nvSpPr>
          <p:cNvPr id="44035" name="Rectangle 3"/>
          <p:cNvSpPr>
            <a:spLocks noChangeArrowheads="1"/>
          </p:cNvSpPr>
          <p:nvPr/>
        </p:nvSpPr>
        <p:spPr bwMode="auto">
          <a:xfrm>
            <a:off x="2813050" y="985838"/>
            <a:ext cx="35052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44036" name="Object 19"/>
          <p:cNvGraphicFramePr>
            <a:graphicFrameLocks noChangeAspect="1"/>
          </p:cNvGraphicFramePr>
          <p:nvPr/>
        </p:nvGraphicFramePr>
        <p:xfrm>
          <a:off x="6546850" y="985838"/>
          <a:ext cx="444500" cy="317500"/>
        </p:xfrm>
        <a:graphic>
          <a:graphicData uri="http://schemas.openxmlformats.org/presentationml/2006/ole">
            <p:oleObj spid="_x0000_s416771" name="Equation" r:id="rId4" imgW="444114" imgH="317225" progId="">
              <p:embed/>
            </p:oleObj>
          </a:graphicData>
        </a:graphic>
      </p:graphicFrame>
      <p:grpSp>
        <p:nvGrpSpPr>
          <p:cNvPr id="2" name="Group 5"/>
          <p:cNvGrpSpPr>
            <a:grpSpLocks/>
          </p:cNvGrpSpPr>
          <p:nvPr/>
        </p:nvGrpSpPr>
        <p:grpSpPr bwMode="auto">
          <a:xfrm>
            <a:off x="6318250" y="1290638"/>
            <a:ext cx="1003300" cy="381000"/>
            <a:chOff x="4032" y="2256"/>
            <a:chExt cx="632" cy="240"/>
          </a:xfrm>
        </p:grpSpPr>
        <p:grpSp>
          <p:nvGrpSpPr>
            <p:cNvPr id="3" name="Group 6"/>
            <p:cNvGrpSpPr>
              <a:grpSpLocks/>
            </p:cNvGrpSpPr>
            <p:nvPr/>
          </p:nvGrpSpPr>
          <p:grpSpPr bwMode="auto">
            <a:xfrm>
              <a:off x="4032" y="2256"/>
              <a:ext cx="432" cy="240"/>
              <a:chOff x="4032" y="2256"/>
              <a:chExt cx="432" cy="240"/>
            </a:xfrm>
          </p:grpSpPr>
          <p:sp>
            <p:nvSpPr>
              <p:cNvPr id="694286" name="Line 7"/>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4287" name="Line 8"/>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4288" name="Line 9"/>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4285" name="Object 20"/>
            <p:cNvGraphicFramePr>
              <a:graphicFrameLocks noChangeAspect="1"/>
            </p:cNvGraphicFramePr>
            <p:nvPr/>
          </p:nvGraphicFramePr>
          <p:xfrm>
            <a:off x="4464" y="2256"/>
            <a:ext cx="200" cy="200"/>
          </p:xfrm>
          <a:graphic>
            <a:graphicData uri="http://schemas.openxmlformats.org/presentationml/2006/ole">
              <p:oleObj spid="_x0000_s416773" name="Equation" r:id="rId5" imgW="317225" imgH="317225" progId="">
                <p:embed/>
              </p:oleObj>
            </a:graphicData>
          </a:graphic>
        </p:graphicFrame>
      </p:grpSp>
      <p:sp>
        <p:nvSpPr>
          <p:cNvPr id="694278" name="Rectangle 11"/>
          <p:cNvSpPr>
            <a:spLocks noChangeArrowheads="1"/>
          </p:cNvSpPr>
          <p:nvPr/>
        </p:nvSpPr>
        <p:spPr bwMode="auto">
          <a:xfrm>
            <a:off x="1143000" y="1905000"/>
            <a:ext cx="54292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解</a:t>
            </a:r>
          </a:p>
        </p:txBody>
      </p:sp>
      <p:grpSp>
        <p:nvGrpSpPr>
          <p:cNvPr id="4" name="Group 12"/>
          <p:cNvGrpSpPr>
            <a:grpSpLocks/>
          </p:cNvGrpSpPr>
          <p:nvPr/>
        </p:nvGrpSpPr>
        <p:grpSpPr bwMode="auto">
          <a:xfrm>
            <a:off x="1600200" y="3581400"/>
            <a:ext cx="4603750" cy="2514600"/>
            <a:chOff x="1008" y="2256"/>
            <a:chExt cx="2900" cy="1584"/>
          </a:xfrm>
        </p:grpSpPr>
        <p:graphicFrame>
          <p:nvGraphicFramePr>
            <p:cNvPr id="694280" name="Object 21"/>
            <p:cNvGraphicFramePr>
              <a:graphicFrameLocks noChangeAspect="1"/>
            </p:cNvGraphicFramePr>
            <p:nvPr/>
          </p:nvGraphicFramePr>
          <p:xfrm>
            <a:off x="1056" y="2256"/>
            <a:ext cx="2852" cy="1584"/>
          </p:xfrm>
          <a:graphic>
            <a:graphicData uri="http://schemas.openxmlformats.org/presentationml/2006/ole">
              <p:oleObj spid="_x0000_s416772" name="Equation" r:id="rId6" imgW="4610100" imgH="2578100" progId="">
                <p:embed/>
              </p:oleObj>
            </a:graphicData>
          </a:graphic>
        </p:graphicFrame>
        <p:grpSp>
          <p:nvGrpSpPr>
            <p:cNvPr id="5" name="Group 14"/>
            <p:cNvGrpSpPr>
              <a:grpSpLocks/>
            </p:cNvGrpSpPr>
            <p:nvPr/>
          </p:nvGrpSpPr>
          <p:grpSpPr bwMode="auto">
            <a:xfrm>
              <a:off x="1008" y="3168"/>
              <a:ext cx="655" cy="61"/>
              <a:chOff x="1440" y="3216"/>
              <a:chExt cx="816" cy="48"/>
            </a:xfrm>
          </p:grpSpPr>
          <p:sp>
            <p:nvSpPr>
              <p:cNvPr id="694282" name="Line 15"/>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4283" name="Line 16"/>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dissolve">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5058" name="Object 38"/>
          <p:cNvGraphicFramePr>
            <a:graphicFrameLocks noChangeAspect="1"/>
          </p:cNvGraphicFramePr>
          <p:nvPr/>
        </p:nvGraphicFramePr>
        <p:xfrm>
          <a:off x="3048000" y="3581400"/>
          <a:ext cx="3435350" cy="2527300"/>
        </p:xfrm>
        <a:graphic>
          <a:graphicData uri="http://schemas.openxmlformats.org/presentationml/2006/ole">
            <p:oleObj spid="_x0000_s417794" name="Equation" r:id="rId3" imgW="3632200" imgH="2578100" progId="">
              <p:embed/>
            </p:oleObj>
          </a:graphicData>
        </a:graphic>
      </p:graphicFrame>
      <p:grpSp>
        <p:nvGrpSpPr>
          <p:cNvPr id="2" name="Group 3"/>
          <p:cNvGrpSpPr>
            <a:grpSpLocks/>
          </p:cNvGrpSpPr>
          <p:nvPr/>
        </p:nvGrpSpPr>
        <p:grpSpPr bwMode="auto">
          <a:xfrm>
            <a:off x="1295400" y="4953000"/>
            <a:ext cx="1039813" cy="96838"/>
            <a:chOff x="1440" y="3216"/>
            <a:chExt cx="816" cy="48"/>
          </a:xfrm>
        </p:grpSpPr>
        <p:sp>
          <p:nvSpPr>
            <p:cNvPr id="695328" name="Line 4"/>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5329" name="Line 5"/>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5300" name="Object 39"/>
          <p:cNvGraphicFramePr>
            <a:graphicFrameLocks noChangeAspect="1"/>
          </p:cNvGraphicFramePr>
          <p:nvPr/>
        </p:nvGraphicFramePr>
        <p:xfrm>
          <a:off x="2070100" y="762000"/>
          <a:ext cx="4527550" cy="2500313"/>
        </p:xfrm>
        <a:graphic>
          <a:graphicData uri="http://schemas.openxmlformats.org/presentationml/2006/ole">
            <p:oleObj spid="_x0000_s417795" name="Equation" r:id="rId4" imgW="4610100" imgH="2578100" progId="">
              <p:embed/>
            </p:oleObj>
          </a:graphicData>
        </a:graphic>
      </p:graphicFrame>
      <p:grpSp>
        <p:nvGrpSpPr>
          <p:cNvPr id="3" name="Group 7"/>
          <p:cNvGrpSpPr>
            <a:grpSpLocks/>
          </p:cNvGrpSpPr>
          <p:nvPr/>
        </p:nvGrpSpPr>
        <p:grpSpPr bwMode="auto">
          <a:xfrm>
            <a:off x="2070100" y="2362200"/>
            <a:ext cx="1039813" cy="96838"/>
            <a:chOff x="1440" y="3216"/>
            <a:chExt cx="816" cy="48"/>
          </a:xfrm>
        </p:grpSpPr>
        <p:sp>
          <p:nvSpPr>
            <p:cNvPr id="695326" name="Line 8"/>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5327" name="Line 9"/>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45066" name="Rectangle 10"/>
          <p:cNvSpPr>
            <a:spLocks noChangeArrowheads="1"/>
          </p:cNvSpPr>
          <p:nvPr/>
        </p:nvSpPr>
        <p:spPr bwMode="auto">
          <a:xfrm>
            <a:off x="3213100" y="762000"/>
            <a:ext cx="32766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45067" name="Object 40"/>
          <p:cNvGraphicFramePr>
            <a:graphicFrameLocks noChangeAspect="1"/>
          </p:cNvGraphicFramePr>
          <p:nvPr/>
        </p:nvGraphicFramePr>
        <p:xfrm>
          <a:off x="6553200" y="838200"/>
          <a:ext cx="952500" cy="406400"/>
        </p:xfrm>
        <a:graphic>
          <a:graphicData uri="http://schemas.openxmlformats.org/presentationml/2006/ole">
            <p:oleObj spid="_x0000_s417796" name="Equation" r:id="rId5" imgW="952087" imgH="406224" progId="">
              <p:embed/>
            </p:oleObj>
          </a:graphicData>
        </a:graphic>
      </p:graphicFrame>
      <p:grpSp>
        <p:nvGrpSpPr>
          <p:cNvPr id="4" name="Group 12"/>
          <p:cNvGrpSpPr>
            <a:grpSpLocks/>
          </p:cNvGrpSpPr>
          <p:nvPr/>
        </p:nvGrpSpPr>
        <p:grpSpPr bwMode="auto">
          <a:xfrm>
            <a:off x="6553200" y="1219200"/>
            <a:ext cx="1003300" cy="838200"/>
            <a:chOff x="4080" y="912"/>
            <a:chExt cx="632" cy="528"/>
          </a:xfrm>
        </p:grpSpPr>
        <p:grpSp>
          <p:nvGrpSpPr>
            <p:cNvPr id="5" name="Group 13"/>
            <p:cNvGrpSpPr>
              <a:grpSpLocks/>
            </p:cNvGrpSpPr>
            <p:nvPr/>
          </p:nvGrpSpPr>
          <p:grpSpPr bwMode="auto">
            <a:xfrm>
              <a:off x="4080" y="912"/>
              <a:ext cx="432" cy="528"/>
              <a:chOff x="4032" y="2256"/>
              <a:chExt cx="432" cy="240"/>
            </a:xfrm>
          </p:grpSpPr>
          <p:sp>
            <p:nvSpPr>
              <p:cNvPr id="695323" name="Line 14"/>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5324" name="Line 15"/>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5325" name="Line 16"/>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5322" name="Object 41"/>
            <p:cNvGraphicFramePr>
              <a:graphicFrameLocks noChangeAspect="1"/>
            </p:cNvGraphicFramePr>
            <p:nvPr/>
          </p:nvGraphicFramePr>
          <p:xfrm>
            <a:off x="4512" y="1056"/>
            <a:ext cx="200" cy="200"/>
          </p:xfrm>
          <a:graphic>
            <a:graphicData uri="http://schemas.openxmlformats.org/presentationml/2006/ole">
              <p:oleObj spid="_x0000_s417802" name="Equation" r:id="rId6" imgW="317225" imgH="317225" progId="">
                <p:embed/>
              </p:oleObj>
            </a:graphicData>
          </a:graphic>
        </p:graphicFrame>
      </p:grpSp>
      <p:sp>
        <p:nvSpPr>
          <p:cNvPr id="45074" name="Rectangle 18"/>
          <p:cNvSpPr>
            <a:spLocks noChangeArrowheads="1"/>
          </p:cNvSpPr>
          <p:nvPr/>
        </p:nvSpPr>
        <p:spPr bwMode="auto">
          <a:xfrm>
            <a:off x="3124200" y="3581400"/>
            <a:ext cx="33528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45075" name="Object 42"/>
          <p:cNvGraphicFramePr>
            <a:graphicFrameLocks noChangeAspect="1"/>
          </p:cNvGraphicFramePr>
          <p:nvPr/>
        </p:nvGraphicFramePr>
        <p:xfrm>
          <a:off x="6553200" y="3505200"/>
          <a:ext cx="952500" cy="406400"/>
        </p:xfrm>
        <a:graphic>
          <a:graphicData uri="http://schemas.openxmlformats.org/presentationml/2006/ole">
            <p:oleObj spid="_x0000_s417797" name="Equation" r:id="rId7" imgW="952087" imgH="406224" progId="">
              <p:embed/>
            </p:oleObj>
          </a:graphicData>
        </a:graphic>
      </p:graphicFrame>
      <p:grpSp>
        <p:nvGrpSpPr>
          <p:cNvPr id="6" name="Group 20"/>
          <p:cNvGrpSpPr>
            <a:grpSpLocks/>
          </p:cNvGrpSpPr>
          <p:nvPr/>
        </p:nvGrpSpPr>
        <p:grpSpPr bwMode="auto">
          <a:xfrm>
            <a:off x="6477000" y="3886200"/>
            <a:ext cx="927100" cy="1447800"/>
            <a:chOff x="4080" y="2448"/>
            <a:chExt cx="584" cy="912"/>
          </a:xfrm>
        </p:grpSpPr>
        <p:grpSp>
          <p:nvGrpSpPr>
            <p:cNvPr id="7" name="Group 21"/>
            <p:cNvGrpSpPr>
              <a:grpSpLocks/>
            </p:cNvGrpSpPr>
            <p:nvPr/>
          </p:nvGrpSpPr>
          <p:grpSpPr bwMode="auto">
            <a:xfrm>
              <a:off x="4080" y="2448"/>
              <a:ext cx="384" cy="912"/>
              <a:chOff x="4032" y="2256"/>
              <a:chExt cx="432" cy="240"/>
            </a:xfrm>
          </p:grpSpPr>
          <p:sp>
            <p:nvSpPr>
              <p:cNvPr id="695318" name="Line 22"/>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5319" name="Line 23"/>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5320" name="Line 24"/>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5317" name="Object 43"/>
            <p:cNvGraphicFramePr>
              <a:graphicFrameLocks noChangeAspect="1"/>
            </p:cNvGraphicFramePr>
            <p:nvPr/>
          </p:nvGraphicFramePr>
          <p:xfrm>
            <a:off x="4464" y="2880"/>
            <a:ext cx="200" cy="200"/>
          </p:xfrm>
          <a:graphic>
            <a:graphicData uri="http://schemas.openxmlformats.org/presentationml/2006/ole">
              <p:oleObj spid="_x0000_s417801" name="Equation" r:id="rId8" imgW="317225" imgH="317225" progId="">
                <p:embed/>
              </p:oleObj>
            </a:graphicData>
          </a:graphic>
        </p:graphicFrame>
      </p:grpSp>
      <p:graphicFrame>
        <p:nvGraphicFramePr>
          <p:cNvPr id="45082" name="Object 44"/>
          <p:cNvGraphicFramePr>
            <a:graphicFrameLocks noChangeAspect="1"/>
          </p:cNvGraphicFramePr>
          <p:nvPr/>
        </p:nvGraphicFramePr>
        <p:xfrm>
          <a:off x="1371600" y="4495800"/>
          <a:ext cx="1003300" cy="419100"/>
        </p:xfrm>
        <a:graphic>
          <a:graphicData uri="http://schemas.openxmlformats.org/presentationml/2006/ole">
            <p:oleObj spid="_x0000_s417798" name="Equation" r:id="rId9" imgW="1002865" imgH="418918" progId="">
              <p:embed/>
            </p:oleObj>
          </a:graphicData>
        </a:graphic>
      </p:graphicFrame>
      <p:graphicFrame>
        <p:nvGraphicFramePr>
          <p:cNvPr id="45083" name="Object 45"/>
          <p:cNvGraphicFramePr>
            <a:graphicFrameLocks noChangeAspect="1"/>
          </p:cNvGraphicFramePr>
          <p:nvPr/>
        </p:nvGraphicFramePr>
        <p:xfrm>
          <a:off x="2057400" y="3581400"/>
          <a:ext cx="939800" cy="406400"/>
        </p:xfrm>
        <a:graphic>
          <a:graphicData uri="http://schemas.openxmlformats.org/presentationml/2006/ole">
            <p:oleObj spid="_x0000_s417799" name="Equation" r:id="rId10" imgW="939392" imgH="406224" progId="">
              <p:embed/>
            </p:oleObj>
          </a:graphicData>
        </a:graphic>
      </p:graphicFrame>
      <p:grpSp>
        <p:nvGrpSpPr>
          <p:cNvPr id="8" name="Group 28"/>
          <p:cNvGrpSpPr>
            <a:grpSpLocks/>
          </p:cNvGrpSpPr>
          <p:nvPr/>
        </p:nvGrpSpPr>
        <p:grpSpPr bwMode="auto">
          <a:xfrm>
            <a:off x="2514600" y="4038600"/>
            <a:ext cx="762000" cy="1828800"/>
            <a:chOff x="1584" y="2544"/>
            <a:chExt cx="480" cy="1152"/>
          </a:xfrm>
        </p:grpSpPr>
        <p:grpSp>
          <p:nvGrpSpPr>
            <p:cNvPr id="9" name="Group 29"/>
            <p:cNvGrpSpPr>
              <a:grpSpLocks/>
            </p:cNvGrpSpPr>
            <p:nvPr/>
          </p:nvGrpSpPr>
          <p:grpSpPr bwMode="auto">
            <a:xfrm flipH="1">
              <a:off x="1584" y="2544"/>
              <a:ext cx="480" cy="1152"/>
              <a:chOff x="4032" y="2256"/>
              <a:chExt cx="432" cy="240"/>
            </a:xfrm>
          </p:grpSpPr>
          <p:sp>
            <p:nvSpPr>
              <p:cNvPr id="695313" name="Line 30"/>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5314" name="Line 31"/>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5315" name="Line 32"/>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5312" name="Object 46"/>
            <p:cNvGraphicFramePr>
              <a:graphicFrameLocks noChangeAspect="1"/>
            </p:cNvGraphicFramePr>
            <p:nvPr/>
          </p:nvGraphicFramePr>
          <p:xfrm>
            <a:off x="1584" y="3024"/>
            <a:ext cx="200" cy="200"/>
          </p:xfrm>
          <a:graphic>
            <a:graphicData uri="http://schemas.openxmlformats.org/presentationml/2006/ole">
              <p:oleObj spid="_x0000_s417800" name="Equation" r:id="rId11" imgW="317225" imgH="317225" progId="">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6"/>
                                        </p:tgtEl>
                                        <p:attrNameLst>
                                          <p:attrName>style.visibility</p:attrName>
                                        </p:attrNameLst>
                                      </p:cBhvr>
                                      <p:to>
                                        <p:strVal val="visible"/>
                                      </p:to>
                                    </p:set>
                                    <p:animEffect transition="in" filter="wipe(left)">
                                      <p:cBhvr>
                                        <p:cTn id="7" dur="500"/>
                                        <p:tgtEl>
                                          <p:spTgt spid="45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transition="in" filter="wipe(lef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82"/>
                                        </p:tgtEl>
                                        <p:attrNameLst>
                                          <p:attrName>style.visibility</p:attrName>
                                        </p:attrNameLst>
                                      </p:cBhvr>
                                      <p:to>
                                        <p:strVal val="visible"/>
                                      </p:to>
                                    </p:set>
                                    <p:animEffect transition="in" filter="wipe(left)">
                                      <p:cBhvr>
                                        <p:cTn id="27" dur="500"/>
                                        <p:tgtEl>
                                          <p:spTgt spid="45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058"/>
                                        </p:tgtEl>
                                        <p:attrNameLst>
                                          <p:attrName>style.visibility</p:attrName>
                                        </p:attrNameLst>
                                      </p:cBhvr>
                                      <p:to>
                                        <p:strVal val="visible"/>
                                      </p:to>
                                    </p:set>
                                    <p:animEffect transition="in" filter="wipe(left)">
                                      <p:cBhvr>
                                        <p:cTn id="32" dur="500"/>
                                        <p:tgtEl>
                                          <p:spTgt spid="450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5074"/>
                                        </p:tgtEl>
                                        <p:attrNameLst>
                                          <p:attrName>style.visibility</p:attrName>
                                        </p:attrNameLst>
                                      </p:cBhvr>
                                      <p:to>
                                        <p:strVal val="visible"/>
                                      </p:to>
                                    </p:set>
                                    <p:animEffect transition="in" filter="wipe(up)">
                                      <p:cBhvr>
                                        <p:cTn id="37" dur="500"/>
                                        <p:tgtEl>
                                          <p:spTgt spid="450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075"/>
                                        </p:tgtEl>
                                        <p:attrNameLst>
                                          <p:attrName>style.visibility</p:attrName>
                                        </p:attrNameLst>
                                      </p:cBhvr>
                                      <p:to>
                                        <p:strVal val="visible"/>
                                      </p:to>
                                    </p:set>
                                    <p:animEffect transition="in" filter="wipe(left)">
                                      <p:cBhvr>
                                        <p:cTn id="42" dur="500"/>
                                        <p:tgtEl>
                                          <p:spTgt spid="450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5083"/>
                                        </p:tgtEl>
                                        <p:attrNameLst>
                                          <p:attrName>style.visibility</p:attrName>
                                        </p:attrNameLst>
                                      </p:cBhvr>
                                      <p:to>
                                        <p:strVal val="visible"/>
                                      </p:to>
                                    </p:set>
                                    <p:animEffect transition="in" filter="wipe(left)">
                                      <p:cBhvr>
                                        <p:cTn id="52" dur="500"/>
                                        <p:tgtEl>
                                          <p:spTgt spid="450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animBg="1"/>
      <p:bldP spid="45074"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6082" name="Object 26"/>
          <p:cNvGraphicFramePr>
            <a:graphicFrameLocks noChangeAspect="1"/>
          </p:cNvGraphicFramePr>
          <p:nvPr/>
        </p:nvGraphicFramePr>
        <p:xfrm>
          <a:off x="1338263" y="4297363"/>
          <a:ext cx="1104900" cy="419100"/>
        </p:xfrm>
        <a:graphic>
          <a:graphicData uri="http://schemas.openxmlformats.org/presentationml/2006/ole">
            <p:oleObj spid="_x0000_s418818" name="Equation" r:id="rId3" imgW="1104900" imgH="419100" progId="">
              <p:embed/>
            </p:oleObj>
          </a:graphicData>
        </a:graphic>
      </p:graphicFrame>
      <p:graphicFrame>
        <p:nvGraphicFramePr>
          <p:cNvPr id="46083" name="Object 27"/>
          <p:cNvGraphicFramePr>
            <a:graphicFrameLocks noChangeAspect="1"/>
          </p:cNvGraphicFramePr>
          <p:nvPr/>
        </p:nvGraphicFramePr>
        <p:xfrm>
          <a:off x="2590800" y="3505200"/>
          <a:ext cx="3055938" cy="2517775"/>
        </p:xfrm>
        <a:graphic>
          <a:graphicData uri="http://schemas.openxmlformats.org/presentationml/2006/ole">
            <p:oleObj spid="_x0000_s418819" name="Equation" r:id="rId4" imgW="3733800" imgH="2578100" progId="">
              <p:embed/>
            </p:oleObj>
          </a:graphicData>
        </a:graphic>
      </p:graphicFrame>
      <p:grpSp>
        <p:nvGrpSpPr>
          <p:cNvPr id="2" name="Group 4"/>
          <p:cNvGrpSpPr>
            <a:grpSpLocks/>
          </p:cNvGrpSpPr>
          <p:nvPr/>
        </p:nvGrpSpPr>
        <p:grpSpPr bwMode="auto">
          <a:xfrm>
            <a:off x="1219200" y="4710113"/>
            <a:ext cx="1274763" cy="88900"/>
            <a:chOff x="1440" y="3216"/>
            <a:chExt cx="816" cy="48"/>
          </a:xfrm>
        </p:grpSpPr>
        <p:sp>
          <p:nvSpPr>
            <p:cNvPr id="696343" name="Line 5"/>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6344" name="Line 6"/>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46087" name="Object 28"/>
          <p:cNvGraphicFramePr>
            <a:graphicFrameLocks noChangeAspect="1"/>
          </p:cNvGraphicFramePr>
          <p:nvPr/>
        </p:nvGraphicFramePr>
        <p:xfrm>
          <a:off x="2514600" y="838200"/>
          <a:ext cx="3205163" cy="2525713"/>
        </p:xfrm>
        <a:graphic>
          <a:graphicData uri="http://schemas.openxmlformats.org/presentationml/2006/ole">
            <p:oleObj spid="_x0000_s418820" name="Equation" r:id="rId5" imgW="3467100" imgH="2578100" progId="">
              <p:embed/>
            </p:oleObj>
          </a:graphicData>
        </a:graphic>
      </p:graphicFrame>
      <p:sp>
        <p:nvSpPr>
          <p:cNvPr id="46088" name="Rectangle 8"/>
          <p:cNvSpPr>
            <a:spLocks noChangeArrowheads="1"/>
          </p:cNvSpPr>
          <p:nvPr/>
        </p:nvSpPr>
        <p:spPr bwMode="auto">
          <a:xfrm>
            <a:off x="2667000" y="1295400"/>
            <a:ext cx="35052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46089" name="Rectangle 9"/>
          <p:cNvSpPr>
            <a:spLocks noChangeArrowheads="1"/>
          </p:cNvSpPr>
          <p:nvPr/>
        </p:nvSpPr>
        <p:spPr bwMode="auto">
          <a:xfrm>
            <a:off x="2667000" y="2286000"/>
            <a:ext cx="35052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46090" name="Line 10"/>
          <p:cNvSpPr>
            <a:spLocks noChangeShapeType="1"/>
          </p:cNvSpPr>
          <p:nvPr/>
        </p:nvSpPr>
        <p:spPr bwMode="auto">
          <a:xfrm>
            <a:off x="6172200" y="1752600"/>
            <a:ext cx="0" cy="533400"/>
          </a:xfrm>
          <a:prstGeom prst="line">
            <a:avLst/>
          </a:prstGeom>
          <a:noFill/>
          <a:ln w="28575">
            <a:solidFill>
              <a:srgbClr val="FF0000"/>
            </a:solidFill>
            <a:round/>
            <a:headEnd type="triangle" w="med" len="me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46091" name="Rectangle 11"/>
          <p:cNvSpPr>
            <a:spLocks noChangeArrowheads="1"/>
          </p:cNvSpPr>
          <p:nvPr/>
        </p:nvSpPr>
        <p:spPr bwMode="auto">
          <a:xfrm>
            <a:off x="2819400" y="3962400"/>
            <a:ext cx="28194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pSp>
        <p:nvGrpSpPr>
          <p:cNvPr id="3" name="Group 12"/>
          <p:cNvGrpSpPr>
            <a:grpSpLocks/>
          </p:cNvGrpSpPr>
          <p:nvPr/>
        </p:nvGrpSpPr>
        <p:grpSpPr bwMode="auto">
          <a:xfrm>
            <a:off x="5638800" y="4267200"/>
            <a:ext cx="774700" cy="533400"/>
            <a:chOff x="3504" y="2688"/>
            <a:chExt cx="488" cy="336"/>
          </a:xfrm>
        </p:grpSpPr>
        <p:grpSp>
          <p:nvGrpSpPr>
            <p:cNvPr id="4" name="Group 13"/>
            <p:cNvGrpSpPr>
              <a:grpSpLocks/>
            </p:cNvGrpSpPr>
            <p:nvPr/>
          </p:nvGrpSpPr>
          <p:grpSpPr bwMode="auto">
            <a:xfrm>
              <a:off x="3504" y="2688"/>
              <a:ext cx="288" cy="336"/>
              <a:chOff x="4032" y="2256"/>
              <a:chExt cx="432" cy="240"/>
            </a:xfrm>
          </p:grpSpPr>
          <p:sp>
            <p:nvSpPr>
              <p:cNvPr id="696340" name="Line 14"/>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6341" name="Line 15"/>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6342" name="Line 16"/>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6339" name="Object 29"/>
            <p:cNvGraphicFramePr>
              <a:graphicFrameLocks noChangeAspect="1"/>
            </p:cNvGraphicFramePr>
            <p:nvPr/>
          </p:nvGraphicFramePr>
          <p:xfrm>
            <a:off x="3792" y="2784"/>
            <a:ext cx="200" cy="200"/>
          </p:xfrm>
          <a:graphic>
            <a:graphicData uri="http://schemas.openxmlformats.org/presentationml/2006/ole">
              <p:oleObj spid="_x0000_s418823" name="Equation" r:id="rId6" imgW="317225" imgH="317225" progId="">
                <p:embed/>
              </p:oleObj>
            </a:graphicData>
          </a:graphic>
        </p:graphicFrame>
      </p:grpSp>
      <p:grpSp>
        <p:nvGrpSpPr>
          <p:cNvPr id="5" name="Group 18"/>
          <p:cNvGrpSpPr>
            <a:grpSpLocks/>
          </p:cNvGrpSpPr>
          <p:nvPr/>
        </p:nvGrpSpPr>
        <p:grpSpPr bwMode="auto">
          <a:xfrm>
            <a:off x="1371600" y="1600200"/>
            <a:ext cx="1152525" cy="919163"/>
            <a:chOff x="960" y="1200"/>
            <a:chExt cx="726" cy="579"/>
          </a:xfrm>
        </p:grpSpPr>
        <p:grpSp>
          <p:nvGrpSpPr>
            <p:cNvPr id="6" name="Group 19"/>
            <p:cNvGrpSpPr>
              <a:grpSpLocks/>
            </p:cNvGrpSpPr>
            <p:nvPr/>
          </p:nvGrpSpPr>
          <p:grpSpPr bwMode="auto">
            <a:xfrm>
              <a:off x="960" y="1488"/>
              <a:ext cx="631" cy="57"/>
              <a:chOff x="1440" y="3216"/>
              <a:chExt cx="816" cy="48"/>
            </a:xfrm>
          </p:grpSpPr>
          <p:sp>
            <p:nvSpPr>
              <p:cNvPr id="696336" name="Line 20"/>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6337" name="Line 21"/>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6334" name="Object 30"/>
            <p:cNvGraphicFramePr>
              <a:graphicFrameLocks noChangeAspect="1"/>
            </p:cNvGraphicFramePr>
            <p:nvPr/>
          </p:nvGraphicFramePr>
          <p:xfrm>
            <a:off x="1008" y="1536"/>
            <a:ext cx="678" cy="243"/>
          </p:xfrm>
          <a:graphic>
            <a:graphicData uri="http://schemas.openxmlformats.org/presentationml/2006/ole">
              <p:oleObj spid="_x0000_s418821" name="Equation" r:id="rId7" imgW="1206500" imgH="419100" progId="">
                <p:embed/>
              </p:oleObj>
            </a:graphicData>
          </a:graphic>
        </p:graphicFrame>
        <p:graphicFrame>
          <p:nvGraphicFramePr>
            <p:cNvPr id="696335" name="Object 31"/>
            <p:cNvGraphicFramePr>
              <a:graphicFrameLocks noChangeAspect="1"/>
            </p:cNvGraphicFramePr>
            <p:nvPr/>
          </p:nvGraphicFramePr>
          <p:xfrm>
            <a:off x="1008" y="1200"/>
            <a:ext cx="632" cy="272"/>
          </p:xfrm>
          <a:graphic>
            <a:graphicData uri="http://schemas.openxmlformats.org/presentationml/2006/ole">
              <p:oleObj spid="_x0000_s418822" name="Equation" r:id="rId8" imgW="1002865" imgH="431613" progId="">
                <p:embed/>
              </p:oleObj>
            </a:graphicData>
          </a:graphic>
        </p:graphicFrame>
      </p:grpSp>
      <p:sp>
        <p:nvSpPr>
          <p:cNvPr id="24" name="椭圆 23"/>
          <p:cNvSpPr/>
          <p:nvPr/>
        </p:nvSpPr>
        <p:spPr>
          <a:xfrm>
            <a:off x="2571750" y="4643438"/>
            <a:ext cx="285750" cy="285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4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left)">
                                      <p:cBhvr>
                                        <p:cTn id="7" dur="500"/>
                                        <p:tgtEl>
                                          <p:spTgt spid="46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8"/>
                                        </p:tgtEl>
                                        <p:attrNameLst>
                                          <p:attrName>style.visibility</p:attrName>
                                        </p:attrNameLst>
                                      </p:cBhvr>
                                      <p:to>
                                        <p:strVal val="visible"/>
                                      </p:to>
                                    </p:set>
                                    <p:animEffect transition="in" filter="wipe(left)">
                                      <p:cBhvr>
                                        <p:cTn id="12" dur="500"/>
                                        <p:tgtEl>
                                          <p:spTgt spid="46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9"/>
                                        </p:tgtEl>
                                        <p:attrNameLst>
                                          <p:attrName>style.visibility</p:attrName>
                                        </p:attrNameLst>
                                      </p:cBhvr>
                                      <p:to>
                                        <p:strVal val="visible"/>
                                      </p:to>
                                    </p:set>
                                    <p:animEffect transition="in" filter="wipe(left)">
                                      <p:cBhvr>
                                        <p:cTn id="17" dur="500"/>
                                        <p:tgtEl>
                                          <p:spTgt spid="46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6090"/>
                                        </p:tgtEl>
                                        <p:attrNameLst>
                                          <p:attrName>style.visibility</p:attrName>
                                        </p:attrNameLst>
                                      </p:cBhvr>
                                      <p:to>
                                        <p:strVal val="visible"/>
                                      </p:to>
                                    </p:set>
                                    <p:animEffect transition="in" filter="barn(outHorizontal)">
                                      <p:cBhvr>
                                        <p:cTn id="22" dur="500"/>
                                        <p:tgtEl>
                                          <p:spTgt spid="460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082"/>
                                        </p:tgtEl>
                                        <p:attrNameLst>
                                          <p:attrName>style.visibility</p:attrName>
                                        </p:attrNameLst>
                                      </p:cBhvr>
                                      <p:to>
                                        <p:strVal val="visible"/>
                                      </p:to>
                                    </p:set>
                                    <p:animEffect transition="in" filter="wipe(left)">
                                      <p:cBhvr>
                                        <p:cTn id="32" dur="500"/>
                                        <p:tgtEl>
                                          <p:spTgt spid="460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083"/>
                                        </p:tgtEl>
                                        <p:attrNameLst>
                                          <p:attrName>style.visibility</p:attrName>
                                        </p:attrNameLst>
                                      </p:cBhvr>
                                      <p:to>
                                        <p:strVal val="visible"/>
                                      </p:to>
                                    </p:set>
                                    <p:animEffect transition="in" filter="wipe(left)">
                                      <p:cBhvr>
                                        <p:cTn id="37" dur="500"/>
                                        <p:tgtEl>
                                          <p:spTgt spid="460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091"/>
                                        </p:tgtEl>
                                        <p:attrNameLst>
                                          <p:attrName>style.visibility</p:attrName>
                                        </p:attrNameLst>
                                      </p:cBhvr>
                                      <p:to>
                                        <p:strVal val="visible"/>
                                      </p:to>
                                    </p:set>
                                    <p:animEffect transition="in" filter="wipe(left)">
                                      <p:cBhvr>
                                        <p:cTn id="42" dur="500"/>
                                        <p:tgtEl>
                                          <p:spTgt spid="460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animBg="1"/>
      <p:bldP spid="46089" grpId="0" animBg="1"/>
      <p:bldP spid="46090" grpId="0" animBg="1"/>
      <p:bldP spid="46091" grpId="0" animBg="1"/>
      <p:bldP spid="24"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7106" name="Object 30"/>
          <p:cNvGraphicFramePr>
            <a:graphicFrameLocks noChangeAspect="1"/>
          </p:cNvGraphicFramePr>
          <p:nvPr/>
        </p:nvGraphicFramePr>
        <p:xfrm>
          <a:off x="2743200" y="3505200"/>
          <a:ext cx="2809875" cy="2578100"/>
        </p:xfrm>
        <a:graphic>
          <a:graphicData uri="http://schemas.openxmlformats.org/presentationml/2006/ole">
            <p:oleObj spid="_x0000_s419842" name="Equation" r:id="rId3" imgW="3479800" imgH="2578100" progId="">
              <p:embed/>
            </p:oleObj>
          </a:graphicData>
        </a:graphic>
      </p:graphicFrame>
      <p:graphicFrame>
        <p:nvGraphicFramePr>
          <p:cNvPr id="47107" name="Object 31"/>
          <p:cNvGraphicFramePr>
            <a:graphicFrameLocks noChangeAspect="1"/>
          </p:cNvGraphicFramePr>
          <p:nvPr/>
        </p:nvGraphicFramePr>
        <p:xfrm>
          <a:off x="1595438" y="4230688"/>
          <a:ext cx="900112" cy="431800"/>
        </p:xfrm>
        <a:graphic>
          <a:graphicData uri="http://schemas.openxmlformats.org/presentationml/2006/ole">
            <p:oleObj spid="_x0000_s419843" name="Equation" r:id="rId4" imgW="901309" imgH="431613" progId="">
              <p:embed/>
            </p:oleObj>
          </a:graphicData>
        </a:graphic>
      </p:graphicFrame>
      <p:grpSp>
        <p:nvGrpSpPr>
          <p:cNvPr id="2" name="Group 4"/>
          <p:cNvGrpSpPr>
            <a:grpSpLocks/>
          </p:cNvGrpSpPr>
          <p:nvPr/>
        </p:nvGrpSpPr>
        <p:grpSpPr bwMode="auto">
          <a:xfrm>
            <a:off x="1400175" y="4691063"/>
            <a:ext cx="1274763" cy="88900"/>
            <a:chOff x="1440" y="3216"/>
            <a:chExt cx="816" cy="48"/>
          </a:xfrm>
        </p:grpSpPr>
        <p:sp>
          <p:nvSpPr>
            <p:cNvPr id="697370" name="Line 5"/>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7371" name="Line 6"/>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47111" name="Object 32"/>
          <p:cNvGraphicFramePr>
            <a:graphicFrameLocks noChangeAspect="1"/>
          </p:cNvGraphicFramePr>
          <p:nvPr/>
        </p:nvGraphicFramePr>
        <p:xfrm>
          <a:off x="2727325" y="914400"/>
          <a:ext cx="3063875" cy="2489200"/>
        </p:xfrm>
        <a:graphic>
          <a:graphicData uri="http://schemas.openxmlformats.org/presentationml/2006/ole">
            <p:oleObj spid="_x0000_s419844" name="Equation" r:id="rId5" imgW="3733800" imgH="2578100" progId="">
              <p:embed/>
            </p:oleObj>
          </a:graphicData>
        </a:graphic>
      </p:graphicFrame>
      <p:grpSp>
        <p:nvGrpSpPr>
          <p:cNvPr id="3" name="Group 8"/>
          <p:cNvGrpSpPr>
            <a:grpSpLocks/>
          </p:cNvGrpSpPr>
          <p:nvPr/>
        </p:nvGrpSpPr>
        <p:grpSpPr bwMode="auto">
          <a:xfrm>
            <a:off x="1371600" y="1658938"/>
            <a:ext cx="1274763" cy="563562"/>
            <a:chOff x="864" y="1045"/>
            <a:chExt cx="803" cy="355"/>
          </a:xfrm>
        </p:grpSpPr>
        <p:graphicFrame>
          <p:nvGraphicFramePr>
            <p:cNvPr id="697366" name="Object 33"/>
            <p:cNvGraphicFramePr>
              <a:graphicFrameLocks noChangeAspect="1"/>
            </p:cNvGraphicFramePr>
            <p:nvPr/>
          </p:nvGraphicFramePr>
          <p:xfrm>
            <a:off x="1016" y="1045"/>
            <a:ext cx="568" cy="272"/>
          </p:xfrm>
          <a:graphic>
            <a:graphicData uri="http://schemas.openxmlformats.org/presentationml/2006/ole">
              <p:oleObj spid="_x0000_s419848" name="Equation" r:id="rId6" imgW="901309" imgH="431613" progId="">
                <p:embed/>
              </p:oleObj>
            </a:graphicData>
          </a:graphic>
        </p:graphicFrame>
        <p:grpSp>
          <p:nvGrpSpPr>
            <p:cNvPr id="4" name="Group 10"/>
            <p:cNvGrpSpPr>
              <a:grpSpLocks/>
            </p:cNvGrpSpPr>
            <p:nvPr/>
          </p:nvGrpSpPr>
          <p:grpSpPr bwMode="auto">
            <a:xfrm>
              <a:off x="864" y="1344"/>
              <a:ext cx="803" cy="56"/>
              <a:chOff x="1440" y="3216"/>
              <a:chExt cx="816" cy="48"/>
            </a:xfrm>
          </p:grpSpPr>
          <p:sp>
            <p:nvSpPr>
              <p:cNvPr id="697368" name="Line 11"/>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7369" name="Line 12"/>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sp>
        <p:nvSpPr>
          <p:cNvPr id="47117" name="Rectangle 13"/>
          <p:cNvSpPr>
            <a:spLocks noChangeArrowheads="1"/>
          </p:cNvSpPr>
          <p:nvPr/>
        </p:nvSpPr>
        <p:spPr bwMode="auto">
          <a:xfrm>
            <a:off x="2971800" y="1905000"/>
            <a:ext cx="28194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pSp>
        <p:nvGrpSpPr>
          <p:cNvPr id="5" name="Group 14"/>
          <p:cNvGrpSpPr>
            <a:grpSpLocks/>
          </p:cNvGrpSpPr>
          <p:nvPr/>
        </p:nvGrpSpPr>
        <p:grpSpPr bwMode="auto">
          <a:xfrm>
            <a:off x="5791200" y="2133600"/>
            <a:ext cx="774700" cy="533400"/>
            <a:chOff x="3648" y="1344"/>
            <a:chExt cx="488" cy="336"/>
          </a:xfrm>
        </p:grpSpPr>
        <p:grpSp>
          <p:nvGrpSpPr>
            <p:cNvPr id="6" name="Group 15"/>
            <p:cNvGrpSpPr>
              <a:grpSpLocks/>
            </p:cNvGrpSpPr>
            <p:nvPr/>
          </p:nvGrpSpPr>
          <p:grpSpPr bwMode="auto">
            <a:xfrm>
              <a:off x="3648" y="1344"/>
              <a:ext cx="288" cy="336"/>
              <a:chOff x="4032" y="2256"/>
              <a:chExt cx="432" cy="240"/>
            </a:xfrm>
          </p:grpSpPr>
          <p:sp>
            <p:nvSpPr>
              <p:cNvPr id="697363" name="Line 16"/>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7364" name="Line 17"/>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7365" name="Line 18"/>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7362" name="Object 34"/>
            <p:cNvGraphicFramePr>
              <a:graphicFrameLocks noChangeAspect="1"/>
            </p:cNvGraphicFramePr>
            <p:nvPr/>
          </p:nvGraphicFramePr>
          <p:xfrm>
            <a:off x="3936" y="1440"/>
            <a:ext cx="200" cy="200"/>
          </p:xfrm>
          <a:graphic>
            <a:graphicData uri="http://schemas.openxmlformats.org/presentationml/2006/ole">
              <p:oleObj spid="_x0000_s419847" name="Equation" r:id="rId7" imgW="317225" imgH="317225" progId="">
                <p:embed/>
              </p:oleObj>
            </a:graphicData>
          </a:graphic>
        </p:graphicFrame>
      </p:grpSp>
      <p:sp>
        <p:nvSpPr>
          <p:cNvPr id="47124" name="Rectangle 20"/>
          <p:cNvSpPr>
            <a:spLocks noChangeArrowheads="1"/>
          </p:cNvSpPr>
          <p:nvPr/>
        </p:nvSpPr>
        <p:spPr bwMode="auto">
          <a:xfrm>
            <a:off x="2971800" y="4572000"/>
            <a:ext cx="25908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47125" name="Object 35"/>
          <p:cNvGraphicFramePr>
            <a:graphicFrameLocks noChangeAspect="1"/>
          </p:cNvGraphicFramePr>
          <p:nvPr/>
        </p:nvGraphicFramePr>
        <p:xfrm>
          <a:off x="5638800" y="4572000"/>
          <a:ext cx="952500" cy="406400"/>
        </p:xfrm>
        <a:graphic>
          <a:graphicData uri="http://schemas.openxmlformats.org/presentationml/2006/ole">
            <p:oleObj spid="_x0000_s419845" name="Equation" r:id="rId8" imgW="952087" imgH="406224" progId="">
              <p:embed/>
            </p:oleObj>
          </a:graphicData>
        </a:graphic>
      </p:graphicFrame>
      <p:grpSp>
        <p:nvGrpSpPr>
          <p:cNvPr id="7" name="Group 22"/>
          <p:cNvGrpSpPr>
            <a:grpSpLocks/>
          </p:cNvGrpSpPr>
          <p:nvPr/>
        </p:nvGrpSpPr>
        <p:grpSpPr bwMode="auto">
          <a:xfrm>
            <a:off x="5562600" y="5029200"/>
            <a:ext cx="774700" cy="762000"/>
            <a:chOff x="3504" y="3168"/>
            <a:chExt cx="488" cy="480"/>
          </a:xfrm>
        </p:grpSpPr>
        <p:grpSp>
          <p:nvGrpSpPr>
            <p:cNvPr id="8" name="Group 23"/>
            <p:cNvGrpSpPr>
              <a:grpSpLocks/>
            </p:cNvGrpSpPr>
            <p:nvPr/>
          </p:nvGrpSpPr>
          <p:grpSpPr bwMode="auto">
            <a:xfrm>
              <a:off x="3504" y="3168"/>
              <a:ext cx="288" cy="480"/>
              <a:chOff x="4032" y="2256"/>
              <a:chExt cx="432" cy="240"/>
            </a:xfrm>
          </p:grpSpPr>
          <p:sp>
            <p:nvSpPr>
              <p:cNvPr id="697358" name="Line 24"/>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7359" name="Line 25"/>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7360" name="Line 26"/>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7357" name="Object 36"/>
            <p:cNvGraphicFramePr>
              <a:graphicFrameLocks noChangeAspect="1"/>
            </p:cNvGraphicFramePr>
            <p:nvPr/>
          </p:nvGraphicFramePr>
          <p:xfrm>
            <a:off x="3792" y="3312"/>
            <a:ext cx="200" cy="200"/>
          </p:xfrm>
          <a:graphic>
            <a:graphicData uri="http://schemas.openxmlformats.org/presentationml/2006/ole">
              <p:oleObj spid="_x0000_s419846" name="Equation" r:id="rId9" imgW="317225" imgH="317225" progId="">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11"/>
                                        </p:tgtEl>
                                        <p:attrNameLst>
                                          <p:attrName>style.visibility</p:attrName>
                                        </p:attrNameLst>
                                      </p:cBhvr>
                                      <p:to>
                                        <p:strVal val="visible"/>
                                      </p:to>
                                    </p:set>
                                    <p:animEffect transition="in" filter="wipe(left)">
                                      <p:cBhvr>
                                        <p:cTn id="7" dur="500"/>
                                        <p:tgtEl>
                                          <p:spTgt spid="47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7"/>
                                        </p:tgtEl>
                                        <p:attrNameLst>
                                          <p:attrName>style.visibility</p:attrName>
                                        </p:attrNameLst>
                                      </p:cBhvr>
                                      <p:to>
                                        <p:strVal val="visible"/>
                                      </p:to>
                                    </p:set>
                                    <p:animEffect transition="in" filter="wipe(left)">
                                      <p:cBhvr>
                                        <p:cTn id="12" dur="500"/>
                                        <p:tgtEl>
                                          <p:spTgt spid="47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107"/>
                                        </p:tgtEl>
                                        <p:attrNameLst>
                                          <p:attrName>style.visibility</p:attrName>
                                        </p:attrNameLst>
                                      </p:cBhvr>
                                      <p:to>
                                        <p:strVal val="visible"/>
                                      </p:to>
                                    </p:set>
                                    <p:animEffect transition="in" filter="wipe(left)">
                                      <p:cBhvr>
                                        <p:cTn id="27" dur="500"/>
                                        <p:tgtEl>
                                          <p:spTgt spid="471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06"/>
                                        </p:tgtEl>
                                        <p:attrNameLst>
                                          <p:attrName>style.visibility</p:attrName>
                                        </p:attrNameLst>
                                      </p:cBhvr>
                                      <p:to>
                                        <p:strVal val="visible"/>
                                      </p:to>
                                    </p:set>
                                    <p:animEffect transition="in" filter="wipe(left)">
                                      <p:cBhvr>
                                        <p:cTn id="32" dur="500"/>
                                        <p:tgtEl>
                                          <p:spTgt spid="471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24"/>
                                        </p:tgtEl>
                                        <p:attrNameLst>
                                          <p:attrName>style.visibility</p:attrName>
                                        </p:attrNameLst>
                                      </p:cBhvr>
                                      <p:to>
                                        <p:strVal val="visible"/>
                                      </p:to>
                                    </p:set>
                                    <p:animEffect transition="in" filter="wipe(left)">
                                      <p:cBhvr>
                                        <p:cTn id="37" dur="500"/>
                                        <p:tgtEl>
                                          <p:spTgt spid="471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25"/>
                                        </p:tgtEl>
                                        <p:attrNameLst>
                                          <p:attrName>style.visibility</p:attrName>
                                        </p:attrNameLst>
                                      </p:cBhvr>
                                      <p:to>
                                        <p:strVal val="visible"/>
                                      </p:to>
                                    </p:set>
                                    <p:animEffect transition="in" filter="wipe(left)">
                                      <p:cBhvr>
                                        <p:cTn id="42" dur="500"/>
                                        <p:tgtEl>
                                          <p:spTgt spid="471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7" grpId="0" animBg="1"/>
      <p:bldP spid="47124"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8130" name="Object 34"/>
          <p:cNvGraphicFramePr>
            <a:graphicFrameLocks noChangeAspect="1"/>
          </p:cNvGraphicFramePr>
          <p:nvPr/>
        </p:nvGraphicFramePr>
        <p:xfrm>
          <a:off x="2444750" y="3286125"/>
          <a:ext cx="3055938" cy="2398713"/>
        </p:xfrm>
        <a:graphic>
          <a:graphicData uri="http://schemas.openxmlformats.org/presentationml/2006/ole">
            <p:oleObj spid="_x0000_s420866" name="Equation" r:id="rId3" imgW="3479800" imgH="2578100" progId="">
              <p:embed/>
            </p:oleObj>
          </a:graphicData>
        </a:graphic>
      </p:graphicFrame>
      <p:grpSp>
        <p:nvGrpSpPr>
          <p:cNvPr id="2" name="Group 4"/>
          <p:cNvGrpSpPr>
            <a:grpSpLocks/>
          </p:cNvGrpSpPr>
          <p:nvPr/>
        </p:nvGrpSpPr>
        <p:grpSpPr bwMode="auto">
          <a:xfrm>
            <a:off x="1038225" y="4035425"/>
            <a:ext cx="1274763" cy="520700"/>
            <a:chOff x="654" y="2706"/>
            <a:chExt cx="803" cy="328"/>
          </a:xfrm>
        </p:grpSpPr>
        <p:graphicFrame>
          <p:nvGraphicFramePr>
            <p:cNvPr id="698390" name="Object 36"/>
            <p:cNvGraphicFramePr>
              <a:graphicFrameLocks noChangeAspect="1"/>
            </p:cNvGraphicFramePr>
            <p:nvPr/>
          </p:nvGraphicFramePr>
          <p:xfrm>
            <a:off x="730" y="2706"/>
            <a:ext cx="680" cy="272"/>
          </p:xfrm>
          <a:graphic>
            <a:graphicData uri="http://schemas.openxmlformats.org/presentationml/2006/ole">
              <p:oleObj spid="_x0000_s420873" name="Equation" r:id="rId4" imgW="1079032" imgH="431613" progId="">
                <p:embed/>
              </p:oleObj>
            </a:graphicData>
          </a:graphic>
        </p:graphicFrame>
        <p:grpSp>
          <p:nvGrpSpPr>
            <p:cNvPr id="5" name="Group 6"/>
            <p:cNvGrpSpPr>
              <a:grpSpLocks/>
            </p:cNvGrpSpPr>
            <p:nvPr/>
          </p:nvGrpSpPr>
          <p:grpSpPr bwMode="auto">
            <a:xfrm>
              <a:off x="654" y="2978"/>
              <a:ext cx="803" cy="56"/>
              <a:chOff x="1440" y="3216"/>
              <a:chExt cx="816" cy="48"/>
            </a:xfrm>
          </p:grpSpPr>
          <p:sp>
            <p:nvSpPr>
              <p:cNvPr id="698392" name="Line 7"/>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8393" name="Line 8"/>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graphicFrame>
        <p:nvGraphicFramePr>
          <p:cNvPr id="48138" name="Object 38"/>
          <p:cNvGraphicFramePr>
            <a:graphicFrameLocks noChangeAspect="1"/>
          </p:cNvGraphicFramePr>
          <p:nvPr/>
        </p:nvGraphicFramePr>
        <p:xfrm>
          <a:off x="2562225" y="642938"/>
          <a:ext cx="2847975" cy="2578100"/>
        </p:xfrm>
        <a:graphic>
          <a:graphicData uri="http://schemas.openxmlformats.org/presentationml/2006/ole">
            <p:oleObj spid="_x0000_s420867" name="Equation" r:id="rId5" imgW="3479800" imgH="2578100" progId="">
              <p:embed/>
            </p:oleObj>
          </a:graphicData>
        </a:graphic>
      </p:graphicFrame>
      <p:grpSp>
        <p:nvGrpSpPr>
          <p:cNvPr id="6" name="Group 11"/>
          <p:cNvGrpSpPr>
            <a:grpSpLocks/>
          </p:cNvGrpSpPr>
          <p:nvPr/>
        </p:nvGrpSpPr>
        <p:grpSpPr bwMode="auto">
          <a:xfrm>
            <a:off x="1143000" y="1481138"/>
            <a:ext cx="1274763" cy="500062"/>
            <a:chOff x="720" y="1104"/>
            <a:chExt cx="803" cy="315"/>
          </a:xfrm>
        </p:grpSpPr>
        <p:graphicFrame>
          <p:nvGraphicFramePr>
            <p:cNvPr id="698386" name="Object 39"/>
            <p:cNvGraphicFramePr>
              <a:graphicFrameLocks noChangeAspect="1"/>
            </p:cNvGraphicFramePr>
            <p:nvPr/>
          </p:nvGraphicFramePr>
          <p:xfrm>
            <a:off x="830" y="1104"/>
            <a:ext cx="610" cy="272"/>
          </p:xfrm>
          <a:graphic>
            <a:graphicData uri="http://schemas.openxmlformats.org/presentationml/2006/ole">
              <p:oleObj spid="_x0000_s420872" name="Equation" r:id="rId6" imgW="1079032" imgH="431613" progId="">
                <p:embed/>
              </p:oleObj>
            </a:graphicData>
          </a:graphic>
        </p:graphicFrame>
        <p:grpSp>
          <p:nvGrpSpPr>
            <p:cNvPr id="7" name="Group 13"/>
            <p:cNvGrpSpPr>
              <a:grpSpLocks/>
            </p:cNvGrpSpPr>
            <p:nvPr/>
          </p:nvGrpSpPr>
          <p:grpSpPr bwMode="auto">
            <a:xfrm>
              <a:off x="720" y="1363"/>
              <a:ext cx="803" cy="56"/>
              <a:chOff x="1440" y="3216"/>
              <a:chExt cx="816" cy="48"/>
            </a:xfrm>
          </p:grpSpPr>
          <p:sp>
            <p:nvSpPr>
              <p:cNvPr id="698388" name="Line 14"/>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8389" name="Line 15"/>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sp>
        <p:nvSpPr>
          <p:cNvPr id="48144" name="Rectangle 16"/>
          <p:cNvSpPr>
            <a:spLocks noChangeArrowheads="1"/>
          </p:cNvSpPr>
          <p:nvPr/>
        </p:nvSpPr>
        <p:spPr bwMode="auto">
          <a:xfrm>
            <a:off x="2819400" y="2166938"/>
            <a:ext cx="2590800" cy="4572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48145" name="Object 40"/>
          <p:cNvGraphicFramePr>
            <a:graphicFrameLocks noChangeAspect="1"/>
          </p:cNvGraphicFramePr>
          <p:nvPr/>
        </p:nvGraphicFramePr>
        <p:xfrm>
          <a:off x="5562600" y="2243138"/>
          <a:ext cx="431800" cy="304800"/>
        </p:xfrm>
        <a:graphic>
          <a:graphicData uri="http://schemas.openxmlformats.org/presentationml/2006/ole">
            <p:oleObj spid="_x0000_s420868" name="Equation" r:id="rId7" imgW="431613" imgH="304668" progId="">
              <p:embed/>
            </p:oleObj>
          </a:graphicData>
        </a:graphic>
      </p:graphicFrame>
      <p:grpSp>
        <p:nvGrpSpPr>
          <p:cNvPr id="8" name="Group 18"/>
          <p:cNvGrpSpPr>
            <a:grpSpLocks/>
          </p:cNvGrpSpPr>
          <p:nvPr/>
        </p:nvGrpSpPr>
        <p:grpSpPr bwMode="auto">
          <a:xfrm>
            <a:off x="5410200" y="2624138"/>
            <a:ext cx="1155700" cy="381000"/>
            <a:chOff x="3408" y="1824"/>
            <a:chExt cx="728" cy="240"/>
          </a:xfrm>
        </p:grpSpPr>
        <p:grpSp>
          <p:nvGrpSpPr>
            <p:cNvPr id="9" name="Group 19"/>
            <p:cNvGrpSpPr>
              <a:grpSpLocks/>
            </p:cNvGrpSpPr>
            <p:nvPr/>
          </p:nvGrpSpPr>
          <p:grpSpPr bwMode="auto">
            <a:xfrm>
              <a:off x="3408" y="1824"/>
              <a:ext cx="528" cy="240"/>
              <a:chOff x="4032" y="2256"/>
              <a:chExt cx="432" cy="240"/>
            </a:xfrm>
          </p:grpSpPr>
          <p:sp>
            <p:nvSpPr>
              <p:cNvPr id="698383" name="Line 20"/>
              <p:cNvSpPr>
                <a:spLocks noChangeShapeType="1"/>
              </p:cNvSpPr>
              <p:nvPr/>
            </p:nvSpPr>
            <p:spPr bwMode="auto">
              <a:xfrm>
                <a:off x="4032" y="2256"/>
                <a:ext cx="432" cy="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8384" name="Line 21"/>
              <p:cNvSpPr>
                <a:spLocks noChangeShapeType="1"/>
              </p:cNvSpPr>
              <p:nvPr/>
            </p:nvSpPr>
            <p:spPr bwMode="auto">
              <a:xfrm>
                <a:off x="4464" y="2256"/>
                <a:ext cx="0" cy="240"/>
              </a:xfrm>
              <a:prstGeom prst="line">
                <a:avLst/>
              </a:pr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98385" name="Line 22"/>
              <p:cNvSpPr>
                <a:spLocks noChangeShapeType="1"/>
              </p:cNvSpPr>
              <p:nvPr/>
            </p:nvSpPr>
            <p:spPr bwMode="auto">
              <a:xfrm flipH="1">
                <a:off x="4128" y="2496"/>
                <a:ext cx="336" cy="0"/>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698382" name="Object 41"/>
            <p:cNvGraphicFramePr>
              <a:graphicFrameLocks noChangeAspect="1"/>
            </p:cNvGraphicFramePr>
            <p:nvPr/>
          </p:nvGraphicFramePr>
          <p:xfrm>
            <a:off x="3936" y="1824"/>
            <a:ext cx="200" cy="200"/>
          </p:xfrm>
          <a:graphic>
            <a:graphicData uri="http://schemas.openxmlformats.org/presentationml/2006/ole">
              <p:oleObj spid="_x0000_s420871" name="Equation" r:id="rId8" imgW="317225" imgH="317225" progId="">
                <p:embed/>
              </p:oleObj>
            </a:graphicData>
          </a:graphic>
        </p:graphicFrame>
      </p:grpSp>
      <p:sp>
        <p:nvSpPr>
          <p:cNvPr id="48152" name="Line 24"/>
          <p:cNvSpPr>
            <a:spLocks noChangeShapeType="1"/>
          </p:cNvSpPr>
          <p:nvPr/>
        </p:nvSpPr>
        <p:spPr bwMode="auto">
          <a:xfrm>
            <a:off x="2895600" y="3473450"/>
            <a:ext cx="2676525" cy="2241550"/>
          </a:xfrm>
          <a:prstGeom prst="line">
            <a:avLst/>
          </a:prstGeom>
          <a:noFill/>
          <a:ln w="38100" cap="rnd">
            <a:solidFill>
              <a:srgbClr val="FF0000"/>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3" name="Object 35"/>
          <p:cNvGraphicFramePr>
            <a:graphicFrameLocks noChangeAspect="1"/>
          </p:cNvGraphicFramePr>
          <p:nvPr/>
        </p:nvGraphicFramePr>
        <p:xfrm>
          <a:off x="1143000" y="5857875"/>
          <a:ext cx="2168525" cy="366713"/>
        </p:xfrm>
        <a:graphic>
          <a:graphicData uri="http://schemas.openxmlformats.org/presentationml/2006/ole">
            <p:oleObj spid="_x0000_s420869" name="Equation" r:id="rId9" imgW="2616200" imgH="406400" progId="">
              <p:embed/>
            </p:oleObj>
          </a:graphicData>
        </a:graphic>
      </p:graphicFrame>
      <p:graphicFrame>
        <p:nvGraphicFramePr>
          <p:cNvPr id="4" name="Object 37"/>
          <p:cNvGraphicFramePr>
            <a:graphicFrameLocks noChangeAspect="1"/>
          </p:cNvGraphicFramePr>
          <p:nvPr/>
        </p:nvGraphicFramePr>
        <p:xfrm>
          <a:off x="3452813" y="5875338"/>
          <a:ext cx="620712" cy="287337"/>
        </p:xfrm>
        <a:graphic>
          <a:graphicData uri="http://schemas.openxmlformats.org/presentationml/2006/ole">
            <p:oleObj spid="_x0000_s420870" name="Equation" r:id="rId10" imgW="748975" imgH="317362" progId="">
              <p:embed/>
            </p:oleObj>
          </a:graphicData>
        </a:graphic>
      </p:graphicFrame>
      <p:sp>
        <p:nvSpPr>
          <p:cNvPr id="27" name="Rectangle 3"/>
          <p:cNvSpPr>
            <a:spLocks noChangeArrowheads="1"/>
          </p:cNvSpPr>
          <p:nvPr/>
        </p:nvSpPr>
        <p:spPr bwMode="auto">
          <a:xfrm>
            <a:off x="5905500" y="4619625"/>
            <a:ext cx="2881313"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练习  </a:t>
            </a:r>
            <a:r>
              <a:rPr kumimoji="1" lang="en-US" altLang="zh-CN" sz="2800" b="1" smtClean="0">
                <a:solidFill>
                  <a:srgbClr val="3333FF"/>
                </a:solidFill>
                <a:latin typeface="Times New Roman" pitchFamily="18" charset="0"/>
                <a:ea typeface="楷体_GB2312" pitchFamily="49" charset="-122"/>
              </a:rPr>
              <a:t>P</a:t>
            </a:r>
            <a:r>
              <a:rPr kumimoji="1" lang="en-US" altLang="zh-CN" sz="2800" b="1" baseline="-25000" smtClean="0">
                <a:solidFill>
                  <a:srgbClr val="3333FF"/>
                </a:solidFill>
                <a:latin typeface="Times New Roman" pitchFamily="18" charset="0"/>
                <a:ea typeface="楷体_GB2312" pitchFamily="49" charset="-122"/>
              </a:rPr>
              <a:t>21    </a:t>
            </a:r>
            <a:r>
              <a:rPr kumimoji="1" lang="en-US" altLang="zh-CN" sz="2800" b="1" smtClean="0">
                <a:solidFill>
                  <a:srgbClr val="3333FF"/>
                </a:solidFill>
                <a:latin typeface="Times New Roman" pitchFamily="18" charset="0"/>
                <a:ea typeface="楷体_GB2312" pitchFamily="49" charset="-122"/>
              </a:rPr>
              <a:t>4</a:t>
            </a:r>
            <a:r>
              <a:rPr kumimoji="1" lang="zh-CN" altLang="en-US" sz="2800" b="1" smtClean="0">
                <a:solidFill>
                  <a:srgbClr val="3333FF"/>
                </a:solidFill>
                <a:latin typeface="Times New Roman" pitchFamily="18" charset="0"/>
                <a:ea typeface="楷体_GB2312" pitchFamily="49" charset="-122"/>
              </a:rPr>
              <a:t>（</a:t>
            </a:r>
            <a:r>
              <a:rPr kumimoji="1" lang="en-US" altLang="zh-CN" sz="2800" b="1" smtClean="0">
                <a:solidFill>
                  <a:srgbClr val="3333FF"/>
                </a:solidFill>
                <a:latin typeface="Times New Roman" pitchFamily="18" charset="0"/>
                <a:ea typeface="楷体_GB2312" pitchFamily="49" charset="-122"/>
              </a:rPr>
              <a:t>1</a:t>
            </a:r>
            <a:r>
              <a:rPr kumimoji="1" lang="zh-CN" altLang="en-US" sz="2800" b="1" smtClean="0">
                <a:solidFill>
                  <a:srgbClr val="3333FF"/>
                </a:solidFill>
                <a:latin typeface="Times New Roman" pitchFamily="18" charset="0"/>
                <a:ea typeface="楷体_GB2312" pitchFamily="49" charset="-122"/>
              </a:rPr>
              <a:t>）  </a:t>
            </a:r>
            <a:endParaRPr kumimoji="1" lang="zh-CN" altLang="en-US" sz="2800" b="1" smtClean="0">
              <a:solidFill>
                <a:srgbClr val="000000"/>
              </a:solidFill>
              <a:latin typeface="Times New Roman" pitchFamily="18" charset="0"/>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8"/>
                                        </p:tgtEl>
                                        <p:attrNameLst>
                                          <p:attrName>style.visibility</p:attrName>
                                        </p:attrNameLst>
                                      </p:cBhvr>
                                      <p:to>
                                        <p:strVal val="visible"/>
                                      </p:to>
                                    </p:set>
                                    <p:animEffect transition="in" filter="wipe(left)">
                                      <p:cBhvr>
                                        <p:cTn id="7" dur="500"/>
                                        <p:tgtEl>
                                          <p:spTgt spid="48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44"/>
                                        </p:tgtEl>
                                        <p:attrNameLst>
                                          <p:attrName>style.visibility</p:attrName>
                                        </p:attrNameLst>
                                      </p:cBhvr>
                                      <p:to>
                                        <p:strVal val="visible"/>
                                      </p:to>
                                    </p:set>
                                    <p:animEffect transition="in" filter="wipe(left)">
                                      <p:cBhvr>
                                        <p:cTn id="12" dur="500"/>
                                        <p:tgtEl>
                                          <p:spTgt spid="481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145"/>
                                        </p:tgtEl>
                                        <p:attrNameLst>
                                          <p:attrName>style.visibility</p:attrName>
                                        </p:attrNameLst>
                                      </p:cBhvr>
                                      <p:to>
                                        <p:strVal val="visible"/>
                                      </p:to>
                                    </p:set>
                                    <p:animEffect transition="in" filter="wipe(left)">
                                      <p:cBhvr>
                                        <p:cTn id="17" dur="500"/>
                                        <p:tgtEl>
                                          <p:spTgt spid="481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130"/>
                                        </p:tgtEl>
                                        <p:attrNameLst>
                                          <p:attrName>style.visibility</p:attrName>
                                        </p:attrNameLst>
                                      </p:cBhvr>
                                      <p:to>
                                        <p:strVal val="visible"/>
                                      </p:to>
                                    </p:set>
                                    <p:animEffect transition="in" filter="wipe(left)">
                                      <p:cBhvr>
                                        <p:cTn id="32" dur="500"/>
                                        <p:tgtEl>
                                          <p:spTgt spid="481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8152"/>
                                        </p:tgtEl>
                                        <p:attrNameLst>
                                          <p:attrName>style.visibility</p:attrName>
                                        </p:attrNameLst>
                                      </p:cBhvr>
                                      <p:to>
                                        <p:strVal val="visible"/>
                                      </p:to>
                                    </p:set>
                                    <p:animEffect transition="in" filter="wipe(up)">
                                      <p:cBhvr>
                                        <p:cTn id="37" dur="500"/>
                                        <p:tgtEl>
                                          <p:spTgt spid="481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4" grpId="0" animBg="1"/>
      <p:bldP spid="48152" grpId="0" animBg="1"/>
      <p:bldP spid="27" grpId="0"/>
    </p:bldLst>
  </p:timing>
</p:sld>
</file>

<file path=ppt/slides/slide1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676400"/>
            <a:ext cx="3517900" cy="523875"/>
            <a:chOff x="480" y="1056"/>
            <a:chExt cx="2216" cy="330"/>
          </a:xfrm>
        </p:grpSpPr>
        <p:sp>
          <p:nvSpPr>
            <p:cNvPr id="699402" name="Rectangle 3"/>
            <p:cNvSpPr>
              <a:spLocks noChangeArrowheads="1"/>
            </p:cNvSpPr>
            <p:nvPr/>
          </p:nvSpPr>
          <p:spPr bwMode="auto">
            <a:xfrm>
              <a:off x="480" y="1056"/>
              <a:ext cx="2216" cy="33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例</a:t>
              </a:r>
              <a:r>
                <a:rPr kumimoji="1" lang="en-US" altLang="zh-CN" sz="2800" b="1" smtClean="0">
                  <a:solidFill>
                    <a:srgbClr val="3333FF"/>
                  </a:solidFill>
                  <a:latin typeface="Times New Roman" pitchFamily="18" charset="0"/>
                  <a:ea typeface="楷体_GB2312" pitchFamily="49" charset="-122"/>
                </a:rPr>
                <a:t>3</a:t>
              </a:r>
              <a:r>
                <a:rPr kumimoji="1" lang="en-US" altLang="zh-CN" sz="2800" b="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计算    阶行列式</a:t>
              </a:r>
            </a:p>
          </p:txBody>
        </p:sp>
        <p:graphicFrame>
          <p:nvGraphicFramePr>
            <p:cNvPr id="699403" name="Object 22"/>
            <p:cNvGraphicFramePr>
              <a:graphicFrameLocks noChangeAspect="1"/>
            </p:cNvGraphicFramePr>
            <p:nvPr/>
          </p:nvGraphicFramePr>
          <p:xfrm>
            <a:off x="1536" y="1152"/>
            <a:ext cx="151" cy="159"/>
          </p:xfrm>
          <a:graphic>
            <a:graphicData uri="http://schemas.openxmlformats.org/presentationml/2006/ole">
              <p:oleObj spid="_x0000_s421894" name="公式" r:id="rId3" imgW="241195" imgH="253890" progId="">
                <p:embed/>
              </p:oleObj>
            </a:graphicData>
          </a:graphic>
        </p:graphicFrame>
      </p:grpSp>
      <p:graphicFrame>
        <p:nvGraphicFramePr>
          <p:cNvPr id="699395" name="Object 23"/>
          <p:cNvGraphicFramePr>
            <a:graphicFrameLocks noChangeAspect="1"/>
          </p:cNvGraphicFramePr>
          <p:nvPr/>
        </p:nvGraphicFramePr>
        <p:xfrm>
          <a:off x="4572000" y="685800"/>
          <a:ext cx="3644900" cy="2578100"/>
        </p:xfrm>
        <a:graphic>
          <a:graphicData uri="http://schemas.openxmlformats.org/presentationml/2006/ole">
            <p:oleObj spid="_x0000_s421890" name="Equation" r:id="rId4" imgW="3644900" imgH="2578100" progId="">
              <p:embed/>
            </p:oleObj>
          </a:graphicData>
        </a:graphic>
      </p:graphicFrame>
      <p:sp>
        <p:nvSpPr>
          <p:cNvPr id="49158" name="Text Box 6"/>
          <p:cNvSpPr txBox="1">
            <a:spLocks noChangeArrowheads="1"/>
          </p:cNvSpPr>
          <p:nvPr/>
        </p:nvSpPr>
        <p:spPr bwMode="auto">
          <a:xfrm>
            <a:off x="762000" y="3197225"/>
            <a:ext cx="54292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解</a:t>
            </a:r>
          </a:p>
        </p:txBody>
      </p:sp>
      <p:graphicFrame>
        <p:nvGraphicFramePr>
          <p:cNvPr id="49159" name="Object 24"/>
          <p:cNvGraphicFramePr>
            <a:graphicFrameLocks noChangeAspect="1"/>
          </p:cNvGraphicFramePr>
          <p:nvPr/>
        </p:nvGraphicFramePr>
        <p:xfrm>
          <a:off x="2362200" y="3870325"/>
          <a:ext cx="5021263" cy="2438400"/>
        </p:xfrm>
        <a:graphic>
          <a:graphicData uri="http://schemas.openxmlformats.org/presentationml/2006/ole">
            <p:oleObj spid="_x0000_s421891" name="Equation" r:id="rId5" imgW="4330700" imgH="2578100" progId="">
              <p:embed/>
            </p:oleObj>
          </a:graphicData>
        </a:graphic>
      </p:graphicFrame>
      <p:graphicFrame>
        <p:nvGraphicFramePr>
          <p:cNvPr id="49160" name="Object 25"/>
          <p:cNvGraphicFramePr>
            <a:graphicFrameLocks noChangeAspect="1"/>
          </p:cNvGraphicFramePr>
          <p:nvPr/>
        </p:nvGraphicFramePr>
        <p:xfrm>
          <a:off x="1752600" y="4937125"/>
          <a:ext cx="622300" cy="292100"/>
        </p:xfrm>
        <a:graphic>
          <a:graphicData uri="http://schemas.openxmlformats.org/presentationml/2006/ole">
            <p:oleObj spid="_x0000_s421892" name="Equation" r:id="rId6" imgW="622030" imgH="291973" progId="">
              <p:embed/>
            </p:oleObj>
          </a:graphicData>
        </a:graphic>
      </p:graphicFrame>
      <p:grpSp>
        <p:nvGrpSpPr>
          <p:cNvPr id="3" name="Group 9"/>
          <p:cNvGrpSpPr>
            <a:grpSpLocks/>
          </p:cNvGrpSpPr>
          <p:nvPr/>
        </p:nvGrpSpPr>
        <p:grpSpPr bwMode="auto">
          <a:xfrm>
            <a:off x="1447800" y="3197225"/>
            <a:ext cx="5334000" cy="519113"/>
            <a:chOff x="1344" y="2016"/>
            <a:chExt cx="3360" cy="327"/>
          </a:xfrm>
        </p:grpSpPr>
        <p:sp>
          <p:nvSpPr>
            <p:cNvPr id="699400" name="Text Box 10"/>
            <p:cNvSpPr txBox="1">
              <a:spLocks noChangeArrowheads="1"/>
            </p:cNvSpPr>
            <p:nvPr/>
          </p:nvSpPr>
          <p:spPr bwMode="auto">
            <a:xfrm>
              <a:off x="1344" y="2016"/>
              <a:ext cx="3360" cy="327"/>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Times New Roman" pitchFamily="18" charset="0"/>
                  <a:ea typeface="楷体_GB2312" pitchFamily="49" charset="-122"/>
                </a:rPr>
                <a:t>将第               列都加到第一列得</a:t>
              </a:r>
            </a:p>
          </p:txBody>
        </p:sp>
        <p:graphicFrame>
          <p:nvGraphicFramePr>
            <p:cNvPr id="699401" name="Object 26"/>
            <p:cNvGraphicFramePr>
              <a:graphicFrameLocks noChangeAspect="1"/>
            </p:cNvGraphicFramePr>
            <p:nvPr/>
          </p:nvGraphicFramePr>
          <p:xfrm>
            <a:off x="1872" y="2064"/>
            <a:ext cx="792" cy="232"/>
          </p:xfrm>
          <a:graphic>
            <a:graphicData uri="http://schemas.openxmlformats.org/presentationml/2006/ole">
              <p:oleObj spid="_x0000_s421893" name="Equation" r:id="rId7" imgW="1257300" imgH="368300" progId="">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9158"/>
                                        </p:tgtEl>
                                        <p:attrNameLst>
                                          <p:attrName>style.visibility</p:attrName>
                                        </p:attrNameLst>
                                      </p:cBhvr>
                                      <p:to>
                                        <p:strVal val="visible"/>
                                      </p:to>
                                    </p:set>
                                    <p:animEffect transition="in" filter="wipe(left)">
                                      <p:cBhvr>
                                        <p:cTn id="7" dur="75"/>
                                        <p:tgtEl>
                                          <p:spTgt spid="49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60"/>
                                        </p:tgtEl>
                                        <p:attrNameLst>
                                          <p:attrName>style.visibility</p:attrName>
                                        </p:attrNameLst>
                                      </p:cBhvr>
                                      <p:to>
                                        <p:strVal val="visible"/>
                                      </p:to>
                                    </p:set>
                                    <p:animEffect transition="in" filter="wipe(left)">
                                      <p:cBhvr>
                                        <p:cTn id="17" dur="500"/>
                                        <p:tgtEl>
                                          <p:spTgt spid="491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wipe(left)">
                                      <p:cBhvr>
                                        <p:cTn id="22"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50178" name="Object 22"/>
          <p:cNvGraphicFramePr>
            <a:graphicFrameLocks noChangeAspect="1"/>
          </p:cNvGraphicFramePr>
          <p:nvPr/>
        </p:nvGraphicFramePr>
        <p:xfrm>
          <a:off x="395288" y="476250"/>
          <a:ext cx="4552950" cy="2484438"/>
        </p:xfrm>
        <a:graphic>
          <a:graphicData uri="http://schemas.openxmlformats.org/presentationml/2006/ole">
            <p:oleObj spid="_x0000_s422914" name="Equation" r:id="rId3" imgW="2273300" imgH="1155700" progId="Equation.DSMT4">
              <p:embed/>
            </p:oleObj>
          </a:graphicData>
        </a:graphic>
      </p:graphicFrame>
      <p:graphicFrame>
        <p:nvGraphicFramePr>
          <p:cNvPr id="50179" name="Object 23"/>
          <p:cNvGraphicFramePr>
            <a:graphicFrameLocks noChangeAspect="1"/>
          </p:cNvGraphicFramePr>
          <p:nvPr/>
        </p:nvGraphicFramePr>
        <p:xfrm>
          <a:off x="395288" y="3694113"/>
          <a:ext cx="5413375" cy="2309812"/>
        </p:xfrm>
        <a:graphic>
          <a:graphicData uri="http://schemas.openxmlformats.org/presentationml/2006/ole">
            <p:oleObj spid="_x0000_s422915" name="Equation" r:id="rId4" imgW="2705100" imgH="1155700" progId="Equation.DSMT4">
              <p:embed/>
            </p:oleObj>
          </a:graphicData>
        </a:graphic>
      </p:graphicFrame>
      <p:graphicFrame>
        <p:nvGraphicFramePr>
          <p:cNvPr id="50180" name="Object 24"/>
          <p:cNvGraphicFramePr>
            <a:graphicFrameLocks noChangeAspect="1"/>
          </p:cNvGraphicFramePr>
          <p:nvPr/>
        </p:nvGraphicFramePr>
        <p:xfrm>
          <a:off x="5186363" y="4635500"/>
          <a:ext cx="609600" cy="522288"/>
        </p:xfrm>
        <a:graphic>
          <a:graphicData uri="http://schemas.openxmlformats.org/presentationml/2006/ole">
            <p:oleObj spid="_x0000_s422916" name="公式" r:id="rId5" imgW="215806" imgH="330057" progId="">
              <p:embed/>
            </p:oleObj>
          </a:graphicData>
        </a:graphic>
      </p:graphicFrame>
      <p:graphicFrame>
        <p:nvGraphicFramePr>
          <p:cNvPr id="50181" name="Object 25"/>
          <p:cNvGraphicFramePr>
            <a:graphicFrameLocks noChangeAspect="1"/>
          </p:cNvGraphicFramePr>
          <p:nvPr/>
        </p:nvGraphicFramePr>
        <p:xfrm>
          <a:off x="2917825" y="5181600"/>
          <a:ext cx="646113" cy="565150"/>
        </p:xfrm>
        <a:graphic>
          <a:graphicData uri="http://schemas.openxmlformats.org/presentationml/2006/ole">
            <p:oleObj spid="_x0000_s422917" name="Equation" r:id="rId6" imgW="203024" imgH="317225" progId="">
              <p:embed/>
            </p:oleObj>
          </a:graphicData>
        </a:graphic>
      </p:graphicFrame>
      <p:graphicFrame>
        <p:nvGraphicFramePr>
          <p:cNvPr id="50182" name="Object 26"/>
          <p:cNvGraphicFramePr>
            <a:graphicFrameLocks noChangeAspect="1"/>
          </p:cNvGraphicFramePr>
          <p:nvPr/>
        </p:nvGraphicFramePr>
        <p:xfrm>
          <a:off x="5724525" y="4551363"/>
          <a:ext cx="3192463" cy="631825"/>
        </p:xfrm>
        <a:graphic>
          <a:graphicData uri="http://schemas.openxmlformats.org/presentationml/2006/ole">
            <p:oleObj spid="_x0000_s422918" name="Equation" r:id="rId7" imgW="1586811" imgH="25389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par>
                                <p:cTn id="13" presetID="20" presetClass="entr" presetSubtype="0" fill="hold" nodeType="withEffect">
                                  <p:stCondLst>
                                    <p:cond delay="0"/>
                                  </p:stCondLst>
                                  <p:childTnLst>
                                    <p:set>
                                      <p:cBhvr>
                                        <p:cTn id="14" dur="1" fill="hold">
                                          <p:stCondLst>
                                            <p:cond delay="0"/>
                                          </p:stCondLst>
                                        </p:cTn>
                                        <p:tgtEl>
                                          <p:spTgt spid="50181"/>
                                        </p:tgtEl>
                                        <p:attrNameLst>
                                          <p:attrName>style.visibility</p:attrName>
                                        </p:attrNameLst>
                                      </p:cBhvr>
                                      <p:to>
                                        <p:strVal val="visible"/>
                                      </p:to>
                                    </p:set>
                                    <p:animEffect transition="in" filter="wedge">
                                      <p:cBhvr>
                                        <p:cTn id="15" dur="1000"/>
                                        <p:tgtEl>
                                          <p:spTgt spid="50181"/>
                                        </p:tgtEl>
                                      </p:cBhvr>
                                    </p:animEffect>
                                  </p:childTnLst>
                                </p:cTn>
                              </p:par>
                              <p:par>
                                <p:cTn id="16" presetID="20" presetClass="entr" presetSubtype="0" fill="hold" nodeType="withEffect">
                                  <p:stCondLst>
                                    <p:cond delay="0"/>
                                  </p:stCondLst>
                                  <p:childTnLst>
                                    <p:set>
                                      <p:cBhvr>
                                        <p:cTn id="17" dur="1" fill="hold">
                                          <p:stCondLst>
                                            <p:cond delay="0"/>
                                          </p:stCondLst>
                                        </p:cTn>
                                        <p:tgtEl>
                                          <p:spTgt spid="50180"/>
                                        </p:tgtEl>
                                        <p:attrNameLst>
                                          <p:attrName>style.visibility</p:attrName>
                                        </p:attrNameLst>
                                      </p:cBhvr>
                                      <p:to>
                                        <p:strVal val="visible"/>
                                      </p:to>
                                    </p:set>
                                    <p:animEffect transition="in" filter="wedge">
                                      <p:cBhvr>
                                        <p:cTn id="18" dur="1000"/>
                                        <p:tgtEl>
                                          <p:spTgt spid="501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0182"/>
                                        </p:tgtEl>
                                        <p:attrNameLst>
                                          <p:attrName>style.visibility</p:attrName>
                                        </p:attrNameLst>
                                      </p:cBhvr>
                                      <p:to>
                                        <p:strVal val="visible"/>
                                      </p:to>
                                    </p:set>
                                    <p:animEffect transition="in" filter="wipe(left)">
                                      <p:cBhvr>
                                        <p:cTn id="23"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1442" name="Rectangle 2"/>
          <p:cNvSpPr>
            <a:spLocks noChangeArrowheads="1"/>
          </p:cNvSpPr>
          <p:nvPr/>
        </p:nvSpPr>
        <p:spPr bwMode="auto">
          <a:xfrm>
            <a:off x="914400" y="1941513"/>
            <a:ext cx="14446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例</a:t>
            </a:r>
            <a:r>
              <a:rPr kumimoji="1" lang="en-US" altLang="zh-CN" sz="2800" b="1" smtClean="0">
                <a:solidFill>
                  <a:srgbClr val="3333FF"/>
                </a:solidFill>
                <a:latin typeface="Times New Roman" pitchFamily="18" charset="0"/>
                <a:ea typeface="楷体_GB2312" pitchFamily="49" charset="-122"/>
              </a:rPr>
              <a:t>4   </a:t>
            </a:r>
            <a:r>
              <a:rPr kumimoji="1" lang="zh-CN" altLang="en-US" sz="2800" b="1" smtClean="0">
                <a:solidFill>
                  <a:srgbClr val="000000"/>
                </a:solidFill>
                <a:latin typeface="Times New Roman" pitchFamily="18" charset="0"/>
                <a:ea typeface="楷体_GB2312" pitchFamily="49" charset="-122"/>
              </a:rPr>
              <a:t>设</a:t>
            </a:r>
            <a:r>
              <a:rPr kumimoji="1" lang="zh-CN" altLang="en-US" sz="2800" b="1" smtClean="0">
                <a:solidFill>
                  <a:srgbClr val="3333FF"/>
                </a:solidFill>
                <a:latin typeface="Times New Roman" pitchFamily="18" charset="0"/>
                <a:ea typeface="楷体_GB2312" pitchFamily="49" charset="-122"/>
              </a:rPr>
              <a:t> </a:t>
            </a:r>
          </a:p>
        </p:txBody>
      </p:sp>
      <p:graphicFrame>
        <p:nvGraphicFramePr>
          <p:cNvPr id="701443" name="Object 18"/>
          <p:cNvGraphicFramePr>
            <a:graphicFrameLocks noChangeAspect="1"/>
          </p:cNvGraphicFramePr>
          <p:nvPr/>
        </p:nvGraphicFramePr>
        <p:xfrm>
          <a:off x="2195513" y="717550"/>
          <a:ext cx="4584700" cy="3071813"/>
        </p:xfrm>
        <a:graphic>
          <a:graphicData uri="http://schemas.openxmlformats.org/presentationml/2006/ole">
            <p:oleObj spid="_x0000_s423938" name="Equation" r:id="rId3" imgW="2082800" imgH="1397000" progId="Equation.DSMT4">
              <p:embed/>
            </p:oleObj>
          </a:graphicData>
        </a:graphic>
      </p:graphicFrame>
      <p:graphicFrame>
        <p:nvGraphicFramePr>
          <p:cNvPr id="701444" name="Object 19"/>
          <p:cNvGraphicFramePr>
            <a:graphicFrameLocks noChangeAspect="1"/>
          </p:cNvGraphicFramePr>
          <p:nvPr/>
        </p:nvGraphicFramePr>
        <p:xfrm>
          <a:off x="935038" y="3906838"/>
          <a:ext cx="3921125" cy="1371600"/>
        </p:xfrm>
        <a:graphic>
          <a:graphicData uri="http://schemas.openxmlformats.org/presentationml/2006/ole">
            <p:oleObj spid="_x0000_s423939" name="Equation" r:id="rId4" imgW="4394200" imgH="1536700" progId="">
              <p:embed/>
            </p:oleObj>
          </a:graphicData>
        </a:graphic>
      </p:graphicFrame>
      <p:graphicFrame>
        <p:nvGraphicFramePr>
          <p:cNvPr id="701445" name="Object 20"/>
          <p:cNvGraphicFramePr>
            <a:graphicFrameLocks noChangeAspect="1"/>
          </p:cNvGraphicFramePr>
          <p:nvPr/>
        </p:nvGraphicFramePr>
        <p:xfrm>
          <a:off x="4872038" y="3905250"/>
          <a:ext cx="3887787" cy="1371600"/>
        </p:xfrm>
        <a:graphic>
          <a:graphicData uri="http://schemas.openxmlformats.org/presentationml/2006/ole">
            <p:oleObj spid="_x0000_s423940" name="Equation" r:id="rId5" imgW="4356100" imgH="1536700" progId="">
              <p:embed/>
            </p:oleObj>
          </a:graphicData>
        </a:graphic>
      </p:graphicFrame>
      <p:graphicFrame>
        <p:nvGraphicFramePr>
          <p:cNvPr id="701446" name="Object 21"/>
          <p:cNvGraphicFramePr>
            <a:graphicFrameLocks noChangeAspect="1"/>
          </p:cNvGraphicFramePr>
          <p:nvPr/>
        </p:nvGraphicFramePr>
        <p:xfrm>
          <a:off x="2209800" y="5638800"/>
          <a:ext cx="1536700" cy="419100"/>
        </p:xfrm>
        <a:graphic>
          <a:graphicData uri="http://schemas.openxmlformats.org/presentationml/2006/ole">
            <p:oleObj spid="_x0000_s423941" name="Equation" r:id="rId6" imgW="1536700" imgH="419100" progId="">
              <p:embed/>
            </p:oleObj>
          </a:graphicData>
        </a:graphic>
      </p:graphicFrame>
      <p:sp>
        <p:nvSpPr>
          <p:cNvPr id="701447" name="Rectangle 7"/>
          <p:cNvSpPr>
            <a:spLocks noChangeArrowheads="1"/>
          </p:cNvSpPr>
          <p:nvPr/>
        </p:nvSpPr>
        <p:spPr bwMode="auto">
          <a:xfrm>
            <a:off x="914400" y="5584825"/>
            <a:ext cx="98742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证明 </a:t>
            </a:r>
          </a:p>
        </p:txBody>
      </p:sp>
      <p:sp>
        <p:nvSpPr>
          <p:cNvPr id="58376" name="Rectangle 8"/>
          <p:cNvSpPr>
            <a:spLocks noChangeArrowheads="1"/>
          </p:cNvSpPr>
          <p:nvPr/>
        </p:nvSpPr>
        <p:spPr bwMode="auto">
          <a:xfrm>
            <a:off x="2874963" y="836613"/>
            <a:ext cx="1828800" cy="13716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58377" name="Rectangle 9"/>
          <p:cNvSpPr>
            <a:spLocks noChangeArrowheads="1"/>
          </p:cNvSpPr>
          <p:nvPr/>
        </p:nvSpPr>
        <p:spPr bwMode="auto">
          <a:xfrm>
            <a:off x="4859338" y="2344738"/>
            <a:ext cx="1828800" cy="13716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6"/>
                                        </p:tgtEl>
                                        <p:attrNameLst>
                                          <p:attrName>style.visibility</p:attrName>
                                        </p:attrNameLst>
                                      </p:cBhvr>
                                      <p:to>
                                        <p:strVal val="visible"/>
                                      </p:to>
                                    </p:set>
                                    <p:animEffect transition="in" filter="wipe(left)">
                                      <p:cBhvr>
                                        <p:cTn id="7" dur="500"/>
                                        <p:tgtEl>
                                          <p:spTgt spid="58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7"/>
                                        </p:tgtEl>
                                        <p:attrNameLst>
                                          <p:attrName>style.visibility</p:attrName>
                                        </p:attrNameLst>
                                      </p:cBhvr>
                                      <p:to>
                                        <p:strVal val="visible"/>
                                      </p:to>
                                    </p:set>
                                    <p:animEffect transition="in" filter="wipe(left)">
                                      <p:cBhvr>
                                        <p:cTn id="12" dur="500"/>
                                        <p:tgtEl>
                                          <p:spTgt spid="5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animBg="1"/>
      <p:bldP spid="58377" grpId="0" animBg="1"/>
    </p:bldLst>
  </p:timing>
</p:sld>
</file>

<file path=ppt/slides/slide1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2466" name="Text Box 2"/>
          <p:cNvSpPr txBox="1">
            <a:spLocks noChangeArrowheads="1"/>
          </p:cNvSpPr>
          <p:nvPr/>
        </p:nvSpPr>
        <p:spPr bwMode="auto">
          <a:xfrm>
            <a:off x="900113" y="685800"/>
            <a:ext cx="914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3333FF"/>
                </a:solidFill>
                <a:latin typeface="Times New Roman" pitchFamily="18" charset="0"/>
                <a:ea typeface="楷体_GB2312" pitchFamily="49" charset="-122"/>
              </a:rPr>
              <a:t>证明</a:t>
            </a:r>
          </a:p>
        </p:txBody>
      </p:sp>
      <p:graphicFrame>
        <p:nvGraphicFramePr>
          <p:cNvPr id="59395" name="Object 34"/>
          <p:cNvGraphicFramePr>
            <a:graphicFrameLocks noChangeAspect="1"/>
          </p:cNvGraphicFramePr>
          <p:nvPr/>
        </p:nvGraphicFramePr>
        <p:xfrm>
          <a:off x="1776413" y="1916113"/>
          <a:ext cx="4451350" cy="1568450"/>
        </p:xfrm>
        <a:graphic>
          <a:graphicData uri="http://schemas.openxmlformats.org/presentationml/2006/ole">
            <p:oleObj spid="_x0000_s424962" name="Equation" r:id="rId3" imgW="2019300" imgH="711200" progId="Equation.DSMT4">
              <p:embed/>
            </p:oleObj>
          </a:graphicData>
        </a:graphic>
      </p:graphicFrame>
      <p:sp>
        <p:nvSpPr>
          <p:cNvPr id="59396" name="Text Box 4"/>
          <p:cNvSpPr txBox="1">
            <a:spLocks noChangeArrowheads="1"/>
          </p:cNvSpPr>
          <p:nvPr/>
        </p:nvSpPr>
        <p:spPr bwMode="auto">
          <a:xfrm>
            <a:off x="900113" y="1414463"/>
            <a:ext cx="7874000" cy="519112"/>
          </a:xfrm>
          <a:prstGeom prst="rect">
            <a:avLst/>
          </a:prstGeom>
          <a:noFill/>
          <a:ln w="9525">
            <a:noFill/>
            <a:miter lim="800000"/>
            <a:headEnd/>
            <a:tailEnd/>
          </a:ln>
        </p:spPr>
        <p:txBody>
          <a:bodyPr wrap="none"/>
          <a:lstStyle/>
          <a:p>
            <a:pPr fontAlgn="base">
              <a:spcBef>
                <a:spcPct val="50000"/>
              </a:spcBef>
              <a:spcAft>
                <a:spcPct val="0"/>
              </a:spcAft>
            </a:pPr>
            <a:r>
              <a:rPr kumimoji="1" lang="zh-CN" altLang="en-US" sz="2400" b="1" smtClean="0">
                <a:solidFill>
                  <a:srgbClr val="000000"/>
                </a:solidFill>
                <a:latin typeface="楷体_GB2312" pitchFamily="49" charset="-122"/>
                <a:ea typeface="楷体_GB2312" pitchFamily="49" charset="-122"/>
              </a:rPr>
              <a:t>对   作运算       ，把   化为下三角形行列式 </a:t>
            </a:r>
          </a:p>
        </p:txBody>
      </p:sp>
      <p:graphicFrame>
        <p:nvGraphicFramePr>
          <p:cNvPr id="59397" name="Object 35"/>
          <p:cNvGraphicFramePr>
            <a:graphicFrameLocks noChangeAspect="1"/>
          </p:cNvGraphicFramePr>
          <p:nvPr/>
        </p:nvGraphicFramePr>
        <p:xfrm>
          <a:off x="1187450" y="1439863"/>
          <a:ext cx="530225" cy="503237"/>
        </p:xfrm>
        <a:graphic>
          <a:graphicData uri="http://schemas.openxmlformats.org/presentationml/2006/ole">
            <p:oleObj spid="_x0000_s424963" name="Equation" r:id="rId4" imgW="241300" imgH="228600" progId="Equation.DSMT4">
              <p:embed/>
            </p:oleObj>
          </a:graphicData>
        </a:graphic>
      </p:graphicFrame>
      <p:graphicFrame>
        <p:nvGraphicFramePr>
          <p:cNvPr id="59398" name="Object 36"/>
          <p:cNvGraphicFramePr>
            <a:graphicFrameLocks noChangeAspect="1"/>
          </p:cNvGraphicFramePr>
          <p:nvPr/>
        </p:nvGraphicFramePr>
        <p:xfrm>
          <a:off x="2700338" y="1412875"/>
          <a:ext cx="1008062" cy="531813"/>
        </p:xfrm>
        <a:graphic>
          <a:graphicData uri="http://schemas.openxmlformats.org/presentationml/2006/ole">
            <p:oleObj spid="_x0000_s424964" name="Equation" r:id="rId5" imgW="457200" imgH="241300" progId="Equation.DSMT4">
              <p:embed/>
            </p:oleObj>
          </a:graphicData>
        </a:graphic>
      </p:graphicFrame>
      <p:graphicFrame>
        <p:nvGraphicFramePr>
          <p:cNvPr id="59399" name="Object 37"/>
          <p:cNvGraphicFramePr>
            <a:graphicFrameLocks noChangeAspect="1"/>
          </p:cNvGraphicFramePr>
          <p:nvPr/>
        </p:nvGraphicFramePr>
        <p:xfrm>
          <a:off x="4329113" y="1439863"/>
          <a:ext cx="530225" cy="503237"/>
        </p:xfrm>
        <a:graphic>
          <a:graphicData uri="http://schemas.openxmlformats.org/presentationml/2006/ole">
            <p:oleObj spid="_x0000_s424965" name="Equation" r:id="rId6" imgW="241300" imgH="228600" progId="Equation.DSMT4">
              <p:embed/>
            </p:oleObj>
          </a:graphicData>
        </a:graphic>
      </p:graphicFrame>
      <p:sp>
        <p:nvSpPr>
          <p:cNvPr id="59400" name="Text Box 8"/>
          <p:cNvSpPr txBox="1">
            <a:spLocks noChangeArrowheads="1"/>
          </p:cNvSpPr>
          <p:nvPr/>
        </p:nvSpPr>
        <p:spPr bwMode="auto">
          <a:xfrm>
            <a:off x="900113" y="2393950"/>
            <a:ext cx="914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设为</a:t>
            </a:r>
          </a:p>
        </p:txBody>
      </p:sp>
      <p:sp>
        <p:nvSpPr>
          <p:cNvPr id="59401" name="Text Box 9"/>
          <p:cNvSpPr txBox="1">
            <a:spLocks noChangeArrowheads="1"/>
          </p:cNvSpPr>
          <p:nvPr/>
        </p:nvSpPr>
        <p:spPr bwMode="auto">
          <a:xfrm>
            <a:off x="900113" y="3879850"/>
            <a:ext cx="7874000" cy="519113"/>
          </a:xfrm>
          <a:prstGeom prst="rect">
            <a:avLst/>
          </a:prstGeom>
          <a:noFill/>
          <a:ln w="9525">
            <a:noFill/>
            <a:miter lim="800000"/>
            <a:headEnd/>
            <a:tailEnd/>
          </a:ln>
        </p:spPr>
        <p:txBody>
          <a:bodyPr wrap="none"/>
          <a:lstStyle/>
          <a:p>
            <a:pPr fontAlgn="base">
              <a:spcBef>
                <a:spcPct val="50000"/>
              </a:spcBef>
              <a:spcAft>
                <a:spcPct val="0"/>
              </a:spcAft>
            </a:pPr>
            <a:r>
              <a:rPr kumimoji="1" lang="zh-CN" altLang="en-US" sz="2400" b="1" smtClean="0">
                <a:solidFill>
                  <a:srgbClr val="000000"/>
                </a:solidFill>
                <a:latin typeface="楷体_GB2312" pitchFamily="49" charset="-122"/>
                <a:ea typeface="楷体_GB2312" pitchFamily="49" charset="-122"/>
              </a:rPr>
              <a:t>对   作运算       ，把   化为下三角形行列式 </a:t>
            </a:r>
          </a:p>
        </p:txBody>
      </p:sp>
      <p:graphicFrame>
        <p:nvGraphicFramePr>
          <p:cNvPr id="59402" name="Object 38"/>
          <p:cNvGraphicFramePr>
            <a:graphicFrameLocks noChangeAspect="1"/>
          </p:cNvGraphicFramePr>
          <p:nvPr/>
        </p:nvGraphicFramePr>
        <p:xfrm>
          <a:off x="1173163" y="3905250"/>
          <a:ext cx="558800" cy="503238"/>
        </p:xfrm>
        <a:graphic>
          <a:graphicData uri="http://schemas.openxmlformats.org/presentationml/2006/ole">
            <p:oleObj spid="_x0000_s424966" name="Equation" r:id="rId7" imgW="253890" imgH="228501" progId="Equation.DSMT4">
              <p:embed/>
            </p:oleObj>
          </a:graphicData>
        </a:graphic>
      </p:graphicFrame>
      <p:graphicFrame>
        <p:nvGraphicFramePr>
          <p:cNvPr id="59403" name="Object 39"/>
          <p:cNvGraphicFramePr>
            <a:graphicFrameLocks noChangeAspect="1"/>
          </p:cNvGraphicFramePr>
          <p:nvPr/>
        </p:nvGraphicFramePr>
        <p:xfrm>
          <a:off x="2659063" y="3878263"/>
          <a:ext cx="1092200" cy="531812"/>
        </p:xfrm>
        <a:graphic>
          <a:graphicData uri="http://schemas.openxmlformats.org/presentationml/2006/ole">
            <p:oleObj spid="_x0000_s424967" name="Equation" r:id="rId8" imgW="495085" imgH="241195" progId="Equation.DSMT4">
              <p:embed/>
            </p:oleObj>
          </a:graphicData>
        </a:graphic>
      </p:graphicFrame>
      <p:graphicFrame>
        <p:nvGraphicFramePr>
          <p:cNvPr id="59404" name="Object 40"/>
          <p:cNvGraphicFramePr>
            <a:graphicFrameLocks noChangeAspect="1"/>
          </p:cNvGraphicFramePr>
          <p:nvPr/>
        </p:nvGraphicFramePr>
        <p:xfrm>
          <a:off x="4316413" y="3905250"/>
          <a:ext cx="557212" cy="503238"/>
        </p:xfrm>
        <a:graphic>
          <a:graphicData uri="http://schemas.openxmlformats.org/presentationml/2006/ole">
            <p:oleObj spid="_x0000_s424968" name="Equation" r:id="rId9" imgW="253890" imgH="228501" progId="Equation.DSMT4">
              <p:embed/>
            </p:oleObj>
          </a:graphicData>
        </a:graphic>
      </p:graphicFrame>
      <p:graphicFrame>
        <p:nvGraphicFramePr>
          <p:cNvPr id="59405" name="Object 41"/>
          <p:cNvGraphicFramePr>
            <a:graphicFrameLocks noChangeAspect="1"/>
          </p:cNvGraphicFramePr>
          <p:nvPr/>
        </p:nvGraphicFramePr>
        <p:xfrm>
          <a:off x="1831975" y="4381500"/>
          <a:ext cx="4338638" cy="1568450"/>
        </p:xfrm>
        <a:graphic>
          <a:graphicData uri="http://schemas.openxmlformats.org/presentationml/2006/ole">
            <p:oleObj spid="_x0000_s424969" name="Equation" r:id="rId10" imgW="1968500" imgH="711200" progId="Equation.DSMT4">
              <p:embed/>
            </p:oleObj>
          </a:graphicData>
        </a:graphic>
      </p:graphicFrame>
      <p:sp>
        <p:nvSpPr>
          <p:cNvPr id="59406" name="Text Box 14"/>
          <p:cNvSpPr txBox="1">
            <a:spLocks noChangeArrowheads="1"/>
          </p:cNvSpPr>
          <p:nvPr/>
        </p:nvSpPr>
        <p:spPr bwMode="auto">
          <a:xfrm>
            <a:off x="900113" y="4859338"/>
            <a:ext cx="914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设为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fade">
                                      <p:cBhvr>
                                        <p:cTn id="7" dur="1000"/>
                                        <p:tgtEl>
                                          <p:spTgt spid="59396"/>
                                        </p:tgtEl>
                                      </p:cBhvr>
                                    </p:animEffect>
                                    <p:anim calcmode="lin" valueType="num">
                                      <p:cBhvr>
                                        <p:cTn id="8" dur="1000" fill="hold"/>
                                        <p:tgtEl>
                                          <p:spTgt spid="59396"/>
                                        </p:tgtEl>
                                        <p:attrNameLst>
                                          <p:attrName>ppt_x</p:attrName>
                                        </p:attrNameLst>
                                      </p:cBhvr>
                                      <p:tavLst>
                                        <p:tav tm="0">
                                          <p:val>
                                            <p:strVal val="#ppt_x"/>
                                          </p:val>
                                        </p:tav>
                                        <p:tav tm="100000">
                                          <p:val>
                                            <p:strVal val="#ppt_x"/>
                                          </p:val>
                                        </p:tav>
                                      </p:tavLst>
                                    </p:anim>
                                    <p:anim calcmode="lin" valueType="num">
                                      <p:cBhvr>
                                        <p:cTn id="9" dur="1000" fill="hold"/>
                                        <p:tgtEl>
                                          <p:spTgt spid="5939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fade">
                                      <p:cBhvr>
                                        <p:cTn id="12" dur="1000"/>
                                        <p:tgtEl>
                                          <p:spTgt spid="59397"/>
                                        </p:tgtEl>
                                      </p:cBhvr>
                                    </p:animEffect>
                                    <p:anim calcmode="lin" valueType="num">
                                      <p:cBhvr>
                                        <p:cTn id="13" dur="1000" fill="hold"/>
                                        <p:tgtEl>
                                          <p:spTgt spid="59397"/>
                                        </p:tgtEl>
                                        <p:attrNameLst>
                                          <p:attrName>ppt_x</p:attrName>
                                        </p:attrNameLst>
                                      </p:cBhvr>
                                      <p:tavLst>
                                        <p:tav tm="0">
                                          <p:val>
                                            <p:strVal val="#ppt_x"/>
                                          </p:val>
                                        </p:tav>
                                        <p:tav tm="100000">
                                          <p:val>
                                            <p:strVal val="#ppt_x"/>
                                          </p:val>
                                        </p:tav>
                                      </p:tavLst>
                                    </p:anim>
                                    <p:anim calcmode="lin" valueType="num">
                                      <p:cBhvr>
                                        <p:cTn id="14" dur="1000" fill="hold"/>
                                        <p:tgtEl>
                                          <p:spTgt spid="5939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fade">
                                      <p:cBhvr>
                                        <p:cTn id="17" dur="1000"/>
                                        <p:tgtEl>
                                          <p:spTgt spid="59398"/>
                                        </p:tgtEl>
                                      </p:cBhvr>
                                    </p:animEffect>
                                    <p:anim calcmode="lin" valueType="num">
                                      <p:cBhvr>
                                        <p:cTn id="18" dur="1000" fill="hold"/>
                                        <p:tgtEl>
                                          <p:spTgt spid="59398"/>
                                        </p:tgtEl>
                                        <p:attrNameLst>
                                          <p:attrName>ppt_x</p:attrName>
                                        </p:attrNameLst>
                                      </p:cBhvr>
                                      <p:tavLst>
                                        <p:tav tm="0">
                                          <p:val>
                                            <p:strVal val="#ppt_x"/>
                                          </p:val>
                                        </p:tav>
                                        <p:tav tm="100000">
                                          <p:val>
                                            <p:strVal val="#ppt_x"/>
                                          </p:val>
                                        </p:tav>
                                      </p:tavLst>
                                    </p:anim>
                                    <p:anim calcmode="lin" valueType="num">
                                      <p:cBhvr>
                                        <p:cTn id="19" dur="1000" fill="hold"/>
                                        <p:tgtEl>
                                          <p:spTgt spid="5939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9399"/>
                                        </p:tgtEl>
                                        <p:attrNameLst>
                                          <p:attrName>style.visibility</p:attrName>
                                        </p:attrNameLst>
                                      </p:cBhvr>
                                      <p:to>
                                        <p:strVal val="visible"/>
                                      </p:to>
                                    </p:set>
                                    <p:animEffect transition="in" filter="fade">
                                      <p:cBhvr>
                                        <p:cTn id="22" dur="1000"/>
                                        <p:tgtEl>
                                          <p:spTgt spid="59399"/>
                                        </p:tgtEl>
                                      </p:cBhvr>
                                    </p:animEffect>
                                    <p:anim calcmode="lin" valueType="num">
                                      <p:cBhvr>
                                        <p:cTn id="23" dur="1000" fill="hold"/>
                                        <p:tgtEl>
                                          <p:spTgt spid="59399"/>
                                        </p:tgtEl>
                                        <p:attrNameLst>
                                          <p:attrName>ppt_x</p:attrName>
                                        </p:attrNameLst>
                                      </p:cBhvr>
                                      <p:tavLst>
                                        <p:tav tm="0">
                                          <p:val>
                                            <p:strVal val="#ppt_x"/>
                                          </p:val>
                                        </p:tav>
                                        <p:tav tm="100000">
                                          <p:val>
                                            <p:strVal val="#ppt_x"/>
                                          </p:val>
                                        </p:tav>
                                      </p:tavLst>
                                    </p:anim>
                                    <p:anim calcmode="lin" valueType="num">
                                      <p:cBhvr>
                                        <p:cTn id="24" dur="1000" fill="hold"/>
                                        <p:tgtEl>
                                          <p:spTgt spid="59399"/>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9400"/>
                                        </p:tgtEl>
                                        <p:attrNameLst>
                                          <p:attrName>style.visibility</p:attrName>
                                        </p:attrNameLst>
                                      </p:cBhvr>
                                      <p:to>
                                        <p:strVal val="visible"/>
                                      </p:to>
                                    </p:set>
                                    <p:animEffect transition="in" filter="wipe(left)">
                                      <p:cBhvr>
                                        <p:cTn id="29" dur="500"/>
                                        <p:tgtEl>
                                          <p:spTgt spid="59400"/>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59395"/>
                                        </p:tgtEl>
                                        <p:attrNameLst>
                                          <p:attrName>style.visibility</p:attrName>
                                        </p:attrNameLst>
                                      </p:cBhvr>
                                      <p:to>
                                        <p:strVal val="visible"/>
                                      </p:to>
                                    </p:set>
                                    <p:animEffect transition="in" filter="wipe(left)">
                                      <p:cBhvr>
                                        <p:cTn id="33" dur="500"/>
                                        <p:tgtEl>
                                          <p:spTgt spid="5939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9401"/>
                                        </p:tgtEl>
                                        <p:attrNameLst>
                                          <p:attrName>style.visibility</p:attrName>
                                        </p:attrNameLst>
                                      </p:cBhvr>
                                      <p:to>
                                        <p:strVal val="visible"/>
                                      </p:to>
                                    </p:set>
                                    <p:animEffect transition="in" filter="fade">
                                      <p:cBhvr>
                                        <p:cTn id="38" dur="1000"/>
                                        <p:tgtEl>
                                          <p:spTgt spid="59401"/>
                                        </p:tgtEl>
                                      </p:cBhvr>
                                    </p:animEffect>
                                    <p:anim calcmode="lin" valueType="num">
                                      <p:cBhvr>
                                        <p:cTn id="39" dur="1000" fill="hold"/>
                                        <p:tgtEl>
                                          <p:spTgt spid="59401"/>
                                        </p:tgtEl>
                                        <p:attrNameLst>
                                          <p:attrName>ppt_x</p:attrName>
                                        </p:attrNameLst>
                                      </p:cBhvr>
                                      <p:tavLst>
                                        <p:tav tm="0">
                                          <p:val>
                                            <p:strVal val="#ppt_x"/>
                                          </p:val>
                                        </p:tav>
                                        <p:tav tm="100000">
                                          <p:val>
                                            <p:strVal val="#ppt_x"/>
                                          </p:val>
                                        </p:tav>
                                      </p:tavLst>
                                    </p:anim>
                                    <p:anim calcmode="lin" valueType="num">
                                      <p:cBhvr>
                                        <p:cTn id="40" dur="1000" fill="hold"/>
                                        <p:tgtEl>
                                          <p:spTgt spid="5940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9402"/>
                                        </p:tgtEl>
                                        <p:attrNameLst>
                                          <p:attrName>style.visibility</p:attrName>
                                        </p:attrNameLst>
                                      </p:cBhvr>
                                      <p:to>
                                        <p:strVal val="visible"/>
                                      </p:to>
                                    </p:set>
                                    <p:animEffect transition="in" filter="fade">
                                      <p:cBhvr>
                                        <p:cTn id="43" dur="1000"/>
                                        <p:tgtEl>
                                          <p:spTgt spid="59402"/>
                                        </p:tgtEl>
                                      </p:cBhvr>
                                    </p:animEffect>
                                    <p:anim calcmode="lin" valueType="num">
                                      <p:cBhvr>
                                        <p:cTn id="44" dur="1000" fill="hold"/>
                                        <p:tgtEl>
                                          <p:spTgt spid="59402"/>
                                        </p:tgtEl>
                                        <p:attrNameLst>
                                          <p:attrName>ppt_x</p:attrName>
                                        </p:attrNameLst>
                                      </p:cBhvr>
                                      <p:tavLst>
                                        <p:tav tm="0">
                                          <p:val>
                                            <p:strVal val="#ppt_x"/>
                                          </p:val>
                                        </p:tav>
                                        <p:tav tm="100000">
                                          <p:val>
                                            <p:strVal val="#ppt_x"/>
                                          </p:val>
                                        </p:tav>
                                      </p:tavLst>
                                    </p:anim>
                                    <p:anim calcmode="lin" valueType="num">
                                      <p:cBhvr>
                                        <p:cTn id="45" dur="1000" fill="hold"/>
                                        <p:tgtEl>
                                          <p:spTgt spid="5940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9403"/>
                                        </p:tgtEl>
                                        <p:attrNameLst>
                                          <p:attrName>style.visibility</p:attrName>
                                        </p:attrNameLst>
                                      </p:cBhvr>
                                      <p:to>
                                        <p:strVal val="visible"/>
                                      </p:to>
                                    </p:set>
                                    <p:animEffect transition="in" filter="fade">
                                      <p:cBhvr>
                                        <p:cTn id="48" dur="1000"/>
                                        <p:tgtEl>
                                          <p:spTgt spid="59403"/>
                                        </p:tgtEl>
                                      </p:cBhvr>
                                    </p:animEffect>
                                    <p:anim calcmode="lin" valueType="num">
                                      <p:cBhvr>
                                        <p:cTn id="49" dur="1000" fill="hold"/>
                                        <p:tgtEl>
                                          <p:spTgt spid="59403"/>
                                        </p:tgtEl>
                                        <p:attrNameLst>
                                          <p:attrName>ppt_x</p:attrName>
                                        </p:attrNameLst>
                                      </p:cBhvr>
                                      <p:tavLst>
                                        <p:tav tm="0">
                                          <p:val>
                                            <p:strVal val="#ppt_x"/>
                                          </p:val>
                                        </p:tav>
                                        <p:tav tm="100000">
                                          <p:val>
                                            <p:strVal val="#ppt_x"/>
                                          </p:val>
                                        </p:tav>
                                      </p:tavLst>
                                    </p:anim>
                                    <p:anim calcmode="lin" valueType="num">
                                      <p:cBhvr>
                                        <p:cTn id="50" dur="1000" fill="hold"/>
                                        <p:tgtEl>
                                          <p:spTgt spid="5940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9404"/>
                                        </p:tgtEl>
                                        <p:attrNameLst>
                                          <p:attrName>style.visibility</p:attrName>
                                        </p:attrNameLst>
                                      </p:cBhvr>
                                      <p:to>
                                        <p:strVal val="visible"/>
                                      </p:to>
                                    </p:set>
                                    <p:animEffect transition="in" filter="fade">
                                      <p:cBhvr>
                                        <p:cTn id="53" dur="1000"/>
                                        <p:tgtEl>
                                          <p:spTgt spid="59404"/>
                                        </p:tgtEl>
                                      </p:cBhvr>
                                    </p:animEffect>
                                    <p:anim calcmode="lin" valueType="num">
                                      <p:cBhvr>
                                        <p:cTn id="54" dur="1000" fill="hold"/>
                                        <p:tgtEl>
                                          <p:spTgt spid="59404"/>
                                        </p:tgtEl>
                                        <p:attrNameLst>
                                          <p:attrName>ppt_x</p:attrName>
                                        </p:attrNameLst>
                                      </p:cBhvr>
                                      <p:tavLst>
                                        <p:tav tm="0">
                                          <p:val>
                                            <p:strVal val="#ppt_x"/>
                                          </p:val>
                                        </p:tav>
                                        <p:tav tm="100000">
                                          <p:val>
                                            <p:strVal val="#ppt_x"/>
                                          </p:val>
                                        </p:tav>
                                      </p:tavLst>
                                    </p:anim>
                                    <p:anim calcmode="lin" valueType="num">
                                      <p:cBhvr>
                                        <p:cTn id="55" dur="1000" fill="hold"/>
                                        <p:tgtEl>
                                          <p:spTgt spid="59404"/>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9406"/>
                                        </p:tgtEl>
                                        <p:attrNameLst>
                                          <p:attrName>style.visibility</p:attrName>
                                        </p:attrNameLst>
                                      </p:cBhvr>
                                      <p:to>
                                        <p:strVal val="visible"/>
                                      </p:to>
                                    </p:set>
                                    <p:animEffect transition="in" filter="wipe(left)">
                                      <p:cBhvr>
                                        <p:cTn id="60" dur="500"/>
                                        <p:tgtEl>
                                          <p:spTgt spid="59406"/>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59405"/>
                                        </p:tgtEl>
                                        <p:attrNameLst>
                                          <p:attrName>style.visibility</p:attrName>
                                        </p:attrNameLst>
                                      </p:cBhvr>
                                      <p:to>
                                        <p:strVal val="visible"/>
                                      </p:to>
                                    </p:set>
                                    <p:animEffect transition="in" filter="wipe(left)">
                                      <p:cBhvr>
                                        <p:cTn id="64" dur="500"/>
                                        <p:tgtEl>
                                          <p:spTgt spid="5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400" grpId="0"/>
      <p:bldP spid="59401" grpId="0"/>
      <p:bldP spid="5940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0850" name="矩形 3"/>
          <p:cNvSpPr>
            <a:spLocks noChangeArrowheads="1"/>
          </p:cNvSpPr>
          <p:nvPr/>
        </p:nvSpPr>
        <p:spPr bwMode="auto">
          <a:xfrm>
            <a:off x="785813" y="2241550"/>
            <a:ext cx="7715250" cy="2616200"/>
          </a:xfrm>
          <a:prstGeom prst="rect">
            <a:avLst/>
          </a:prstGeom>
          <a:noFill/>
          <a:ln w="9525">
            <a:noFill/>
            <a:miter lim="800000"/>
            <a:headEnd/>
            <a:tailEnd/>
          </a:ln>
        </p:spPr>
        <p:txBody>
          <a:bodyPr>
            <a:spAutoFit/>
          </a:bodyPr>
          <a:lstStyle/>
          <a:p>
            <a:pPr fontAlgn="base">
              <a:spcBef>
                <a:spcPct val="0"/>
              </a:spcBef>
              <a:spcAft>
                <a:spcPct val="0"/>
              </a:spcAft>
            </a:pPr>
            <a:r>
              <a:rPr lang="en-US" altLang="zh-CN" sz="2400" b="1" smtClean="0">
                <a:solidFill>
                  <a:srgbClr val="000000"/>
                </a:solidFill>
                <a:ea typeface="楷体_GB2312" pitchFamily="49" charset="-122"/>
              </a:rPr>
              <a:t>   </a:t>
            </a:r>
            <a:endParaRPr lang="zh-CN" altLang="en-US" sz="2400" b="1" smtClean="0">
              <a:solidFill>
                <a:srgbClr val="000000"/>
              </a:solidFill>
              <a:ea typeface="楷体_GB2312" pitchFamily="49" charset="-122"/>
            </a:endParaRPr>
          </a:p>
          <a:p>
            <a:pPr fontAlgn="base">
              <a:spcBef>
                <a:spcPct val="0"/>
              </a:spcBef>
              <a:spcAft>
                <a:spcPct val="0"/>
              </a:spcAft>
            </a:pPr>
            <a:r>
              <a:rPr lang="zh-CN" altLang="en-US" sz="2400" smtClean="0">
                <a:solidFill>
                  <a:srgbClr val="00007D"/>
                </a:solidFill>
                <a:ea typeface="楷体_GB2312" pitchFamily="49" charset="-122"/>
              </a:rPr>
              <a:t>        </a:t>
            </a:r>
            <a:r>
              <a:rPr lang="zh-CN" altLang="en-US" sz="2800" b="1" smtClean="0">
                <a:solidFill>
                  <a:srgbClr val="00007D"/>
                </a:solidFill>
                <a:ea typeface="楷体_GB2312" pitchFamily="49" charset="-122"/>
              </a:rPr>
              <a:t>线性（</a:t>
            </a:r>
            <a:r>
              <a:rPr lang="en-US" altLang="zh-CN" sz="2800" b="1" i="1" smtClean="0">
                <a:solidFill>
                  <a:srgbClr val="00007D"/>
                </a:solidFill>
                <a:latin typeface="Times New Roman" pitchFamily="18" charset="0"/>
                <a:ea typeface="楷体_GB2312" pitchFamily="49" charset="-122"/>
                <a:cs typeface="Times New Roman" pitchFamily="18" charset="0"/>
              </a:rPr>
              <a:t>linear</a:t>
            </a:r>
            <a:r>
              <a:rPr lang="en-US" sz="2800" b="1" smtClean="0">
                <a:solidFill>
                  <a:srgbClr val="00007D"/>
                </a:solidFill>
                <a:ea typeface="楷体_GB2312" pitchFamily="49" charset="-122"/>
              </a:rPr>
              <a:t>）</a:t>
            </a:r>
            <a:r>
              <a:rPr lang="zh-CN" altLang="en-US" sz="2800" b="1" smtClean="0">
                <a:solidFill>
                  <a:srgbClr val="000000"/>
                </a:solidFill>
                <a:ea typeface="楷体_GB2312" pitchFamily="49" charset="-122"/>
              </a:rPr>
              <a:t>指量与量之间按比例、成直线的关系，在数学上可以理解为一阶导数为常数的函数。</a:t>
            </a:r>
          </a:p>
          <a:p>
            <a:pPr fontAlgn="base">
              <a:spcBef>
                <a:spcPct val="0"/>
              </a:spcBef>
              <a:spcAft>
                <a:spcPct val="0"/>
              </a:spcAft>
            </a:pPr>
            <a:r>
              <a:rPr lang="zh-CN" altLang="en-US" sz="2800" b="1" smtClean="0">
                <a:solidFill>
                  <a:srgbClr val="00007D"/>
                </a:solidFill>
                <a:ea typeface="楷体_GB2312" pitchFamily="49" charset="-122"/>
              </a:rPr>
              <a:t>       非线性</a:t>
            </a:r>
            <a:r>
              <a:rPr lang="zh-CN" altLang="en-US" sz="2800" b="1" smtClean="0">
                <a:solidFill>
                  <a:srgbClr val="000000"/>
                </a:solidFill>
                <a:ea typeface="楷体_GB2312" pitchFamily="49" charset="-122"/>
              </a:rPr>
              <a:t>（</a:t>
            </a:r>
            <a:r>
              <a:rPr lang="en-US" altLang="zh-CN" sz="2800" b="1" i="1" smtClean="0">
                <a:solidFill>
                  <a:srgbClr val="000000"/>
                </a:solidFill>
                <a:latin typeface="Times New Roman" pitchFamily="18" charset="0"/>
                <a:ea typeface="楷体_GB2312" pitchFamily="49" charset="-122"/>
                <a:cs typeface="Times New Roman" pitchFamily="18" charset="0"/>
              </a:rPr>
              <a:t>non-linear</a:t>
            </a:r>
            <a:r>
              <a:rPr lang="en-US" sz="2800" b="1" smtClean="0">
                <a:solidFill>
                  <a:srgbClr val="000000"/>
                </a:solidFill>
                <a:ea typeface="楷体_GB2312" pitchFamily="49" charset="-122"/>
              </a:rPr>
              <a:t>）</a:t>
            </a:r>
            <a:r>
              <a:rPr lang="zh-CN" altLang="en-US" sz="2800" b="1" smtClean="0">
                <a:solidFill>
                  <a:srgbClr val="000000"/>
                </a:solidFill>
                <a:ea typeface="楷体_GB2312" pitchFamily="49" charset="-122"/>
              </a:rPr>
              <a:t>则指不按比例、不成直线的关系，一阶导数不为常数。</a:t>
            </a:r>
          </a:p>
        </p:txBody>
      </p:sp>
      <p:sp>
        <p:nvSpPr>
          <p:cNvPr id="590851" name="TextBox 4"/>
          <p:cNvSpPr txBox="1">
            <a:spLocks noChangeArrowheads="1"/>
          </p:cNvSpPr>
          <p:nvPr/>
        </p:nvSpPr>
        <p:spPr bwMode="auto">
          <a:xfrm>
            <a:off x="2928938" y="1404938"/>
            <a:ext cx="3286125"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7D"/>
                </a:solidFill>
                <a:ea typeface="楷体_GB2312" pitchFamily="49" charset="-122"/>
              </a:rPr>
              <a:t>什么是线性关系？</a:t>
            </a:r>
          </a:p>
        </p:txBody>
      </p:sp>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3490" name="Text Box 2"/>
          <p:cNvSpPr txBox="1">
            <a:spLocks noChangeArrowheads="1"/>
          </p:cNvSpPr>
          <p:nvPr/>
        </p:nvSpPr>
        <p:spPr bwMode="auto">
          <a:xfrm>
            <a:off x="611188" y="768350"/>
            <a:ext cx="8143875" cy="1004888"/>
          </a:xfrm>
          <a:prstGeom prst="rect">
            <a:avLst/>
          </a:prstGeom>
          <a:noFill/>
          <a:ln w="9525">
            <a:noFill/>
            <a:miter lim="800000"/>
            <a:headEnd/>
            <a:tailEnd/>
          </a:ln>
        </p:spPr>
        <p:txBody>
          <a:bodyPr wrap="none">
            <a:spAutoFit/>
          </a:bodyPr>
          <a:lstStyle/>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对 </a:t>
            </a:r>
            <a:r>
              <a:rPr kumimoji="1" lang="en-US" altLang="zh-CN" sz="2400" b="1" i="1" smtClean="0">
                <a:solidFill>
                  <a:srgbClr val="000000"/>
                </a:solidFill>
                <a:latin typeface="Times New Roman" pitchFamily="18" charset="0"/>
                <a:ea typeface="楷体_GB2312" pitchFamily="49" charset="-122"/>
              </a:rPr>
              <a:t>D</a:t>
            </a:r>
            <a:r>
              <a:rPr kumimoji="1" lang="en-US" altLang="zh-CN" sz="2400" b="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Times New Roman" pitchFamily="18" charset="0"/>
                <a:ea typeface="楷体_GB2312" pitchFamily="49" charset="-122"/>
              </a:rPr>
              <a:t>的前 </a:t>
            </a:r>
            <a:r>
              <a:rPr kumimoji="1" lang="en-US" altLang="zh-CN" sz="2400" b="1" i="1" smtClean="0">
                <a:solidFill>
                  <a:srgbClr val="000000"/>
                </a:solidFill>
                <a:latin typeface="Times New Roman" pitchFamily="18" charset="0"/>
                <a:ea typeface="楷体_GB2312" pitchFamily="49" charset="-122"/>
              </a:rPr>
              <a:t>k </a:t>
            </a:r>
            <a:r>
              <a:rPr kumimoji="1" lang="zh-CN" altLang="en-US" sz="2400" b="1" smtClean="0">
                <a:solidFill>
                  <a:srgbClr val="000000"/>
                </a:solidFill>
                <a:latin typeface="Times New Roman" pitchFamily="18" charset="0"/>
                <a:ea typeface="楷体_GB2312" pitchFamily="49" charset="-122"/>
              </a:rPr>
              <a:t>行作运算             ，再对后 </a:t>
            </a:r>
            <a:r>
              <a:rPr kumimoji="1" lang="en-US" altLang="zh-CN" sz="2400" b="1" i="1" smtClean="0">
                <a:solidFill>
                  <a:srgbClr val="000000"/>
                </a:solidFill>
                <a:latin typeface="Times New Roman" pitchFamily="18" charset="0"/>
                <a:ea typeface="楷体_GB2312" pitchFamily="49" charset="-122"/>
              </a:rPr>
              <a:t>n</a:t>
            </a:r>
            <a:r>
              <a:rPr kumimoji="1" lang="en-US" altLang="zh-CN" sz="2400" b="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Times New Roman" pitchFamily="18" charset="0"/>
                <a:ea typeface="楷体_GB2312" pitchFamily="49" charset="-122"/>
              </a:rPr>
              <a:t>列作运算              ，</a:t>
            </a:r>
          </a:p>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把 </a:t>
            </a:r>
            <a:r>
              <a:rPr kumimoji="1" lang="en-US" altLang="zh-CN" sz="2400" b="1" i="1" smtClean="0">
                <a:solidFill>
                  <a:srgbClr val="000000"/>
                </a:solidFill>
                <a:latin typeface="Times New Roman" pitchFamily="18" charset="0"/>
                <a:ea typeface="楷体_GB2312" pitchFamily="49" charset="-122"/>
              </a:rPr>
              <a:t>D</a:t>
            </a:r>
            <a:r>
              <a:rPr kumimoji="1" lang="en-US" altLang="zh-CN" sz="2400" b="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Times New Roman" pitchFamily="18" charset="0"/>
                <a:ea typeface="楷体_GB2312" pitchFamily="49" charset="-122"/>
              </a:rPr>
              <a:t>化为下三角形行列式</a:t>
            </a:r>
          </a:p>
        </p:txBody>
      </p:sp>
      <p:graphicFrame>
        <p:nvGraphicFramePr>
          <p:cNvPr id="60419" name="Object 22"/>
          <p:cNvGraphicFramePr>
            <a:graphicFrameLocks noChangeAspect="1"/>
          </p:cNvGraphicFramePr>
          <p:nvPr/>
        </p:nvGraphicFramePr>
        <p:xfrm>
          <a:off x="1600200" y="1895475"/>
          <a:ext cx="4800600" cy="2828925"/>
        </p:xfrm>
        <a:graphic>
          <a:graphicData uri="http://schemas.openxmlformats.org/presentationml/2006/ole">
            <p:oleObj spid="_x0000_s425986" name="Equation" r:id="rId3" imgW="5105400" imgH="3009900" progId="">
              <p:embed/>
            </p:oleObj>
          </a:graphicData>
        </a:graphic>
      </p:graphicFrame>
      <p:graphicFrame>
        <p:nvGraphicFramePr>
          <p:cNvPr id="60420" name="Object 23"/>
          <p:cNvGraphicFramePr>
            <a:graphicFrameLocks noChangeAspect="1"/>
          </p:cNvGraphicFramePr>
          <p:nvPr/>
        </p:nvGraphicFramePr>
        <p:xfrm>
          <a:off x="1258888" y="5661025"/>
          <a:ext cx="3243262" cy="500063"/>
        </p:xfrm>
        <a:graphic>
          <a:graphicData uri="http://schemas.openxmlformats.org/presentationml/2006/ole">
            <p:oleObj spid="_x0000_s425987" name="Equation" r:id="rId4" imgW="1485900" imgH="228600" progId="Equation.DSMT4">
              <p:embed/>
            </p:oleObj>
          </a:graphicData>
        </a:graphic>
      </p:graphicFrame>
      <p:graphicFrame>
        <p:nvGraphicFramePr>
          <p:cNvPr id="60421" name="Object 24"/>
          <p:cNvGraphicFramePr>
            <a:graphicFrameLocks noChangeAspect="1"/>
          </p:cNvGraphicFramePr>
          <p:nvPr/>
        </p:nvGraphicFramePr>
        <p:xfrm>
          <a:off x="4479925" y="5661025"/>
          <a:ext cx="1162050" cy="500063"/>
        </p:xfrm>
        <a:graphic>
          <a:graphicData uri="http://schemas.openxmlformats.org/presentationml/2006/ole">
            <p:oleObj spid="_x0000_s425988" name="Equation" r:id="rId5" imgW="533169" imgH="228501" progId="Equation.DSMT4">
              <p:embed/>
            </p:oleObj>
          </a:graphicData>
        </a:graphic>
      </p:graphicFrame>
      <p:sp>
        <p:nvSpPr>
          <p:cNvPr id="60422" name="Rectangle 6"/>
          <p:cNvSpPr>
            <a:spLocks noChangeArrowheads="1"/>
          </p:cNvSpPr>
          <p:nvPr/>
        </p:nvSpPr>
        <p:spPr bwMode="auto">
          <a:xfrm>
            <a:off x="2286000" y="1971675"/>
            <a:ext cx="1828800" cy="13716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0423" name="Rectangle 7"/>
          <p:cNvSpPr>
            <a:spLocks noChangeArrowheads="1"/>
          </p:cNvSpPr>
          <p:nvPr/>
        </p:nvSpPr>
        <p:spPr bwMode="auto">
          <a:xfrm>
            <a:off x="4427538" y="3343275"/>
            <a:ext cx="1828800" cy="1371600"/>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703496" name="Oval 8"/>
          <p:cNvSpPr>
            <a:spLocks noChangeArrowheads="1"/>
          </p:cNvSpPr>
          <p:nvPr/>
        </p:nvSpPr>
        <p:spPr bwMode="auto">
          <a:xfrm>
            <a:off x="1979613" y="844550"/>
            <a:ext cx="336550" cy="336550"/>
          </a:xfrm>
          <a:prstGeom prst="ellipse">
            <a:avLst/>
          </a:prstGeom>
          <a:noFill/>
          <a:ln w="28575">
            <a:solidFill>
              <a:srgbClr val="FF0000"/>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703497" name="Oval 9"/>
          <p:cNvSpPr>
            <a:spLocks noChangeArrowheads="1"/>
          </p:cNvSpPr>
          <p:nvPr/>
        </p:nvSpPr>
        <p:spPr bwMode="auto">
          <a:xfrm>
            <a:off x="5748338" y="844550"/>
            <a:ext cx="336550" cy="336550"/>
          </a:xfrm>
          <a:prstGeom prst="ellipse">
            <a:avLst/>
          </a:prstGeom>
          <a:noFill/>
          <a:ln w="28575">
            <a:solidFill>
              <a:srgbClr val="FF0000"/>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703498" name="Object 25"/>
          <p:cNvGraphicFramePr>
            <a:graphicFrameLocks noChangeAspect="1"/>
          </p:cNvGraphicFramePr>
          <p:nvPr/>
        </p:nvGraphicFramePr>
        <p:xfrm>
          <a:off x="3563938" y="768350"/>
          <a:ext cx="1008062" cy="531813"/>
        </p:xfrm>
        <a:graphic>
          <a:graphicData uri="http://schemas.openxmlformats.org/presentationml/2006/ole">
            <p:oleObj spid="_x0000_s425989" name="Equation" r:id="rId6" imgW="457200" imgH="241300" progId="Equation.DSMT4">
              <p:embed/>
            </p:oleObj>
          </a:graphicData>
        </a:graphic>
      </p:graphicFrame>
      <p:graphicFrame>
        <p:nvGraphicFramePr>
          <p:cNvPr id="703499" name="Object 26"/>
          <p:cNvGraphicFramePr>
            <a:graphicFrameLocks noChangeAspect="1"/>
          </p:cNvGraphicFramePr>
          <p:nvPr/>
        </p:nvGraphicFramePr>
        <p:xfrm>
          <a:off x="7308850" y="768350"/>
          <a:ext cx="1092200" cy="531813"/>
        </p:xfrm>
        <a:graphic>
          <a:graphicData uri="http://schemas.openxmlformats.org/presentationml/2006/ole">
            <p:oleObj spid="_x0000_s425990" name="Equation" r:id="rId7" imgW="495085" imgH="241195" progId="Equation.DSMT4">
              <p:embed/>
            </p:oleObj>
          </a:graphicData>
        </a:graphic>
      </p:graphicFrame>
      <p:sp>
        <p:nvSpPr>
          <p:cNvPr id="60428" name="Rectangle 12"/>
          <p:cNvSpPr>
            <a:spLocks noChangeArrowheads="1"/>
          </p:cNvSpPr>
          <p:nvPr/>
        </p:nvSpPr>
        <p:spPr bwMode="auto">
          <a:xfrm>
            <a:off x="611188" y="5624513"/>
            <a:ext cx="490537"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故</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wipe(left)">
                                      <p:cBhvr>
                                        <p:cTn id="7" dur="500"/>
                                        <p:tgtEl>
                                          <p:spTgt spid="60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wipe(left)">
                                      <p:cBhvr>
                                        <p:cTn id="12" dur="500"/>
                                        <p:tgtEl>
                                          <p:spTgt spid="60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3"/>
                                        </p:tgtEl>
                                        <p:attrNameLst>
                                          <p:attrName>style.visibility</p:attrName>
                                        </p:attrNameLst>
                                      </p:cBhvr>
                                      <p:to>
                                        <p:strVal val="visible"/>
                                      </p:to>
                                    </p:set>
                                    <p:animEffect transition="in" filter="wipe(left)">
                                      <p:cBhvr>
                                        <p:cTn id="17" dur="500"/>
                                        <p:tgtEl>
                                          <p:spTgt spid="604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04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0420"/>
                                        </p:tgtEl>
                                        <p:attrNameLst>
                                          <p:attrName>style.visibility</p:attrName>
                                        </p:attrNameLst>
                                      </p:cBhvr>
                                      <p:to>
                                        <p:strVal val="visible"/>
                                      </p:to>
                                    </p:set>
                                    <p:animEffect transition="in" filter="wipe(left)">
                                      <p:cBhvr>
                                        <p:cTn id="26" dur="500"/>
                                        <p:tgtEl>
                                          <p:spTgt spid="604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0421"/>
                                        </p:tgtEl>
                                        <p:attrNameLst>
                                          <p:attrName>style.visibility</p:attrName>
                                        </p:attrNameLst>
                                      </p:cBhvr>
                                      <p:to>
                                        <p:strVal val="visible"/>
                                      </p:to>
                                    </p:set>
                                    <p:animEffect transition="in" filter="wipe(left)">
                                      <p:cBhvr>
                                        <p:cTn id="31"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animBg="1"/>
      <p:bldP spid="60423" grpId="0" animBg="1"/>
      <p:bldP spid="60428"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04514" name="Object 2"/>
          <p:cNvGraphicFramePr>
            <a:graphicFrameLocks noChangeAspect="1"/>
          </p:cNvGraphicFramePr>
          <p:nvPr/>
        </p:nvGraphicFramePr>
        <p:xfrm>
          <a:off x="1922463" y="1196975"/>
          <a:ext cx="5092700" cy="3846513"/>
        </p:xfrm>
        <a:graphic>
          <a:graphicData uri="http://schemas.openxmlformats.org/presentationml/2006/ole">
            <p:oleObj spid="_x0000_s427010" name="公式" r:id="rId3" imgW="1930400" imgH="1498600" progId="">
              <p:embed/>
            </p:oleObj>
          </a:graphicData>
        </a:graphic>
      </p:graphicFrame>
      <p:sp>
        <p:nvSpPr>
          <p:cNvPr id="5" name="Rectangle 6"/>
          <p:cNvSpPr txBox="1">
            <a:spLocks noChangeArrowheads="1"/>
          </p:cNvSpPr>
          <p:nvPr/>
        </p:nvSpPr>
        <p:spPr bwMode="auto">
          <a:xfrm>
            <a:off x="611188" y="549275"/>
            <a:ext cx="5029200" cy="731838"/>
          </a:xfrm>
          <a:prstGeom prst="rect">
            <a:avLst/>
          </a:prstGeom>
          <a:noFill/>
          <a:ln w="9525">
            <a:noFill/>
            <a:miter lim="800000"/>
            <a:headEnd/>
            <a:tailEnd/>
          </a:ln>
        </p:spPr>
        <p:txBody>
          <a:bodyPr/>
          <a:lstStyle/>
          <a:p>
            <a:pPr marL="342900" indent="-342900" eaLnBrk="0" fontAlgn="base" hangingPunct="0">
              <a:spcBef>
                <a:spcPct val="20000"/>
              </a:spcBef>
              <a:spcAft>
                <a:spcPct val="0"/>
              </a:spcAft>
              <a:buClr>
                <a:srgbClr val="00007D"/>
              </a:buClr>
              <a:buSzPct val="75000"/>
              <a:defRPr/>
            </a:pPr>
            <a:r>
              <a:rPr lang="zh-CN" altLang="en-US" sz="3200" b="1" kern="0" dirty="0">
                <a:solidFill>
                  <a:srgbClr val="9999FF">
                    <a:lumMod val="50000"/>
                  </a:srgbClr>
                </a:solidFill>
                <a:latin typeface="楷体_GB2312" pitchFamily="49" charset="-122"/>
                <a:ea typeface="楷体_GB2312" pitchFamily="49" charset="-122"/>
              </a:rPr>
              <a:t>例</a:t>
            </a:r>
            <a:r>
              <a:rPr lang="en-US" altLang="zh-CN" sz="3200" b="1" kern="0" dirty="0">
                <a:solidFill>
                  <a:srgbClr val="9999FF">
                    <a:lumMod val="50000"/>
                  </a:srgbClr>
                </a:solidFill>
                <a:latin typeface="楷体_GB2312" pitchFamily="49" charset="-122"/>
                <a:ea typeface="楷体_GB2312" pitchFamily="49" charset="-122"/>
              </a:rPr>
              <a:t>5</a:t>
            </a:r>
            <a:r>
              <a:rPr lang="en-US" altLang="zh-CN" sz="3200" b="1" kern="0" dirty="0">
                <a:solidFill>
                  <a:srgbClr val="000000"/>
                </a:solidFill>
                <a:latin typeface="楷体_GB2312" pitchFamily="49" charset="-122"/>
                <a:ea typeface="楷体_GB2312" pitchFamily="49" charset="-122"/>
              </a:rPr>
              <a:t> </a:t>
            </a:r>
            <a:r>
              <a:rPr lang="zh-CN" altLang="en-US" sz="3200" b="1" kern="0" dirty="0">
                <a:solidFill>
                  <a:srgbClr val="000000"/>
                </a:solidFill>
                <a:latin typeface="楷体_GB2312" pitchFamily="49" charset="-122"/>
                <a:ea typeface="楷体_GB2312" pitchFamily="49" charset="-122"/>
              </a:rPr>
              <a:t>计算行列式</a:t>
            </a:r>
          </a:p>
        </p:txBody>
      </p:sp>
      <p:sp>
        <p:nvSpPr>
          <p:cNvPr id="6" name="Rectangle 3"/>
          <p:cNvSpPr txBox="1">
            <a:spLocks noChangeArrowheads="1"/>
          </p:cNvSpPr>
          <p:nvPr/>
        </p:nvSpPr>
        <p:spPr bwMode="auto">
          <a:xfrm>
            <a:off x="250825" y="5013325"/>
            <a:ext cx="8353425" cy="1800225"/>
          </a:xfrm>
          <a:prstGeom prst="rect">
            <a:avLst/>
          </a:prstGeom>
          <a:solidFill>
            <a:srgbClr val="FFFFFF"/>
          </a:solidFill>
          <a:ln w="9525">
            <a:noFill/>
            <a:miter lim="800000"/>
            <a:headEnd/>
            <a:tailEnd/>
          </a:ln>
        </p:spPr>
        <p:txBody>
          <a:bodyPr/>
          <a:lstStyle/>
          <a:p>
            <a:pPr marL="342900" indent="-342900" eaLnBrk="0" fontAlgn="base" hangingPunct="0">
              <a:spcBef>
                <a:spcPct val="20000"/>
              </a:spcBef>
              <a:spcAft>
                <a:spcPct val="0"/>
              </a:spcAft>
              <a:buClr>
                <a:srgbClr val="00007D"/>
              </a:buClr>
              <a:buSzPct val="75000"/>
              <a:defRPr/>
            </a:pPr>
            <a:r>
              <a:rPr lang="zh-CN" altLang="en-US" sz="3200" b="1" kern="0" dirty="0">
                <a:solidFill>
                  <a:srgbClr val="000000"/>
                </a:solidFill>
                <a:ea typeface="楷体_GB2312" pitchFamily="49" charset="-122"/>
              </a:rPr>
              <a:t>    </a:t>
            </a:r>
            <a:r>
              <a:rPr lang="zh-CN" altLang="en-US" sz="2800" b="1" kern="0" dirty="0">
                <a:solidFill>
                  <a:srgbClr val="000000"/>
                </a:solidFill>
                <a:ea typeface="楷体_GB2312" pitchFamily="49" charset="-122"/>
              </a:rPr>
              <a:t>解</a:t>
            </a:r>
            <a:r>
              <a:rPr lang="zh-CN" altLang="en-US" sz="2800" b="1" kern="0" dirty="0">
                <a:solidFill>
                  <a:srgbClr val="000000"/>
                </a:solidFill>
              </a:rPr>
              <a:t>：把 </a:t>
            </a:r>
            <a:r>
              <a:rPr lang="en-US" altLang="zh-CN" sz="2800" b="1" kern="0" dirty="0">
                <a:solidFill>
                  <a:srgbClr val="000000"/>
                </a:solidFill>
              </a:rPr>
              <a:t>D</a:t>
            </a:r>
            <a:r>
              <a:rPr lang="en-US" altLang="zh-CN" sz="2800" b="1" kern="0" baseline="-25000" dirty="0">
                <a:solidFill>
                  <a:srgbClr val="000000"/>
                </a:solidFill>
              </a:rPr>
              <a:t>2n</a:t>
            </a:r>
            <a:r>
              <a:rPr lang="en-US" altLang="zh-CN" sz="2800" b="1" kern="0" dirty="0">
                <a:solidFill>
                  <a:srgbClr val="000000"/>
                </a:solidFill>
              </a:rPr>
              <a:t> </a:t>
            </a:r>
            <a:r>
              <a:rPr lang="zh-CN" altLang="en-US" sz="2800" b="1" kern="0" dirty="0">
                <a:solidFill>
                  <a:srgbClr val="000000"/>
                </a:solidFill>
              </a:rPr>
              <a:t>的第</a:t>
            </a:r>
            <a:r>
              <a:rPr lang="en-US" altLang="zh-CN" sz="2800" b="1" kern="0" dirty="0">
                <a:solidFill>
                  <a:srgbClr val="000000"/>
                </a:solidFill>
              </a:rPr>
              <a:t>2n </a:t>
            </a:r>
            <a:r>
              <a:rPr lang="zh-CN" altLang="en-US" sz="2800" b="1" kern="0" dirty="0">
                <a:solidFill>
                  <a:srgbClr val="000000"/>
                </a:solidFill>
              </a:rPr>
              <a:t>行依次与第</a:t>
            </a:r>
            <a:r>
              <a:rPr lang="en-US" altLang="zh-CN" sz="2800" b="1" kern="0" dirty="0">
                <a:solidFill>
                  <a:srgbClr val="000000"/>
                </a:solidFill>
              </a:rPr>
              <a:t>2n-1</a:t>
            </a:r>
            <a:r>
              <a:rPr lang="zh-CN" altLang="en-US" sz="2800" b="1" kern="0" dirty="0">
                <a:solidFill>
                  <a:srgbClr val="000000"/>
                </a:solidFill>
              </a:rPr>
              <a:t>行、</a:t>
            </a:r>
            <a:r>
              <a:rPr lang="en-US" altLang="zh-CN" sz="2800" b="1" kern="0" dirty="0">
                <a:solidFill>
                  <a:srgbClr val="000000"/>
                </a:solidFill>
              </a:rPr>
              <a:t>…</a:t>
            </a:r>
            <a:r>
              <a:rPr lang="zh-CN" altLang="en-US" sz="2800" b="1" kern="0" dirty="0">
                <a:solidFill>
                  <a:srgbClr val="000000"/>
                </a:solidFill>
              </a:rPr>
              <a:t>、第</a:t>
            </a:r>
            <a:r>
              <a:rPr lang="en-US" altLang="zh-CN" sz="2800" b="1" kern="0" dirty="0">
                <a:solidFill>
                  <a:srgbClr val="000000"/>
                </a:solidFill>
              </a:rPr>
              <a:t>2</a:t>
            </a:r>
          </a:p>
          <a:p>
            <a:pPr marL="342900" indent="-342900" eaLnBrk="0" fontAlgn="base" hangingPunct="0">
              <a:spcBef>
                <a:spcPct val="20000"/>
              </a:spcBef>
              <a:spcAft>
                <a:spcPct val="0"/>
              </a:spcAft>
              <a:buClr>
                <a:srgbClr val="00007D"/>
              </a:buClr>
              <a:buSzPct val="75000"/>
              <a:defRPr/>
            </a:pPr>
            <a:r>
              <a:rPr lang="zh-CN" altLang="en-US" sz="2800" b="1" kern="0" dirty="0">
                <a:solidFill>
                  <a:srgbClr val="000000"/>
                </a:solidFill>
              </a:rPr>
              <a:t>行对调（作</a:t>
            </a:r>
            <a:r>
              <a:rPr lang="en-US" altLang="zh-CN" sz="2800" b="1" kern="0" dirty="0">
                <a:solidFill>
                  <a:srgbClr val="000000"/>
                </a:solidFill>
              </a:rPr>
              <a:t>2n-2</a:t>
            </a:r>
            <a:r>
              <a:rPr lang="zh-CN" altLang="en-US" sz="2800" b="1" kern="0" dirty="0">
                <a:solidFill>
                  <a:srgbClr val="000000"/>
                </a:solidFill>
              </a:rPr>
              <a:t>次相邻兑换），第</a:t>
            </a:r>
            <a:r>
              <a:rPr lang="en-US" altLang="zh-CN" sz="2800" b="1" kern="0" dirty="0">
                <a:solidFill>
                  <a:srgbClr val="000000"/>
                </a:solidFill>
              </a:rPr>
              <a:t>2n </a:t>
            </a:r>
            <a:r>
              <a:rPr lang="zh-CN" altLang="en-US" sz="2800" b="1" kern="0" dirty="0">
                <a:solidFill>
                  <a:srgbClr val="000000"/>
                </a:solidFill>
              </a:rPr>
              <a:t>列依次与第</a:t>
            </a:r>
            <a:endParaRPr lang="en-US" altLang="zh-CN" sz="2800" b="1" kern="0" dirty="0">
              <a:solidFill>
                <a:srgbClr val="000000"/>
              </a:solidFill>
            </a:endParaRPr>
          </a:p>
          <a:p>
            <a:pPr marL="342900" indent="-342900" eaLnBrk="0" fontAlgn="base" hangingPunct="0">
              <a:spcBef>
                <a:spcPct val="20000"/>
              </a:spcBef>
              <a:spcAft>
                <a:spcPct val="0"/>
              </a:spcAft>
              <a:buClr>
                <a:srgbClr val="00007D"/>
              </a:buClr>
              <a:buSzPct val="75000"/>
              <a:defRPr/>
            </a:pPr>
            <a:r>
              <a:rPr lang="en-US" altLang="zh-CN" sz="2800" b="1" kern="0" dirty="0">
                <a:solidFill>
                  <a:srgbClr val="000000"/>
                </a:solidFill>
              </a:rPr>
              <a:t>2n-1</a:t>
            </a:r>
            <a:r>
              <a:rPr lang="zh-CN" altLang="en-US" sz="2800" b="1" kern="0" dirty="0">
                <a:solidFill>
                  <a:srgbClr val="000000"/>
                </a:solidFill>
              </a:rPr>
              <a:t>列、</a:t>
            </a:r>
            <a:r>
              <a:rPr lang="en-US" altLang="zh-CN" sz="2800" b="1" kern="0" dirty="0">
                <a:solidFill>
                  <a:srgbClr val="000000"/>
                </a:solidFill>
              </a:rPr>
              <a:t>…</a:t>
            </a:r>
            <a:r>
              <a:rPr lang="zh-CN" altLang="en-US" sz="2800" b="1" kern="0" dirty="0">
                <a:solidFill>
                  <a:srgbClr val="000000"/>
                </a:solidFill>
              </a:rPr>
              <a:t>、第</a:t>
            </a:r>
            <a:r>
              <a:rPr lang="en-US" altLang="zh-CN" sz="2800" b="1" kern="0" dirty="0">
                <a:solidFill>
                  <a:srgbClr val="000000"/>
                </a:solidFill>
              </a:rPr>
              <a:t>2</a:t>
            </a:r>
            <a:r>
              <a:rPr lang="zh-CN" altLang="en-US" sz="2800" b="1" kern="0" dirty="0">
                <a:solidFill>
                  <a:srgbClr val="000000"/>
                </a:solidFill>
              </a:rPr>
              <a:t>列对调，得</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05538" name="Object 2"/>
          <p:cNvGraphicFramePr>
            <a:graphicFrameLocks noChangeAspect="1"/>
          </p:cNvGraphicFramePr>
          <p:nvPr/>
        </p:nvGraphicFramePr>
        <p:xfrm>
          <a:off x="1547813" y="1054100"/>
          <a:ext cx="6119812" cy="4699000"/>
        </p:xfrm>
        <a:graphic>
          <a:graphicData uri="http://schemas.openxmlformats.org/presentationml/2006/ole">
            <p:oleObj spid="_x0000_s428034" name="公式" r:id="rId3" imgW="2159000" imgH="1828800" progId="">
              <p:embed/>
            </p:oleObj>
          </a:graphicData>
        </a:graphic>
      </p:graphicFrame>
      <p:sp>
        <p:nvSpPr>
          <p:cNvPr id="6" name="左大括号 5"/>
          <p:cNvSpPr/>
          <p:nvPr/>
        </p:nvSpPr>
        <p:spPr>
          <a:xfrm rot="16200000">
            <a:off x="5600700" y="4170363"/>
            <a:ext cx="246063" cy="3455987"/>
          </a:xfrm>
          <a:prstGeom prst="leftBrace">
            <a:avLst>
              <a:gd name="adj1" fmla="val 25000"/>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zh-CN" altLang="en-US" dirty="0">
              <a:solidFill>
                <a:srgbClr val="000000"/>
              </a:solidFill>
            </a:endParaRPr>
          </a:p>
        </p:txBody>
      </p:sp>
      <p:sp>
        <p:nvSpPr>
          <p:cNvPr id="7" name="TextBox 6"/>
          <p:cNvSpPr txBox="1">
            <a:spLocks noChangeArrowheads="1"/>
          </p:cNvSpPr>
          <p:nvPr/>
        </p:nvSpPr>
        <p:spPr bwMode="auto">
          <a:xfrm>
            <a:off x="5076825" y="6135688"/>
            <a:ext cx="1727200" cy="461962"/>
          </a:xfrm>
          <a:prstGeom prst="rect">
            <a:avLst/>
          </a:prstGeom>
          <a:noFill/>
          <a:ln w="9525">
            <a:noFill/>
            <a:miter lim="800000"/>
            <a:headEnd/>
            <a:tailEnd/>
          </a:ln>
        </p:spPr>
        <p:txBody>
          <a:bodyPr>
            <a:spAutoFit/>
          </a:bodyPr>
          <a:lstStyle/>
          <a:p>
            <a:pPr fontAlgn="base">
              <a:spcBef>
                <a:spcPct val="0"/>
              </a:spcBef>
              <a:spcAft>
                <a:spcPct val="0"/>
              </a:spcAft>
            </a:pPr>
            <a:r>
              <a:rPr lang="en-US" altLang="zh-CN" sz="2400" smtClean="0">
                <a:solidFill>
                  <a:srgbClr val="000000"/>
                </a:solidFill>
              </a:rPr>
              <a:t>2</a:t>
            </a:r>
            <a:r>
              <a:rPr lang="zh-CN" altLang="en-US" sz="2400" smtClean="0">
                <a:solidFill>
                  <a:srgbClr val="000000"/>
                </a:solidFill>
              </a:rPr>
              <a:t>（</a:t>
            </a:r>
            <a:r>
              <a:rPr lang="en-US" altLang="zh-CN" sz="2400" smtClean="0">
                <a:solidFill>
                  <a:srgbClr val="000000"/>
                </a:solidFill>
              </a:rPr>
              <a:t>n-1</a:t>
            </a:r>
            <a:r>
              <a:rPr lang="zh-CN" altLang="en-US" sz="2400" smtClean="0">
                <a:solidFill>
                  <a:srgbClr val="000000"/>
                </a:solidFill>
              </a:rPr>
              <a:t>）</a:t>
            </a:r>
          </a:p>
        </p:txBody>
      </p:sp>
      <p:cxnSp>
        <p:nvCxnSpPr>
          <p:cNvPr id="8" name="直接连接符 7"/>
          <p:cNvCxnSpPr/>
          <p:nvPr/>
        </p:nvCxnSpPr>
        <p:spPr>
          <a:xfrm flipV="1">
            <a:off x="2771775" y="2133600"/>
            <a:ext cx="4752975" cy="7143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51275" y="1268413"/>
            <a:ext cx="0" cy="43926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986435" name="Object 2"/>
          <p:cNvGraphicFramePr>
            <a:graphicFrameLocks noChangeAspect="1"/>
          </p:cNvGraphicFramePr>
          <p:nvPr/>
        </p:nvGraphicFramePr>
        <p:xfrm>
          <a:off x="1476375" y="1052513"/>
          <a:ext cx="6256338" cy="692150"/>
        </p:xfrm>
        <a:graphic>
          <a:graphicData uri="http://schemas.openxmlformats.org/presentationml/2006/ole">
            <p:oleObj spid="_x0000_s429058" name="公式" r:id="rId3" imgW="2120900" imgH="241300" progId="">
              <p:embed/>
            </p:oleObj>
          </a:graphicData>
        </a:graphic>
      </p:graphicFrame>
      <p:sp>
        <p:nvSpPr>
          <p:cNvPr id="3986438" name="TextBox 6"/>
          <p:cNvSpPr txBox="1">
            <a:spLocks noChangeArrowheads="1"/>
          </p:cNvSpPr>
          <p:nvPr/>
        </p:nvSpPr>
        <p:spPr bwMode="auto">
          <a:xfrm>
            <a:off x="684213" y="2060575"/>
            <a:ext cx="6191250"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以此作递推公式，即得</a:t>
            </a:r>
          </a:p>
        </p:txBody>
      </p:sp>
      <p:graphicFrame>
        <p:nvGraphicFramePr>
          <p:cNvPr id="3986436" name="Object 3"/>
          <p:cNvGraphicFramePr>
            <a:graphicFrameLocks noChangeAspect="1"/>
          </p:cNvGraphicFramePr>
          <p:nvPr/>
        </p:nvGraphicFramePr>
        <p:xfrm>
          <a:off x="536575" y="2989263"/>
          <a:ext cx="8280400" cy="763587"/>
        </p:xfrm>
        <a:graphic>
          <a:graphicData uri="http://schemas.openxmlformats.org/presentationml/2006/ole">
            <p:oleObj spid="_x0000_s429059" name="公式" r:id="rId4" imgW="2806700" imgH="266700" progId="">
              <p:embed/>
            </p:oleObj>
          </a:graphicData>
        </a:graphic>
      </p:graphicFrame>
      <p:graphicFrame>
        <p:nvGraphicFramePr>
          <p:cNvPr id="3986437" name="Object 4"/>
          <p:cNvGraphicFramePr>
            <a:graphicFrameLocks noChangeAspect="1"/>
          </p:cNvGraphicFramePr>
          <p:nvPr/>
        </p:nvGraphicFramePr>
        <p:xfrm>
          <a:off x="1381125" y="4106863"/>
          <a:ext cx="2398713" cy="690562"/>
        </p:xfrm>
        <a:graphic>
          <a:graphicData uri="http://schemas.openxmlformats.org/presentationml/2006/ole">
            <p:oleObj spid="_x0000_s429060" name="公式" r:id="rId5" imgW="812447" imgH="241195"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86435"/>
                                        </p:tgtEl>
                                        <p:attrNameLst>
                                          <p:attrName>style.visibility</p:attrName>
                                        </p:attrNameLst>
                                      </p:cBhvr>
                                      <p:to>
                                        <p:strVal val="visible"/>
                                      </p:to>
                                    </p:set>
                                    <p:animEffect transition="in" filter="wipe(left)">
                                      <p:cBhvr>
                                        <p:cTn id="7" dur="5000"/>
                                        <p:tgtEl>
                                          <p:spTgt spid="3986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86438"/>
                                        </p:tgtEl>
                                        <p:attrNameLst>
                                          <p:attrName>style.visibility</p:attrName>
                                        </p:attrNameLst>
                                      </p:cBhvr>
                                      <p:to>
                                        <p:strVal val="visible"/>
                                      </p:to>
                                    </p:set>
                                    <p:animEffect transition="in" filter="wipe(left)">
                                      <p:cBhvr>
                                        <p:cTn id="12" dur="500"/>
                                        <p:tgtEl>
                                          <p:spTgt spid="3986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86436"/>
                                        </p:tgtEl>
                                        <p:attrNameLst>
                                          <p:attrName>style.visibility</p:attrName>
                                        </p:attrNameLst>
                                      </p:cBhvr>
                                      <p:to>
                                        <p:strVal val="visible"/>
                                      </p:to>
                                    </p:set>
                                    <p:animEffect transition="in" filter="wipe(left)">
                                      <p:cBhvr>
                                        <p:cTn id="17" dur="5000"/>
                                        <p:tgtEl>
                                          <p:spTgt spid="39864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986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6438" grpId="0"/>
    </p:bld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9" name="Rectangle 6"/>
          <p:cNvSpPr>
            <a:spLocks noGrp="1" noChangeArrowheads="1"/>
          </p:cNvSpPr>
          <p:nvPr>
            <p:ph type="body" idx="1"/>
          </p:nvPr>
        </p:nvSpPr>
        <p:spPr>
          <a:xfrm>
            <a:off x="611188" y="549275"/>
            <a:ext cx="5029200" cy="731838"/>
          </a:xfrm>
        </p:spPr>
        <p:txBody>
          <a:bodyPr/>
          <a:lstStyle/>
          <a:p>
            <a:pPr>
              <a:buFontTx/>
              <a:buNone/>
              <a:defRPr/>
            </a:pPr>
            <a:r>
              <a:rPr lang="zh-CN" altLang="en-US" b="1" dirty="0" smtClean="0">
                <a:solidFill>
                  <a:schemeClr val="accent1">
                    <a:lumMod val="50000"/>
                  </a:schemeClr>
                </a:solidFill>
                <a:latin typeface="楷体_GB2312" pitchFamily="49" charset="-122"/>
                <a:ea typeface="楷体_GB2312" pitchFamily="49" charset="-122"/>
              </a:rPr>
              <a:t>例</a:t>
            </a:r>
            <a:r>
              <a:rPr lang="en-US" altLang="zh-CN" b="1" dirty="0" smtClean="0">
                <a:solidFill>
                  <a:schemeClr val="accent1">
                    <a:lumMod val="50000"/>
                  </a:schemeClr>
                </a:solidFill>
                <a:latin typeface="楷体_GB2312" pitchFamily="49" charset="-122"/>
                <a:ea typeface="楷体_GB2312" pitchFamily="49" charset="-122"/>
              </a:rPr>
              <a:t>6 </a:t>
            </a:r>
            <a:r>
              <a:rPr lang="zh-CN" altLang="en-US" b="1" dirty="0" smtClean="0">
                <a:latin typeface="楷体_GB2312" pitchFamily="49" charset="-122"/>
                <a:ea typeface="楷体_GB2312" pitchFamily="49" charset="-122"/>
              </a:rPr>
              <a:t>计算行列式</a:t>
            </a:r>
          </a:p>
        </p:txBody>
      </p:sp>
      <p:graphicFrame>
        <p:nvGraphicFramePr>
          <p:cNvPr id="707587" name="Object 2"/>
          <p:cNvGraphicFramePr>
            <a:graphicFrameLocks noChangeAspect="1"/>
          </p:cNvGraphicFramePr>
          <p:nvPr/>
        </p:nvGraphicFramePr>
        <p:xfrm>
          <a:off x="1189038" y="1209675"/>
          <a:ext cx="4056062" cy="2647950"/>
        </p:xfrm>
        <a:graphic>
          <a:graphicData uri="http://schemas.openxmlformats.org/presentationml/2006/ole">
            <p:oleObj spid="_x0000_s430082" name="公式" r:id="rId4" imgW="1739900" imgH="1168400" progId="">
              <p:embed/>
            </p:oleObj>
          </a:graphicData>
        </a:graphic>
      </p:graphicFrame>
      <p:sp>
        <p:nvSpPr>
          <p:cNvPr id="74760" name="Text Box 8"/>
          <p:cNvSpPr txBox="1">
            <a:spLocks noChangeArrowheads="1"/>
          </p:cNvSpPr>
          <p:nvPr/>
        </p:nvSpPr>
        <p:spPr bwMode="auto">
          <a:xfrm>
            <a:off x="836613" y="4017963"/>
            <a:ext cx="7696200" cy="996950"/>
          </a:xfrm>
          <a:prstGeom prst="rect">
            <a:avLst/>
          </a:prstGeom>
          <a:noFill/>
          <a:ln w="9525">
            <a:noFill/>
            <a:miter lim="800000"/>
            <a:headEnd/>
            <a:tailEnd/>
          </a:ln>
        </p:spPr>
        <p:txBody>
          <a:bodyPr>
            <a:spAutoFit/>
          </a:bodyPr>
          <a:lstStyle/>
          <a:p>
            <a:pPr fontAlgn="base">
              <a:lnSpc>
                <a:spcPct val="80000"/>
              </a:lnSpc>
              <a:spcBef>
                <a:spcPct val="50000"/>
              </a:spcBef>
              <a:spcAft>
                <a:spcPct val="0"/>
              </a:spcAft>
            </a:pPr>
            <a:r>
              <a:rPr lang="zh-CN" altLang="en-US" sz="2800" b="1" smtClean="0">
                <a:solidFill>
                  <a:srgbClr val="000000"/>
                </a:solidFill>
              </a:rPr>
              <a:t>行列式 </a:t>
            </a:r>
            <a:r>
              <a:rPr lang="zh-CN" altLang="en-US" sz="2800" b="1" smtClean="0">
                <a:solidFill>
                  <a:srgbClr val="FF0000"/>
                </a:solidFill>
              </a:rPr>
              <a:t>特点</a:t>
            </a:r>
            <a:r>
              <a:rPr lang="zh-CN" altLang="en-US" sz="2800" b="1" smtClean="0">
                <a:solidFill>
                  <a:srgbClr val="000000"/>
                </a:solidFill>
              </a:rPr>
              <a:t>：第一 行、列及对角线元素 </a:t>
            </a:r>
          </a:p>
          <a:p>
            <a:pPr fontAlgn="base">
              <a:lnSpc>
                <a:spcPct val="80000"/>
              </a:lnSpc>
              <a:spcBef>
                <a:spcPct val="50000"/>
              </a:spcBef>
              <a:spcAft>
                <a:spcPct val="0"/>
              </a:spcAft>
            </a:pPr>
            <a:r>
              <a:rPr lang="zh-CN" altLang="en-US" sz="2800" b="1" smtClean="0">
                <a:solidFill>
                  <a:srgbClr val="000000"/>
                </a:solidFill>
              </a:rPr>
              <a:t>                        除外，其余元素全为</a:t>
            </a:r>
            <a:r>
              <a:rPr lang="en-US" altLang="zh-CN" sz="2800" b="1" smtClean="0">
                <a:solidFill>
                  <a:srgbClr val="000000"/>
                </a:solidFill>
              </a:rPr>
              <a:t>0</a:t>
            </a:r>
          </a:p>
        </p:txBody>
      </p:sp>
      <p:sp>
        <p:nvSpPr>
          <p:cNvPr id="74761" name="Text Box 9"/>
          <p:cNvSpPr txBox="1">
            <a:spLocks noChangeArrowheads="1"/>
          </p:cNvSpPr>
          <p:nvPr/>
        </p:nvSpPr>
        <p:spPr bwMode="auto">
          <a:xfrm>
            <a:off x="682625" y="5300663"/>
            <a:ext cx="7561263" cy="954087"/>
          </a:xfrm>
          <a:prstGeom prst="rect">
            <a:avLst/>
          </a:prstGeom>
          <a:noFill/>
          <a:ln w="9525">
            <a:noFill/>
            <a:miter lim="800000"/>
            <a:headEnd/>
            <a:tailEnd/>
          </a:ln>
        </p:spPr>
        <p:txBody>
          <a:bodyPr>
            <a:spAutoFit/>
          </a:bodyPr>
          <a:lstStyle/>
          <a:p>
            <a:pPr fontAlgn="base">
              <a:spcBef>
                <a:spcPct val="50000"/>
              </a:spcBef>
              <a:spcAft>
                <a:spcPct val="0"/>
              </a:spcAft>
            </a:pPr>
            <a:r>
              <a:rPr lang="en-US" altLang="zh-CN" sz="2800" b="1" smtClean="0">
                <a:solidFill>
                  <a:srgbClr val="000000"/>
                </a:solidFill>
              </a:rPr>
              <a:t> </a:t>
            </a:r>
            <a:r>
              <a:rPr lang="zh-CN" altLang="en-US" sz="2800" b="1" smtClean="0">
                <a:solidFill>
                  <a:srgbClr val="FF00FF"/>
                </a:solidFill>
              </a:rPr>
              <a:t>常用方法：</a:t>
            </a:r>
            <a:r>
              <a:rPr lang="zh-CN" altLang="en-US" sz="2800" b="1" smtClean="0">
                <a:solidFill>
                  <a:srgbClr val="000000"/>
                </a:solidFill>
              </a:rPr>
              <a:t> 行列式第一列 加其它</a:t>
            </a:r>
            <a:r>
              <a:rPr lang="en-US" altLang="zh-CN" sz="2800" b="1" smtClean="0">
                <a:solidFill>
                  <a:srgbClr val="000000"/>
                </a:solidFill>
              </a:rPr>
              <a:t> </a:t>
            </a:r>
            <a:r>
              <a:rPr lang="zh-CN" altLang="en-US" sz="2800" b="1" smtClean="0">
                <a:solidFill>
                  <a:srgbClr val="000000"/>
                </a:solidFill>
              </a:rPr>
              <a:t>各列一定倍数，化为三角形行列式．</a:t>
            </a:r>
          </a:p>
        </p:txBody>
      </p:sp>
      <p:sp>
        <p:nvSpPr>
          <p:cNvPr id="74762" name="AutoShape 10"/>
          <p:cNvSpPr>
            <a:spLocks noChangeArrowheads="1"/>
          </p:cNvSpPr>
          <p:nvPr/>
        </p:nvSpPr>
        <p:spPr bwMode="auto">
          <a:xfrm>
            <a:off x="5942013" y="1065213"/>
            <a:ext cx="2951162" cy="1066800"/>
          </a:xfrm>
          <a:prstGeom prst="cloudCallout">
            <a:avLst>
              <a:gd name="adj1" fmla="val -93843"/>
              <a:gd name="adj2" fmla="val 64731"/>
            </a:avLst>
          </a:prstGeom>
          <a:solidFill>
            <a:srgbClr val="66FF33"/>
          </a:solidFill>
          <a:ln w="9525">
            <a:solidFill>
              <a:schemeClr val="tx1"/>
            </a:solidFill>
            <a:round/>
            <a:headEnd/>
            <a:tailEnd/>
          </a:ln>
        </p:spPr>
        <p:txBody>
          <a:bodyPr anchor="ctr"/>
          <a:lstStyle/>
          <a:p>
            <a:pPr algn="ctr" fontAlgn="base">
              <a:spcBef>
                <a:spcPct val="0"/>
              </a:spcBef>
              <a:spcAft>
                <a:spcPct val="0"/>
              </a:spcAft>
            </a:pPr>
            <a:r>
              <a:rPr lang="en-US" altLang="zh-CN" sz="2400" smtClean="0">
                <a:solidFill>
                  <a:srgbClr val="000000"/>
                </a:solidFill>
              </a:rPr>
              <a:t> </a:t>
            </a:r>
            <a:r>
              <a:rPr lang="zh-CN" altLang="en-US" sz="2400" smtClean="0">
                <a:solidFill>
                  <a:srgbClr val="000000"/>
                </a:solidFill>
              </a:rPr>
              <a:t>三线型</a:t>
            </a:r>
            <a:r>
              <a:rPr lang="en-US" altLang="zh-CN" sz="2400" smtClean="0">
                <a:solidFill>
                  <a:srgbClr val="000000"/>
                </a:solidFill>
              </a:rPr>
              <a:t>/</a:t>
            </a:r>
            <a:r>
              <a:rPr lang="zh-CN" altLang="en-US" sz="2400" smtClean="0">
                <a:solidFill>
                  <a:srgbClr val="000000"/>
                </a:solidFill>
              </a:rPr>
              <a:t>爪型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74762"/>
                                        </p:tgtEl>
                                        <p:attrNameLst>
                                          <p:attrName>style.visibility</p:attrName>
                                        </p:attrNameLst>
                                      </p:cBhvr>
                                      <p:to>
                                        <p:strVal val="visible"/>
                                      </p:to>
                                    </p:set>
                                    <p:anim calcmode="lin" valueType="num">
                                      <p:cBhvr>
                                        <p:cTn id="11" dur="1000" fill="hold"/>
                                        <p:tgtEl>
                                          <p:spTgt spid="74762"/>
                                        </p:tgtEl>
                                        <p:attrNameLst>
                                          <p:attrName>ppt_w</p:attrName>
                                        </p:attrNameLst>
                                      </p:cBhvr>
                                      <p:tavLst>
                                        <p:tav tm="0">
                                          <p:val>
                                            <p:fltVal val="0"/>
                                          </p:val>
                                        </p:tav>
                                        <p:tav tm="100000">
                                          <p:val>
                                            <p:strVal val="#ppt_w"/>
                                          </p:val>
                                        </p:tav>
                                      </p:tavLst>
                                    </p:anim>
                                    <p:anim calcmode="lin" valueType="num">
                                      <p:cBhvr>
                                        <p:cTn id="12" dur="1000" fill="hold"/>
                                        <p:tgtEl>
                                          <p:spTgt spid="74762"/>
                                        </p:tgtEl>
                                        <p:attrNameLst>
                                          <p:attrName>ppt_h</p:attrName>
                                        </p:attrNameLst>
                                      </p:cBhvr>
                                      <p:tavLst>
                                        <p:tav tm="0">
                                          <p:val>
                                            <p:fltVal val="0"/>
                                          </p:val>
                                        </p:tav>
                                        <p:tav tm="100000">
                                          <p:val>
                                            <p:strVal val="#ppt_h"/>
                                          </p:val>
                                        </p:tav>
                                      </p:tavLst>
                                    </p:anim>
                                    <p:anim calcmode="lin" valueType="num">
                                      <p:cBhvr>
                                        <p:cTn id="13" dur="1000" fill="hold"/>
                                        <p:tgtEl>
                                          <p:spTgt spid="7476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47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p:bldP spid="74761" grpId="0"/>
      <p:bldP spid="74762"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8610" name="Rectangle 3"/>
          <p:cNvSpPr>
            <a:spLocks noGrp="1" noChangeArrowheads="1"/>
          </p:cNvSpPr>
          <p:nvPr>
            <p:ph type="body" idx="1"/>
          </p:nvPr>
        </p:nvSpPr>
        <p:spPr>
          <a:xfrm>
            <a:off x="250825" y="693738"/>
            <a:ext cx="1512888" cy="838200"/>
          </a:xfrm>
          <a:solidFill>
            <a:srgbClr val="FFFFFF"/>
          </a:solidFill>
        </p:spPr>
        <p:txBody>
          <a:bodyPr/>
          <a:lstStyle/>
          <a:p>
            <a:pPr>
              <a:buFontTx/>
              <a:buNone/>
            </a:pPr>
            <a:r>
              <a:rPr lang="zh-CN" altLang="en-US" b="1" smtClean="0">
                <a:ea typeface="楷体_GB2312" pitchFamily="49" charset="-122"/>
              </a:rPr>
              <a:t>解</a:t>
            </a:r>
            <a:r>
              <a:rPr lang="zh-CN" altLang="en-US" b="1" smtClean="0"/>
              <a:t>：作</a:t>
            </a:r>
          </a:p>
        </p:txBody>
      </p:sp>
      <p:graphicFrame>
        <p:nvGraphicFramePr>
          <p:cNvPr id="83972" name="Object 2"/>
          <p:cNvGraphicFramePr>
            <a:graphicFrameLocks noChangeAspect="1"/>
          </p:cNvGraphicFramePr>
          <p:nvPr/>
        </p:nvGraphicFramePr>
        <p:xfrm>
          <a:off x="1763713" y="476250"/>
          <a:ext cx="7145337" cy="1092200"/>
        </p:xfrm>
        <a:graphic>
          <a:graphicData uri="http://schemas.openxmlformats.org/presentationml/2006/ole">
            <p:oleObj spid="_x0000_s431106" name="公式" r:id="rId4" imgW="2692400" imgH="431800" progId="">
              <p:embed/>
            </p:oleObj>
          </a:graphicData>
        </a:graphic>
      </p:graphicFrame>
      <p:graphicFrame>
        <p:nvGraphicFramePr>
          <p:cNvPr id="83973" name="Object 3"/>
          <p:cNvGraphicFramePr>
            <a:graphicFrameLocks noChangeAspect="1"/>
          </p:cNvGraphicFramePr>
          <p:nvPr/>
        </p:nvGraphicFramePr>
        <p:xfrm>
          <a:off x="776288" y="1701800"/>
          <a:ext cx="6078537" cy="3517900"/>
        </p:xfrm>
        <a:graphic>
          <a:graphicData uri="http://schemas.openxmlformats.org/presentationml/2006/ole">
            <p:oleObj spid="_x0000_s431107" name="公式" r:id="rId5" imgW="2260600" imgH="1346200" progId="">
              <p:embed/>
            </p:oleObj>
          </a:graphicData>
        </a:graphic>
      </p:graphicFrame>
      <p:graphicFrame>
        <p:nvGraphicFramePr>
          <p:cNvPr id="83974" name="Object 4"/>
          <p:cNvGraphicFramePr>
            <a:graphicFrameLocks noChangeAspect="1"/>
          </p:cNvGraphicFramePr>
          <p:nvPr/>
        </p:nvGraphicFramePr>
        <p:xfrm>
          <a:off x="1370013" y="5357813"/>
          <a:ext cx="4570412" cy="1347787"/>
        </p:xfrm>
        <a:graphic>
          <a:graphicData uri="http://schemas.openxmlformats.org/presentationml/2006/ole">
            <p:oleObj spid="_x0000_s431108" name="公式" r:id="rId6" imgW="1549400" imgH="4699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left)">
                                      <p:cBhvr>
                                        <p:cTn id="7" dur="500"/>
                                        <p:tgtEl>
                                          <p:spTgt spid="83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397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9634" name="Text Box 2"/>
          <p:cNvSpPr txBox="1">
            <a:spLocks noChangeArrowheads="1"/>
          </p:cNvSpPr>
          <p:nvPr/>
        </p:nvSpPr>
        <p:spPr bwMode="auto">
          <a:xfrm>
            <a:off x="160338" y="1339850"/>
            <a:ext cx="4311650" cy="523875"/>
          </a:xfrm>
          <a:prstGeom prst="rect">
            <a:avLst/>
          </a:prstGeom>
          <a:noFill/>
          <a:ln w="9525">
            <a:noFill/>
            <a:miter lim="800000"/>
            <a:headEnd/>
            <a:tailEnd/>
          </a:ln>
        </p:spPr>
        <p:txBody>
          <a:bodyPr wrap="none">
            <a:spAutoFit/>
          </a:bodyPr>
          <a:lstStyle/>
          <a:p>
            <a:pPr algn="ctr" fontAlgn="base">
              <a:spcBef>
                <a:spcPct val="0"/>
              </a:spcBef>
              <a:spcAft>
                <a:spcPct val="0"/>
              </a:spcAft>
            </a:pPr>
            <a:r>
              <a:rPr lang="zh-CN" altLang="en-US" sz="2800" smtClean="0">
                <a:solidFill>
                  <a:srgbClr val="000000"/>
                </a:solidFill>
              </a:rPr>
              <a:t>         </a:t>
            </a:r>
            <a:r>
              <a:rPr lang="zh-CN" altLang="en-US" sz="2800" b="1" smtClean="0">
                <a:solidFill>
                  <a:srgbClr val="000000"/>
                </a:solidFill>
              </a:rPr>
              <a:t>行列式的主要性质：</a:t>
            </a:r>
          </a:p>
        </p:txBody>
      </p:sp>
      <p:grpSp>
        <p:nvGrpSpPr>
          <p:cNvPr id="2" name="Group 3"/>
          <p:cNvGrpSpPr>
            <a:grpSpLocks/>
          </p:cNvGrpSpPr>
          <p:nvPr/>
        </p:nvGrpSpPr>
        <p:grpSpPr bwMode="auto">
          <a:xfrm>
            <a:off x="468313" y="2060575"/>
            <a:ext cx="6372225" cy="533400"/>
            <a:chOff x="288" y="240"/>
            <a:chExt cx="4014" cy="336"/>
          </a:xfrm>
        </p:grpSpPr>
        <p:graphicFrame>
          <p:nvGraphicFramePr>
            <p:cNvPr id="709640" name="Object 2"/>
            <p:cNvGraphicFramePr>
              <a:graphicFrameLocks noChangeAspect="1"/>
            </p:cNvGraphicFramePr>
            <p:nvPr/>
          </p:nvGraphicFramePr>
          <p:xfrm>
            <a:off x="2918" y="288"/>
            <a:ext cx="336" cy="288"/>
          </p:xfrm>
          <a:graphic>
            <a:graphicData uri="http://schemas.openxmlformats.org/presentationml/2006/ole">
              <p:oleObj spid="_x0000_s432130" name="Equation" r:id="rId3" imgW="203024" imgH="164957" progId="">
                <p:embed/>
              </p:oleObj>
            </a:graphicData>
          </a:graphic>
        </p:graphicFrame>
        <p:sp>
          <p:nvSpPr>
            <p:cNvPr id="709641" name="Text Box 5"/>
            <p:cNvSpPr txBox="1">
              <a:spLocks noChangeArrowheads="1"/>
            </p:cNvSpPr>
            <p:nvPr/>
          </p:nvSpPr>
          <p:spPr bwMode="auto">
            <a:xfrm>
              <a:off x="3281" y="240"/>
              <a:ext cx="1021" cy="330"/>
            </a:xfrm>
            <a:prstGeom prst="rect">
              <a:avLst/>
            </a:prstGeom>
            <a:noFill/>
            <a:ln w="9525">
              <a:noFill/>
              <a:miter lim="800000"/>
              <a:headEnd/>
              <a:tailEnd/>
            </a:ln>
          </p:spPr>
          <p:txBody>
            <a:bodyPr wrap="none">
              <a:spAutoFit/>
            </a:bodyPr>
            <a:lstStyle/>
            <a:p>
              <a:pPr algn="ctr" fontAlgn="base">
                <a:spcBef>
                  <a:spcPct val="0"/>
                </a:spcBef>
                <a:spcAft>
                  <a:spcPct val="0"/>
                </a:spcAft>
              </a:pPr>
              <a:r>
                <a:rPr lang="zh-CN" altLang="en-US" sz="2800" b="1" smtClean="0">
                  <a:solidFill>
                    <a:srgbClr val="000000"/>
                  </a:solidFill>
                  <a:latin typeface="楷体_GB2312" pitchFamily="49" charset="-122"/>
                </a:rPr>
                <a:t>值相等。</a:t>
              </a:r>
            </a:p>
          </p:txBody>
        </p:sp>
        <p:sp>
          <p:nvSpPr>
            <p:cNvPr id="709642" name="Rectangle 6"/>
            <p:cNvSpPr>
              <a:spLocks noChangeArrowheads="1"/>
            </p:cNvSpPr>
            <p:nvPr/>
          </p:nvSpPr>
          <p:spPr bwMode="auto">
            <a:xfrm>
              <a:off x="288" y="240"/>
              <a:ext cx="2604" cy="330"/>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800" b="1" smtClean="0">
                  <a:solidFill>
                    <a:srgbClr val="000000"/>
                  </a:solidFill>
                  <a:latin typeface="楷体_GB2312" pitchFamily="49" charset="-122"/>
                </a:rPr>
                <a:t>性质</a:t>
              </a:r>
              <a:r>
                <a:rPr lang="en-US" altLang="zh-CN" sz="2800" b="1" smtClean="0">
                  <a:solidFill>
                    <a:srgbClr val="000000"/>
                  </a:solidFill>
                  <a:latin typeface="楷体_GB2312" pitchFamily="49" charset="-122"/>
                </a:rPr>
                <a:t>1  </a:t>
              </a:r>
              <a:r>
                <a:rPr lang="zh-CN" altLang="en-US" sz="2800" b="1" smtClean="0">
                  <a:solidFill>
                    <a:srgbClr val="000000"/>
                  </a:solidFill>
                  <a:latin typeface="楷体_GB2312" pitchFamily="49" charset="-122"/>
                </a:rPr>
                <a:t>行列式</a:t>
              </a:r>
              <a:r>
                <a:rPr lang="en-US" altLang="zh-CN" sz="2800" b="1" smtClean="0">
                  <a:solidFill>
                    <a:srgbClr val="000000"/>
                  </a:solidFill>
                  <a:latin typeface="楷体_GB2312" pitchFamily="49" charset="-122"/>
                </a:rPr>
                <a:t>D</a:t>
              </a:r>
              <a:r>
                <a:rPr lang="zh-CN" altLang="en-US" sz="2800" b="1" smtClean="0">
                  <a:solidFill>
                    <a:srgbClr val="000000"/>
                  </a:solidFill>
                  <a:latin typeface="楷体_GB2312" pitchFamily="49" charset="-122"/>
                </a:rPr>
                <a:t>与其转置</a:t>
              </a:r>
            </a:p>
          </p:txBody>
        </p:sp>
      </p:grpSp>
      <p:sp>
        <p:nvSpPr>
          <p:cNvPr id="119815" name="Rectangle 7"/>
          <p:cNvSpPr>
            <a:spLocks noChangeArrowheads="1"/>
          </p:cNvSpPr>
          <p:nvPr/>
        </p:nvSpPr>
        <p:spPr bwMode="auto">
          <a:xfrm>
            <a:off x="468313" y="2779713"/>
            <a:ext cx="8077200" cy="1039812"/>
          </a:xfrm>
          <a:prstGeom prst="rect">
            <a:avLst/>
          </a:prstGeom>
          <a:noFill/>
          <a:ln w="9525">
            <a:noFill/>
            <a:miter lim="800000"/>
            <a:headEnd/>
            <a:tailEnd/>
          </a:ln>
        </p:spPr>
        <p:txBody>
          <a:bodyPr>
            <a:spAutoFit/>
          </a:bodyPr>
          <a:lstStyle/>
          <a:p>
            <a:pPr fontAlgn="base">
              <a:lnSpc>
                <a:spcPct val="110000"/>
              </a:lnSpc>
              <a:spcBef>
                <a:spcPct val="0"/>
              </a:spcBef>
              <a:spcAft>
                <a:spcPct val="0"/>
              </a:spcAft>
            </a:pPr>
            <a:r>
              <a:rPr lang="zh-CN" altLang="en-US" sz="2800" b="1" smtClean="0">
                <a:solidFill>
                  <a:srgbClr val="000000"/>
                </a:solidFill>
                <a:latin typeface="楷体_GB2312" pitchFamily="49" charset="-122"/>
              </a:rPr>
              <a:t>性质</a:t>
            </a:r>
            <a:r>
              <a:rPr lang="en-US" altLang="zh-CN" sz="2800" b="1" smtClean="0">
                <a:solidFill>
                  <a:srgbClr val="000000"/>
                </a:solidFill>
                <a:latin typeface="楷体_GB2312" pitchFamily="49" charset="-122"/>
              </a:rPr>
              <a:t>2  </a:t>
            </a:r>
            <a:r>
              <a:rPr lang="zh-CN" altLang="en-US" sz="2800" b="1" smtClean="0">
                <a:solidFill>
                  <a:srgbClr val="000000"/>
                </a:solidFill>
                <a:latin typeface="楷体_GB2312" pitchFamily="49" charset="-122"/>
              </a:rPr>
              <a:t>互换行列式的某两行（列），行列</a:t>
            </a:r>
            <a:endParaRPr lang="en-US" altLang="zh-CN" sz="2800" b="1" smtClean="0">
              <a:solidFill>
                <a:srgbClr val="000000"/>
              </a:solidFill>
              <a:latin typeface="楷体_GB2312" pitchFamily="49" charset="-122"/>
            </a:endParaRPr>
          </a:p>
          <a:p>
            <a:pPr fontAlgn="base">
              <a:lnSpc>
                <a:spcPct val="110000"/>
              </a:lnSpc>
              <a:spcBef>
                <a:spcPct val="0"/>
              </a:spcBef>
              <a:spcAft>
                <a:spcPct val="0"/>
              </a:spcAft>
            </a:pPr>
            <a:r>
              <a:rPr lang="en-US" altLang="zh-CN" sz="2800" b="1" smtClean="0">
                <a:solidFill>
                  <a:srgbClr val="000000"/>
                </a:solidFill>
                <a:latin typeface="楷体_GB2312" pitchFamily="49" charset="-122"/>
              </a:rPr>
              <a:t>       </a:t>
            </a:r>
            <a:r>
              <a:rPr lang="zh-CN" altLang="en-US" sz="2800" b="1" smtClean="0">
                <a:solidFill>
                  <a:srgbClr val="000000"/>
                </a:solidFill>
                <a:latin typeface="楷体_GB2312" pitchFamily="49" charset="-122"/>
              </a:rPr>
              <a:t>式的值变号。</a:t>
            </a:r>
          </a:p>
        </p:txBody>
      </p:sp>
      <p:sp>
        <p:nvSpPr>
          <p:cNvPr id="119816" name="Rectangle 8"/>
          <p:cNvSpPr>
            <a:spLocks noChangeArrowheads="1"/>
          </p:cNvSpPr>
          <p:nvPr/>
        </p:nvSpPr>
        <p:spPr bwMode="auto">
          <a:xfrm>
            <a:off x="457200" y="3933825"/>
            <a:ext cx="8229600" cy="954088"/>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latin typeface="楷体_GB2312" pitchFamily="49" charset="-122"/>
              </a:rPr>
              <a:t>推论   行列式中有两行（列）完全相同，</a:t>
            </a:r>
            <a:endParaRPr lang="en-US" altLang="zh-CN" sz="2800" b="1" smtClean="0">
              <a:solidFill>
                <a:srgbClr val="000000"/>
              </a:solidFill>
              <a:latin typeface="楷体_GB2312" pitchFamily="49" charset="-122"/>
            </a:endParaRPr>
          </a:p>
          <a:p>
            <a:pPr fontAlgn="base">
              <a:spcBef>
                <a:spcPct val="0"/>
              </a:spcBef>
              <a:spcAft>
                <a:spcPct val="0"/>
              </a:spcAft>
            </a:pPr>
            <a:r>
              <a:rPr lang="en-US" altLang="zh-CN" sz="2800" b="1" smtClean="0">
                <a:solidFill>
                  <a:srgbClr val="000000"/>
                </a:solidFill>
                <a:latin typeface="楷体_GB2312" pitchFamily="49" charset="-122"/>
              </a:rPr>
              <a:t>       </a:t>
            </a:r>
            <a:r>
              <a:rPr lang="zh-CN" altLang="en-US" sz="2800" b="1" smtClean="0">
                <a:solidFill>
                  <a:srgbClr val="000000"/>
                </a:solidFill>
                <a:latin typeface="楷体_GB2312" pitchFamily="49" charset="-122"/>
              </a:rPr>
              <a:t>则其值为零。</a:t>
            </a:r>
          </a:p>
        </p:txBody>
      </p:sp>
      <p:sp>
        <p:nvSpPr>
          <p:cNvPr id="119817" name="Rectangle 9"/>
          <p:cNvSpPr>
            <a:spLocks noChangeArrowheads="1"/>
          </p:cNvSpPr>
          <p:nvPr/>
        </p:nvSpPr>
        <p:spPr bwMode="auto">
          <a:xfrm>
            <a:off x="457200" y="5048250"/>
            <a:ext cx="8077200" cy="10572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lang="zh-CN" altLang="en-US" sz="2800" b="1" smtClean="0">
                <a:solidFill>
                  <a:srgbClr val="000000"/>
                </a:solidFill>
                <a:latin typeface="楷体_GB2312" pitchFamily="49" charset="-122"/>
              </a:rPr>
              <a:t>性质</a:t>
            </a:r>
            <a:r>
              <a:rPr lang="en-US" altLang="zh-CN" sz="2800" b="1" smtClean="0">
                <a:solidFill>
                  <a:srgbClr val="000000"/>
                </a:solidFill>
                <a:latin typeface="楷体_GB2312" pitchFamily="49" charset="-122"/>
              </a:rPr>
              <a:t>3   </a:t>
            </a:r>
            <a:r>
              <a:rPr lang="zh-CN" altLang="en-US" sz="2800" b="1" smtClean="0">
                <a:solidFill>
                  <a:srgbClr val="000000"/>
                </a:solidFill>
                <a:latin typeface="楷体_GB2312" pitchFamily="49" charset="-122"/>
              </a:rPr>
              <a:t>行列式中某一行（列）的公因子可</a:t>
            </a:r>
          </a:p>
          <a:p>
            <a:pPr fontAlgn="base">
              <a:lnSpc>
                <a:spcPct val="120000"/>
              </a:lnSpc>
              <a:spcBef>
                <a:spcPct val="0"/>
              </a:spcBef>
              <a:spcAft>
                <a:spcPct val="0"/>
              </a:spcAft>
            </a:pPr>
            <a:r>
              <a:rPr lang="zh-CN" altLang="en-US" sz="2800" b="1" smtClean="0">
                <a:solidFill>
                  <a:srgbClr val="000000"/>
                </a:solidFill>
                <a:latin typeface="楷体_GB2312" pitchFamily="49" charset="-122"/>
              </a:rPr>
              <a:t>        提到行列式符号的前面。</a:t>
            </a:r>
          </a:p>
        </p:txBody>
      </p:sp>
      <p:sp>
        <p:nvSpPr>
          <p:cNvPr id="709639" name="Rectangle 10"/>
          <p:cNvSpPr>
            <a:spLocks noChangeArrowheads="1"/>
          </p:cNvSpPr>
          <p:nvPr/>
        </p:nvSpPr>
        <p:spPr bwMode="auto">
          <a:xfrm>
            <a:off x="2771775" y="549275"/>
            <a:ext cx="3455988" cy="646113"/>
          </a:xfrm>
          <a:prstGeom prst="rect">
            <a:avLst/>
          </a:prstGeom>
          <a:noFill/>
          <a:ln w="9525" algn="ctr">
            <a:noFill/>
            <a:miter lim="800000"/>
            <a:headEnd/>
            <a:tailEnd/>
          </a:ln>
        </p:spPr>
        <p:txBody>
          <a:bodyPr>
            <a:spAutoFit/>
          </a:bodyPr>
          <a:lstStyle/>
          <a:p>
            <a:pPr marL="342900" indent="-342900" algn="ctr" fontAlgn="base">
              <a:spcBef>
                <a:spcPct val="0"/>
              </a:spcBef>
              <a:spcAft>
                <a:spcPct val="0"/>
              </a:spcAft>
            </a:pPr>
            <a:r>
              <a:rPr lang="zh-CN" altLang="en-US" sz="3600" b="1" smtClean="0">
                <a:solidFill>
                  <a:srgbClr val="FF0000"/>
                </a:solidFill>
              </a:rPr>
              <a:t>小结</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981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981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9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autoUpdateAnimBg="0"/>
      <p:bldP spid="119816" grpId="0" autoUpdateAnimBg="0"/>
      <p:bldP spid="119817"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457200" y="638175"/>
            <a:ext cx="8229600" cy="1298575"/>
          </a:xfrm>
          <a:prstGeom prst="rect">
            <a:avLst/>
          </a:prstGeom>
          <a:noFill/>
          <a:ln w="9525">
            <a:noFill/>
            <a:miter lim="800000"/>
            <a:headEnd/>
            <a:tailEnd/>
          </a:ln>
        </p:spPr>
        <p:txBody>
          <a:bodyPr>
            <a:spAutoFit/>
          </a:bodyPr>
          <a:lstStyle/>
          <a:p>
            <a:pPr fontAlgn="base">
              <a:lnSpc>
                <a:spcPct val="140000"/>
              </a:lnSpc>
              <a:spcBef>
                <a:spcPct val="0"/>
              </a:spcBef>
              <a:spcAft>
                <a:spcPct val="0"/>
              </a:spcAft>
            </a:pPr>
            <a:r>
              <a:rPr lang="zh-CN" altLang="en-US" sz="2800" b="1" smtClean="0">
                <a:solidFill>
                  <a:srgbClr val="000000"/>
                </a:solidFill>
                <a:latin typeface="楷体_GB2312" pitchFamily="49" charset="-122"/>
              </a:rPr>
              <a:t>推论</a:t>
            </a:r>
            <a:r>
              <a:rPr lang="en-US" altLang="zh-CN" sz="2800" b="1" smtClean="0">
                <a:solidFill>
                  <a:srgbClr val="000000"/>
                </a:solidFill>
                <a:latin typeface="楷体_GB2312" pitchFamily="49" charset="-122"/>
              </a:rPr>
              <a:t>1</a:t>
            </a:r>
            <a:r>
              <a:rPr lang="zh-CN" altLang="en-US" sz="2800" b="1" smtClean="0">
                <a:solidFill>
                  <a:srgbClr val="000000"/>
                </a:solidFill>
                <a:latin typeface="楷体_GB2312" pitchFamily="49" charset="-122"/>
              </a:rPr>
              <a:t>  若行列式的某一行（列）中所有元素</a:t>
            </a:r>
          </a:p>
          <a:p>
            <a:pPr fontAlgn="base">
              <a:lnSpc>
                <a:spcPct val="140000"/>
              </a:lnSpc>
              <a:spcBef>
                <a:spcPct val="0"/>
              </a:spcBef>
              <a:spcAft>
                <a:spcPct val="0"/>
              </a:spcAft>
            </a:pPr>
            <a:r>
              <a:rPr lang="zh-CN" altLang="en-US" sz="2800" b="1" smtClean="0">
                <a:solidFill>
                  <a:srgbClr val="000000"/>
                </a:solidFill>
                <a:latin typeface="楷体_GB2312" pitchFamily="49" charset="-122"/>
              </a:rPr>
              <a:t>       全为零，则此行列式的值为零。</a:t>
            </a:r>
          </a:p>
        </p:txBody>
      </p:sp>
      <p:sp>
        <p:nvSpPr>
          <p:cNvPr id="120835" name="Text Box 3"/>
          <p:cNvSpPr txBox="1">
            <a:spLocks noChangeArrowheads="1"/>
          </p:cNvSpPr>
          <p:nvPr/>
        </p:nvSpPr>
        <p:spPr bwMode="auto">
          <a:xfrm>
            <a:off x="457200" y="1916113"/>
            <a:ext cx="8229600" cy="1209675"/>
          </a:xfrm>
          <a:prstGeom prst="rect">
            <a:avLst/>
          </a:prstGeom>
          <a:noFill/>
          <a:ln w="9525">
            <a:noFill/>
            <a:miter lim="800000"/>
            <a:headEnd/>
            <a:tailEnd/>
          </a:ln>
        </p:spPr>
        <p:txBody>
          <a:bodyPr>
            <a:spAutoFit/>
          </a:bodyPr>
          <a:lstStyle/>
          <a:p>
            <a:pPr fontAlgn="base">
              <a:lnSpc>
                <a:spcPct val="140000"/>
              </a:lnSpc>
              <a:spcBef>
                <a:spcPct val="0"/>
              </a:spcBef>
              <a:spcAft>
                <a:spcPct val="0"/>
              </a:spcAft>
            </a:pPr>
            <a:r>
              <a:rPr lang="zh-CN" altLang="en-US" sz="2800" b="1" smtClean="0">
                <a:solidFill>
                  <a:srgbClr val="000000"/>
                </a:solidFill>
                <a:latin typeface="楷体_GB2312" pitchFamily="49" charset="-122"/>
              </a:rPr>
              <a:t>性质</a:t>
            </a:r>
            <a:r>
              <a:rPr lang="en-US" altLang="zh-CN" sz="2800" b="1" smtClean="0">
                <a:solidFill>
                  <a:srgbClr val="000000"/>
                </a:solidFill>
                <a:latin typeface="楷体_GB2312" pitchFamily="49" charset="-122"/>
              </a:rPr>
              <a:t>4 </a:t>
            </a:r>
            <a:r>
              <a:rPr lang="zh-CN" altLang="en-US" sz="2800" b="1" smtClean="0">
                <a:solidFill>
                  <a:srgbClr val="000000"/>
                </a:solidFill>
                <a:latin typeface="楷体_GB2312" pitchFamily="49" charset="-122"/>
              </a:rPr>
              <a:t>若行列式的某两行（列）的对应元素</a:t>
            </a:r>
          </a:p>
          <a:p>
            <a:pPr fontAlgn="base">
              <a:lnSpc>
                <a:spcPct val="140000"/>
              </a:lnSpc>
              <a:spcBef>
                <a:spcPct val="0"/>
              </a:spcBef>
              <a:spcAft>
                <a:spcPct val="0"/>
              </a:spcAft>
            </a:pPr>
            <a:r>
              <a:rPr lang="zh-CN" altLang="en-US" sz="2800" b="1" smtClean="0">
                <a:solidFill>
                  <a:srgbClr val="000000"/>
                </a:solidFill>
                <a:latin typeface="楷体_GB2312" pitchFamily="49" charset="-122"/>
              </a:rPr>
              <a:t>       成比例，则此行列式的值为零。</a:t>
            </a:r>
          </a:p>
        </p:txBody>
      </p:sp>
      <p:sp>
        <p:nvSpPr>
          <p:cNvPr id="120836" name="Rectangle 4"/>
          <p:cNvSpPr>
            <a:spLocks noChangeArrowheads="1"/>
          </p:cNvSpPr>
          <p:nvPr/>
        </p:nvSpPr>
        <p:spPr bwMode="auto">
          <a:xfrm>
            <a:off x="457200" y="3284538"/>
            <a:ext cx="8382000" cy="181610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800" b="1" smtClean="0">
                <a:solidFill>
                  <a:srgbClr val="000000"/>
                </a:solidFill>
              </a:rPr>
              <a:t>性质</a:t>
            </a:r>
            <a:r>
              <a:rPr lang="en-US" altLang="zh-CN" sz="2800" b="1" smtClean="0">
                <a:solidFill>
                  <a:srgbClr val="000000"/>
                </a:solidFill>
              </a:rPr>
              <a:t>5   </a:t>
            </a:r>
            <a:r>
              <a:rPr lang="zh-CN" altLang="en-US" sz="2800" b="1" smtClean="0">
                <a:solidFill>
                  <a:srgbClr val="000000"/>
                </a:solidFill>
              </a:rPr>
              <a:t>若行列式的某一行（列）中所有元素</a:t>
            </a:r>
          </a:p>
          <a:p>
            <a:pPr fontAlgn="base">
              <a:spcBef>
                <a:spcPct val="50000"/>
              </a:spcBef>
              <a:spcAft>
                <a:spcPct val="0"/>
              </a:spcAft>
            </a:pPr>
            <a:r>
              <a:rPr lang="zh-CN" altLang="en-US" sz="2800" b="1" smtClean="0">
                <a:solidFill>
                  <a:srgbClr val="000000"/>
                </a:solidFill>
              </a:rPr>
              <a:t>            都是两个元素的和，则 此行列式等于</a:t>
            </a:r>
          </a:p>
          <a:p>
            <a:pPr fontAlgn="base">
              <a:spcBef>
                <a:spcPct val="50000"/>
              </a:spcBef>
              <a:spcAft>
                <a:spcPct val="0"/>
              </a:spcAft>
            </a:pPr>
            <a:r>
              <a:rPr lang="zh-CN" altLang="en-US" sz="2800" b="1" smtClean="0">
                <a:solidFill>
                  <a:srgbClr val="000000"/>
                </a:solidFill>
              </a:rPr>
              <a:t>            两个行列式的和。</a:t>
            </a:r>
          </a:p>
        </p:txBody>
      </p:sp>
      <p:sp>
        <p:nvSpPr>
          <p:cNvPr id="5" name="Text Box 3"/>
          <p:cNvSpPr txBox="1">
            <a:spLocks noChangeArrowheads="1"/>
          </p:cNvSpPr>
          <p:nvPr/>
        </p:nvSpPr>
        <p:spPr bwMode="auto">
          <a:xfrm>
            <a:off x="395288" y="5229225"/>
            <a:ext cx="8229600" cy="1298575"/>
          </a:xfrm>
          <a:prstGeom prst="rect">
            <a:avLst/>
          </a:prstGeom>
          <a:noFill/>
          <a:ln w="9525">
            <a:noFill/>
            <a:miter lim="800000"/>
            <a:headEnd/>
            <a:tailEnd/>
          </a:ln>
        </p:spPr>
        <p:txBody>
          <a:bodyPr>
            <a:spAutoFit/>
          </a:bodyPr>
          <a:lstStyle/>
          <a:p>
            <a:pPr fontAlgn="base">
              <a:lnSpc>
                <a:spcPct val="140000"/>
              </a:lnSpc>
              <a:spcBef>
                <a:spcPct val="0"/>
              </a:spcBef>
              <a:spcAft>
                <a:spcPct val="0"/>
              </a:spcAft>
            </a:pPr>
            <a:r>
              <a:rPr lang="zh-CN" altLang="en-US" sz="2800" b="1" smtClean="0">
                <a:solidFill>
                  <a:srgbClr val="000000"/>
                </a:solidFill>
                <a:latin typeface="楷体_GB2312" pitchFamily="49" charset="-122"/>
              </a:rPr>
              <a:t>性质</a:t>
            </a:r>
            <a:r>
              <a:rPr lang="en-US" altLang="zh-CN" sz="2800" b="1" smtClean="0">
                <a:solidFill>
                  <a:srgbClr val="000000"/>
                </a:solidFill>
                <a:latin typeface="楷体_GB2312" pitchFamily="49" charset="-122"/>
              </a:rPr>
              <a:t>6  </a:t>
            </a:r>
            <a:r>
              <a:rPr lang="zh-CN" altLang="en-US" sz="2800" b="1" smtClean="0">
                <a:solidFill>
                  <a:srgbClr val="000000"/>
                </a:solidFill>
                <a:latin typeface="楷体_GB2312" pitchFamily="49" charset="-122"/>
              </a:rPr>
              <a:t>行列式某一行（列）</a:t>
            </a:r>
            <a:r>
              <a:rPr lang="en-US" altLang="zh-CN" sz="2800" b="1" smtClean="0">
                <a:solidFill>
                  <a:srgbClr val="000000"/>
                </a:solidFill>
                <a:latin typeface="楷体_GB2312" pitchFamily="49" charset="-122"/>
              </a:rPr>
              <a:t>k </a:t>
            </a:r>
            <a:r>
              <a:rPr lang="zh-CN" altLang="en-US" sz="2800" b="1" smtClean="0">
                <a:solidFill>
                  <a:srgbClr val="000000"/>
                </a:solidFill>
                <a:latin typeface="楷体_GB2312" pitchFamily="49" charset="-122"/>
              </a:rPr>
              <a:t>倍加到另一行</a:t>
            </a:r>
            <a:r>
              <a:rPr lang="en-US" altLang="zh-CN" sz="2800" b="1" smtClean="0">
                <a:solidFill>
                  <a:srgbClr val="000000"/>
                </a:solidFill>
                <a:latin typeface="楷体_GB2312" pitchFamily="49" charset="-122"/>
              </a:rPr>
              <a:t>(</a:t>
            </a:r>
            <a:r>
              <a:rPr lang="zh-CN" altLang="en-US" sz="2800" b="1" smtClean="0">
                <a:solidFill>
                  <a:srgbClr val="000000"/>
                </a:solidFill>
                <a:latin typeface="楷体_GB2312" pitchFamily="49" charset="-122"/>
              </a:rPr>
              <a:t>列</a:t>
            </a:r>
            <a:r>
              <a:rPr lang="en-US" altLang="zh-CN" sz="2800" b="1" smtClean="0">
                <a:solidFill>
                  <a:srgbClr val="000000"/>
                </a:solidFill>
                <a:latin typeface="楷体_GB2312" pitchFamily="49" charset="-122"/>
              </a:rPr>
              <a:t>)</a:t>
            </a:r>
            <a:r>
              <a:rPr lang="zh-CN" altLang="en-US" sz="2800" b="1" smtClean="0">
                <a:solidFill>
                  <a:srgbClr val="000000"/>
                </a:solidFill>
                <a:latin typeface="楷体_GB2312" pitchFamily="49" charset="-122"/>
              </a:rPr>
              <a:t>上，</a:t>
            </a:r>
          </a:p>
          <a:p>
            <a:pPr fontAlgn="base">
              <a:lnSpc>
                <a:spcPct val="140000"/>
              </a:lnSpc>
              <a:spcBef>
                <a:spcPct val="0"/>
              </a:spcBef>
              <a:spcAft>
                <a:spcPct val="0"/>
              </a:spcAft>
            </a:pPr>
            <a:r>
              <a:rPr lang="zh-CN" altLang="en-US" sz="2800" b="1" smtClean="0">
                <a:solidFill>
                  <a:srgbClr val="000000"/>
                </a:solidFill>
                <a:latin typeface="楷体_GB2312" pitchFamily="49" charset="-122"/>
              </a:rPr>
              <a:t>       行列式的值不变。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wipe(left)">
                                      <p:cBhvr>
                                        <p:cTn id="12" dur="500"/>
                                        <p:tgtEl>
                                          <p:spTgt spid="120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08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5" grpId="0" autoUpdateAnimBg="0"/>
      <p:bldP spid="120836" grpId="0" autoUpdateAnimBg="0"/>
      <p:bldP spid="5"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2706" name="Rectangle 2"/>
          <p:cNvSpPr>
            <a:spLocks noGrp="1" noChangeArrowheads="1"/>
          </p:cNvSpPr>
          <p:nvPr>
            <p:ph type="ctrTitle"/>
          </p:nvPr>
        </p:nvSpPr>
        <p:spPr/>
        <p:txBody>
          <a:bodyPr/>
          <a:lstStyle/>
          <a:p>
            <a:pPr algn="ctr" eaLnBrk="1" hangingPunct="1"/>
            <a:r>
              <a:rPr kumimoji="1" lang="en-US" altLang="en-US" smtClean="0">
                <a:solidFill>
                  <a:srgbClr val="CC0099"/>
                </a:solidFill>
              </a:rPr>
              <a:t>§5</a:t>
            </a:r>
            <a:r>
              <a:rPr kumimoji="1" lang="en-US" altLang="en-US" smtClean="0">
                <a:solidFill>
                  <a:srgbClr val="CC0099"/>
                </a:solidFill>
                <a:latin typeface="楷体_GB2312" pitchFamily="49" charset="-122"/>
              </a:rPr>
              <a:t>  </a:t>
            </a:r>
            <a:r>
              <a:rPr kumimoji="1" lang="en-US" altLang="en-US" smtClean="0">
                <a:solidFill>
                  <a:srgbClr val="CC0099"/>
                </a:solidFill>
              </a:rPr>
              <a:t>行列式按行(列)展开</a:t>
            </a:r>
            <a:endParaRPr kumimoji="1" lang="zh-CN" altLang="en-US" smtClean="0">
              <a:solidFill>
                <a:srgbClr val="CC0099"/>
              </a:solidFill>
            </a:endParaRPr>
          </a:p>
        </p:txBody>
      </p:sp>
      <p:sp>
        <p:nvSpPr>
          <p:cNvPr id="712707" name="Text Box 3"/>
          <p:cNvSpPr txBox="1">
            <a:spLocks noChangeArrowheads="1"/>
          </p:cNvSpPr>
          <p:nvPr/>
        </p:nvSpPr>
        <p:spPr bwMode="auto">
          <a:xfrm>
            <a:off x="1835150" y="3763963"/>
            <a:ext cx="6913563" cy="1449387"/>
          </a:xfrm>
          <a:prstGeom prst="rect">
            <a:avLst/>
          </a:prstGeom>
          <a:solidFill>
            <a:srgbClr val="2A00DC">
              <a:alpha val="56078"/>
            </a:srgbClr>
          </a:solidFill>
          <a:ln w="76200">
            <a:solidFill>
              <a:srgbClr val="33CC33"/>
            </a:solidFill>
            <a:miter lim="800000"/>
            <a:headEnd/>
            <a:tailEnd/>
          </a:ln>
        </p:spPr>
        <p:txBody>
          <a:bodyPr anchor="ctr" anchorCtr="1">
            <a:spAutoFit/>
          </a:bodyPr>
          <a:lstStyle/>
          <a:p>
            <a:pPr fontAlgn="base">
              <a:spcBef>
                <a:spcPct val="0"/>
              </a:spcBef>
              <a:spcAft>
                <a:spcPct val="0"/>
              </a:spcAft>
              <a:buFontTx/>
              <a:buChar char="•"/>
            </a:pPr>
            <a:r>
              <a:rPr kumimoji="1" lang="zh-CN" altLang="zh-CN" sz="2800" b="1" smtClean="0">
                <a:solidFill>
                  <a:srgbClr val="FFFFFF"/>
                </a:solidFill>
                <a:latin typeface="楷体_GB2312" pitchFamily="49" charset="-122"/>
              </a:rPr>
              <a:t>对角线法则只适用于二阶与三阶行列式.</a:t>
            </a:r>
            <a:endParaRPr kumimoji="1" lang="en-US" altLang="zh-CN" sz="2800" b="1" smtClean="0">
              <a:solidFill>
                <a:srgbClr val="FFFFFF"/>
              </a:solidFill>
              <a:latin typeface="楷体_GB2312" pitchFamily="49" charset="-122"/>
            </a:endParaRPr>
          </a:p>
          <a:p>
            <a:pPr fontAlgn="base">
              <a:spcBef>
                <a:spcPct val="0"/>
              </a:spcBef>
              <a:spcAft>
                <a:spcPct val="0"/>
              </a:spcAft>
              <a:buFontTx/>
              <a:buChar char="•"/>
            </a:pPr>
            <a:r>
              <a:rPr kumimoji="1" lang="zh-CN" altLang="en-US" sz="2800" b="1" smtClean="0">
                <a:solidFill>
                  <a:srgbClr val="FFFFFF"/>
                </a:solidFill>
                <a:latin typeface="楷体_GB2312" pitchFamily="49" charset="-122"/>
              </a:rPr>
              <a:t>本节主要考虑如何用低阶行列式来表示高阶行列式</a:t>
            </a:r>
            <a:r>
              <a:rPr kumimoji="1" lang="en-US" altLang="zh-CN" sz="2800" b="1" smtClean="0">
                <a:solidFill>
                  <a:srgbClr val="FFFFFF"/>
                </a:solidFill>
                <a:latin typeface="楷体_GB2312" pitchFamily="49" charset="-122"/>
              </a:rPr>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457200" y="100013"/>
            <a:ext cx="8229600" cy="1371600"/>
          </a:xfrm>
        </p:spPr>
        <p:txBody>
          <a:bodyPr/>
          <a:lstStyle/>
          <a:p>
            <a:pPr eaLnBrk="1" hangingPunct="1"/>
            <a:r>
              <a:rPr lang="zh-CN" altLang="en-US" smtClean="0">
                <a:solidFill>
                  <a:srgbClr val="0000FF"/>
                </a:solidFill>
                <a:latin typeface="Arial Black" pitchFamily="34" charset="0"/>
              </a:rPr>
              <a:t>一、引言</a:t>
            </a:r>
          </a:p>
        </p:txBody>
      </p:sp>
      <p:graphicFrame>
        <p:nvGraphicFramePr>
          <p:cNvPr id="713731" name="Object 14"/>
          <p:cNvGraphicFramePr>
            <a:graphicFrameLocks noChangeAspect="1"/>
          </p:cNvGraphicFramePr>
          <p:nvPr/>
        </p:nvGraphicFramePr>
        <p:xfrm>
          <a:off x="3352800" y="1719263"/>
          <a:ext cx="4975225" cy="1054100"/>
        </p:xfrm>
        <a:graphic>
          <a:graphicData uri="http://schemas.openxmlformats.org/presentationml/2006/ole">
            <p:oleObj spid="_x0000_s433154" name="Equation" r:id="rId3" imgW="2159000" imgH="457200" progId="Equation.DSMT4">
              <p:embed/>
            </p:oleObj>
          </a:graphicData>
        </a:graphic>
      </p:graphicFrame>
      <p:graphicFrame>
        <p:nvGraphicFramePr>
          <p:cNvPr id="713732" name="Object 15"/>
          <p:cNvGraphicFramePr>
            <a:graphicFrameLocks noChangeAspect="1"/>
          </p:cNvGraphicFramePr>
          <p:nvPr/>
        </p:nvGraphicFramePr>
        <p:xfrm>
          <a:off x="1247775" y="1233488"/>
          <a:ext cx="2138363" cy="1638300"/>
        </p:xfrm>
        <a:graphic>
          <a:graphicData uri="http://schemas.openxmlformats.org/presentationml/2006/ole">
            <p:oleObj spid="_x0000_s433155" name="Equation" r:id="rId4" imgW="927100" imgH="711200" progId="Equation.DSMT4">
              <p:embed/>
            </p:oleObj>
          </a:graphicData>
        </a:graphic>
      </p:graphicFrame>
      <p:graphicFrame>
        <p:nvGraphicFramePr>
          <p:cNvPr id="31749" name="Object 16"/>
          <p:cNvGraphicFramePr>
            <a:graphicFrameLocks noChangeAspect="1"/>
          </p:cNvGraphicFramePr>
          <p:nvPr/>
        </p:nvGraphicFramePr>
        <p:xfrm>
          <a:off x="820738" y="2936875"/>
          <a:ext cx="6084887" cy="1200150"/>
        </p:xfrm>
        <a:graphic>
          <a:graphicData uri="http://schemas.openxmlformats.org/presentationml/2006/ole">
            <p:oleObj spid="_x0000_s433156" name="Equation" r:id="rId5" imgW="2641600" imgH="520700" progId="Equation.DSMT4">
              <p:embed/>
            </p:oleObj>
          </a:graphicData>
        </a:graphic>
      </p:graphicFrame>
      <p:sp>
        <p:nvSpPr>
          <p:cNvPr id="31751" name="Line 7"/>
          <p:cNvSpPr>
            <a:spLocks noChangeShapeType="1"/>
          </p:cNvSpPr>
          <p:nvPr/>
        </p:nvSpPr>
        <p:spPr bwMode="auto">
          <a:xfrm>
            <a:off x="1371600" y="1538288"/>
            <a:ext cx="1843088" cy="0"/>
          </a:xfrm>
          <a:prstGeom prst="line">
            <a:avLst/>
          </a:prstGeom>
          <a:noFill/>
          <a:ln w="38100">
            <a:solidFill>
              <a:srgbClr val="33CC33"/>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1752" name="Line 8"/>
          <p:cNvSpPr>
            <a:spLocks noChangeShapeType="1"/>
          </p:cNvSpPr>
          <p:nvPr/>
        </p:nvSpPr>
        <p:spPr bwMode="auto">
          <a:xfrm>
            <a:off x="1447800" y="1385888"/>
            <a:ext cx="0" cy="1447800"/>
          </a:xfrm>
          <a:prstGeom prst="line">
            <a:avLst/>
          </a:prstGeom>
          <a:noFill/>
          <a:ln w="38100">
            <a:solidFill>
              <a:srgbClr val="33CC33"/>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1753" name="Line 9"/>
          <p:cNvSpPr>
            <a:spLocks noChangeShapeType="1"/>
          </p:cNvSpPr>
          <p:nvPr/>
        </p:nvSpPr>
        <p:spPr bwMode="auto">
          <a:xfrm>
            <a:off x="2195513" y="1385888"/>
            <a:ext cx="0" cy="1447800"/>
          </a:xfrm>
          <a:prstGeom prst="line">
            <a:avLst/>
          </a:prstGeom>
          <a:noFill/>
          <a:ln w="38100">
            <a:solidFill>
              <a:srgbClr val="33CC33"/>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1754" name="Line 10"/>
          <p:cNvSpPr>
            <a:spLocks noChangeShapeType="1"/>
          </p:cNvSpPr>
          <p:nvPr/>
        </p:nvSpPr>
        <p:spPr bwMode="auto">
          <a:xfrm>
            <a:off x="2909888" y="1385888"/>
            <a:ext cx="0" cy="1447800"/>
          </a:xfrm>
          <a:prstGeom prst="line">
            <a:avLst/>
          </a:prstGeom>
          <a:noFill/>
          <a:ln w="38100">
            <a:solidFill>
              <a:srgbClr val="33CC33"/>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1755" name="AutoShape 11"/>
          <p:cNvSpPr>
            <a:spLocks noChangeArrowheads="1"/>
          </p:cNvSpPr>
          <p:nvPr/>
        </p:nvSpPr>
        <p:spPr bwMode="auto">
          <a:xfrm>
            <a:off x="201613" y="5380038"/>
            <a:ext cx="8761412" cy="496887"/>
          </a:xfrm>
          <a:prstGeom prst="roundRect">
            <a:avLst>
              <a:gd name="adj" fmla="val 16667"/>
            </a:avLst>
          </a:prstGeom>
          <a:noFill/>
          <a:ln w="9525">
            <a:noFill/>
            <a:round/>
            <a:headEnd/>
            <a:tailEnd/>
          </a:ln>
        </p:spPr>
        <p:txBody>
          <a:bodyPr>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结论  </a:t>
            </a:r>
            <a:r>
              <a:rPr kumimoji="1" lang="zh-CN" altLang="en-US" sz="2400" b="1" smtClean="0">
                <a:solidFill>
                  <a:srgbClr val="000000"/>
                </a:solidFill>
                <a:latin typeface="楷体_GB2312" pitchFamily="49" charset="-122"/>
                <a:ea typeface="楷体_GB2312" pitchFamily="49" charset="-122"/>
              </a:rPr>
              <a:t>三阶行列式可以用二阶行列式表示</a:t>
            </a:r>
            <a:r>
              <a:rPr kumimoji="1" lang="en-US" altLang="zh-CN" sz="2400" b="1" smtClean="0">
                <a:solidFill>
                  <a:srgbClr val="000000"/>
                </a:solidFill>
                <a:latin typeface="楷体_GB2312" pitchFamily="49" charset="-122"/>
                <a:ea typeface="楷体_GB2312" pitchFamily="49" charset="-122"/>
              </a:rPr>
              <a:t>.</a:t>
            </a:r>
          </a:p>
        </p:txBody>
      </p:sp>
      <p:sp>
        <p:nvSpPr>
          <p:cNvPr id="31756" name="AutoShape 12"/>
          <p:cNvSpPr>
            <a:spLocks noChangeArrowheads="1"/>
          </p:cNvSpPr>
          <p:nvPr/>
        </p:nvSpPr>
        <p:spPr bwMode="auto">
          <a:xfrm>
            <a:off x="201613" y="5956300"/>
            <a:ext cx="8761412" cy="496888"/>
          </a:xfrm>
          <a:prstGeom prst="roundRect">
            <a:avLst>
              <a:gd name="adj" fmla="val 16667"/>
            </a:avLst>
          </a:prstGeom>
          <a:noFill/>
          <a:ln w="9525">
            <a:noFill/>
            <a:round/>
            <a:headEnd/>
            <a:tailEnd/>
          </a:ln>
        </p:spPr>
        <p:txBody>
          <a:bodyPr>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思考题  </a:t>
            </a:r>
            <a:r>
              <a:rPr kumimoji="1" lang="zh-CN" altLang="en-US" sz="2400" b="1" smtClean="0">
                <a:solidFill>
                  <a:srgbClr val="000000"/>
                </a:solidFill>
                <a:latin typeface="楷体_GB2312" pitchFamily="49" charset="-122"/>
                <a:ea typeface="楷体_GB2312" pitchFamily="49" charset="-122"/>
              </a:rPr>
              <a:t>任意一个行列式是否都可以用较低阶的行列式表示？</a:t>
            </a:r>
          </a:p>
        </p:txBody>
      </p:sp>
      <p:graphicFrame>
        <p:nvGraphicFramePr>
          <p:cNvPr id="713740" name="Object 18"/>
          <p:cNvGraphicFramePr>
            <a:graphicFrameLocks noChangeAspect="1"/>
          </p:cNvGraphicFramePr>
          <p:nvPr/>
        </p:nvGraphicFramePr>
        <p:xfrm>
          <a:off x="755650" y="4221163"/>
          <a:ext cx="5832475" cy="1198562"/>
        </p:xfrm>
        <a:graphic>
          <a:graphicData uri="http://schemas.openxmlformats.org/presentationml/2006/ole">
            <p:oleObj spid="_x0000_s433157" name="公式" r:id="rId6" imgW="2349500" imgH="482600" progId="">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51"/>
                                        </p:tgtEl>
                                        <p:attrNameLst>
                                          <p:attrName>style.visibility</p:attrName>
                                        </p:attrNameLst>
                                      </p:cBhvr>
                                      <p:to>
                                        <p:strVal val="visible"/>
                                      </p:to>
                                    </p:set>
                                    <p:animEffect transition="in" filter="wipe(left)">
                                      <p:cBhvr>
                                        <p:cTn id="12" dur="500"/>
                                        <p:tgtEl>
                                          <p:spTgt spid="317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52"/>
                                        </p:tgtEl>
                                        <p:attrNameLst>
                                          <p:attrName>style.visibility</p:attrName>
                                        </p:attrNameLst>
                                      </p:cBhvr>
                                      <p:to>
                                        <p:strVal val="visible"/>
                                      </p:to>
                                    </p:set>
                                    <p:animEffect transition="in" filter="wipe(up)">
                                      <p:cBhvr>
                                        <p:cTn id="17" dur="500"/>
                                        <p:tgtEl>
                                          <p:spTgt spid="31752"/>
                                        </p:tgtEl>
                                      </p:cBhvr>
                                    </p:animEffect>
                                  </p:childTnLst>
                                  <p:subTnLst>
                                    <p:set>
                                      <p:cBhvr override="childStyle">
                                        <p:cTn dur="1" fill="hold" display="0" masterRel="nextClick" afterEffect="1"/>
                                        <p:tgtEl>
                                          <p:spTgt spid="3175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753"/>
                                        </p:tgtEl>
                                        <p:attrNameLst>
                                          <p:attrName>style.visibility</p:attrName>
                                        </p:attrNameLst>
                                      </p:cBhvr>
                                      <p:to>
                                        <p:strVal val="visible"/>
                                      </p:to>
                                    </p:set>
                                    <p:animEffect transition="in" filter="wipe(up)">
                                      <p:cBhvr>
                                        <p:cTn id="22" dur="500"/>
                                        <p:tgtEl>
                                          <p:spTgt spid="31753"/>
                                        </p:tgtEl>
                                      </p:cBhvr>
                                    </p:animEffect>
                                  </p:childTnLst>
                                  <p:subTnLst>
                                    <p:set>
                                      <p:cBhvr override="childStyle">
                                        <p:cTn dur="1" fill="hold" display="0" masterRel="nextClick" afterEffect="1"/>
                                        <p:tgtEl>
                                          <p:spTgt spid="3175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754"/>
                                        </p:tgtEl>
                                        <p:attrNameLst>
                                          <p:attrName>style.visibility</p:attrName>
                                        </p:attrNameLst>
                                      </p:cBhvr>
                                      <p:to>
                                        <p:strVal val="visible"/>
                                      </p:to>
                                    </p:set>
                                    <p:animEffect transition="in" filter="wipe(up)">
                                      <p:cBhvr>
                                        <p:cTn id="27" dur="500"/>
                                        <p:tgtEl>
                                          <p:spTgt spid="317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75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1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nimBg="1"/>
      <p:bldP spid="31752" grpId="0" animBg="1"/>
      <p:bldP spid="31753" grpId="0" animBg="1"/>
      <p:bldP spid="31754" grpId="0" animBg="1"/>
      <p:bldP spid="31755" grpId="0"/>
      <p:bldP spid="3175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1874" name="TextBox 5"/>
          <p:cNvSpPr txBox="1">
            <a:spLocks noChangeArrowheads="1"/>
          </p:cNvSpPr>
          <p:nvPr/>
        </p:nvSpPr>
        <p:spPr bwMode="auto">
          <a:xfrm>
            <a:off x="3454400" y="788988"/>
            <a:ext cx="1831975" cy="534987"/>
          </a:xfrm>
          <a:prstGeom prst="rect">
            <a:avLst/>
          </a:prstGeom>
          <a:noFill/>
          <a:ln w="9525">
            <a:noFill/>
            <a:miter lim="800000"/>
            <a:headEnd/>
            <a:tailEnd/>
          </a:ln>
        </p:spPr>
        <p:txBody>
          <a:bodyPr wrap="none">
            <a:spAutoFit/>
          </a:bodyPr>
          <a:lstStyle/>
          <a:p>
            <a:pPr fontAlgn="base">
              <a:lnSpc>
                <a:spcPct val="90000"/>
              </a:lnSpc>
              <a:spcBef>
                <a:spcPct val="0"/>
              </a:spcBef>
              <a:spcAft>
                <a:spcPct val="0"/>
              </a:spcAft>
            </a:pPr>
            <a:r>
              <a:rPr lang="zh-CN" altLang="en-US" sz="3200" b="1" smtClean="0">
                <a:solidFill>
                  <a:srgbClr val="00007D"/>
                </a:solidFill>
                <a:latin typeface="Tahoma" pitchFamily="34" charset="0"/>
              </a:rPr>
              <a:t>线性代数</a:t>
            </a:r>
          </a:p>
        </p:txBody>
      </p:sp>
      <p:sp>
        <p:nvSpPr>
          <p:cNvPr id="7" name="TextBox 5"/>
          <p:cNvSpPr txBox="1">
            <a:spLocks noChangeArrowheads="1"/>
          </p:cNvSpPr>
          <p:nvPr/>
        </p:nvSpPr>
        <p:spPr bwMode="auto">
          <a:xfrm>
            <a:off x="428625" y="1816100"/>
            <a:ext cx="8123238" cy="1255713"/>
          </a:xfrm>
          <a:prstGeom prst="rect">
            <a:avLst/>
          </a:prstGeom>
          <a:noFill/>
          <a:ln w="9525">
            <a:noFill/>
            <a:miter lim="800000"/>
            <a:headEnd/>
            <a:tailEnd/>
          </a:ln>
        </p:spPr>
        <p:txBody>
          <a:bodyPr wrap="none">
            <a:spAutoFit/>
          </a:bodyPr>
          <a:lstStyle/>
          <a:p>
            <a:pPr fontAlgn="base">
              <a:lnSpc>
                <a:spcPct val="90000"/>
              </a:lnSpc>
              <a:spcBef>
                <a:spcPct val="0"/>
              </a:spcBef>
              <a:spcAft>
                <a:spcPct val="0"/>
              </a:spcAft>
              <a:defRPr/>
            </a:pPr>
            <a:r>
              <a:rPr lang="zh-CN" altLang="en-US" sz="2800" b="1" dirty="0">
                <a:solidFill>
                  <a:srgbClr val="00007D"/>
                </a:solidFill>
                <a:latin typeface="Tahoma" pitchFamily="34" charset="0"/>
              </a:rPr>
              <a:t>研究对象：</a:t>
            </a:r>
            <a:endParaRPr lang="en-US" altLang="zh-CN" sz="2800" b="1" dirty="0">
              <a:solidFill>
                <a:srgbClr val="00007D"/>
              </a:solidFill>
              <a:latin typeface="Tahoma" pitchFamily="34" charset="0"/>
            </a:endParaRPr>
          </a:p>
          <a:p>
            <a:pPr fontAlgn="base">
              <a:lnSpc>
                <a:spcPct val="90000"/>
              </a:lnSpc>
              <a:spcBef>
                <a:spcPct val="0"/>
              </a:spcBef>
              <a:spcAft>
                <a:spcPct val="0"/>
              </a:spcAft>
              <a:defRPr/>
            </a:pPr>
            <a:r>
              <a:rPr lang="en-US" altLang="zh-CN" sz="2800" b="1" dirty="0">
                <a:solidFill>
                  <a:srgbClr val="00007D"/>
                </a:solidFill>
                <a:latin typeface="Tahoma" pitchFamily="34" charset="0"/>
              </a:rPr>
              <a:t>      </a:t>
            </a:r>
          </a:p>
          <a:p>
            <a:pPr fontAlgn="base">
              <a:lnSpc>
                <a:spcPct val="90000"/>
              </a:lnSpc>
              <a:spcBef>
                <a:spcPct val="0"/>
              </a:spcBef>
              <a:spcAft>
                <a:spcPct val="0"/>
              </a:spcAft>
              <a:defRPr/>
            </a:pPr>
            <a:r>
              <a:rPr lang="zh-CN" altLang="en-US" sz="2800" b="1" dirty="0">
                <a:solidFill>
                  <a:srgbClr val="000000"/>
                </a:solidFill>
                <a:latin typeface="宋体"/>
              </a:rPr>
              <a:t>    线性空间、线性变换和</a:t>
            </a:r>
            <a:r>
              <a:rPr lang="zh-CN" altLang="en-US" sz="2800" b="1" dirty="0">
                <a:solidFill>
                  <a:srgbClr val="000000"/>
                </a:solidFill>
                <a:latin typeface="宋体"/>
                <a:ea typeface="楷体_GB2312" pitchFamily="49" charset="-122"/>
              </a:rPr>
              <a:t>有限维的线性方程组</a:t>
            </a:r>
            <a:r>
              <a:rPr lang="zh-CN" altLang="en-US" sz="2800" b="1" dirty="0">
                <a:solidFill>
                  <a:srgbClr val="000000"/>
                </a:solidFill>
                <a:latin typeface="宋体"/>
              </a:rPr>
              <a:t>。</a:t>
            </a:r>
            <a:endParaRPr lang="zh-CN" altLang="en-US" sz="2800" b="1" dirty="0">
              <a:solidFill>
                <a:srgbClr val="00007D"/>
              </a:solidFill>
              <a:latin typeface="宋体"/>
            </a:endParaRPr>
          </a:p>
        </p:txBody>
      </p:sp>
      <p:sp>
        <p:nvSpPr>
          <p:cNvPr id="8" name="TextBox 5"/>
          <p:cNvSpPr txBox="1">
            <a:spLocks noChangeArrowheads="1"/>
          </p:cNvSpPr>
          <p:nvPr/>
        </p:nvSpPr>
        <p:spPr bwMode="auto">
          <a:xfrm>
            <a:off x="500063" y="3786188"/>
            <a:ext cx="4532312" cy="1255712"/>
          </a:xfrm>
          <a:prstGeom prst="rect">
            <a:avLst/>
          </a:prstGeom>
          <a:noFill/>
          <a:ln w="9525">
            <a:noFill/>
            <a:miter lim="800000"/>
            <a:headEnd/>
            <a:tailEnd/>
          </a:ln>
        </p:spPr>
        <p:txBody>
          <a:bodyPr wrap="none">
            <a:spAutoFit/>
          </a:bodyPr>
          <a:lstStyle/>
          <a:p>
            <a:pPr fontAlgn="base">
              <a:lnSpc>
                <a:spcPct val="90000"/>
              </a:lnSpc>
              <a:spcBef>
                <a:spcPct val="0"/>
              </a:spcBef>
              <a:spcAft>
                <a:spcPct val="0"/>
              </a:spcAft>
              <a:defRPr/>
            </a:pPr>
            <a:r>
              <a:rPr lang="zh-CN" altLang="en-US" sz="2800" b="1" dirty="0">
                <a:solidFill>
                  <a:srgbClr val="00007D"/>
                </a:solidFill>
                <a:latin typeface="Tahoma" pitchFamily="34" charset="0"/>
              </a:rPr>
              <a:t>研究工具：</a:t>
            </a:r>
            <a:endParaRPr lang="en-US" altLang="zh-CN" sz="2800" b="1" dirty="0">
              <a:solidFill>
                <a:srgbClr val="00007D"/>
              </a:solidFill>
              <a:latin typeface="Tahoma" pitchFamily="34" charset="0"/>
            </a:endParaRPr>
          </a:p>
          <a:p>
            <a:pPr fontAlgn="base">
              <a:lnSpc>
                <a:spcPct val="90000"/>
              </a:lnSpc>
              <a:spcBef>
                <a:spcPct val="0"/>
              </a:spcBef>
              <a:spcAft>
                <a:spcPct val="0"/>
              </a:spcAft>
              <a:defRPr/>
            </a:pPr>
            <a:endParaRPr lang="en-US" altLang="zh-CN" sz="2800" b="1" dirty="0">
              <a:solidFill>
                <a:srgbClr val="00007D"/>
              </a:solidFill>
              <a:latin typeface="Tahoma" pitchFamily="34" charset="0"/>
            </a:endParaRPr>
          </a:p>
          <a:p>
            <a:pPr fontAlgn="base">
              <a:lnSpc>
                <a:spcPct val="90000"/>
              </a:lnSpc>
              <a:spcBef>
                <a:spcPct val="0"/>
              </a:spcBef>
              <a:spcAft>
                <a:spcPct val="0"/>
              </a:spcAft>
              <a:defRPr/>
            </a:pPr>
            <a:r>
              <a:rPr lang="en-US" altLang="zh-CN" sz="2800" b="1" dirty="0">
                <a:solidFill>
                  <a:srgbClr val="00007D"/>
                </a:solidFill>
                <a:latin typeface="Tahoma" pitchFamily="34" charset="0"/>
              </a:rPr>
              <a:t>       </a:t>
            </a:r>
            <a:r>
              <a:rPr lang="zh-CN" altLang="en-US" sz="2800" b="1" dirty="0">
                <a:solidFill>
                  <a:srgbClr val="000000"/>
                </a:solidFill>
                <a:latin typeface="宋体"/>
              </a:rPr>
              <a:t>行列式、矩阵与向量。</a:t>
            </a:r>
            <a:endParaRPr lang="zh-CN" altLang="en-US" sz="2800" b="1" dirty="0">
              <a:solidFill>
                <a:srgbClr val="00007D"/>
              </a:solidFill>
              <a:latin typeface="宋体"/>
            </a:endParaRP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631" name="Text Box 11"/>
          <p:cNvSpPr txBox="1">
            <a:spLocks noChangeArrowheads="1"/>
          </p:cNvSpPr>
          <p:nvPr/>
        </p:nvSpPr>
        <p:spPr bwMode="auto">
          <a:xfrm>
            <a:off x="179388" y="762000"/>
            <a:ext cx="8713787" cy="1531938"/>
          </a:xfrm>
          <a:prstGeom prst="rect">
            <a:avLst/>
          </a:prstGeom>
          <a:noFill/>
          <a:ln w="9525">
            <a:noFill/>
            <a:miter lim="800000"/>
            <a:headEnd/>
            <a:tailEnd/>
          </a:ln>
        </p:spPr>
        <p:txBody>
          <a:bodyPr>
            <a:spAutoFit/>
          </a:bodyPr>
          <a:lstStyle/>
          <a:p>
            <a:pPr fontAlgn="base">
              <a:lnSpc>
                <a:spcPct val="130000"/>
              </a:lnSpc>
              <a:spcBef>
                <a:spcPct val="0"/>
              </a:spcBef>
              <a:spcAft>
                <a:spcPct val="0"/>
              </a:spcAft>
              <a:defRPr/>
            </a:pPr>
            <a:r>
              <a:rPr kumimoji="1" lang="zh-CN" altLang="en-US" sz="2400" b="1" dirty="0">
                <a:solidFill>
                  <a:srgbClr val="9999FF">
                    <a:lumMod val="50000"/>
                  </a:srgbClr>
                </a:solidFill>
                <a:latin typeface="Times New Roman" pitchFamily="18" charset="0"/>
                <a:ea typeface="楷体_GB2312" pitchFamily="49" charset="-122"/>
              </a:rPr>
              <a:t>     定义 </a:t>
            </a:r>
            <a:r>
              <a:rPr kumimoji="1" lang="zh-CN" altLang="en-US" sz="2400" b="1" dirty="0">
                <a:solidFill>
                  <a:srgbClr val="000000"/>
                </a:solidFill>
                <a:latin typeface="Times New Roman" pitchFamily="18" charset="0"/>
                <a:ea typeface="楷体_GB2312" pitchFamily="49" charset="-122"/>
              </a:rPr>
              <a:t>在</a:t>
            </a:r>
            <a:r>
              <a:rPr kumimoji="1" lang="en-US" altLang="zh-CN" sz="2400" b="1" i="1" dirty="0">
                <a:solidFill>
                  <a:srgbClr val="000000"/>
                </a:solidFill>
                <a:latin typeface="Times New Roman" pitchFamily="18" charset="0"/>
                <a:ea typeface="楷体_GB2312" pitchFamily="49" charset="-122"/>
              </a:rPr>
              <a:t>n </a:t>
            </a:r>
            <a:r>
              <a:rPr kumimoji="1" lang="zh-CN" altLang="en-US" sz="2400" b="1" dirty="0">
                <a:solidFill>
                  <a:srgbClr val="000000"/>
                </a:solidFill>
                <a:latin typeface="Times New Roman" pitchFamily="18" charset="0"/>
                <a:ea typeface="楷体_GB2312" pitchFamily="49" charset="-122"/>
              </a:rPr>
              <a:t>阶行列式中，把元素      所在的第   行和第    列划后，留下来的</a:t>
            </a:r>
            <a:r>
              <a:rPr kumimoji="1" lang="en-US" altLang="zh-CN" sz="2400" b="1" i="1" dirty="0">
                <a:solidFill>
                  <a:srgbClr val="000000"/>
                </a:solidFill>
                <a:latin typeface="Times New Roman" pitchFamily="18" charset="0"/>
                <a:ea typeface="楷体_GB2312" pitchFamily="49" charset="-122"/>
              </a:rPr>
              <a:t>n</a:t>
            </a:r>
            <a:r>
              <a:rPr kumimoji="1" lang="zh-CN" altLang="en-US" b="1" i="1" dirty="0">
                <a:solidFill>
                  <a:srgbClr val="000000"/>
                </a:solidFill>
              </a:rPr>
              <a:t>－</a:t>
            </a:r>
            <a:r>
              <a:rPr kumimoji="1" lang="en-US" altLang="zh-CN" sz="2400" b="1" dirty="0">
                <a:solidFill>
                  <a:srgbClr val="000000"/>
                </a:solidFill>
                <a:latin typeface="Times New Roman" pitchFamily="18" charset="0"/>
                <a:ea typeface="楷体_GB2312" pitchFamily="49" charset="-122"/>
              </a:rPr>
              <a:t>1</a:t>
            </a:r>
            <a:r>
              <a:rPr kumimoji="1" lang="zh-CN" altLang="en-US" sz="2400" b="1" dirty="0">
                <a:solidFill>
                  <a:srgbClr val="000000"/>
                </a:solidFill>
                <a:latin typeface="Times New Roman" pitchFamily="18" charset="0"/>
                <a:ea typeface="楷体_GB2312" pitchFamily="49" charset="-122"/>
              </a:rPr>
              <a:t>阶行列式叫做元素      的</a:t>
            </a:r>
            <a:r>
              <a:rPr kumimoji="1" lang="zh-CN" altLang="en-US" sz="2400" b="1" dirty="0">
                <a:solidFill>
                  <a:srgbClr val="FF0000"/>
                </a:solidFill>
                <a:latin typeface="Times New Roman" pitchFamily="18" charset="0"/>
                <a:ea typeface="楷体_GB2312" pitchFamily="49" charset="-122"/>
              </a:rPr>
              <a:t>余子式</a:t>
            </a:r>
            <a:r>
              <a:rPr kumimoji="1" lang="zh-CN" altLang="en-US" sz="2400" b="1" dirty="0">
                <a:solidFill>
                  <a:srgbClr val="D60093"/>
                </a:solidFill>
                <a:latin typeface="Times New Roman" pitchFamily="18" charset="0"/>
                <a:ea typeface="楷体_GB2312" pitchFamily="49" charset="-122"/>
              </a:rPr>
              <a:t>（</a:t>
            </a:r>
            <a:r>
              <a:rPr kumimoji="1" lang="en-US" altLang="zh-CN" sz="2400" b="1" dirty="0" err="1">
                <a:solidFill>
                  <a:srgbClr val="D60093"/>
                </a:solidFill>
                <a:latin typeface="Times New Roman" pitchFamily="18" charset="0"/>
                <a:ea typeface="楷体_GB2312" pitchFamily="49" charset="-122"/>
              </a:rPr>
              <a:t>cofacter</a:t>
            </a:r>
            <a:r>
              <a:rPr kumimoji="1" lang="zh-CN" altLang="en-US" sz="2400" b="1" dirty="0">
                <a:solidFill>
                  <a:srgbClr val="D60093"/>
                </a:solidFill>
                <a:latin typeface="Times New Roman" pitchFamily="18" charset="0"/>
                <a:ea typeface="楷体_GB2312" pitchFamily="49" charset="-122"/>
              </a:rPr>
              <a:t>）</a:t>
            </a:r>
            <a:r>
              <a:rPr kumimoji="1" lang="zh-CN" altLang="en-US" sz="2400" b="1" dirty="0">
                <a:solidFill>
                  <a:srgbClr val="000000"/>
                </a:solidFill>
                <a:latin typeface="Times New Roman" pitchFamily="18" charset="0"/>
                <a:ea typeface="楷体_GB2312" pitchFamily="49" charset="-122"/>
              </a:rPr>
              <a:t>，记作        </a:t>
            </a:r>
            <a:r>
              <a:rPr kumimoji="1" lang="en-US" altLang="zh-CN" sz="2400" b="1" dirty="0">
                <a:solidFill>
                  <a:srgbClr val="000000"/>
                </a:solidFill>
                <a:latin typeface="Times New Roman" pitchFamily="18" charset="0"/>
                <a:ea typeface="楷体_GB2312" pitchFamily="49" charset="-122"/>
              </a:rPr>
              <a:t>. </a:t>
            </a:r>
          </a:p>
        </p:txBody>
      </p:sp>
      <p:sp>
        <p:nvSpPr>
          <p:cNvPr id="32770" name="Text Box 2"/>
          <p:cNvSpPr txBox="1">
            <a:spLocks noChangeArrowheads="1"/>
          </p:cNvSpPr>
          <p:nvPr/>
        </p:nvSpPr>
        <p:spPr bwMode="auto">
          <a:xfrm>
            <a:off x="611188" y="2693988"/>
            <a:ext cx="873125"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FF"/>
                </a:solidFill>
                <a:latin typeface="Times New Roman" pitchFamily="18" charset="0"/>
                <a:ea typeface="楷体_GB2312" pitchFamily="49" charset="-122"/>
              </a:rPr>
              <a:t>例如 </a:t>
            </a:r>
          </a:p>
        </p:txBody>
      </p:sp>
      <p:graphicFrame>
        <p:nvGraphicFramePr>
          <p:cNvPr id="32771" name="Object 32"/>
          <p:cNvGraphicFramePr>
            <a:graphicFrameLocks noChangeAspect="1"/>
          </p:cNvGraphicFramePr>
          <p:nvPr/>
        </p:nvGraphicFramePr>
        <p:xfrm>
          <a:off x="1430338" y="2492375"/>
          <a:ext cx="3354387" cy="2068513"/>
        </p:xfrm>
        <a:graphic>
          <a:graphicData uri="http://schemas.openxmlformats.org/presentationml/2006/ole">
            <p:oleObj spid="_x0000_s434178" name="Equation" r:id="rId3" imgW="1524000" imgH="939800" progId="Equation.DSMT4">
              <p:embed/>
            </p:oleObj>
          </a:graphicData>
        </a:graphic>
      </p:graphicFrame>
      <p:sp>
        <p:nvSpPr>
          <p:cNvPr id="32772" name="Line 4"/>
          <p:cNvSpPr>
            <a:spLocks noChangeShapeType="1"/>
          </p:cNvSpPr>
          <p:nvPr/>
        </p:nvSpPr>
        <p:spPr bwMode="auto">
          <a:xfrm>
            <a:off x="2174875" y="3289300"/>
            <a:ext cx="2592388" cy="0"/>
          </a:xfrm>
          <a:prstGeom prst="line">
            <a:avLst/>
          </a:prstGeom>
          <a:noFill/>
          <a:ln w="28575">
            <a:solidFill>
              <a:srgbClr val="33CC33"/>
            </a:solidFill>
            <a:prstDash val="sysDot"/>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2773" name="Line 5"/>
          <p:cNvSpPr>
            <a:spLocks noChangeShapeType="1"/>
          </p:cNvSpPr>
          <p:nvPr/>
        </p:nvSpPr>
        <p:spPr bwMode="auto">
          <a:xfrm flipV="1">
            <a:off x="3687763" y="2570163"/>
            <a:ext cx="0" cy="1944687"/>
          </a:xfrm>
          <a:prstGeom prst="line">
            <a:avLst/>
          </a:prstGeom>
          <a:noFill/>
          <a:ln w="28575">
            <a:solidFill>
              <a:srgbClr val="33CC33"/>
            </a:solidFill>
            <a:prstDash val="sysDot"/>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32774" name="Object 33"/>
          <p:cNvGraphicFramePr>
            <a:graphicFrameLocks noChangeAspect="1"/>
          </p:cNvGraphicFramePr>
          <p:nvPr/>
        </p:nvGraphicFramePr>
        <p:xfrm>
          <a:off x="5218113" y="2492375"/>
          <a:ext cx="2962275" cy="1565275"/>
        </p:xfrm>
        <a:graphic>
          <a:graphicData uri="http://schemas.openxmlformats.org/presentationml/2006/ole">
            <p:oleObj spid="_x0000_s434179" name="Equation" r:id="rId4" imgW="1346200" imgH="711200" progId="Equation.DSMT4">
              <p:embed/>
            </p:oleObj>
          </a:graphicData>
        </a:graphic>
      </p:graphicFrame>
      <p:graphicFrame>
        <p:nvGraphicFramePr>
          <p:cNvPr id="32775" name="Object 34"/>
          <p:cNvGraphicFramePr>
            <a:graphicFrameLocks noChangeAspect="1"/>
          </p:cNvGraphicFramePr>
          <p:nvPr/>
        </p:nvGraphicFramePr>
        <p:xfrm>
          <a:off x="5273675" y="4297363"/>
          <a:ext cx="3606800" cy="615950"/>
        </p:xfrm>
        <a:graphic>
          <a:graphicData uri="http://schemas.openxmlformats.org/presentationml/2006/ole">
            <p:oleObj spid="_x0000_s434180" name="Equation" r:id="rId5" imgW="1638300" imgH="279400" progId="Equation.DSMT4">
              <p:embed/>
            </p:oleObj>
          </a:graphicData>
        </a:graphic>
      </p:graphicFrame>
      <p:sp>
        <p:nvSpPr>
          <p:cNvPr id="32776" name="Text Box 8"/>
          <p:cNvSpPr txBox="1">
            <a:spLocks noChangeArrowheads="1"/>
          </p:cNvSpPr>
          <p:nvPr/>
        </p:nvSpPr>
        <p:spPr bwMode="auto">
          <a:xfrm>
            <a:off x="1403350" y="1844675"/>
            <a:ext cx="6913563" cy="461963"/>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把               称为元素   的</a:t>
            </a:r>
            <a:r>
              <a:rPr kumimoji="1" lang="zh-CN" altLang="en-US" sz="2400" b="1" smtClean="0">
                <a:solidFill>
                  <a:srgbClr val="FF0000"/>
                </a:solidFill>
                <a:latin typeface="楷体_GB2312" pitchFamily="49" charset="-122"/>
                <a:ea typeface="楷体_GB2312" pitchFamily="49" charset="-122"/>
              </a:rPr>
              <a:t>代数余子式</a:t>
            </a:r>
            <a:r>
              <a:rPr kumimoji="1" lang="zh-CN" altLang="en-US" sz="2400" b="1" smtClean="0">
                <a:solidFill>
                  <a:srgbClr val="000000"/>
                </a:solidFill>
                <a:latin typeface="Times New Roman" pitchFamily="18" charset="0"/>
                <a:ea typeface="楷体_GB2312" pitchFamily="49" charset="-122"/>
              </a:rPr>
              <a:t>．</a:t>
            </a:r>
          </a:p>
        </p:txBody>
      </p:sp>
      <p:graphicFrame>
        <p:nvGraphicFramePr>
          <p:cNvPr id="32777" name="Object 35"/>
          <p:cNvGraphicFramePr>
            <a:graphicFrameLocks noChangeAspect="1"/>
          </p:cNvGraphicFramePr>
          <p:nvPr/>
        </p:nvGraphicFramePr>
        <p:xfrm>
          <a:off x="1836738" y="1773238"/>
          <a:ext cx="2295525" cy="615950"/>
        </p:xfrm>
        <a:graphic>
          <a:graphicData uri="http://schemas.openxmlformats.org/presentationml/2006/ole">
            <p:oleObj spid="_x0000_s434181" name="Equation" r:id="rId6" imgW="1040948" imgH="279279" progId="Equation.DSMT4">
              <p:embed/>
            </p:oleObj>
          </a:graphicData>
        </a:graphic>
      </p:graphicFrame>
      <p:graphicFrame>
        <p:nvGraphicFramePr>
          <p:cNvPr id="32778" name="Object 36"/>
          <p:cNvGraphicFramePr>
            <a:graphicFrameLocks noChangeAspect="1"/>
          </p:cNvGraphicFramePr>
          <p:nvPr/>
        </p:nvGraphicFramePr>
        <p:xfrm>
          <a:off x="5365750" y="1819275"/>
          <a:ext cx="503238" cy="530225"/>
        </p:xfrm>
        <a:graphic>
          <a:graphicData uri="http://schemas.openxmlformats.org/presentationml/2006/ole">
            <p:oleObj spid="_x0000_s434182" name="Equation" r:id="rId7" imgW="177646" imgH="241091" progId="Equation.DSMT4">
              <p:embed/>
            </p:oleObj>
          </a:graphicData>
        </a:graphic>
      </p:graphicFrame>
      <p:graphicFrame>
        <p:nvGraphicFramePr>
          <p:cNvPr id="714764" name="Object 37"/>
          <p:cNvGraphicFramePr>
            <a:graphicFrameLocks noChangeAspect="1"/>
          </p:cNvGraphicFramePr>
          <p:nvPr/>
        </p:nvGraphicFramePr>
        <p:xfrm>
          <a:off x="6372225" y="836613"/>
          <a:ext cx="223838" cy="390525"/>
        </p:xfrm>
        <a:graphic>
          <a:graphicData uri="http://schemas.openxmlformats.org/presentationml/2006/ole">
            <p:oleObj spid="_x0000_s434183" name="Equation" r:id="rId8" imgW="101468" imgH="177569" progId="Equation.DSMT4">
              <p:embed/>
            </p:oleObj>
          </a:graphicData>
        </a:graphic>
      </p:graphicFrame>
      <p:graphicFrame>
        <p:nvGraphicFramePr>
          <p:cNvPr id="714765" name="Object 38"/>
          <p:cNvGraphicFramePr>
            <a:graphicFrameLocks noChangeAspect="1"/>
          </p:cNvGraphicFramePr>
          <p:nvPr/>
        </p:nvGraphicFramePr>
        <p:xfrm>
          <a:off x="7524750" y="836613"/>
          <a:ext cx="236538" cy="379412"/>
        </p:xfrm>
        <a:graphic>
          <a:graphicData uri="http://schemas.openxmlformats.org/presentationml/2006/ole">
            <p:oleObj spid="_x0000_s434184" name="Equation" r:id="rId9" imgW="126835" imgH="202936" progId="Equation.DSMT4">
              <p:embed/>
            </p:oleObj>
          </a:graphicData>
        </a:graphic>
      </p:graphicFrame>
      <p:graphicFrame>
        <p:nvGraphicFramePr>
          <p:cNvPr id="714766" name="Object 39"/>
          <p:cNvGraphicFramePr>
            <a:graphicFrameLocks noChangeAspect="1"/>
          </p:cNvGraphicFramePr>
          <p:nvPr/>
        </p:nvGraphicFramePr>
        <p:xfrm>
          <a:off x="755650" y="1773238"/>
          <a:ext cx="558800" cy="530225"/>
        </p:xfrm>
        <a:graphic>
          <a:graphicData uri="http://schemas.openxmlformats.org/presentationml/2006/ole">
            <p:oleObj spid="_x0000_s434185" name="Equation" r:id="rId10" imgW="253890" imgH="241195" progId="Equation.DSMT4">
              <p:embed/>
            </p:oleObj>
          </a:graphicData>
        </a:graphic>
      </p:graphicFrame>
      <p:graphicFrame>
        <p:nvGraphicFramePr>
          <p:cNvPr id="714767" name="Object 40"/>
          <p:cNvGraphicFramePr>
            <a:graphicFrameLocks noChangeAspect="1"/>
          </p:cNvGraphicFramePr>
          <p:nvPr/>
        </p:nvGraphicFramePr>
        <p:xfrm>
          <a:off x="4500563" y="1268413"/>
          <a:ext cx="503237" cy="530225"/>
        </p:xfrm>
        <a:graphic>
          <a:graphicData uri="http://schemas.openxmlformats.org/presentationml/2006/ole">
            <p:oleObj spid="_x0000_s434186" name="Equation" r:id="rId11" imgW="177646" imgH="241091" progId="Equation.DSMT4">
              <p:embed/>
            </p:oleObj>
          </a:graphicData>
        </a:graphic>
      </p:graphicFrame>
      <p:graphicFrame>
        <p:nvGraphicFramePr>
          <p:cNvPr id="714768" name="Object 41"/>
          <p:cNvGraphicFramePr>
            <a:graphicFrameLocks noChangeAspect="1"/>
          </p:cNvGraphicFramePr>
          <p:nvPr/>
        </p:nvGraphicFramePr>
        <p:xfrm>
          <a:off x="4643438" y="765175"/>
          <a:ext cx="503237" cy="530225"/>
        </p:xfrm>
        <a:graphic>
          <a:graphicData uri="http://schemas.openxmlformats.org/presentationml/2006/ole">
            <p:oleObj spid="_x0000_s434187" name="Equation" r:id="rId12" imgW="177646" imgH="241091" progId="Equation.DSMT4">
              <p:embed/>
            </p:oleObj>
          </a:graphicData>
        </a:graphic>
      </p:graphicFrame>
      <p:sp>
        <p:nvSpPr>
          <p:cNvPr id="32785" name="AutoShape 17"/>
          <p:cNvSpPr>
            <a:spLocks noChangeArrowheads="1"/>
          </p:cNvSpPr>
          <p:nvPr/>
        </p:nvSpPr>
        <p:spPr bwMode="auto">
          <a:xfrm>
            <a:off x="611188" y="4941888"/>
            <a:ext cx="8278812" cy="592137"/>
          </a:xfrm>
          <a:prstGeom prst="roundRect">
            <a:avLst>
              <a:gd name="adj" fmla="val 16667"/>
            </a:avLst>
          </a:prstGeom>
          <a:noFill/>
          <a:ln w="9525">
            <a:noFill/>
            <a:round/>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楷体_GB2312" pitchFamily="49" charset="-122"/>
                <a:ea typeface="楷体_GB2312" pitchFamily="49" charset="-122"/>
              </a:rPr>
              <a:t>注：</a:t>
            </a:r>
            <a:r>
              <a:rPr kumimoji="1" lang="en-US" altLang="zh-CN" sz="2400" b="1" smtClean="0">
                <a:solidFill>
                  <a:srgbClr val="0000FF"/>
                </a:solidFill>
                <a:latin typeface="楷体_GB2312" pitchFamily="49" charset="-122"/>
                <a:ea typeface="楷体_GB2312" pitchFamily="49" charset="-122"/>
              </a:rPr>
              <a:t>1)</a:t>
            </a:r>
            <a:r>
              <a:rPr kumimoji="1" lang="zh-CN" altLang="zh-CN" sz="2400" b="1" smtClean="0">
                <a:solidFill>
                  <a:srgbClr val="000000"/>
                </a:solidFill>
                <a:latin typeface="楷体_GB2312" pitchFamily="49" charset="-122"/>
                <a:ea typeface="楷体_GB2312" pitchFamily="49" charset="-122"/>
              </a:rPr>
              <a:t>行列式中每一个元素对应着一个余子式和代数余子式.</a:t>
            </a:r>
          </a:p>
        </p:txBody>
      </p:sp>
      <p:sp>
        <p:nvSpPr>
          <p:cNvPr id="18" name="AutoShape 17"/>
          <p:cNvSpPr>
            <a:spLocks noChangeArrowheads="1"/>
          </p:cNvSpPr>
          <p:nvPr/>
        </p:nvSpPr>
        <p:spPr bwMode="auto">
          <a:xfrm>
            <a:off x="614363" y="5572125"/>
            <a:ext cx="8278812" cy="593725"/>
          </a:xfrm>
          <a:prstGeom prst="roundRect">
            <a:avLst>
              <a:gd name="adj" fmla="val 16667"/>
            </a:avLst>
          </a:prstGeom>
          <a:noFill/>
          <a:ln w="9525">
            <a:noFill/>
            <a:round/>
            <a:headEnd/>
            <a:tailEnd/>
          </a:ln>
        </p:spPr>
        <p:txBody>
          <a:bodyPr>
            <a:spAutoFit/>
          </a:bodyPr>
          <a:lstStyle/>
          <a:p>
            <a:pPr fontAlgn="base">
              <a:lnSpc>
                <a:spcPct val="120000"/>
              </a:lnSpc>
              <a:spcBef>
                <a:spcPct val="0"/>
              </a:spcBef>
              <a:spcAft>
                <a:spcPct val="0"/>
              </a:spcAft>
            </a:pPr>
            <a:r>
              <a:rPr kumimoji="1" lang="en-US" altLang="zh-CN" sz="2400" b="1" smtClean="0">
                <a:solidFill>
                  <a:srgbClr val="0000FF"/>
                </a:solidFill>
                <a:latin typeface="楷体_GB2312" pitchFamily="49" charset="-122"/>
                <a:ea typeface="楷体_GB2312" pitchFamily="49" charset="-122"/>
              </a:rPr>
              <a:t>2)</a:t>
            </a:r>
            <a:r>
              <a:rPr kumimoji="1" lang="zh-CN" altLang="zh-CN" sz="2400" b="1" smtClean="0">
                <a:solidFill>
                  <a:srgbClr val="000000"/>
                </a:solidFill>
                <a:latin typeface="楷体_GB2312" pitchFamily="49" charset="-122"/>
                <a:ea typeface="楷体_GB2312" pitchFamily="49" charset="-122"/>
              </a:rPr>
              <a:t>一个元素</a:t>
            </a:r>
            <a:r>
              <a:rPr kumimoji="1" lang="zh-CN" altLang="en-US" sz="2400" b="1" smtClean="0">
                <a:solidFill>
                  <a:srgbClr val="000000"/>
                </a:solidFill>
                <a:latin typeface="楷体_GB2312" pitchFamily="49" charset="-122"/>
                <a:ea typeface="楷体_GB2312" pitchFamily="49" charset="-122"/>
              </a:rPr>
              <a:t>的</a:t>
            </a:r>
            <a:r>
              <a:rPr kumimoji="1" lang="zh-CN" altLang="zh-CN" sz="2400" b="1" smtClean="0">
                <a:solidFill>
                  <a:srgbClr val="000000"/>
                </a:solidFill>
                <a:latin typeface="楷体_GB2312" pitchFamily="49" charset="-122"/>
                <a:ea typeface="楷体_GB2312" pitchFamily="49" charset="-122"/>
              </a:rPr>
              <a:t>余子式和代数余子式</a:t>
            </a:r>
            <a:r>
              <a:rPr kumimoji="1" lang="zh-CN" altLang="en-US" sz="2400" b="1" smtClean="0">
                <a:solidFill>
                  <a:srgbClr val="000000"/>
                </a:solidFill>
                <a:latin typeface="楷体_GB2312" pitchFamily="49" charset="-122"/>
                <a:ea typeface="楷体_GB2312" pitchFamily="49" charset="-122"/>
              </a:rPr>
              <a:t>只与该</a:t>
            </a:r>
            <a:r>
              <a:rPr kumimoji="1" lang="zh-CN" altLang="zh-CN" sz="2400" b="1" smtClean="0">
                <a:solidFill>
                  <a:srgbClr val="000000"/>
                </a:solidFill>
                <a:latin typeface="楷体_GB2312" pitchFamily="49" charset="-122"/>
                <a:ea typeface="楷体_GB2312" pitchFamily="49" charset="-122"/>
              </a:rPr>
              <a:t>元素</a:t>
            </a:r>
            <a:r>
              <a:rPr kumimoji="1" lang="zh-CN" altLang="en-US" sz="2400" b="1" smtClean="0">
                <a:solidFill>
                  <a:srgbClr val="000000"/>
                </a:solidFill>
                <a:latin typeface="楷体_GB2312" pitchFamily="49" charset="-122"/>
                <a:ea typeface="楷体_GB2312" pitchFamily="49" charset="-122"/>
              </a:rPr>
              <a:t>的位置有关</a:t>
            </a:r>
            <a:r>
              <a:rPr kumimoji="1" lang="zh-CN" altLang="zh-CN" sz="2400" b="1" smtClean="0">
                <a:solidFill>
                  <a:srgbClr val="000000"/>
                </a:solidFill>
                <a:latin typeface="楷体_GB2312" pitchFamily="49" charset="-122"/>
                <a:ea typeface="楷体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7"/>
                                        </p:tgtEl>
                                        <p:attrNameLst>
                                          <p:attrName>style.visibility</p:attrName>
                                        </p:attrNameLst>
                                      </p:cBhvr>
                                      <p:to>
                                        <p:strVal val="visible"/>
                                      </p:to>
                                    </p:set>
                                    <p:animEffect transition="in" filter="blinds(horizontal)">
                                      <p:cBhvr>
                                        <p:cTn id="7" dur="500"/>
                                        <p:tgtEl>
                                          <p:spTgt spid="32777"/>
                                        </p:tgtEl>
                                      </p:cBhvr>
                                    </p:animEffect>
                                  </p:childTnLst>
                                </p:cTn>
                              </p:par>
                              <p:par>
                                <p:cTn id="8" presetID="3" presetClass="entr" presetSubtype="10" fill="hold" nodeType="withEffect">
                                  <p:stCondLst>
                                    <p:cond delay="0"/>
                                  </p:stCondLst>
                                  <p:childTnLst>
                                    <p:set>
                                      <p:cBhvr>
                                        <p:cTn id="9" dur="1" fill="hold">
                                          <p:stCondLst>
                                            <p:cond delay="0"/>
                                          </p:stCondLst>
                                        </p:cTn>
                                        <p:tgtEl>
                                          <p:spTgt spid="32778"/>
                                        </p:tgtEl>
                                        <p:attrNameLst>
                                          <p:attrName>style.visibility</p:attrName>
                                        </p:attrNameLst>
                                      </p:cBhvr>
                                      <p:to>
                                        <p:strVal val="visible"/>
                                      </p:to>
                                    </p:set>
                                    <p:animEffect transition="in" filter="blinds(horizontal)">
                                      <p:cBhvr>
                                        <p:cTn id="10" dur="500"/>
                                        <p:tgtEl>
                                          <p:spTgt spid="3277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776"/>
                                        </p:tgtEl>
                                        <p:attrNameLst>
                                          <p:attrName>style.visibility</p:attrName>
                                        </p:attrNameLst>
                                      </p:cBhvr>
                                      <p:to>
                                        <p:strVal val="visible"/>
                                      </p:to>
                                    </p:set>
                                    <p:animEffect transition="in" filter="blinds(horizontal)">
                                      <p:cBhvr>
                                        <p:cTn id="13" dur="500"/>
                                        <p:tgtEl>
                                          <p:spTgt spid="327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2770"/>
                                        </p:tgtEl>
                                        <p:attrNameLst>
                                          <p:attrName>style.visibility</p:attrName>
                                        </p:attrNameLst>
                                      </p:cBhvr>
                                      <p:to>
                                        <p:strVal val="visible"/>
                                      </p:to>
                                    </p:set>
                                    <p:animEffect transition="in" filter="wipe(left)">
                                      <p:cBhvr>
                                        <p:cTn id="18" dur="500"/>
                                        <p:tgtEl>
                                          <p:spTgt spid="327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2771"/>
                                        </p:tgtEl>
                                        <p:attrNameLst>
                                          <p:attrName>style.visibility</p:attrName>
                                        </p:attrNameLst>
                                      </p:cBhvr>
                                      <p:to>
                                        <p:strVal val="visible"/>
                                      </p:to>
                                    </p:set>
                                    <p:animEffect transition="in" filter="wipe(left)">
                                      <p:cBhvr>
                                        <p:cTn id="23" dur="500"/>
                                        <p:tgtEl>
                                          <p:spTgt spid="327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2772"/>
                                        </p:tgtEl>
                                        <p:attrNameLst>
                                          <p:attrName>style.visibility</p:attrName>
                                        </p:attrNameLst>
                                      </p:cBhvr>
                                      <p:to>
                                        <p:strVal val="visible"/>
                                      </p:to>
                                    </p:set>
                                    <p:animEffect transition="in" filter="wipe(left)">
                                      <p:cBhvr>
                                        <p:cTn id="28" dur="500"/>
                                        <p:tgtEl>
                                          <p:spTgt spid="327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2773"/>
                                        </p:tgtEl>
                                        <p:attrNameLst>
                                          <p:attrName>style.visibility</p:attrName>
                                        </p:attrNameLst>
                                      </p:cBhvr>
                                      <p:to>
                                        <p:strVal val="visible"/>
                                      </p:to>
                                    </p:set>
                                    <p:animEffect transition="in" filter="wipe(up)">
                                      <p:cBhvr>
                                        <p:cTn id="33" dur="500"/>
                                        <p:tgtEl>
                                          <p:spTgt spid="3277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2774"/>
                                        </p:tgtEl>
                                        <p:attrNameLst>
                                          <p:attrName>style.visibility</p:attrName>
                                        </p:attrNameLst>
                                      </p:cBhvr>
                                      <p:to>
                                        <p:strVal val="visible"/>
                                      </p:to>
                                    </p:set>
                                    <p:animEffect transition="in" filter="wipe(left)">
                                      <p:cBhvr>
                                        <p:cTn id="38" dur="500"/>
                                        <p:tgtEl>
                                          <p:spTgt spid="3277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2775"/>
                                        </p:tgtEl>
                                        <p:attrNameLst>
                                          <p:attrName>style.visibility</p:attrName>
                                        </p:attrNameLst>
                                      </p:cBhvr>
                                      <p:to>
                                        <p:strVal val="visible"/>
                                      </p:to>
                                    </p:set>
                                    <p:animEffect transition="in" filter="wipe(left)">
                                      <p:cBhvr>
                                        <p:cTn id="43" dur="500"/>
                                        <p:tgtEl>
                                          <p:spTgt spid="327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iterate type="lt">
                                    <p:tmAbs val="200"/>
                                  </p:iterate>
                                  <p:childTnLst>
                                    <p:set>
                                      <p:cBhvr>
                                        <p:cTn id="47" dur="1" fill="hold">
                                          <p:stCondLst>
                                            <p:cond delay="499"/>
                                          </p:stCondLst>
                                        </p:cTn>
                                        <p:tgtEl>
                                          <p:spTgt spid="3278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iterate type="lt">
                                    <p:tmAbs val="200"/>
                                  </p:iterate>
                                  <p:childTnLst>
                                    <p:set>
                                      <p:cBhvr>
                                        <p:cTn id="51"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2" grpId="0" animBg="1"/>
      <p:bldP spid="32773" grpId="0" animBg="1"/>
      <p:bldP spid="32776" grpId="0"/>
      <p:bldP spid="32785" grpId="0"/>
      <p:bldP spid="18" grpId="0"/>
    </p:bldLst>
  </p:timing>
</p:sld>
</file>

<file path=ppt/slides/slide1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5778" name="Text Box 2"/>
          <p:cNvSpPr txBox="1">
            <a:spLocks noChangeArrowheads="1"/>
          </p:cNvSpPr>
          <p:nvPr/>
        </p:nvSpPr>
        <p:spPr bwMode="auto">
          <a:xfrm>
            <a:off x="611188" y="838200"/>
            <a:ext cx="7848600" cy="1531938"/>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400" b="1" smtClean="0">
                <a:solidFill>
                  <a:srgbClr val="0000FF"/>
                </a:solidFill>
                <a:latin typeface="Times New Roman" pitchFamily="18" charset="0"/>
                <a:ea typeface="楷体_GB2312" pitchFamily="49" charset="-122"/>
              </a:rPr>
              <a:t>         引理</a:t>
            </a:r>
            <a:r>
              <a:rPr kumimoji="1" lang="zh-CN" altLang="en-US" sz="2400" b="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楷体_GB2312" pitchFamily="49" charset="-122"/>
                <a:ea typeface="楷体_GB2312" pitchFamily="49" charset="-122"/>
              </a:rPr>
              <a:t> </a:t>
            </a:r>
            <a:r>
              <a:rPr kumimoji="1" lang="zh-CN" altLang="en-US" sz="2400" b="1" smtClean="0">
                <a:solidFill>
                  <a:srgbClr val="000000"/>
                </a:solidFill>
                <a:latin typeface="Times New Roman" pitchFamily="18" charset="0"/>
                <a:ea typeface="楷体_GB2312" pitchFamily="49" charset="-122"/>
              </a:rPr>
              <a:t>一个</a:t>
            </a:r>
            <a:r>
              <a:rPr kumimoji="1" lang="en-US" altLang="zh-CN" sz="2400" b="1" i="1" smtClean="0">
                <a:solidFill>
                  <a:srgbClr val="000000"/>
                </a:solidFill>
                <a:latin typeface="Times New Roman" pitchFamily="18" charset="0"/>
                <a:ea typeface="楷体_GB2312" pitchFamily="49" charset="-122"/>
              </a:rPr>
              <a:t>n </a:t>
            </a:r>
            <a:r>
              <a:rPr kumimoji="1" lang="zh-CN" altLang="en-US" sz="2400" b="1" smtClean="0">
                <a:solidFill>
                  <a:srgbClr val="000000"/>
                </a:solidFill>
                <a:latin typeface="Times New Roman" pitchFamily="18" charset="0"/>
                <a:ea typeface="楷体_GB2312" pitchFamily="49" charset="-122"/>
              </a:rPr>
              <a:t>阶行列式，如果其中第   行所有元素除     </a:t>
            </a:r>
          </a:p>
          <a:p>
            <a:pPr fontAlgn="base">
              <a:lnSpc>
                <a:spcPct val="130000"/>
              </a:lnSpc>
              <a:spcBef>
                <a:spcPct val="0"/>
              </a:spcBef>
              <a:spcAft>
                <a:spcPct val="0"/>
              </a:spcAft>
            </a:pPr>
            <a:r>
              <a:rPr kumimoji="1" lang="zh-CN" altLang="en-US" sz="2400" b="1" smtClean="0">
                <a:solidFill>
                  <a:srgbClr val="000000"/>
                </a:solidFill>
                <a:latin typeface="Times New Roman" pitchFamily="18" charset="0"/>
                <a:ea typeface="楷体_GB2312" pitchFamily="49" charset="-122"/>
              </a:rPr>
              <a:t>       外都为零，那么这行列式等于     与它的代数余子式的乘积，即                  ．</a:t>
            </a:r>
          </a:p>
        </p:txBody>
      </p:sp>
      <p:graphicFrame>
        <p:nvGraphicFramePr>
          <p:cNvPr id="715779" name="Object 26"/>
          <p:cNvGraphicFramePr>
            <a:graphicFrameLocks noChangeAspect="1"/>
          </p:cNvGraphicFramePr>
          <p:nvPr/>
        </p:nvGraphicFramePr>
        <p:xfrm>
          <a:off x="2124075" y="1844675"/>
          <a:ext cx="1374775" cy="531813"/>
        </p:xfrm>
        <a:graphic>
          <a:graphicData uri="http://schemas.openxmlformats.org/presentationml/2006/ole">
            <p:oleObj spid="_x0000_s435202" name="Equation" r:id="rId3" imgW="622030" imgH="241195" progId="Equation.DSMT4">
              <p:embed/>
            </p:oleObj>
          </a:graphicData>
        </a:graphic>
      </p:graphicFrame>
      <p:graphicFrame>
        <p:nvGraphicFramePr>
          <p:cNvPr id="33796" name="Object 27"/>
          <p:cNvGraphicFramePr>
            <a:graphicFrameLocks noChangeAspect="1"/>
          </p:cNvGraphicFramePr>
          <p:nvPr/>
        </p:nvGraphicFramePr>
        <p:xfrm>
          <a:off x="1389063" y="2514600"/>
          <a:ext cx="3351212" cy="2066925"/>
        </p:xfrm>
        <a:graphic>
          <a:graphicData uri="http://schemas.openxmlformats.org/presentationml/2006/ole">
            <p:oleObj spid="_x0000_s435203" name="Equation" r:id="rId4" imgW="1524000" imgH="939800" progId="Equation.DSMT4">
              <p:embed/>
            </p:oleObj>
          </a:graphicData>
        </a:graphic>
      </p:graphicFrame>
      <p:graphicFrame>
        <p:nvGraphicFramePr>
          <p:cNvPr id="33797" name="Object 28"/>
          <p:cNvGraphicFramePr>
            <a:graphicFrameLocks noChangeAspect="1"/>
          </p:cNvGraphicFramePr>
          <p:nvPr/>
        </p:nvGraphicFramePr>
        <p:xfrm>
          <a:off x="1720850" y="4740275"/>
          <a:ext cx="3987800" cy="1641475"/>
        </p:xfrm>
        <a:graphic>
          <a:graphicData uri="http://schemas.openxmlformats.org/presentationml/2006/ole">
            <p:oleObj spid="_x0000_s435204" name="Equation" r:id="rId5" imgW="1727200" imgH="711200" progId="Equation.DSMT4">
              <p:embed/>
            </p:oleObj>
          </a:graphicData>
        </a:graphic>
      </p:graphicFrame>
      <p:sp>
        <p:nvSpPr>
          <p:cNvPr id="33798" name="Rectangle 6"/>
          <p:cNvSpPr>
            <a:spLocks noChangeArrowheads="1"/>
          </p:cNvSpPr>
          <p:nvPr/>
        </p:nvSpPr>
        <p:spPr bwMode="auto">
          <a:xfrm>
            <a:off x="611188" y="3270250"/>
            <a:ext cx="873125"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FF"/>
                </a:solidFill>
                <a:latin typeface="Times New Roman" pitchFamily="18" charset="0"/>
                <a:ea typeface="楷体_GB2312" pitchFamily="49" charset="-122"/>
              </a:rPr>
              <a:t>例如 </a:t>
            </a:r>
          </a:p>
        </p:txBody>
      </p:sp>
      <p:graphicFrame>
        <p:nvGraphicFramePr>
          <p:cNvPr id="33799" name="Object 29"/>
          <p:cNvGraphicFramePr>
            <a:graphicFrameLocks noChangeAspect="1"/>
          </p:cNvGraphicFramePr>
          <p:nvPr/>
        </p:nvGraphicFramePr>
        <p:xfrm>
          <a:off x="4773613" y="3173413"/>
          <a:ext cx="3694112" cy="644525"/>
        </p:xfrm>
        <a:graphic>
          <a:graphicData uri="http://schemas.openxmlformats.org/presentationml/2006/ole">
            <p:oleObj spid="_x0000_s435205" name="Equation" r:id="rId6" imgW="1600200" imgH="279400" progId="Equation.DSMT4">
              <p:embed/>
            </p:oleObj>
          </a:graphicData>
        </a:graphic>
      </p:graphicFrame>
      <p:graphicFrame>
        <p:nvGraphicFramePr>
          <p:cNvPr id="33800" name="Object 30"/>
          <p:cNvGraphicFramePr>
            <a:graphicFrameLocks noChangeAspect="1"/>
          </p:cNvGraphicFramePr>
          <p:nvPr/>
        </p:nvGraphicFramePr>
        <p:xfrm>
          <a:off x="5716588" y="4740275"/>
          <a:ext cx="2873375" cy="1641475"/>
        </p:xfrm>
        <a:graphic>
          <a:graphicData uri="http://schemas.openxmlformats.org/presentationml/2006/ole">
            <p:oleObj spid="_x0000_s435206" name="Equation" r:id="rId7" imgW="1244600" imgH="711200" progId="Equation.DSMT4">
              <p:embed/>
            </p:oleObj>
          </a:graphicData>
        </a:graphic>
      </p:graphicFrame>
      <p:graphicFrame>
        <p:nvGraphicFramePr>
          <p:cNvPr id="715785" name="Object 31"/>
          <p:cNvGraphicFramePr>
            <a:graphicFrameLocks noChangeAspect="1"/>
          </p:cNvGraphicFramePr>
          <p:nvPr/>
        </p:nvGraphicFramePr>
        <p:xfrm>
          <a:off x="6156325" y="908050"/>
          <a:ext cx="223838" cy="390525"/>
        </p:xfrm>
        <a:graphic>
          <a:graphicData uri="http://schemas.openxmlformats.org/presentationml/2006/ole">
            <p:oleObj spid="_x0000_s435207" name="Equation" r:id="rId8" imgW="101468" imgH="177569" progId="Equation.DSMT4">
              <p:embed/>
            </p:oleObj>
          </a:graphicData>
        </a:graphic>
      </p:graphicFrame>
      <p:graphicFrame>
        <p:nvGraphicFramePr>
          <p:cNvPr id="715786" name="Object 32"/>
          <p:cNvGraphicFramePr>
            <a:graphicFrameLocks noChangeAspect="1"/>
          </p:cNvGraphicFramePr>
          <p:nvPr/>
        </p:nvGraphicFramePr>
        <p:xfrm>
          <a:off x="755650" y="1314450"/>
          <a:ext cx="503238" cy="530225"/>
        </p:xfrm>
        <a:graphic>
          <a:graphicData uri="http://schemas.openxmlformats.org/presentationml/2006/ole">
            <p:oleObj spid="_x0000_s435208" name="Equation" r:id="rId9" imgW="177646" imgH="241091" progId="Equation.DSMT4">
              <p:embed/>
            </p:oleObj>
          </a:graphicData>
        </a:graphic>
      </p:graphicFrame>
      <p:graphicFrame>
        <p:nvGraphicFramePr>
          <p:cNvPr id="715787" name="Object 33"/>
          <p:cNvGraphicFramePr>
            <a:graphicFrameLocks noChangeAspect="1"/>
          </p:cNvGraphicFramePr>
          <p:nvPr/>
        </p:nvGraphicFramePr>
        <p:xfrm>
          <a:off x="5221288" y="1341438"/>
          <a:ext cx="503237" cy="530225"/>
        </p:xfrm>
        <a:graphic>
          <a:graphicData uri="http://schemas.openxmlformats.org/presentationml/2006/ole">
            <p:oleObj spid="_x0000_s435209" name="Equation" r:id="rId10" imgW="177646" imgH="241091" progId="Equation.DSMT4">
              <p:embed/>
            </p:oleObj>
          </a:graphicData>
        </a:graphic>
      </p:graphicFrame>
      <p:sp>
        <p:nvSpPr>
          <p:cNvPr id="33804" name="Line 12"/>
          <p:cNvSpPr>
            <a:spLocks noChangeShapeType="1"/>
          </p:cNvSpPr>
          <p:nvPr/>
        </p:nvSpPr>
        <p:spPr bwMode="auto">
          <a:xfrm>
            <a:off x="3635375" y="2565400"/>
            <a:ext cx="0" cy="1943100"/>
          </a:xfrm>
          <a:prstGeom prst="line">
            <a:avLst/>
          </a:prstGeom>
          <a:noFill/>
          <a:ln w="38100" cap="rnd">
            <a:solidFill>
              <a:srgbClr val="FF0000"/>
            </a:solidFill>
            <a:prstDash val="sysDot"/>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3805" name="Line 13"/>
          <p:cNvSpPr>
            <a:spLocks noChangeShapeType="1"/>
          </p:cNvSpPr>
          <p:nvPr/>
        </p:nvSpPr>
        <p:spPr bwMode="auto">
          <a:xfrm>
            <a:off x="2093913" y="3787775"/>
            <a:ext cx="2590800" cy="0"/>
          </a:xfrm>
          <a:prstGeom prst="line">
            <a:avLst/>
          </a:prstGeom>
          <a:noFill/>
          <a:ln w="38100" cap="rnd">
            <a:solidFill>
              <a:srgbClr val="FF0000"/>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3796"/>
                                        </p:tgtEl>
                                        <p:attrNameLst>
                                          <p:attrName>style.visibility</p:attrName>
                                        </p:attrNameLst>
                                      </p:cBhvr>
                                      <p:to>
                                        <p:strVal val="visible"/>
                                      </p:to>
                                    </p:set>
                                    <p:animEffect transition="in" filter="wipe(left)">
                                      <p:cBhvr>
                                        <p:cTn id="11" dur="500"/>
                                        <p:tgtEl>
                                          <p:spTgt spid="337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3799"/>
                                        </p:tgtEl>
                                        <p:attrNameLst>
                                          <p:attrName>style.visibility</p:attrName>
                                        </p:attrNameLst>
                                      </p:cBhvr>
                                      <p:to>
                                        <p:strVal val="visible"/>
                                      </p:to>
                                    </p:set>
                                    <p:animEffect transition="in" filter="wipe(left)">
                                      <p:cBhvr>
                                        <p:cTn id="16" dur="500"/>
                                        <p:tgtEl>
                                          <p:spTgt spid="337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805"/>
                                        </p:tgtEl>
                                        <p:attrNameLst>
                                          <p:attrName>style.visibility</p:attrName>
                                        </p:attrNameLst>
                                      </p:cBhvr>
                                      <p:to>
                                        <p:strVal val="visible"/>
                                      </p:to>
                                    </p:set>
                                    <p:animEffect transition="in" filter="wipe(left)">
                                      <p:cBhvr>
                                        <p:cTn id="21" dur="500"/>
                                        <p:tgtEl>
                                          <p:spTgt spid="338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3804"/>
                                        </p:tgtEl>
                                        <p:attrNameLst>
                                          <p:attrName>style.visibility</p:attrName>
                                        </p:attrNameLst>
                                      </p:cBhvr>
                                      <p:to>
                                        <p:strVal val="visible"/>
                                      </p:to>
                                    </p:set>
                                    <p:animEffect transition="in" filter="wipe(up)">
                                      <p:cBhvr>
                                        <p:cTn id="26" dur="500"/>
                                        <p:tgtEl>
                                          <p:spTgt spid="338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3797"/>
                                        </p:tgtEl>
                                        <p:attrNameLst>
                                          <p:attrName>style.visibility</p:attrName>
                                        </p:attrNameLst>
                                      </p:cBhvr>
                                      <p:to>
                                        <p:strVal val="visible"/>
                                      </p:to>
                                    </p:set>
                                    <p:animEffect transition="in" filter="wipe(left)">
                                      <p:cBhvr>
                                        <p:cTn id="31" dur="500"/>
                                        <p:tgtEl>
                                          <p:spTgt spid="337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3800"/>
                                        </p:tgtEl>
                                        <p:attrNameLst>
                                          <p:attrName>style.visibility</p:attrName>
                                        </p:attrNameLst>
                                      </p:cBhvr>
                                      <p:to>
                                        <p:strVal val="visible"/>
                                      </p:to>
                                    </p:set>
                                    <p:animEffect transition="in" filter="wipe(left)">
                                      <p:cBhvr>
                                        <p:cTn id="36"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utoUpdateAnimBg="0"/>
      <p:bldP spid="33804" grpId="0" animBg="1"/>
      <p:bldP spid="33805"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4818" name="Object 17"/>
          <p:cNvGraphicFramePr>
            <a:graphicFrameLocks noChangeAspect="1"/>
          </p:cNvGraphicFramePr>
          <p:nvPr/>
        </p:nvGraphicFramePr>
        <p:xfrm>
          <a:off x="2259013" y="1219200"/>
          <a:ext cx="3321050" cy="2065338"/>
        </p:xfrm>
        <a:graphic>
          <a:graphicData uri="http://schemas.openxmlformats.org/presentationml/2006/ole">
            <p:oleObj spid="_x0000_s436226" name="Equation" r:id="rId3" imgW="1511300" imgH="939800" progId="Equation.DSMT4">
              <p:embed/>
            </p:oleObj>
          </a:graphicData>
        </a:graphic>
      </p:graphicFrame>
      <p:sp>
        <p:nvSpPr>
          <p:cNvPr id="34819" name="Text Box 3"/>
          <p:cNvSpPr txBox="1">
            <a:spLocks noChangeArrowheads="1"/>
          </p:cNvSpPr>
          <p:nvPr/>
        </p:nvSpPr>
        <p:spPr bwMode="auto">
          <a:xfrm>
            <a:off x="914400" y="3697288"/>
            <a:ext cx="7937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即有</a:t>
            </a:r>
          </a:p>
        </p:txBody>
      </p:sp>
      <p:graphicFrame>
        <p:nvGraphicFramePr>
          <p:cNvPr id="34820" name="Object 18"/>
          <p:cNvGraphicFramePr>
            <a:graphicFrameLocks noChangeAspect="1"/>
          </p:cNvGraphicFramePr>
          <p:nvPr/>
        </p:nvGraphicFramePr>
        <p:xfrm>
          <a:off x="1606550" y="3719513"/>
          <a:ext cx="1703388" cy="503237"/>
        </p:xfrm>
        <a:graphic>
          <a:graphicData uri="http://schemas.openxmlformats.org/presentationml/2006/ole">
            <p:oleObj spid="_x0000_s436227" name="Equation" r:id="rId4" imgW="774364" imgH="228501" progId="Equation.DSMT4">
              <p:embed/>
            </p:oleObj>
          </a:graphicData>
        </a:graphic>
      </p:graphicFrame>
      <p:sp>
        <p:nvSpPr>
          <p:cNvPr id="34821" name="Text Box 5"/>
          <p:cNvSpPr txBox="1">
            <a:spLocks noChangeArrowheads="1"/>
          </p:cNvSpPr>
          <p:nvPr/>
        </p:nvSpPr>
        <p:spPr bwMode="auto">
          <a:xfrm>
            <a:off x="914400" y="4367213"/>
            <a:ext cx="4889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又</a:t>
            </a:r>
          </a:p>
        </p:txBody>
      </p:sp>
      <p:graphicFrame>
        <p:nvGraphicFramePr>
          <p:cNvPr id="34822" name="Object 19"/>
          <p:cNvGraphicFramePr>
            <a:graphicFrameLocks noChangeAspect="1"/>
          </p:cNvGraphicFramePr>
          <p:nvPr/>
        </p:nvGraphicFramePr>
        <p:xfrm>
          <a:off x="1352550" y="4333875"/>
          <a:ext cx="3435350" cy="614363"/>
        </p:xfrm>
        <a:graphic>
          <a:graphicData uri="http://schemas.openxmlformats.org/presentationml/2006/ole">
            <p:oleObj spid="_x0000_s436228" name="Equation" r:id="rId5" imgW="1562100" imgH="279400" progId="Equation.DSMT4">
              <p:embed/>
            </p:oleObj>
          </a:graphicData>
        </a:graphic>
      </p:graphicFrame>
      <p:sp>
        <p:nvSpPr>
          <p:cNvPr id="34823" name="Text Box 7"/>
          <p:cNvSpPr txBox="1">
            <a:spLocks noChangeArrowheads="1"/>
          </p:cNvSpPr>
          <p:nvPr/>
        </p:nvSpPr>
        <p:spPr bwMode="auto">
          <a:xfrm>
            <a:off x="914400" y="5037138"/>
            <a:ext cx="7937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从而</a:t>
            </a:r>
          </a:p>
        </p:txBody>
      </p:sp>
      <p:graphicFrame>
        <p:nvGraphicFramePr>
          <p:cNvPr id="34824" name="Object 20"/>
          <p:cNvGraphicFramePr>
            <a:graphicFrameLocks noChangeAspect="1"/>
          </p:cNvGraphicFramePr>
          <p:nvPr/>
        </p:nvGraphicFramePr>
        <p:xfrm>
          <a:off x="1622425" y="5043488"/>
          <a:ext cx="1590675" cy="503237"/>
        </p:xfrm>
        <a:graphic>
          <a:graphicData uri="http://schemas.openxmlformats.org/presentationml/2006/ole">
            <p:oleObj spid="_x0000_s436229" name="Equation" r:id="rId6" imgW="723586" imgH="228501" progId="Equation.DSMT4">
              <p:embed/>
            </p:oleObj>
          </a:graphicData>
        </a:graphic>
      </p:graphicFrame>
      <p:sp>
        <p:nvSpPr>
          <p:cNvPr id="34825" name="Rectangle 9"/>
          <p:cNvSpPr>
            <a:spLocks noChangeArrowheads="1"/>
          </p:cNvSpPr>
          <p:nvPr/>
        </p:nvSpPr>
        <p:spPr bwMode="auto">
          <a:xfrm>
            <a:off x="914400" y="5708650"/>
            <a:ext cx="4305300" cy="457200"/>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下面再讨论一般情形</a:t>
            </a:r>
            <a:r>
              <a:rPr kumimoji="1" lang="en-US" altLang="zh-CN" sz="2400" b="1" smtClean="0">
                <a:solidFill>
                  <a:srgbClr val="000000"/>
                </a:solidFill>
                <a:latin typeface="Times New Roman" pitchFamily="18" charset="0"/>
                <a:ea typeface="楷体_GB2312" pitchFamily="49" charset="-122"/>
              </a:rPr>
              <a:t>.</a:t>
            </a:r>
          </a:p>
        </p:txBody>
      </p:sp>
      <p:sp>
        <p:nvSpPr>
          <p:cNvPr id="34826" name="Text Box 10"/>
          <p:cNvSpPr txBox="1">
            <a:spLocks noChangeArrowheads="1"/>
          </p:cNvSpPr>
          <p:nvPr/>
        </p:nvSpPr>
        <p:spPr bwMode="auto">
          <a:xfrm>
            <a:off x="611188" y="668338"/>
            <a:ext cx="873125"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FF"/>
                </a:solidFill>
                <a:latin typeface="Times New Roman" pitchFamily="18" charset="0"/>
                <a:ea typeface="楷体_GB2312" pitchFamily="49" charset="-122"/>
              </a:rPr>
              <a:t>分析 </a:t>
            </a:r>
          </a:p>
        </p:txBody>
      </p:sp>
      <p:sp>
        <p:nvSpPr>
          <p:cNvPr id="34827" name="Text Box 11"/>
          <p:cNvSpPr txBox="1">
            <a:spLocks noChangeArrowheads="1"/>
          </p:cNvSpPr>
          <p:nvPr/>
        </p:nvSpPr>
        <p:spPr bwMode="auto">
          <a:xfrm>
            <a:off x="1611313" y="647700"/>
            <a:ext cx="35369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当   位于第</a:t>
            </a:r>
            <a:r>
              <a:rPr kumimoji="1" lang="en-US" altLang="zh-CN" sz="2400" b="1" smtClean="0">
                <a:solidFill>
                  <a:srgbClr val="000000"/>
                </a:solidFill>
                <a:latin typeface="楷体_GB2312" pitchFamily="49" charset="-122"/>
                <a:ea typeface="楷体_GB2312" pitchFamily="49" charset="-122"/>
              </a:rPr>
              <a:t>1</a:t>
            </a:r>
            <a:r>
              <a:rPr kumimoji="1" lang="zh-CN" altLang="en-US" sz="2400" b="1" smtClean="0">
                <a:solidFill>
                  <a:srgbClr val="000000"/>
                </a:solidFill>
                <a:latin typeface="楷体_GB2312" pitchFamily="49" charset="-122"/>
                <a:ea typeface="楷体_GB2312" pitchFamily="49" charset="-122"/>
              </a:rPr>
              <a:t>行第</a:t>
            </a:r>
            <a:r>
              <a:rPr kumimoji="1" lang="en-US" altLang="zh-CN" sz="2400" b="1" smtClean="0">
                <a:solidFill>
                  <a:srgbClr val="000000"/>
                </a:solidFill>
                <a:latin typeface="楷体_GB2312" pitchFamily="49" charset="-122"/>
                <a:ea typeface="楷体_GB2312" pitchFamily="49" charset="-122"/>
              </a:rPr>
              <a:t>1</a:t>
            </a:r>
            <a:r>
              <a:rPr kumimoji="1" lang="zh-CN" altLang="en-US" sz="2400" b="1" smtClean="0">
                <a:solidFill>
                  <a:srgbClr val="000000"/>
                </a:solidFill>
                <a:latin typeface="楷体_GB2312" pitchFamily="49" charset="-122"/>
                <a:ea typeface="楷体_GB2312" pitchFamily="49" charset="-122"/>
              </a:rPr>
              <a:t>列时</a:t>
            </a:r>
            <a:r>
              <a:rPr kumimoji="1" lang="en-US" altLang="zh-CN" sz="2400" b="1" smtClean="0">
                <a:solidFill>
                  <a:srgbClr val="000000"/>
                </a:solidFill>
                <a:latin typeface="楷体_GB2312" pitchFamily="49" charset="-122"/>
                <a:ea typeface="楷体_GB2312" pitchFamily="49" charset="-122"/>
              </a:rPr>
              <a:t>,</a:t>
            </a:r>
          </a:p>
        </p:txBody>
      </p:sp>
      <p:graphicFrame>
        <p:nvGraphicFramePr>
          <p:cNvPr id="34828" name="Object 21"/>
          <p:cNvGraphicFramePr>
            <a:graphicFrameLocks noChangeAspect="1"/>
          </p:cNvGraphicFramePr>
          <p:nvPr/>
        </p:nvGraphicFramePr>
        <p:xfrm>
          <a:off x="2068513" y="663575"/>
          <a:ext cx="395287" cy="533400"/>
        </p:xfrm>
        <a:graphic>
          <a:graphicData uri="http://schemas.openxmlformats.org/presentationml/2006/ole">
            <p:oleObj spid="_x0000_s436230" name="Equation" r:id="rId7" imgW="177646" imgH="241091" progId="Equation.DSMT4">
              <p:embed/>
            </p:oleObj>
          </a:graphicData>
        </a:graphic>
      </p:graphicFrame>
      <p:sp>
        <p:nvSpPr>
          <p:cNvPr id="13" name="Line 12"/>
          <p:cNvSpPr>
            <a:spLocks noChangeShapeType="1"/>
          </p:cNvSpPr>
          <p:nvPr/>
        </p:nvSpPr>
        <p:spPr bwMode="auto">
          <a:xfrm>
            <a:off x="3492500" y="1270000"/>
            <a:ext cx="0" cy="1943100"/>
          </a:xfrm>
          <a:prstGeom prst="line">
            <a:avLst/>
          </a:prstGeom>
          <a:noFill/>
          <a:ln w="38100" cap="rnd">
            <a:solidFill>
              <a:srgbClr val="FF0000"/>
            </a:solidFill>
            <a:prstDash val="sysDot"/>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14" name="Line 13"/>
          <p:cNvSpPr>
            <a:spLocks noChangeShapeType="1"/>
          </p:cNvSpPr>
          <p:nvPr/>
        </p:nvSpPr>
        <p:spPr bwMode="auto">
          <a:xfrm>
            <a:off x="2843213" y="1844675"/>
            <a:ext cx="2590800" cy="0"/>
          </a:xfrm>
          <a:prstGeom prst="line">
            <a:avLst/>
          </a:prstGeom>
          <a:noFill/>
          <a:ln w="38100" cap="rnd">
            <a:solidFill>
              <a:srgbClr val="FF0000"/>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6"/>
                                        </p:tgtEl>
                                        <p:attrNameLst>
                                          <p:attrName>style.visibility</p:attrName>
                                        </p:attrNameLst>
                                      </p:cBhvr>
                                      <p:to>
                                        <p:strVal val="visible"/>
                                      </p:to>
                                    </p:set>
                                    <p:animEffect transition="in" filter="wipe(left)">
                                      <p:cBhvr>
                                        <p:cTn id="7" dur="500"/>
                                        <p:tgtEl>
                                          <p:spTgt spid="34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7"/>
                                        </p:tgtEl>
                                        <p:attrNameLst>
                                          <p:attrName>style.visibility</p:attrName>
                                        </p:attrNameLst>
                                      </p:cBhvr>
                                      <p:to>
                                        <p:strVal val="visible"/>
                                      </p:to>
                                    </p:set>
                                    <p:animEffect transition="in" filter="wipe(up)">
                                      <p:cBhvr>
                                        <p:cTn id="12" dur="500"/>
                                        <p:tgtEl>
                                          <p:spTgt spid="34827"/>
                                        </p:tgtEl>
                                      </p:cBhvr>
                                    </p:animEffect>
                                  </p:childTnLst>
                                </p:cTn>
                              </p:par>
                              <p:par>
                                <p:cTn id="13" presetID="22" presetClass="entr" presetSubtype="1" fill="hold" nodeType="withEffect">
                                  <p:stCondLst>
                                    <p:cond delay="0"/>
                                  </p:stCondLst>
                                  <p:childTnLst>
                                    <p:set>
                                      <p:cBhvr>
                                        <p:cTn id="14" dur="1" fill="hold">
                                          <p:stCondLst>
                                            <p:cond delay="0"/>
                                          </p:stCondLst>
                                        </p:cTn>
                                        <p:tgtEl>
                                          <p:spTgt spid="34828"/>
                                        </p:tgtEl>
                                        <p:attrNameLst>
                                          <p:attrName>style.visibility</p:attrName>
                                        </p:attrNameLst>
                                      </p:cBhvr>
                                      <p:to>
                                        <p:strVal val="visible"/>
                                      </p:to>
                                    </p:set>
                                    <p:animEffect transition="in" filter="wipe(up)">
                                      <p:cBhvr>
                                        <p:cTn id="15" dur="500"/>
                                        <p:tgtEl>
                                          <p:spTgt spid="348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4818"/>
                                        </p:tgtEl>
                                        <p:attrNameLst>
                                          <p:attrName>style.visibility</p:attrName>
                                        </p:attrNameLst>
                                      </p:cBhvr>
                                      <p:to>
                                        <p:strVal val="visible"/>
                                      </p:to>
                                    </p:set>
                                    <p:animEffect transition="in" filter="wipe(left)">
                                      <p:cBhvr>
                                        <p:cTn id="20" dur="500"/>
                                        <p:tgtEl>
                                          <p:spTgt spid="348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819"/>
                                        </p:tgtEl>
                                        <p:attrNameLst>
                                          <p:attrName>style.visibility</p:attrName>
                                        </p:attrNameLst>
                                      </p:cBhvr>
                                      <p:to>
                                        <p:strVal val="visible"/>
                                      </p:to>
                                    </p:set>
                                    <p:animEffect transition="in" filter="wipe(left)">
                                      <p:cBhvr>
                                        <p:cTn id="35" dur="500"/>
                                        <p:tgtEl>
                                          <p:spTgt spid="3481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4820"/>
                                        </p:tgtEl>
                                        <p:attrNameLst>
                                          <p:attrName>style.visibility</p:attrName>
                                        </p:attrNameLst>
                                      </p:cBhvr>
                                      <p:to>
                                        <p:strVal val="visible"/>
                                      </p:to>
                                    </p:set>
                                    <p:animEffect transition="in" filter="wipe(left)">
                                      <p:cBhvr>
                                        <p:cTn id="40" dur="500"/>
                                        <p:tgtEl>
                                          <p:spTgt spid="348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iterate type="lt">
                                    <p:tmPct val="100000"/>
                                  </p:iterate>
                                  <p:childTnLst>
                                    <p:set>
                                      <p:cBhvr>
                                        <p:cTn id="44" dur="1" fill="hold">
                                          <p:stCondLst>
                                            <p:cond delay="0"/>
                                          </p:stCondLst>
                                        </p:cTn>
                                        <p:tgtEl>
                                          <p:spTgt spid="34821"/>
                                        </p:tgtEl>
                                        <p:attrNameLst>
                                          <p:attrName>style.visibility</p:attrName>
                                        </p:attrNameLst>
                                      </p:cBhvr>
                                      <p:to>
                                        <p:strVal val="visible"/>
                                      </p:to>
                                    </p:set>
                                    <p:animEffect transition="in" filter="wipe(left)">
                                      <p:cBhvr>
                                        <p:cTn id="45" dur="75"/>
                                        <p:tgtEl>
                                          <p:spTgt spid="348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34822"/>
                                        </p:tgtEl>
                                        <p:attrNameLst>
                                          <p:attrName>style.visibility</p:attrName>
                                        </p:attrNameLst>
                                      </p:cBhvr>
                                      <p:to>
                                        <p:strVal val="visible"/>
                                      </p:to>
                                    </p:set>
                                    <p:animEffect transition="in" filter="wipe(left)">
                                      <p:cBhvr>
                                        <p:cTn id="50" dur="500"/>
                                        <p:tgtEl>
                                          <p:spTgt spid="3482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34823"/>
                                        </p:tgtEl>
                                        <p:attrNameLst>
                                          <p:attrName>style.visibility</p:attrName>
                                        </p:attrNameLst>
                                      </p:cBhvr>
                                      <p:to>
                                        <p:strVal val="visible"/>
                                      </p:to>
                                    </p:set>
                                    <p:animEffect transition="in" filter="wipe(left)">
                                      <p:cBhvr>
                                        <p:cTn id="55" dur="75"/>
                                        <p:tgtEl>
                                          <p:spTgt spid="348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4824"/>
                                        </p:tgtEl>
                                        <p:attrNameLst>
                                          <p:attrName>style.visibility</p:attrName>
                                        </p:attrNameLst>
                                      </p:cBhvr>
                                      <p:to>
                                        <p:strVal val="visible"/>
                                      </p:to>
                                    </p:set>
                                    <p:animEffect transition="in" filter="wipe(left)">
                                      <p:cBhvr>
                                        <p:cTn id="60" dur="500"/>
                                        <p:tgtEl>
                                          <p:spTgt spid="3482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iterate type="lt">
                                    <p:tmPct val="100000"/>
                                  </p:iterate>
                                  <p:childTnLst>
                                    <p:set>
                                      <p:cBhvr>
                                        <p:cTn id="64" dur="1" fill="hold">
                                          <p:stCondLst>
                                            <p:cond delay="0"/>
                                          </p:stCondLst>
                                        </p:cTn>
                                        <p:tgtEl>
                                          <p:spTgt spid="34825"/>
                                        </p:tgtEl>
                                        <p:attrNameLst>
                                          <p:attrName>style.visibility</p:attrName>
                                        </p:attrNameLst>
                                      </p:cBhvr>
                                      <p:to>
                                        <p:strVal val="visible"/>
                                      </p:to>
                                    </p:set>
                                    <p:animEffect transition="in" filter="wipe(left)">
                                      <p:cBhvr>
                                        <p:cTn id="65" dur="75"/>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1" grpId="0" autoUpdateAnimBg="0"/>
      <p:bldP spid="34823" grpId="0" autoUpdateAnimBg="0"/>
      <p:bldP spid="34825" grpId="0" autoUpdateAnimBg="0"/>
      <p:bldP spid="34826" grpId="0" autoUpdateAnimBg="0"/>
      <p:bldP spid="34827" grpId="0" autoUpdateAnimBg="0"/>
      <p:bldP spid="13" grpId="0" animBg="1"/>
      <p:bldP spid="14"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5842" name="Object 17"/>
          <p:cNvGraphicFramePr>
            <a:graphicFrameLocks noChangeAspect="1"/>
          </p:cNvGraphicFramePr>
          <p:nvPr/>
        </p:nvGraphicFramePr>
        <p:xfrm>
          <a:off x="1403350" y="1125538"/>
          <a:ext cx="2527300" cy="2065337"/>
        </p:xfrm>
        <a:graphic>
          <a:graphicData uri="http://schemas.openxmlformats.org/presentationml/2006/ole">
            <p:oleObj spid="_x0000_s437250" name="Equation" r:id="rId3" imgW="1651320" imgH="1244880" progId="Equation.DSMT4">
              <p:embed/>
            </p:oleObj>
          </a:graphicData>
        </a:graphic>
      </p:graphicFrame>
      <p:sp>
        <p:nvSpPr>
          <p:cNvPr id="717827" name="Rectangle 3"/>
          <p:cNvSpPr>
            <a:spLocks noChangeArrowheads="1"/>
          </p:cNvSpPr>
          <p:nvPr/>
        </p:nvSpPr>
        <p:spPr bwMode="auto">
          <a:xfrm>
            <a:off x="468313" y="450850"/>
            <a:ext cx="3402012"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我们以</a:t>
            </a:r>
            <a:r>
              <a:rPr kumimoji="1" lang="en-US" altLang="zh-CN" sz="2400" b="1" smtClean="0">
                <a:solidFill>
                  <a:srgbClr val="000000"/>
                </a:solidFill>
                <a:latin typeface="Times New Roman" pitchFamily="18" charset="0"/>
                <a:ea typeface="楷体_GB2312" pitchFamily="49" charset="-122"/>
              </a:rPr>
              <a:t>4</a:t>
            </a:r>
            <a:r>
              <a:rPr kumimoji="1" lang="zh-CN" altLang="en-US" sz="2400" b="1" smtClean="0">
                <a:solidFill>
                  <a:srgbClr val="000000"/>
                </a:solidFill>
                <a:latin typeface="楷体_GB2312" pitchFamily="49" charset="-122"/>
                <a:ea typeface="楷体_GB2312" pitchFamily="49" charset="-122"/>
              </a:rPr>
              <a:t>阶行列式为例</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35844" name="Object 18"/>
          <p:cNvGraphicFramePr>
            <a:graphicFrameLocks noChangeAspect="1"/>
          </p:cNvGraphicFramePr>
          <p:nvPr/>
        </p:nvGraphicFramePr>
        <p:xfrm>
          <a:off x="3911600" y="1125538"/>
          <a:ext cx="3611563" cy="2065337"/>
        </p:xfrm>
        <a:graphic>
          <a:graphicData uri="http://schemas.openxmlformats.org/presentationml/2006/ole">
            <p:oleObj spid="_x0000_s437251" name="Equation" r:id="rId4" imgW="2362680" imgH="1244880" progId="Equation.DSMT4">
              <p:embed/>
            </p:oleObj>
          </a:graphicData>
        </a:graphic>
      </p:graphicFrame>
      <p:graphicFrame>
        <p:nvGraphicFramePr>
          <p:cNvPr id="35845" name="Object 19"/>
          <p:cNvGraphicFramePr>
            <a:graphicFrameLocks noChangeAspect="1"/>
          </p:cNvGraphicFramePr>
          <p:nvPr/>
        </p:nvGraphicFramePr>
        <p:xfrm>
          <a:off x="195263" y="3524250"/>
          <a:ext cx="3741737" cy="2065338"/>
        </p:xfrm>
        <a:graphic>
          <a:graphicData uri="http://schemas.openxmlformats.org/presentationml/2006/ole">
            <p:oleObj spid="_x0000_s437252" name="Equation" r:id="rId5" imgW="2439000" imgH="1244880" progId="Equation.DSMT4">
              <p:embed/>
            </p:oleObj>
          </a:graphicData>
        </a:graphic>
      </p:graphicFrame>
      <p:graphicFrame>
        <p:nvGraphicFramePr>
          <p:cNvPr id="35846" name="Object 20"/>
          <p:cNvGraphicFramePr>
            <a:graphicFrameLocks noChangeAspect="1"/>
          </p:cNvGraphicFramePr>
          <p:nvPr/>
        </p:nvGraphicFramePr>
        <p:xfrm>
          <a:off x="3940175" y="3524250"/>
          <a:ext cx="3819525" cy="2065338"/>
        </p:xfrm>
        <a:graphic>
          <a:graphicData uri="http://schemas.openxmlformats.org/presentationml/2006/ole">
            <p:oleObj spid="_x0000_s437253" name="Equation" r:id="rId6" imgW="2489760" imgH="1244880" progId="Equation.DSMT4">
              <p:embed/>
            </p:oleObj>
          </a:graphicData>
        </a:graphic>
      </p:graphicFrame>
      <p:sp>
        <p:nvSpPr>
          <p:cNvPr id="35847" name="AutoShape 7"/>
          <p:cNvSpPr>
            <a:spLocks noChangeArrowheads="1"/>
          </p:cNvSpPr>
          <p:nvPr/>
        </p:nvSpPr>
        <p:spPr bwMode="auto">
          <a:xfrm>
            <a:off x="198438" y="5716588"/>
            <a:ext cx="8769350" cy="577850"/>
          </a:xfrm>
          <a:prstGeom prst="roundRect">
            <a:avLst>
              <a:gd name="adj" fmla="val 16667"/>
            </a:avLst>
          </a:prstGeom>
          <a:noFill/>
          <a:ln w="9525">
            <a:noFill/>
            <a:round/>
            <a:headEnd/>
            <a:tailEnd/>
          </a:ln>
        </p:spPr>
        <p:txBody>
          <a:bodyPr>
            <a:spAutoFit/>
          </a:bodyPr>
          <a:lstStyle/>
          <a:p>
            <a:pPr fontAlgn="base">
              <a:lnSpc>
                <a:spcPct val="120000"/>
              </a:lnSpc>
              <a:spcBef>
                <a:spcPct val="0"/>
              </a:spcBef>
              <a:spcAft>
                <a:spcPct val="0"/>
              </a:spcAft>
            </a:pPr>
            <a:r>
              <a:rPr lang="zh-CN" altLang="en-US" sz="2400" b="1" smtClean="0">
                <a:solidFill>
                  <a:srgbClr val="0000FF"/>
                </a:solidFill>
                <a:latin typeface="楷体_GB2312" pitchFamily="49" charset="-122"/>
                <a:ea typeface="楷体_GB2312" pitchFamily="49" charset="-122"/>
              </a:rPr>
              <a:t>思考题：</a:t>
            </a:r>
            <a:r>
              <a:rPr lang="zh-CN" altLang="en-US" sz="2400" b="1" smtClean="0">
                <a:solidFill>
                  <a:srgbClr val="000000"/>
                </a:solidFill>
                <a:latin typeface="楷体_GB2312" pitchFamily="49" charset="-122"/>
                <a:ea typeface="楷体_GB2312" pitchFamily="49" charset="-122"/>
              </a:rPr>
              <a:t>能否以      代替上述两次行变换？</a:t>
            </a:r>
            <a:endParaRPr kumimoji="1" lang="zh-CN" altLang="zh-CN" sz="2400" b="1" smtClean="0">
              <a:solidFill>
                <a:srgbClr val="000000"/>
              </a:solidFill>
              <a:latin typeface="楷体_GB2312" pitchFamily="49" charset="-122"/>
              <a:ea typeface="楷体_GB2312" pitchFamily="49" charset="-122"/>
            </a:endParaRPr>
          </a:p>
        </p:txBody>
      </p:sp>
      <p:graphicFrame>
        <p:nvGraphicFramePr>
          <p:cNvPr id="35848" name="Object 21"/>
          <p:cNvGraphicFramePr>
            <a:graphicFrameLocks noChangeAspect="1"/>
          </p:cNvGraphicFramePr>
          <p:nvPr/>
        </p:nvGraphicFramePr>
        <p:xfrm>
          <a:off x="2411413" y="5807075"/>
          <a:ext cx="954087" cy="501650"/>
        </p:xfrm>
        <a:graphic>
          <a:graphicData uri="http://schemas.openxmlformats.org/presentationml/2006/ole">
            <p:oleObj spid="_x0000_s437254" name="Equation" r:id="rId7" imgW="609840" imgH="2923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5847"/>
                                        </p:tgtEl>
                                        <p:attrNameLst>
                                          <p:attrName>style.visibility</p:attrName>
                                        </p:attrNameLst>
                                      </p:cBhvr>
                                      <p:to>
                                        <p:strVal val="visible"/>
                                      </p:to>
                                    </p:set>
                                    <p:animEffect transition="in" filter="wipe(down)">
                                      <p:cBhvr>
                                        <p:cTn id="23" dur="500"/>
                                        <p:tgtEl>
                                          <p:spTgt spid="35847"/>
                                        </p:tgtEl>
                                      </p:cBhvr>
                                    </p:animEffect>
                                  </p:childTnLst>
                                </p:cTn>
                              </p:par>
                              <p:par>
                                <p:cTn id="24" presetID="22" presetClass="entr" presetSubtype="4" fill="hold" nodeType="withEffect">
                                  <p:stCondLst>
                                    <p:cond delay="0"/>
                                  </p:stCondLst>
                                  <p:childTnLst>
                                    <p:set>
                                      <p:cBhvr>
                                        <p:cTn id="25" dur="1" fill="hold">
                                          <p:stCondLst>
                                            <p:cond delay="0"/>
                                          </p:stCondLst>
                                        </p:cTn>
                                        <p:tgtEl>
                                          <p:spTgt spid="35848"/>
                                        </p:tgtEl>
                                        <p:attrNameLst>
                                          <p:attrName>style.visibility</p:attrName>
                                        </p:attrNameLst>
                                      </p:cBhvr>
                                      <p:to>
                                        <p:strVal val="visible"/>
                                      </p:to>
                                    </p:set>
                                    <p:animEffect transition="in" filter="wipe(down)">
                                      <p:cBhvr>
                                        <p:cTn id="26"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p:bldLst>
  </p:timing>
</p:sld>
</file>

<file path=ppt/slides/slide1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6866" name="Object 11"/>
          <p:cNvGraphicFramePr>
            <a:graphicFrameLocks noChangeAspect="1"/>
          </p:cNvGraphicFramePr>
          <p:nvPr/>
        </p:nvGraphicFramePr>
        <p:xfrm>
          <a:off x="982663" y="981075"/>
          <a:ext cx="6216650" cy="2065338"/>
        </p:xfrm>
        <a:graphic>
          <a:graphicData uri="http://schemas.openxmlformats.org/presentationml/2006/ole">
            <p:oleObj spid="_x0000_s438274" name="Equation" r:id="rId3" imgW="4064760" imgH="1244880" progId="Equation.DSMT4">
              <p:embed/>
            </p:oleObj>
          </a:graphicData>
        </a:graphic>
      </p:graphicFrame>
      <p:sp>
        <p:nvSpPr>
          <p:cNvPr id="718851" name="Rectangle 3"/>
          <p:cNvSpPr>
            <a:spLocks noChangeArrowheads="1"/>
          </p:cNvSpPr>
          <p:nvPr/>
        </p:nvSpPr>
        <p:spPr bwMode="auto">
          <a:xfrm>
            <a:off x="198438" y="366713"/>
            <a:ext cx="6280150" cy="530225"/>
          </a:xfrm>
          <a:prstGeom prst="rect">
            <a:avLst/>
          </a:prstGeom>
          <a:noFill/>
          <a:ln w="9525">
            <a:noFill/>
            <a:miter lim="800000"/>
            <a:headEnd/>
            <a:tailEnd/>
          </a:ln>
        </p:spPr>
        <p:txBody>
          <a:bodyPr wrap="none">
            <a:spAutoFit/>
          </a:bodyPr>
          <a:lstStyle/>
          <a:p>
            <a:pPr fontAlgn="base">
              <a:lnSpc>
                <a:spcPct val="120000"/>
              </a:lnSpc>
              <a:spcBef>
                <a:spcPct val="0"/>
              </a:spcBef>
              <a:spcAft>
                <a:spcPct val="0"/>
              </a:spcAft>
            </a:pPr>
            <a:r>
              <a:rPr lang="zh-CN" altLang="en-US" sz="2400" b="1" smtClean="0">
                <a:solidFill>
                  <a:srgbClr val="0000FF"/>
                </a:solidFill>
                <a:latin typeface="楷体_GB2312" pitchFamily="49" charset="-122"/>
                <a:ea typeface="楷体_GB2312" pitchFamily="49" charset="-122"/>
              </a:rPr>
              <a:t>思考题：</a:t>
            </a:r>
            <a:r>
              <a:rPr lang="zh-CN" altLang="en-US" sz="2400" b="1" smtClean="0">
                <a:solidFill>
                  <a:srgbClr val="000000"/>
                </a:solidFill>
                <a:latin typeface="楷体_GB2312" pitchFamily="49" charset="-122"/>
                <a:ea typeface="楷体_GB2312" pitchFamily="49" charset="-122"/>
              </a:rPr>
              <a:t>能否以      代替上述两次行变换？</a:t>
            </a:r>
            <a:endParaRPr lang="zh-CN" altLang="zh-CN" sz="2400" b="1" smtClean="0">
              <a:solidFill>
                <a:srgbClr val="000000"/>
              </a:solidFill>
              <a:latin typeface="楷体_GB2312" pitchFamily="49" charset="-122"/>
              <a:ea typeface="楷体_GB2312" pitchFamily="49" charset="-122"/>
            </a:endParaRPr>
          </a:p>
        </p:txBody>
      </p:sp>
      <p:graphicFrame>
        <p:nvGraphicFramePr>
          <p:cNvPr id="36868" name="Object 12"/>
          <p:cNvGraphicFramePr>
            <a:graphicFrameLocks noChangeAspect="1"/>
          </p:cNvGraphicFramePr>
          <p:nvPr/>
        </p:nvGraphicFramePr>
        <p:xfrm>
          <a:off x="982663" y="3213100"/>
          <a:ext cx="6089650" cy="2065338"/>
        </p:xfrm>
        <a:graphic>
          <a:graphicData uri="http://schemas.openxmlformats.org/presentationml/2006/ole">
            <p:oleObj spid="_x0000_s438275" name="Equation" r:id="rId4" imgW="3988800" imgH="1244880" progId="Equation.DSMT4">
              <p:embed/>
            </p:oleObj>
          </a:graphicData>
        </a:graphic>
      </p:graphicFrame>
      <p:sp>
        <p:nvSpPr>
          <p:cNvPr id="36869" name="AutoShape 5"/>
          <p:cNvSpPr>
            <a:spLocks noChangeArrowheads="1"/>
          </p:cNvSpPr>
          <p:nvPr/>
        </p:nvSpPr>
        <p:spPr bwMode="auto">
          <a:xfrm>
            <a:off x="198438" y="5716588"/>
            <a:ext cx="8769350" cy="577850"/>
          </a:xfrm>
          <a:prstGeom prst="roundRect">
            <a:avLst>
              <a:gd name="adj" fmla="val 16667"/>
            </a:avLst>
          </a:prstGeom>
          <a:noFill/>
          <a:ln w="9525">
            <a:noFill/>
            <a:round/>
            <a:headEnd/>
            <a:tailEnd/>
          </a:ln>
        </p:spPr>
        <p:txBody>
          <a:bodyPr>
            <a:spAutoFit/>
          </a:bodyPr>
          <a:lstStyle/>
          <a:p>
            <a:pPr fontAlgn="base">
              <a:lnSpc>
                <a:spcPct val="120000"/>
              </a:lnSpc>
              <a:spcBef>
                <a:spcPct val="0"/>
              </a:spcBef>
              <a:spcAft>
                <a:spcPct val="0"/>
              </a:spcAft>
            </a:pPr>
            <a:r>
              <a:rPr lang="zh-CN" altLang="en-US" sz="2400" b="1" smtClean="0">
                <a:solidFill>
                  <a:srgbClr val="0000FF"/>
                </a:solidFill>
                <a:latin typeface="楷体_GB2312" pitchFamily="49" charset="-122"/>
                <a:ea typeface="楷体_GB2312" pitchFamily="49" charset="-122"/>
              </a:rPr>
              <a:t>答：</a:t>
            </a:r>
            <a:r>
              <a:rPr lang="zh-CN" altLang="en-US" sz="2400" b="1" smtClean="0">
                <a:solidFill>
                  <a:srgbClr val="000000"/>
                </a:solidFill>
                <a:latin typeface="楷体_GB2312" pitchFamily="49" charset="-122"/>
                <a:ea typeface="楷体_GB2312" pitchFamily="49" charset="-122"/>
              </a:rPr>
              <a:t>不能</a:t>
            </a:r>
            <a:r>
              <a:rPr lang="en-US" altLang="zh-CN" sz="2400" b="1" smtClean="0">
                <a:solidFill>
                  <a:srgbClr val="000000"/>
                </a:solidFill>
                <a:latin typeface="楷体_GB2312" pitchFamily="49" charset="-122"/>
                <a:ea typeface="楷体_GB2312" pitchFamily="49" charset="-122"/>
              </a:rPr>
              <a:t>.</a:t>
            </a:r>
            <a:endParaRPr kumimoji="1" lang="zh-CN" altLang="zh-CN" sz="2400" b="1" smtClean="0">
              <a:solidFill>
                <a:srgbClr val="000000"/>
              </a:solidFill>
              <a:latin typeface="楷体_GB2312" pitchFamily="49" charset="-122"/>
              <a:ea typeface="楷体_GB2312" pitchFamily="49" charset="-122"/>
            </a:endParaRPr>
          </a:p>
        </p:txBody>
      </p:sp>
      <p:graphicFrame>
        <p:nvGraphicFramePr>
          <p:cNvPr id="718854" name="Object 13"/>
          <p:cNvGraphicFramePr>
            <a:graphicFrameLocks noChangeAspect="1"/>
          </p:cNvGraphicFramePr>
          <p:nvPr/>
        </p:nvGraphicFramePr>
        <p:xfrm>
          <a:off x="2411413" y="428625"/>
          <a:ext cx="954087" cy="501650"/>
        </p:xfrm>
        <a:graphic>
          <a:graphicData uri="http://schemas.openxmlformats.org/presentationml/2006/ole">
            <p:oleObj spid="_x0000_s438276" name="Equation" r:id="rId5" imgW="609840" imgH="2923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6869"/>
                                        </p:tgtEl>
                                        <p:attrNameLst>
                                          <p:attrName>style.visibility</p:attrName>
                                        </p:attrNameLst>
                                      </p:cBhvr>
                                      <p:to>
                                        <p:strVal val="visible"/>
                                      </p:to>
                                    </p:set>
                                    <p:animEffect transition="in" filter="wipe(down)">
                                      <p:cBhvr>
                                        <p:cTn id="15"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Lst>
  </p:timing>
</p:sld>
</file>

<file path=ppt/slides/slide1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7890" name="Object 32"/>
          <p:cNvGraphicFramePr>
            <a:graphicFrameLocks noChangeAspect="1"/>
          </p:cNvGraphicFramePr>
          <p:nvPr/>
        </p:nvGraphicFramePr>
        <p:xfrm>
          <a:off x="179388" y="404813"/>
          <a:ext cx="3819525" cy="2065337"/>
        </p:xfrm>
        <a:graphic>
          <a:graphicData uri="http://schemas.openxmlformats.org/presentationml/2006/ole">
            <p:oleObj spid="_x0000_s439298" name="Equation" r:id="rId3" imgW="2489760" imgH="1244880" progId="Equation.DSMT4">
              <p:embed/>
            </p:oleObj>
          </a:graphicData>
        </a:graphic>
      </p:graphicFrame>
      <p:graphicFrame>
        <p:nvGraphicFramePr>
          <p:cNvPr id="37891" name="Object 33"/>
          <p:cNvGraphicFramePr>
            <a:graphicFrameLocks noChangeAspect="1"/>
          </p:cNvGraphicFramePr>
          <p:nvPr/>
        </p:nvGraphicFramePr>
        <p:xfrm>
          <a:off x="4017963" y="404813"/>
          <a:ext cx="4802187" cy="2065337"/>
        </p:xfrm>
        <a:graphic>
          <a:graphicData uri="http://schemas.openxmlformats.org/presentationml/2006/ole">
            <p:oleObj spid="_x0000_s439299" name="Equation" r:id="rId4" imgW="3137760" imgH="1244880" progId="Equation.DSMT4">
              <p:embed/>
            </p:oleObj>
          </a:graphicData>
        </a:graphic>
      </p:graphicFrame>
      <p:graphicFrame>
        <p:nvGraphicFramePr>
          <p:cNvPr id="37892" name="Object 34"/>
          <p:cNvGraphicFramePr>
            <a:graphicFrameLocks noChangeAspect="1"/>
          </p:cNvGraphicFramePr>
          <p:nvPr/>
        </p:nvGraphicFramePr>
        <p:xfrm>
          <a:off x="130175" y="2636838"/>
          <a:ext cx="4829175" cy="2065337"/>
        </p:xfrm>
        <a:graphic>
          <a:graphicData uri="http://schemas.openxmlformats.org/presentationml/2006/ole">
            <p:oleObj spid="_x0000_s439300" name="Equation" r:id="rId5" imgW="3150360" imgH="1244880" progId="Equation.DSMT4">
              <p:embed/>
            </p:oleObj>
          </a:graphicData>
        </a:graphic>
      </p:graphicFrame>
      <p:graphicFrame>
        <p:nvGraphicFramePr>
          <p:cNvPr id="37893" name="Object 35"/>
          <p:cNvGraphicFramePr>
            <a:graphicFrameLocks noChangeAspect="1"/>
          </p:cNvGraphicFramePr>
          <p:nvPr/>
        </p:nvGraphicFramePr>
        <p:xfrm>
          <a:off x="130175" y="5472113"/>
          <a:ext cx="1419225" cy="501650"/>
        </p:xfrm>
        <a:graphic>
          <a:graphicData uri="http://schemas.openxmlformats.org/presentationml/2006/ole">
            <p:oleObj spid="_x0000_s439301" name="Equation" r:id="rId6" imgW="914760" imgH="292320" progId="Equation.DSMT4">
              <p:embed/>
            </p:oleObj>
          </a:graphicData>
        </a:graphic>
      </p:graphicFrame>
      <p:graphicFrame>
        <p:nvGraphicFramePr>
          <p:cNvPr id="37894" name="Object 36"/>
          <p:cNvGraphicFramePr>
            <a:graphicFrameLocks noChangeAspect="1"/>
          </p:cNvGraphicFramePr>
          <p:nvPr/>
        </p:nvGraphicFramePr>
        <p:xfrm>
          <a:off x="3860800" y="5445125"/>
          <a:ext cx="1574800" cy="531813"/>
        </p:xfrm>
        <a:graphic>
          <a:graphicData uri="http://schemas.openxmlformats.org/presentationml/2006/ole">
            <p:oleObj spid="_x0000_s439302" name="Equation" r:id="rId7" imgW="1016280" imgH="304920" progId="Equation.DSMT4">
              <p:embed/>
            </p:oleObj>
          </a:graphicData>
        </a:graphic>
      </p:graphicFrame>
      <p:graphicFrame>
        <p:nvGraphicFramePr>
          <p:cNvPr id="37895" name="Object 37"/>
          <p:cNvGraphicFramePr>
            <a:graphicFrameLocks noChangeAspect="1"/>
          </p:cNvGraphicFramePr>
          <p:nvPr/>
        </p:nvGraphicFramePr>
        <p:xfrm>
          <a:off x="5935663" y="5462588"/>
          <a:ext cx="1084262" cy="503237"/>
        </p:xfrm>
        <a:graphic>
          <a:graphicData uri="http://schemas.openxmlformats.org/presentationml/2006/ole">
            <p:oleObj spid="_x0000_s439303" name="Equation" r:id="rId8" imgW="698760" imgH="292320" progId="Equation.DSMT4">
              <p:embed/>
            </p:oleObj>
          </a:graphicData>
        </a:graphic>
      </p:graphicFrame>
      <p:sp>
        <p:nvSpPr>
          <p:cNvPr id="37896" name="Text Box 8"/>
          <p:cNvSpPr txBox="1">
            <a:spLocks noChangeArrowheads="1"/>
          </p:cNvSpPr>
          <p:nvPr/>
        </p:nvSpPr>
        <p:spPr bwMode="auto">
          <a:xfrm>
            <a:off x="5508625" y="2778125"/>
            <a:ext cx="3095625" cy="396875"/>
          </a:xfrm>
          <a:prstGeom prst="rect">
            <a:avLst/>
          </a:prstGeom>
          <a:noFill/>
          <a:ln w="9525">
            <a:noFill/>
            <a:miter lim="800000"/>
            <a:headEnd/>
            <a:tailEnd/>
          </a:ln>
        </p:spPr>
        <p:txBody>
          <a:bodyPr wrap="none"/>
          <a:lstStyle/>
          <a:p>
            <a:pPr fontAlgn="base">
              <a:spcBef>
                <a:spcPct val="0"/>
              </a:spcBef>
              <a:spcAft>
                <a:spcPct val="0"/>
              </a:spcAft>
            </a:pPr>
            <a:r>
              <a:rPr lang="en-US" altLang="zh-CN" sz="2000" b="1" smtClean="0">
                <a:solidFill>
                  <a:srgbClr val="000000"/>
                </a:solidFill>
                <a:latin typeface="Times New Roman" pitchFamily="18" charset="0"/>
                <a:ea typeface="楷体_GB2312" pitchFamily="49" charset="-122"/>
              </a:rPr>
              <a:t>     </a:t>
            </a:r>
            <a:r>
              <a:rPr lang="zh-CN" altLang="en-US" sz="2000" b="1" smtClean="0">
                <a:solidFill>
                  <a:srgbClr val="000000"/>
                </a:solidFill>
                <a:latin typeface="Times New Roman" pitchFamily="18" charset="0"/>
                <a:ea typeface="楷体_GB2312" pitchFamily="49" charset="-122"/>
              </a:rPr>
              <a:t>被调换到第</a:t>
            </a:r>
            <a:r>
              <a:rPr lang="en-US" altLang="zh-CN" sz="2000" b="1" smtClean="0">
                <a:solidFill>
                  <a:srgbClr val="FF0000"/>
                </a:solidFill>
                <a:latin typeface="Times New Roman" pitchFamily="18" charset="0"/>
                <a:ea typeface="楷体_GB2312" pitchFamily="49" charset="-122"/>
              </a:rPr>
              <a:t>1</a:t>
            </a:r>
            <a:r>
              <a:rPr lang="zh-CN" altLang="en-US" sz="2000" b="1" smtClean="0">
                <a:solidFill>
                  <a:srgbClr val="000000"/>
                </a:solidFill>
                <a:latin typeface="Times New Roman" pitchFamily="18" charset="0"/>
                <a:ea typeface="楷体_GB2312" pitchFamily="49" charset="-122"/>
              </a:rPr>
              <a:t>行，第</a:t>
            </a:r>
            <a:r>
              <a:rPr lang="en-US" altLang="zh-CN" sz="2000" b="1" smtClean="0">
                <a:solidFill>
                  <a:srgbClr val="FF0000"/>
                </a:solidFill>
                <a:latin typeface="Times New Roman" pitchFamily="18" charset="0"/>
                <a:ea typeface="楷体_GB2312" pitchFamily="49" charset="-122"/>
              </a:rPr>
              <a:t>1</a:t>
            </a:r>
            <a:r>
              <a:rPr lang="zh-CN" altLang="en-US" sz="2000" b="1" smtClean="0">
                <a:solidFill>
                  <a:srgbClr val="000000"/>
                </a:solidFill>
                <a:latin typeface="Times New Roman" pitchFamily="18" charset="0"/>
                <a:ea typeface="楷体_GB2312" pitchFamily="49" charset="-122"/>
              </a:rPr>
              <a:t>列</a:t>
            </a:r>
          </a:p>
        </p:txBody>
      </p:sp>
      <p:graphicFrame>
        <p:nvGraphicFramePr>
          <p:cNvPr id="37897" name="Object 38"/>
          <p:cNvGraphicFramePr>
            <a:graphicFrameLocks noChangeAspect="1"/>
          </p:cNvGraphicFramePr>
          <p:nvPr/>
        </p:nvGraphicFramePr>
        <p:xfrm>
          <a:off x="5526088" y="2755900"/>
          <a:ext cx="388937" cy="411163"/>
        </p:xfrm>
        <a:graphic>
          <a:graphicData uri="http://schemas.openxmlformats.org/presentationml/2006/ole">
            <p:oleObj spid="_x0000_s439304" name="Equation" r:id="rId9" imgW="215806" imgH="228501" progId="Equation.DSMT4">
              <p:embed/>
            </p:oleObj>
          </a:graphicData>
        </a:graphic>
      </p:graphicFrame>
      <p:graphicFrame>
        <p:nvGraphicFramePr>
          <p:cNvPr id="37898" name="Object 39"/>
          <p:cNvGraphicFramePr>
            <a:graphicFrameLocks noChangeAspect="1"/>
          </p:cNvGraphicFramePr>
          <p:nvPr/>
        </p:nvGraphicFramePr>
        <p:xfrm>
          <a:off x="1403350" y="5033963"/>
          <a:ext cx="2486025" cy="1563687"/>
        </p:xfrm>
        <a:graphic>
          <a:graphicData uri="http://schemas.openxmlformats.org/presentationml/2006/ole">
            <p:oleObj spid="_x0000_s439305" name="Equation" r:id="rId10" imgW="1129810" imgH="710891" progId="Equation.DSMT4">
              <p:embed/>
            </p:oleObj>
          </a:graphicData>
        </a:graphic>
      </p:graphicFrame>
      <p:graphicFrame>
        <p:nvGraphicFramePr>
          <p:cNvPr id="37899" name="Object 40"/>
          <p:cNvGraphicFramePr>
            <a:graphicFrameLocks noChangeAspect="1"/>
          </p:cNvGraphicFramePr>
          <p:nvPr/>
        </p:nvGraphicFramePr>
        <p:xfrm>
          <a:off x="5364163" y="5473700"/>
          <a:ext cx="593725" cy="504825"/>
        </p:xfrm>
        <a:graphic>
          <a:graphicData uri="http://schemas.openxmlformats.org/presentationml/2006/ole">
            <p:oleObj spid="_x0000_s439306" name="Equation" r:id="rId11" imgW="381240" imgH="292320" progId="Equation.DSMT4">
              <p:embed/>
            </p:oleObj>
          </a:graphicData>
        </a:graphic>
      </p:graphicFrame>
      <p:graphicFrame>
        <p:nvGraphicFramePr>
          <p:cNvPr id="37900" name="Object 41"/>
          <p:cNvGraphicFramePr>
            <a:graphicFrameLocks noChangeAspect="1"/>
          </p:cNvGraphicFramePr>
          <p:nvPr/>
        </p:nvGraphicFramePr>
        <p:xfrm>
          <a:off x="6019800" y="3284538"/>
          <a:ext cx="1865313" cy="1406525"/>
        </p:xfrm>
        <a:graphic>
          <a:graphicData uri="http://schemas.openxmlformats.org/presentationml/2006/ole">
            <p:oleObj spid="_x0000_s439307" name="Equation" r:id="rId12" imgW="1244600" imgH="939800" progId="Equation.DSMT4">
              <p:embed/>
            </p:oleObj>
          </a:graphicData>
        </a:graphic>
      </p:graphicFrame>
      <p:sp>
        <p:nvSpPr>
          <p:cNvPr id="37901" name="Rectangle 13"/>
          <p:cNvSpPr>
            <a:spLocks noChangeArrowheads="1"/>
          </p:cNvSpPr>
          <p:nvPr/>
        </p:nvSpPr>
        <p:spPr bwMode="auto">
          <a:xfrm>
            <a:off x="5292725" y="2565400"/>
            <a:ext cx="3527425" cy="2447925"/>
          </a:xfrm>
          <a:prstGeom prst="rect">
            <a:avLst/>
          </a:prstGeom>
          <a:noFill/>
          <a:ln w="28575">
            <a:solidFill>
              <a:srgbClr val="0000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7902" name="Line 14"/>
          <p:cNvSpPr>
            <a:spLocks noChangeShapeType="1"/>
          </p:cNvSpPr>
          <p:nvPr/>
        </p:nvSpPr>
        <p:spPr bwMode="auto">
          <a:xfrm>
            <a:off x="6092825" y="4148138"/>
            <a:ext cx="1727200" cy="0"/>
          </a:xfrm>
          <a:prstGeom prst="line">
            <a:avLst/>
          </a:prstGeom>
          <a:noFill/>
          <a:ln w="28575">
            <a:solidFill>
              <a:srgbClr val="FF33CC"/>
            </a:solidFill>
            <a:prstDash val="dash"/>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7903" name="Line 15"/>
          <p:cNvSpPr>
            <a:spLocks noChangeShapeType="1"/>
          </p:cNvSpPr>
          <p:nvPr/>
        </p:nvSpPr>
        <p:spPr bwMode="auto">
          <a:xfrm>
            <a:off x="7604125" y="3355975"/>
            <a:ext cx="0" cy="1368425"/>
          </a:xfrm>
          <a:prstGeom prst="line">
            <a:avLst/>
          </a:prstGeom>
          <a:noFill/>
          <a:ln w="28575">
            <a:solidFill>
              <a:srgbClr val="FF33CC"/>
            </a:solidFill>
            <a:prstDash val="dash"/>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ntr" presetSubtype="0" fill="hold" grpId="0" nodeType="clickEffect">
                                  <p:stCondLst>
                                    <p:cond delay="0"/>
                                  </p:stCondLst>
                                  <p:childTnLst>
                                    <p:set>
                                      <p:cBhvr>
                                        <p:cTn id="18" dur="1" fill="hold">
                                          <p:stCondLst>
                                            <p:cond delay="0"/>
                                          </p:stCondLst>
                                        </p:cTn>
                                        <p:tgtEl>
                                          <p:spTgt spid="37901"/>
                                        </p:tgtEl>
                                        <p:attrNameLst>
                                          <p:attrName>style.visibility</p:attrName>
                                        </p:attrNameLst>
                                      </p:cBhvr>
                                      <p:to>
                                        <p:strVal val="visible"/>
                                      </p:to>
                                    </p:set>
                                    <p:animEffect transition="in" filter="wedge">
                                      <p:cBhvr>
                                        <p:cTn id="19" dur="1000"/>
                                        <p:tgtEl>
                                          <p:spTgt spid="37901"/>
                                        </p:tgtEl>
                                      </p:cBhvr>
                                    </p:animEffect>
                                  </p:childTnLst>
                                </p:cTn>
                              </p:par>
                            </p:childTnLst>
                          </p:cTn>
                        </p:par>
                        <p:par>
                          <p:cTn id="20" fill="hold" nodeType="afterGroup">
                            <p:stCondLst>
                              <p:cond delay="1000"/>
                            </p:stCondLst>
                            <p:childTnLst>
                              <p:par>
                                <p:cTn id="21" presetID="5" presetClass="entr" presetSubtype="10" fill="hold" nodeType="afterEffect">
                                  <p:stCondLst>
                                    <p:cond delay="0"/>
                                  </p:stCondLst>
                                  <p:childTnLst>
                                    <p:set>
                                      <p:cBhvr>
                                        <p:cTn id="22" dur="1" fill="hold">
                                          <p:stCondLst>
                                            <p:cond delay="0"/>
                                          </p:stCondLst>
                                        </p:cTn>
                                        <p:tgtEl>
                                          <p:spTgt spid="37897"/>
                                        </p:tgtEl>
                                        <p:attrNameLst>
                                          <p:attrName>style.visibility</p:attrName>
                                        </p:attrNameLst>
                                      </p:cBhvr>
                                      <p:to>
                                        <p:strVal val="visible"/>
                                      </p:to>
                                    </p:set>
                                    <p:animEffect transition="in" filter="checkerboard(across)">
                                      <p:cBhvr>
                                        <p:cTn id="23" dur="500"/>
                                        <p:tgtEl>
                                          <p:spTgt spid="3789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7896"/>
                                        </p:tgtEl>
                                        <p:attrNameLst>
                                          <p:attrName>style.visibility</p:attrName>
                                        </p:attrNameLst>
                                      </p:cBhvr>
                                      <p:to>
                                        <p:strVal val="visible"/>
                                      </p:to>
                                    </p:set>
                                    <p:animEffect transition="in" filter="checkerboard(across)">
                                      <p:cBhvr>
                                        <p:cTn id="26" dur="500"/>
                                        <p:tgtEl>
                                          <p:spTgt spid="378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789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78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789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7900"/>
                                        </p:tgtEl>
                                        <p:attrNameLst>
                                          <p:attrName>style.visibility</p:attrName>
                                        </p:attrNameLst>
                                      </p:cBhvr>
                                      <p:to>
                                        <p:strVal val="visible"/>
                                      </p:to>
                                    </p:set>
                                    <p:animEffect transition="in" filter="checkerboard(across)">
                                      <p:cBhvr>
                                        <p:cTn id="43" dur="500"/>
                                        <p:tgtEl>
                                          <p:spTgt spid="3790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902"/>
                                        </p:tgtEl>
                                        <p:attrNameLst>
                                          <p:attrName>style.visibility</p:attrName>
                                        </p:attrNameLst>
                                      </p:cBhvr>
                                      <p:to>
                                        <p:strVal val="visible"/>
                                      </p:to>
                                    </p:set>
                                    <p:animEffect transition="in" filter="wipe(left)">
                                      <p:cBhvr>
                                        <p:cTn id="46" dur="500"/>
                                        <p:tgtEl>
                                          <p:spTgt spid="3790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7903"/>
                                        </p:tgtEl>
                                        <p:attrNameLst>
                                          <p:attrName>style.visibility</p:attrName>
                                        </p:attrNameLst>
                                      </p:cBhvr>
                                      <p:to>
                                        <p:strVal val="visible"/>
                                      </p:to>
                                    </p:set>
                                    <p:animEffect transition="in" filter="wipe(up)">
                                      <p:cBhvr>
                                        <p:cTn id="49" dur="500"/>
                                        <p:tgtEl>
                                          <p:spTgt spid="3790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nodeType="clickEffect">
                                  <p:stCondLst>
                                    <p:cond delay="0"/>
                                  </p:stCondLst>
                                  <p:childTnLst>
                                    <p:set>
                                      <p:cBhvr>
                                        <p:cTn id="53" dur="1" fill="hold">
                                          <p:stCondLst>
                                            <p:cond delay="0"/>
                                          </p:stCondLst>
                                        </p:cTn>
                                        <p:tgtEl>
                                          <p:spTgt spid="37899"/>
                                        </p:tgtEl>
                                        <p:attrNameLst>
                                          <p:attrName>style.visibility</p:attrName>
                                        </p:attrNameLst>
                                      </p:cBhvr>
                                      <p:to>
                                        <p:strVal val="visible"/>
                                      </p:to>
                                    </p:set>
                                    <p:animEffect transition="in" filter="slide(fromBottom)">
                                      <p:cBhvr>
                                        <p:cTn id="54" dur="500"/>
                                        <p:tgtEl>
                                          <p:spTgt spid="3789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7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37901" grpId="0" animBg="1"/>
      <p:bldP spid="37902" grpId="0" animBg="1"/>
      <p:bldP spid="37903" grpId="0" animBg="1"/>
    </p:bldLst>
  </p:timing>
</p:sld>
</file>

<file path=ppt/slides/slide1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720898" name="Object 11"/>
          <p:cNvGraphicFramePr>
            <a:graphicFrameLocks noChangeAspect="1"/>
          </p:cNvGraphicFramePr>
          <p:nvPr/>
        </p:nvGraphicFramePr>
        <p:xfrm>
          <a:off x="2946400" y="404813"/>
          <a:ext cx="3714750" cy="2889250"/>
        </p:xfrm>
        <a:graphic>
          <a:graphicData uri="http://schemas.openxmlformats.org/presentationml/2006/ole">
            <p:oleObj spid="_x0000_s440322" name="Equation" r:id="rId3" imgW="1485900" imgH="1155700" progId="Equation.DSMT4">
              <p:embed/>
            </p:oleObj>
          </a:graphicData>
        </a:graphic>
      </p:graphicFrame>
      <p:sp>
        <p:nvSpPr>
          <p:cNvPr id="720899" name="Rectangle 3"/>
          <p:cNvSpPr>
            <a:spLocks noChangeArrowheads="1"/>
          </p:cNvSpPr>
          <p:nvPr/>
        </p:nvSpPr>
        <p:spPr bwMode="auto">
          <a:xfrm>
            <a:off x="266700" y="1522413"/>
            <a:ext cx="2865438" cy="519112"/>
          </a:xfrm>
          <a:prstGeom prst="rect">
            <a:avLst/>
          </a:prstGeom>
          <a:noFill/>
          <a:ln w="9525">
            <a:noFill/>
            <a:miter lim="800000"/>
            <a:headEnd/>
            <a:tailEnd/>
          </a:ln>
        </p:spPr>
        <p:txBody>
          <a:bodyPr wrap="none"/>
          <a:lstStyle/>
          <a:p>
            <a:pPr fontAlgn="base">
              <a:spcBef>
                <a:spcPct val="0"/>
              </a:spcBef>
              <a:spcAft>
                <a:spcPct val="0"/>
              </a:spcAft>
            </a:pPr>
            <a:r>
              <a:rPr kumimoji="1" lang="zh-CN" altLang="en-US" sz="2800" b="1" smtClean="0">
                <a:solidFill>
                  <a:srgbClr val="0000FF"/>
                </a:solidFill>
                <a:latin typeface="楷体_GB2312" pitchFamily="49" charset="-122"/>
                <a:ea typeface="楷体_GB2312" pitchFamily="49" charset="-122"/>
              </a:rPr>
              <a:t>例</a:t>
            </a:r>
            <a:r>
              <a:rPr kumimoji="1" lang="en-US" altLang="zh-CN" sz="2800" b="1" smtClean="0">
                <a:solidFill>
                  <a:srgbClr val="0000FF"/>
                </a:solidFill>
                <a:latin typeface="楷体_GB2312" pitchFamily="49" charset="-122"/>
                <a:ea typeface="楷体_GB2312" pitchFamily="49" charset="-122"/>
              </a:rPr>
              <a:t>1</a:t>
            </a:r>
            <a:r>
              <a:rPr kumimoji="1" lang="zh-CN" altLang="en-US" sz="2800" b="1" smtClean="0">
                <a:solidFill>
                  <a:srgbClr val="000000"/>
                </a:solidFill>
                <a:latin typeface="楷体_GB2312" pitchFamily="49" charset="-122"/>
                <a:ea typeface="楷体_GB2312" pitchFamily="49" charset="-122"/>
              </a:rPr>
              <a:t> 计算行列式</a:t>
            </a:r>
          </a:p>
        </p:txBody>
      </p:sp>
      <p:sp>
        <p:nvSpPr>
          <p:cNvPr id="47108" name="Text Box 4"/>
          <p:cNvSpPr txBox="1">
            <a:spLocks noChangeArrowheads="1"/>
          </p:cNvSpPr>
          <p:nvPr/>
        </p:nvSpPr>
        <p:spPr bwMode="auto">
          <a:xfrm>
            <a:off x="266700" y="4565650"/>
            <a:ext cx="54292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FF"/>
                </a:solidFill>
                <a:latin typeface="Times New Roman" pitchFamily="18" charset="0"/>
                <a:ea typeface="楷体_GB2312" pitchFamily="49" charset="-122"/>
              </a:rPr>
              <a:t>解</a:t>
            </a:r>
          </a:p>
        </p:txBody>
      </p:sp>
      <p:graphicFrame>
        <p:nvGraphicFramePr>
          <p:cNvPr id="47109" name="Object 12"/>
          <p:cNvGraphicFramePr>
            <a:graphicFrameLocks noChangeAspect="1"/>
          </p:cNvGraphicFramePr>
          <p:nvPr/>
        </p:nvGraphicFramePr>
        <p:xfrm>
          <a:off x="1044575" y="3429000"/>
          <a:ext cx="3714750" cy="2889250"/>
        </p:xfrm>
        <a:graphic>
          <a:graphicData uri="http://schemas.openxmlformats.org/presentationml/2006/ole">
            <p:oleObj spid="_x0000_s440323" name="Equation" r:id="rId4" imgW="1485900" imgH="1155700" progId="Equation.DSMT4">
              <p:embed/>
            </p:oleObj>
          </a:graphicData>
        </a:graphic>
      </p:graphicFrame>
      <p:sp>
        <p:nvSpPr>
          <p:cNvPr id="47110" name="Line 6"/>
          <p:cNvSpPr>
            <a:spLocks noChangeShapeType="1"/>
          </p:cNvSpPr>
          <p:nvPr/>
        </p:nvSpPr>
        <p:spPr bwMode="auto">
          <a:xfrm>
            <a:off x="1811338" y="4283075"/>
            <a:ext cx="2879725" cy="0"/>
          </a:xfrm>
          <a:prstGeom prst="line">
            <a:avLst/>
          </a:prstGeom>
          <a:noFill/>
          <a:ln w="38100" cap="rnd">
            <a:solidFill>
              <a:srgbClr val="FF0066"/>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47111" name="Line 7"/>
          <p:cNvSpPr>
            <a:spLocks noChangeShapeType="1"/>
          </p:cNvSpPr>
          <p:nvPr/>
        </p:nvSpPr>
        <p:spPr bwMode="auto">
          <a:xfrm>
            <a:off x="4556125" y="3573463"/>
            <a:ext cx="15875" cy="2540000"/>
          </a:xfrm>
          <a:prstGeom prst="line">
            <a:avLst/>
          </a:prstGeom>
          <a:noFill/>
          <a:ln w="38100" cap="rnd">
            <a:solidFill>
              <a:srgbClr val="FF0066"/>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47112" name="Object 13"/>
          <p:cNvGraphicFramePr>
            <a:graphicFrameLocks noChangeAspect="1"/>
          </p:cNvGraphicFramePr>
          <p:nvPr/>
        </p:nvGraphicFramePr>
        <p:xfrm>
          <a:off x="4724400" y="3708400"/>
          <a:ext cx="4095750" cy="2317750"/>
        </p:xfrm>
        <a:graphic>
          <a:graphicData uri="http://schemas.openxmlformats.org/presentationml/2006/ole">
            <p:oleObj spid="_x0000_s440324" name="Equation" r:id="rId5" imgW="1689100" imgH="92710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left)">
                                      <p:cBhvr>
                                        <p:cTn id="7" dur="5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wipe(left)">
                                      <p:cBhvr>
                                        <p:cTn id="12" dur="500"/>
                                        <p:tgtEl>
                                          <p:spTgt spid="47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wipe(left)">
                                      <p:cBhvr>
                                        <p:cTn id="17" dur="500"/>
                                        <p:tgtEl>
                                          <p:spTgt spid="47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111"/>
                                        </p:tgtEl>
                                        <p:attrNameLst>
                                          <p:attrName>style.visibility</p:attrName>
                                        </p:attrNameLst>
                                      </p:cBhvr>
                                      <p:to>
                                        <p:strVal val="visible"/>
                                      </p:to>
                                    </p:set>
                                    <p:animEffect transition="in" filter="wipe(up)">
                                      <p:cBhvr>
                                        <p:cTn id="22" dur="500"/>
                                        <p:tgtEl>
                                          <p:spTgt spid="471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112"/>
                                        </p:tgtEl>
                                        <p:attrNameLst>
                                          <p:attrName>style.visibility</p:attrName>
                                        </p:attrNameLst>
                                      </p:cBhvr>
                                      <p:to>
                                        <p:strVal val="visible"/>
                                      </p:to>
                                    </p:set>
                                    <p:animEffect transition="in" filter="wipe(left)">
                                      <p:cBhvr>
                                        <p:cTn id="27" dur="5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utoUpdateAnimBg="0"/>
      <p:bldP spid="47110" grpId="0" animBg="1"/>
      <p:bldP spid="47111"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8130" name="Object 23"/>
          <p:cNvGraphicFramePr>
            <a:graphicFrameLocks noChangeAspect="1"/>
          </p:cNvGraphicFramePr>
          <p:nvPr/>
        </p:nvGraphicFramePr>
        <p:xfrm>
          <a:off x="1981200" y="3587750"/>
          <a:ext cx="2260600" cy="1517650"/>
        </p:xfrm>
        <a:graphic>
          <a:graphicData uri="http://schemas.openxmlformats.org/presentationml/2006/ole">
            <p:oleObj spid="_x0000_s441346" name="Equation" r:id="rId3" imgW="1040948" imgH="698197" progId="Equation.DSMT4">
              <p:embed/>
            </p:oleObj>
          </a:graphicData>
        </a:graphic>
      </p:graphicFrame>
      <p:graphicFrame>
        <p:nvGraphicFramePr>
          <p:cNvPr id="48131" name="Object 24"/>
          <p:cNvGraphicFramePr>
            <a:graphicFrameLocks noChangeAspect="1"/>
          </p:cNvGraphicFramePr>
          <p:nvPr/>
        </p:nvGraphicFramePr>
        <p:xfrm>
          <a:off x="4284663" y="3716338"/>
          <a:ext cx="3011487" cy="1168400"/>
        </p:xfrm>
        <a:graphic>
          <a:graphicData uri="http://schemas.openxmlformats.org/presentationml/2006/ole">
            <p:oleObj spid="_x0000_s441347" name="Equation" r:id="rId4" imgW="1206500" imgH="469900" progId="Equation.DSMT4">
              <p:embed/>
            </p:oleObj>
          </a:graphicData>
        </a:graphic>
      </p:graphicFrame>
      <p:graphicFrame>
        <p:nvGraphicFramePr>
          <p:cNvPr id="48132" name="Object 25"/>
          <p:cNvGraphicFramePr>
            <a:graphicFrameLocks noChangeAspect="1"/>
          </p:cNvGraphicFramePr>
          <p:nvPr/>
        </p:nvGraphicFramePr>
        <p:xfrm>
          <a:off x="914400" y="5586413"/>
          <a:ext cx="3541713" cy="446087"/>
        </p:xfrm>
        <a:graphic>
          <a:graphicData uri="http://schemas.openxmlformats.org/presentationml/2006/ole">
            <p:oleObj spid="_x0000_s441348" name="Equation" r:id="rId5" imgW="1612900" imgH="203200" progId="Equation.DSMT4">
              <p:embed/>
            </p:oleObj>
          </a:graphicData>
        </a:graphic>
      </p:graphicFrame>
      <p:graphicFrame>
        <p:nvGraphicFramePr>
          <p:cNvPr id="48133" name="Object 26"/>
          <p:cNvGraphicFramePr>
            <a:graphicFrameLocks noChangeAspect="1"/>
          </p:cNvGraphicFramePr>
          <p:nvPr/>
        </p:nvGraphicFramePr>
        <p:xfrm>
          <a:off x="4800600" y="1177925"/>
          <a:ext cx="2895600" cy="1641475"/>
        </p:xfrm>
        <a:graphic>
          <a:graphicData uri="http://schemas.openxmlformats.org/presentationml/2006/ole">
            <p:oleObj spid="_x0000_s441349" name="Equation" r:id="rId6" imgW="1231366" imgH="698197" progId="Equation.DSMT4">
              <p:embed/>
            </p:oleObj>
          </a:graphicData>
        </a:graphic>
      </p:graphicFrame>
      <p:graphicFrame>
        <p:nvGraphicFramePr>
          <p:cNvPr id="48134" name="Object 27"/>
          <p:cNvGraphicFramePr>
            <a:graphicFrameLocks noChangeAspect="1"/>
          </p:cNvGraphicFramePr>
          <p:nvPr/>
        </p:nvGraphicFramePr>
        <p:xfrm>
          <a:off x="914400" y="990600"/>
          <a:ext cx="3733800" cy="2044700"/>
        </p:xfrm>
        <a:graphic>
          <a:graphicData uri="http://schemas.openxmlformats.org/presentationml/2006/ole">
            <p:oleObj spid="_x0000_s441350" name="Equation" r:id="rId7" imgW="3848100" imgH="2044700" progId="">
              <p:embed/>
            </p:oleObj>
          </a:graphicData>
        </a:graphic>
      </p:graphicFrame>
      <p:sp>
        <p:nvSpPr>
          <p:cNvPr id="48135" name="Line 7"/>
          <p:cNvSpPr>
            <a:spLocks noChangeShapeType="1"/>
          </p:cNvSpPr>
          <p:nvPr/>
        </p:nvSpPr>
        <p:spPr bwMode="auto">
          <a:xfrm>
            <a:off x="2409825" y="1219200"/>
            <a:ext cx="2233613" cy="0"/>
          </a:xfrm>
          <a:prstGeom prst="line">
            <a:avLst/>
          </a:prstGeom>
          <a:noFill/>
          <a:ln w="38100" cap="rnd">
            <a:solidFill>
              <a:srgbClr val="FF0066"/>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48136" name="Line 8"/>
          <p:cNvSpPr>
            <a:spLocks noChangeShapeType="1"/>
          </p:cNvSpPr>
          <p:nvPr/>
        </p:nvSpPr>
        <p:spPr bwMode="auto">
          <a:xfrm flipH="1">
            <a:off x="2549525" y="981075"/>
            <a:ext cx="6350" cy="2066925"/>
          </a:xfrm>
          <a:prstGeom prst="line">
            <a:avLst/>
          </a:prstGeom>
          <a:noFill/>
          <a:ln w="38100" cap="rnd">
            <a:solidFill>
              <a:srgbClr val="FF0066"/>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48137" name="Line 9"/>
          <p:cNvSpPr>
            <a:spLocks noChangeShapeType="1"/>
          </p:cNvSpPr>
          <p:nvPr/>
        </p:nvSpPr>
        <p:spPr bwMode="auto">
          <a:xfrm>
            <a:off x="2555875" y="3810000"/>
            <a:ext cx="1655763" cy="0"/>
          </a:xfrm>
          <a:prstGeom prst="line">
            <a:avLst/>
          </a:prstGeom>
          <a:noFill/>
          <a:ln w="38100" cap="rnd">
            <a:solidFill>
              <a:srgbClr val="FF0066"/>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48138" name="Line 10"/>
          <p:cNvSpPr>
            <a:spLocks noChangeShapeType="1"/>
          </p:cNvSpPr>
          <p:nvPr/>
        </p:nvSpPr>
        <p:spPr bwMode="auto">
          <a:xfrm>
            <a:off x="2843213" y="3581400"/>
            <a:ext cx="0" cy="1524000"/>
          </a:xfrm>
          <a:prstGeom prst="line">
            <a:avLst/>
          </a:prstGeom>
          <a:noFill/>
          <a:ln w="38100" cap="rnd">
            <a:solidFill>
              <a:srgbClr val="FF0066"/>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2" name="Group 11"/>
          <p:cNvGrpSpPr>
            <a:grpSpLocks/>
          </p:cNvGrpSpPr>
          <p:nvPr/>
        </p:nvGrpSpPr>
        <p:grpSpPr bwMode="auto">
          <a:xfrm>
            <a:off x="754063" y="3881438"/>
            <a:ext cx="1296987" cy="898525"/>
            <a:chOff x="475" y="2445"/>
            <a:chExt cx="817" cy="566"/>
          </a:xfrm>
        </p:grpSpPr>
        <p:graphicFrame>
          <p:nvGraphicFramePr>
            <p:cNvPr id="721932" name="Object 28"/>
            <p:cNvGraphicFramePr>
              <a:graphicFrameLocks noChangeAspect="1"/>
            </p:cNvGraphicFramePr>
            <p:nvPr/>
          </p:nvGraphicFramePr>
          <p:xfrm>
            <a:off x="681" y="2750"/>
            <a:ext cx="458" cy="261"/>
          </p:xfrm>
          <a:graphic>
            <a:graphicData uri="http://schemas.openxmlformats.org/presentationml/2006/ole">
              <p:oleObj spid="_x0000_s441351" name="Equation" r:id="rId8" imgW="381000" imgH="228600" progId="Equation.DSMT4">
                <p:embed/>
              </p:oleObj>
            </a:graphicData>
          </a:graphic>
        </p:graphicFrame>
        <p:grpSp>
          <p:nvGrpSpPr>
            <p:cNvPr id="3" name="Group 13"/>
            <p:cNvGrpSpPr>
              <a:grpSpLocks/>
            </p:cNvGrpSpPr>
            <p:nvPr/>
          </p:nvGrpSpPr>
          <p:grpSpPr bwMode="auto">
            <a:xfrm>
              <a:off x="475" y="2695"/>
              <a:ext cx="778" cy="82"/>
              <a:chOff x="3696" y="3456"/>
              <a:chExt cx="864" cy="96"/>
            </a:xfrm>
          </p:grpSpPr>
          <p:sp>
            <p:nvSpPr>
              <p:cNvPr id="721935" name="Line 14"/>
              <p:cNvSpPr>
                <a:spLocks noChangeShapeType="1"/>
              </p:cNvSpPr>
              <p:nvPr/>
            </p:nvSpPr>
            <p:spPr bwMode="auto">
              <a:xfrm>
                <a:off x="3696" y="3456"/>
                <a:ext cx="864"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721936" name="Line 15"/>
              <p:cNvSpPr>
                <a:spLocks noChangeShapeType="1"/>
              </p:cNvSpPr>
              <p:nvPr/>
            </p:nvSpPr>
            <p:spPr bwMode="auto">
              <a:xfrm>
                <a:off x="3696" y="3552"/>
                <a:ext cx="864"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721934" name="Object 29"/>
            <p:cNvGraphicFramePr>
              <a:graphicFrameLocks noChangeAspect="1"/>
            </p:cNvGraphicFramePr>
            <p:nvPr/>
          </p:nvGraphicFramePr>
          <p:xfrm>
            <a:off x="528" y="2445"/>
            <a:ext cx="764" cy="259"/>
          </p:xfrm>
          <a:graphic>
            <a:graphicData uri="http://schemas.openxmlformats.org/presentationml/2006/ole">
              <p:oleObj spid="_x0000_s441352" name="Equation" r:id="rId9" imgW="647700" imgH="228600" progId="Equation.DSMT4">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left)">
                                      <p:cBhvr>
                                        <p:cTn id="7" dur="500"/>
                                        <p:tgtEl>
                                          <p:spTgt spid="48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wipe(left)">
                                      <p:cBhvr>
                                        <p:cTn id="12" dur="500"/>
                                        <p:tgtEl>
                                          <p:spTgt spid="48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136"/>
                                        </p:tgtEl>
                                        <p:attrNameLst>
                                          <p:attrName>style.visibility</p:attrName>
                                        </p:attrNameLst>
                                      </p:cBhvr>
                                      <p:to>
                                        <p:strVal val="visible"/>
                                      </p:to>
                                    </p:set>
                                    <p:animEffect transition="in" filter="wipe(up)">
                                      <p:cBhvr>
                                        <p:cTn id="17" dur="500"/>
                                        <p:tgtEl>
                                          <p:spTgt spid="481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wipe(left)">
                                      <p:cBhvr>
                                        <p:cTn id="22" dur="500"/>
                                        <p:tgtEl>
                                          <p:spTgt spid="48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130"/>
                                        </p:tgtEl>
                                        <p:attrNameLst>
                                          <p:attrName>style.visibility</p:attrName>
                                        </p:attrNameLst>
                                      </p:cBhvr>
                                      <p:to>
                                        <p:strVal val="visible"/>
                                      </p:to>
                                    </p:set>
                                    <p:animEffect transition="in" filter="wipe(left)">
                                      <p:cBhvr>
                                        <p:cTn id="32" dur="500"/>
                                        <p:tgtEl>
                                          <p:spTgt spid="481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37"/>
                                        </p:tgtEl>
                                        <p:attrNameLst>
                                          <p:attrName>style.visibility</p:attrName>
                                        </p:attrNameLst>
                                      </p:cBhvr>
                                      <p:to>
                                        <p:strVal val="visible"/>
                                      </p:to>
                                    </p:set>
                                    <p:animEffect transition="in" filter="wipe(left)">
                                      <p:cBhvr>
                                        <p:cTn id="37" dur="500"/>
                                        <p:tgtEl>
                                          <p:spTgt spid="481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8138"/>
                                        </p:tgtEl>
                                        <p:attrNameLst>
                                          <p:attrName>style.visibility</p:attrName>
                                        </p:attrNameLst>
                                      </p:cBhvr>
                                      <p:to>
                                        <p:strVal val="visible"/>
                                      </p:to>
                                    </p:set>
                                    <p:animEffect transition="in" filter="wipe(up)">
                                      <p:cBhvr>
                                        <p:cTn id="42" dur="500"/>
                                        <p:tgtEl>
                                          <p:spTgt spid="481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131"/>
                                        </p:tgtEl>
                                        <p:attrNameLst>
                                          <p:attrName>style.visibility</p:attrName>
                                        </p:attrNameLst>
                                      </p:cBhvr>
                                      <p:to>
                                        <p:strVal val="visible"/>
                                      </p:to>
                                    </p:set>
                                    <p:animEffect transition="in" filter="wipe(left)">
                                      <p:cBhvr>
                                        <p:cTn id="47" dur="500"/>
                                        <p:tgtEl>
                                          <p:spTgt spid="481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8132"/>
                                        </p:tgtEl>
                                        <p:attrNameLst>
                                          <p:attrName>style.visibility</p:attrName>
                                        </p:attrNameLst>
                                      </p:cBhvr>
                                      <p:to>
                                        <p:strVal val="visible"/>
                                      </p:to>
                                    </p:set>
                                    <p:animEffect transition="in" filter="wipe(left)">
                                      <p:cBhvr>
                                        <p:cTn id="52"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6" grpId="0" animBg="1"/>
      <p:bldP spid="48137" grpId="0" animBg="1"/>
      <p:bldP spid="48138" grpId="0" animBg="1"/>
    </p:bldLst>
  </p:timing>
</p:sld>
</file>

<file path=ppt/slides/slide1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2946" name="Text Box 2"/>
          <p:cNvSpPr txBox="1">
            <a:spLocks noChangeArrowheads="1"/>
          </p:cNvSpPr>
          <p:nvPr/>
        </p:nvSpPr>
        <p:spPr bwMode="auto">
          <a:xfrm>
            <a:off x="250825" y="476250"/>
            <a:ext cx="7546975" cy="5238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FF"/>
                </a:solidFill>
                <a:latin typeface="Times New Roman" pitchFamily="18" charset="0"/>
                <a:ea typeface="楷体_GB2312" pitchFamily="49" charset="-122"/>
              </a:rPr>
              <a:t>例</a:t>
            </a:r>
            <a:r>
              <a:rPr kumimoji="1" lang="en-US" altLang="zh-CN" sz="2800" b="1" smtClean="0">
                <a:solidFill>
                  <a:srgbClr val="0000FF"/>
                </a:solidFill>
                <a:latin typeface="Times New Roman" pitchFamily="18" charset="0"/>
                <a:ea typeface="楷体_GB2312" pitchFamily="49" charset="-122"/>
              </a:rPr>
              <a:t>2 </a:t>
            </a:r>
            <a:r>
              <a:rPr kumimoji="1" lang="zh-CN" altLang="en-US" sz="2800" b="1" smtClean="0">
                <a:solidFill>
                  <a:srgbClr val="0000FF"/>
                </a:solidFill>
                <a:latin typeface="Times New Roman" pitchFamily="18" charset="0"/>
                <a:ea typeface="楷体_GB2312" pitchFamily="49" charset="-122"/>
              </a:rPr>
              <a:t>用按行（列）展开法计算下列行列式。</a:t>
            </a:r>
            <a:r>
              <a:rPr kumimoji="1" lang="zh-CN" altLang="en-US" sz="2800" b="1" smtClean="0">
                <a:solidFill>
                  <a:srgbClr val="000000"/>
                </a:solidFill>
                <a:latin typeface="Times New Roman" pitchFamily="18" charset="0"/>
                <a:ea typeface="楷体_GB2312" pitchFamily="49" charset="-122"/>
              </a:rPr>
              <a:t> </a:t>
            </a:r>
          </a:p>
        </p:txBody>
      </p:sp>
      <p:graphicFrame>
        <p:nvGraphicFramePr>
          <p:cNvPr id="722947" name="Object 32"/>
          <p:cNvGraphicFramePr>
            <a:graphicFrameLocks noChangeAspect="1"/>
          </p:cNvGraphicFramePr>
          <p:nvPr/>
        </p:nvGraphicFramePr>
        <p:xfrm>
          <a:off x="323850" y="1020763"/>
          <a:ext cx="3621088" cy="2317750"/>
        </p:xfrm>
        <a:graphic>
          <a:graphicData uri="http://schemas.openxmlformats.org/presentationml/2006/ole">
            <p:oleObj spid="_x0000_s442370" name="Equation" r:id="rId3" imgW="1447800" imgH="927100" progId="Equation.DSMT4">
              <p:embed/>
            </p:oleObj>
          </a:graphicData>
        </a:graphic>
      </p:graphicFrame>
      <p:graphicFrame>
        <p:nvGraphicFramePr>
          <p:cNvPr id="40964" name="Object 33"/>
          <p:cNvGraphicFramePr>
            <a:graphicFrameLocks noChangeAspect="1"/>
          </p:cNvGraphicFramePr>
          <p:nvPr/>
        </p:nvGraphicFramePr>
        <p:xfrm>
          <a:off x="5651500" y="1020763"/>
          <a:ext cx="3081338" cy="2319337"/>
        </p:xfrm>
        <a:graphic>
          <a:graphicData uri="http://schemas.openxmlformats.org/presentationml/2006/ole">
            <p:oleObj spid="_x0000_s442371" name="Equation" r:id="rId4" imgW="1231900" imgH="927100" progId="Equation.DSMT4">
              <p:embed/>
            </p:oleObj>
          </a:graphicData>
        </a:graphic>
      </p:graphicFrame>
      <p:grpSp>
        <p:nvGrpSpPr>
          <p:cNvPr id="2" name="Group 5"/>
          <p:cNvGrpSpPr>
            <a:grpSpLocks/>
          </p:cNvGrpSpPr>
          <p:nvPr/>
        </p:nvGrpSpPr>
        <p:grpSpPr bwMode="auto">
          <a:xfrm>
            <a:off x="4056063" y="1741488"/>
            <a:ext cx="1524000" cy="965200"/>
            <a:chOff x="1104" y="2784"/>
            <a:chExt cx="960" cy="608"/>
          </a:xfrm>
        </p:grpSpPr>
        <p:grpSp>
          <p:nvGrpSpPr>
            <p:cNvPr id="3" name="Group 6"/>
            <p:cNvGrpSpPr>
              <a:grpSpLocks/>
            </p:cNvGrpSpPr>
            <p:nvPr/>
          </p:nvGrpSpPr>
          <p:grpSpPr bwMode="auto">
            <a:xfrm>
              <a:off x="1149" y="3051"/>
              <a:ext cx="862" cy="89"/>
              <a:chOff x="3696" y="2688"/>
              <a:chExt cx="1008" cy="96"/>
            </a:xfrm>
          </p:grpSpPr>
          <p:sp>
            <p:nvSpPr>
              <p:cNvPr id="722967" name="Line 7"/>
              <p:cNvSpPr>
                <a:spLocks noChangeShapeType="1"/>
              </p:cNvSpPr>
              <p:nvPr/>
            </p:nvSpPr>
            <p:spPr bwMode="auto">
              <a:xfrm>
                <a:off x="3696" y="2688"/>
                <a:ext cx="1008"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722968" name="Line 8"/>
              <p:cNvSpPr>
                <a:spLocks noChangeShapeType="1"/>
              </p:cNvSpPr>
              <p:nvPr/>
            </p:nvSpPr>
            <p:spPr bwMode="auto">
              <a:xfrm>
                <a:off x="3696" y="2784"/>
                <a:ext cx="1008"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722965" name="Object 34"/>
            <p:cNvGraphicFramePr>
              <a:graphicFrameLocks noChangeAspect="1"/>
            </p:cNvGraphicFramePr>
            <p:nvPr/>
          </p:nvGraphicFramePr>
          <p:xfrm>
            <a:off x="1104" y="2784"/>
            <a:ext cx="960" cy="252"/>
          </p:xfrm>
          <a:graphic>
            <a:graphicData uri="http://schemas.openxmlformats.org/presentationml/2006/ole">
              <p:oleObj spid="_x0000_s442378" name="Equation" r:id="rId5" imgW="1612900" imgH="431800" progId="">
                <p:embed/>
              </p:oleObj>
            </a:graphicData>
          </a:graphic>
        </p:graphicFrame>
        <p:graphicFrame>
          <p:nvGraphicFramePr>
            <p:cNvPr id="722966" name="Object 35"/>
            <p:cNvGraphicFramePr>
              <a:graphicFrameLocks noChangeAspect="1"/>
            </p:cNvGraphicFramePr>
            <p:nvPr/>
          </p:nvGraphicFramePr>
          <p:xfrm>
            <a:off x="1285" y="3140"/>
            <a:ext cx="560" cy="252"/>
          </p:xfrm>
          <a:graphic>
            <a:graphicData uri="http://schemas.openxmlformats.org/presentationml/2006/ole">
              <p:oleObj spid="_x0000_s442379" name="Equation" r:id="rId6" imgW="939392" imgH="431613" progId="">
                <p:embed/>
              </p:oleObj>
            </a:graphicData>
          </a:graphic>
        </p:graphicFrame>
      </p:grpSp>
      <p:sp>
        <p:nvSpPr>
          <p:cNvPr id="40971" name="Line 11"/>
          <p:cNvSpPr>
            <a:spLocks noChangeShapeType="1"/>
          </p:cNvSpPr>
          <p:nvPr/>
        </p:nvSpPr>
        <p:spPr bwMode="auto">
          <a:xfrm>
            <a:off x="5756275" y="2465388"/>
            <a:ext cx="2847975" cy="0"/>
          </a:xfrm>
          <a:prstGeom prst="line">
            <a:avLst/>
          </a:prstGeom>
          <a:noFill/>
          <a:ln w="38100" cap="rnd">
            <a:solidFill>
              <a:srgbClr val="FF33CC"/>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40972" name="Line 12"/>
          <p:cNvSpPr>
            <a:spLocks noChangeShapeType="1"/>
          </p:cNvSpPr>
          <p:nvPr/>
        </p:nvSpPr>
        <p:spPr bwMode="auto">
          <a:xfrm>
            <a:off x="7740650" y="1093788"/>
            <a:ext cx="0" cy="2209800"/>
          </a:xfrm>
          <a:prstGeom prst="line">
            <a:avLst/>
          </a:prstGeom>
          <a:noFill/>
          <a:ln w="38100" cap="rnd">
            <a:solidFill>
              <a:srgbClr val="FF33CC"/>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40973" name="Object 36"/>
          <p:cNvGraphicFramePr>
            <a:graphicFrameLocks noChangeAspect="1"/>
          </p:cNvGraphicFramePr>
          <p:nvPr/>
        </p:nvGraphicFramePr>
        <p:xfrm>
          <a:off x="684213" y="3467100"/>
          <a:ext cx="3775075" cy="1744663"/>
        </p:xfrm>
        <a:graphic>
          <a:graphicData uri="http://schemas.openxmlformats.org/presentationml/2006/ole">
            <p:oleObj spid="_x0000_s442372" name="Equation" r:id="rId7" imgW="1511300" imgH="698500" progId="Equation.DSMT4">
              <p:embed/>
            </p:oleObj>
          </a:graphicData>
        </a:graphic>
      </p:graphicFrame>
      <p:graphicFrame>
        <p:nvGraphicFramePr>
          <p:cNvPr id="40974" name="Object 37"/>
          <p:cNvGraphicFramePr>
            <a:graphicFrameLocks noChangeAspect="1"/>
          </p:cNvGraphicFramePr>
          <p:nvPr/>
        </p:nvGraphicFramePr>
        <p:xfrm>
          <a:off x="6091238" y="3467100"/>
          <a:ext cx="1936750" cy="1746250"/>
        </p:xfrm>
        <a:graphic>
          <a:graphicData uri="http://schemas.openxmlformats.org/presentationml/2006/ole">
            <p:oleObj spid="_x0000_s442373" name="Equation" r:id="rId8" imgW="774364" imgH="698197" progId="Equation.DSMT4">
              <p:embed/>
            </p:oleObj>
          </a:graphicData>
        </a:graphic>
      </p:graphicFrame>
      <p:sp>
        <p:nvSpPr>
          <p:cNvPr id="40975" name="Line 15"/>
          <p:cNvSpPr>
            <a:spLocks noChangeShapeType="1"/>
          </p:cNvSpPr>
          <p:nvPr/>
        </p:nvSpPr>
        <p:spPr bwMode="auto">
          <a:xfrm>
            <a:off x="6183313" y="3786188"/>
            <a:ext cx="1844675" cy="0"/>
          </a:xfrm>
          <a:prstGeom prst="line">
            <a:avLst/>
          </a:prstGeom>
          <a:noFill/>
          <a:ln w="38100" cap="rnd">
            <a:solidFill>
              <a:srgbClr val="FF33CC"/>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40976" name="Line 16"/>
          <p:cNvSpPr>
            <a:spLocks noChangeShapeType="1"/>
          </p:cNvSpPr>
          <p:nvPr/>
        </p:nvSpPr>
        <p:spPr bwMode="auto">
          <a:xfrm>
            <a:off x="7832725" y="3481388"/>
            <a:ext cx="0" cy="1676400"/>
          </a:xfrm>
          <a:prstGeom prst="line">
            <a:avLst/>
          </a:prstGeom>
          <a:noFill/>
          <a:ln w="38100" cap="rnd">
            <a:solidFill>
              <a:srgbClr val="FF33CC"/>
            </a:solidFill>
            <a:prstDash val="sysDot"/>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4" name="Group 17"/>
          <p:cNvGrpSpPr>
            <a:grpSpLocks/>
          </p:cNvGrpSpPr>
          <p:nvPr/>
        </p:nvGrpSpPr>
        <p:grpSpPr bwMode="auto">
          <a:xfrm>
            <a:off x="4572000" y="3824288"/>
            <a:ext cx="1368425" cy="668337"/>
            <a:chOff x="2600" y="1324"/>
            <a:chExt cx="862" cy="421"/>
          </a:xfrm>
        </p:grpSpPr>
        <p:grpSp>
          <p:nvGrpSpPr>
            <p:cNvPr id="5" name="Group 18"/>
            <p:cNvGrpSpPr>
              <a:grpSpLocks/>
            </p:cNvGrpSpPr>
            <p:nvPr/>
          </p:nvGrpSpPr>
          <p:grpSpPr bwMode="auto">
            <a:xfrm>
              <a:off x="2600" y="1656"/>
              <a:ext cx="862" cy="89"/>
              <a:chOff x="3696" y="2688"/>
              <a:chExt cx="1008" cy="96"/>
            </a:xfrm>
          </p:grpSpPr>
          <p:sp>
            <p:nvSpPr>
              <p:cNvPr id="722962" name="Line 19"/>
              <p:cNvSpPr>
                <a:spLocks noChangeShapeType="1"/>
              </p:cNvSpPr>
              <p:nvPr/>
            </p:nvSpPr>
            <p:spPr bwMode="auto">
              <a:xfrm>
                <a:off x="3696" y="2688"/>
                <a:ext cx="1008"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722963" name="Line 20"/>
              <p:cNvSpPr>
                <a:spLocks noChangeShapeType="1"/>
              </p:cNvSpPr>
              <p:nvPr/>
            </p:nvSpPr>
            <p:spPr bwMode="auto">
              <a:xfrm>
                <a:off x="3696" y="2784"/>
                <a:ext cx="1008"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722961" name="Object 38"/>
            <p:cNvGraphicFramePr>
              <a:graphicFrameLocks noChangeAspect="1"/>
            </p:cNvGraphicFramePr>
            <p:nvPr/>
          </p:nvGraphicFramePr>
          <p:xfrm>
            <a:off x="2744" y="1324"/>
            <a:ext cx="608" cy="361"/>
          </p:xfrm>
          <a:graphic>
            <a:graphicData uri="http://schemas.openxmlformats.org/presentationml/2006/ole">
              <p:oleObj spid="_x0000_s442377" name="Equation" r:id="rId9" imgW="381000" imgH="228600" progId="Equation.DSMT4">
                <p:embed/>
              </p:oleObj>
            </a:graphicData>
          </a:graphic>
        </p:graphicFrame>
      </p:grpSp>
      <p:graphicFrame>
        <p:nvGraphicFramePr>
          <p:cNvPr id="40982" name="Object 39"/>
          <p:cNvGraphicFramePr>
            <a:graphicFrameLocks noChangeAspect="1"/>
          </p:cNvGraphicFramePr>
          <p:nvPr/>
        </p:nvGraphicFramePr>
        <p:xfrm>
          <a:off x="684213" y="5349875"/>
          <a:ext cx="2824162" cy="1174750"/>
        </p:xfrm>
        <a:graphic>
          <a:graphicData uri="http://schemas.openxmlformats.org/presentationml/2006/ole">
            <p:oleObj spid="_x0000_s442374" name="Equation" r:id="rId10" imgW="1129810" imgH="469696" progId="Equation.DSMT4">
              <p:embed/>
            </p:oleObj>
          </a:graphicData>
        </a:graphic>
      </p:graphicFrame>
      <p:graphicFrame>
        <p:nvGraphicFramePr>
          <p:cNvPr id="40983" name="Object 40"/>
          <p:cNvGraphicFramePr>
            <a:graphicFrameLocks noChangeAspect="1"/>
          </p:cNvGraphicFramePr>
          <p:nvPr/>
        </p:nvGraphicFramePr>
        <p:xfrm>
          <a:off x="3563938" y="5349875"/>
          <a:ext cx="1714500" cy="1174750"/>
        </p:xfrm>
        <a:graphic>
          <a:graphicData uri="http://schemas.openxmlformats.org/presentationml/2006/ole">
            <p:oleObj spid="_x0000_s442375" name="Equation" r:id="rId11" imgW="685800" imgH="469900" progId="Equation.DSMT4">
              <p:embed/>
            </p:oleObj>
          </a:graphicData>
        </a:graphic>
      </p:graphicFrame>
      <p:graphicFrame>
        <p:nvGraphicFramePr>
          <p:cNvPr id="40984" name="Object 41"/>
          <p:cNvGraphicFramePr>
            <a:graphicFrameLocks noChangeAspect="1"/>
          </p:cNvGraphicFramePr>
          <p:nvPr/>
        </p:nvGraphicFramePr>
        <p:xfrm>
          <a:off x="5219700" y="5694363"/>
          <a:ext cx="887413" cy="442912"/>
        </p:xfrm>
        <a:graphic>
          <a:graphicData uri="http://schemas.openxmlformats.org/presentationml/2006/ole">
            <p:oleObj spid="_x0000_s442376" name="Equation" r:id="rId12" imgW="355138" imgH="177569"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71"/>
                                        </p:tgtEl>
                                        <p:attrNameLst>
                                          <p:attrName>style.visibility</p:attrName>
                                        </p:attrNameLst>
                                      </p:cBhvr>
                                      <p:to>
                                        <p:strVal val="visible"/>
                                      </p:to>
                                    </p:set>
                                    <p:animEffect transition="in" filter="wipe(left)">
                                      <p:cBhvr>
                                        <p:cTn id="17" dur="500"/>
                                        <p:tgtEl>
                                          <p:spTgt spid="40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972"/>
                                        </p:tgtEl>
                                        <p:attrNameLst>
                                          <p:attrName>style.visibility</p:attrName>
                                        </p:attrNameLst>
                                      </p:cBhvr>
                                      <p:to>
                                        <p:strVal val="visible"/>
                                      </p:to>
                                    </p:set>
                                    <p:animEffect transition="in" filter="wipe(up)">
                                      <p:cBhvr>
                                        <p:cTn id="22" dur="500"/>
                                        <p:tgtEl>
                                          <p:spTgt spid="409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973"/>
                                        </p:tgtEl>
                                        <p:attrNameLst>
                                          <p:attrName>style.visibility</p:attrName>
                                        </p:attrNameLst>
                                      </p:cBhvr>
                                      <p:to>
                                        <p:strVal val="visible"/>
                                      </p:to>
                                    </p:set>
                                    <p:animEffect transition="in" filter="wipe(left)">
                                      <p:cBhvr>
                                        <p:cTn id="27" dur="500"/>
                                        <p:tgtEl>
                                          <p:spTgt spid="409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0974"/>
                                        </p:tgtEl>
                                        <p:attrNameLst>
                                          <p:attrName>style.visibility</p:attrName>
                                        </p:attrNameLst>
                                      </p:cBhvr>
                                      <p:to>
                                        <p:strVal val="visible"/>
                                      </p:to>
                                    </p:set>
                                    <p:animEffect transition="in" filter="wipe(left)">
                                      <p:cBhvr>
                                        <p:cTn id="37" dur="500"/>
                                        <p:tgtEl>
                                          <p:spTgt spid="409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975"/>
                                        </p:tgtEl>
                                        <p:attrNameLst>
                                          <p:attrName>style.visibility</p:attrName>
                                        </p:attrNameLst>
                                      </p:cBhvr>
                                      <p:to>
                                        <p:strVal val="visible"/>
                                      </p:to>
                                    </p:set>
                                    <p:animEffect transition="in" filter="wipe(left)">
                                      <p:cBhvr>
                                        <p:cTn id="42" dur="500"/>
                                        <p:tgtEl>
                                          <p:spTgt spid="409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976"/>
                                        </p:tgtEl>
                                        <p:attrNameLst>
                                          <p:attrName>style.visibility</p:attrName>
                                        </p:attrNameLst>
                                      </p:cBhvr>
                                      <p:to>
                                        <p:strVal val="visible"/>
                                      </p:to>
                                    </p:set>
                                    <p:animEffect transition="in" filter="wipe(left)">
                                      <p:cBhvr>
                                        <p:cTn id="47" dur="500"/>
                                        <p:tgtEl>
                                          <p:spTgt spid="409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0982"/>
                                        </p:tgtEl>
                                        <p:attrNameLst>
                                          <p:attrName>style.visibility</p:attrName>
                                        </p:attrNameLst>
                                      </p:cBhvr>
                                      <p:to>
                                        <p:strVal val="visible"/>
                                      </p:to>
                                    </p:set>
                                    <p:animEffect transition="in" filter="wipe(left)">
                                      <p:cBhvr>
                                        <p:cTn id="52" dur="500"/>
                                        <p:tgtEl>
                                          <p:spTgt spid="409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0983"/>
                                        </p:tgtEl>
                                        <p:attrNameLst>
                                          <p:attrName>style.visibility</p:attrName>
                                        </p:attrNameLst>
                                      </p:cBhvr>
                                      <p:to>
                                        <p:strVal val="visible"/>
                                      </p:to>
                                    </p:set>
                                    <p:animEffect transition="in" filter="wipe(left)">
                                      <p:cBhvr>
                                        <p:cTn id="57" dur="500"/>
                                        <p:tgtEl>
                                          <p:spTgt spid="409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0984"/>
                                        </p:tgtEl>
                                        <p:attrNameLst>
                                          <p:attrName>style.visibility</p:attrName>
                                        </p:attrNameLst>
                                      </p:cBhvr>
                                      <p:to>
                                        <p:strVal val="visible"/>
                                      </p:to>
                                    </p:set>
                                    <p:animEffect transition="in" filter="wipe(left)">
                                      <p:cBhvr>
                                        <p:cTn id="62" dur="500"/>
                                        <p:tgtEl>
                                          <p:spTgt spid="40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1" grpId="0" animBg="1"/>
      <p:bldP spid="40972" grpId="0" animBg="1"/>
      <p:bldP spid="40975" grpId="0" animBg="1"/>
      <p:bldP spid="40976" grpId="0" animBg="1"/>
    </p:bldLst>
  </p:timing>
</p:sld>
</file>

<file path=ppt/slides/slide1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pPr eaLnBrk="1" hangingPunct="1"/>
            <a:r>
              <a:rPr lang="zh-CN" altLang="en-US" smtClean="0">
                <a:solidFill>
                  <a:srgbClr val="0000FF"/>
                </a:solidFill>
              </a:rPr>
              <a:t>二、行列式按行（列）展开法则</a:t>
            </a:r>
          </a:p>
        </p:txBody>
      </p:sp>
      <p:sp>
        <p:nvSpPr>
          <p:cNvPr id="38915" name="Text Box 3"/>
          <p:cNvSpPr txBox="1">
            <a:spLocks noChangeArrowheads="1"/>
          </p:cNvSpPr>
          <p:nvPr/>
        </p:nvSpPr>
        <p:spPr bwMode="auto">
          <a:xfrm>
            <a:off x="971550" y="1700213"/>
            <a:ext cx="7620000" cy="1077912"/>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800" b="1" smtClean="0">
                <a:solidFill>
                  <a:srgbClr val="0000FF"/>
                </a:solidFill>
                <a:latin typeface="Times New Roman" pitchFamily="18" charset="0"/>
                <a:ea typeface="楷体_GB2312" pitchFamily="49" charset="-122"/>
              </a:rPr>
              <a:t>定理</a:t>
            </a:r>
            <a:r>
              <a:rPr kumimoji="1" lang="en-US" altLang="zh-CN" sz="2800" b="1" smtClean="0">
                <a:solidFill>
                  <a:srgbClr val="0000FF"/>
                </a:solidFill>
                <a:latin typeface="Times New Roman" pitchFamily="18" charset="0"/>
                <a:ea typeface="楷体_GB2312" pitchFamily="49" charset="-122"/>
              </a:rPr>
              <a:t>3</a:t>
            </a:r>
            <a:r>
              <a:rPr kumimoji="1" lang="en-US" altLang="zh-CN" sz="2800" b="1" smtClean="0">
                <a:solidFill>
                  <a:srgbClr val="0000FF"/>
                </a:solidFill>
                <a:latin typeface="楷体_GB2312" pitchFamily="49" charset="-122"/>
                <a:ea typeface="楷体_GB2312" pitchFamily="49" charset="-122"/>
              </a:rPr>
              <a:t>  </a:t>
            </a:r>
            <a:r>
              <a:rPr kumimoji="1" lang="zh-CN" altLang="en-US" sz="2800" b="1" smtClean="0">
                <a:solidFill>
                  <a:srgbClr val="000000"/>
                </a:solidFill>
                <a:latin typeface="Times New Roman" pitchFamily="18" charset="0"/>
                <a:ea typeface="楷体_GB2312" pitchFamily="49" charset="-122"/>
              </a:rPr>
              <a:t>行列式等于它的任一行（列）的各元素与其对应的代数余子式乘积之和，即</a:t>
            </a:r>
          </a:p>
        </p:txBody>
      </p:sp>
      <p:graphicFrame>
        <p:nvGraphicFramePr>
          <p:cNvPr id="38916" name="Object 5"/>
          <p:cNvGraphicFramePr>
            <a:graphicFrameLocks noChangeAspect="1"/>
          </p:cNvGraphicFramePr>
          <p:nvPr/>
        </p:nvGraphicFramePr>
        <p:xfrm>
          <a:off x="1187450" y="3357563"/>
          <a:ext cx="7275513" cy="647700"/>
        </p:xfrm>
        <a:graphic>
          <a:graphicData uri="http://schemas.openxmlformats.org/presentationml/2006/ole">
            <p:oleObj spid="_x0000_s443394" name="Equation" r:id="rId3" imgW="3785400" imgH="330120" progId="Equation.DSMT4">
              <p:embed/>
            </p:oleObj>
          </a:graphicData>
        </a:graphic>
      </p:graphicFrame>
      <p:graphicFrame>
        <p:nvGraphicFramePr>
          <p:cNvPr id="5" name="Object 6"/>
          <p:cNvGraphicFramePr>
            <a:graphicFrameLocks noChangeAspect="1"/>
          </p:cNvGraphicFramePr>
          <p:nvPr/>
        </p:nvGraphicFramePr>
        <p:xfrm>
          <a:off x="1116013" y="4508500"/>
          <a:ext cx="7294562" cy="649288"/>
        </p:xfrm>
        <a:graphic>
          <a:graphicData uri="http://schemas.openxmlformats.org/presentationml/2006/ole">
            <p:oleObj spid="_x0000_s443395" name="公式" r:id="rId4" imgW="2895600" imgH="2413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left)">
                                      <p:cBhvr>
                                        <p:cTn id="12" dur="50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2898" name="Rectangle 2"/>
          <p:cNvSpPr>
            <a:spLocks noGrp="1" noChangeArrowheads="1"/>
          </p:cNvSpPr>
          <p:nvPr>
            <p:ph type="ctrTitle"/>
          </p:nvPr>
        </p:nvSpPr>
        <p:spPr/>
        <p:txBody>
          <a:bodyPr/>
          <a:lstStyle/>
          <a:p>
            <a:pPr eaLnBrk="1" hangingPunct="1"/>
            <a:r>
              <a:rPr lang="zh-CN" altLang="en-US" b="1" smtClean="0">
                <a:latin typeface="楷体_GB2312" pitchFamily="49" charset="-122"/>
                <a:ea typeface="楷体_GB2312" pitchFamily="49" charset="-122"/>
              </a:rPr>
              <a:t>线性代数</a:t>
            </a:r>
            <a:r>
              <a:rPr lang="zh-CN" altLang="en-US" sz="3600" b="1" smtClean="0">
                <a:latin typeface="楷体_GB2312" pitchFamily="49" charset="-122"/>
                <a:ea typeface="楷体_GB2312" pitchFamily="49" charset="-122"/>
              </a:rPr>
              <a:t>（第六版）</a:t>
            </a: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9938" name="Object 23"/>
          <p:cNvGraphicFramePr>
            <a:graphicFrameLocks noChangeAspect="1"/>
          </p:cNvGraphicFramePr>
          <p:nvPr/>
        </p:nvGraphicFramePr>
        <p:xfrm>
          <a:off x="179388" y="423863"/>
          <a:ext cx="7091362" cy="1563687"/>
        </p:xfrm>
        <a:graphic>
          <a:graphicData uri="http://schemas.openxmlformats.org/presentationml/2006/ole">
            <p:oleObj spid="_x0000_s444418" name="Equation" r:id="rId3" imgW="3225800" imgH="711200" progId="Equation.DSMT4">
              <p:embed/>
            </p:oleObj>
          </a:graphicData>
        </a:graphic>
      </p:graphicFrame>
      <p:graphicFrame>
        <p:nvGraphicFramePr>
          <p:cNvPr id="39939" name="Object 24"/>
          <p:cNvGraphicFramePr>
            <a:graphicFrameLocks noChangeAspect="1"/>
          </p:cNvGraphicFramePr>
          <p:nvPr/>
        </p:nvGraphicFramePr>
        <p:xfrm>
          <a:off x="2187575" y="2189163"/>
          <a:ext cx="6786563" cy="1563687"/>
        </p:xfrm>
        <a:graphic>
          <a:graphicData uri="http://schemas.openxmlformats.org/presentationml/2006/ole">
            <p:oleObj spid="_x0000_s444419" name="Equation" r:id="rId4" imgW="3086100" imgH="711200" progId="Equation.DSMT4">
              <p:embed/>
            </p:oleObj>
          </a:graphicData>
        </a:graphic>
      </p:graphicFrame>
      <p:graphicFrame>
        <p:nvGraphicFramePr>
          <p:cNvPr id="39940" name="Object 25"/>
          <p:cNvGraphicFramePr>
            <a:graphicFrameLocks noChangeAspect="1"/>
          </p:cNvGraphicFramePr>
          <p:nvPr/>
        </p:nvGraphicFramePr>
        <p:xfrm>
          <a:off x="2197100" y="4213225"/>
          <a:ext cx="1144588" cy="503238"/>
        </p:xfrm>
        <a:graphic>
          <a:graphicData uri="http://schemas.openxmlformats.org/presentationml/2006/ole">
            <p:oleObj spid="_x0000_s444420" name="Equation" r:id="rId5" imgW="520700" imgH="228600" progId="Equation.DSMT4">
              <p:embed/>
            </p:oleObj>
          </a:graphicData>
        </a:graphic>
      </p:graphicFrame>
      <p:graphicFrame>
        <p:nvGraphicFramePr>
          <p:cNvPr id="39941" name="Object 26"/>
          <p:cNvGraphicFramePr>
            <a:graphicFrameLocks noChangeAspect="1"/>
          </p:cNvGraphicFramePr>
          <p:nvPr/>
        </p:nvGraphicFramePr>
        <p:xfrm>
          <a:off x="3354388" y="4213225"/>
          <a:ext cx="1089025" cy="503238"/>
        </p:xfrm>
        <a:graphic>
          <a:graphicData uri="http://schemas.openxmlformats.org/presentationml/2006/ole">
            <p:oleObj spid="_x0000_s444421" name="Equation" r:id="rId6" imgW="495085" imgH="228501" progId="Equation.DSMT4">
              <p:embed/>
            </p:oleObj>
          </a:graphicData>
        </a:graphic>
      </p:graphicFrame>
      <p:graphicFrame>
        <p:nvGraphicFramePr>
          <p:cNvPr id="39942" name="Object 27"/>
          <p:cNvGraphicFramePr>
            <a:graphicFrameLocks noChangeAspect="1"/>
          </p:cNvGraphicFramePr>
          <p:nvPr/>
        </p:nvGraphicFramePr>
        <p:xfrm>
          <a:off x="4449763" y="4213225"/>
          <a:ext cx="1090612" cy="503238"/>
        </p:xfrm>
        <a:graphic>
          <a:graphicData uri="http://schemas.openxmlformats.org/presentationml/2006/ole">
            <p:oleObj spid="_x0000_s444422" name="Equation" r:id="rId7" imgW="495085" imgH="228501" progId="Equation.DSMT4">
              <p:embed/>
            </p:oleObj>
          </a:graphicData>
        </a:graphic>
      </p:graphicFrame>
      <p:graphicFrame>
        <p:nvGraphicFramePr>
          <p:cNvPr id="39943" name="Object 28"/>
          <p:cNvGraphicFramePr>
            <a:graphicFrameLocks noChangeAspect="1"/>
          </p:cNvGraphicFramePr>
          <p:nvPr/>
        </p:nvGraphicFramePr>
        <p:xfrm>
          <a:off x="2155825" y="5086350"/>
          <a:ext cx="3470275" cy="503238"/>
        </p:xfrm>
        <a:graphic>
          <a:graphicData uri="http://schemas.openxmlformats.org/presentationml/2006/ole">
            <p:oleObj spid="_x0000_s444423" name="Equation" r:id="rId8" imgW="2083320" imgH="292320" progId="Equation.DSMT4">
              <p:embed/>
            </p:oleObj>
          </a:graphicData>
        </a:graphic>
      </p:graphicFrame>
      <p:graphicFrame>
        <p:nvGraphicFramePr>
          <p:cNvPr id="39944" name="Object 29"/>
          <p:cNvGraphicFramePr>
            <a:graphicFrameLocks noChangeAspect="1"/>
          </p:cNvGraphicFramePr>
          <p:nvPr/>
        </p:nvGraphicFramePr>
        <p:xfrm>
          <a:off x="2155825" y="5949950"/>
          <a:ext cx="3470275" cy="503238"/>
        </p:xfrm>
        <a:graphic>
          <a:graphicData uri="http://schemas.openxmlformats.org/presentationml/2006/ole">
            <p:oleObj spid="_x0000_s444424" name="Equation" r:id="rId9" imgW="2083320" imgH="292320" progId="Equation.DSMT4">
              <p:embed/>
            </p:oleObj>
          </a:graphicData>
        </a:graphic>
      </p:graphicFrame>
      <p:sp>
        <p:nvSpPr>
          <p:cNvPr id="39945" name="Rectangle 9"/>
          <p:cNvSpPr>
            <a:spLocks noChangeArrowheads="1"/>
          </p:cNvSpPr>
          <p:nvPr/>
        </p:nvSpPr>
        <p:spPr bwMode="auto">
          <a:xfrm>
            <a:off x="755650" y="5086350"/>
            <a:ext cx="14033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同理可得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left)">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wipe(left)">
                                      <p:cBhvr>
                                        <p:cTn id="12" dur="500"/>
                                        <p:tgtEl>
                                          <p:spTgt spid="39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wipe(left)">
                                      <p:cBhvr>
                                        <p:cTn id="17" dur="500"/>
                                        <p:tgtEl>
                                          <p:spTgt spid="399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41"/>
                                        </p:tgtEl>
                                        <p:attrNameLst>
                                          <p:attrName>style.visibility</p:attrName>
                                        </p:attrNameLst>
                                      </p:cBhvr>
                                      <p:to>
                                        <p:strVal val="visible"/>
                                      </p:to>
                                    </p:set>
                                    <p:animEffect transition="in" filter="wipe(left)">
                                      <p:cBhvr>
                                        <p:cTn id="22" dur="500"/>
                                        <p:tgtEl>
                                          <p:spTgt spid="399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9942"/>
                                        </p:tgtEl>
                                        <p:attrNameLst>
                                          <p:attrName>style.visibility</p:attrName>
                                        </p:attrNameLst>
                                      </p:cBhvr>
                                      <p:to>
                                        <p:strVal val="visible"/>
                                      </p:to>
                                    </p:set>
                                    <p:animEffect transition="in" filter="wipe(left)">
                                      <p:cBhvr>
                                        <p:cTn id="27" dur="500"/>
                                        <p:tgtEl>
                                          <p:spTgt spid="399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45"/>
                                        </p:tgtEl>
                                        <p:attrNameLst>
                                          <p:attrName>style.visibility</p:attrName>
                                        </p:attrNameLst>
                                      </p:cBhvr>
                                      <p:to>
                                        <p:strVal val="visible"/>
                                      </p:to>
                                    </p:set>
                                    <p:animEffect transition="in" filter="wipe(left)">
                                      <p:cBhvr>
                                        <p:cTn id="32" dur="500"/>
                                        <p:tgtEl>
                                          <p:spTgt spid="399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9943"/>
                                        </p:tgtEl>
                                        <p:attrNameLst>
                                          <p:attrName>style.visibility</p:attrName>
                                        </p:attrNameLst>
                                      </p:cBhvr>
                                      <p:to>
                                        <p:strVal val="visible"/>
                                      </p:to>
                                    </p:set>
                                    <p:animEffect transition="in" filter="wipe(left)">
                                      <p:cBhvr>
                                        <p:cTn id="37" dur="500"/>
                                        <p:tgtEl>
                                          <p:spTgt spid="399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9944"/>
                                        </p:tgtEl>
                                        <p:attrNameLst>
                                          <p:attrName>style.visibility</p:attrName>
                                        </p:attrNameLst>
                                      </p:cBhvr>
                                      <p:to>
                                        <p:strVal val="visible"/>
                                      </p:to>
                                    </p:set>
                                    <p:animEffect transition="in" filter="wipe(left)">
                                      <p:cBhvr>
                                        <p:cTn id="42" dur="5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85800" y="3941763"/>
            <a:ext cx="3097213" cy="457200"/>
          </a:xfrm>
          <a:prstGeom prst="rect">
            <a:avLst/>
          </a:prstGeom>
          <a:noFill/>
          <a:ln w="9525">
            <a:noFill/>
            <a:miter lim="800000"/>
            <a:headEnd/>
            <a:tailEnd/>
          </a:ln>
        </p:spPr>
        <p:txBody>
          <a:bodyPr wrap="none">
            <a:spAutoFit/>
          </a:bodyPr>
          <a:lstStyle/>
          <a:p>
            <a:pPr fontAlgn="base">
              <a:spcBef>
                <a:spcPct val="50000"/>
              </a:spcBef>
              <a:spcAft>
                <a:spcPct val="0"/>
              </a:spcAft>
            </a:pPr>
            <a:r>
              <a:rPr kumimoji="1" lang="en-US" altLang="zh-CN" sz="2400" b="1" smtClean="0">
                <a:solidFill>
                  <a:srgbClr val="0000FF"/>
                </a:solidFill>
                <a:latin typeface="楷体_GB2312" pitchFamily="49" charset="-122"/>
                <a:ea typeface="楷体_GB2312" pitchFamily="49" charset="-122"/>
              </a:rPr>
              <a:t> </a:t>
            </a:r>
            <a:r>
              <a:rPr kumimoji="1" lang="zh-CN" altLang="en-US" sz="2400" b="1" smtClean="0">
                <a:solidFill>
                  <a:srgbClr val="0000FF"/>
                </a:solidFill>
                <a:latin typeface="楷体_GB2312" pitchFamily="49" charset="-122"/>
                <a:ea typeface="楷体_GB2312" pitchFamily="49" charset="-122"/>
              </a:rPr>
              <a:t>证明  </a:t>
            </a:r>
            <a:r>
              <a:rPr kumimoji="1" lang="zh-CN" altLang="en-US" sz="2400" b="1" smtClean="0">
                <a:solidFill>
                  <a:srgbClr val="000000"/>
                </a:solidFill>
                <a:latin typeface="楷体_GB2312" pitchFamily="49" charset="-122"/>
                <a:ea typeface="楷体_GB2312" pitchFamily="49" charset="-122"/>
              </a:rPr>
              <a:t>用数学归纳法</a:t>
            </a:r>
          </a:p>
        </p:txBody>
      </p:sp>
      <p:graphicFrame>
        <p:nvGraphicFramePr>
          <p:cNvPr id="41987" name="Object 17"/>
          <p:cNvGraphicFramePr>
            <a:graphicFrameLocks noChangeAspect="1"/>
          </p:cNvGraphicFramePr>
          <p:nvPr/>
        </p:nvGraphicFramePr>
        <p:xfrm>
          <a:off x="1828800" y="4495800"/>
          <a:ext cx="2133600" cy="1192213"/>
        </p:xfrm>
        <a:graphic>
          <a:graphicData uri="http://schemas.openxmlformats.org/presentationml/2006/ole">
            <p:oleObj spid="_x0000_s445442" name="Equation" r:id="rId3" imgW="863225" imgH="482391" progId="Equation.DSMT4">
              <p:embed/>
            </p:oleObj>
          </a:graphicData>
        </a:graphic>
      </p:graphicFrame>
      <p:graphicFrame>
        <p:nvGraphicFramePr>
          <p:cNvPr id="41988" name="Object 18"/>
          <p:cNvGraphicFramePr>
            <a:graphicFrameLocks noChangeAspect="1"/>
          </p:cNvGraphicFramePr>
          <p:nvPr/>
        </p:nvGraphicFramePr>
        <p:xfrm>
          <a:off x="5334000" y="4800600"/>
          <a:ext cx="2489200" cy="839788"/>
        </p:xfrm>
        <a:graphic>
          <a:graphicData uri="http://schemas.openxmlformats.org/presentationml/2006/ole">
            <p:oleObj spid="_x0000_s445443" name="Equation" r:id="rId4" imgW="1054100" imgH="355600" progId="Equation.DSMT4">
              <p:embed/>
            </p:oleObj>
          </a:graphicData>
        </a:graphic>
      </p:graphicFrame>
      <p:sp>
        <p:nvSpPr>
          <p:cNvPr id="726021" name="Text Box 5"/>
          <p:cNvSpPr txBox="1">
            <a:spLocks noChangeArrowheads="1"/>
          </p:cNvSpPr>
          <p:nvPr/>
        </p:nvSpPr>
        <p:spPr bwMode="auto">
          <a:xfrm>
            <a:off x="685800" y="762000"/>
            <a:ext cx="5910263" cy="461963"/>
          </a:xfrm>
          <a:prstGeom prst="rect">
            <a:avLst/>
          </a:prstGeom>
          <a:noFill/>
          <a:ln w="9525">
            <a:noFill/>
            <a:miter lim="800000"/>
            <a:headEnd/>
            <a:tailEnd/>
          </a:ln>
        </p:spPr>
        <p:txBody>
          <a:bodyPr wrap="none">
            <a:spAutoFit/>
          </a:bodyPr>
          <a:lstStyle/>
          <a:p>
            <a:pPr fontAlgn="base">
              <a:spcBef>
                <a:spcPct val="50000"/>
              </a:spcBef>
              <a:spcAft>
                <a:spcPct val="0"/>
              </a:spcAft>
            </a:pPr>
            <a:r>
              <a:rPr kumimoji="1" lang="zh-CN" altLang="en-US" sz="2400" b="1" smtClean="0">
                <a:solidFill>
                  <a:srgbClr val="0000FF"/>
                </a:solidFill>
                <a:latin typeface="楷体_GB2312" pitchFamily="49" charset="-122"/>
                <a:ea typeface="楷体_GB2312" pitchFamily="49" charset="-122"/>
              </a:rPr>
              <a:t>例</a:t>
            </a:r>
            <a:r>
              <a:rPr kumimoji="1" lang="en-US" altLang="zh-CN" sz="2400" b="1" smtClean="0">
                <a:solidFill>
                  <a:srgbClr val="0000FF"/>
                </a:solidFill>
                <a:latin typeface="楷体_GB2312" pitchFamily="49" charset="-122"/>
                <a:ea typeface="楷体_GB2312" pitchFamily="49" charset="-122"/>
              </a:rPr>
              <a:t>3</a:t>
            </a:r>
            <a:r>
              <a:rPr kumimoji="1" lang="zh-CN" altLang="en-US" sz="2400" b="1" smtClean="0">
                <a:solidFill>
                  <a:srgbClr val="000000"/>
                </a:solidFill>
                <a:latin typeface="楷体_GB2312" pitchFamily="49" charset="-122"/>
                <a:ea typeface="楷体_GB2312" pitchFamily="49" charset="-122"/>
              </a:rPr>
              <a:t>  证明范德蒙德</a:t>
            </a:r>
            <a:r>
              <a:rPr kumimoji="1" lang="en-US" altLang="zh-CN" sz="2400" b="1" smtClean="0">
                <a:solidFill>
                  <a:srgbClr val="000000"/>
                </a:solidFill>
                <a:latin typeface="楷体_GB2312" pitchFamily="49" charset="-122"/>
                <a:ea typeface="楷体_GB2312" pitchFamily="49" charset="-122"/>
              </a:rPr>
              <a:t>(</a:t>
            </a:r>
            <a:r>
              <a:rPr kumimoji="1" lang="en-US" altLang="zh-CN" sz="2400" b="1" smtClean="0">
                <a:solidFill>
                  <a:srgbClr val="000000"/>
                </a:solidFill>
                <a:latin typeface="Times New Roman" pitchFamily="18" charset="0"/>
                <a:ea typeface="楷体_GB2312" pitchFamily="49" charset="-122"/>
              </a:rPr>
              <a:t>Vandermonde</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行列式</a:t>
            </a:r>
          </a:p>
        </p:txBody>
      </p:sp>
      <p:graphicFrame>
        <p:nvGraphicFramePr>
          <p:cNvPr id="726022" name="Object 19"/>
          <p:cNvGraphicFramePr>
            <a:graphicFrameLocks noChangeAspect="1"/>
          </p:cNvGraphicFramePr>
          <p:nvPr/>
        </p:nvGraphicFramePr>
        <p:xfrm>
          <a:off x="1219200" y="1374775"/>
          <a:ext cx="6324600" cy="2584450"/>
        </p:xfrm>
        <a:graphic>
          <a:graphicData uri="http://schemas.openxmlformats.org/presentationml/2006/ole">
            <p:oleObj spid="_x0000_s445444" name="Equation" r:id="rId5" imgW="2857500" imgH="1168400" progId="Equation.DSMT4">
              <p:embed/>
            </p:oleObj>
          </a:graphicData>
        </a:graphic>
      </p:graphicFrame>
      <p:graphicFrame>
        <p:nvGraphicFramePr>
          <p:cNvPr id="726023" name="Object 20"/>
          <p:cNvGraphicFramePr>
            <a:graphicFrameLocks noChangeAspect="1"/>
          </p:cNvGraphicFramePr>
          <p:nvPr/>
        </p:nvGraphicFramePr>
        <p:xfrm>
          <a:off x="7740650" y="2420938"/>
          <a:ext cx="463550" cy="436562"/>
        </p:xfrm>
        <a:graphic>
          <a:graphicData uri="http://schemas.openxmlformats.org/presentationml/2006/ole">
            <p:oleObj spid="_x0000_s445445" name="Equation" r:id="rId6" imgW="215713" imgH="203024" progId="Equation.DSMT4">
              <p:embed/>
            </p:oleObj>
          </a:graphicData>
        </a:graphic>
      </p:graphicFrame>
      <p:sp>
        <p:nvSpPr>
          <p:cNvPr id="41992" name="Text Box 8"/>
          <p:cNvSpPr txBox="1">
            <a:spLocks noChangeArrowheads="1"/>
          </p:cNvSpPr>
          <p:nvPr/>
        </p:nvSpPr>
        <p:spPr bwMode="auto">
          <a:xfrm>
            <a:off x="1812925" y="5856288"/>
            <a:ext cx="29400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所以</a:t>
            </a:r>
            <a:r>
              <a:rPr kumimoji="1" lang="en-US" altLang="zh-CN" sz="2400" b="1" i="1" smtClean="0">
                <a:solidFill>
                  <a:srgbClr val="000000"/>
                </a:solidFill>
                <a:latin typeface="Times New Roman" pitchFamily="18" charset="0"/>
                <a:ea typeface="楷体_GB2312" pitchFamily="49" charset="-122"/>
              </a:rPr>
              <a:t>n</a:t>
            </a:r>
            <a:r>
              <a:rPr kumimoji="1" lang="en-US" altLang="zh-CN" sz="2400" b="1" smtClean="0">
                <a:solidFill>
                  <a:srgbClr val="000000"/>
                </a:solidFill>
                <a:latin typeface="Times New Roman" pitchFamily="18" charset="0"/>
                <a:ea typeface="楷体_GB2312" pitchFamily="49" charset="-122"/>
              </a:rPr>
              <a:t>=2</a:t>
            </a:r>
            <a:r>
              <a:rPr kumimoji="1" lang="zh-CN" altLang="en-US" sz="2400" b="1" smtClean="0">
                <a:solidFill>
                  <a:srgbClr val="000000"/>
                </a:solidFill>
                <a:latin typeface="Times New Roman" pitchFamily="18" charset="0"/>
                <a:ea typeface="楷体_GB2312" pitchFamily="49" charset="-122"/>
              </a:rPr>
              <a:t>时</a:t>
            </a:r>
            <a:r>
              <a:rPr kumimoji="1" lang="en-US" altLang="zh-CN" sz="2400" b="1" smtClean="0">
                <a:solidFill>
                  <a:srgbClr val="000000"/>
                </a:solidFill>
                <a:latin typeface="Times New Roman" pitchFamily="18" charset="0"/>
                <a:ea typeface="楷体_GB2312" pitchFamily="49" charset="-122"/>
              </a:rPr>
              <a:t>(1)</a:t>
            </a:r>
            <a:r>
              <a:rPr kumimoji="1" lang="zh-CN" altLang="en-US" sz="2400" b="1" smtClean="0">
                <a:solidFill>
                  <a:srgbClr val="000000"/>
                </a:solidFill>
                <a:latin typeface="Times New Roman" pitchFamily="18" charset="0"/>
                <a:ea typeface="楷体_GB2312" pitchFamily="49" charset="-122"/>
              </a:rPr>
              <a:t>式成立</a:t>
            </a:r>
            <a:r>
              <a:rPr kumimoji="1" lang="en-US" altLang="zh-CN" sz="2400" b="1" smtClean="0">
                <a:solidFill>
                  <a:srgbClr val="000000"/>
                </a:solidFill>
                <a:latin typeface="Times New Roman" pitchFamily="18" charset="0"/>
                <a:ea typeface="楷体_GB2312" pitchFamily="49" charset="-122"/>
              </a:rPr>
              <a:t>.</a:t>
            </a:r>
          </a:p>
        </p:txBody>
      </p:sp>
      <p:graphicFrame>
        <p:nvGraphicFramePr>
          <p:cNvPr id="41993" name="Object 21"/>
          <p:cNvGraphicFramePr>
            <a:graphicFrameLocks noChangeAspect="1"/>
          </p:cNvGraphicFramePr>
          <p:nvPr/>
        </p:nvGraphicFramePr>
        <p:xfrm>
          <a:off x="3997325" y="4868863"/>
          <a:ext cx="1412875" cy="541337"/>
        </p:xfrm>
        <a:graphic>
          <a:graphicData uri="http://schemas.openxmlformats.org/presentationml/2006/ole">
            <p:oleObj spid="_x0000_s445446" name="Equation" r:id="rId7" imgW="596900" imgH="22860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93"/>
                                        </p:tgtEl>
                                        <p:attrNameLst>
                                          <p:attrName>style.visibility</p:attrName>
                                        </p:attrNameLst>
                                      </p:cBhvr>
                                      <p:to>
                                        <p:strVal val="visible"/>
                                      </p:to>
                                    </p:set>
                                    <p:animEffect transition="in" filter="wipe(left)">
                                      <p:cBhvr>
                                        <p:cTn id="17" dur="500"/>
                                        <p:tgtEl>
                                          <p:spTgt spid="419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88"/>
                                        </p:tgtEl>
                                        <p:attrNameLst>
                                          <p:attrName>style.visibility</p:attrName>
                                        </p:attrNameLst>
                                      </p:cBhvr>
                                      <p:to>
                                        <p:strVal val="visible"/>
                                      </p:to>
                                    </p:set>
                                    <p:animEffect transition="in" filter="wipe(left)">
                                      <p:cBhvr>
                                        <p:cTn id="22" dur="500"/>
                                        <p:tgtEl>
                                          <p:spTgt spid="419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2"/>
                                        </p:tgtEl>
                                        <p:attrNameLst>
                                          <p:attrName>style.visibility</p:attrName>
                                        </p:attrNameLst>
                                      </p:cBhvr>
                                      <p:to>
                                        <p:strVal val="visible"/>
                                      </p:to>
                                    </p:set>
                                    <p:animEffect transition="in" filter="wipe(left)">
                                      <p:cBhvr>
                                        <p:cTn id="27" dur="500"/>
                                        <p:tgtEl>
                                          <p:spTgt spid="4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92"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27042" name="Object 2"/>
          <p:cNvGraphicFramePr>
            <a:graphicFrameLocks noChangeAspect="1"/>
          </p:cNvGraphicFramePr>
          <p:nvPr/>
        </p:nvGraphicFramePr>
        <p:xfrm>
          <a:off x="182563" y="2205038"/>
          <a:ext cx="8778875" cy="3840162"/>
        </p:xfrm>
        <a:graphic>
          <a:graphicData uri="http://schemas.openxmlformats.org/presentationml/2006/ole">
            <p:oleObj spid="_x0000_s446466" name="公式" r:id="rId3" imgW="3238500" imgH="1320800" progId="">
              <p:embed/>
            </p:oleObj>
          </a:graphicData>
        </a:graphic>
      </p:graphicFrame>
      <p:sp>
        <p:nvSpPr>
          <p:cNvPr id="3" name="Text Box 3"/>
          <p:cNvSpPr txBox="1">
            <a:spLocks noChangeArrowheads="1"/>
          </p:cNvSpPr>
          <p:nvPr/>
        </p:nvSpPr>
        <p:spPr bwMode="auto">
          <a:xfrm>
            <a:off x="633413" y="768350"/>
            <a:ext cx="8042275" cy="93186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b="1" smtClean="0">
                <a:solidFill>
                  <a:srgbClr val="000000"/>
                </a:solidFill>
                <a:latin typeface="Times New Roman" pitchFamily="18" charset="0"/>
                <a:ea typeface="楷体_GB2312" pitchFamily="49" charset="-122"/>
              </a:rPr>
              <a:t>假设</a:t>
            </a:r>
            <a:r>
              <a:rPr lang="en-US" altLang="zh-CN" sz="2400" b="1" smtClean="0">
                <a:solidFill>
                  <a:srgbClr val="000000"/>
                </a:solidFill>
                <a:latin typeface="Times New Roman" pitchFamily="18" charset="0"/>
                <a:ea typeface="楷体_GB2312" pitchFamily="49" charset="-122"/>
              </a:rPr>
              <a:t>(1)</a:t>
            </a:r>
            <a:r>
              <a:rPr lang="zh-CN" altLang="en-US" sz="2400" b="1" smtClean="0">
                <a:solidFill>
                  <a:srgbClr val="000000"/>
                </a:solidFill>
                <a:latin typeface="Times New Roman" pitchFamily="18" charset="0"/>
                <a:ea typeface="楷体_GB2312" pitchFamily="49" charset="-122"/>
              </a:rPr>
              <a:t>对于</a:t>
            </a:r>
            <a:r>
              <a:rPr lang="en-US" altLang="zh-CN" sz="2400" b="1" i="1" smtClean="0">
                <a:solidFill>
                  <a:srgbClr val="000000"/>
                </a:solidFill>
                <a:latin typeface="Times New Roman" pitchFamily="18" charset="0"/>
                <a:ea typeface="楷体_GB2312" pitchFamily="49" charset="-122"/>
              </a:rPr>
              <a:t>n</a:t>
            </a:r>
            <a:r>
              <a:rPr lang="zh-CN" altLang="en-US" sz="2400" b="1" smtClean="0">
                <a:solidFill>
                  <a:srgbClr val="000000"/>
                </a:solidFill>
                <a:latin typeface="Times New Roman" pitchFamily="18" charset="0"/>
                <a:ea typeface="楷体_GB2312" pitchFamily="49" charset="-122"/>
              </a:rPr>
              <a:t>－</a:t>
            </a:r>
            <a:r>
              <a:rPr lang="en-US" altLang="zh-CN" sz="2400" b="1" smtClean="0">
                <a:solidFill>
                  <a:srgbClr val="000000"/>
                </a:solidFill>
                <a:latin typeface="Times New Roman" pitchFamily="18" charset="0"/>
                <a:ea typeface="楷体_GB2312" pitchFamily="49" charset="-122"/>
              </a:rPr>
              <a:t>1</a:t>
            </a:r>
            <a:r>
              <a:rPr lang="zh-CN" altLang="en-US" sz="2400" b="1" smtClean="0">
                <a:solidFill>
                  <a:srgbClr val="000000"/>
                </a:solidFill>
                <a:latin typeface="Times New Roman" pitchFamily="18" charset="0"/>
                <a:ea typeface="楷体_GB2312" pitchFamily="49" charset="-122"/>
              </a:rPr>
              <a:t>阶范德蒙行列式成立，从第</a:t>
            </a:r>
            <a:r>
              <a:rPr lang="en-US" altLang="zh-CN" sz="2400" b="1" i="1" smtClean="0">
                <a:solidFill>
                  <a:srgbClr val="000000"/>
                </a:solidFill>
                <a:latin typeface="Times New Roman" pitchFamily="18" charset="0"/>
                <a:ea typeface="楷体_GB2312" pitchFamily="49" charset="-122"/>
              </a:rPr>
              <a:t>n</a:t>
            </a:r>
            <a:r>
              <a:rPr lang="zh-CN" altLang="en-US" sz="2400" b="1" smtClean="0">
                <a:solidFill>
                  <a:srgbClr val="000000"/>
                </a:solidFill>
                <a:latin typeface="Times New Roman" pitchFamily="18" charset="0"/>
                <a:ea typeface="楷体_GB2312" pitchFamily="49" charset="-122"/>
              </a:rPr>
              <a:t>行开始，后行</a:t>
            </a:r>
          </a:p>
          <a:p>
            <a:pPr fontAlgn="base">
              <a:lnSpc>
                <a:spcPct val="130000"/>
              </a:lnSpc>
              <a:spcBef>
                <a:spcPct val="0"/>
              </a:spcBef>
              <a:spcAft>
                <a:spcPct val="0"/>
              </a:spcAft>
            </a:pPr>
            <a:r>
              <a:rPr lang="zh-CN" altLang="en-US" sz="2400" b="1" smtClean="0">
                <a:solidFill>
                  <a:srgbClr val="000000"/>
                </a:solidFill>
                <a:latin typeface="Times New Roman" pitchFamily="18" charset="0"/>
                <a:ea typeface="楷体_GB2312" pitchFamily="49" charset="-122"/>
              </a:rPr>
              <a:t>减去前行的    倍：</a:t>
            </a:r>
          </a:p>
        </p:txBody>
      </p:sp>
      <p:graphicFrame>
        <p:nvGraphicFramePr>
          <p:cNvPr id="4" name="Object 3"/>
          <p:cNvGraphicFramePr>
            <a:graphicFrameLocks noChangeAspect="1"/>
          </p:cNvGraphicFramePr>
          <p:nvPr/>
        </p:nvGraphicFramePr>
        <p:xfrm>
          <a:off x="2217738" y="1193800"/>
          <a:ext cx="392112" cy="504825"/>
        </p:xfrm>
        <a:graphic>
          <a:graphicData uri="http://schemas.openxmlformats.org/presentationml/2006/ole">
            <p:oleObj spid="_x0000_s446467" name="Equation" r:id="rId4" imgW="177646" imgH="228402"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3010" name="Object 11"/>
          <p:cNvGraphicFramePr>
            <a:graphicFrameLocks noChangeAspect="1"/>
          </p:cNvGraphicFramePr>
          <p:nvPr/>
        </p:nvGraphicFramePr>
        <p:xfrm>
          <a:off x="179388" y="1412875"/>
          <a:ext cx="8605837" cy="2736850"/>
        </p:xfrm>
        <a:graphic>
          <a:graphicData uri="http://schemas.openxmlformats.org/presentationml/2006/ole">
            <p:oleObj spid="_x0000_s447490" name="Equation" r:id="rId3" imgW="3644900" imgH="1168400" progId="Equation.DSMT4">
              <p:embed/>
            </p:oleObj>
          </a:graphicData>
        </a:graphic>
      </p:graphicFrame>
      <p:sp>
        <p:nvSpPr>
          <p:cNvPr id="43013" name="Text Box 5"/>
          <p:cNvSpPr txBox="1">
            <a:spLocks noChangeArrowheads="1"/>
          </p:cNvSpPr>
          <p:nvPr/>
        </p:nvSpPr>
        <p:spPr bwMode="auto">
          <a:xfrm>
            <a:off x="250825" y="4616450"/>
            <a:ext cx="7346950" cy="457200"/>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b="1" smtClean="0">
                <a:solidFill>
                  <a:srgbClr val="000000"/>
                </a:solidFill>
                <a:latin typeface="Times New Roman" pitchFamily="18" charset="0"/>
                <a:ea typeface="楷体_GB2312" pitchFamily="49" charset="-122"/>
              </a:rPr>
              <a:t>按照第</a:t>
            </a:r>
            <a:r>
              <a:rPr lang="en-US" altLang="zh-CN" sz="2400" b="1" smtClean="0">
                <a:solidFill>
                  <a:srgbClr val="000000"/>
                </a:solidFill>
                <a:latin typeface="Times New Roman" pitchFamily="18" charset="0"/>
                <a:ea typeface="楷体_GB2312" pitchFamily="49" charset="-122"/>
              </a:rPr>
              <a:t>1</a:t>
            </a:r>
            <a:r>
              <a:rPr lang="zh-CN" altLang="en-US" sz="2400" b="1" smtClean="0">
                <a:solidFill>
                  <a:srgbClr val="000000"/>
                </a:solidFill>
                <a:latin typeface="Times New Roman" pitchFamily="18" charset="0"/>
                <a:ea typeface="楷体_GB2312" pitchFamily="49" charset="-122"/>
              </a:rPr>
              <a:t>列展开，并提出每列的公因子                ，就有</a:t>
            </a:r>
          </a:p>
        </p:txBody>
      </p:sp>
      <p:graphicFrame>
        <p:nvGraphicFramePr>
          <p:cNvPr id="43014" name="Object 13"/>
          <p:cNvGraphicFramePr>
            <a:graphicFrameLocks noChangeAspect="1"/>
          </p:cNvGraphicFramePr>
          <p:nvPr/>
        </p:nvGraphicFramePr>
        <p:xfrm>
          <a:off x="5364163" y="4579938"/>
          <a:ext cx="1258887" cy="504825"/>
        </p:xfrm>
        <a:graphic>
          <a:graphicData uri="http://schemas.openxmlformats.org/presentationml/2006/ole">
            <p:oleObj spid="_x0000_s447491" name="Equation" r:id="rId4" imgW="571252" imgH="228501"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3014"/>
                                        </p:tgtEl>
                                        <p:attrNameLst>
                                          <p:attrName>style.visibility</p:attrName>
                                        </p:attrNameLst>
                                      </p:cBhvr>
                                      <p:to>
                                        <p:strVal val="visible"/>
                                      </p:to>
                                    </p:set>
                                    <p:animEffect transition="in" filter="checkerboard(across)">
                                      <p:cBhvr>
                                        <p:cTn id="12" dur="500"/>
                                        <p:tgtEl>
                                          <p:spTgt spid="4301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3013"/>
                                        </p:tgtEl>
                                        <p:attrNameLst>
                                          <p:attrName>style.visibility</p:attrName>
                                        </p:attrNameLst>
                                      </p:cBhvr>
                                      <p:to>
                                        <p:strVal val="visible"/>
                                      </p:to>
                                    </p:set>
                                    <p:animEffect transition="in" filter="checkerboard(across)">
                                      <p:cBhvr>
                                        <p:cTn id="15"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4034" name="Object 11"/>
          <p:cNvGraphicFramePr>
            <a:graphicFrameLocks noChangeAspect="1"/>
          </p:cNvGraphicFramePr>
          <p:nvPr/>
        </p:nvGraphicFramePr>
        <p:xfrm>
          <a:off x="914400" y="3141663"/>
          <a:ext cx="7289800" cy="781050"/>
        </p:xfrm>
        <a:graphic>
          <a:graphicData uri="http://schemas.openxmlformats.org/presentationml/2006/ole">
            <p:oleObj spid="_x0000_s448514" name="Equation" r:id="rId3" imgW="3314700" imgH="355600" progId="Equation.DSMT4">
              <p:embed/>
            </p:oleObj>
          </a:graphicData>
        </a:graphic>
      </p:graphicFrame>
      <p:graphicFrame>
        <p:nvGraphicFramePr>
          <p:cNvPr id="44035" name="Object 12"/>
          <p:cNvGraphicFramePr>
            <a:graphicFrameLocks noChangeAspect="1"/>
          </p:cNvGraphicFramePr>
          <p:nvPr/>
        </p:nvGraphicFramePr>
        <p:xfrm>
          <a:off x="1908175" y="4005263"/>
          <a:ext cx="2430463" cy="781050"/>
        </p:xfrm>
        <a:graphic>
          <a:graphicData uri="http://schemas.openxmlformats.org/presentationml/2006/ole">
            <p:oleObj spid="_x0000_s448515" name="Equation" r:id="rId4" imgW="1104421" imgH="355446" progId="Equation.DSMT4">
              <p:embed/>
            </p:oleObj>
          </a:graphicData>
        </a:graphic>
      </p:graphicFrame>
      <p:graphicFrame>
        <p:nvGraphicFramePr>
          <p:cNvPr id="729092" name="Object 13"/>
          <p:cNvGraphicFramePr>
            <a:graphicFrameLocks noChangeAspect="1"/>
          </p:cNvGraphicFramePr>
          <p:nvPr/>
        </p:nvGraphicFramePr>
        <p:xfrm>
          <a:off x="900113" y="476250"/>
          <a:ext cx="7496175" cy="2068513"/>
        </p:xfrm>
        <a:graphic>
          <a:graphicData uri="http://schemas.openxmlformats.org/presentationml/2006/ole">
            <p:oleObj spid="_x0000_s448516" name="Equation" r:id="rId5" imgW="3403600" imgH="939800" progId="Equation.DSMT4">
              <p:embed/>
            </p:oleObj>
          </a:graphicData>
        </a:graphic>
      </p:graphicFrame>
      <p:sp>
        <p:nvSpPr>
          <p:cNvPr id="44037" name="AutoShape 5"/>
          <p:cNvSpPr>
            <a:spLocks noChangeArrowheads="1"/>
          </p:cNvSpPr>
          <p:nvPr/>
        </p:nvSpPr>
        <p:spPr bwMode="auto">
          <a:xfrm>
            <a:off x="611188" y="2276475"/>
            <a:ext cx="4114800" cy="609600"/>
          </a:xfrm>
          <a:prstGeom prst="wedgeRoundRectCallout">
            <a:avLst>
              <a:gd name="adj1" fmla="val 54361"/>
              <a:gd name="adj2" fmla="val -103907"/>
              <a:gd name="adj3" fmla="val 16667"/>
            </a:avLst>
          </a:prstGeom>
          <a:noFill/>
          <a:ln w="28575">
            <a:solidFill>
              <a:schemeClr val="accent2"/>
            </a:solidFill>
            <a:miter lim="800000"/>
            <a:headEnd/>
            <a:tailEnd/>
          </a:ln>
        </p:spPr>
        <p:txBody>
          <a:bodyPr/>
          <a:lstStyle/>
          <a:p>
            <a:pPr algn="ctr" fontAlgn="base">
              <a:spcBef>
                <a:spcPct val="0"/>
              </a:spcBef>
              <a:spcAft>
                <a:spcPct val="0"/>
              </a:spcAft>
            </a:pPr>
            <a:r>
              <a:rPr kumimoji="1" lang="en-US" altLang="zh-CN" sz="2800" b="1" i="1" smtClean="0">
                <a:solidFill>
                  <a:srgbClr val="000000"/>
                </a:solidFill>
                <a:latin typeface="Times New Roman" pitchFamily="18" charset="0"/>
              </a:rPr>
              <a:t> </a:t>
            </a:r>
            <a:r>
              <a:rPr kumimoji="1" lang="en-US" altLang="zh-CN" sz="2800" b="1" i="1" smtClean="0">
                <a:solidFill>
                  <a:srgbClr val="666699"/>
                </a:solidFill>
                <a:latin typeface="Times New Roman" pitchFamily="18" charset="0"/>
              </a:rPr>
              <a:t>n</a:t>
            </a:r>
            <a:r>
              <a:rPr kumimoji="1" lang="en-US" altLang="zh-CN" sz="2800" b="1" smtClean="0">
                <a:solidFill>
                  <a:srgbClr val="666699"/>
                </a:solidFill>
                <a:latin typeface="Times New Roman" pitchFamily="18" charset="0"/>
              </a:rPr>
              <a:t>−1</a:t>
            </a:r>
            <a:r>
              <a:rPr kumimoji="1" lang="zh-CN" altLang="en-US" sz="2800" b="1" smtClean="0">
                <a:solidFill>
                  <a:srgbClr val="666699"/>
                </a:solidFill>
                <a:latin typeface="Times New Roman" pitchFamily="18" charset="0"/>
                <a:ea typeface="楷体_GB2312" pitchFamily="49" charset="-122"/>
              </a:rPr>
              <a:t>阶范德蒙德行列式</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wipe(left)">
                                      <p:cBhvr>
                                        <p:cTn id="7" dur="500"/>
                                        <p:tgtEl>
                                          <p:spTgt spid="44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wipe(left)">
                                      <p:cBhvr>
                                        <p:cTn id="12" dur="500"/>
                                        <p:tgtEl>
                                          <p:spTgt spid="44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wipe(left)">
                                      <p:cBhvr>
                                        <p:cTn id="1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nimBg="1"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0114" name="Rectangle 2"/>
          <p:cNvSpPr>
            <a:spLocks noChangeArrowheads="1"/>
          </p:cNvSpPr>
          <p:nvPr/>
        </p:nvSpPr>
        <p:spPr bwMode="auto">
          <a:xfrm>
            <a:off x="900113" y="446088"/>
            <a:ext cx="7772400" cy="9683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楷体_GB2312" pitchFamily="49" charset="-122"/>
                <a:ea typeface="楷体_GB2312" pitchFamily="49" charset="-122"/>
              </a:rPr>
              <a:t>推论</a:t>
            </a:r>
            <a:r>
              <a:rPr kumimoji="1" lang="zh-CN" altLang="en-US" sz="2400" b="1" smtClean="0">
                <a:solidFill>
                  <a:srgbClr val="000000"/>
                </a:solidFill>
                <a:latin typeface="楷体_GB2312" pitchFamily="49" charset="-122"/>
                <a:ea typeface="楷体_GB2312" pitchFamily="49" charset="-122"/>
              </a:rPr>
              <a:t>  行列式任一行（列）的元素与另一行（列）的对应元素的代数余子式乘积之和等于零，即</a:t>
            </a:r>
          </a:p>
        </p:txBody>
      </p:sp>
      <p:graphicFrame>
        <p:nvGraphicFramePr>
          <p:cNvPr id="45059" name="Object 17"/>
          <p:cNvGraphicFramePr>
            <a:graphicFrameLocks noChangeAspect="1"/>
          </p:cNvGraphicFramePr>
          <p:nvPr/>
        </p:nvGraphicFramePr>
        <p:xfrm>
          <a:off x="1744663" y="1457325"/>
          <a:ext cx="5419725" cy="531813"/>
        </p:xfrm>
        <a:graphic>
          <a:graphicData uri="http://schemas.openxmlformats.org/presentationml/2006/ole">
            <p:oleObj spid="_x0000_s449538" name="Equation" r:id="rId3" imgW="3239280" imgH="304920" progId="Equation.DSMT4">
              <p:embed/>
            </p:oleObj>
          </a:graphicData>
        </a:graphic>
      </p:graphicFrame>
      <p:graphicFrame>
        <p:nvGraphicFramePr>
          <p:cNvPr id="45060" name="Object 18"/>
          <p:cNvGraphicFramePr>
            <a:graphicFrameLocks noChangeAspect="1"/>
          </p:cNvGraphicFramePr>
          <p:nvPr/>
        </p:nvGraphicFramePr>
        <p:xfrm>
          <a:off x="1606550" y="5445125"/>
          <a:ext cx="3162300" cy="503238"/>
        </p:xfrm>
        <a:graphic>
          <a:graphicData uri="http://schemas.openxmlformats.org/presentationml/2006/ole">
            <p:oleObj spid="_x0000_s449539" name="Equation" r:id="rId4" imgW="1905480" imgH="292320" progId="Equation.DSMT4">
              <p:embed/>
            </p:oleObj>
          </a:graphicData>
        </a:graphic>
      </p:graphicFrame>
      <p:graphicFrame>
        <p:nvGraphicFramePr>
          <p:cNvPr id="45061" name="Object 19"/>
          <p:cNvGraphicFramePr>
            <a:graphicFrameLocks noChangeAspect="1"/>
          </p:cNvGraphicFramePr>
          <p:nvPr/>
        </p:nvGraphicFramePr>
        <p:xfrm>
          <a:off x="4768850" y="4941888"/>
          <a:ext cx="2320925" cy="1566862"/>
        </p:xfrm>
        <a:graphic>
          <a:graphicData uri="http://schemas.openxmlformats.org/presentationml/2006/ole">
            <p:oleObj spid="_x0000_s449540" name="Equation" r:id="rId5" imgW="1054100" imgH="711200" progId="Equation.DSMT4">
              <p:embed/>
            </p:oleObj>
          </a:graphicData>
        </a:graphic>
      </p:graphicFrame>
      <p:sp>
        <p:nvSpPr>
          <p:cNvPr id="45062" name="Text Box 6"/>
          <p:cNvSpPr txBox="1">
            <a:spLocks noChangeArrowheads="1"/>
          </p:cNvSpPr>
          <p:nvPr/>
        </p:nvSpPr>
        <p:spPr bwMode="auto">
          <a:xfrm>
            <a:off x="914400" y="2205038"/>
            <a:ext cx="4322763"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分析  </a:t>
            </a:r>
            <a:r>
              <a:rPr kumimoji="1" lang="zh-CN" altLang="en-US" sz="2400" b="1" smtClean="0">
                <a:solidFill>
                  <a:srgbClr val="000000"/>
                </a:solidFill>
                <a:latin typeface="楷体_GB2312" pitchFamily="49" charset="-122"/>
                <a:ea typeface="楷体_GB2312" pitchFamily="49" charset="-122"/>
              </a:rPr>
              <a:t>我们以</a:t>
            </a:r>
            <a:r>
              <a:rPr kumimoji="1" lang="en-US" altLang="zh-CN" sz="2400" b="1" smtClean="0">
                <a:solidFill>
                  <a:srgbClr val="000000"/>
                </a:solidFill>
                <a:latin typeface="Times New Roman" pitchFamily="18" charset="0"/>
                <a:ea typeface="楷体_GB2312" pitchFamily="49" charset="-122"/>
              </a:rPr>
              <a:t>3</a:t>
            </a:r>
            <a:r>
              <a:rPr kumimoji="1" lang="zh-CN" altLang="en-US" sz="2400" b="1" smtClean="0">
                <a:solidFill>
                  <a:srgbClr val="000000"/>
                </a:solidFill>
                <a:latin typeface="楷体_GB2312" pitchFamily="49" charset="-122"/>
                <a:ea typeface="楷体_GB2312" pitchFamily="49" charset="-122"/>
              </a:rPr>
              <a:t>阶行列式为例</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45063" name="Object 20"/>
          <p:cNvGraphicFramePr>
            <a:graphicFrameLocks noChangeAspect="1"/>
          </p:cNvGraphicFramePr>
          <p:nvPr/>
        </p:nvGraphicFramePr>
        <p:xfrm>
          <a:off x="1606550" y="2565400"/>
          <a:ext cx="5416550" cy="1563688"/>
        </p:xfrm>
        <a:graphic>
          <a:graphicData uri="http://schemas.openxmlformats.org/presentationml/2006/ole">
            <p:oleObj spid="_x0000_s449541" name="Equation" r:id="rId6" imgW="2463800" imgH="711200" progId="Equation.DSMT4">
              <p:embed/>
            </p:oleObj>
          </a:graphicData>
        </a:graphic>
      </p:graphicFrame>
      <p:sp>
        <p:nvSpPr>
          <p:cNvPr id="45064" name="Rectangle 8"/>
          <p:cNvSpPr>
            <a:spLocks noChangeArrowheads="1"/>
          </p:cNvSpPr>
          <p:nvPr/>
        </p:nvSpPr>
        <p:spPr bwMode="auto">
          <a:xfrm>
            <a:off x="914400" y="4364038"/>
            <a:ext cx="5773738"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把第</a:t>
            </a:r>
            <a:r>
              <a:rPr kumimoji="1" lang="en-US" altLang="zh-CN" sz="2400" b="1" smtClean="0">
                <a:solidFill>
                  <a:srgbClr val="000000"/>
                </a:solidFill>
                <a:latin typeface="Times New Roman" pitchFamily="18" charset="0"/>
                <a:ea typeface="楷体_GB2312" pitchFamily="49" charset="-122"/>
              </a:rPr>
              <a:t>1</a:t>
            </a:r>
            <a:r>
              <a:rPr kumimoji="1" lang="zh-CN" altLang="en-US" sz="2400" b="1" smtClean="0">
                <a:solidFill>
                  <a:srgbClr val="000000"/>
                </a:solidFill>
                <a:latin typeface="Times New Roman" pitchFamily="18" charset="0"/>
                <a:ea typeface="楷体_GB2312" pitchFamily="49" charset="-122"/>
              </a:rPr>
              <a:t>行的元素换成第</a:t>
            </a:r>
            <a:r>
              <a:rPr kumimoji="1" lang="en-US" altLang="zh-CN" sz="2400" b="1" smtClean="0">
                <a:solidFill>
                  <a:srgbClr val="000000"/>
                </a:solidFill>
                <a:latin typeface="Times New Roman" pitchFamily="18" charset="0"/>
                <a:ea typeface="楷体_GB2312" pitchFamily="49" charset="-122"/>
              </a:rPr>
              <a:t>2</a:t>
            </a:r>
            <a:r>
              <a:rPr kumimoji="1" lang="zh-CN" altLang="en-US" sz="2400" b="1" smtClean="0">
                <a:solidFill>
                  <a:srgbClr val="000000"/>
                </a:solidFill>
                <a:latin typeface="Times New Roman" pitchFamily="18" charset="0"/>
                <a:ea typeface="楷体_GB2312" pitchFamily="49" charset="-122"/>
              </a:rPr>
              <a:t>行的对应元素，则 </a:t>
            </a:r>
          </a:p>
        </p:txBody>
      </p:sp>
      <p:graphicFrame>
        <p:nvGraphicFramePr>
          <p:cNvPr id="45065" name="Object 21"/>
          <p:cNvGraphicFramePr>
            <a:graphicFrameLocks noChangeAspect="1"/>
          </p:cNvGraphicFramePr>
          <p:nvPr/>
        </p:nvGraphicFramePr>
        <p:xfrm>
          <a:off x="7051675" y="5618163"/>
          <a:ext cx="615950" cy="390525"/>
        </p:xfrm>
        <a:graphic>
          <a:graphicData uri="http://schemas.openxmlformats.org/presentationml/2006/ole">
            <p:oleObj spid="_x0000_s449542" name="Equation" r:id="rId7" imgW="279158" imgH="177646"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wipe(left)">
                                      <p:cBhvr>
                                        <p:cTn id="12" dur="500"/>
                                        <p:tgtEl>
                                          <p:spTgt spid="45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63"/>
                                        </p:tgtEl>
                                        <p:attrNameLst>
                                          <p:attrName>style.visibility</p:attrName>
                                        </p:attrNameLst>
                                      </p:cBhvr>
                                      <p:to>
                                        <p:strVal val="visible"/>
                                      </p:to>
                                    </p:set>
                                    <p:animEffect transition="in" filter="wipe(left)">
                                      <p:cBhvr>
                                        <p:cTn id="17" dur="500"/>
                                        <p:tgtEl>
                                          <p:spTgt spid="450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5064"/>
                                        </p:tgtEl>
                                        <p:attrNameLst>
                                          <p:attrName>style.visibility</p:attrName>
                                        </p:attrNameLst>
                                      </p:cBhvr>
                                      <p:to>
                                        <p:strVal val="visible"/>
                                      </p:to>
                                    </p:set>
                                    <p:animEffect transition="in" filter="fade">
                                      <p:cBhvr>
                                        <p:cTn id="22" dur="1000"/>
                                        <p:tgtEl>
                                          <p:spTgt spid="45064"/>
                                        </p:tgtEl>
                                      </p:cBhvr>
                                    </p:animEffect>
                                    <p:anim calcmode="lin" valueType="num">
                                      <p:cBhvr>
                                        <p:cTn id="23" dur="1000" fill="hold"/>
                                        <p:tgtEl>
                                          <p:spTgt spid="45064"/>
                                        </p:tgtEl>
                                        <p:attrNameLst>
                                          <p:attrName>ppt_x</p:attrName>
                                        </p:attrNameLst>
                                      </p:cBhvr>
                                      <p:tavLst>
                                        <p:tav tm="0">
                                          <p:val>
                                            <p:strVal val="#ppt_x"/>
                                          </p:val>
                                        </p:tav>
                                        <p:tav tm="100000">
                                          <p:val>
                                            <p:strVal val="#ppt_x"/>
                                          </p:val>
                                        </p:tav>
                                      </p:tavLst>
                                    </p:anim>
                                    <p:anim calcmode="lin" valueType="num">
                                      <p:cBhvr>
                                        <p:cTn id="24" dur="1000" fill="hold"/>
                                        <p:tgtEl>
                                          <p:spTgt spid="45064"/>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5060"/>
                                        </p:tgtEl>
                                        <p:attrNameLst>
                                          <p:attrName>style.visibility</p:attrName>
                                        </p:attrNameLst>
                                      </p:cBhvr>
                                      <p:to>
                                        <p:strVal val="visible"/>
                                      </p:to>
                                    </p:set>
                                    <p:animEffect transition="in" filter="wipe(left)">
                                      <p:cBhvr>
                                        <p:cTn id="29" dur="500"/>
                                        <p:tgtEl>
                                          <p:spTgt spid="450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5061"/>
                                        </p:tgtEl>
                                        <p:attrNameLst>
                                          <p:attrName>style.visibility</p:attrName>
                                        </p:attrNameLst>
                                      </p:cBhvr>
                                      <p:to>
                                        <p:strVal val="visible"/>
                                      </p:to>
                                    </p:set>
                                    <p:animEffect transition="in" filter="wipe(left)">
                                      <p:cBhvr>
                                        <p:cTn id="34" dur="500"/>
                                        <p:tgtEl>
                                          <p:spTgt spid="4506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5065"/>
                                        </p:tgtEl>
                                        <p:attrNameLst>
                                          <p:attrName>style.visibility</p:attrName>
                                        </p:attrNameLst>
                                      </p:cBhvr>
                                      <p:to>
                                        <p:strVal val="visible"/>
                                      </p:to>
                                    </p:set>
                                    <p:animEffect transition="in" filter="wipe(left)">
                                      <p:cBhvr>
                                        <p:cTn id="39"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utoUpdateAnimBg="0"/>
      <p:bldP spid="45064" grpId="0"/>
    </p:bldLst>
  </p:timing>
</p:sld>
</file>

<file path=ppt/slides/slide1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1138" name="AutoShape 2"/>
          <p:cNvSpPr>
            <a:spLocks noChangeArrowheads="1"/>
          </p:cNvSpPr>
          <p:nvPr/>
        </p:nvSpPr>
        <p:spPr bwMode="auto">
          <a:xfrm>
            <a:off x="684213" y="549275"/>
            <a:ext cx="7848600" cy="3311525"/>
          </a:xfrm>
          <a:prstGeom prst="foldedCorner">
            <a:avLst>
              <a:gd name="adj" fmla="val 12500"/>
            </a:avLst>
          </a:prstGeom>
          <a:solidFill>
            <a:schemeClr val="folHlink"/>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731139" name="Text Box 3"/>
          <p:cNvSpPr txBox="1">
            <a:spLocks noChangeArrowheads="1"/>
          </p:cNvSpPr>
          <p:nvPr/>
        </p:nvSpPr>
        <p:spPr bwMode="auto">
          <a:xfrm>
            <a:off x="914400" y="552450"/>
            <a:ext cx="7620000" cy="9683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Times New Roman" pitchFamily="18" charset="0"/>
                <a:ea typeface="楷体_GB2312" pitchFamily="49" charset="-122"/>
              </a:rPr>
              <a:t>定理</a:t>
            </a:r>
            <a:r>
              <a:rPr kumimoji="1" lang="en-US" altLang="zh-CN" sz="2400" b="1" smtClean="0">
                <a:solidFill>
                  <a:srgbClr val="0000FF"/>
                </a:solidFill>
                <a:latin typeface="Times New Roman" pitchFamily="18" charset="0"/>
                <a:ea typeface="楷体_GB2312" pitchFamily="49" charset="-122"/>
              </a:rPr>
              <a:t>3</a:t>
            </a:r>
            <a:r>
              <a:rPr kumimoji="1" lang="en-US" altLang="zh-CN" sz="2400" b="1" smtClean="0">
                <a:solidFill>
                  <a:srgbClr val="0000FF"/>
                </a:solidFill>
                <a:latin typeface="楷体_GB2312" pitchFamily="49" charset="-122"/>
                <a:ea typeface="楷体_GB2312" pitchFamily="49" charset="-122"/>
              </a:rPr>
              <a:t>  </a:t>
            </a:r>
            <a:r>
              <a:rPr kumimoji="1" lang="zh-CN" altLang="en-US" sz="2400" b="1" smtClean="0">
                <a:solidFill>
                  <a:srgbClr val="000000"/>
                </a:solidFill>
                <a:latin typeface="Times New Roman" pitchFamily="18" charset="0"/>
                <a:ea typeface="楷体_GB2312" pitchFamily="49" charset="-122"/>
              </a:rPr>
              <a:t>行列式等于它的任一行（列）的各元素与其对应的代数余子式乘积之和，即</a:t>
            </a:r>
          </a:p>
        </p:txBody>
      </p:sp>
      <p:graphicFrame>
        <p:nvGraphicFramePr>
          <p:cNvPr id="731140" name="Object 14"/>
          <p:cNvGraphicFramePr>
            <a:graphicFrameLocks noChangeAspect="1"/>
          </p:cNvGraphicFramePr>
          <p:nvPr/>
        </p:nvGraphicFramePr>
        <p:xfrm>
          <a:off x="1619250" y="1576388"/>
          <a:ext cx="6256338" cy="558800"/>
        </p:xfrm>
        <a:graphic>
          <a:graphicData uri="http://schemas.openxmlformats.org/presentationml/2006/ole">
            <p:oleObj spid="_x0000_s450562" name="Equation" r:id="rId3" imgW="3785400" imgH="330120" progId="Equation.DSMT4">
              <p:embed/>
            </p:oleObj>
          </a:graphicData>
        </a:graphic>
      </p:graphicFrame>
      <p:sp>
        <p:nvSpPr>
          <p:cNvPr id="731141" name="Rectangle 5"/>
          <p:cNvSpPr>
            <a:spLocks noChangeArrowheads="1"/>
          </p:cNvSpPr>
          <p:nvPr/>
        </p:nvSpPr>
        <p:spPr bwMode="auto">
          <a:xfrm>
            <a:off x="900113" y="2246313"/>
            <a:ext cx="7772400" cy="9683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楷体_GB2312" pitchFamily="49" charset="-122"/>
                <a:ea typeface="楷体_GB2312" pitchFamily="49" charset="-122"/>
              </a:rPr>
              <a:t>推论</a:t>
            </a:r>
            <a:r>
              <a:rPr kumimoji="1" lang="zh-CN" altLang="en-US" sz="2400" b="1" smtClean="0">
                <a:solidFill>
                  <a:srgbClr val="000000"/>
                </a:solidFill>
                <a:latin typeface="楷体_GB2312" pitchFamily="49" charset="-122"/>
                <a:ea typeface="楷体_GB2312" pitchFamily="49" charset="-122"/>
              </a:rPr>
              <a:t>  行列式任一行（列）的元素与另一行（列）的对应元素的代数余子式乘积之和等于零，即</a:t>
            </a:r>
          </a:p>
        </p:txBody>
      </p:sp>
      <p:graphicFrame>
        <p:nvGraphicFramePr>
          <p:cNvPr id="731142" name="Object 15"/>
          <p:cNvGraphicFramePr>
            <a:graphicFrameLocks noChangeAspect="1"/>
          </p:cNvGraphicFramePr>
          <p:nvPr/>
        </p:nvGraphicFramePr>
        <p:xfrm>
          <a:off x="1619250" y="3257550"/>
          <a:ext cx="5362575" cy="530225"/>
        </p:xfrm>
        <a:graphic>
          <a:graphicData uri="http://schemas.openxmlformats.org/presentationml/2006/ole">
            <p:oleObj spid="_x0000_s450563" name="Equation" r:id="rId4" imgW="3239280" imgH="304920" progId="Equation.DSMT4">
              <p:embed/>
            </p:oleObj>
          </a:graphicData>
        </a:graphic>
      </p:graphicFrame>
      <p:graphicFrame>
        <p:nvGraphicFramePr>
          <p:cNvPr id="46087" name="Object 16"/>
          <p:cNvGraphicFramePr>
            <a:graphicFrameLocks noChangeAspect="1"/>
          </p:cNvGraphicFramePr>
          <p:nvPr/>
        </p:nvGraphicFramePr>
        <p:xfrm>
          <a:off x="1476375" y="4365625"/>
          <a:ext cx="5584825" cy="1031875"/>
        </p:xfrm>
        <a:graphic>
          <a:graphicData uri="http://schemas.openxmlformats.org/presentationml/2006/ole">
            <p:oleObj spid="_x0000_s450564" name="Equation" r:id="rId5" imgW="3378960" imgH="609840" progId="Equation.DSMT4">
              <p:embed/>
            </p:oleObj>
          </a:graphicData>
        </a:graphic>
      </p:graphicFrame>
      <p:graphicFrame>
        <p:nvGraphicFramePr>
          <p:cNvPr id="46088" name="Object 17"/>
          <p:cNvGraphicFramePr>
            <a:graphicFrameLocks noChangeAspect="1"/>
          </p:cNvGraphicFramePr>
          <p:nvPr/>
        </p:nvGraphicFramePr>
        <p:xfrm>
          <a:off x="1476375" y="5624513"/>
          <a:ext cx="5584825" cy="1031875"/>
        </p:xfrm>
        <a:graphic>
          <a:graphicData uri="http://schemas.openxmlformats.org/presentationml/2006/ole">
            <p:oleObj spid="_x0000_s450565" name="Equation" r:id="rId6" imgW="3378960" imgH="609840" progId="Equation.DSMT4">
              <p:embed/>
            </p:oleObj>
          </a:graphicData>
        </a:graphic>
      </p:graphicFrame>
      <p:sp>
        <p:nvSpPr>
          <p:cNvPr id="46089" name="Rectangle 9"/>
          <p:cNvSpPr>
            <a:spLocks noChangeArrowheads="1"/>
          </p:cNvSpPr>
          <p:nvPr/>
        </p:nvSpPr>
        <p:spPr bwMode="auto">
          <a:xfrm>
            <a:off x="900113" y="3933825"/>
            <a:ext cx="2022475" cy="530225"/>
          </a:xfrm>
          <a:prstGeom prst="rect">
            <a:avLst/>
          </a:prstGeom>
          <a:noFill/>
          <a:ln w="9525">
            <a:noFill/>
            <a:miter lim="800000"/>
            <a:headEnd/>
            <a:tailEnd/>
          </a:ln>
        </p:spPr>
        <p:txBody>
          <a:bodyPr wrap="none"/>
          <a:lstStyle/>
          <a:p>
            <a:pPr fontAlgn="base">
              <a:lnSpc>
                <a:spcPct val="12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综上所述，有</a:t>
            </a:r>
          </a:p>
        </p:txBody>
      </p:sp>
      <p:sp>
        <p:nvSpPr>
          <p:cNvPr id="46090" name="Rectangle 10"/>
          <p:cNvSpPr>
            <a:spLocks noChangeArrowheads="1"/>
          </p:cNvSpPr>
          <p:nvPr/>
        </p:nvSpPr>
        <p:spPr bwMode="auto">
          <a:xfrm>
            <a:off x="900113" y="5300663"/>
            <a:ext cx="2022475" cy="530225"/>
          </a:xfrm>
          <a:prstGeom prst="rect">
            <a:avLst/>
          </a:prstGeom>
          <a:noFill/>
          <a:ln w="9525">
            <a:noFill/>
            <a:miter lim="800000"/>
            <a:headEnd/>
            <a:tailEnd/>
          </a:ln>
        </p:spPr>
        <p:txBody>
          <a:bodyPr wrap="none"/>
          <a:lstStyle/>
          <a:p>
            <a:pPr fontAlgn="base">
              <a:lnSpc>
                <a:spcPct val="12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同理可得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slide(fromBottom)">
                                      <p:cBhvr>
                                        <p:cTn id="7" dur="500"/>
                                        <p:tgtEl>
                                          <p:spTgt spid="46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wipe(left)">
                                      <p:cBhvr>
                                        <p:cTn id="12" dur="500"/>
                                        <p:tgtEl>
                                          <p:spTgt spid="46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090"/>
                                        </p:tgtEl>
                                        <p:attrNameLst>
                                          <p:attrName>style.visibility</p:attrName>
                                        </p:attrNameLst>
                                      </p:cBhvr>
                                      <p:to>
                                        <p:strVal val="visible"/>
                                      </p:to>
                                    </p:set>
                                    <p:animEffect transition="in" filter="slide(fromBottom)">
                                      <p:cBhvr>
                                        <p:cTn id="17" dur="500"/>
                                        <p:tgtEl>
                                          <p:spTgt spid="460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088"/>
                                        </p:tgtEl>
                                        <p:attrNameLst>
                                          <p:attrName>style.visibility</p:attrName>
                                        </p:attrNameLst>
                                      </p:cBhvr>
                                      <p:to>
                                        <p:strVal val="visible"/>
                                      </p:to>
                                    </p:set>
                                    <p:animEffect transition="in" filter="wipe(left)">
                                      <p:cBhvr>
                                        <p:cTn id="22"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p:bldP spid="46090" grpId="0"/>
    </p:bldLst>
  </p:timing>
</p:sld>
</file>

<file path=ppt/slides/slide1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2162" name="Rectangle 2"/>
          <p:cNvSpPr>
            <a:spLocks noChangeArrowheads="1"/>
          </p:cNvSpPr>
          <p:nvPr/>
        </p:nvSpPr>
        <p:spPr bwMode="auto">
          <a:xfrm>
            <a:off x="266700" y="1157288"/>
            <a:ext cx="2865438" cy="519112"/>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例</a:t>
            </a:r>
            <a:r>
              <a:rPr kumimoji="1" lang="en-US" altLang="zh-CN" sz="2400" b="1" smtClean="0">
                <a:solidFill>
                  <a:srgbClr val="0000FF"/>
                </a:solidFill>
                <a:latin typeface="楷体_GB2312" pitchFamily="49" charset="-122"/>
                <a:ea typeface="楷体_GB2312" pitchFamily="49" charset="-122"/>
              </a:rPr>
              <a:t>4</a:t>
            </a:r>
            <a:r>
              <a:rPr kumimoji="1" lang="zh-CN" altLang="en-US" sz="2400" b="1" smtClean="0">
                <a:solidFill>
                  <a:srgbClr val="000000"/>
                </a:solidFill>
                <a:latin typeface="楷体_GB2312" pitchFamily="49" charset="-122"/>
                <a:ea typeface="楷体_GB2312" pitchFamily="49" charset="-122"/>
              </a:rPr>
              <a:t>  设                      </a:t>
            </a:r>
            <a:r>
              <a:rPr kumimoji="1" lang="en-US" altLang="zh-CN" sz="2400" b="1" smtClean="0">
                <a:solidFill>
                  <a:srgbClr val="000000"/>
                </a:solidFill>
                <a:latin typeface="楷体_GB2312" pitchFamily="49" charset="-122"/>
                <a:ea typeface="楷体_GB2312" pitchFamily="49" charset="-122"/>
              </a:rPr>
              <a:t>,   </a:t>
            </a:r>
            <a:r>
              <a:rPr kumimoji="1" lang="zh-CN" altLang="en-US" sz="2400" b="1" smtClean="0">
                <a:solidFill>
                  <a:srgbClr val="000000"/>
                </a:solidFill>
                <a:latin typeface="楷体_GB2312" pitchFamily="49" charset="-122"/>
                <a:ea typeface="楷体_GB2312" pitchFamily="49" charset="-122"/>
              </a:rPr>
              <a:t>的     元的余子式和</a:t>
            </a:r>
          </a:p>
          <a:p>
            <a:pPr fontAlgn="base">
              <a:spcBef>
                <a:spcPct val="0"/>
              </a:spcBef>
              <a:spcAft>
                <a:spcPct val="0"/>
              </a:spcAft>
            </a:pPr>
            <a:endParaRPr kumimoji="1" lang="zh-CN" altLang="en-US" sz="2400" b="1" smtClean="0">
              <a:solidFill>
                <a:srgbClr val="000000"/>
              </a:solidFill>
              <a:latin typeface="楷体_GB2312" pitchFamily="49" charset="-122"/>
              <a:ea typeface="楷体_GB2312" pitchFamily="49" charset="-122"/>
            </a:endParaRPr>
          </a:p>
          <a:p>
            <a:pPr fontAlgn="base">
              <a:spcBef>
                <a:spcPct val="0"/>
              </a:spcBef>
              <a:spcAft>
                <a:spcPct val="0"/>
              </a:spcAft>
            </a:pPr>
            <a:endParaRPr kumimoji="1" lang="zh-CN" altLang="en-US" sz="2400" b="1" smtClean="0">
              <a:solidFill>
                <a:srgbClr val="000000"/>
              </a:solidFill>
              <a:latin typeface="楷体_GB2312" pitchFamily="49" charset="-122"/>
              <a:ea typeface="楷体_GB2312" pitchFamily="49" charset="-122"/>
            </a:endParaRPr>
          </a:p>
          <a:p>
            <a:pPr fontAlgn="base">
              <a:spcBef>
                <a:spcPct val="0"/>
              </a:spcBef>
              <a:spcAft>
                <a:spcPct val="0"/>
              </a:spcAft>
            </a:pPr>
            <a:endParaRPr kumimoji="1" lang="zh-CN" altLang="en-US" sz="2400" b="1" smtClean="0">
              <a:solidFill>
                <a:srgbClr val="000000"/>
              </a:solidFill>
              <a:latin typeface="楷体_GB2312" pitchFamily="49" charset="-122"/>
              <a:ea typeface="楷体_GB2312" pitchFamily="49" charset="-122"/>
            </a:endParaRPr>
          </a:p>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代数余子式依次记作   和   ，求</a:t>
            </a:r>
          </a:p>
        </p:txBody>
      </p:sp>
      <p:sp>
        <p:nvSpPr>
          <p:cNvPr id="49155" name="Text Box 3"/>
          <p:cNvSpPr txBox="1">
            <a:spLocks noChangeArrowheads="1"/>
          </p:cNvSpPr>
          <p:nvPr/>
        </p:nvSpPr>
        <p:spPr bwMode="auto">
          <a:xfrm>
            <a:off x="266700" y="4133850"/>
            <a:ext cx="1784350" cy="447675"/>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分析</a:t>
            </a:r>
            <a:r>
              <a:rPr kumimoji="1" lang="zh-CN" altLang="en-US" sz="2400" b="1" smtClean="0">
                <a:solidFill>
                  <a:srgbClr val="000000"/>
                </a:solidFill>
                <a:latin typeface="楷体_GB2312" pitchFamily="49" charset="-122"/>
                <a:ea typeface="楷体_GB2312" pitchFamily="49" charset="-122"/>
              </a:rPr>
              <a:t>  利用</a:t>
            </a:r>
          </a:p>
        </p:txBody>
      </p:sp>
      <p:graphicFrame>
        <p:nvGraphicFramePr>
          <p:cNvPr id="732164" name="Object 26"/>
          <p:cNvGraphicFramePr>
            <a:graphicFrameLocks noChangeAspect="1"/>
          </p:cNvGraphicFramePr>
          <p:nvPr/>
        </p:nvGraphicFramePr>
        <p:xfrm>
          <a:off x="1331913" y="404813"/>
          <a:ext cx="3189287" cy="2041525"/>
        </p:xfrm>
        <a:graphic>
          <a:graphicData uri="http://schemas.openxmlformats.org/presentationml/2006/ole">
            <p:oleObj spid="_x0000_s451586" name="Equation" r:id="rId3" imgW="1447800" imgH="927100" progId="Equation.DSMT4">
              <p:embed/>
            </p:oleObj>
          </a:graphicData>
        </a:graphic>
      </p:graphicFrame>
      <p:graphicFrame>
        <p:nvGraphicFramePr>
          <p:cNvPr id="732165" name="Object 27"/>
          <p:cNvGraphicFramePr>
            <a:graphicFrameLocks noChangeAspect="1"/>
          </p:cNvGraphicFramePr>
          <p:nvPr/>
        </p:nvGraphicFramePr>
        <p:xfrm>
          <a:off x="4932363" y="1236663"/>
          <a:ext cx="365125" cy="363537"/>
        </p:xfrm>
        <a:graphic>
          <a:graphicData uri="http://schemas.openxmlformats.org/presentationml/2006/ole">
            <p:oleObj spid="_x0000_s451587" name="Equation" r:id="rId4" imgW="164885" imgH="164885" progId="Equation.DSMT4">
              <p:embed/>
            </p:oleObj>
          </a:graphicData>
        </a:graphic>
      </p:graphicFrame>
      <p:graphicFrame>
        <p:nvGraphicFramePr>
          <p:cNvPr id="732166" name="Object 28"/>
          <p:cNvGraphicFramePr>
            <a:graphicFrameLocks noChangeAspect="1"/>
          </p:cNvGraphicFramePr>
          <p:nvPr/>
        </p:nvGraphicFramePr>
        <p:xfrm>
          <a:off x="5762625" y="1196975"/>
          <a:ext cx="754063" cy="447675"/>
        </p:xfrm>
        <a:graphic>
          <a:graphicData uri="http://schemas.openxmlformats.org/presentationml/2006/ole">
            <p:oleObj spid="_x0000_s451588" name="Equation" r:id="rId5" imgW="342751" imgH="203112" progId="Equation.DSMT4">
              <p:embed/>
            </p:oleObj>
          </a:graphicData>
        </a:graphic>
      </p:graphicFrame>
      <p:graphicFrame>
        <p:nvGraphicFramePr>
          <p:cNvPr id="732167" name="Object 29"/>
          <p:cNvGraphicFramePr>
            <a:graphicFrameLocks noChangeAspect="1"/>
          </p:cNvGraphicFramePr>
          <p:nvPr/>
        </p:nvGraphicFramePr>
        <p:xfrm>
          <a:off x="3076575" y="2681288"/>
          <a:ext cx="558800" cy="531812"/>
        </p:xfrm>
        <a:graphic>
          <a:graphicData uri="http://schemas.openxmlformats.org/presentationml/2006/ole">
            <p:oleObj spid="_x0000_s451589" name="Equation" r:id="rId6" imgW="253890" imgH="241195" progId="Equation.DSMT4">
              <p:embed/>
            </p:oleObj>
          </a:graphicData>
        </a:graphic>
      </p:graphicFrame>
      <p:graphicFrame>
        <p:nvGraphicFramePr>
          <p:cNvPr id="732168" name="Object 30"/>
          <p:cNvGraphicFramePr>
            <a:graphicFrameLocks noChangeAspect="1"/>
          </p:cNvGraphicFramePr>
          <p:nvPr/>
        </p:nvGraphicFramePr>
        <p:xfrm>
          <a:off x="3851275" y="2681288"/>
          <a:ext cx="446088" cy="531812"/>
        </p:xfrm>
        <a:graphic>
          <a:graphicData uri="http://schemas.openxmlformats.org/presentationml/2006/ole">
            <p:oleObj spid="_x0000_s451590" name="Equation" r:id="rId7" imgW="203112" imgH="241195" progId="Equation.DSMT4">
              <p:embed/>
            </p:oleObj>
          </a:graphicData>
        </a:graphic>
      </p:graphicFrame>
      <p:graphicFrame>
        <p:nvGraphicFramePr>
          <p:cNvPr id="732169" name="Object 31"/>
          <p:cNvGraphicFramePr>
            <a:graphicFrameLocks noChangeAspect="1"/>
          </p:cNvGraphicFramePr>
          <p:nvPr/>
        </p:nvGraphicFramePr>
        <p:xfrm>
          <a:off x="1042988" y="3286125"/>
          <a:ext cx="2797175" cy="503238"/>
        </p:xfrm>
        <a:graphic>
          <a:graphicData uri="http://schemas.openxmlformats.org/presentationml/2006/ole">
            <p:oleObj spid="_x0000_s451591" name="Equation" r:id="rId8" imgW="1676880" imgH="292320" progId="Equation.DSMT4">
              <p:embed/>
            </p:oleObj>
          </a:graphicData>
        </a:graphic>
      </p:graphicFrame>
      <p:sp>
        <p:nvSpPr>
          <p:cNvPr id="732170" name="Text Box 10"/>
          <p:cNvSpPr txBox="1">
            <a:spLocks noChangeArrowheads="1"/>
          </p:cNvSpPr>
          <p:nvPr/>
        </p:nvSpPr>
        <p:spPr bwMode="auto">
          <a:xfrm>
            <a:off x="3851275" y="3213100"/>
            <a:ext cx="541338"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及</a:t>
            </a:r>
          </a:p>
        </p:txBody>
      </p:sp>
      <p:graphicFrame>
        <p:nvGraphicFramePr>
          <p:cNvPr id="732171" name="Object 32"/>
          <p:cNvGraphicFramePr>
            <a:graphicFrameLocks noChangeAspect="1"/>
          </p:cNvGraphicFramePr>
          <p:nvPr/>
        </p:nvGraphicFramePr>
        <p:xfrm>
          <a:off x="4379913" y="3286125"/>
          <a:ext cx="3359150" cy="503238"/>
        </p:xfrm>
        <a:graphic>
          <a:graphicData uri="http://schemas.openxmlformats.org/presentationml/2006/ole">
            <p:oleObj spid="_x0000_s451592" name="Equation" r:id="rId9" imgW="2019600" imgH="292320" progId="Equation.DSMT4">
              <p:embed/>
            </p:oleObj>
          </a:graphicData>
        </a:graphic>
      </p:graphicFrame>
      <p:graphicFrame>
        <p:nvGraphicFramePr>
          <p:cNvPr id="49164" name="Object 33"/>
          <p:cNvGraphicFramePr>
            <a:graphicFrameLocks noChangeAspect="1"/>
          </p:cNvGraphicFramePr>
          <p:nvPr/>
        </p:nvGraphicFramePr>
        <p:xfrm>
          <a:off x="1284288" y="3992563"/>
          <a:ext cx="7259637" cy="2063750"/>
        </p:xfrm>
        <a:graphic>
          <a:graphicData uri="http://schemas.openxmlformats.org/presentationml/2006/ole">
            <p:oleObj spid="_x0000_s451593" name="Equation" r:id="rId10" imgW="3302000" imgH="93980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64"/>
                                        </p:tgtEl>
                                        <p:attrNameLst>
                                          <p:attrName>style.visibility</p:attrName>
                                        </p:attrNameLst>
                                      </p:cBhvr>
                                      <p:to>
                                        <p:strVal val="visible"/>
                                      </p:to>
                                    </p:set>
                                    <p:animEffect transition="in" filter="wipe(left)">
                                      <p:cBhvr>
                                        <p:cTn id="12" dur="500"/>
                                        <p:tgtEl>
                                          <p:spTgt spid="4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50178" name="Object 29"/>
          <p:cNvGraphicFramePr>
            <a:graphicFrameLocks noChangeAspect="1"/>
          </p:cNvGraphicFramePr>
          <p:nvPr/>
        </p:nvGraphicFramePr>
        <p:xfrm>
          <a:off x="1733550" y="4699000"/>
          <a:ext cx="1735138" cy="1538288"/>
        </p:xfrm>
        <a:graphic>
          <a:graphicData uri="http://schemas.openxmlformats.org/presentationml/2006/ole">
            <p:oleObj spid="_x0000_s452610" name="Equation" r:id="rId3" imgW="787400" imgH="698500" progId="Equation.DSMT4">
              <p:embed/>
            </p:oleObj>
          </a:graphicData>
        </a:graphic>
      </p:graphicFrame>
      <p:sp>
        <p:nvSpPr>
          <p:cNvPr id="733187" name="Rectangle 3"/>
          <p:cNvSpPr>
            <a:spLocks noChangeArrowheads="1"/>
          </p:cNvSpPr>
          <p:nvPr/>
        </p:nvSpPr>
        <p:spPr bwMode="auto">
          <a:xfrm>
            <a:off x="266700" y="1157288"/>
            <a:ext cx="488950" cy="519112"/>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解</a:t>
            </a:r>
            <a:endParaRPr kumimoji="1" lang="zh-CN" altLang="en-US" sz="2400" b="1" smtClean="0">
              <a:solidFill>
                <a:srgbClr val="000000"/>
              </a:solidFill>
              <a:latin typeface="楷体_GB2312" pitchFamily="49" charset="-122"/>
              <a:ea typeface="楷体_GB2312" pitchFamily="49" charset="-122"/>
            </a:endParaRPr>
          </a:p>
        </p:txBody>
      </p:sp>
      <p:graphicFrame>
        <p:nvGraphicFramePr>
          <p:cNvPr id="733188" name="Object 30"/>
          <p:cNvGraphicFramePr>
            <a:graphicFrameLocks noChangeAspect="1"/>
          </p:cNvGraphicFramePr>
          <p:nvPr/>
        </p:nvGraphicFramePr>
        <p:xfrm>
          <a:off x="900113" y="404813"/>
          <a:ext cx="5624512" cy="2041525"/>
        </p:xfrm>
        <a:graphic>
          <a:graphicData uri="http://schemas.openxmlformats.org/presentationml/2006/ole">
            <p:oleObj spid="_x0000_s452611" name="Equation" r:id="rId4" imgW="2552700" imgH="927100" progId="Equation.DSMT4">
              <p:embed/>
            </p:oleObj>
          </a:graphicData>
        </a:graphic>
      </p:graphicFrame>
      <p:grpSp>
        <p:nvGrpSpPr>
          <p:cNvPr id="2" name="Group 5"/>
          <p:cNvGrpSpPr>
            <a:grpSpLocks/>
          </p:cNvGrpSpPr>
          <p:nvPr/>
        </p:nvGrpSpPr>
        <p:grpSpPr bwMode="auto">
          <a:xfrm>
            <a:off x="444500" y="3048000"/>
            <a:ext cx="1223963" cy="965200"/>
            <a:chOff x="4105" y="598"/>
            <a:chExt cx="771" cy="608"/>
          </a:xfrm>
        </p:grpSpPr>
        <p:graphicFrame>
          <p:nvGraphicFramePr>
            <p:cNvPr id="733203" name="Object 31"/>
            <p:cNvGraphicFramePr>
              <a:graphicFrameLocks noChangeAspect="1"/>
            </p:cNvGraphicFramePr>
            <p:nvPr/>
          </p:nvGraphicFramePr>
          <p:xfrm>
            <a:off x="4229" y="598"/>
            <a:ext cx="546" cy="316"/>
          </p:xfrm>
          <a:graphic>
            <a:graphicData uri="http://schemas.openxmlformats.org/presentationml/2006/ole">
              <p:oleObj spid="_x0000_s452617" name="Equation" r:id="rId5" imgW="393529" imgH="228501" progId="Equation.DSMT4">
                <p:embed/>
              </p:oleObj>
            </a:graphicData>
          </a:graphic>
        </p:graphicFrame>
        <p:grpSp>
          <p:nvGrpSpPr>
            <p:cNvPr id="3" name="Group 7"/>
            <p:cNvGrpSpPr>
              <a:grpSpLocks/>
            </p:cNvGrpSpPr>
            <p:nvPr/>
          </p:nvGrpSpPr>
          <p:grpSpPr bwMode="auto">
            <a:xfrm>
              <a:off x="4105" y="885"/>
              <a:ext cx="771" cy="40"/>
              <a:chOff x="4105" y="885"/>
              <a:chExt cx="771" cy="40"/>
            </a:xfrm>
          </p:grpSpPr>
          <p:sp>
            <p:nvSpPr>
              <p:cNvPr id="733206" name="Line 8"/>
              <p:cNvSpPr>
                <a:spLocks noChangeShapeType="1"/>
              </p:cNvSpPr>
              <p:nvPr/>
            </p:nvSpPr>
            <p:spPr bwMode="auto">
              <a:xfrm>
                <a:off x="4105" y="885"/>
                <a:ext cx="771"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733207" name="Line 9"/>
              <p:cNvSpPr>
                <a:spLocks noChangeShapeType="1"/>
              </p:cNvSpPr>
              <p:nvPr/>
            </p:nvSpPr>
            <p:spPr bwMode="auto">
              <a:xfrm>
                <a:off x="4105" y="925"/>
                <a:ext cx="771"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733205" name="Object 32"/>
            <p:cNvGraphicFramePr>
              <a:graphicFrameLocks noChangeAspect="1"/>
            </p:cNvGraphicFramePr>
            <p:nvPr/>
          </p:nvGraphicFramePr>
          <p:xfrm>
            <a:off x="4238" y="890"/>
            <a:ext cx="528" cy="316"/>
          </p:xfrm>
          <a:graphic>
            <a:graphicData uri="http://schemas.openxmlformats.org/presentationml/2006/ole">
              <p:oleObj spid="_x0000_s452618" name="Equation" r:id="rId6" imgW="381000" imgH="228600" progId="Equation.DSMT4">
                <p:embed/>
              </p:oleObj>
            </a:graphicData>
          </a:graphic>
        </p:graphicFrame>
      </p:grpSp>
      <p:graphicFrame>
        <p:nvGraphicFramePr>
          <p:cNvPr id="50187" name="Object 33"/>
          <p:cNvGraphicFramePr>
            <a:graphicFrameLocks noChangeAspect="1"/>
          </p:cNvGraphicFramePr>
          <p:nvPr/>
        </p:nvGraphicFramePr>
        <p:xfrm>
          <a:off x="1733550" y="2509838"/>
          <a:ext cx="2378075" cy="2041525"/>
        </p:xfrm>
        <a:graphic>
          <a:graphicData uri="http://schemas.openxmlformats.org/presentationml/2006/ole">
            <p:oleObj spid="_x0000_s452612" name="Equation" r:id="rId7" imgW="1079500" imgH="927100" progId="Equation.DSMT4">
              <p:embed/>
            </p:oleObj>
          </a:graphicData>
        </a:graphic>
      </p:graphicFrame>
      <p:sp>
        <p:nvSpPr>
          <p:cNvPr id="50188" name="Line 12"/>
          <p:cNvSpPr>
            <a:spLocks noChangeShapeType="1"/>
          </p:cNvSpPr>
          <p:nvPr/>
        </p:nvSpPr>
        <p:spPr bwMode="auto">
          <a:xfrm>
            <a:off x="1835150" y="5949950"/>
            <a:ext cx="1512888" cy="0"/>
          </a:xfrm>
          <a:prstGeom prst="line">
            <a:avLst/>
          </a:prstGeom>
          <a:noFill/>
          <a:ln w="28575">
            <a:solidFill>
              <a:srgbClr val="FF33CC"/>
            </a:solidFill>
            <a:prstDash val="dash"/>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50189" name="Line 13"/>
          <p:cNvSpPr>
            <a:spLocks noChangeShapeType="1"/>
          </p:cNvSpPr>
          <p:nvPr/>
        </p:nvSpPr>
        <p:spPr bwMode="auto">
          <a:xfrm>
            <a:off x="2124075" y="4724400"/>
            <a:ext cx="0" cy="1441450"/>
          </a:xfrm>
          <a:prstGeom prst="line">
            <a:avLst/>
          </a:prstGeom>
          <a:noFill/>
          <a:ln w="28575">
            <a:solidFill>
              <a:srgbClr val="FF33CC"/>
            </a:solidFill>
            <a:prstDash val="dash"/>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50190" name="Object 34"/>
          <p:cNvGraphicFramePr>
            <a:graphicFrameLocks noChangeAspect="1"/>
          </p:cNvGraphicFramePr>
          <p:nvPr/>
        </p:nvGraphicFramePr>
        <p:xfrm>
          <a:off x="4117975" y="2762250"/>
          <a:ext cx="2182813" cy="1538288"/>
        </p:xfrm>
        <a:graphic>
          <a:graphicData uri="http://schemas.openxmlformats.org/presentationml/2006/ole">
            <p:oleObj spid="_x0000_s452613" name="Equation" r:id="rId8" imgW="990600" imgH="698500" progId="Equation.DSMT4">
              <p:embed/>
            </p:oleObj>
          </a:graphicData>
        </a:graphic>
      </p:graphicFrame>
      <p:grpSp>
        <p:nvGrpSpPr>
          <p:cNvPr id="4" name="Group 15"/>
          <p:cNvGrpSpPr>
            <a:grpSpLocks/>
          </p:cNvGrpSpPr>
          <p:nvPr/>
        </p:nvGrpSpPr>
        <p:grpSpPr bwMode="auto">
          <a:xfrm>
            <a:off x="444500" y="4941888"/>
            <a:ext cx="1223963" cy="519112"/>
            <a:chOff x="4241" y="2024"/>
            <a:chExt cx="771" cy="327"/>
          </a:xfrm>
        </p:grpSpPr>
        <p:graphicFrame>
          <p:nvGraphicFramePr>
            <p:cNvPr id="733199" name="Object 35"/>
            <p:cNvGraphicFramePr>
              <a:graphicFrameLocks noChangeAspect="1"/>
            </p:cNvGraphicFramePr>
            <p:nvPr/>
          </p:nvGraphicFramePr>
          <p:xfrm>
            <a:off x="4348" y="2024"/>
            <a:ext cx="581" cy="316"/>
          </p:xfrm>
          <a:graphic>
            <a:graphicData uri="http://schemas.openxmlformats.org/presentationml/2006/ole">
              <p:oleObj spid="_x0000_s452616" name="Equation" r:id="rId9" imgW="419100" imgH="228600" progId="Equation.DSMT4">
                <p:embed/>
              </p:oleObj>
            </a:graphicData>
          </a:graphic>
        </p:graphicFrame>
        <p:grpSp>
          <p:nvGrpSpPr>
            <p:cNvPr id="5" name="Group 17"/>
            <p:cNvGrpSpPr>
              <a:grpSpLocks/>
            </p:cNvGrpSpPr>
            <p:nvPr/>
          </p:nvGrpSpPr>
          <p:grpSpPr bwMode="auto">
            <a:xfrm>
              <a:off x="4241" y="2311"/>
              <a:ext cx="771" cy="40"/>
              <a:chOff x="4105" y="885"/>
              <a:chExt cx="771" cy="40"/>
            </a:xfrm>
          </p:grpSpPr>
          <p:sp>
            <p:nvSpPr>
              <p:cNvPr id="733201" name="Line 18"/>
              <p:cNvSpPr>
                <a:spLocks noChangeShapeType="1"/>
              </p:cNvSpPr>
              <p:nvPr/>
            </p:nvSpPr>
            <p:spPr bwMode="auto">
              <a:xfrm>
                <a:off x="4105" y="885"/>
                <a:ext cx="771"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733202" name="Line 19"/>
              <p:cNvSpPr>
                <a:spLocks noChangeShapeType="1"/>
              </p:cNvSpPr>
              <p:nvPr/>
            </p:nvSpPr>
            <p:spPr bwMode="auto">
              <a:xfrm>
                <a:off x="4105" y="925"/>
                <a:ext cx="771"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pSp>
      <p:graphicFrame>
        <p:nvGraphicFramePr>
          <p:cNvPr id="50196" name="Object 36"/>
          <p:cNvGraphicFramePr>
            <a:graphicFrameLocks noChangeAspect="1"/>
          </p:cNvGraphicFramePr>
          <p:nvPr/>
        </p:nvGraphicFramePr>
        <p:xfrm>
          <a:off x="3471863" y="4951413"/>
          <a:ext cx="1316037" cy="1035050"/>
        </p:xfrm>
        <a:graphic>
          <a:graphicData uri="http://schemas.openxmlformats.org/presentationml/2006/ole">
            <p:oleObj spid="_x0000_s452614" name="Equation" r:id="rId10" imgW="596900" imgH="469900" progId="Equation.DSMT4">
              <p:embed/>
            </p:oleObj>
          </a:graphicData>
        </a:graphic>
      </p:graphicFrame>
      <p:graphicFrame>
        <p:nvGraphicFramePr>
          <p:cNvPr id="50197" name="Object 37"/>
          <p:cNvGraphicFramePr>
            <a:graphicFrameLocks noChangeAspect="1"/>
          </p:cNvGraphicFramePr>
          <p:nvPr/>
        </p:nvGraphicFramePr>
        <p:xfrm>
          <a:off x="4787900" y="5272088"/>
          <a:ext cx="615950" cy="390525"/>
        </p:xfrm>
        <a:graphic>
          <a:graphicData uri="http://schemas.openxmlformats.org/presentationml/2006/ole">
            <p:oleObj spid="_x0000_s452615" name="Equation" r:id="rId11" imgW="279158" imgH="177646" progId="Equation.DSMT4">
              <p:embed/>
            </p:oleObj>
          </a:graphicData>
        </a:graphic>
      </p:graphicFrame>
      <p:sp>
        <p:nvSpPr>
          <p:cNvPr id="50198" name="Line 22"/>
          <p:cNvSpPr>
            <a:spLocks noChangeShapeType="1"/>
          </p:cNvSpPr>
          <p:nvPr/>
        </p:nvSpPr>
        <p:spPr bwMode="auto">
          <a:xfrm>
            <a:off x="1835150" y="2781300"/>
            <a:ext cx="2160588" cy="0"/>
          </a:xfrm>
          <a:prstGeom prst="line">
            <a:avLst/>
          </a:prstGeom>
          <a:noFill/>
          <a:ln w="28575">
            <a:solidFill>
              <a:srgbClr val="FF33CC"/>
            </a:solidFill>
            <a:prstDash val="dash"/>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50199" name="Line 23"/>
          <p:cNvSpPr>
            <a:spLocks noChangeShapeType="1"/>
          </p:cNvSpPr>
          <p:nvPr/>
        </p:nvSpPr>
        <p:spPr bwMode="auto">
          <a:xfrm>
            <a:off x="3260725" y="2636838"/>
            <a:ext cx="0" cy="1800225"/>
          </a:xfrm>
          <a:prstGeom prst="line">
            <a:avLst/>
          </a:prstGeom>
          <a:noFill/>
          <a:ln w="28575">
            <a:solidFill>
              <a:srgbClr val="FF33CC"/>
            </a:solidFill>
            <a:prstDash val="dash"/>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wipe(left)">
                                      <p:cBhvr>
                                        <p:cTn id="12" dur="500"/>
                                        <p:tgtEl>
                                          <p:spTgt spid="50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98"/>
                                        </p:tgtEl>
                                        <p:attrNameLst>
                                          <p:attrName>style.visibility</p:attrName>
                                        </p:attrNameLst>
                                      </p:cBhvr>
                                      <p:to>
                                        <p:strVal val="visible"/>
                                      </p:to>
                                    </p:set>
                                    <p:animEffect transition="in" filter="wipe(left)">
                                      <p:cBhvr>
                                        <p:cTn id="17" dur="500"/>
                                        <p:tgtEl>
                                          <p:spTgt spid="50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99"/>
                                        </p:tgtEl>
                                        <p:attrNameLst>
                                          <p:attrName>style.visibility</p:attrName>
                                        </p:attrNameLst>
                                      </p:cBhvr>
                                      <p:to>
                                        <p:strVal val="visible"/>
                                      </p:to>
                                    </p:set>
                                    <p:animEffect transition="in" filter="wipe(up)">
                                      <p:cBhvr>
                                        <p:cTn id="22" dur="500"/>
                                        <p:tgtEl>
                                          <p:spTgt spid="50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190"/>
                                        </p:tgtEl>
                                        <p:attrNameLst>
                                          <p:attrName>style.visibility</p:attrName>
                                        </p:attrNameLst>
                                      </p:cBhvr>
                                      <p:to>
                                        <p:strVal val="visible"/>
                                      </p:to>
                                    </p:set>
                                    <p:animEffect transition="in" filter="wipe(left)">
                                      <p:cBhvr>
                                        <p:cTn id="27" dur="500"/>
                                        <p:tgtEl>
                                          <p:spTgt spid="501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178"/>
                                        </p:tgtEl>
                                        <p:attrNameLst>
                                          <p:attrName>style.visibility</p:attrName>
                                        </p:attrNameLst>
                                      </p:cBhvr>
                                      <p:to>
                                        <p:strVal val="visible"/>
                                      </p:to>
                                    </p:set>
                                    <p:animEffect transition="in" filter="wipe(left)">
                                      <p:cBhvr>
                                        <p:cTn id="37" dur="500"/>
                                        <p:tgtEl>
                                          <p:spTgt spid="50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188"/>
                                        </p:tgtEl>
                                        <p:attrNameLst>
                                          <p:attrName>style.visibility</p:attrName>
                                        </p:attrNameLst>
                                      </p:cBhvr>
                                      <p:to>
                                        <p:strVal val="visible"/>
                                      </p:to>
                                    </p:set>
                                    <p:animEffect transition="in" filter="wipe(left)">
                                      <p:cBhvr>
                                        <p:cTn id="42" dur="500"/>
                                        <p:tgtEl>
                                          <p:spTgt spid="501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0189"/>
                                        </p:tgtEl>
                                        <p:attrNameLst>
                                          <p:attrName>style.visibility</p:attrName>
                                        </p:attrNameLst>
                                      </p:cBhvr>
                                      <p:to>
                                        <p:strVal val="visible"/>
                                      </p:to>
                                    </p:set>
                                    <p:animEffect transition="in" filter="wipe(up)">
                                      <p:cBhvr>
                                        <p:cTn id="47" dur="500"/>
                                        <p:tgtEl>
                                          <p:spTgt spid="501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0196"/>
                                        </p:tgtEl>
                                        <p:attrNameLst>
                                          <p:attrName>style.visibility</p:attrName>
                                        </p:attrNameLst>
                                      </p:cBhvr>
                                      <p:to>
                                        <p:strVal val="visible"/>
                                      </p:to>
                                    </p:set>
                                    <p:animEffect transition="in" filter="wipe(left)">
                                      <p:cBhvr>
                                        <p:cTn id="52" dur="500"/>
                                        <p:tgtEl>
                                          <p:spTgt spid="501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197"/>
                                        </p:tgtEl>
                                        <p:attrNameLst>
                                          <p:attrName>style.visibility</p:attrName>
                                        </p:attrNameLst>
                                      </p:cBhvr>
                                      <p:to>
                                        <p:strVal val="visible"/>
                                      </p:to>
                                    </p:set>
                                    <p:animEffect transition="in" filter="wipe(left)">
                                      <p:cBhvr>
                                        <p:cTn id="57" dur="500"/>
                                        <p:tgtEl>
                                          <p:spTgt spid="50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8" grpId="0" animBg="1"/>
      <p:bldP spid="50189" grpId="0" animBg="1"/>
      <p:bldP spid="50198" grpId="0" animBg="1"/>
      <p:bldP spid="50199" grpId="0" animBg="1"/>
    </p:bldLst>
  </p:timing>
</p:sld>
</file>

<file path=ppt/slides/slide1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51202" name="Object 26"/>
          <p:cNvGraphicFramePr>
            <a:graphicFrameLocks noChangeAspect="1"/>
          </p:cNvGraphicFramePr>
          <p:nvPr/>
        </p:nvGraphicFramePr>
        <p:xfrm>
          <a:off x="395288" y="1760538"/>
          <a:ext cx="2825750" cy="2041525"/>
        </p:xfrm>
        <a:graphic>
          <a:graphicData uri="http://schemas.openxmlformats.org/presentationml/2006/ole">
            <p:oleObj spid="_x0000_s453634" name="Equation" r:id="rId3" imgW="1282700" imgH="927100" progId="Equation.DSMT4">
              <p:embed/>
            </p:oleObj>
          </a:graphicData>
        </a:graphic>
      </p:graphicFrame>
      <p:graphicFrame>
        <p:nvGraphicFramePr>
          <p:cNvPr id="51203" name="Object 27"/>
          <p:cNvGraphicFramePr>
            <a:graphicFrameLocks noChangeAspect="1"/>
          </p:cNvGraphicFramePr>
          <p:nvPr/>
        </p:nvGraphicFramePr>
        <p:xfrm>
          <a:off x="3957638" y="4365625"/>
          <a:ext cx="1958975" cy="1538288"/>
        </p:xfrm>
        <a:graphic>
          <a:graphicData uri="http://schemas.openxmlformats.org/presentationml/2006/ole">
            <p:oleObj spid="_x0000_s453635" name="Equation" r:id="rId4" imgW="889000" imgH="698500" progId="Equation.DSMT4">
              <p:embed/>
            </p:oleObj>
          </a:graphicData>
        </a:graphic>
      </p:graphicFrame>
      <p:grpSp>
        <p:nvGrpSpPr>
          <p:cNvPr id="2" name="Group 4"/>
          <p:cNvGrpSpPr>
            <a:grpSpLocks/>
          </p:cNvGrpSpPr>
          <p:nvPr/>
        </p:nvGrpSpPr>
        <p:grpSpPr bwMode="auto">
          <a:xfrm>
            <a:off x="3276600" y="2301875"/>
            <a:ext cx="1223963" cy="519113"/>
            <a:chOff x="2185" y="1920"/>
            <a:chExt cx="771" cy="327"/>
          </a:xfrm>
        </p:grpSpPr>
        <p:graphicFrame>
          <p:nvGraphicFramePr>
            <p:cNvPr id="734225" name="Object 28"/>
            <p:cNvGraphicFramePr>
              <a:graphicFrameLocks noChangeAspect="1"/>
            </p:cNvGraphicFramePr>
            <p:nvPr/>
          </p:nvGraphicFramePr>
          <p:xfrm>
            <a:off x="2309" y="1920"/>
            <a:ext cx="546" cy="316"/>
          </p:xfrm>
          <a:graphic>
            <a:graphicData uri="http://schemas.openxmlformats.org/presentationml/2006/ole">
              <p:oleObj spid="_x0000_s453642" name="Equation" r:id="rId5" imgW="393529" imgH="228501" progId="Equation.DSMT4">
                <p:embed/>
              </p:oleObj>
            </a:graphicData>
          </a:graphic>
        </p:graphicFrame>
        <p:grpSp>
          <p:nvGrpSpPr>
            <p:cNvPr id="3" name="Group 6"/>
            <p:cNvGrpSpPr>
              <a:grpSpLocks/>
            </p:cNvGrpSpPr>
            <p:nvPr/>
          </p:nvGrpSpPr>
          <p:grpSpPr bwMode="auto">
            <a:xfrm>
              <a:off x="2185" y="2207"/>
              <a:ext cx="771" cy="40"/>
              <a:chOff x="4105" y="885"/>
              <a:chExt cx="771" cy="40"/>
            </a:xfrm>
          </p:grpSpPr>
          <p:sp>
            <p:nvSpPr>
              <p:cNvPr id="734227" name="Line 7"/>
              <p:cNvSpPr>
                <a:spLocks noChangeShapeType="1"/>
              </p:cNvSpPr>
              <p:nvPr/>
            </p:nvSpPr>
            <p:spPr bwMode="auto">
              <a:xfrm>
                <a:off x="4105" y="885"/>
                <a:ext cx="771"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734228" name="Line 8"/>
              <p:cNvSpPr>
                <a:spLocks noChangeShapeType="1"/>
              </p:cNvSpPr>
              <p:nvPr/>
            </p:nvSpPr>
            <p:spPr bwMode="auto">
              <a:xfrm>
                <a:off x="4105" y="925"/>
                <a:ext cx="771"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pSp>
      <p:graphicFrame>
        <p:nvGraphicFramePr>
          <p:cNvPr id="51209" name="Object 29"/>
          <p:cNvGraphicFramePr>
            <a:graphicFrameLocks noChangeAspect="1"/>
          </p:cNvGraphicFramePr>
          <p:nvPr/>
        </p:nvGraphicFramePr>
        <p:xfrm>
          <a:off x="4570413" y="1760538"/>
          <a:ext cx="2378075" cy="2041525"/>
        </p:xfrm>
        <a:graphic>
          <a:graphicData uri="http://schemas.openxmlformats.org/presentationml/2006/ole">
            <p:oleObj spid="_x0000_s453636" name="Equation" r:id="rId6" imgW="1079500" imgH="927100" progId="Equation.DSMT4">
              <p:embed/>
            </p:oleObj>
          </a:graphicData>
        </a:graphic>
      </p:graphicFrame>
      <p:graphicFrame>
        <p:nvGraphicFramePr>
          <p:cNvPr id="51210" name="Object 30"/>
          <p:cNvGraphicFramePr>
            <a:graphicFrameLocks noChangeAspect="1"/>
          </p:cNvGraphicFramePr>
          <p:nvPr/>
        </p:nvGraphicFramePr>
        <p:xfrm>
          <a:off x="395288" y="4437063"/>
          <a:ext cx="2239962" cy="1538287"/>
        </p:xfrm>
        <a:graphic>
          <a:graphicData uri="http://schemas.openxmlformats.org/presentationml/2006/ole">
            <p:oleObj spid="_x0000_s453637" name="Equation" r:id="rId7" imgW="1016000" imgH="698500" progId="Equation.DSMT4">
              <p:embed/>
            </p:oleObj>
          </a:graphicData>
        </a:graphic>
      </p:graphicFrame>
      <p:grpSp>
        <p:nvGrpSpPr>
          <p:cNvPr id="4" name="Group 11"/>
          <p:cNvGrpSpPr>
            <a:grpSpLocks/>
          </p:cNvGrpSpPr>
          <p:nvPr/>
        </p:nvGrpSpPr>
        <p:grpSpPr bwMode="auto">
          <a:xfrm>
            <a:off x="2660650" y="4668838"/>
            <a:ext cx="1223963" cy="519112"/>
            <a:chOff x="4241" y="2024"/>
            <a:chExt cx="771" cy="327"/>
          </a:xfrm>
        </p:grpSpPr>
        <p:graphicFrame>
          <p:nvGraphicFramePr>
            <p:cNvPr id="734221" name="Object 31"/>
            <p:cNvGraphicFramePr>
              <a:graphicFrameLocks noChangeAspect="1"/>
            </p:cNvGraphicFramePr>
            <p:nvPr/>
          </p:nvGraphicFramePr>
          <p:xfrm>
            <a:off x="4322" y="2024"/>
            <a:ext cx="634" cy="316"/>
          </p:xfrm>
          <a:graphic>
            <a:graphicData uri="http://schemas.openxmlformats.org/presentationml/2006/ole">
              <p:oleObj spid="_x0000_s453641" name="Equation" r:id="rId8" imgW="457200" imgH="228600" progId="Equation.DSMT4">
                <p:embed/>
              </p:oleObj>
            </a:graphicData>
          </a:graphic>
        </p:graphicFrame>
        <p:grpSp>
          <p:nvGrpSpPr>
            <p:cNvPr id="5" name="Group 13"/>
            <p:cNvGrpSpPr>
              <a:grpSpLocks/>
            </p:cNvGrpSpPr>
            <p:nvPr/>
          </p:nvGrpSpPr>
          <p:grpSpPr bwMode="auto">
            <a:xfrm>
              <a:off x="4241" y="2311"/>
              <a:ext cx="771" cy="40"/>
              <a:chOff x="4105" y="885"/>
              <a:chExt cx="771" cy="40"/>
            </a:xfrm>
          </p:grpSpPr>
          <p:sp>
            <p:nvSpPr>
              <p:cNvPr id="734223" name="Line 14"/>
              <p:cNvSpPr>
                <a:spLocks noChangeShapeType="1"/>
              </p:cNvSpPr>
              <p:nvPr/>
            </p:nvSpPr>
            <p:spPr bwMode="auto">
              <a:xfrm>
                <a:off x="4105" y="885"/>
                <a:ext cx="771"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734224" name="Line 15"/>
              <p:cNvSpPr>
                <a:spLocks noChangeShapeType="1"/>
              </p:cNvSpPr>
              <p:nvPr/>
            </p:nvSpPr>
            <p:spPr bwMode="auto">
              <a:xfrm>
                <a:off x="4105" y="925"/>
                <a:ext cx="771" cy="0"/>
              </a:xfrm>
              <a:prstGeom prst="line">
                <a:avLst/>
              </a:prstGeom>
              <a:noFill/>
              <a:ln w="9525">
                <a:solidFill>
                  <a:schemeClr val="tx1"/>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grpSp>
      <p:graphicFrame>
        <p:nvGraphicFramePr>
          <p:cNvPr id="51216" name="Object 32"/>
          <p:cNvGraphicFramePr>
            <a:graphicFrameLocks noChangeAspect="1"/>
          </p:cNvGraphicFramePr>
          <p:nvPr/>
        </p:nvGraphicFramePr>
        <p:xfrm>
          <a:off x="5900738" y="4940300"/>
          <a:ext cx="615950" cy="390525"/>
        </p:xfrm>
        <a:graphic>
          <a:graphicData uri="http://schemas.openxmlformats.org/presentationml/2006/ole">
            <p:oleObj spid="_x0000_s453638" name="Equation" r:id="rId9" imgW="279158" imgH="177646" progId="Equation.DSMT4">
              <p:embed/>
            </p:oleObj>
          </a:graphicData>
        </a:graphic>
      </p:graphicFrame>
      <p:graphicFrame>
        <p:nvGraphicFramePr>
          <p:cNvPr id="51217" name="Object 33"/>
          <p:cNvGraphicFramePr>
            <a:graphicFrameLocks noChangeAspect="1"/>
          </p:cNvGraphicFramePr>
          <p:nvPr/>
        </p:nvGraphicFramePr>
        <p:xfrm>
          <a:off x="900113" y="1196975"/>
          <a:ext cx="6324600" cy="503238"/>
        </p:xfrm>
        <a:graphic>
          <a:graphicData uri="http://schemas.openxmlformats.org/presentationml/2006/ole">
            <p:oleObj spid="_x0000_s453639" name="Equation" r:id="rId10" imgW="2870200" imgH="228600" progId="Equation.DSMT4">
              <p:embed/>
            </p:oleObj>
          </a:graphicData>
        </a:graphic>
      </p:graphicFrame>
      <p:sp>
        <p:nvSpPr>
          <p:cNvPr id="51218" name="Line 18"/>
          <p:cNvSpPr>
            <a:spLocks noChangeShapeType="1"/>
          </p:cNvSpPr>
          <p:nvPr/>
        </p:nvSpPr>
        <p:spPr bwMode="auto">
          <a:xfrm>
            <a:off x="4700588" y="3573463"/>
            <a:ext cx="2160587" cy="0"/>
          </a:xfrm>
          <a:prstGeom prst="line">
            <a:avLst/>
          </a:prstGeom>
          <a:noFill/>
          <a:ln w="28575">
            <a:solidFill>
              <a:srgbClr val="FF33CC"/>
            </a:solidFill>
            <a:prstDash val="dash"/>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51219" name="Line 19"/>
          <p:cNvSpPr>
            <a:spLocks noChangeShapeType="1"/>
          </p:cNvSpPr>
          <p:nvPr/>
        </p:nvSpPr>
        <p:spPr bwMode="auto">
          <a:xfrm>
            <a:off x="5580063" y="1882775"/>
            <a:ext cx="0" cy="1906588"/>
          </a:xfrm>
          <a:prstGeom prst="line">
            <a:avLst/>
          </a:prstGeom>
          <a:noFill/>
          <a:ln w="28575">
            <a:solidFill>
              <a:srgbClr val="FF33CC"/>
            </a:solidFill>
            <a:prstDash val="dash"/>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734220" name="Object 34"/>
          <p:cNvGraphicFramePr>
            <a:graphicFrameLocks noChangeAspect="1"/>
          </p:cNvGraphicFramePr>
          <p:nvPr/>
        </p:nvGraphicFramePr>
        <p:xfrm>
          <a:off x="900113" y="1196975"/>
          <a:ext cx="3359150" cy="503238"/>
        </p:xfrm>
        <a:graphic>
          <a:graphicData uri="http://schemas.openxmlformats.org/presentationml/2006/ole">
            <p:oleObj spid="_x0000_s453640" name="Equation" r:id="rId11" imgW="2019600" imgH="2923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17"/>
                                        </p:tgtEl>
                                        <p:attrNameLst>
                                          <p:attrName>style.visibility</p:attrName>
                                        </p:attrNameLst>
                                      </p:cBhvr>
                                      <p:to>
                                        <p:strVal val="visible"/>
                                      </p:to>
                                    </p:set>
                                    <p:animEffect transition="in" filter="wipe(left)">
                                      <p:cBhvr>
                                        <p:cTn id="7" dur="500"/>
                                        <p:tgtEl>
                                          <p:spTgt spid="512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wipe(left)">
                                      <p:cBhvr>
                                        <p:cTn id="12" dur="5000"/>
                                        <p:tgtEl>
                                          <p:spTgt spid="51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09"/>
                                        </p:tgtEl>
                                        <p:attrNameLst>
                                          <p:attrName>style.visibility</p:attrName>
                                        </p:attrNameLst>
                                      </p:cBhvr>
                                      <p:to>
                                        <p:strVal val="visible"/>
                                      </p:to>
                                    </p:set>
                                    <p:animEffect transition="in" filter="wipe(left)">
                                      <p:cBhvr>
                                        <p:cTn id="22" dur="5000"/>
                                        <p:tgtEl>
                                          <p:spTgt spid="512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18"/>
                                        </p:tgtEl>
                                        <p:attrNameLst>
                                          <p:attrName>style.visibility</p:attrName>
                                        </p:attrNameLst>
                                      </p:cBhvr>
                                      <p:to>
                                        <p:strVal val="visible"/>
                                      </p:to>
                                    </p:set>
                                    <p:animEffect transition="in" filter="wipe(left)">
                                      <p:cBhvr>
                                        <p:cTn id="27" dur="500"/>
                                        <p:tgtEl>
                                          <p:spTgt spid="51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219"/>
                                        </p:tgtEl>
                                        <p:attrNameLst>
                                          <p:attrName>style.visibility</p:attrName>
                                        </p:attrNameLst>
                                      </p:cBhvr>
                                      <p:to>
                                        <p:strVal val="visible"/>
                                      </p:to>
                                    </p:set>
                                    <p:animEffect transition="in" filter="wipe(up)">
                                      <p:cBhvr>
                                        <p:cTn id="32" dur="500"/>
                                        <p:tgtEl>
                                          <p:spTgt spid="512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210"/>
                                        </p:tgtEl>
                                        <p:attrNameLst>
                                          <p:attrName>style.visibility</p:attrName>
                                        </p:attrNameLst>
                                      </p:cBhvr>
                                      <p:to>
                                        <p:strVal val="visible"/>
                                      </p:to>
                                    </p:set>
                                    <p:animEffect transition="in" filter="wipe(left)">
                                      <p:cBhvr>
                                        <p:cTn id="37" dur="500"/>
                                        <p:tgtEl>
                                          <p:spTgt spid="512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1203"/>
                                        </p:tgtEl>
                                        <p:attrNameLst>
                                          <p:attrName>style.visibility</p:attrName>
                                        </p:attrNameLst>
                                      </p:cBhvr>
                                      <p:to>
                                        <p:strVal val="visible"/>
                                      </p:to>
                                    </p:set>
                                    <p:animEffect transition="in" filter="wipe(left)">
                                      <p:cBhvr>
                                        <p:cTn id="47" dur="500"/>
                                        <p:tgtEl>
                                          <p:spTgt spid="512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1216"/>
                                        </p:tgtEl>
                                        <p:attrNameLst>
                                          <p:attrName>style.visibility</p:attrName>
                                        </p:attrNameLst>
                                      </p:cBhvr>
                                      <p:to>
                                        <p:strVal val="visible"/>
                                      </p:to>
                                    </p:set>
                                    <p:animEffect transition="in" filter="wipe(left)">
                                      <p:cBhvr>
                                        <p:cTn id="52" dur="500"/>
                                        <p:tgtEl>
                                          <p:spTgt spid="51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8" grpId="0" animBg="1"/>
      <p:bldP spid="5121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250825" y="1049338"/>
            <a:ext cx="8702675" cy="1255712"/>
          </a:xfrm>
          <a:prstGeom prst="rect">
            <a:avLst/>
          </a:prstGeom>
          <a:noFill/>
          <a:ln w="9525">
            <a:noFill/>
            <a:miter lim="800000"/>
            <a:headEnd/>
            <a:tailEnd/>
          </a:ln>
        </p:spPr>
        <p:txBody>
          <a:bodyPr>
            <a:spAutoFit/>
          </a:bodyPr>
          <a:lstStyle/>
          <a:p>
            <a:pPr fontAlgn="base">
              <a:lnSpc>
                <a:spcPct val="90000"/>
              </a:lnSpc>
              <a:spcBef>
                <a:spcPct val="0"/>
              </a:spcBef>
              <a:spcAft>
                <a:spcPct val="0"/>
              </a:spcAft>
            </a:pPr>
            <a:endParaRPr lang="en-US" altLang="zh-CN" sz="2800" b="1" smtClean="0">
              <a:solidFill>
                <a:srgbClr val="00007D"/>
              </a:solidFill>
              <a:latin typeface="Tahoma" pitchFamily="34" charset="0"/>
            </a:endParaRPr>
          </a:p>
          <a:p>
            <a:pPr fontAlgn="base">
              <a:lnSpc>
                <a:spcPct val="90000"/>
              </a:lnSpc>
              <a:spcBef>
                <a:spcPct val="0"/>
              </a:spcBef>
              <a:spcAft>
                <a:spcPct val="0"/>
              </a:spcAft>
            </a:pPr>
            <a:r>
              <a:rPr lang="zh-CN" altLang="en-US" sz="2800" b="1" smtClean="0">
                <a:solidFill>
                  <a:srgbClr val="00007D"/>
                </a:solidFill>
                <a:latin typeface="Tahoma" pitchFamily="34" charset="0"/>
              </a:rPr>
              <a:t>                第一章   行列式</a:t>
            </a:r>
            <a:endParaRPr lang="en-US" altLang="zh-CN" sz="2800" b="1" smtClean="0">
              <a:solidFill>
                <a:srgbClr val="00007D"/>
              </a:solidFill>
              <a:latin typeface="Tahoma" pitchFamily="34" charset="0"/>
            </a:endParaRPr>
          </a:p>
          <a:p>
            <a:pPr fontAlgn="base">
              <a:lnSpc>
                <a:spcPct val="90000"/>
              </a:lnSpc>
              <a:spcBef>
                <a:spcPct val="0"/>
              </a:spcBef>
              <a:spcAft>
                <a:spcPct val="0"/>
              </a:spcAft>
            </a:pPr>
            <a:r>
              <a:rPr lang="zh-CN" altLang="en-US" sz="2800" b="1" smtClean="0">
                <a:solidFill>
                  <a:srgbClr val="00007D"/>
                </a:solidFill>
                <a:latin typeface="Tahoma" pitchFamily="34" charset="0"/>
              </a:rPr>
              <a:t>        </a:t>
            </a:r>
            <a:endParaRPr lang="en-US" altLang="zh-CN" sz="2800" b="1" smtClean="0">
              <a:solidFill>
                <a:srgbClr val="00007D"/>
              </a:solidFill>
              <a:latin typeface="Tahoma" pitchFamily="34" charset="0"/>
            </a:endParaRPr>
          </a:p>
        </p:txBody>
      </p:sp>
      <p:sp>
        <p:nvSpPr>
          <p:cNvPr id="5" name="TextBox 5"/>
          <p:cNvSpPr txBox="1">
            <a:spLocks noChangeArrowheads="1"/>
          </p:cNvSpPr>
          <p:nvPr/>
        </p:nvSpPr>
        <p:spPr bwMode="auto">
          <a:xfrm>
            <a:off x="250825" y="1809750"/>
            <a:ext cx="8702675" cy="868363"/>
          </a:xfrm>
          <a:prstGeom prst="rect">
            <a:avLst/>
          </a:prstGeom>
          <a:noFill/>
          <a:ln w="9525">
            <a:noFill/>
            <a:miter lim="800000"/>
            <a:headEnd/>
            <a:tailEnd/>
          </a:ln>
        </p:spPr>
        <p:txBody>
          <a:bodyPr>
            <a:spAutoFit/>
          </a:bodyPr>
          <a:lstStyle/>
          <a:p>
            <a:pPr fontAlgn="base">
              <a:lnSpc>
                <a:spcPct val="90000"/>
              </a:lnSpc>
              <a:spcBef>
                <a:spcPct val="0"/>
              </a:spcBef>
              <a:spcAft>
                <a:spcPct val="0"/>
              </a:spcAft>
            </a:pPr>
            <a:endParaRPr lang="en-US" altLang="zh-CN" sz="2800" b="1" smtClean="0">
              <a:solidFill>
                <a:srgbClr val="00007D"/>
              </a:solidFill>
              <a:latin typeface="Tahoma" pitchFamily="34" charset="0"/>
            </a:endParaRPr>
          </a:p>
          <a:p>
            <a:pPr fontAlgn="base">
              <a:lnSpc>
                <a:spcPct val="90000"/>
              </a:lnSpc>
              <a:spcBef>
                <a:spcPct val="0"/>
              </a:spcBef>
              <a:spcAft>
                <a:spcPct val="0"/>
              </a:spcAft>
            </a:pPr>
            <a:r>
              <a:rPr lang="zh-CN" altLang="en-US" sz="2800" b="1" smtClean="0">
                <a:solidFill>
                  <a:srgbClr val="00007D"/>
                </a:solidFill>
                <a:latin typeface="Tahoma" pitchFamily="34" charset="0"/>
              </a:rPr>
              <a:t>                第二章   矩阵及其运算        </a:t>
            </a:r>
            <a:endParaRPr lang="en-US" altLang="zh-CN" sz="2800" b="1" smtClean="0">
              <a:solidFill>
                <a:srgbClr val="00007D"/>
              </a:solidFill>
              <a:latin typeface="Tahoma" pitchFamily="34" charset="0"/>
            </a:endParaRPr>
          </a:p>
        </p:txBody>
      </p:sp>
      <p:sp>
        <p:nvSpPr>
          <p:cNvPr id="6" name="TextBox 5"/>
          <p:cNvSpPr txBox="1">
            <a:spLocks noChangeArrowheads="1"/>
          </p:cNvSpPr>
          <p:nvPr/>
        </p:nvSpPr>
        <p:spPr bwMode="auto">
          <a:xfrm>
            <a:off x="250825" y="2557463"/>
            <a:ext cx="8702675" cy="868362"/>
          </a:xfrm>
          <a:prstGeom prst="rect">
            <a:avLst/>
          </a:prstGeom>
          <a:noFill/>
          <a:ln w="9525">
            <a:noFill/>
            <a:miter lim="800000"/>
            <a:headEnd/>
            <a:tailEnd/>
          </a:ln>
        </p:spPr>
        <p:txBody>
          <a:bodyPr>
            <a:spAutoFit/>
          </a:bodyPr>
          <a:lstStyle/>
          <a:p>
            <a:pPr fontAlgn="base">
              <a:lnSpc>
                <a:spcPct val="90000"/>
              </a:lnSpc>
              <a:spcBef>
                <a:spcPct val="0"/>
              </a:spcBef>
              <a:spcAft>
                <a:spcPct val="0"/>
              </a:spcAft>
            </a:pPr>
            <a:endParaRPr lang="en-US" altLang="zh-CN" sz="2800" b="1" smtClean="0">
              <a:solidFill>
                <a:srgbClr val="00007D"/>
              </a:solidFill>
              <a:latin typeface="Tahoma" pitchFamily="34" charset="0"/>
            </a:endParaRPr>
          </a:p>
          <a:p>
            <a:pPr fontAlgn="base">
              <a:lnSpc>
                <a:spcPct val="90000"/>
              </a:lnSpc>
              <a:spcBef>
                <a:spcPct val="0"/>
              </a:spcBef>
              <a:spcAft>
                <a:spcPct val="0"/>
              </a:spcAft>
            </a:pPr>
            <a:r>
              <a:rPr lang="zh-CN" altLang="en-US" sz="2800" b="1" smtClean="0">
                <a:solidFill>
                  <a:srgbClr val="00007D"/>
                </a:solidFill>
                <a:latin typeface="Tahoma" pitchFamily="34" charset="0"/>
              </a:rPr>
              <a:t>                第三章   矩阵的初等变换与线性方程组        </a:t>
            </a:r>
            <a:endParaRPr lang="en-US" altLang="zh-CN" sz="2800" b="1" smtClean="0">
              <a:solidFill>
                <a:srgbClr val="00007D"/>
              </a:solidFill>
              <a:latin typeface="Tahoma" pitchFamily="34" charset="0"/>
            </a:endParaRPr>
          </a:p>
        </p:txBody>
      </p:sp>
      <p:sp>
        <p:nvSpPr>
          <p:cNvPr id="7" name="TextBox 6"/>
          <p:cNvSpPr txBox="1">
            <a:spLocks noChangeArrowheads="1"/>
          </p:cNvSpPr>
          <p:nvPr/>
        </p:nvSpPr>
        <p:spPr bwMode="auto">
          <a:xfrm>
            <a:off x="250825" y="3736975"/>
            <a:ext cx="8702675" cy="481013"/>
          </a:xfrm>
          <a:prstGeom prst="rect">
            <a:avLst/>
          </a:prstGeom>
          <a:noFill/>
          <a:ln w="9525">
            <a:noFill/>
            <a:miter lim="800000"/>
            <a:headEnd/>
            <a:tailEnd/>
          </a:ln>
        </p:spPr>
        <p:txBody>
          <a:bodyPr>
            <a:spAutoFit/>
          </a:bodyPr>
          <a:lstStyle/>
          <a:p>
            <a:pPr fontAlgn="base">
              <a:lnSpc>
                <a:spcPct val="90000"/>
              </a:lnSpc>
              <a:spcBef>
                <a:spcPct val="0"/>
              </a:spcBef>
              <a:spcAft>
                <a:spcPct val="0"/>
              </a:spcAft>
            </a:pPr>
            <a:r>
              <a:rPr lang="en-US" altLang="zh-CN" sz="2800" b="1" smtClean="0">
                <a:solidFill>
                  <a:srgbClr val="00007D"/>
                </a:solidFill>
                <a:latin typeface="Tahoma" pitchFamily="34" charset="0"/>
              </a:rPr>
              <a:t>                </a:t>
            </a:r>
            <a:r>
              <a:rPr lang="zh-CN" altLang="en-US" sz="2800" b="1" smtClean="0">
                <a:solidFill>
                  <a:srgbClr val="00007D"/>
                </a:solidFill>
                <a:latin typeface="Tahoma" pitchFamily="34" charset="0"/>
              </a:rPr>
              <a:t>第四章   向量组的线性相关性        </a:t>
            </a:r>
            <a:endParaRPr lang="en-US" altLang="zh-CN" sz="2800" b="1" smtClean="0">
              <a:solidFill>
                <a:srgbClr val="00007D"/>
              </a:solidFill>
              <a:latin typeface="Tahoma" pitchFamily="34" charset="0"/>
            </a:endParaRPr>
          </a:p>
        </p:txBody>
      </p:sp>
      <p:sp>
        <p:nvSpPr>
          <p:cNvPr id="8" name="TextBox 5"/>
          <p:cNvSpPr txBox="1">
            <a:spLocks noChangeArrowheads="1"/>
          </p:cNvSpPr>
          <p:nvPr/>
        </p:nvSpPr>
        <p:spPr bwMode="auto">
          <a:xfrm>
            <a:off x="250825" y="4217988"/>
            <a:ext cx="8702675" cy="866775"/>
          </a:xfrm>
          <a:prstGeom prst="rect">
            <a:avLst/>
          </a:prstGeom>
          <a:noFill/>
          <a:ln w="9525">
            <a:noFill/>
            <a:miter lim="800000"/>
            <a:headEnd/>
            <a:tailEnd/>
          </a:ln>
        </p:spPr>
        <p:txBody>
          <a:bodyPr>
            <a:spAutoFit/>
          </a:bodyPr>
          <a:lstStyle/>
          <a:p>
            <a:pPr fontAlgn="base">
              <a:lnSpc>
                <a:spcPct val="90000"/>
              </a:lnSpc>
              <a:spcBef>
                <a:spcPct val="0"/>
              </a:spcBef>
              <a:spcAft>
                <a:spcPct val="0"/>
              </a:spcAft>
            </a:pPr>
            <a:endParaRPr lang="en-US" altLang="zh-CN" sz="2800" b="1" smtClean="0">
              <a:solidFill>
                <a:srgbClr val="00007D"/>
              </a:solidFill>
              <a:latin typeface="Tahoma" pitchFamily="34" charset="0"/>
            </a:endParaRPr>
          </a:p>
          <a:p>
            <a:pPr fontAlgn="base">
              <a:lnSpc>
                <a:spcPct val="90000"/>
              </a:lnSpc>
              <a:spcBef>
                <a:spcPct val="0"/>
              </a:spcBef>
              <a:spcAft>
                <a:spcPct val="0"/>
              </a:spcAft>
            </a:pPr>
            <a:r>
              <a:rPr lang="zh-CN" altLang="en-US" sz="2800" b="1" smtClean="0">
                <a:solidFill>
                  <a:srgbClr val="00007D"/>
                </a:solidFill>
                <a:latin typeface="Tahoma" pitchFamily="34" charset="0"/>
              </a:rPr>
              <a:t>                第五章   相似矩阵及二次型        </a:t>
            </a:r>
            <a:endParaRPr lang="en-US" altLang="zh-CN" sz="2800" b="1" smtClean="0">
              <a:solidFill>
                <a:srgbClr val="00007D"/>
              </a:solidFill>
              <a:latin typeface="Tahoma" pitchFamily="34" charset="0"/>
            </a:endParaRPr>
          </a:p>
        </p:txBody>
      </p:sp>
      <p:sp>
        <p:nvSpPr>
          <p:cNvPr id="9" name="TextBox 5"/>
          <p:cNvSpPr txBox="1">
            <a:spLocks noChangeArrowheads="1"/>
          </p:cNvSpPr>
          <p:nvPr/>
        </p:nvSpPr>
        <p:spPr bwMode="auto">
          <a:xfrm>
            <a:off x="250825" y="5008563"/>
            <a:ext cx="8702675" cy="868362"/>
          </a:xfrm>
          <a:prstGeom prst="rect">
            <a:avLst/>
          </a:prstGeom>
          <a:noFill/>
          <a:ln w="9525">
            <a:noFill/>
            <a:miter lim="800000"/>
            <a:headEnd/>
            <a:tailEnd/>
          </a:ln>
        </p:spPr>
        <p:txBody>
          <a:bodyPr>
            <a:spAutoFit/>
          </a:bodyPr>
          <a:lstStyle/>
          <a:p>
            <a:pPr algn="ctr" fontAlgn="base">
              <a:lnSpc>
                <a:spcPct val="90000"/>
              </a:lnSpc>
              <a:spcBef>
                <a:spcPct val="0"/>
              </a:spcBef>
              <a:spcAft>
                <a:spcPct val="0"/>
              </a:spcAft>
            </a:pPr>
            <a:endParaRPr lang="en-US" altLang="zh-CN" sz="2800" b="1" smtClean="0">
              <a:solidFill>
                <a:srgbClr val="00007D"/>
              </a:solidFill>
              <a:latin typeface="Tahoma" pitchFamily="34" charset="0"/>
            </a:endParaRPr>
          </a:p>
          <a:p>
            <a:pPr fontAlgn="base">
              <a:lnSpc>
                <a:spcPct val="90000"/>
              </a:lnSpc>
              <a:spcBef>
                <a:spcPct val="0"/>
              </a:spcBef>
              <a:spcAft>
                <a:spcPct val="0"/>
              </a:spcAft>
            </a:pPr>
            <a:r>
              <a:rPr lang="en-US" altLang="zh-CN" sz="2800" b="1" smtClean="0">
                <a:solidFill>
                  <a:srgbClr val="00007D"/>
                </a:solidFill>
                <a:latin typeface="Tahoma" pitchFamily="34" charset="0"/>
              </a:rPr>
              <a:t>                </a:t>
            </a:r>
            <a:r>
              <a:rPr lang="zh-CN" altLang="en-US" sz="2800" b="1" smtClean="0">
                <a:solidFill>
                  <a:srgbClr val="00007D"/>
                </a:solidFill>
                <a:latin typeface="Tahoma" pitchFamily="34" charset="0"/>
              </a:rPr>
              <a:t>第六章   线性空间与线性变换</a:t>
            </a:r>
            <a:r>
              <a:rPr lang="en-US" altLang="zh-CN" sz="2800" b="1" smtClean="0">
                <a:solidFill>
                  <a:srgbClr val="00007D"/>
                </a:solidFill>
                <a:latin typeface="Tahoma" pitchFamily="34" charset="0"/>
              </a:rPr>
              <a:t>(</a:t>
            </a:r>
            <a:r>
              <a:rPr lang="zh-CN" altLang="en-US" sz="2800" b="1" smtClean="0">
                <a:solidFill>
                  <a:srgbClr val="00007D"/>
                </a:solidFill>
                <a:latin typeface="Tahoma" pitchFamily="34" charset="0"/>
              </a:rPr>
              <a:t>选学</a:t>
            </a:r>
            <a:r>
              <a:rPr lang="en-US" altLang="zh-CN" sz="2800" b="1" smtClean="0">
                <a:solidFill>
                  <a:srgbClr val="00007D"/>
                </a:solidFill>
                <a:latin typeface="Tahoma" pitchFamily="34" charset="0"/>
              </a:rPr>
              <a:t>)</a:t>
            </a:r>
            <a:r>
              <a:rPr lang="zh-CN" altLang="en-US" sz="2800" b="1" smtClean="0">
                <a:solidFill>
                  <a:srgbClr val="00007D"/>
                </a:solidFill>
                <a:latin typeface="Tahoma" pitchFamily="34" charset="0"/>
              </a:rPr>
              <a:t>        </a:t>
            </a:r>
            <a:endParaRPr lang="en-US" altLang="zh-CN" sz="2800" b="1" smtClean="0">
              <a:solidFill>
                <a:srgbClr val="00007D"/>
              </a:solidFill>
              <a:latin typeface="Tahom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6258" name="Text Box 2"/>
          <p:cNvSpPr txBox="1">
            <a:spLocks noChangeArrowheads="1"/>
          </p:cNvSpPr>
          <p:nvPr/>
        </p:nvSpPr>
        <p:spPr bwMode="auto">
          <a:xfrm>
            <a:off x="611188" y="4000500"/>
            <a:ext cx="7848600" cy="1531938"/>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400" b="1" smtClean="0">
                <a:solidFill>
                  <a:srgbClr val="0000FF"/>
                </a:solidFill>
                <a:latin typeface="Times New Roman" pitchFamily="18" charset="0"/>
                <a:ea typeface="楷体_GB2312" pitchFamily="49" charset="-122"/>
              </a:rPr>
              <a:t>         引理</a:t>
            </a:r>
            <a:r>
              <a:rPr kumimoji="1" lang="zh-CN" altLang="en-US" sz="2400" b="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楷体_GB2312" pitchFamily="49" charset="-122"/>
                <a:ea typeface="楷体_GB2312" pitchFamily="49" charset="-122"/>
              </a:rPr>
              <a:t> </a:t>
            </a:r>
            <a:r>
              <a:rPr kumimoji="1" lang="zh-CN" altLang="en-US" sz="2400" b="1" smtClean="0">
                <a:solidFill>
                  <a:srgbClr val="000000"/>
                </a:solidFill>
                <a:latin typeface="Times New Roman" pitchFamily="18" charset="0"/>
                <a:ea typeface="楷体_GB2312" pitchFamily="49" charset="-122"/>
              </a:rPr>
              <a:t>一个</a:t>
            </a:r>
            <a:r>
              <a:rPr kumimoji="1" lang="en-US" altLang="zh-CN" sz="2400" b="1" i="1" smtClean="0">
                <a:solidFill>
                  <a:srgbClr val="000000"/>
                </a:solidFill>
                <a:latin typeface="Times New Roman" pitchFamily="18" charset="0"/>
                <a:ea typeface="楷体_GB2312" pitchFamily="49" charset="-122"/>
              </a:rPr>
              <a:t>n </a:t>
            </a:r>
            <a:r>
              <a:rPr kumimoji="1" lang="zh-CN" altLang="en-US" sz="2400" b="1" smtClean="0">
                <a:solidFill>
                  <a:srgbClr val="000000"/>
                </a:solidFill>
                <a:latin typeface="Times New Roman" pitchFamily="18" charset="0"/>
                <a:ea typeface="楷体_GB2312" pitchFamily="49" charset="-122"/>
              </a:rPr>
              <a:t>阶行列式，如果其中第   行所有元素除     </a:t>
            </a:r>
          </a:p>
          <a:p>
            <a:pPr fontAlgn="base">
              <a:lnSpc>
                <a:spcPct val="130000"/>
              </a:lnSpc>
              <a:spcBef>
                <a:spcPct val="0"/>
              </a:spcBef>
              <a:spcAft>
                <a:spcPct val="0"/>
              </a:spcAft>
            </a:pPr>
            <a:r>
              <a:rPr kumimoji="1" lang="zh-CN" altLang="en-US" sz="2400" b="1" smtClean="0">
                <a:solidFill>
                  <a:srgbClr val="000000"/>
                </a:solidFill>
                <a:latin typeface="Times New Roman" pitchFamily="18" charset="0"/>
                <a:ea typeface="楷体_GB2312" pitchFamily="49" charset="-122"/>
              </a:rPr>
              <a:t>       外都为零，那么这行列式等于     与它的代数余子式的乘积，即                  ．</a:t>
            </a:r>
          </a:p>
        </p:txBody>
      </p:sp>
      <p:graphicFrame>
        <p:nvGraphicFramePr>
          <p:cNvPr id="736259" name="Object 26"/>
          <p:cNvGraphicFramePr>
            <a:graphicFrameLocks noChangeAspect="1"/>
          </p:cNvGraphicFramePr>
          <p:nvPr/>
        </p:nvGraphicFramePr>
        <p:xfrm>
          <a:off x="2124075" y="5040313"/>
          <a:ext cx="1374775" cy="531812"/>
        </p:xfrm>
        <a:graphic>
          <a:graphicData uri="http://schemas.openxmlformats.org/presentationml/2006/ole">
            <p:oleObj spid="_x0000_s454658" name="Equation" r:id="rId3" imgW="622030" imgH="241195" progId="Equation.DSMT4">
              <p:embed/>
            </p:oleObj>
          </a:graphicData>
        </a:graphic>
      </p:graphicFrame>
      <p:graphicFrame>
        <p:nvGraphicFramePr>
          <p:cNvPr id="736260" name="Object 31"/>
          <p:cNvGraphicFramePr>
            <a:graphicFrameLocks noChangeAspect="1"/>
          </p:cNvGraphicFramePr>
          <p:nvPr/>
        </p:nvGraphicFramePr>
        <p:xfrm>
          <a:off x="6156325" y="4108450"/>
          <a:ext cx="223838" cy="390525"/>
        </p:xfrm>
        <a:graphic>
          <a:graphicData uri="http://schemas.openxmlformats.org/presentationml/2006/ole">
            <p:oleObj spid="_x0000_s454659" name="Equation" r:id="rId4" imgW="101468" imgH="177569" progId="Equation.DSMT4">
              <p:embed/>
            </p:oleObj>
          </a:graphicData>
        </a:graphic>
      </p:graphicFrame>
      <p:graphicFrame>
        <p:nvGraphicFramePr>
          <p:cNvPr id="736261" name="Object 32"/>
          <p:cNvGraphicFramePr>
            <a:graphicFrameLocks noChangeAspect="1"/>
          </p:cNvGraphicFramePr>
          <p:nvPr/>
        </p:nvGraphicFramePr>
        <p:xfrm>
          <a:off x="755650" y="4514850"/>
          <a:ext cx="503238" cy="530225"/>
        </p:xfrm>
        <a:graphic>
          <a:graphicData uri="http://schemas.openxmlformats.org/presentationml/2006/ole">
            <p:oleObj spid="_x0000_s454660" name="Equation" r:id="rId5" imgW="177646" imgH="241091" progId="Equation.DSMT4">
              <p:embed/>
            </p:oleObj>
          </a:graphicData>
        </a:graphic>
      </p:graphicFrame>
      <p:graphicFrame>
        <p:nvGraphicFramePr>
          <p:cNvPr id="736262" name="Object 33"/>
          <p:cNvGraphicFramePr>
            <a:graphicFrameLocks noChangeAspect="1"/>
          </p:cNvGraphicFramePr>
          <p:nvPr/>
        </p:nvGraphicFramePr>
        <p:xfrm>
          <a:off x="5221288" y="4541838"/>
          <a:ext cx="503237" cy="530225"/>
        </p:xfrm>
        <a:graphic>
          <a:graphicData uri="http://schemas.openxmlformats.org/presentationml/2006/ole">
            <p:oleObj spid="_x0000_s454661" name="Equation" r:id="rId6" imgW="177646" imgH="241091" progId="Equation.DSMT4">
              <p:embed/>
            </p:oleObj>
          </a:graphicData>
        </a:graphic>
      </p:graphicFrame>
      <p:graphicFrame>
        <p:nvGraphicFramePr>
          <p:cNvPr id="32777" name="Object 35"/>
          <p:cNvGraphicFramePr>
            <a:graphicFrameLocks noChangeAspect="1"/>
          </p:cNvGraphicFramePr>
          <p:nvPr/>
        </p:nvGraphicFramePr>
        <p:xfrm>
          <a:off x="1836738" y="2241550"/>
          <a:ext cx="2295525" cy="615950"/>
        </p:xfrm>
        <a:graphic>
          <a:graphicData uri="http://schemas.openxmlformats.org/presentationml/2006/ole">
            <p:oleObj spid="_x0000_s454662" name="Equation" r:id="rId7" imgW="1040948" imgH="279279" progId="Equation.DSMT4">
              <p:embed/>
            </p:oleObj>
          </a:graphicData>
        </a:graphic>
      </p:graphicFrame>
      <p:sp>
        <p:nvSpPr>
          <p:cNvPr id="15" name="Text Box 11"/>
          <p:cNvSpPr txBox="1">
            <a:spLocks noChangeArrowheads="1"/>
          </p:cNvSpPr>
          <p:nvPr/>
        </p:nvSpPr>
        <p:spPr bwMode="auto">
          <a:xfrm>
            <a:off x="179388" y="1408113"/>
            <a:ext cx="8713787" cy="520700"/>
          </a:xfrm>
          <a:prstGeom prst="rect">
            <a:avLst/>
          </a:prstGeom>
          <a:noFill/>
          <a:ln w="9525">
            <a:noFill/>
            <a:miter lim="800000"/>
            <a:headEnd/>
            <a:tailEnd/>
          </a:ln>
        </p:spPr>
        <p:txBody>
          <a:bodyPr>
            <a:spAutoFit/>
          </a:bodyPr>
          <a:lstStyle/>
          <a:p>
            <a:pPr fontAlgn="base">
              <a:lnSpc>
                <a:spcPct val="130000"/>
              </a:lnSpc>
              <a:spcBef>
                <a:spcPct val="0"/>
              </a:spcBef>
              <a:spcAft>
                <a:spcPct val="0"/>
              </a:spcAft>
              <a:defRPr/>
            </a:pPr>
            <a:r>
              <a:rPr kumimoji="1" lang="zh-CN" altLang="en-US" sz="2400" b="1" dirty="0">
                <a:solidFill>
                  <a:srgbClr val="9999FF">
                    <a:lumMod val="50000"/>
                  </a:srgbClr>
                </a:solidFill>
                <a:latin typeface="Times New Roman" pitchFamily="18" charset="0"/>
                <a:ea typeface="楷体_GB2312" pitchFamily="49" charset="-122"/>
              </a:rPr>
              <a:t>     一、</a:t>
            </a:r>
            <a:r>
              <a:rPr kumimoji="1" lang="zh-CN" altLang="en-US" sz="2400" b="1" dirty="0">
                <a:solidFill>
                  <a:srgbClr val="000000"/>
                </a:solidFill>
                <a:latin typeface="Times New Roman" pitchFamily="18" charset="0"/>
                <a:ea typeface="楷体_GB2312" pitchFamily="49" charset="-122"/>
              </a:rPr>
              <a:t>余子式与代数余子式的定义与联系  </a:t>
            </a:r>
            <a:r>
              <a:rPr kumimoji="1" lang="en-US" altLang="zh-CN" sz="2400" b="1" dirty="0">
                <a:solidFill>
                  <a:srgbClr val="000000"/>
                </a:solidFill>
                <a:latin typeface="Times New Roman" pitchFamily="18" charset="0"/>
                <a:ea typeface="楷体_GB2312" pitchFamily="49" charset="-122"/>
              </a:rPr>
              <a:t> </a:t>
            </a:r>
          </a:p>
        </p:txBody>
      </p:sp>
      <p:sp>
        <p:nvSpPr>
          <p:cNvPr id="16" name="Text Box 11"/>
          <p:cNvSpPr txBox="1">
            <a:spLocks noChangeArrowheads="1"/>
          </p:cNvSpPr>
          <p:nvPr/>
        </p:nvSpPr>
        <p:spPr bwMode="auto">
          <a:xfrm>
            <a:off x="285750" y="3265488"/>
            <a:ext cx="8713788" cy="520700"/>
          </a:xfrm>
          <a:prstGeom prst="rect">
            <a:avLst/>
          </a:prstGeom>
          <a:noFill/>
          <a:ln w="9525">
            <a:noFill/>
            <a:miter lim="800000"/>
            <a:headEnd/>
            <a:tailEnd/>
          </a:ln>
        </p:spPr>
        <p:txBody>
          <a:bodyPr>
            <a:spAutoFit/>
          </a:bodyPr>
          <a:lstStyle/>
          <a:p>
            <a:pPr fontAlgn="base">
              <a:lnSpc>
                <a:spcPct val="130000"/>
              </a:lnSpc>
              <a:spcBef>
                <a:spcPct val="0"/>
              </a:spcBef>
              <a:spcAft>
                <a:spcPct val="0"/>
              </a:spcAft>
              <a:defRPr/>
            </a:pPr>
            <a:r>
              <a:rPr kumimoji="1" lang="zh-CN" altLang="en-US" sz="2400" b="1" dirty="0">
                <a:solidFill>
                  <a:srgbClr val="9999FF">
                    <a:lumMod val="50000"/>
                  </a:srgbClr>
                </a:solidFill>
                <a:latin typeface="Times New Roman" pitchFamily="18" charset="0"/>
                <a:ea typeface="楷体_GB2312" pitchFamily="49" charset="-122"/>
              </a:rPr>
              <a:t>    二、</a:t>
            </a:r>
            <a:r>
              <a:rPr kumimoji="1" lang="zh-CN" altLang="en-US" sz="2400" b="1" dirty="0">
                <a:solidFill>
                  <a:srgbClr val="000000"/>
                </a:solidFill>
                <a:latin typeface="Times New Roman" pitchFamily="18" charset="0"/>
                <a:ea typeface="楷体_GB2312" pitchFamily="49" charset="-122"/>
              </a:rPr>
              <a:t>按行（列）展开定理  </a:t>
            </a:r>
            <a:r>
              <a:rPr kumimoji="1" lang="en-US" altLang="zh-CN" sz="2400" b="1" dirty="0">
                <a:solidFill>
                  <a:srgbClr val="000000"/>
                </a:solidFill>
                <a:latin typeface="Times New Roman" pitchFamily="18" charset="0"/>
                <a:ea typeface="楷体_GB2312" pitchFamily="49" charset="-122"/>
              </a:rPr>
              <a:t> </a:t>
            </a:r>
          </a:p>
        </p:txBody>
      </p:sp>
      <p:sp>
        <p:nvSpPr>
          <p:cNvPr id="736266" name="Text Box 11"/>
          <p:cNvSpPr txBox="1">
            <a:spLocks noChangeArrowheads="1"/>
          </p:cNvSpPr>
          <p:nvPr/>
        </p:nvSpPr>
        <p:spPr bwMode="auto">
          <a:xfrm>
            <a:off x="331788" y="571500"/>
            <a:ext cx="8713787" cy="663575"/>
          </a:xfrm>
          <a:prstGeom prst="rect">
            <a:avLst/>
          </a:prstGeom>
          <a:noFill/>
          <a:ln w="9525">
            <a:noFill/>
            <a:miter lim="800000"/>
            <a:headEnd/>
            <a:tailEnd/>
          </a:ln>
        </p:spPr>
        <p:txBody>
          <a:bodyPr>
            <a:spAutoFit/>
          </a:bodyPr>
          <a:lstStyle/>
          <a:p>
            <a:pPr algn="ctr" fontAlgn="base">
              <a:lnSpc>
                <a:spcPct val="130000"/>
              </a:lnSpc>
              <a:spcBef>
                <a:spcPct val="0"/>
              </a:spcBef>
              <a:spcAft>
                <a:spcPct val="0"/>
              </a:spcAft>
            </a:pPr>
            <a:r>
              <a:rPr kumimoji="1" lang="zh-CN" altLang="en-US" sz="3200" b="1" smtClean="0">
                <a:solidFill>
                  <a:srgbClr val="FF0000"/>
                </a:solidFill>
                <a:latin typeface="Times New Roman" pitchFamily="18" charset="0"/>
                <a:ea typeface="楷体_GB2312" pitchFamily="49" charset="-122"/>
              </a:rPr>
              <a:t>  小结  </a:t>
            </a:r>
            <a:r>
              <a:rPr kumimoji="1" lang="en-US" altLang="zh-CN" sz="3200" b="1" smtClean="0">
                <a:solidFill>
                  <a:srgbClr val="FF0000"/>
                </a:solidFill>
                <a:latin typeface="Times New Roman" pitchFamily="18" charset="0"/>
                <a:ea typeface="楷体_GB2312" pitchFamily="49" charset="-122"/>
              </a:rPr>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7"/>
                                        </p:tgtEl>
                                        <p:attrNameLst>
                                          <p:attrName>style.visibility</p:attrName>
                                        </p:attrNameLst>
                                      </p:cBhvr>
                                      <p:to>
                                        <p:strVal val="visible"/>
                                      </p:to>
                                    </p:set>
                                    <p:animEffect transition="in" filter="blinds(horizontal)">
                                      <p:cBhvr>
                                        <p:cTn id="7" dur="500"/>
                                        <p:tgtEl>
                                          <p:spTgt spid="32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282" name="AutoShape 2"/>
          <p:cNvSpPr>
            <a:spLocks noChangeArrowheads="1"/>
          </p:cNvSpPr>
          <p:nvPr/>
        </p:nvSpPr>
        <p:spPr bwMode="auto">
          <a:xfrm>
            <a:off x="684213" y="549275"/>
            <a:ext cx="7848600" cy="3311525"/>
          </a:xfrm>
          <a:prstGeom prst="foldedCorner">
            <a:avLst>
              <a:gd name="adj" fmla="val 12500"/>
            </a:avLst>
          </a:prstGeom>
          <a:solidFill>
            <a:schemeClr val="folHlink"/>
          </a:solidFill>
          <a:ln w="9525">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737283" name="Text Box 3"/>
          <p:cNvSpPr txBox="1">
            <a:spLocks noChangeArrowheads="1"/>
          </p:cNvSpPr>
          <p:nvPr/>
        </p:nvSpPr>
        <p:spPr bwMode="auto">
          <a:xfrm>
            <a:off x="914400" y="552450"/>
            <a:ext cx="7620000" cy="9683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Times New Roman" pitchFamily="18" charset="0"/>
                <a:ea typeface="楷体_GB2312" pitchFamily="49" charset="-122"/>
              </a:rPr>
              <a:t>定理</a:t>
            </a:r>
            <a:r>
              <a:rPr kumimoji="1" lang="en-US" altLang="zh-CN" sz="2400" b="1" smtClean="0">
                <a:solidFill>
                  <a:srgbClr val="0000FF"/>
                </a:solidFill>
                <a:latin typeface="Times New Roman" pitchFamily="18" charset="0"/>
                <a:ea typeface="楷体_GB2312" pitchFamily="49" charset="-122"/>
              </a:rPr>
              <a:t>2</a:t>
            </a:r>
            <a:r>
              <a:rPr kumimoji="1" lang="en-US" altLang="zh-CN" sz="2400" b="1" smtClean="0">
                <a:solidFill>
                  <a:srgbClr val="0000FF"/>
                </a:solidFill>
                <a:latin typeface="楷体_GB2312" pitchFamily="49" charset="-122"/>
                <a:ea typeface="楷体_GB2312" pitchFamily="49" charset="-122"/>
              </a:rPr>
              <a:t>  </a:t>
            </a:r>
            <a:r>
              <a:rPr kumimoji="1" lang="zh-CN" altLang="en-US" sz="2400" b="1" smtClean="0">
                <a:solidFill>
                  <a:srgbClr val="000000"/>
                </a:solidFill>
                <a:latin typeface="Times New Roman" pitchFamily="18" charset="0"/>
                <a:ea typeface="楷体_GB2312" pitchFamily="49" charset="-122"/>
              </a:rPr>
              <a:t>行列式等于它的任一行（列）的各元素与其对应的代数余子式乘积之和，即</a:t>
            </a:r>
          </a:p>
        </p:txBody>
      </p:sp>
      <p:graphicFrame>
        <p:nvGraphicFramePr>
          <p:cNvPr id="737284" name="Object 14"/>
          <p:cNvGraphicFramePr>
            <a:graphicFrameLocks noChangeAspect="1"/>
          </p:cNvGraphicFramePr>
          <p:nvPr/>
        </p:nvGraphicFramePr>
        <p:xfrm>
          <a:off x="1619250" y="1576388"/>
          <a:ext cx="6256338" cy="558800"/>
        </p:xfrm>
        <a:graphic>
          <a:graphicData uri="http://schemas.openxmlformats.org/presentationml/2006/ole">
            <p:oleObj spid="_x0000_s455682" name="Equation" r:id="rId3" imgW="3785400" imgH="330120" progId="Equation.DSMT4">
              <p:embed/>
            </p:oleObj>
          </a:graphicData>
        </a:graphic>
      </p:graphicFrame>
      <p:sp>
        <p:nvSpPr>
          <p:cNvPr id="737285" name="Rectangle 5"/>
          <p:cNvSpPr>
            <a:spLocks noChangeArrowheads="1"/>
          </p:cNvSpPr>
          <p:nvPr/>
        </p:nvSpPr>
        <p:spPr bwMode="auto">
          <a:xfrm>
            <a:off x="900113" y="2246313"/>
            <a:ext cx="7772400" cy="9683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400" b="1" smtClean="0">
                <a:solidFill>
                  <a:srgbClr val="0000FF"/>
                </a:solidFill>
                <a:latin typeface="楷体_GB2312" pitchFamily="49" charset="-122"/>
                <a:ea typeface="楷体_GB2312" pitchFamily="49" charset="-122"/>
              </a:rPr>
              <a:t>推论</a:t>
            </a:r>
            <a:r>
              <a:rPr kumimoji="1" lang="zh-CN" altLang="en-US" sz="2400" b="1" smtClean="0">
                <a:solidFill>
                  <a:srgbClr val="000000"/>
                </a:solidFill>
                <a:latin typeface="楷体_GB2312" pitchFamily="49" charset="-122"/>
                <a:ea typeface="楷体_GB2312" pitchFamily="49" charset="-122"/>
              </a:rPr>
              <a:t>  行列式任一行（列）的元素与另一行（列）的对应元素的代数余子式乘积之和等于零，即</a:t>
            </a:r>
          </a:p>
        </p:txBody>
      </p:sp>
      <p:graphicFrame>
        <p:nvGraphicFramePr>
          <p:cNvPr id="737286" name="Object 15"/>
          <p:cNvGraphicFramePr>
            <a:graphicFrameLocks noChangeAspect="1"/>
          </p:cNvGraphicFramePr>
          <p:nvPr/>
        </p:nvGraphicFramePr>
        <p:xfrm>
          <a:off x="1619250" y="3257550"/>
          <a:ext cx="5362575" cy="530225"/>
        </p:xfrm>
        <a:graphic>
          <a:graphicData uri="http://schemas.openxmlformats.org/presentationml/2006/ole">
            <p:oleObj spid="_x0000_s455683" name="Equation" r:id="rId4" imgW="3239280" imgH="304920" progId="Equation.DSMT4">
              <p:embed/>
            </p:oleObj>
          </a:graphicData>
        </a:graphic>
      </p:graphicFrame>
      <p:graphicFrame>
        <p:nvGraphicFramePr>
          <p:cNvPr id="46087" name="Object 16"/>
          <p:cNvGraphicFramePr>
            <a:graphicFrameLocks noChangeAspect="1"/>
          </p:cNvGraphicFramePr>
          <p:nvPr/>
        </p:nvGraphicFramePr>
        <p:xfrm>
          <a:off x="1476375" y="4365625"/>
          <a:ext cx="5584825" cy="1031875"/>
        </p:xfrm>
        <a:graphic>
          <a:graphicData uri="http://schemas.openxmlformats.org/presentationml/2006/ole">
            <p:oleObj spid="_x0000_s455684" name="Equation" r:id="rId5" imgW="3378960" imgH="609840" progId="Equation.DSMT4">
              <p:embed/>
            </p:oleObj>
          </a:graphicData>
        </a:graphic>
      </p:graphicFrame>
      <p:graphicFrame>
        <p:nvGraphicFramePr>
          <p:cNvPr id="46088" name="Object 17"/>
          <p:cNvGraphicFramePr>
            <a:graphicFrameLocks noChangeAspect="1"/>
          </p:cNvGraphicFramePr>
          <p:nvPr/>
        </p:nvGraphicFramePr>
        <p:xfrm>
          <a:off x="1476375" y="5624513"/>
          <a:ext cx="5584825" cy="1031875"/>
        </p:xfrm>
        <a:graphic>
          <a:graphicData uri="http://schemas.openxmlformats.org/presentationml/2006/ole">
            <p:oleObj spid="_x0000_s455685" name="Equation" r:id="rId6" imgW="3378960" imgH="609840" progId="Equation.DSMT4">
              <p:embed/>
            </p:oleObj>
          </a:graphicData>
        </a:graphic>
      </p:graphicFrame>
      <p:sp>
        <p:nvSpPr>
          <p:cNvPr id="46089" name="Rectangle 9"/>
          <p:cNvSpPr>
            <a:spLocks noChangeArrowheads="1"/>
          </p:cNvSpPr>
          <p:nvPr/>
        </p:nvSpPr>
        <p:spPr bwMode="auto">
          <a:xfrm>
            <a:off x="900113" y="3933825"/>
            <a:ext cx="2022475" cy="530225"/>
          </a:xfrm>
          <a:prstGeom prst="rect">
            <a:avLst/>
          </a:prstGeom>
          <a:noFill/>
          <a:ln w="9525">
            <a:noFill/>
            <a:miter lim="800000"/>
            <a:headEnd/>
            <a:tailEnd/>
          </a:ln>
        </p:spPr>
        <p:txBody>
          <a:bodyPr wrap="none"/>
          <a:lstStyle/>
          <a:p>
            <a:pPr fontAlgn="base">
              <a:lnSpc>
                <a:spcPct val="12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综上所述，有</a:t>
            </a:r>
          </a:p>
        </p:txBody>
      </p:sp>
      <p:sp>
        <p:nvSpPr>
          <p:cNvPr id="46090" name="Rectangle 10"/>
          <p:cNvSpPr>
            <a:spLocks noChangeArrowheads="1"/>
          </p:cNvSpPr>
          <p:nvPr/>
        </p:nvSpPr>
        <p:spPr bwMode="auto">
          <a:xfrm>
            <a:off x="900113" y="5300663"/>
            <a:ext cx="2022475" cy="530225"/>
          </a:xfrm>
          <a:prstGeom prst="rect">
            <a:avLst/>
          </a:prstGeom>
          <a:noFill/>
          <a:ln w="9525">
            <a:noFill/>
            <a:miter lim="800000"/>
            <a:headEnd/>
            <a:tailEnd/>
          </a:ln>
        </p:spPr>
        <p:txBody>
          <a:bodyPr wrap="none"/>
          <a:lstStyle/>
          <a:p>
            <a:pPr fontAlgn="base">
              <a:lnSpc>
                <a:spcPct val="12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同理可得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slide(fromBottom)">
                                      <p:cBhvr>
                                        <p:cTn id="7" dur="500"/>
                                        <p:tgtEl>
                                          <p:spTgt spid="46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wipe(left)">
                                      <p:cBhvr>
                                        <p:cTn id="12" dur="500"/>
                                        <p:tgtEl>
                                          <p:spTgt spid="46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090"/>
                                        </p:tgtEl>
                                        <p:attrNameLst>
                                          <p:attrName>style.visibility</p:attrName>
                                        </p:attrNameLst>
                                      </p:cBhvr>
                                      <p:to>
                                        <p:strVal val="visible"/>
                                      </p:to>
                                    </p:set>
                                    <p:animEffect transition="in" filter="slide(fromBottom)">
                                      <p:cBhvr>
                                        <p:cTn id="17" dur="500"/>
                                        <p:tgtEl>
                                          <p:spTgt spid="460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088"/>
                                        </p:tgtEl>
                                        <p:attrNameLst>
                                          <p:attrName>style.visibility</p:attrName>
                                        </p:attrNameLst>
                                      </p:cBhvr>
                                      <p:to>
                                        <p:strVal val="visible"/>
                                      </p:to>
                                    </p:set>
                                    <p:animEffect transition="in" filter="wipe(left)">
                                      <p:cBhvr>
                                        <p:cTn id="22"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p:bldP spid="46090" grpId="0"/>
    </p:bld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D:\线性代数图库\第一章\排列.jpg"/>
          <p:cNvPicPr>
            <a:picLocks noChangeArrowheads="1"/>
          </p:cNvPicPr>
          <p:nvPr/>
        </p:nvPicPr>
        <p:blipFill>
          <a:blip r:embed="rId2" cstate="print"/>
          <a:srcRect/>
          <a:stretch>
            <a:fillRect/>
          </a:stretch>
        </p:blipFill>
        <p:spPr bwMode="auto">
          <a:xfrm>
            <a:off x="1117600" y="1189038"/>
            <a:ext cx="3052763" cy="1016000"/>
          </a:xfrm>
          <a:prstGeom prst="rect">
            <a:avLst/>
          </a:prstGeom>
          <a:noFill/>
          <a:ln w="9525">
            <a:noFill/>
            <a:miter lim="800000"/>
            <a:headEnd/>
            <a:tailEnd/>
          </a:ln>
          <a:effectLst>
            <a:outerShdw dist="107763" dir="2700000" algn="ctr" rotWithShape="0">
              <a:schemeClr val="tx1"/>
            </a:outerShdw>
          </a:effectLst>
        </p:spPr>
      </p:pic>
      <p:pic>
        <p:nvPicPr>
          <p:cNvPr id="2051" name="Picture 3" descr="D:\线性代数图库\第一章\对换.jpg">
            <a:hlinkClick r:id="rId3" action="ppaction://hlinksldjump" highlightClick="1"/>
          </p:cNvPr>
          <p:cNvPicPr>
            <a:picLocks noChangeAspect="1" noChangeArrowheads="1"/>
          </p:cNvPicPr>
          <p:nvPr/>
        </p:nvPicPr>
        <p:blipFill>
          <a:blip r:embed="rId4" cstate="print"/>
          <a:srcRect/>
          <a:stretch>
            <a:fillRect/>
          </a:stretch>
        </p:blipFill>
        <p:spPr bwMode="auto">
          <a:xfrm>
            <a:off x="2819400" y="3500438"/>
            <a:ext cx="1270000" cy="2540000"/>
          </a:xfrm>
          <a:prstGeom prst="rect">
            <a:avLst/>
          </a:prstGeom>
          <a:noFill/>
          <a:ln w="9525">
            <a:noFill/>
            <a:miter lim="800000"/>
            <a:headEnd/>
            <a:tailEnd/>
          </a:ln>
          <a:effectLst>
            <a:outerShdw dist="107763" dir="2700000" algn="ctr" rotWithShape="0">
              <a:schemeClr val="tx1"/>
            </a:outerShdw>
          </a:effectLst>
        </p:spPr>
      </p:pic>
      <p:pic>
        <p:nvPicPr>
          <p:cNvPr id="2052" name="Picture 4" descr="D:\线性代数图库\第一章\全及逆.jpg">
            <a:hlinkClick r:id="rId5" action="ppaction://hlinksldjump" highlightClick="1"/>
          </p:cNvPr>
          <p:cNvPicPr>
            <a:picLocks noChangeAspect="1" noChangeArrowheads="1"/>
          </p:cNvPicPr>
          <p:nvPr/>
        </p:nvPicPr>
        <p:blipFill>
          <a:blip r:embed="rId6" cstate="print"/>
          <a:srcRect/>
          <a:stretch>
            <a:fillRect/>
          </a:stretch>
        </p:blipFill>
        <p:spPr bwMode="auto">
          <a:xfrm>
            <a:off x="1168400" y="3500438"/>
            <a:ext cx="1270000" cy="2540000"/>
          </a:xfrm>
          <a:prstGeom prst="rect">
            <a:avLst/>
          </a:prstGeom>
          <a:noFill/>
          <a:ln w="9525">
            <a:noFill/>
            <a:miter lim="800000"/>
            <a:headEnd/>
            <a:tailEnd/>
          </a:ln>
          <a:effectLst>
            <a:outerShdw dist="107763" dir="2700000" algn="ctr" rotWithShape="0">
              <a:schemeClr val="tx1"/>
            </a:outerShdw>
          </a:effectLst>
        </p:spPr>
      </p:pic>
      <p:pic>
        <p:nvPicPr>
          <p:cNvPr id="2053" name="Picture 5" descr="D:\线性代数图库\第一章\行列式.jpg"/>
          <p:cNvPicPr>
            <a:picLocks noChangeArrowheads="1"/>
          </p:cNvPicPr>
          <p:nvPr/>
        </p:nvPicPr>
        <p:blipFill>
          <a:blip r:embed="rId7" cstate="print"/>
          <a:srcRect/>
          <a:stretch>
            <a:fillRect/>
          </a:stretch>
        </p:blipFill>
        <p:spPr bwMode="auto">
          <a:xfrm>
            <a:off x="4826000" y="1143000"/>
            <a:ext cx="3052763" cy="1016000"/>
          </a:xfrm>
          <a:prstGeom prst="rect">
            <a:avLst/>
          </a:prstGeom>
          <a:noFill/>
          <a:ln w="9525">
            <a:noFill/>
            <a:miter lim="800000"/>
            <a:headEnd/>
            <a:tailEnd/>
          </a:ln>
          <a:effectLst>
            <a:outerShdw dist="107763" dir="2700000" algn="ctr" rotWithShape="0">
              <a:schemeClr val="tx1"/>
            </a:outerShdw>
          </a:effectLst>
        </p:spPr>
      </p:pic>
      <p:pic>
        <p:nvPicPr>
          <p:cNvPr id="2054" name="Picture 6" descr="D:\线性代数图库\第一章\定义.jpg">
            <a:hlinkClick r:id="rId8" action="ppaction://hlinksldjump" highlightClick="1"/>
          </p:cNvPr>
          <p:cNvPicPr>
            <a:picLocks noChangeAspect="1" noChangeArrowheads="1"/>
          </p:cNvPicPr>
          <p:nvPr/>
        </p:nvPicPr>
        <p:blipFill>
          <a:blip r:embed="rId9" cstate="print"/>
          <a:srcRect/>
          <a:stretch>
            <a:fillRect/>
          </a:stretch>
        </p:blipFill>
        <p:spPr bwMode="auto">
          <a:xfrm>
            <a:off x="4851400" y="2590800"/>
            <a:ext cx="1016000" cy="2540000"/>
          </a:xfrm>
          <a:prstGeom prst="rect">
            <a:avLst/>
          </a:prstGeom>
          <a:noFill/>
          <a:ln w="9525">
            <a:noFill/>
            <a:miter lim="800000"/>
            <a:headEnd/>
            <a:tailEnd/>
          </a:ln>
          <a:effectLst>
            <a:outerShdw dist="107763" dir="2700000" algn="ctr" rotWithShape="0">
              <a:schemeClr val="tx1"/>
            </a:outerShdw>
          </a:effectLst>
        </p:spPr>
      </p:pic>
      <p:pic>
        <p:nvPicPr>
          <p:cNvPr id="2055" name="Picture 7" descr="D:\线性代数图库\第一章\性质.jpg">
            <a:hlinkClick r:id="rId10" action="ppaction://hlinksldjump" highlightClick="1"/>
          </p:cNvPr>
          <p:cNvPicPr>
            <a:picLocks noChangeAspect="1" noChangeArrowheads="1"/>
          </p:cNvPicPr>
          <p:nvPr/>
        </p:nvPicPr>
        <p:blipFill>
          <a:blip r:embed="rId11" cstate="print"/>
          <a:srcRect/>
          <a:stretch>
            <a:fillRect/>
          </a:stretch>
        </p:blipFill>
        <p:spPr bwMode="auto">
          <a:xfrm>
            <a:off x="5892800" y="2590800"/>
            <a:ext cx="1016000" cy="2540000"/>
          </a:xfrm>
          <a:prstGeom prst="rect">
            <a:avLst/>
          </a:prstGeom>
          <a:noFill/>
          <a:ln w="9525">
            <a:noFill/>
            <a:miter lim="800000"/>
            <a:headEnd/>
            <a:tailEnd/>
          </a:ln>
          <a:effectLst>
            <a:outerShdw dist="107763" dir="2700000" algn="ctr" rotWithShape="0">
              <a:schemeClr val="tx1"/>
            </a:outerShdw>
          </a:effectLst>
        </p:spPr>
      </p:pic>
      <p:pic>
        <p:nvPicPr>
          <p:cNvPr id="2056" name="Picture 8" descr="D:\线性代数图库\第一章\展开.jpg">
            <a:hlinkClick r:id="rId12" action="ppaction://hlinksldjump" highlightClick="1"/>
          </p:cNvPr>
          <p:cNvPicPr>
            <a:picLocks noChangeAspect="1" noChangeArrowheads="1"/>
          </p:cNvPicPr>
          <p:nvPr/>
        </p:nvPicPr>
        <p:blipFill>
          <a:blip r:embed="rId13" cstate="print"/>
          <a:srcRect/>
          <a:stretch>
            <a:fillRect/>
          </a:stretch>
        </p:blipFill>
        <p:spPr bwMode="auto">
          <a:xfrm>
            <a:off x="6934200" y="2590800"/>
            <a:ext cx="1016000" cy="2540000"/>
          </a:xfrm>
          <a:prstGeom prst="rect">
            <a:avLst/>
          </a:prstGeom>
          <a:noFill/>
          <a:ln w="9525">
            <a:noFill/>
            <a:miter lim="800000"/>
            <a:headEnd/>
            <a:tailEnd/>
          </a:ln>
          <a:effectLst>
            <a:outerShdw dist="107763" dir="2700000" algn="ctr" rotWithShape="0">
              <a:schemeClr val="tx1"/>
            </a:outerShdw>
          </a:effectLst>
        </p:spPr>
      </p:pic>
      <p:pic>
        <p:nvPicPr>
          <p:cNvPr id="2058" name="Picture 10" descr="D:\线性代数图库\下.gif"/>
          <p:cNvPicPr>
            <a:picLocks noChangeAspect="1" noChangeArrowheads="1" noCrop="1"/>
          </p:cNvPicPr>
          <p:nvPr/>
        </p:nvPicPr>
        <p:blipFill>
          <a:blip r:embed="rId14" cstate="print"/>
          <a:srcRect/>
          <a:stretch>
            <a:fillRect/>
          </a:stretch>
        </p:blipFill>
        <p:spPr bwMode="auto">
          <a:xfrm>
            <a:off x="1447800" y="2133600"/>
            <a:ext cx="685800" cy="1295400"/>
          </a:xfrm>
          <a:prstGeom prst="rect">
            <a:avLst/>
          </a:prstGeom>
          <a:noFill/>
          <a:ln w="9525">
            <a:noFill/>
            <a:miter lim="800000"/>
            <a:headEnd/>
            <a:tailEnd/>
          </a:ln>
        </p:spPr>
      </p:pic>
      <p:pic>
        <p:nvPicPr>
          <p:cNvPr id="2059" name="Picture 11" descr="D:\线性代数图库\下.gif"/>
          <p:cNvPicPr>
            <a:picLocks noChangeAspect="1" noChangeArrowheads="1" noCrop="1"/>
          </p:cNvPicPr>
          <p:nvPr/>
        </p:nvPicPr>
        <p:blipFill>
          <a:blip r:embed="rId14" cstate="print"/>
          <a:srcRect/>
          <a:stretch>
            <a:fillRect/>
          </a:stretch>
        </p:blipFill>
        <p:spPr bwMode="auto">
          <a:xfrm>
            <a:off x="3124200" y="2133600"/>
            <a:ext cx="685800" cy="1295400"/>
          </a:xfrm>
          <a:prstGeom prst="rect">
            <a:avLst/>
          </a:prstGeom>
          <a:noFill/>
          <a:ln w="9525">
            <a:noFill/>
            <a:miter lim="800000"/>
            <a:headEnd/>
            <a:tailEnd/>
          </a:ln>
        </p:spPr>
      </p:pic>
      <p:pic>
        <p:nvPicPr>
          <p:cNvPr id="2060" name="Picture 12" descr="D:\线性代数图库\下.gif"/>
          <p:cNvPicPr>
            <a:picLocks noChangeAspect="1" noChangeArrowheads="1" noCrop="1"/>
          </p:cNvPicPr>
          <p:nvPr/>
        </p:nvPicPr>
        <p:blipFill>
          <a:blip r:embed="rId14" cstate="print"/>
          <a:srcRect/>
          <a:stretch>
            <a:fillRect/>
          </a:stretch>
        </p:blipFill>
        <p:spPr bwMode="auto">
          <a:xfrm>
            <a:off x="5240338" y="2209800"/>
            <a:ext cx="322262" cy="381000"/>
          </a:xfrm>
          <a:prstGeom prst="rect">
            <a:avLst/>
          </a:prstGeom>
          <a:noFill/>
          <a:ln w="9525">
            <a:noFill/>
            <a:miter lim="800000"/>
            <a:headEnd/>
            <a:tailEnd/>
          </a:ln>
        </p:spPr>
      </p:pic>
      <p:pic>
        <p:nvPicPr>
          <p:cNvPr id="2061" name="Picture 13" descr="D:\线性代数图库\下.gif"/>
          <p:cNvPicPr>
            <a:picLocks noChangeAspect="1" noChangeArrowheads="1" noCrop="1"/>
          </p:cNvPicPr>
          <p:nvPr/>
        </p:nvPicPr>
        <p:blipFill>
          <a:blip r:embed="rId14" cstate="print"/>
          <a:srcRect/>
          <a:stretch>
            <a:fillRect/>
          </a:stretch>
        </p:blipFill>
        <p:spPr bwMode="auto">
          <a:xfrm>
            <a:off x="6248400" y="2209800"/>
            <a:ext cx="322263" cy="381000"/>
          </a:xfrm>
          <a:prstGeom prst="rect">
            <a:avLst/>
          </a:prstGeom>
          <a:noFill/>
          <a:ln w="9525">
            <a:noFill/>
            <a:miter lim="800000"/>
            <a:headEnd/>
            <a:tailEnd/>
          </a:ln>
        </p:spPr>
      </p:pic>
      <p:pic>
        <p:nvPicPr>
          <p:cNvPr id="2062" name="Picture 14" descr="D:\线性代数图库\下.gif"/>
          <p:cNvPicPr>
            <a:picLocks noChangeAspect="1" noChangeArrowheads="1" noCrop="1"/>
          </p:cNvPicPr>
          <p:nvPr/>
        </p:nvPicPr>
        <p:blipFill>
          <a:blip r:embed="rId14" cstate="print"/>
          <a:srcRect/>
          <a:stretch>
            <a:fillRect/>
          </a:stretch>
        </p:blipFill>
        <p:spPr bwMode="auto">
          <a:xfrm>
            <a:off x="7221538" y="2209800"/>
            <a:ext cx="322262" cy="381000"/>
          </a:xfrm>
          <a:prstGeom prst="rect">
            <a:avLst/>
          </a:prstGeom>
          <a:noFill/>
          <a:ln w="9525">
            <a:noFill/>
            <a:miter lim="800000"/>
            <a:headEnd/>
            <a:tailEnd/>
          </a:ln>
        </p:spPr>
      </p:pic>
      <p:pic>
        <p:nvPicPr>
          <p:cNvPr id="2067" name="Picture 19" descr="D:\线性代数图库\右.gif"/>
          <p:cNvPicPr>
            <a:picLocks noChangeAspect="1" noChangeArrowheads="1" noCrop="1"/>
          </p:cNvPicPr>
          <p:nvPr/>
        </p:nvPicPr>
        <p:blipFill>
          <a:blip r:embed="rId15" cstate="print"/>
          <a:srcRect/>
          <a:stretch>
            <a:fillRect/>
          </a:stretch>
        </p:blipFill>
        <p:spPr bwMode="auto">
          <a:xfrm>
            <a:off x="4191000" y="1492250"/>
            <a:ext cx="685800" cy="412750"/>
          </a:xfrm>
          <a:prstGeom prst="rect">
            <a:avLst/>
          </a:prstGeom>
          <a:noFill/>
          <a:ln w="9525">
            <a:noFill/>
            <a:miter lim="800000"/>
            <a:headEnd/>
            <a:tailEnd/>
          </a:ln>
        </p:spPr>
      </p:pic>
      <p:sp>
        <p:nvSpPr>
          <p:cNvPr id="739343" name="Text Box 21"/>
          <p:cNvSpPr txBox="1">
            <a:spLocks noChangeArrowheads="1"/>
          </p:cNvSpPr>
          <p:nvPr/>
        </p:nvSpPr>
        <p:spPr bwMode="auto">
          <a:xfrm>
            <a:off x="2625725" y="349250"/>
            <a:ext cx="3394075" cy="641350"/>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3600" smtClean="0">
                <a:solidFill>
                  <a:srgbClr val="0000CC"/>
                </a:solidFill>
                <a:ea typeface="黑体" pitchFamily="49" charset="-122"/>
              </a:rPr>
              <a:t>第一章    习题课</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out)">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58"/>
                                        </p:tgtEl>
                                        <p:attrNameLst>
                                          <p:attrName>style.visibility</p:attrName>
                                        </p:attrNameLst>
                                      </p:cBhvr>
                                      <p:to>
                                        <p:strVal val="visible"/>
                                      </p:to>
                                    </p:set>
                                    <p:animEffect transition="in" filter="wipe(up)">
                                      <p:cBhvr>
                                        <p:cTn id="12" dur="500"/>
                                        <p:tgtEl>
                                          <p:spTgt spid="2058"/>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wipe(up)">
                                      <p:cBhvr>
                                        <p:cTn id="16" dur="500"/>
                                        <p:tgtEl>
                                          <p:spTgt spid="20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059"/>
                                        </p:tgtEl>
                                        <p:attrNameLst>
                                          <p:attrName>style.visibility</p:attrName>
                                        </p:attrNameLst>
                                      </p:cBhvr>
                                      <p:to>
                                        <p:strVal val="visible"/>
                                      </p:to>
                                    </p:set>
                                    <p:animEffect transition="in" filter="wipe(up)">
                                      <p:cBhvr>
                                        <p:cTn id="21" dur="500"/>
                                        <p:tgtEl>
                                          <p:spTgt spid="2059"/>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wipe(up)">
                                      <p:cBhvr>
                                        <p:cTn id="25" dur="500"/>
                                        <p:tgtEl>
                                          <p:spTgt spid="205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067"/>
                                        </p:tgtEl>
                                        <p:attrNameLst>
                                          <p:attrName>style.visibility</p:attrName>
                                        </p:attrNameLst>
                                      </p:cBhvr>
                                      <p:to>
                                        <p:strVal val="visible"/>
                                      </p:to>
                                    </p:set>
                                    <p:animEffect transition="in" filter="wipe(left)">
                                      <p:cBhvr>
                                        <p:cTn id="30" dur="500"/>
                                        <p:tgtEl>
                                          <p:spTgt spid="206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053"/>
                                        </p:tgtEl>
                                        <p:attrNameLst>
                                          <p:attrName>style.visibility</p:attrName>
                                        </p:attrNameLst>
                                      </p:cBhvr>
                                      <p:to>
                                        <p:strVal val="visible"/>
                                      </p:to>
                                    </p:set>
                                    <p:animEffect transition="in" filter="wipe(left)">
                                      <p:cBhvr>
                                        <p:cTn id="34" dur="500"/>
                                        <p:tgtEl>
                                          <p:spTgt spid="205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060"/>
                                        </p:tgtEl>
                                        <p:attrNameLst>
                                          <p:attrName>style.visibility</p:attrName>
                                        </p:attrNameLst>
                                      </p:cBhvr>
                                      <p:to>
                                        <p:strVal val="visible"/>
                                      </p:to>
                                    </p:set>
                                    <p:animEffect transition="in" filter="wipe(up)">
                                      <p:cBhvr>
                                        <p:cTn id="39" dur="500"/>
                                        <p:tgtEl>
                                          <p:spTgt spid="2060"/>
                                        </p:tgtEl>
                                      </p:cBhvr>
                                    </p:animEffect>
                                  </p:childTnLst>
                                </p:cTn>
                              </p:par>
                            </p:childTnLst>
                          </p:cTn>
                        </p:par>
                        <p:par>
                          <p:cTn id="40" fill="hold" nodeType="afterGroup">
                            <p:stCondLst>
                              <p:cond delay="500"/>
                            </p:stCondLst>
                            <p:childTnLst>
                              <p:par>
                                <p:cTn id="41" presetID="22" presetClass="entr" presetSubtype="1" fill="hold" nodeType="afterEffect">
                                  <p:stCondLst>
                                    <p:cond delay="0"/>
                                  </p:stCondLst>
                                  <p:childTnLst>
                                    <p:set>
                                      <p:cBhvr>
                                        <p:cTn id="42" dur="1" fill="hold">
                                          <p:stCondLst>
                                            <p:cond delay="0"/>
                                          </p:stCondLst>
                                        </p:cTn>
                                        <p:tgtEl>
                                          <p:spTgt spid="2054"/>
                                        </p:tgtEl>
                                        <p:attrNameLst>
                                          <p:attrName>style.visibility</p:attrName>
                                        </p:attrNameLst>
                                      </p:cBhvr>
                                      <p:to>
                                        <p:strVal val="visible"/>
                                      </p:to>
                                    </p:set>
                                    <p:animEffect transition="in" filter="wipe(up)">
                                      <p:cBhvr>
                                        <p:cTn id="43" dur="500"/>
                                        <p:tgtEl>
                                          <p:spTgt spid="20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2061"/>
                                        </p:tgtEl>
                                        <p:attrNameLst>
                                          <p:attrName>style.visibility</p:attrName>
                                        </p:attrNameLst>
                                      </p:cBhvr>
                                      <p:to>
                                        <p:strVal val="visible"/>
                                      </p:to>
                                    </p:set>
                                    <p:animEffect transition="in" filter="wipe(up)">
                                      <p:cBhvr>
                                        <p:cTn id="48" dur="500"/>
                                        <p:tgtEl>
                                          <p:spTgt spid="2061"/>
                                        </p:tgtEl>
                                      </p:cBhvr>
                                    </p:animEffect>
                                  </p:childTnLst>
                                </p:cTn>
                              </p:par>
                            </p:childTnLst>
                          </p:cTn>
                        </p:par>
                        <p:par>
                          <p:cTn id="49" fill="hold" nodeType="afterGroup">
                            <p:stCondLst>
                              <p:cond delay="500"/>
                            </p:stCondLst>
                            <p:childTnLst>
                              <p:par>
                                <p:cTn id="50" presetID="22" presetClass="entr" presetSubtype="1" fill="hold" nodeType="afterEffect">
                                  <p:stCondLst>
                                    <p:cond delay="0"/>
                                  </p:stCondLst>
                                  <p:childTnLst>
                                    <p:set>
                                      <p:cBhvr>
                                        <p:cTn id="51" dur="1" fill="hold">
                                          <p:stCondLst>
                                            <p:cond delay="0"/>
                                          </p:stCondLst>
                                        </p:cTn>
                                        <p:tgtEl>
                                          <p:spTgt spid="2055"/>
                                        </p:tgtEl>
                                        <p:attrNameLst>
                                          <p:attrName>style.visibility</p:attrName>
                                        </p:attrNameLst>
                                      </p:cBhvr>
                                      <p:to>
                                        <p:strVal val="visible"/>
                                      </p:to>
                                    </p:set>
                                    <p:animEffect transition="in" filter="wipe(up)">
                                      <p:cBhvr>
                                        <p:cTn id="52" dur="500"/>
                                        <p:tgtEl>
                                          <p:spTgt spid="20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2062"/>
                                        </p:tgtEl>
                                        <p:attrNameLst>
                                          <p:attrName>style.visibility</p:attrName>
                                        </p:attrNameLst>
                                      </p:cBhvr>
                                      <p:to>
                                        <p:strVal val="visible"/>
                                      </p:to>
                                    </p:set>
                                    <p:animEffect transition="in" filter="wipe(up)">
                                      <p:cBhvr>
                                        <p:cTn id="57" dur="500"/>
                                        <p:tgtEl>
                                          <p:spTgt spid="2062"/>
                                        </p:tgtEl>
                                      </p:cBhvr>
                                    </p:animEffect>
                                  </p:childTnLst>
                                </p:cTn>
                              </p:par>
                            </p:childTnLst>
                          </p:cTn>
                        </p:par>
                        <p:par>
                          <p:cTn id="58" fill="hold" nodeType="afterGroup">
                            <p:stCondLst>
                              <p:cond delay="500"/>
                            </p:stCondLst>
                            <p:childTnLst>
                              <p:par>
                                <p:cTn id="59" presetID="22" presetClass="entr" presetSubtype="1" fill="hold" nodeType="afterEffect">
                                  <p:stCondLst>
                                    <p:cond delay="0"/>
                                  </p:stCondLst>
                                  <p:childTnLst>
                                    <p:set>
                                      <p:cBhvr>
                                        <p:cTn id="60" dur="1" fill="hold">
                                          <p:stCondLst>
                                            <p:cond delay="0"/>
                                          </p:stCondLst>
                                        </p:cTn>
                                        <p:tgtEl>
                                          <p:spTgt spid="2056"/>
                                        </p:tgtEl>
                                        <p:attrNameLst>
                                          <p:attrName>style.visibility</p:attrName>
                                        </p:attrNameLst>
                                      </p:cBhvr>
                                      <p:to>
                                        <p:strVal val="visible"/>
                                      </p:to>
                                    </p:set>
                                    <p:animEffect transition="in" filter="wipe(up)">
                                      <p:cBhvr>
                                        <p:cTn id="61"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438275" y="381000"/>
            <a:ext cx="2017713" cy="64135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3600">
                <a:solidFill>
                  <a:srgbClr val="0000FF"/>
                </a:solidFill>
                <a:effectLst>
                  <a:outerShdw blurRad="38100" dist="38100" dir="2700000" algn="tl">
                    <a:srgbClr val="000000"/>
                  </a:outerShdw>
                </a:effectLst>
                <a:ea typeface="黑体" pitchFamily="2" charset="-122"/>
              </a:rPr>
              <a:t>1. </a:t>
            </a:r>
            <a:r>
              <a:rPr lang="zh-CN" altLang="en-US" sz="3600">
                <a:solidFill>
                  <a:srgbClr val="0000FF"/>
                </a:solidFill>
                <a:effectLst>
                  <a:outerShdw blurRad="38100" dist="38100" dir="2700000" algn="tl">
                    <a:srgbClr val="000000"/>
                  </a:outerShdw>
                </a:effectLst>
                <a:ea typeface="黑体" pitchFamily="2" charset="-122"/>
              </a:rPr>
              <a:t>全排列</a:t>
            </a:r>
          </a:p>
        </p:txBody>
      </p:sp>
      <p:sp>
        <p:nvSpPr>
          <p:cNvPr id="3075" name="Rectangle 3"/>
          <p:cNvSpPr>
            <a:spLocks noChangeArrowheads="1"/>
          </p:cNvSpPr>
          <p:nvPr/>
        </p:nvSpPr>
        <p:spPr bwMode="auto">
          <a:xfrm>
            <a:off x="358775" y="1066800"/>
            <a:ext cx="8456613" cy="1971675"/>
          </a:xfrm>
          <a:prstGeom prst="rect">
            <a:avLst/>
          </a:prstGeom>
          <a:noFill/>
          <a:ln w="9525">
            <a:noFill/>
            <a:miter lim="800000"/>
            <a:headEnd/>
            <a:tailEnd/>
          </a:ln>
        </p:spPr>
        <p:txBody>
          <a:bodyPr>
            <a:spAutoFit/>
          </a:bodyPr>
          <a:lstStyle/>
          <a:p>
            <a:pPr fontAlgn="base">
              <a:lnSpc>
                <a:spcPct val="110000"/>
              </a:lnSpc>
              <a:spcBef>
                <a:spcPct val="0"/>
              </a:spcBef>
              <a:spcAft>
                <a:spcPct val="0"/>
              </a:spcAft>
            </a:pP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把</a:t>
            </a:r>
            <a:r>
              <a:rPr lang="en-US" altLang="zh-CN" sz="2400" i="1" smtClean="0">
                <a:solidFill>
                  <a:srgbClr val="000000"/>
                </a:solidFill>
                <a:ea typeface="楷体_GB2312" pitchFamily="49" charset="-122"/>
              </a:rPr>
              <a:t>n</a:t>
            </a:r>
            <a:r>
              <a:rPr lang="zh-CN" altLang="en-US" sz="2400" smtClean="0">
                <a:solidFill>
                  <a:srgbClr val="000000"/>
                </a:solidFill>
                <a:ea typeface="楷体_GB2312" pitchFamily="49" charset="-122"/>
              </a:rPr>
              <a:t>个不同的元素排成一列</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叫做这</a:t>
            </a:r>
            <a:r>
              <a:rPr lang="en-US" altLang="zh-CN" sz="2400" i="1" smtClean="0">
                <a:solidFill>
                  <a:srgbClr val="000000"/>
                </a:solidFill>
                <a:ea typeface="楷体_GB2312" pitchFamily="49" charset="-122"/>
              </a:rPr>
              <a:t>n</a:t>
            </a:r>
            <a:r>
              <a:rPr lang="zh-CN" altLang="en-US" sz="2400" smtClean="0">
                <a:solidFill>
                  <a:srgbClr val="000000"/>
                </a:solidFill>
                <a:ea typeface="楷体_GB2312" pitchFamily="49" charset="-122"/>
              </a:rPr>
              <a:t>个元素的</a:t>
            </a:r>
            <a:r>
              <a:rPr lang="zh-CN" altLang="en-US" sz="2400" smtClean="0">
                <a:solidFill>
                  <a:srgbClr val="FF3300"/>
                </a:solidFill>
                <a:ea typeface="楷体_GB2312" pitchFamily="49" charset="-122"/>
              </a:rPr>
              <a:t>全排列</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或</a:t>
            </a:r>
            <a:r>
              <a:rPr lang="zh-CN" altLang="en-US" sz="2400" smtClean="0">
                <a:solidFill>
                  <a:srgbClr val="FF3300"/>
                </a:solidFill>
                <a:ea typeface="楷体_GB2312" pitchFamily="49" charset="-122"/>
              </a:rPr>
              <a:t>排列</a:t>
            </a:r>
            <a:r>
              <a:rPr lang="en-US" altLang="zh-CN" sz="2400" smtClean="0">
                <a:solidFill>
                  <a:srgbClr val="000000"/>
                </a:solidFill>
                <a:ea typeface="楷体_GB2312" pitchFamily="49" charset="-122"/>
              </a:rPr>
              <a:t>).</a:t>
            </a:r>
          </a:p>
          <a:p>
            <a:pPr fontAlgn="base">
              <a:lnSpc>
                <a:spcPct val="110000"/>
              </a:lnSpc>
              <a:spcBef>
                <a:spcPct val="0"/>
              </a:spcBef>
              <a:spcAft>
                <a:spcPct val="0"/>
              </a:spcAft>
            </a:pPr>
            <a:r>
              <a:rPr lang="en-US" altLang="zh-CN" sz="2400" i="1" smtClean="0">
                <a:solidFill>
                  <a:srgbClr val="000000"/>
                </a:solidFill>
                <a:ea typeface="楷体_GB2312" pitchFamily="49" charset="-122"/>
              </a:rPr>
              <a:t>        n</a:t>
            </a:r>
            <a:r>
              <a:rPr lang="zh-CN" altLang="en-US" sz="2400" smtClean="0">
                <a:solidFill>
                  <a:srgbClr val="000000"/>
                </a:solidFill>
                <a:ea typeface="楷体_GB2312" pitchFamily="49" charset="-122"/>
              </a:rPr>
              <a:t>个不同的元素的所有排列的种数用</a:t>
            </a:r>
            <a:r>
              <a:rPr lang="en-US" altLang="zh-CN" sz="2400" i="1" smtClean="0">
                <a:solidFill>
                  <a:srgbClr val="000000"/>
                </a:solidFill>
                <a:ea typeface="楷体_GB2312" pitchFamily="49" charset="-122"/>
              </a:rPr>
              <a:t>P</a:t>
            </a:r>
            <a:r>
              <a:rPr lang="en-US" altLang="zh-CN" sz="2400" i="1" baseline="-25000" smtClean="0">
                <a:solidFill>
                  <a:srgbClr val="000000"/>
                </a:solidFill>
                <a:ea typeface="楷体_GB2312" pitchFamily="49" charset="-122"/>
              </a:rPr>
              <a:t>n</a:t>
            </a:r>
            <a:r>
              <a:rPr lang="zh-CN" altLang="en-US" sz="2400" smtClean="0">
                <a:solidFill>
                  <a:srgbClr val="000000"/>
                </a:solidFill>
                <a:ea typeface="楷体_GB2312" pitchFamily="49" charset="-122"/>
              </a:rPr>
              <a:t>表示</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且</a:t>
            </a:r>
            <a:r>
              <a:rPr lang="en-US" altLang="zh-CN" sz="2400" i="1" smtClean="0">
                <a:solidFill>
                  <a:srgbClr val="000000"/>
                </a:solidFill>
                <a:ea typeface="楷体_GB2312" pitchFamily="49" charset="-122"/>
              </a:rPr>
              <a:t>P</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n</a:t>
            </a:r>
            <a:r>
              <a:rPr lang="en-US" altLang="zh-CN" sz="2400" smtClean="0">
                <a:solidFill>
                  <a:srgbClr val="000000"/>
                </a:solidFill>
                <a:ea typeface="楷体_GB2312" pitchFamily="49" charset="-122"/>
              </a:rPr>
              <a:t>!.</a:t>
            </a:r>
          </a:p>
        </p:txBody>
      </p:sp>
      <p:sp>
        <p:nvSpPr>
          <p:cNvPr id="3078" name="Rectangle 6"/>
          <p:cNvSpPr>
            <a:spLocks noChangeArrowheads="1"/>
          </p:cNvSpPr>
          <p:nvPr/>
        </p:nvSpPr>
        <p:spPr bwMode="auto">
          <a:xfrm>
            <a:off x="1438275" y="3082925"/>
            <a:ext cx="2017713" cy="64135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3600">
                <a:solidFill>
                  <a:srgbClr val="0000FF"/>
                </a:solidFill>
                <a:effectLst>
                  <a:outerShdw blurRad="38100" dist="38100" dir="2700000" algn="tl">
                    <a:srgbClr val="000000"/>
                  </a:outerShdw>
                </a:effectLst>
                <a:ea typeface="黑体" pitchFamily="2" charset="-122"/>
              </a:rPr>
              <a:t>2. </a:t>
            </a:r>
            <a:r>
              <a:rPr lang="zh-CN" altLang="en-US" sz="3600">
                <a:solidFill>
                  <a:srgbClr val="0000FF"/>
                </a:solidFill>
                <a:effectLst>
                  <a:outerShdw blurRad="38100" dist="38100" dir="2700000" algn="tl">
                    <a:srgbClr val="000000"/>
                  </a:outerShdw>
                </a:effectLst>
                <a:ea typeface="黑体" pitchFamily="2" charset="-122"/>
              </a:rPr>
              <a:t>逆序数</a:t>
            </a:r>
          </a:p>
        </p:txBody>
      </p:sp>
      <p:sp>
        <p:nvSpPr>
          <p:cNvPr id="3079" name="Rectangle 7"/>
          <p:cNvSpPr>
            <a:spLocks noChangeArrowheads="1"/>
          </p:cNvSpPr>
          <p:nvPr/>
        </p:nvSpPr>
        <p:spPr bwMode="auto">
          <a:xfrm>
            <a:off x="358775" y="3733800"/>
            <a:ext cx="8456613" cy="3065463"/>
          </a:xfrm>
          <a:prstGeom prst="rect">
            <a:avLst/>
          </a:prstGeom>
          <a:noFill/>
          <a:ln w="9525">
            <a:noFill/>
            <a:miter lim="800000"/>
            <a:headEnd/>
            <a:tailEnd/>
          </a:ln>
        </p:spPr>
        <p:txBody>
          <a:bodyPr>
            <a:spAutoFit/>
          </a:bodyPr>
          <a:lstStyle/>
          <a:p>
            <a:pPr fontAlgn="base">
              <a:lnSpc>
                <a:spcPct val="115000"/>
              </a:lnSpc>
              <a:spcBef>
                <a:spcPct val="0"/>
              </a:spcBef>
              <a:spcAft>
                <a:spcPct val="0"/>
              </a:spcAft>
            </a:pPr>
            <a:r>
              <a:rPr lang="zh-CN" altLang="en-US" sz="2400" smtClean="0">
                <a:solidFill>
                  <a:srgbClr val="000000"/>
                </a:solidFill>
                <a:ea typeface="楷体_GB2312" pitchFamily="49" charset="-122"/>
              </a:rPr>
              <a:t>　　在一个排列</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i</a:t>
            </a:r>
            <a:r>
              <a:rPr lang="en-US" altLang="zh-CN" sz="2400" baseline="-25000" smtClean="0">
                <a:solidFill>
                  <a:srgbClr val="000000"/>
                </a:solidFill>
                <a:ea typeface="楷体_GB2312" pitchFamily="49" charset="-122"/>
              </a:rPr>
              <a:t>1</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i</a:t>
            </a:r>
            <a:r>
              <a:rPr lang="en-US" altLang="zh-CN" sz="2400" baseline="-25000" smtClean="0">
                <a:solidFill>
                  <a:srgbClr val="000000"/>
                </a:solidFill>
                <a:ea typeface="楷体_GB2312" pitchFamily="49" charset="-122"/>
              </a:rPr>
              <a:t>2 </a:t>
            </a:r>
            <a:r>
              <a:rPr lang="en-US" altLang="zh-CN" sz="2400" smtClean="0">
                <a:solidFill>
                  <a:srgbClr val="000000"/>
                </a:solidFill>
                <a:ea typeface="楷体_GB2312" pitchFamily="49" charset="-122"/>
                <a:sym typeface="Symbol" pitchFamily="18" charset="2"/>
              </a:rPr>
              <a:t>···</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i</a:t>
            </a:r>
            <a:r>
              <a:rPr lang="en-US" altLang="zh-CN" sz="2400" i="1" baseline="-25000" smtClean="0">
                <a:solidFill>
                  <a:srgbClr val="000000"/>
                </a:solidFill>
                <a:ea typeface="楷体_GB2312" pitchFamily="49" charset="-122"/>
              </a:rPr>
              <a:t>s</a:t>
            </a:r>
            <a:r>
              <a:rPr lang="en-US" altLang="zh-CN" sz="2400" smtClean="0">
                <a:solidFill>
                  <a:srgbClr val="000000"/>
                </a:solidFill>
                <a:ea typeface="楷体_GB2312" pitchFamily="49" charset="-122"/>
              </a:rPr>
              <a:t> </a:t>
            </a:r>
            <a:r>
              <a:rPr lang="en-US" altLang="zh-CN" sz="2400" smtClean="0">
                <a:solidFill>
                  <a:srgbClr val="000000"/>
                </a:solidFill>
                <a:ea typeface="楷体_GB2312" pitchFamily="49" charset="-122"/>
                <a:sym typeface="Symbol" pitchFamily="18" charset="2"/>
              </a:rPr>
              <a:t>··· </a:t>
            </a:r>
            <a:r>
              <a:rPr lang="en-US" altLang="zh-CN" sz="2400" i="1" smtClean="0">
                <a:solidFill>
                  <a:srgbClr val="000000"/>
                </a:solidFill>
                <a:ea typeface="楷体_GB2312" pitchFamily="49" charset="-122"/>
              </a:rPr>
              <a:t>i</a:t>
            </a:r>
            <a:r>
              <a:rPr lang="en-US" altLang="zh-CN" sz="2400" i="1" baseline="-25000" smtClean="0">
                <a:solidFill>
                  <a:srgbClr val="000000"/>
                </a:solidFill>
                <a:ea typeface="楷体_GB2312" pitchFamily="49" charset="-122"/>
              </a:rPr>
              <a:t>t</a:t>
            </a:r>
            <a:r>
              <a:rPr lang="en-US" altLang="zh-CN" sz="2400" smtClean="0">
                <a:solidFill>
                  <a:srgbClr val="000000"/>
                </a:solidFill>
                <a:ea typeface="楷体_GB2312" pitchFamily="49" charset="-122"/>
              </a:rPr>
              <a:t> </a:t>
            </a:r>
            <a:r>
              <a:rPr lang="en-US" altLang="zh-CN" sz="2400" smtClean="0">
                <a:solidFill>
                  <a:srgbClr val="000000"/>
                </a:solidFill>
                <a:ea typeface="楷体_GB2312" pitchFamily="49" charset="-122"/>
                <a:sym typeface="Symbol" pitchFamily="18" charset="2"/>
              </a:rPr>
              <a:t>··· </a:t>
            </a:r>
            <a:r>
              <a:rPr lang="en-US" altLang="zh-CN" sz="2400" i="1" smtClean="0">
                <a:solidFill>
                  <a:srgbClr val="000000"/>
                </a:solidFill>
                <a:ea typeface="楷体_GB2312" pitchFamily="49" charset="-122"/>
              </a:rPr>
              <a:t>i</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中</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若数 </a:t>
            </a:r>
            <a:r>
              <a:rPr lang="en-US" altLang="zh-CN" sz="2400" i="1" smtClean="0">
                <a:solidFill>
                  <a:srgbClr val="000000"/>
                </a:solidFill>
                <a:ea typeface="楷体_GB2312" pitchFamily="49" charset="-122"/>
              </a:rPr>
              <a:t>i</a:t>
            </a:r>
            <a:r>
              <a:rPr lang="en-US" altLang="zh-CN" sz="2400" i="1" baseline="-25000" smtClean="0">
                <a:solidFill>
                  <a:srgbClr val="000000"/>
                </a:solidFill>
                <a:ea typeface="楷体_GB2312" pitchFamily="49" charset="-122"/>
              </a:rPr>
              <a:t>s</a:t>
            </a:r>
            <a:r>
              <a:rPr lang="en-US" altLang="zh-CN" sz="2400" smtClean="0">
                <a:solidFill>
                  <a:srgbClr val="000000"/>
                </a:solidFill>
                <a:ea typeface="楷体_GB2312" pitchFamily="49" charset="-122"/>
              </a:rPr>
              <a:t>&gt;</a:t>
            </a:r>
            <a:r>
              <a:rPr lang="en-US" altLang="zh-CN" sz="2400" i="1" smtClean="0">
                <a:solidFill>
                  <a:srgbClr val="000000"/>
                </a:solidFill>
                <a:ea typeface="楷体_GB2312" pitchFamily="49" charset="-122"/>
              </a:rPr>
              <a:t>i</a:t>
            </a:r>
            <a:r>
              <a:rPr lang="en-US" altLang="zh-CN" sz="2400" i="1" baseline="-25000" smtClean="0">
                <a:solidFill>
                  <a:srgbClr val="000000"/>
                </a:solidFill>
                <a:ea typeface="楷体_GB2312" pitchFamily="49" charset="-122"/>
              </a:rPr>
              <a:t>t </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则称这两个数组成一个逆序</a:t>
            </a:r>
            <a:r>
              <a:rPr lang="en-US" altLang="zh-CN" sz="2400" smtClean="0">
                <a:solidFill>
                  <a:srgbClr val="000000"/>
                </a:solidFill>
                <a:ea typeface="楷体_GB2312" pitchFamily="49" charset="-122"/>
              </a:rPr>
              <a:t>.</a:t>
            </a:r>
          </a:p>
          <a:p>
            <a:pPr fontAlgn="base">
              <a:lnSpc>
                <a:spcPct val="115000"/>
              </a:lnSpc>
              <a:spcBef>
                <a:spcPct val="0"/>
              </a:spcBef>
              <a:spcAft>
                <a:spcPct val="0"/>
              </a:spcAft>
            </a:pP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一个排列中所有逆序的总数称为此排列的</a:t>
            </a:r>
            <a:r>
              <a:rPr lang="zh-CN" altLang="en-US" sz="2400" smtClean="0">
                <a:solidFill>
                  <a:srgbClr val="FF3300"/>
                </a:solidFill>
                <a:ea typeface="楷体_GB2312" pitchFamily="49" charset="-122"/>
              </a:rPr>
              <a:t>逆序数</a:t>
            </a:r>
            <a:r>
              <a:rPr lang="zh-CN" altLang="en-US" sz="2400" smtClean="0">
                <a:solidFill>
                  <a:srgbClr val="000000"/>
                </a:solidFill>
                <a:ea typeface="楷体_GB2312" pitchFamily="49" charset="-122"/>
              </a:rPr>
              <a:t>．</a:t>
            </a:r>
          </a:p>
          <a:p>
            <a:pPr fontAlgn="base">
              <a:lnSpc>
                <a:spcPct val="115000"/>
              </a:lnSpc>
              <a:spcBef>
                <a:spcPct val="0"/>
              </a:spcBef>
              <a:spcAft>
                <a:spcPct val="0"/>
              </a:spcAft>
            </a:pPr>
            <a:r>
              <a:rPr lang="zh-CN" altLang="en-US" sz="2400" smtClean="0">
                <a:solidFill>
                  <a:srgbClr val="000000"/>
                </a:solidFill>
                <a:ea typeface="楷体_GB2312" pitchFamily="49" charset="-122"/>
              </a:rPr>
              <a:t>        逆序数为奇数的排列称为</a:t>
            </a:r>
            <a:r>
              <a:rPr lang="zh-CN" altLang="en-US" sz="2400" smtClean="0">
                <a:solidFill>
                  <a:srgbClr val="FF3300"/>
                </a:solidFill>
                <a:ea typeface="楷体_GB2312" pitchFamily="49" charset="-122"/>
              </a:rPr>
              <a:t>奇排列</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逆序数为偶数的排列称为</a:t>
            </a:r>
            <a:r>
              <a:rPr lang="zh-CN" altLang="en-US" sz="2400" smtClean="0">
                <a:solidFill>
                  <a:srgbClr val="FF3300"/>
                </a:solidFill>
                <a:ea typeface="楷体_GB2312" pitchFamily="49" charset="-122"/>
              </a:rPr>
              <a:t>偶排列</a:t>
            </a:r>
            <a:r>
              <a:rPr lang="en-US" altLang="zh-CN" sz="2400" smtClean="0">
                <a:solidFill>
                  <a:srgbClr val="000000"/>
                </a:solidFill>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box(out)">
                                      <p:cBhvr>
                                        <p:cTn id="7" dur="500"/>
                                        <p:tgtEl>
                                          <p:spTgt spid="3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box(out)">
                                      <p:cBhvr>
                                        <p:cTn id="12" dur="500"/>
                                        <p:tgtEl>
                                          <p:spTgt spid="30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5">
                                            <p:txEl>
                                              <p:pRg st="1" end="1"/>
                                            </p:txEl>
                                          </p:spTgt>
                                        </p:tgtEl>
                                        <p:attrNameLst>
                                          <p:attrName>style.visibility</p:attrName>
                                        </p:attrNameLst>
                                      </p:cBhvr>
                                      <p:to>
                                        <p:strVal val="visible"/>
                                      </p:to>
                                    </p:set>
                                    <p:animEffect transition="in" filter="box(out)">
                                      <p:cBhvr>
                                        <p:cTn id="17" dur="500"/>
                                        <p:tgtEl>
                                          <p:spTgt spid="30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8">
                                            <p:txEl>
                                              <p:pRg st="0" end="0"/>
                                            </p:txEl>
                                          </p:spTgt>
                                        </p:tgtEl>
                                        <p:attrNameLst>
                                          <p:attrName>style.visibility</p:attrName>
                                        </p:attrNameLst>
                                      </p:cBhvr>
                                      <p:to>
                                        <p:strVal val="visible"/>
                                      </p:to>
                                    </p:set>
                                    <p:animEffect transition="in" filter="box(out)">
                                      <p:cBhvr>
                                        <p:cTn id="22" dur="500"/>
                                        <p:tgtEl>
                                          <p:spTgt spid="307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79">
                                            <p:txEl>
                                              <p:pRg st="0" end="0"/>
                                            </p:txEl>
                                          </p:spTgt>
                                        </p:tgtEl>
                                        <p:attrNameLst>
                                          <p:attrName>style.visibility</p:attrName>
                                        </p:attrNameLst>
                                      </p:cBhvr>
                                      <p:to>
                                        <p:strVal val="visible"/>
                                      </p:to>
                                    </p:set>
                                    <p:animEffect transition="in" filter="box(out)">
                                      <p:cBhvr>
                                        <p:cTn id="27" dur="500"/>
                                        <p:tgtEl>
                                          <p:spTgt spid="307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79">
                                            <p:txEl>
                                              <p:pRg st="1" end="1"/>
                                            </p:txEl>
                                          </p:spTgt>
                                        </p:tgtEl>
                                        <p:attrNameLst>
                                          <p:attrName>style.visibility</p:attrName>
                                        </p:attrNameLst>
                                      </p:cBhvr>
                                      <p:to>
                                        <p:strVal val="visible"/>
                                      </p:to>
                                    </p:set>
                                    <p:animEffect transition="in" filter="box(out)">
                                      <p:cBhvr>
                                        <p:cTn id="32" dur="500"/>
                                        <p:tgtEl>
                                          <p:spTgt spid="307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79">
                                            <p:txEl>
                                              <p:pRg st="2" end="2"/>
                                            </p:txEl>
                                          </p:spTgt>
                                        </p:tgtEl>
                                        <p:attrNameLst>
                                          <p:attrName>style.visibility</p:attrName>
                                        </p:attrNameLst>
                                      </p:cBhvr>
                                      <p:to>
                                        <p:strVal val="visible"/>
                                      </p:to>
                                    </p:set>
                                    <p:animEffect transition="in" filter="box(out)">
                                      <p:cBhvr>
                                        <p:cTn id="37" dur="500"/>
                                        <p:tgtEl>
                                          <p:spTgt spid="30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autoUpdateAnimBg="0" advAuto="0"/>
      <p:bldP spid="3075" grpId="0" build="p" autoUpdateAnimBg="0"/>
      <p:bldP spid="3078" grpId="0" build="p" autoUpdateAnimBg="0"/>
      <p:bldP spid="3079"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187450" y="304800"/>
            <a:ext cx="5229225" cy="64135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3600" dirty="0">
                <a:solidFill>
                  <a:srgbClr val="0000FF"/>
                </a:solidFill>
                <a:effectLst>
                  <a:outerShdw blurRad="38100" dist="38100" dir="2700000" algn="tl">
                    <a:srgbClr val="000000"/>
                  </a:outerShdw>
                </a:effectLst>
                <a:ea typeface="黑体" pitchFamily="2" charset="-122"/>
              </a:rPr>
              <a:t>3. </a:t>
            </a:r>
            <a:r>
              <a:rPr lang="zh-CN" altLang="en-US" sz="3600" dirty="0">
                <a:solidFill>
                  <a:srgbClr val="0000FF"/>
                </a:solidFill>
                <a:effectLst>
                  <a:outerShdw blurRad="38100" dist="38100" dir="2700000" algn="tl">
                    <a:srgbClr val="000000"/>
                  </a:outerShdw>
                </a:effectLst>
                <a:ea typeface="黑体" pitchFamily="2" charset="-122"/>
              </a:rPr>
              <a:t>计算排列逆序数的方法</a:t>
            </a:r>
          </a:p>
        </p:txBody>
      </p:sp>
      <p:sp>
        <p:nvSpPr>
          <p:cNvPr id="4100" name="Rectangle 4"/>
          <p:cNvSpPr>
            <a:spLocks noChangeArrowheads="1"/>
          </p:cNvSpPr>
          <p:nvPr/>
        </p:nvSpPr>
        <p:spPr bwMode="auto">
          <a:xfrm>
            <a:off x="292100" y="981075"/>
            <a:ext cx="8456613" cy="1501775"/>
          </a:xfrm>
          <a:prstGeom prst="rect">
            <a:avLst/>
          </a:prstGeom>
          <a:noFill/>
          <a:ln w="9525">
            <a:noFill/>
            <a:miter lim="800000"/>
            <a:headEnd/>
            <a:tailEnd/>
          </a:ln>
        </p:spPr>
        <p:txBody>
          <a:bodyPr>
            <a:spAutoFit/>
          </a:bodyPr>
          <a:lstStyle/>
          <a:p>
            <a:pPr fontAlgn="base">
              <a:lnSpc>
                <a:spcPct val="110000"/>
              </a:lnSpc>
              <a:spcBef>
                <a:spcPct val="0"/>
              </a:spcBef>
              <a:spcAft>
                <a:spcPct val="0"/>
              </a:spcAft>
            </a:pPr>
            <a:r>
              <a:rPr lang="en-US" altLang="zh-CN" sz="2400" smtClean="0">
                <a:solidFill>
                  <a:srgbClr val="FF0000"/>
                </a:solidFill>
                <a:ea typeface="黑体" pitchFamily="49" charset="-122"/>
              </a:rPr>
              <a:t>        </a:t>
            </a:r>
            <a:r>
              <a:rPr lang="zh-CN" altLang="en-US" sz="2400" smtClean="0">
                <a:solidFill>
                  <a:srgbClr val="FF0000"/>
                </a:solidFill>
                <a:ea typeface="黑体" pitchFamily="49" charset="-122"/>
              </a:rPr>
              <a:t> </a:t>
            </a:r>
            <a:r>
              <a:rPr lang="zh-CN" altLang="en-US" sz="2400" smtClean="0">
                <a:solidFill>
                  <a:srgbClr val="000000"/>
                </a:solidFill>
                <a:ea typeface="楷体_GB2312" pitchFamily="49" charset="-122"/>
              </a:rPr>
              <a:t>依次计算出排列中每个元素前面比它大的数码个数并求和</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即算出排列中每个元素的逆序数</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则所有元素的逆序数之总和即为所求排列的逆序数</a:t>
            </a:r>
            <a:r>
              <a:rPr lang="en-US" altLang="zh-CN" sz="2400" smtClean="0">
                <a:solidFill>
                  <a:srgbClr val="000000"/>
                </a:solidFill>
                <a:ea typeface="楷体_GB2312" pitchFamily="49" charset="-122"/>
              </a:rPr>
              <a:t>.</a:t>
            </a:r>
          </a:p>
        </p:txBody>
      </p:sp>
      <p:sp>
        <p:nvSpPr>
          <p:cNvPr id="8" name="Rectangle 2"/>
          <p:cNvSpPr>
            <a:spLocks noChangeArrowheads="1"/>
          </p:cNvSpPr>
          <p:nvPr/>
        </p:nvSpPr>
        <p:spPr bwMode="auto">
          <a:xfrm>
            <a:off x="1116013" y="2408238"/>
            <a:ext cx="1558925" cy="64135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3600" dirty="0">
                <a:solidFill>
                  <a:srgbClr val="0000FF"/>
                </a:solidFill>
                <a:effectLst>
                  <a:outerShdw blurRad="38100" dist="38100" dir="2700000" algn="tl">
                    <a:srgbClr val="000000"/>
                  </a:outerShdw>
                </a:effectLst>
                <a:ea typeface="黑体" pitchFamily="2" charset="-122"/>
              </a:rPr>
              <a:t>4. </a:t>
            </a:r>
            <a:r>
              <a:rPr lang="zh-CN" altLang="en-US" sz="3600" dirty="0">
                <a:solidFill>
                  <a:srgbClr val="0000FF"/>
                </a:solidFill>
                <a:effectLst>
                  <a:outerShdw blurRad="38100" dist="38100" dir="2700000" algn="tl">
                    <a:srgbClr val="000000"/>
                  </a:outerShdw>
                </a:effectLst>
                <a:ea typeface="黑体" pitchFamily="2" charset="-122"/>
              </a:rPr>
              <a:t>对换</a:t>
            </a:r>
          </a:p>
        </p:txBody>
      </p:sp>
      <p:sp>
        <p:nvSpPr>
          <p:cNvPr id="9" name="Text Box 3"/>
          <p:cNvSpPr txBox="1">
            <a:spLocks noChangeArrowheads="1"/>
          </p:cNvSpPr>
          <p:nvPr/>
        </p:nvSpPr>
        <p:spPr bwMode="auto">
          <a:xfrm>
            <a:off x="358775" y="2963863"/>
            <a:ext cx="8456613" cy="1501775"/>
          </a:xfrm>
          <a:prstGeom prst="rect">
            <a:avLst/>
          </a:prstGeom>
          <a:noFill/>
          <a:ln w="9525">
            <a:noFill/>
            <a:miter lim="800000"/>
            <a:headEnd/>
            <a:tailEnd/>
          </a:ln>
        </p:spPr>
        <p:txBody>
          <a:bodyPr>
            <a:spAutoFit/>
          </a:bodyPr>
          <a:lstStyle/>
          <a:p>
            <a:pPr fontAlgn="base">
              <a:lnSpc>
                <a:spcPct val="110000"/>
              </a:lnSpc>
              <a:spcBef>
                <a:spcPct val="0"/>
              </a:spcBef>
              <a:spcAft>
                <a:spcPct val="0"/>
              </a:spcAft>
            </a:pPr>
            <a:r>
              <a:rPr lang="en-US" altLang="zh-CN" sz="2400" smtClean="0">
                <a:solidFill>
                  <a:srgbClr val="FF0000"/>
                </a:solidFill>
                <a:ea typeface="黑体" pitchFamily="49" charset="-122"/>
              </a:rPr>
              <a:t>        </a:t>
            </a:r>
            <a:r>
              <a:rPr lang="zh-CN" altLang="en-US" sz="2400" smtClean="0">
                <a:solidFill>
                  <a:srgbClr val="FF0000"/>
                </a:solidFill>
                <a:ea typeface="黑体" pitchFamily="49" charset="-122"/>
              </a:rPr>
              <a:t>定义</a:t>
            </a:r>
            <a:r>
              <a:rPr lang="en-US" altLang="zh-CN" sz="2400" smtClean="0">
                <a:solidFill>
                  <a:srgbClr val="FF0000"/>
                </a:solidFill>
                <a:ea typeface="黑体" pitchFamily="49" charset="-122"/>
              </a:rPr>
              <a:t>:</a:t>
            </a:r>
            <a:r>
              <a:rPr lang="en-US" altLang="zh-CN" sz="2400" smtClean="0">
                <a:solidFill>
                  <a:srgbClr val="4044F6"/>
                </a:solidFill>
                <a:ea typeface="黑体" pitchFamily="49" charset="-122"/>
              </a:rPr>
              <a:t> </a:t>
            </a:r>
            <a:r>
              <a:rPr lang="zh-CN" altLang="en-US" sz="2400" smtClean="0">
                <a:solidFill>
                  <a:srgbClr val="000000"/>
                </a:solidFill>
                <a:ea typeface="楷体_GB2312" pitchFamily="49" charset="-122"/>
              </a:rPr>
              <a:t>在排列中</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将任意两个元素对调</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其余元素不动</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这种作出新排列的过程叫做</a:t>
            </a:r>
            <a:r>
              <a:rPr lang="zh-CN" altLang="en-US" sz="2400" smtClean="0">
                <a:solidFill>
                  <a:srgbClr val="FF0000"/>
                </a:solidFill>
                <a:ea typeface="楷体_GB2312" pitchFamily="49" charset="-122"/>
              </a:rPr>
              <a:t>对换</a:t>
            </a:r>
            <a:r>
              <a:rPr lang="zh-CN" altLang="en-US" sz="2400" smtClean="0">
                <a:solidFill>
                  <a:srgbClr val="000000"/>
                </a:solidFill>
                <a:ea typeface="楷体_GB2312" pitchFamily="49" charset="-122"/>
              </a:rPr>
              <a:t>．</a:t>
            </a:r>
          </a:p>
          <a:p>
            <a:pPr fontAlgn="base">
              <a:lnSpc>
                <a:spcPct val="110000"/>
              </a:lnSpc>
              <a:spcBef>
                <a:spcPct val="0"/>
              </a:spcBef>
              <a:spcAft>
                <a:spcPct val="0"/>
              </a:spcAft>
            </a:pPr>
            <a:r>
              <a:rPr lang="zh-CN" altLang="en-US" sz="2400" smtClean="0">
                <a:solidFill>
                  <a:srgbClr val="000000"/>
                </a:solidFill>
                <a:ea typeface="楷体_GB2312" pitchFamily="49" charset="-122"/>
              </a:rPr>
              <a:t>        将相邻两个元素对调</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叫做</a:t>
            </a:r>
            <a:r>
              <a:rPr lang="zh-CN" altLang="en-US" sz="2400" smtClean="0">
                <a:solidFill>
                  <a:srgbClr val="FF0000"/>
                </a:solidFill>
                <a:ea typeface="楷体_GB2312" pitchFamily="49" charset="-122"/>
              </a:rPr>
              <a:t>相邻对换</a:t>
            </a:r>
            <a:r>
              <a:rPr lang="en-US" altLang="zh-CN" sz="2400" smtClean="0">
                <a:solidFill>
                  <a:srgbClr val="000000"/>
                </a:solidFill>
                <a:ea typeface="楷体_GB2312" pitchFamily="49" charset="-122"/>
              </a:rPr>
              <a:t>.</a:t>
            </a:r>
          </a:p>
        </p:txBody>
      </p:sp>
      <p:sp>
        <p:nvSpPr>
          <p:cNvPr id="10" name="Rectangle 4"/>
          <p:cNvSpPr>
            <a:spLocks noChangeArrowheads="1"/>
          </p:cNvSpPr>
          <p:nvPr/>
        </p:nvSpPr>
        <p:spPr bwMode="auto">
          <a:xfrm>
            <a:off x="358775" y="4465638"/>
            <a:ext cx="8456613" cy="1031875"/>
          </a:xfrm>
          <a:prstGeom prst="rect">
            <a:avLst/>
          </a:prstGeom>
          <a:noFill/>
          <a:ln w="9525">
            <a:noFill/>
            <a:miter lim="800000"/>
            <a:headEnd/>
            <a:tailEnd/>
          </a:ln>
        </p:spPr>
        <p:txBody>
          <a:bodyPr>
            <a:spAutoFit/>
          </a:bodyPr>
          <a:lstStyle/>
          <a:p>
            <a:pPr fontAlgn="base">
              <a:lnSpc>
                <a:spcPct val="110000"/>
              </a:lnSpc>
              <a:spcBef>
                <a:spcPct val="0"/>
              </a:spcBef>
              <a:spcAft>
                <a:spcPct val="0"/>
              </a:spcAft>
            </a:pPr>
            <a:r>
              <a:rPr lang="en-US" altLang="zh-CN" sz="2400" smtClean="0">
                <a:solidFill>
                  <a:srgbClr val="0000FF"/>
                </a:solidFill>
                <a:ea typeface="黑体" pitchFamily="49" charset="-122"/>
              </a:rPr>
              <a:t>        </a:t>
            </a:r>
            <a:r>
              <a:rPr lang="zh-CN" altLang="en-US" sz="2400" smtClean="0">
                <a:solidFill>
                  <a:srgbClr val="FF0000"/>
                </a:solidFill>
                <a:ea typeface="黑体" pitchFamily="49" charset="-122"/>
              </a:rPr>
              <a:t>定理</a:t>
            </a:r>
            <a:r>
              <a:rPr lang="en-US" altLang="zh-CN" sz="2400" smtClean="0">
                <a:solidFill>
                  <a:srgbClr val="FF0000"/>
                </a:solidFill>
                <a:ea typeface="黑体" pitchFamily="49" charset="-122"/>
              </a:rPr>
              <a:t>1:</a:t>
            </a:r>
            <a:r>
              <a:rPr lang="en-US" altLang="zh-CN" sz="2400" smtClean="0">
                <a:solidFill>
                  <a:srgbClr val="0000FF"/>
                </a:solidFill>
                <a:ea typeface="黑体" pitchFamily="49" charset="-122"/>
              </a:rPr>
              <a:t>  </a:t>
            </a:r>
            <a:r>
              <a:rPr lang="zh-CN" altLang="en-US" sz="2400" smtClean="0">
                <a:solidFill>
                  <a:srgbClr val="000000"/>
                </a:solidFill>
                <a:ea typeface="楷体_GB2312" pitchFamily="49" charset="-122"/>
              </a:rPr>
              <a:t>一个排列中的任意两个元素对换</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排列改变奇偶性</a:t>
            </a:r>
            <a:r>
              <a:rPr lang="en-US" altLang="zh-CN" sz="2400" smtClean="0">
                <a:solidFill>
                  <a:srgbClr val="000000"/>
                </a:solidFill>
                <a:ea typeface="楷体_GB2312" pitchFamily="49" charset="-122"/>
              </a:rPr>
              <a:t>.</a:t>
            </a:r>
          </a:p>
        </p:txBody>
      </p:sp>
      <p:sp>
        <p:nvSpPr>
          <p:cNvPr id="11" name="Text Box 5"/>
          <p:cNvSpPr txBox="1">
            <a:spLocks noChangeArrowheads="1"/>
          </p:cNvSpPr>
          <p:nvPr/>
        </p:nvSpPr>
        <p:spPr bwMode="auto">
          <a:xfrm>
            <a:off x="358775" y="5421313"/>
            <a:ext cx="8456613" cy="1031875"/>
          </a:xfrm>
          <a:prstGeom prst="rect">
            <a:avLst/>
          </a:prstGeom>
          <a:noFill/>
          <a:ln w="9525">
            <a:noFill/>
            <a:miter lim="800000"/>
            <a:headEnd/>
            <a:tailEnd/>
          </a:ln>
        </p:spPr>
        <p:txBody>
          <a:bodyPr>
            <a:spAutoFit/>
          </a:bodyPr>
          <a:lstStyle/>
          <a:p>
            <a:pPr fontAlgn="base">
              <a:lnSpc>
                <a:spcPct val="110000"/>
              </a:lnSpc>
              <a:spcBef>
                <a:spcPct val="0"/>
              </a:spcBef>
              <a:spcAft>
                <a:spcPct val="0"/>
              </a:spcAft>
            </a:pPr>
            <a:r>
              <a:rPr lang="en-US" altLang="zh-CN" sz="2400" smtClean="0">
                <a:solidFill>
                  <a:srgbClr val="FF0000"/>
                </a:solidFill>
                <a:ea typeface="黑体" pitchFamily="49" charset="-122"/>
              </a:rPr>
              <a:t>       </a:t>
            </a:r>
            <a:r>
              <a:rPr lang="zh-CN" altLang="en-US" sz="2400" smtClean="0">
                <a:solidFill>
                  <a:srgbClr val="FF0000"/>
                </a:solidFill>
                <a:ea typeface="黑体" pitchFamily="49" charset="-122"/>
              </a:rPr>
              <a:t>推论</a:t>
            </a:r>
            <a:r>
              <a:rPr lang="en-US" altLang="zh-CN" sz="2400" smtClean="0">
                <a:solidFill>
                  <a:srgbClr val="FF0000"/>
                </a:solidFill>
                <a:ea typeface="黑体" pitchFamily="49" charset="-122"/>
              </a:rPr>
              <a:t>:  </a:t>
            </a:r>
            <a:r>
              <a:rPr lang="zh-CN" altLang="en-US" sz="2400" smtClean="0">
                <a:solidFill>
                  <a:srgbClr val="000000"/>
                </a:solidFill>
                <a:ea typeface="楷体_GB2312" pitchFamily="49" charset="-122"/>
              </a:rPr>
              <a:t>奇排列调成标准排列的对换次数为奇数</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偶排列调成标准排列的对换次数为偶数</a:t>
            </a:r>
            <a:r>
              <a:rPr lang="en-US" altLang="zh-CN" sz="2400" smtClean="0">
                <a:solidFill>
                  <a:srgbClr val="000000"/>
                </a:solidFill>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box(out)">
                                      <p:cBhvr>
                                        <p:cTn id="7" dur="500"/>
                                        <p:tgtEl>
                                          <p:spTgt spid="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00">
                                            <p:txEl>
                                              <p:pRg st="0" end="0"/>
                                            </p:txEl>
                                          </p:spTgt>
                                        </p:tgtEl>
                                        <p:attrNameLst>
                                          <p:attrName>style.visibility</p:attrName>
                                        </p:attrNameLst>
                                      </p:cBhvr>
                                      <p:to>
                                        <p:strVal val="visible"/>
                                      </p:to>
                                    </p:set>
                                    <p:animEffect transition="in" filter="box(out)">
                                      <p:cBhvr>
                                        <p:cTn id="12" dur="500"/>
                                        <p:tgtEl>
                                          <p:spTgt spid="4100">
                                            <p:txEl>
                                              <p:pRg st="0" end="0"/>
                                            </p:txEl>
                                          </p:spTgt>
                                        </p:tgtEl>
                                      </p:cBhvr>
                                    </p:animEffect>
                                  </p:childTnLst>
                                </p:cTn>
                              </p:par>
                            </p:childTnLst>
                          </p:cTn>
                        </p:par>
                        <p:par>
                          <p:cTn id="13" fill="hold" nodeType="afterGroup">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box(out)">
                                      <p:cBhvr>
                                        <p:cTn id="16" dur="500"/>
                                        <p:tgtEl>
                                          <p:spTgt spid="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box(out)">
                                      <p:cBhvr>
                                        <p:cTn id="21" dur="500"/>
                                        <p:tgtEl>
                                          <p:spTgt spid="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box(out)">
                                      <p:cBhvr>
                                        <p:cTn id="26" dur="500"/>
                                        <p:tgtEl>
                                          <p:spTgt spid="9">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box(out)">
                                      <p:cBhvr>
                                        <p:cTn id="31" dur="500"/>
                                        <p:tgtEl>
                                          <p:spTgt spid="10">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box(out)">
                                      <p:cBhvr>
                                        <p:cTn id="3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utoUpdateAnimBg="0" advAuto="0"/>
      <p:bldP spid="4100" grpId="0" build="p" autoUpdateAnimBg="0"/>
      <p:bldP spid="8" grpId="0" build="p" autoUpdateAnimBg="0" advAuto="0"/>
      <p:bldP spid="9" grpId="0" build="p" autoUpdateAnimBg="0"/>
      <p:bldP spid="10" grpId="0" build="p" autoUpdateAnimBg="0"/>
      <p:bldP spid="11" grpId="0"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124" name="Object 4"/>
          <p:cNvGraphicFramePr>
            <a:graphicFrameLocks noChangeAspect="1"/>
          </p:cNvGraphicFramePr>
          <p:nvPr/>
        </p:nvGraphicFramePr>
        <p:xfrm>
          <a:off x="323850" y="1600200"/>
          <a:ext cx="3656013" cy="2081213"/>
        </p:xfrm>
        <a:graphic>
          <a:graphicData uri="http://schemas.openxmlformats.org/presentationml/2006/ole">
            <p:oleObj spid="_x0000_s456706" name="Equation" r:id="rId3" imgW="3119040" imgH="1767960" progId="">
              <p:embed/>
            </p:oleObj>
          </a:graphicData>
        </a:graphic>
      </p:graphicFrame>
      <p:graphicFrame>
        <p:nvGraphicFramePr>
          <p:cNvPr id="5125" name="Object 5"/>
          <p:cNvGraphicFramePr>
            <a:graphicFrameLocks noChangeAspect="1"/>
          </p:cNvGraphicFramePr>
          <p:nvPr/>
        </p:nvGraphicFramePr>
        <p:xfrm>
          <a:off x="3986213" y="2276475"/>
          <a:ext cx="5122862" cy="814388"/>
        </p:xfrm>
        <a:graphic>
          <a:graphicData uri="http://schemas.openxmlformats.org/presentationml/2006/ole">
            <p:oleObj spid="_x0000_s456707" name="公式" r:id="rId4" imgW="1986840" imgH="316440" progId="">
              <p:embed/>
            </p:oleObj>
          </a:graphicData>
        </a:graphic>
      </p:graphicFrame>
      <p:sp>
        <p:nvSpPr>
          <p:cNvPr id="5126" name="Rectangle 6"/>
          <p:cNvSpPr>
            <a:spLocks noChangeArrowheads="1"/>
          </p:cNvSpPr>
          <p:nvPr/>
        </p:nvSpPr>
        <p:spPr bwMode="auto">
          <a:xfrm>
            <a:off x="1028700" y="404813"/>
            <a:ext cx="4335463" cy="64135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3600" dirty="0">
                <a:solidFill>
                  <a:srgbClr val="0000FF"/>
                </a:solidFill>
                <a:effectLst>
                  <a:outerShdw blurRad="38100" dist="38100" dir="2700000" algn="tl">
                    <a:srgbClr val="000000"/>
                  </a:outerShdw>
                </a:effectLst>
                <a:ea typeface="黑体" pitchFamily="2" charset="-122"/>
              </a:rPr>
              <a:t>5.  </a:t>
            </a:r>
            <a:r>
              <a:rPr lang="en-US" altLang="zh-CN" sz="3600" i="1" dirty="0">
                <a:solidFill>
                  <a:srgbClr val="0000FF"/>
                </a:solidFill>
                <a:effectLst>
                  <a:outerShdw blurRad="38100" dist="38100" dir="2700000" algn="tl">
                    <a:srgbClr val="000000"/>
                  </a:outerShdw>
                </a:effectLst>
                <a:ea typeface="黑体" pitchFamily="2" charset="-122"/>
              </a:rPr>
              <a:t>n </a:t>
            </a:r>
            <a:r>
              <a:rPr lang="zh-CN" altLang="en-US" sz="3600" dirty="0">
                <a:solidFill>
                  <a:srgbClr val="0000FF"/>
                </a:solidFill>
                <a:effectLst>
                  <a:outerShdw blurRad="38100" dist="38100" dir="2700000" algn="tl">
                    <a:srgbClr val="000000"/>
                  </a:outerShdw>
                </a:effectLst>
                <a:ea typeface="黑体" pitchFamily="2" charset="-122"/>
              </a:rPr>
              <a:t>阶行列式的定义</a:t>
            </a:r>
          </a:p>
        </p:txBody>
      </p:sp>
      <p:sp>
        <p:nvSpPr>
          <p:cNvPr id="5127" name="Text Box 7"/>
          <p:cNvSpPr txBox="1">
            <a:spLocks noChangeArrowheads="1"/>
          </p:cNvSpPr>
          <p:nvPr/>
        </p:nvSpPr>
        <p:spPr bwMode="auto">
          <a:xfrm>
            <a:off x="358775" y="3824288"/>
            <a:ext cx="541338" cy="519112"/>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或</a:t>
            </a:r>
          </a:p>
        </p:txBody>
      </p:sp>
      <p:graphicFrame>
        <p:nvGraphicFramePr>
          <p:cNvPr id="5128" name="Object 8"/>
          <p:cNvGraphicFramePr>
            <a:graphicFrameLocks noChangeAspect="1"/>
          </p:cNvGraphicFramePr>
          <p:nvPr/>
        </p:nvGraphicFramePr>
        <p:xfrm>
          <a:off x="1331913" y="3968750"/>
          <a:ext cx="5976937" cy="887413"/>
        </p:xfrm>
        <a:graphic>
          <a:graphicData uri="http://schemas.openxmlformats.org/presentationml/2006/ole">
            <p:oleObj spid="_x0000_s456708" name="公式" r:id="rId5" imgW="2133720" imgH="316440" progId="">
              <p:embed/>
            </p:oleObj>
          </a:graphicData>
        </a:graphic>
      </p:graphicFrame>
      <p:graphicFrame>
        <p:nvGraphicFramePr>
          <p:cNvPr id="2" name="Object 5"/>
          <p:cNvGraphicFramePr>
            <a:graphicFrameLocks noChangeAspect="1"/>
          </p:cNvGraphicFramePr>
          <p:nvPr/>
        </p:nvGraphicFramePr>
        <p:xfrm>
          <a:off x="179388" y="5229225"/>
          <a:ext cx="8597900" cy="863600"/>
        </p:xfrm>
        <a:graphic>
          <a:graphicData uri="http://schemas.openxmlformats.org/presentationml/2006/ole">
            <p:oleObj spid="_x0000_s456709" name="公式" r:id="rId6" imgW="3151440" imgH="31644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box(out)">
                                      <p:cBhvr>
                                        <p:cTn id="7" dur="500"/>
                                        <p:tgtEl>
                                          <p:spTgt spid="51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box(out)">
                                      <p:cBhvr>
                                        <p:cTn id="12" dur="500"/>
                                        <p:tgtEl>
                                          <p:spTgt spid="5124"/>
                                        </p:tgtEl>
                                      </p:cBhvr>
                                    </p:animEffec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5125"/>
                                        </p:tgtEl>
                                        <p:attrNameLst>
                                          <p:attrName>style.visibility</p:attrName>
                                        </p:attrNameLst>
                                      </p:cBhvr>
                                      <p:to>
                                        <p:strVal val="visible"/>
                                      </p:to>
                                    </p:set>
                                    <p:animEffect transition="in" filter="box(out)">
                                      <p:cBhvr>
                                        <p:cTn id="16" dur="500"/>
                                        <p:tgtEl>
                                          <p:spTgt spid="51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5127">
                                            <p:txEl>
                                              <p:pRg st="0" end="0"/>
                                            </p:txEl>
                                          </p:spTgt>
                                        </p:tgtEl>
                                        <p:attrNameLst>
                                          <p:attrName>style.visibility</p:attrName>
                                        </p:attrNameLst>
                                      </p:cBhvr>
                                      <p:to>
                                        <p:strVal val="visible"/>
                                      </p:to>
                                    </p:set>
                                    <p:animEffect transition="in" filter="box(out)">
                                      <p:cBhvr>
                                        <p:cTn id="21" dur="500"/>
                                        <p:tgtEl>
                                          <p:spTgt spid="5127">
                                            <p:txEl>
                                              <p:pRg st="0" end="0"/>
                                            </p:txEl>
                                          </p:spTgt>
                                        </p:tgtEl>
                                      </p:cBhvr>
                                    </p:animEffect>
                                  </p:childTnLst>
                                </p:cTn>
                              </p:par>
                            </p:childTnLst>
                          </p:cTn>
                        </p:par>
                        <p:par>
                          <p:cTn id="22" fill="hold" nodeType="afterGroup">
                            <p:stCondLst>
                              <p:cond delay="500"/>
                            </p:stCondLst>
                            <p:childTnLst>
                              <p:par>
                                <p:cTn id="23" presetID="4" presetClass="entr" presetSubtype="32" fill="hold" nodeType="afterEffect">
                                  <p:stCondLst>
                                    <p:cond delay="0"/>
                                  </p:stCondLst>
                                  <p:childTnLst>
                                    <p:set>
                                      <p:cBhvr>
                                        <p:cTn id="24" dur="1" fill="hold">
                                          <p:stCondLst>
                                            <p:cond delay="0"/>
                                          </p:stCondLst>
                                        </p:cTn>
                                        <p:tgtEl>
                                          <p:spTgt spid="5128"/>
                                        </p:tgtEl>
                                        <p:attrNameLst>
                                          <p:attrName>style.visibility</p:attrName>
                                        </p:attrNameLst>
                                      </p:cBhvr>
                                      <p:to>
                                        <p:strVal val="visible"/>
                                      </p:to>
                                    </p:set>
                                    <p:animEffect transition="in" filter="box(out)">
                                      <p:cBhvr>
                                        <p:cTn id="25" dur="500"/>
                                        <p:tgtEl>
                                          <p:spTgt spid="5128"/>
                                        </p:tgtEl>
                                      </p:cBhvr>
                                    </p:animEffect>
                                  </p:childTnLst>
                                </p:cTn>
                              </p:par>
                            </p:childTnLst>
                          </p:cTn>
                        </p:par>
                        <p:par>
                          <p:cTn id="26" fill="hold" nodeType="afterGroup">
                            <p:stCondLst>
                              <p:cond delay="1000"/>
                            </p:stCondLst>
                            <p:childTnLst>
                              <p:par>
                                <p:cTn id="27" presetID="4" presetClass="entr" presetSubtype="3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ou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build="p" autoUpdateAnimBg="0" advAuto="0"/>
      <p:bldP spid="5127" grpId="0" build="p"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1026"/>
          <p:cNvSpPr>
            <a:spLocks noChangeArrowheads="1"/>
          </p:cNvSpPr>
          <p:nvPr/>
        </p:nvSpPr>
        <p:spPr bwMode="auto">
          <a:xfrm>
            <a:off x="1438275" y="196850"/>
            <a:ext cx="4221163" cy="64135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3600">
                <a:solidFill>
                  <a:srgbClr val="0000FF"/>
                </a:solidFill>
                <a:effectLst>
                  <a:outerShdw blurRad="38100" dist="38100" dir="2700000" algn="tl">
                    <a:srgbClr val="000000"/>
                  </a:outerShdw>
                </a:effectLst>
                <a:ea typeface="黑体" pitchFamily="2" charset="-122"/>
              </a:rPr>
              <a:t>6. </a:t>
            </a:r>
            <a:r>
              <a:rPr lang="en-US" altLang="zh-CN" sz="3600" i="1">
                <a:solidFill>
                  <a:srgbClr val="0000FF"/>
                </a:solidFill>
                <a:effectLst>
                  <a:outerShdw blurRad="38100" dist="38100" dir="2700000" algn="tl">
                    <a:srgbClr val="000000"/>
                  </a:outerShdw>
                </a:effectLst>
                <a:ea typeface="黑体" pitchFamily="2" charset="-122"/>
              </a:rPr>
              <a:t>n </a:t>
            </a:r>
            <a:r>
              <a:rPr lang="zh-CN" altLang="en-US" sz="3600">
                <a:solidFill>
                  <a:srgbClr val="0000FF"/>
                </a:solidFill>
                <a:effectLst>
                  <a:outerShdw blurRad="38100" dist="38100" dir="2700000" algn="tl">
                    <a:srgbClr val="000000"/>
                  </a:outerShdw>
                </a:effectLst>
                <a:ea typeface="黑体" pitchFamily="2" charset="-122"/>
              </a:rPr>
              <a:t>阶行列式的性质</a:t>
            </a:r>
          </a:p>
        </p:txBody>
      </p:sp>
      <p:sp>
        <p:nvSpPr>
          <p:cNvPr id="9219" name="Rectangle 1027"/>
          <p:cNvSpPr>
            <a:spLocks noChangeArrowheads="1"/>
          </p:cNvSpPr>
          <p:nvPr/>
        </p:nvSpPr>
        <p:spPr bwMode="auto">
          <a:xfrm>
            <a:off x="358775" y="838200"/>
            <a:ext cx="8456613" cy="5781675"/>
          </a:xfrm>
          <a:prstGeom prst="rect">
            <a:avLst/>
          </a:prstGeom>
          <a:noFill/>
          <a:ln w="9525">
            <a:noFill/>
            <a:miter lim="800000"/>
            <a:headEnd/>
            <a:tailEnd/>
          </a:ln>
          <a:effectLst/>
        </p:spPr>
        <p:txBody>
          <a:bodyPr>
            <a:spAutoFit/>
          </a:bodyPr>
          <a:lstStyle/>
          <a:p>
            <a:pPr fontAlgn="base">
              <a:lnSpc>
                <a:spcPct val="95000"/>
              </a:lnSpc>
              <a:spcBef>
                <a:spcPct val="0"/>
              </a:spcBef>
              <a:spcAft>
                <a:spcPct val="0"/>
              </a:spcAft>
              <a:defRPr/>
            </a:pPr>
            <a:r>
              <a:rPr lang="en-US" altLang="zh-CN" sz="2400">
                <a:solidFill>
                  <a:srgbClr val="FF0000"/>
                </a:solidFill>
                <a:effectLst>
                  <a:outerShdw blurRad="38100" dist="38100" dir="2700000" algn="tl">
                    <a:srgbClr val="000000"/>
                  </a:outerShdw>
                </a:effectLst>
                <a:ea typeface="黑体" pitchFamily="2" charset="-122"/>
              </a:rPr>
              <a:t>        </a:t>
            </a:r>
            <a:r>
              <a:rPr lang="zh-CN" altLang="en-US" sz="2400">
                <a:solidFill>
                  <a:srgbClr val="FF0000"/>
                </a:solidFill>
                <a:effectLst>
                  <a:outerShdw blurRad="38100" dist="38100" dir="2700000" algn="tl">
                    <a:srgbClr val="000000"/>
                  </a:outerShdw>
                </a:effectLst>
                <a:ea typeface="黑体" pitchFamily="2" charset="-122"/>
              </a:rPr>
              <a:t>性质</a:t>
            </a:r>
            <a:r>
              <a:rPr lang="en-US" altLang="zh-CN" sz="2400">
                <a:solidFill>
                  <a:srgbClr val="FF0000"/>
                </a:solidFill>
                <a:effectLst>
                  <a:outerShdw blurRad="38100" dist="38100" dir="2700000" algn="tl">
                    <a:srgbClr val="000000"/>
                  </a:outerShdw>
                </a:effectLst>
                <a:ea typeface="黑体" pitchFamily="2" charset="-122"/>
              </a:rPr>
              <a:t>1:</a:t>
            </a:r>
            <a:r>
              <a:rPr lang="en-US" altLang="zh-CN" sz="2400">
                <a:solidFill>
                  <a:srgbClr val="000000"/>
                </a:solidFill>
                <a:ea typeface="黑体" pitchFamily="2" charset="-122"/>
              </a:rPr>
              <a:t>  </a:t>
            </a:r>
            <a:r>
              <a:rPr lang="zh-CN" altLang="en-US" sz="2400">
                <a:solidFill>
                  <a:srgbClr val="000000"/>
                </a:solidFill>
                <a:ea typeface="楷体_GB2312" pitchFamily="49" charset="-122"/>
              </a:rPr>
              <a:t>行列式与它的转置行列式相等</a:t>
            </a:r>
            <a:r>
              <a:rPr lang="en-US" altLang="zh-CN" sz="2400">
                <a:solidFill>
                  <a:srgbClr val="000000"/>
                </a:solidFill>
                <a:ea typeface="楷体_GB2312" pitchFamily="49" charset="-122"/>
              </a:rPr>
              <a:t>, </a:t>
            </a:r>
            <a:r>
              <a:rPr lang="zh-CN" altLang="en-US" sz="2400">
                <a:solidFill>
                  <a:srgbClr val="000000"/>
                </a:solidFill>
                <a:ea typeface="楷体_GB2312" pitchFamily="49" charset="-122"/>
              </a:rPr>
              <a:t>即</a:t>
            </a:r>
            <a:r>
              <a:rPr lang="en-US" altLang="zh-CN" sz="2400" i="1">
                <a:solidFill>
                  <a:srgbClr val="000000"/>
                </a:solidFill>
                <a:ea typeface="楷体_GB2312" pitchFamily="49" charset="-122"/>
              </a:rPr>
              <a:t>D</a:t>
            </a:r>
            <a:r>
              <a:rPr lang="en-US" altLang="zh-CN" sz="2400" i="1" baseline="30000">
                <a:solidFill>
                  <a:srgbClr val="000000"/>
                </a:solidFill>
                <a:ea typeface="楷体_GB2312" pitchFamily="49" charset="-122"/>
              </a:rPr>
              <a:t>T</a:t>
            </a:r>
            <a:r>
              <a:rPr lang="en-US" altLang="zh-CN" sz="2400">
                <a:solidFill>
                  <a:srgbClr val="000000"/>
                </a:solidFill>
                <a:ea typeface="楷体_GB2312" pitchFamily="49" charset="-122"/>
              </a:rPr>
              <a:t> = </a:t>
            </a:r>
            <a:r>
              <a:rPr lang="en-US" altLang="zh-CN" sz="2400" i="1">
                <a:solidFill>
                  <a:srgbClr val="000000"/>
                </a:solidFill>
                <a:ea typeface="楷体_GB2312" pitchFamily="49" charset="-122"/>
              </a:rPr>
              <a:t>D</a:t>
            </a:r>
            <a:r>
              <a:rPr lang="en-US" altLang="zh-CN" sz="2400">
                <a:solidFill>
                  <a:srgbClr val="000000"/>
                </a:solidFill>
                <a:ea typeface="黑体" pitchFamily="2" charset="-122"/>
              </a:rPr>
              <a:t>.</a:t>
            </a:r>
            <a:endParaRPr lang="en-US" altLang="zh-CN" sz="2400">
              <a:solidFill>
                <a:srgbClr val="000000"/>
              </a:solidFill>
              <a:ea typeface="楷体_GB2312" pitchFamily="49" charset="-122"/>
            </a:endParaRPr>
          </a:p>
          <a:p>
            <a:pPr fontAlgn="base">
              <a:lnSpc>
                <a:spcPct val="95000"/>
              </a:lnSpc>
              <a:spcBef>
                <a:spcPct val="0"/>
              </a:spcBef>
              <a:spcAft>
                <a:spcPct val="0"/>
              </a:spcAft>
              <a:defRPr/>
            </a:pPr>
            <a:r>
              <a:rPr lang="en-US" altLang="zh-CN" sz="2400">
                <a:solidFill>
                  <a:srgbClr val="FF0000"/>
                </a:solidFill>
                <a:effectLst>
                  <a:outerShdw blurRad="38100" dist="38100" dir="2700000" algn="tl">
                    <a:srgbClr val="000000"/>
                  </a:outerShdw>
                </a:effectLst>
                <a:ea typeface="黑体" pitchFamily="2" charset="-122"/>
              </a:rPr>
              <a:t>        </a:t>
            </a:r>
            <a:r>
              <a:rPr lang="zh-CN" altLang="en-US" sz="2400">
                <a:solidFill>
                  <a:srgbClr val="FF0000"/>
                </a:solidFill>
                <a:effectLst>
                  <a:outerShdw blurRad="38100" dist="38100" dir="2700000" algn="tl">
                    <a:srgbClr val="000000"/>
                  </a:outerShdw>
                </a:effectLst>
                <a:ea typeface="黑体" pitchFamily="2" charset="-122"/>
              </a:rPr>
              <a:t>性质</a:t>
            </a:r>
            <a:r>
              <a:rPr lang="en-US" altLang="zh-CN" sz="2400">
                <a:solidFill>
                  <a:srgbClr val="FF0000"/>
                </a:solidFill>
                <a:effectLst>
                  <a:outerShdw blurRad="38100" dist="38100" dir="2700000" algn="tl">
                    <a:srgbClr val="000000"/>
                  </a:outerShdw>
                </a:effectLst>
                <a:ea typeface="黑体" pitchFamily="2" charset="-122"/>
              </a:rPr>
              <a:t>2:</a:t>
            </a:r>
            <a:r>
              <a:rPr lang="en-US" altLang="zh-CN" sz="2400">
                <a:solidFill>
                  <a:srgbClr val="000000"/>
                </a:solidFill>
                <a:latin typeface="黑体" pitchFamily="2" charset="-122"/>
                <a:ea typeface="黑体" pitchFamily="2" charset="-122"/>
              </a:rPr>
              <a:t> </a:t>
            </a:r>
            <a:r>
              <a:rPr lang="zh-CN" altLang="en-US" sz="2400">
                <a:solidFill>
                  <a:srgbClr val="000000"/>
                </a:solidFill>
                <a:ea typeface="楷体_GB2312" pitchFamily="49" charset="-122"/>
              </a:rPr>
              <a:t>互换行列式的两行</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列</a:t>
            </a:r>
            <a:r>
              <a:rPr lang="en-US" altLang="zh-CN" sz="2400">
                <a:solidFill>
                  <a:srgbClr val="000000"/>
                </a:solidFill>
                <a:ea typeface="楷体_GB2312" pitchFamily="49" charset="-122"/>
              </a:rPr>
              <a:t>), </a:t>
            </a:r>
            <a:r>
              <a:rPr lang="zh-CN" altLang="en-US" sz="2400">
                <a:solidFill>
                  <a:srgbClr val="000000"/>
                </a:solidFill>
                <a:ea typeface="楷体_GB2312" pitchFamily="49" charset="-122"/>
              </a:rPr>
              <a:t>行列式变号</a:t>
            </a:r>
            <a:r>
              <a:rPr lang="en-US" altLang="zh-CN" sz="2400">
                <a:solidFill>
                  <a:srgbClr val="000000"/>
                </a:solidFill>
                <a:ea typeface="楷体_GB2312" pitchFamily="49" charset="-122"/>
              </a:rPr>
              <a:t>.</a:t>
            </a:r>
            <a:endParaRPr lang="en-US" altLang="zh-CN" sz="2400">
              <a:solidFill>
                <a:srgbClr val="000000"/>
              </a:solidFill>
              <a:ea typeface="黑体" pitchFamily="2" charset="-122"/>
            </a:endParaRPr>
          </a:p>
          <a:p>
            <a:pPr fontAlgn="base">
              <a:lnSpc>
                <a:spcPct val="95000"/>
              </a:lnSpc>
              <a:spcBef>
                <a:spcPct val="0"/>
              </a:spcBef>
              <a:spcAft>
                <a:spcPct val="0"/>
              </a:spcAft>
              <a:defRPr/>
            </a:pPr>
            <a:r>
              <a:rPr lang="en-US" altLang="zh-CN" sz="2400">
                <a:solidFill>
                  <a:srgbClr val="FF0000"/>
                </a:solidFill>
                <a:ea typeface="黑体" pitchFamily="2" charset="-122"/>
              </a:rPr>
              <a:t>        </a:t>
            </a:r>
            <a:r>
              <a:rPr lang="zh-CN" altLang="en-US" sz="2400">
                <a:solidFill>
                  <a:srgbClr val="FF0000"/>
                </a:solidFill>
                <a:ea typeface="黑体" pitchFamily="2" charset="-122"/>
              </a:rPr>
              <a:t>推论</a:t>
            </a:r>
            <a:r>
              <a:rPr lang="en-US" altLang="zh-CN" sz="2400">
                <a:solidFill>
                  <a:srgbClr val="FF0000"/>
                </a:solidFill>
                <a:ea typeface="黑体" pitchFamily="2" charset="-122"/>
              </a:rPr>
              <a:t>:</a:t>
            </a:r>
            <a:r>
              <a:rPr lang="en-US" altLang="zh-CN" sz="2400">
                <a:solidFill>
                  <a:srgbClr val="000000"/>
                </a:solidFill>
                <a:ea typeface="黑体" pitchFamily="2" charset="-122"/>
              </a:rPr>
              <a:t> </a:t>
            </a:r>
            <a:r>
              <a:rPr lang="zh-CN" altLang="en-US" sz="2400">
                <a:solidFill>
                  <a:srgbClr val="000000"/>
                </a:solidFill>
                <a:ea typeface="楷体_GB2312" pitchFamily="49" charset="-122"/>
              </a:rPr>
              <a:t>如果行列式有两行</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列</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完全相同</a:t>
            </a:r>
            <a:r>
              <a:rPr lang="en-US" altLang="zh-CN" sz="2400">
                <a:solidFill>
                  <a:srgbClr val="000000"/>
                </a:solidFill>
                <a:ea typeface="楷体_GB2312" pitchFamily="49" charset="-122"/>
              </a:rPr>
              <a:t>, </a:t>
            </a:r>
            <a:r>
              <a:rPr lang="zh-CN" altLang="en-US" sz="2400">
                <a:solidFill>
                  <a:srgbClr val="000000"/>
                </a:solidFill>
                <a:ea typeface="楷体_GB2312" pitchFamily="49" charset="-122"/>
              </a:rPr>
              <a:t>则此行列式为零</a:t>
            </a:r>
            <a:r>
              <a:rPr lang="en-US" altLang="zh-CN" sz="2400">
                <a:solidFill>
                  <a:srgbClr val="000000"/>
                </a:solidFill>
                <a:ea typeface="楷体_GB2312" pitchFamily="49" charset="-122"/>
              </a:rPr>
              <a:t>.</a:t>
            </a:r>
          </a:p>
          <a:p>
            <a:pPr fontAlgn="base">
              <a:lnSpc>
                <a:spcPct val="95000"/>
              </a:lnSpc>
              <a:spcBef>
                <a:spcPct val="0"/>
              </a:spcBef>
              <a:spcAft>
                <a:spcPct val="0"/>
              </a:spcAft>
              <a:defRPr/>
            </a:pPr>
            <a:r>
              <a:rPr lang="en-US" altLang="zh-CN" sz="2400">
                <a:solidFill>
                  <a:srgbClr val="FF0000"/>
                </a:solidFill>
                <a:effectLst>
                  <a:outerShdw blurRad="38100" dist="38100" dir="2700000" algn="tl">
                    <a:srgbClr val="000000"/>
                  </a:outerShdw>
                </a:effectLst>
                <a:ea typeface="黑体" pitchFamily="2" charset="-122"/>
              </a:rPr>
              <a:t>        </a:t>
            </a:r>
            <a:r>
              <a:rPr lang="zh-CN" altLang="en-US" sz="2400">
                <a:solidFill>
                  <a:srgbClr val="FF0000"/>
                </a:solidFill>
                <a:effectLst>
                  <a:outerShdw blurRad="38100" dist="38100" dir="2700000" algn="tl">
                    <a:srgbClr val="000000"/>
                  </a:outerShdw>
                </a:effectLst>
                <a:ea typeface="黑体" pitchFamily="2" charset="-122"/>
              </a:rPr>
              <a:t>性质</a:t>
            </a:r>
            <a:r>
              <a:rPr lang="en-US" altLang="zh-CN" sz="2400">
                <a:solidFill>
                  <a:srgbClr val="FF0000"/>
                </a:solidFill>
                <a:effectLst>
                  <a:outerShdw blurRad="38100" dist="38100" dir="2700000" algn="tl">
                    <a:srgbClr val="000000"/>
                  </a:outerShdw>
                </a:effectLst>
                <a:ea typeface="黑体" pitchFamily="2" charset="-122"/>
              </a:rPr>
              <a:t>3:</a:t>
            </a:r>
            <a:r>
              <a:rPr lang="en-US" altLang="zh-CN" sz="2400">
                <a:solidFill>
                  <a:srgbClr val="000000"/>
                </a:solidFill>
                <a:ea typeface="黑体" pitchFamily="2" charset="-122"/>
              </a:rPr>
              <a:t> </a:t>
            </a:r>
            <a:r>
              <a:rPr lang="zh-CN" altLang="en-US" sz="2400">
                <a:solidFill>
                  <a:srgbClr val="000000"/>
                </a:solidFill>
                <a:ea typeface="楷体_GB2312" pitchFamily="49" charset="-122"/>
              </a:rPr>
              <a:t>行列式的某一行</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列</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中所有的元素都乘以同一数</a:t>
            </a:r>
            <a:r>
              <a:rPr lang="en-US" altLang="zh-CN" sz="2400" i="1">
                <a:solidFill>
                  <a:srgbClr val="000000"/>
                </a:solidFill>
                <a:ea typeface="楷体_GB2312" pitchFamily="49" charset="-122"/>
              </a:rPr>
              <a:t>k</a:t>
            </a:r>
            <a:r>
              <a:rPr lang="en-US" altLang="zh-CN" sz="2400">
                <a:solidFill>
                  <a:srgbClr val="000000"/>
                </a:solidFill>
                <a:ea typeface="楷体_GB2312" pitchFamily="49" charset="-122"/>
              </a:rPr>
              <a:t>, </a:t>
            </a:r>
            <a:r>
              <a:rPr lang="zh-CN" altLang="en-US" sz="2400">
                <a:solidFill>
                  <a:srgbClr val="000000"/>
                </a:solidFill>
                <a:ea typeface="楷体_GB2312" pitchFamily="49" charset="-122"/>
              </a:rPr>
              <a:t>等于用数</a:t>
            </a:r>
            <a:r>
              <a:rPr lang="en-US" altLang="zh-CN" sz="2400" i="1">
                <a:solidFill>
                  <a:srgbClr val="000000"/>
                </a:solidFill>
                <a:ea typeface="楷体_GB2312" pitchFamily="49" charset="-122"/>
              </a:rPr>
              <a:t>k</a:t>
            </a:r>
            <a:r>
              <a:rPr lang="zh-CN" altLang="en-US" sz="2400">
                <a:solidFill>
                  <a:srgbClr val="000000"/>
                </a:solidFill>
                <a:ea typeface="楷体_GB2312" pitchFamily="49" charset="-122"/>
              </a:rPr>
              <a:t>乘此行列式</a:t>
            </a:r>
            <a:r>
              <a:rPr lang="en-US" altLang="zh-CN" sz="2400">
                <a:solidFill>
                  <a:srgbClr val="000000"/>
                </a:solidFill>
                <a:ea typeface="楷体_GB2312" pitchFamily="49" charset="-122"/>
              </a:rPr>
              <a:t>.</a:t>
            </a:r>
          </a:p>
          <a:p>
            <a:pPr fontAlgn="base">
              <a:lnSpc>
                <a:spcPct val="95000"/>
              </a:lnSpc>
              <a:spcBef>
                <a:spcPct val="0"/>
              </a:spcBef>
              <a:spcAft>
                <a:spcPct val="0"/>
              </a:spcAft>
              <a:defRPr/>
            </a:pPr>
            <a:r>
              <a:rPr lang="en-US" altLang="zh-CN" sz="2400">
                <a:solidFill>
                  <a:srgbClr val="FF0000"/>
                </a:solidFill>
                <a:effectLst>
                  <a:outerShdw blurRad="38100" dist="38100" dir="2700000" algn="tl">
                    <a:srgbClr val="000000"/>
                  </a:outerShdw>
                </a:effectLst>
                <a:ea typeface="黑体" pitchFamily="2" charset="-122"/>
              </a:rPr>
              <a:t>        </a:t>
            </a:r>
            <a:r>
              <a:rPr lang="zh-CN" altLang="en-US" sz="2400">
                <a:solidFill>
                  <a:srgbClr val="FF0000"/>
                </a:solidFill>
                <a:effectLst>
                  <a:outerShdw blurRad="38100" dist="38100" dir="2700000" algn="tl">
                    <a:srgbClr val="000000"/>
                  </a:outerShdw>
                </a:effectLst>
                <a:ea typeface="黑体" pitchFamily="2" charset="-122"/>
              </a:rPr>
              <a:t>推论</a:t>
            </a:r>
            <a:r>
              <a:rPr lang="en-US" altLang="zh-CN" sz="2400">
                <a:solidFill>
                  <a:srgbClr val="FF0000"/>
                </a:solidFill>
                <a:effectLst>
                  <a:outerShdw blurRad="38100" dist="38100" dir="2700000" algn="tl">
                    <a:srgbClr val="000000"/>
                  </a:outerShdw>
                </a:effectLst>
                <a:ea typeface="黑体" pitchFamily="2" charset="-122"/>
              </a:rPr>
              <a:t>:  </a:t>
            </a:r>
            <a:r>
              <a:rPr lang="zh-CN" altLang="en-US" sz="2400">
                <a:solidFill>
                  <a:srgbClr val="000000"/>
                </a:solidFill>
                <a:ea typeface="楷体_GB2312" pitchFamily="49" charset="-122"/>
              </a:rPr>
              <a:t>行列式的某一行</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列</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中所有元素的公因子可以提到行列式符号的外面</a:t>
            </a:r>
            <a:r>
              <a:rPr lang="en-US" altLang="zh-CN" sz="2400">
                <a:solidFill>
                  <a:srgbClr val="000000"/>
                </a:solidFill>
                <a:ea typeface="楷体_GB2312" pitchFamily="49" charset="-122"/>
              </a:rPr>
              <a:t>.</a:t>
            </a:r>
          </a:p>
          <a:p>
            <a:pPr fontAlgn="base">
              <a:lnSpc>
                <a:spcPct val="95000"/>
              </a:lnSpc>
              <a:spcBef>
                <a:spcPct val="0"/>
              </a:spcBef>
              <a:spcAft>
                <a:spcPct val="0"/>
              </a:spcAft>
              <a:defRPr/>
            </a:pPr>
            <a:r>
              <a:rPr lang="en-US" altLang="zh-CN" sz="2400">
                <a:solidFill>
                  <a:srgbClr val="FF0000"/>
                </a:solidFill>
                <a:ea typeface="黑体" pitchFamily="2" charset="-122"/>
              </a:rPr>
              <a:t>        </a:t>
            </a:r>
            <a:r>
              <a:rPr lang="zh-CN" altLang="en-US" sz="2400">
                <a:solidFill>
                  <a:srgbClr val="FF0000"/>
                </a:solidFill>
                <a:ea typeface="黑体" pitchFamily="2" charset="-122"/>
              </a:rPr>
              <a:t>性质</a:t>
            </a:r>
            <a:r>
              <a:rPr lang="en-US" altLang="zh-CN" sz="2400">
                <a:solidFill>
                  <a:srgbClr val="FF0000"/>
                </a:solidFill>
                <a:ea typeface="黑体" pitchFamily="2" charset="-122"/>
              </a:rPr>
              <a:t>4:</a:t>
            </a:r>
            <a:r>
              <a:rPr lang="en-US" altLang="zh-CN" sz="2400">
                <a:solidFill>
                  <a:srgbClr val="000000"/>
                </a:solidFill>
                <a:ea typeface="黑体" pitchFamily="2" charset="-122"/>
              </a:rPr>
              <a:t>  </a:t>
            </a:r>
            <a:r>
              <a:rPr lang="zh-CN" altLang="en-US" sz="2400">
                <a:solidFill>
                  <a:srgbClr val="000000"/>
                </a:solidFill>
                <a:ea typeface="楷体_GB2312" pitchFamily="49" charset="-122"/>
              </a:rPr>
              <a:t>行列式中如果有两行</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列</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元素成比例</a:t>
            </a:r>
            <a:r>
              <a:rPr lang="en-US" altLang="zh-CN" sz="2400">
                <a:solidFill>
                  <a:srgbClr val="000000"/>
                </a:solidFill>
                <a:ea typeface="楷体_GB2312" pitchFamily="49" charset="-122"/>
              </a:rPr>
              <a:t>, </a:t>
            </a:r>
            <a:r>
              <a:rPr lang="zh-CN" altLang="en-US" sz="2400">
                <a:solidFill>
                  <a:srgbClr val="000000"/>
                </a:solidFill>
                <a:ea typeface="楷体_GB2312" pitchFamily="49" charset="-122"/>
              </a:rPr>
              <a:t>则此行列式为零．</a:t>
            </a:r>
          </a:p>
          <a:p>
            <a:pPr fontAlgn="base">
              <a:lnSpc>
                <a:spcPct val="95000"/>
              </a:lnSpc>
              <a:spcBef>
                <a:spcPct val="0"/>
              </a:spcBef>
              <a:spcAft>
                <a:spcPct val="0"/>
              </a:spcAft>
              <a:defRPr/>
            </a:pPr>
            <a:r>
              <a:rPr lang="zh-CN" altLang="en-US" sz="2400">
                <a:solidFill>
                  <a:srgbClr val="FF0000"/>
                </a:solidFill>
                <a:ea typeface="黑体" pitchFamily="2" charset="-122"/>
              </a:rPr>
              <a:t>        性质</a:t>
            </a:r>
            <a:r>
              <a:rPr lang="en-US" altLang="zh-CN" sz="2400">
                <a:solidFill>
                  <a:srgbClr val="FF0000"/>
                </a:solidFill>
                <a:ea typeface="黑体" pitchFamily="2" charset="-122"/>
              </a:rPr>
              <a:t>5:</a:t>
            </a:r>
            <a:r>
              <a:rPr lang="en-US" altLang="zh-CN" sz="2400">
                <a:solidFill>
                  <a:srgbClr val="000000"/>
                </a:solidFill>
                <a:ea typeface="黑体" pitchFamily="2" charset="-122"/>
              </a:rPr>
              <a:t>  </a:t>
            </a:r>
            <a:r>
              <a:rPr lang="zh-CN" altLang="en-US" sz="2400">
                <a:solidFill>
                  <a:srgbClr val="000000"/>
                </a:solidFill>
                <a:ea typeface="楷体_GB2312" pitchFamily="49" charset="-122"/>
              </a:rPr>
              <a:t>若行列式的某一列</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行</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的元素都是两数之和</a:t>
            </a:r>
            <a:r>
              <a:rPr lang="en-US" altLang="zh-CN" sz="2400">
                <a:solidFill>
                  <a:srgbClr val="000000"/>
                </a:solidFill>
                <a:ea typeface="楷体_GB2312" pitchFamily="49" charset="-122"/>
              </a:rPr>
              <a:t>, </a:t>
            </a:r>
            <a:r>
              <a:rPr lang="zh-CN" altLang="en-US" sz="2400">
                <a:solidFill>
                  <a:srgbClr val="000000"/>
                </a:solidFill>
                <a:ea typeface="楷体_GB2312" pitchFamily="49" charset="-122"/>
              </a:rPr>
              <a:t>则该行列式等于两个行列式之和</a:t>
            </a:r>
            <a:r>
              <a:rPr lang="en-US" altLang="zh-CN" sz="2400">
                <a:solidFill>
                  <a:srgbClr val="000000"/>
                </a:solidFill>
                <a:ea typeface="楷体_GB2312" pitchFamily="49" charset="-122"/>
              </a:rPr>
              <a:t>.</a:t>
            </a:r>
          </a:p>
          <a:p>
            <a:pPr fontAlgn="base">
              <a:lnSpc>
                <a:spcPct val="95000"/>
              </a:lnSpc>
              <a:spcBef>
                <a:spcPct val="0"/>
              </a:spcBef>
              <a:spcAft>
                <a:spcPct val="0"/>
              </a:spcAft>
              <a:defRPr/>
            </a:pPr>
            <a:r>
              <a:rPr lang="en-US" altLang="zh-CN" sz="2400">
                <a:solidFill>
                  <a:srgbClr val="FF0000"/>
                </a:solidFill>
                <a:ea typeface="黑体" pitchFamily="2" charset="-122"/>
              </a:rPr>
              <a:t>        </a:t>
            </a:r>
            <a:r>
              <a:rPr lang="zh-CN" altLang="en-US" sz="2400">
                <a:solidFill>
                  <a:srgbClr val="FF0000"/>
                </a:solidFill>
                <a:ea typeface="黑体" pitchFamily="2" charset="-122"/>
              </a:rPr>
              <a:t>性质</a:t>
            </a:r>
            <a:r>
              <a:rPr lang="en-US" altLang="zh-CN" sz="2400">
                <a:solidFill>
                  <a:srgbClr val="FF0000"/>
                </a:solidFill>
                <a:ea typeface="黑体" pitchFamily="2" charset="-122"/>
              </a:rPr>
              <a:t>6: </a:t>
            </a:r>
            <a:r>
              <a:rPr lang="zh-CN" altLang="en-US" sz="2400">
                <a:solidFill>
                  <a:srgbClr val="000000"/>
                </a:solidFill>
                <a:ea typeface="楷体_GB2312" pitchFamily="49" charset="-122"/>
              </a:rPr>
              <a:t>把行列式的某一列</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行</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的各元素乘以同一数然后加到另一列</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行</a:t>
            </a:r>
            <a:r>
              <a:rPr lang="en-US" altLang="zh-CN" sz="2400">
                <a:solidFill>
                  <a:srgbClr val="000000"/>
                </a:solidFill>
                <a:ea typeface="楷体_GB2312" pitchFamily="49" charset="-122"/>
              </a:rPr>
              <a:t>)</a:t>
            </a:r>
            <a:r>
              <a:rPr lang="zh-CN" altLang="en-US" sz="2400">
                <a:solidFill>
                  <a:srgbClr val="000000"/>
                </a:solidFill>
                <a:ea typeface="楷体_GB2312" pitchFamily="49" charset="-122"/>
              </a:rPr>
              <a:t>对应的元素上去</a:t>
            </a:r>
            <a:r>
              <a:rPr lang="en-US" altLang="zh-CN" sz="2400">
                <a:solidFill>
                  <a:srgbClr val="000000"/>
                </a:solidFill>
                <a:ea typeface="楷体_GB2312" pitchFamily="49" charset="-122"/>
              </a:rPr>
              <a:t>, </a:t>
            </a:r>
            <a:r>
              <a:rPr lang="zh-CN" altLang="en-US" sz="2400">
                <a:solidFill>
                  <a:srgbClr val="000000"/>
                </a:solidFill>
                <a:ea typeface="楷体_GB2312" pitchFamily="49" charset="-122"/>
              </a:rPr>
              <a:t>行列式不变</a:t>
            </a:r>
            <a:r>
              <a:rPr lang="en-US" altLang="zh-CN" sz="2400">
                <a:solidFill>
                  <a:srgbClr val="000000"/>
                </a:solidFill>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box(out)">
                                      <p:cBhvr>
                                        <p:cTn id="7" dur="500"/>
                                        <p:tgtEl>
                                          <p:spTgt spid="9218">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animEffect transition="in" filter="box(out)">
                                      <p:cBhvr>
                                        <p:cTn id="11" dur="500"/>
                                        <p:tgtEl>
                                          <p:spTgt spid="9219">
                                            <p:txEl>
                                              <p:pRg st="0" end="0"/>
                                            </p:txEl>
                                          </p:spTgt>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animEffect transition="in" filter="box(out)">
                                      <p:cBhvr>
                                        <p:cTn id="15" dur="500"/>
                                        <p:tgtEl>
                                          <p:spTgt spid="9219">
                                            <p:txEl>
                                              <p:pRg st="1" end="1"/>
                                            </p:txEl>
                                          </p:spTgt>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Effect transition="in" filter="box(out)">
                                      <p:cBhvr>
                                        <p:cTn id="19" dur="500"/>
                                        <p:tgtEl>
                                          <p:spTgt spid="9219">
                                            <p:txEl>
                                              <p:pRg st="2" end="2"/>
                                            </p:txEl>
                                          </p:spTgt>
                                        </p:tgtEl>
                                      </p:cBhvr>
                                    </p:animEffect>
                                  </p:childTnLst>
                                </p:cTn>
                              </p:par>
                            </p:childTnLst>
                          </p:cTn>
                        </p:par>
                        <p:par>
                          <p:cTn id="20" fill="hold" nodeType="afterGroup">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9219">
                                            <p:txEl>
                                              <p:pRg st="3" end="3"/>
                                            </p:txEl>
                                          </p:spTgt>
                                        </p:tgtEl>
                                        <p:attrNameLst>
                                          <p:attrName>style.visibility</p:attrName>
                                        </p:attrNameLst>
                                      </p:cBhvr>
                                      <p:to>
                                        <p:strVal val="visible"/>
                                      </p:to>
                                    </p:set>
                                    <p:animEffect transition="in" filter="box(out)">
                                      <p:cBhvr>
                                        <p:cTn id="23" dur="500"/>
                                        <p:tgtEl>
                                          <p:spTgt spid="9219">
                                            <p:txEl>
                                              <p:pRg st="3" end="3"/>
                                            </p:txEl>
                                          </p:spTgt>
                                        </p:tgtEl>
                                      </p:cBhvr>
                                    </p:animEffect>
                                  </p:childTnLst>
                                </p:cTn>
                              </p:par>
                            </p:childTnLst>
                          </p:cTn>
                        </p:par>
                        <p:par>
                          <p:cTn id="24" fill="hold" nodeType="afterGroup">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ox(out)">
                                      <p:cBhvr>
                                        <p:cTn id="27" dur="500"/>
                                        <p:tgtEl>
                                          <p:spTgt spid="9219">
                                            <p:txEl>
                                              <p:pRg st="4" end="4"/>
                                            </p:txEl>
                                          </p:spTgt>
                                        </p:tgtEl>
                                      </p:cBhvr>
                                    </p:animEffect>
                                  </p:childTnLst>
                                </p:cTn>
                              </p:par>
                            </p:childTnLst>
                          </p:cTn>
                        </p:par>
                        <p:par>
                          <p:cTn id="28" fill="hold" nodeType="afterGroup">
                            <p:stCondLst>
                              <p:cond delay="3000"/>
                            </p:stCondLst>
                            <p:childTnLst>
                              <p:par>
                                <p:cTn id="29" presetID="4" presetClass="entr" presetSubtype="32" fill="hold" grpId="0" nodeType="after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animEffect transition="in" filter="box(out)">
                                      <p:cBhvr>
                                        <p:cTn id="31" dur="500"/>
                                        <p:tgtEl>
                                          <p:spTgt spid="9219">
                                            <p:txEl>
                                              <p:pRg st="5" end="5"/>
                                            </p:txEl>
                                          </p:spTgt>
                                        </p:tgtEl>
                                      </p:cBhvr>
                                    </p:animEffect>
                                  </p:childTnLst>
                                </p:cTn>
                              </p:par>
                            </p:childTnLst>
                          </p:cTn>
                        </p:par>
                        <p:par>
                          <p:cTn id="32" fill="hold" nodeType="afterGroup">
                            <p:stCondLst>
                              <p:cond delay="3500"/>
                            </p:stCondLst>
                            <p:childTnLst>
                              <p:par>
                                <p:cTn id="33" presetID="4" presetClass="entr" presetSubtype="32" fill="hold" grpId="0" nodeType="afterEffect">
                                  <p:stCondLst>
                                    <p:cond delay="0"/>
                                  </p:stCondLst>
                                  <p:childTnLst>
                                    <p:set>
                                      <p:cBhvr>
                                        <p:cTn id="34" dur="1" fill="hold">
                                          <p:stCondLst>
                                            <p:cond delay="0"/>
                                          </p:stCondLst>
                                        </p:cTn>
                                        <p:tgtEl>
                                          <p:spTgt spid="9219">
                                            <p:txEl>
                                              <p:pRg st="6" end="6"/>
                                            </p:txEl>
                                          </p:spTgt>
                                        </p:tgtEl>
                                        <p:attrNameLst>
                                          <p:attrName>style.visibility</p:attrName>
                                        </p:attrNameLst>
                                      </p:cBhvr>
                                      <p:to>
                                        <p:strVal val="visible"/>
                                      </p:to>
                                    </p:set>
                                    <p:animEffect transition="in" filter="box(out)">
                                      <p:cBhvr>
                                        <p:cTn id="35" dur="500"/>
                                        <p:tgtEl>
                                          <p:spTgt spid="9219">
                                            <p:txEl>
                                              <p:pRg st="6" end="6"/>
                                            </p:txEl>
                                          </p:spTgt>
                                        </p:tgtEl>
                                      </p:cBhvr>
                                    </p:animEffect>
                                  </p:childTnLst>
                                </p:cTn>
                              </p:par>
                            </p:childTnLst>
                          </p:cTn>
                        </p:par>
                        <p:par>
                          <p:cTn id="36" fill="hold" nodeType="afterGroup">
                            <p:stCondLst>
                              <p:cond delay="4000"/>
                            </p:stCondLst>
                            <p:childTnLst>
                              <p:par>
                                <p:cTn id="37" presetID="4" presetClass="entr" presetSubtype="32" fill="hold" grpId="0" nodeType="afterEffect">
                                  <p:stCondLst>
                                    <p:cond delay="0"/>
                                  </p:stCondLst>
                                  <p:childTnLst>
                                    <p:set>
                                      <p:cBhvr>
                                        <p:cTn id="38" dur="1" fill="hold">
                                          <p:stCondLst>
                                            <p:cond delay="0"/>
                                          </p:stCondLst>
                                        </p:cTn>
                                        <p:tgtEl>
                                          <p:spTgt spid="9219">
                                            <p:txEl>
                                              <p:pRg st="7" end="7"/>
                                            </p:txEl>
                                          </p:spTgt>
                                        </p:tgtEl>
                                        <p:attrNameLst>
                                          <p:attrName>style.visibility</p:attrName>
                                        </p:attrNameLst>
                                      </p:cBhvr>
                                      <p:to>
                                        <p:strVal val="visible"/>
                                      </p:to>
                                    </p:set>
                                    <p:animEffect transition="in" filter="box(out)">
                                      <p:cBhvr>
                                        <p:cTn id="39"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P spid="9219" grpId="0" build="p" autoUpdateAnimBg="0" advAuto="0"/>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1438275" y="228600"/>
            <a:ext cx="4730750" cy="64135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3600">
                <a:solidFill>
                  <a:srgbClr val="0000FF"/>
                </a:solidFill>
                <a:effectLst>
                  <a:outerShdw blurRad="38100" dist="38100" dir="2700000" algn="tl">
                    <a:srgbClr val="000000"/>
                  </a:outerShdw>
                </a:effectLst>
                <a:ea typeface="黑体" pitchFamily="2" charset="-122"/>
              </a:rPr>
              <a:t>7.  </a:t>
            </a:r>
            <a:r>
              <a:rPr lang="zh-CN" altLang="en-US" sz="3600">
                <a:solidFill>
                  <a:srgbClr val="0000FF"/>
                </a:solidFill>
                <a:effectLst>
                  <a:outerShdw blurRad="38100" dist="38100" dir="2700000" algn="tl">
                    <a:srgbClr val="000000"/>
                  </a:outerShdw>
                </a:effectLst>
                <a:ea typeface="黑体" pitchFamily="2" charset="-122"/>
              </a:rPr>
              <a:t>行列式按行</a:t>
            </a:r>
            <a:r>
              <a:rPr lang="en-US" altLang="zh-CN" sz="3600">
                <a:solidFill>
                  <a:srgbClr val="0000FF"/>
                </a:solidFill>
                <a:effectLst>
                  <a:outerShdw blurRad="38100" dist="38100" dir="2700000" algn="tl">
                    <a:srgbClr val="000000"/>
                  </a:outerShdw>
                </a:effectLst>
                <a:ea typeface="黑体" pitchFamily="2" charset="-122"/>
              </a:rPr>
              <a:t>(</a:t>
            </a:r>
            <a:r>
              <a:rPr lang="zh-CN" altLang="en-US" sz="3600">
                <a:solidFill>
                  <a:srgbClr val="0000FF"/>
                </a:solidFill>
                <a:effectLst>
                  <a:outerShdw blurRad="38100" dist="38100" dir="2700000" algn="tl">
                    <a:srgbClr val="000000"/>
                  </a:outerShdw>
                </a:effectLst>
                <a:ea typeface="黑体" pitchFamily="2" charset="-122"/>
              </a:rPr>
              <a:t>列</a:t>
            </a:r>
            <a:r>
              <a:rPr lang="en-US" altLang="zh-CN" sz="3600">
                <a:solidFill>
                  <a:srgbClr val="0000FF"/>
                </a:solidFill>
                <a:effectLst>
                  <a:outerShdw blurRad="38100" dist="38100" dir="2700000" algn="tl">
                    <a:srgbClr val="000000"/>
                  </a:outerShdw>
                </a:effectLst>
                <a:ea typeface="黑体" pitchFamily="2" charset="-122"/>
              </a:rPr>
              <a:t>)</a:t>
            </a:r>
            <a:r>
              <a:rPr lang="zh-CN" altLang="en-US" sz="3600">
                <a:solidFill>
                  <a:srgbClr val="0000FF"/>
                </a:solidFill>
                <a:effectLst>
                  <a:outerShdw blurRad="38100" dist="38100" dir="2700000" algn="tl">
                    <a:srgbClr val="000000"/>
                  </a:outerShdw>
                </a:effectLst>
                <a:ea typeface="黑体" pitchFamily="2" charset="-122"/>
              </a:rPr>
              <a:t>展开</a:t>
            </a:r>
          </a:p>
        </p:txBody>
      </p:sp>
      <p:sp>
        <p:nvSpPr>
          <p:cNvPr id="7172" name="Rectangle 4"/>
          <p:cNvSpPr>
            <a:spLocks noChangeArrowheads="1"/>
          </p:cNvSpPr>
          <p:nvPr/>
        </p:nvSpPr>
        <p:spPr bwMode="auto">
          <a:xfrm>
            <a:off x="358775" y="1404938"/>
            <a:ext cx="8456613" cy="1881187"/>
          </a:xfrm>
          <a:prstGeom prst="rect">
            <a:avLst/>
          </a:prstGeom>
          <a:noFill/>
          <a:ln w="9525">
            <a:noFill/>
            <a:miter lim="800000"/>
            <a:headEnd/>
            <a:tailEnd/>
          </a:ln>
        </p:spPr>
        <p:txBody>
          <a:bodyPr>
            <a:spAutoFit/>
          </a:bodyPr>
          <a:lstStyle/>
          <a:p>
            <a:pPr fontAlgn="base">
              <a:lnSpc>
                <a:spcPct val="105000"/>
              </a:lnSpc>
              <a:spcBef>
                <a:spcPct val="0"/>
              </a:spcBef>
              <a:spcAft>
                <a:spcPct val="0"/>
              </a:spcAft>
            </a:pP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在 </a:t>
            </a:r>
            <a:r>
              <a:rPr lang="en-US" altLang="zh-CN" sz="2400" i="1" smtClean="0">
                <a:solidFill>
                  <a:srgbClr val="000000"/>
                </a:solidFill>
                <a:ea typeface="楷体_GB2312" pitchFamily="49" charset="-122"/>
              </a:rPr>
              <a:t>n </a:t>
            </a:r>
            <a:r>
              <a:rPr lang="zh-CN" altLang="en-US" sz="2400" smtClean="0">
                <a:solidFill>
                  <a:srgbClr val="000000"/>
                </a:solidFill>
                <a:ea typeface="楷体_GB2312" pitchFamily="49" charset="-122"/>
              </a:rPr>
              <a:t>阶行列式</a:t>
            </a:r>
            <a:r>
              <a:rPr lang="en-US" altLang="zh-CN" sz="2400" i="1" smtClean="0">
                <a:solidFill>
                  <a:srgbClr val="000000"/>
                </a:solidFill>
                <a:ea typeface="楷体_GB2312" pitchFamily="49" charset="-122"/>
              </a:rPr>
              <a:t>D</a:t>
            </a:r>
            <a:r>
              <a:rPr lang="zh-CN" altLang="en-US" sz="2400" smtClean="0">
                <a:solidFill>
                  <a:srgbClr val="000000"/>
                </a:solidFill>
                <a:ea typeface="楷体_GB2312" pitchFamily="49" charset="-122"/>
              </a:rPr>
              <a:t>中</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把元素 </a:t>
            </a:r>
            <a:r>
              <a:rPr lang="en-US" altLang="zh-CN" sz="2400" i="1" smtClean="0">
                <a:solidFill>
                  <a:srgbClr val="000000"/>
                </a:solidFill>
                <a:ea typeface="楷体_GB2312" pitchFamily="49" charset="-122"/>
              </a:rPr>
              <a:t>a</a:t>
            </a:r>
            <a:r>
              <a:rPr lang="en-US" altLang="zh-CN" sz="2400" i="1" baseline="-25000" smtClean="0">
                <a:solidFill>
                  <a:srgbClr val="000000"/>
                </a:solidFill>
                <a:ea typeface="楷体_GB2312" pitchFamily="49" charset="-122"/>
              </a:rPr>
              <a:t>ij</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所在的第 </a:t>
            </a:r>
            <a:r>
              <a:rPr lang="en-US" altLang="zh-CN" sz="2400" i="1" smtClean="0">
                <a:solidFill>
                  <a:srgbClr val="000000"/>
                </a:solidFill>
                <a:ea typeface="楷体_GB2312" pitchFamily="49" charset="-122"/>
              </a:rPr>
              <a:t>i</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行和第 </a:t>
            </a:r>
            <a:r>
              <a:rPr lang="en-US" altLang="zh-CN" sz="2400" i="1" smtClean="0">
                <a:solidFill>
                  <a:srgbClr val="000000"/>
                </a:solidFill>
                <a:ea typeface="楷体_GB2312" pitchFamily="49" charset="-122"/>
              </a:rPr>
              <a:t>j</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列元素划去后</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留下来的 </a:t>
            </a:r>
            <a:r>
              <a:rPr lang="en-US" altLang="zh-CN" sz="2400" i="1" smtClean="0">
                <a:solidFill>
                  <a:srgbClr val="000000"/>
                </a:solidFill>
                <a:ea typeface="楷体_GB2312" pitchFamily="49" charset="-122"/>
              </a:rPr>
              <a:t>n</a:t>
            </a:r>
            <a:r>
              <a:rPr lang="en-US" altLang="zh-CN" sz="2400" smtClean="0">
                <a:solidFill>
                  <a:srgbClr val="000000"/>
                </a:solidFill>
                <a:ea typeface="楷体_GB2312" pitchFamily="49" charset="-122"/>
              </a:rPr>
              <a:t>–1 </a:t>
            </a:r>
            <a:r>
              <a:rPr lang="zh-CN" altLang="en-US" sz="2400" smtClean="0">
                <a:solidFill>
                  <a:srgbClr val="000000"/>
                </a:solidFill>
                <a:ea typeface="楷体_GB2312" pitchFamily="49" charset="-122"/>
              </a:rPr>
              <a:t>阶行列式叫做</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行列式</a:t>
            </a:r>
            <a:r>
              <a:rPr lang="en-US" altLang="zh-CN" sz="2400" i="1" smtClean="0">
                <a:solidFill>
                  <a:srgbClr val="000000"/>
                </a:solidFill>
                <a:ea typeface="楷体_GB2312" pitchFamily="49" charset="-122"/>
              </a:rPr>
              <a:t>D</a:t>
            </a:r>
            <a:r>
              <a:rPr lang="zh-CN" altLang="en-US" sz="2400" smtClean="0">
                <a:solidFill>
                  <a:srgbClr val="000000"/>
                </a:solidFill>
                <a:ea typeface="楷体_GB2312" pitchFamily="49" charset="-122"/>
              </a:rPr>
              <a:t>的关于</a:t>
            </a:r>
            <a:r>
              <a:rPr lang="en-US" altLang="zh-CN" sz="2400" smtClean="0">
                <a:solidFill>
                  <a:srgbClr val="000000"/>
                </a:solidFill>
                <a:ea typeface="楷体_GB2312" pitchFamily="49" charset="-122"/>
              </a:rPr>
              <a:t>)</a:t>
            </a:r>
            <a:r>
              <a:rPr lang="zh-CN" altLang="en-US" sz="2400" smtClean="0">
                <a:solidFill>
                  <a:srgbClr val="FF3300"/>
                </a:solidFill>
                <a:ea typeface="楷体_GB2312" pitchFamily="49" charset="-122"/>
              </a:rPr>
              <a:t>元素</a:t>
            </a:r>
            <a:r>
              <a:rPr lang="en-US" altLang="zh-CN" sz="2400" i="1" smtClean="0">
                <a:solidFill>
                  <a:srgbClr val="FF3300"/>
                </a:solidFill>
                <a:ea typeface="楷体_GB2312" pitchFamily="49" charset="-122"/>
              </a:rPr>
              <a:t>a</a:t>
            </a:r>
            <a:r>
              <a:rPr lang="en-US" altLang="zh-CN" sz="2400" i="1" baseline="-25000" smtClean="0">
                <a:solidFill>
                  <a:srgbClr val="FF3300"/>
                </a:solidFill>
                <a:ea typeface="楷体_GB2312" pitchFamily="49" charset="-122"/>
              </a:rPr>
              <a:t>ij </a:t>
            </a:r>
            <a:r>
              <a:rPr lang="zh-CN" altLang="en-US" sz="2400" smtClean="0">
                <a:solidFill>
                  <a:srgbClr val="FF3300"/>
                </a:solidFill>
                <a:ea typeface="楷体_GB2312" pitchFamily="49" charset="-122"/>
              </a:rPr>
              <a:t>的余子式</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记作 </a:t>
            </a:r>
            <a:r>
              <a:rPr lang="en-US" altLang="zh-CN" sz="2400" i="1" smtClean="0">
                <a:solidFill>
                  <a:srgbClr val="FF0000"/>
                </a:solidFill>
                <a:ea typeface="楷体_GB2312" pitchFamily="49" charset="-122"/>
              </a:rPr>
              <a:t>M</a:t>
            </a:r>
            <a:r>
              <a:rPr lang="en-US" altLang="zh-CN" sz="2400" i="1" baseline="-25000" smtClean="0">
                <a:solidFill>
                  <a:srgbClr val="FF0000"/>
                </a:solidFill>
                <a:ea typeface="楷体_GB2312" pitchFamily="49" charset="-122"/>
              </a:rPr>
              <a:t>ij </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称 </a:t>
            </a:r>
            <a:r>
              <a:rPr lang="en-US" altLang="zh-CN" sz="2400" i="1" smtClean="0">
                <a:solidFill>
                  <a:srgbClr val="FF0000"/>
                </a:solidFill>
                <a:ea typeface="楷体_GB2312" pitchFamily="49" charset="-122"/>
              </a:rPr>
              <a:t>A</a:t>
            </a:r>
            <a:r>
              <a:rPr lang="en-US" altLang="zh-CN" sz="2400" i="1" baseline="-25000" smtClean="0">
                <a:solidFill>
                  <a:srgbClr val="FF0000"/>
                </a:solidFill>
                <a:ea typeface="楷体_GB2312" pitchFamily="49" charset="-122"/>
              </a:rPr>
              <a:t>ij </a:t>
            </a:r>
            <a:r>
              <a:rPr lang="en-US" altLang="zh-CN" sz="2400" smtClean="0">
                <a:solidFill>
                  <a:srgbClr val="FF0000"/>
                </a:solidFill>
                <a:ea typeface="楷体_GB2312" pitchFamily="49" charset="-122"/>
              </a:rPr>
              <a:t>= (–1)</a:t>
            </a:r>
            <a:r>
              <a:rPr lang="en-US" altLang="zh-CN" sz="2400" i="1" baseline="30000" smtClean="0">
                <a:solidFill>
                  <a:srgbClr val="FF0000"/>
                </a:solidFill>
                <a:ea typeface="楷体_GB2312" pitchFamily="49" charset="-122"/>
              </a:rPr>
              <a:t>i</a:t>
            </a:r>
            <a:r>
              <a:rPr lang="en-US" altLang="zh-CN" sz="2400" baseline="30000" smtClean="0">
                <a:solidFill>
                  <a:srgbClr val="FF0000"/>
                </a:solidFill>
                <a:ea typeface="楷体_GB2312" pitchFamily="49" charset="-122"/>
              </a:rPr>
              <a:t>+</a:t>
            </a:r>
            <a:r>
              <a:rPr lang="en-US" altLang="zh-CN" sz="2400" i="1" baseline="30000" smtClean="0">
                <a:solidFill>
                  <a:srgbClr val="FF0000"/>
                </a:solidFill>
                <a:ea typeface="楷体_GB2312" pitchFamily="49" charset="-122"/>
              </a:rPr>
              <a:t>j </a:t>
            </a:r>
            <a:r>
              <a:rPr lang="en-US" altLang="zh-CN" sz="2400" i="1" smtClean="0">
                <a:solidFill>
                  <a:srgbClr val="FF0000"/>
                </a:solidFill>
                <a:ea typeface="楷体_GB2312" pitchFamily="49" charset="-122"/>
              </a:rPr>
              <a:t>M</a:t>
            </a:r>
            <a:r>
              <a:rPr lang="en-US" altLang="zh-CN" sz="2400" i="1" baseline="-25000" smtClean="0">
                <a:solidFill>
                  <a:srgbClr val="FF0000"/>
                </a:solidFill>
                <a:ea typeface="楷体_GB2312" pitchFamily="49" charset="-122"/>
              </a:rPr>
              <a:t>ij</a:t>
            </a:r>
            <a:r>
              <a:rPr lang="zh-CN" altLang="en-US" sz="2400" smtClean="0">
                <a:solidFill>
                  <a:srgbClr val="000000"/>
                </a:solidFill>
                <a:ea typeface="楷体_GB2312" pitchFamily="49" charset="-122"/>
              </a:rPr>
              <a:t>为</a:t>
            </a:r>
            <a:r>
              <a:rPr lang="zh-CN" altLang="en-US" sz="2400" smtClean="0">
                <a:solidFill>
                  <a:srgbClr val="FF3300"/>
                </a:solidFill>
                <a:ea typeface="楷体_GB2312" pitchFamily="49" charset="-122"/>
              </a:rPr>
              <a:t>元素 </a:t>
            </a:r>
            <a:r>
              <a:rPr lang="en-US" altLang="zh-CN" sz="2400" i="1" smtClean="0">
                <a:solidFill>
                  <a:srgbClr val="FF3300"/>
                </a:solidFill>
                <a:ea typeface="楷体_GB2312" pitchFamily="49" charset="-122"/>
              </a:rPr>
              <a:t>a</a:t>
            </a:r>
            <a:r>
              <a:rPr lang="en-US" altLang="zh-CN" sz="2400" i="1" baseline="-25000" smtClean="0">
                <a:solidFill>
                  <a:srgbClr val="FF3300"/>
                </a:solidFill>
                <a:ea typeface="楷体_GB2312" pitchFamily="49" charset="-122"/>
              </a:rPr>
              <a:t>ij</a:t>
            </a:r>
            <a:r>
              <a:rPr lang="en-US" altLang="zh-CN" sz="2400" smtClean="0">
                <a:solidFill>
                  <a:srgbClr val="FF3300"/>
                </a:solidFill>
                <a:ea typeface="楷体_GB2312" pitchFamily="49" charset="-122"/>
              </a:rPr>
              <a:t> </a:t>
            </a:r>
            <a:r>
              <a:rPr lang="zh-CN" altLang="en-US" sz="2400" smtClean="0">
                <a:solidFill>
                  <a:srgbClr val="FF3300"/>
                </a:solidFill>
                <a:ea typeface="楷体_GB2312" pitchFamily="49" charset="-122"/>
              </a:rPr>
              <a:t>的代数余子式</a:t>
            </a:r>
            <a:r>
              <a:rPr lang="en-US" altLang="zh-CN" sz="2400" smtClean="0">
                <a:solidFill>
                  <a:srgbClr val="000000"/>
                </a:solidFill>
                <a:ea typeface="楷体_GB2312" pitchFamily="49" charset="-122"/>
              </a:rPr>
              <a:t>.</a:t>
            </a:r>
          </a:p>
        </p:txBody>
      </p:sp>
      <p:graphicFrame>
        <p:nvGraphicFramePr>
          <p:cNvPr id="7174" name="Object 6"/>
          <p:cNvGraphicFramePr>
            <a:graphicFrameLocks noChangeAspect="1"/>
          </p:cNvGraphicFramePr>
          <p:nvPr/>
        </p:nvGraphicFramePr>
        <p:xfrm>
          <a:off x="928688" y="3690938"/>
          <a:ext cx="7419975" cy="1524000"/>
        </p:xfrm>
        <a:graphic>
          <a:graphicData uri="http://schemas.openxmlformats.org/presentationml/2006/ole">
            <p:oleObj spid="_x0000_s457730" name="Equation" r:id="rId3" imgW="2349500" imgH="4826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ox(ou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72">
                                            <p:txEl>
                                              <p:pRg st="0" end="0"/>
                                            </p:txEl>
                                          </p:spTgt>
                                        </p:tgtEl>
                                        <p:attrNameLst>
                                          <p:attrName>style.visibility</p:attrName>
                                        </p:attrNameLst>
                                      </p:cBhvr>
                                      <p:to>
                                        <p:strVal val="visible"/>
                                      </p:to>
                                    </p:set>
                                    <p:animEffect transition="in" filter="box(out)">
                                      <p:cBhvr>
                                        <p:cTn id="12" dur="500"/>
                                        <p:tgtEl>
                                          <p:spTgt spid="71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box(out)">
                                      <p:cBhvr>
                                        <p:cTn id="1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advAuto="0"/>
      <p:bldP spid="7172" grpId="0" build="p"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8" name="Rectangle 8"/>
          <p:cNvSpPr>
            <a:spLocks noChangeArrowheads="1"/>
          </p:cNvSpPr>
          <p:nvPr/>
        </p:nvSpPr>
        <p:spPr bwMode="auto">
          <a:xfrm>
            <a:off x="2514600" y="228600"/>
            <a:ext cx="3751263" cy="70167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zh-CN" altLang="en-US" sz="4000">
                <a:solidFill>
                  <a:srgbClr val="0000FF"/>
                </a:solidFill>
                <a:effectLst>
                  <a:outerShdw blurRad="38100" dist="38100" dir="2700000" algn="tl">
                    <a:srgbClr val="000000"/>
                  </a:outerShdw>
                </a:effectLst>
                <a:ea typeface="黑体" pitchFamily="2" charset="-122"/>
              </a:rPr>
              <a:t>典　型　例　题</a:t>
            </a:r>
          </a:p>
        </p:txBody>
      </p:sp>
      <p:sp>
        <p:nvSpPr>
          <p:cNvPr id="10249" name="Text Box 9"/>
          <p:cNvSpPr txBox="1">
            <a:spLocks noChangeArrowheads="1"/>
          </p:cNvSpPr>
          <p:nvPr/>
        </p:nvSpPr>
        <p:spPr bwMode="auto">
          <a:xfrm>
            <a:off x="1079500" y="990600"/>
            <a:ext cx="2713038"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666699"/>
                </a:solidFill>
                <a:ea typeface="黑体" pitchFamily="49" charset="-122"/>
              </a:rPr>
              <a:t>例</a:t>
            </a:r>
            <a:r>
              <a:rPr lang="en-US" altLang="zh-CN" sz="2400" smtClean="0">
                <a:solidFill>
                  <a:srgbClr val="666699"/>
                </a:solidFill>
                <a:ea typeface="黑体" pitchFamily="49" charset="-122"/>
              </a:rPr>
              <a:t>1:</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计算行列式</a:t>
            </a:r>
          </a:p>
        </p:txBody>
      </p:sp>
      <p:graphicFrame>
        <p:nvGraphicFramePr>
          <p:cNvPr id="10250" name="Object 10"/>
          <p:cNvGraphicFramePr>
            <a:graphicFrameLocks noChangeAspect="1"/>
          </p:cNvGraphicFramePr>
          <p:nvPr/>
        </p:nvGraphicFramePr>
        <p:xfrm>
          <a:off x="1943100" y="1447800"/>
          <a:ext cx="4672013" cy="2182813"/>
        </p:xfrm>
        <a:graphic>
          <a:graphicData uri="http://schemas.openxmlformats.org/presentationml/2006/ole">
            <p:oleObj spid="_x0000_s458754" name="Equation" r:id="rId3" imgW="4673600" imgH="21844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49">
                                            <p:txEl>
                                              <p:pRg st="0" end="0"/>
                                            </p:txEl>
                                          </p:spTgt>
                                        </p:tgtEl>
                                        <p:attrNameLst>
                                          <p:attrName>style.visibility</p:attrName>
                                        </p:attrNameLst>
                                      </p:cBhvr>
                                      <p:to>
                                        <p:strVal val="visible"/>
                                      </p:to>
                                    </p:set>
                                    <p:animEffect transition="in" filter="box(out)">
                                      <p:cBhvr>
                                        <p:cTn id="7" dur="500"/>
                                        <p:tgtEl>
                                          <p:spTgt spid="10249">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0250"/>
                                        </p:tgtEl>
                                        <p:attrNameLst>
                                          <p:attrName>style.visibility</p:attrName>
                                        </p:attrNameLst>
                                      </p:cBhvr>
                                      <p:to>
                                        <p:strVal val="visible"/>
                                      </p:to>
                                    </p:set>
                                    <p:animEffect transition="in" filter="box(out)">
                                      <p:cBhvr>
                                        <p:cTn id="11"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build="p"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1"/>
          <p:cNvGraphicFramePr>
            <a:graphicFrameLocks noChangeAspect="1"/>
          </p:cNvGraphicFramePr>
          <p:nvPr/>
        </p:nvGraphicFramePr>
        <p:xfrm>
          <a:off x="1071563" y="1928813"/>
          <a:ext cx="4583112" cy="2182812"/>
        </p:xfrm>
        <a:graphic>
          <a:graphicData uri="http://schemas.openxmlformats.org/presentationml/2006/ole">
            <p:oleObj spid="_x0000_s459778" name="Equation" r:id="rId3" imgW="4584700" imgH="2184400" progId="">
              <p:embed/>
            </p:oleObj>
          </a:graphicData>
        </a:graphic>
      </p:graphicFrame>
      <p:graphicFrame>
        <p:nvGraphicFramePr>
          <p:cNvPr id="3" name="Object 12"/>
          <p:cNvGraphicFramePr>
            <a:graphicFrameLocks noChangeAspect="1"/>
          </p:cNvGraphicFramePr>
          <p:nvPr/>
        </p:nvGraphicFramePr>
        <p:xfrm>
          <a:off x="1428750" y="4786313"/>
          <a:ext cx="4203700" cy="1320800"/>
        </p:xfrm>
        <a:graphic>
          <a:graphicData uri="http://schemas.openxmlformats.org/presentationml/2006/ole">
            <p:oleObj spid="_x0000_s459779" name="Equation" r:id="rId4" imgW="4203700" imgH="1320800" progId="">
              <p:embed/>
            </p:oleObj>
          </a:graphicData>
        </a:graphic>
      </p:graphicFrame>
      <p:sp>
        <p:nvSpPr>
          <p:cNvPr id="4" name="Text Box 13"/>
          <p:cNvSpPr txBox="1">
            <a:spLocks noChangeArrowheads="1"/>
          </p:cNvSpPr>
          <p:nvPr/>
        </p:nvSpPr>
        <p:spPr bwMode="auto">
          <a:xfrm>
            <a:off x="1079500" y="1214438"/>
            <a:ext cx="660400" cy="519112"/>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666699"/>
                </a:solidFill>
                <a:ea typeface="黑体" pitchFamily="49" charset="-122"/>
              </a:rPr>
              <a:t>解</a:t>
            </a:r>
            <a:r>
              <a:rPr lang="en-US" altLang="zh-CN" sz="2400" smtClean="0">
                <a:solidFill>
                  <a:srgbClr val="666699"/>
                </a:solidFill>
                <a:ea typeface="黑体" pitchFamily="49" charset="-122"/>
              </a:rPr>
              <a:t>:</a:t>
            </a:r>
          </a:p>
        </p:txBody>
      </p:sp>
      <p:graphicFrame>
        <p:nvGraphicFramePr>
          <p:cNvPr id="5" name="Object 14"/>
          <p:cNvGraphicFramePr>
            <a:graphicFrameLocks noChangeAspect="1"/>
          </p:cNvGraphicFramePr>
          <p:nvPr/>
        </p:nvGraphicFramePr>
        <p:xfrm>
          <a:off x="5715000" y="5286375"/>
          <a:ext cx="584200" cy="317500"/>
        </p:xfrm>
        <a:graphic>
          <a:graphicData uri="http://schemas.openxmlformats.org/presentationml/2006/ole">
            <p:oleObj spid="_x0000_s459780" name="Equation" r:id="rId5" imgW="583693" imgH="317225"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out)">
                                      <p:cBhvr>
                                        <p:cTn id="7" dur="500"/>
                                        <p:tgtEl>
                                          <p:spTgt spid="4">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out)">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ou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94946" name="Picture 2" descr="消息框"/>
          <p:cNvPicPr>
            <a:picLocks noChangeAspect="1" noChangeArrowheads="1"/>
          </p:cNvPicPr>
          <p:nvPr/>
        </p:nvPicPr>
        <p:blipFill>
          <a:blip r:embed="rId3" cstate="print"/>
          <a:srcRect/>
          <a:stretch>
            <a:fillRect/>
          </a:stretch>
        </p:blipFill>
        <p:spPr bwMode="auto">
          <a:xfrm>
            <a:off x="468313" y="836613"/>
            <a:ext cx="8229600" cy="4537075"/>
          </a:xfrm>
          <a:prstGeom prst="rect">
            <a:avLst/>
          </a:prstGeom>
          <a:noFill/>
          <a:ln w="9525">
            <a:noFill/>
            <a:miter lim="800000"/>
            <a:headEnd/>
            <a:tailEnd/>
          </a:ln>
        </p:spPr>
      </p:pic>
      <p:sp>
        <p:nvSpPr>
          <p:cNvPr id="594947" name="Text Box 3"/>
          <p:cNvSpPr txBox="1">
            <a:spLocks noChangeArrowheads="1"/>
          </p:cNvSpPr>
          <p:nvPr/>
        </p:nvSpPr>
        <p:spPr bwMode="auto">
          <a:xfrm>
            <a:off x="2700338" y="1236663"/>
            <a:ext cx="5327650" cy="3382962"/>
          </a:xfrm>
          <a:prstGeom prst="rect">
            <a:avLst/>
          </a:prstGeom>
          <a:noFill/>
          <a:ln w="9525">
            <a:noFill/>
            <a:miter lim="800000"/>
            <a:headEnd/>
            <a:tailEnd/>
          </a:ln>
        </p:spPr>
        <p:txBody>
          <a:bodyPr>
            <a:spAutoFit/>
          </a:bodyPr>
          <a:lstStyle/>
          <a:p>
            <a:pPr fontAlgn="base">
              <a:lnSpc>
                <a:spcPct val="120000"/>
              </a:lnSpc>
              <a:spcBef>
                <a:spcPct val="50000"/>
              </a:spcBef>
              <a:spcAft>
                <a:spcPct val="0"/>
              </a:spcAft>
            </a:pPr>
            <a:r>
              <a:rPr kumimoji="1" lang="zh-CN" altLang="en-US" sz="2800" b="1" smtClean="0">
                <a:solidFill>
                  <a:srgbClr val="FFFFFF"/>
                </a:solidFill>
                <a:latin typeface="Times New Roman" pitchFamily="18" charset="0"/>
                <a:ea typeface="楷体_GB2312" pitchFamily="49" charset="-122"/>
              </a:rPr>
              <a:t>在以往的学习中，我们接触过二元、三元等简单的线性方程组</a:t>
            </a:r>
            <a:r>
              <a:rPr kumimoji="1" lang="en-US" altLang="zh-CN" sz="2800" b="1" smtClean="0">
                <a:solidFill>
                  <a:srgbClr val="FFFFFF"/>
                </a:solidFill>
                <a:latin typeface="楷体_GB2312" pitchFamily="49" charset="-122"/>
                <a:ea typeface="楷体_GB2312" pitchFamily="49" charset="-122"/>
              </a:rPr>
              <a:t>.</a:t>
            </a:r>
          </a:p>
          <a:p>
            <a:pPr fontAlgn="base">
              <a:lnSpc>
                <a:spcPct val="120000"/>
              </a:lnSpc>
              <a:spcBef>
                <a:spcPct val="50000"/>
              </a:spcBef>
              <a:spcAft>
                <a:spcPct val="0"/>
              </a:spcAft>
            </a:pPr>
            <a:r>
              <a:rPr kumimoji="1" lang="zh-CN" altLang="en-US" sz="2800" b="1" smtClean="0">
                <a:solidFill>
                  <a:srgbClr val="FFFFFF"/>
                </a:solidFill>
                <a:latin typeface="Times New Roman" pitchFamily="18" charset="0"/>
                <a:ea typeface="楷体_GB2312" pitchFamily="49" charset="-122"/>
              </a:rPr>
              <a:t>但是，从许多实践或理论问题里导出的线性方程组常常含有相当多的未知量，并且未知量的个数与方程的个数也不一定相等</a:t>
            </a:r>
            <a:r>
              <a:rPr kumimoji="1" lang="en-US" altLang="zh-CN" sz="2800" b="1" smtClean="0">
                <a:solidFill>
                  <a:srgbClr val="FFFFFF"/>
                </a:solidFill>
                <a:latin typeface="楷体_GB2312" pitchFamily="49" charset="-122"/>
                <a:ea typeface="楷体_GB2312" pitchFamily="49" charset="-122"/>
              </a:rPr>
              <a:t>.</a:t>
            </a:r>
          </a:p>
        </p:txBody>
      </p:sp>
    </p:spTree>
  </p:cSld>
  <p:clrMapOvr>
    <a:masterClrMapping/>
  </p:clrMapOvr>
  <p:transition spd="slow"/>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4" name="Text Box 10"/>
          <p:cNvSpPr txBox="1">
            <a:spLocks noChangeArrowheads="1"/>
          </p:cNvSpPr>
          <p:nvPr/>
        </p:nvSpPr>
        <p:spPr bwMode="auto">
          <a:xfrm>
            <a:off x="1079500" y="381000"/>
            <a:ext cx="1641475"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666699"/>
                </a:solidFill>
                <a:ea typeface="黑体" pitchFamily="49" charset="-122"/>
              </a:rPr>
              <a:t>例</a:t>
            </a:r>
            <a:r>
              <a:rPr lang="en-US" altLang="zh-CN" sz="2400" smtClean="0">
                <a:solidFill>
                  <a:srgbClr val="666699"/>
                </a:solidFill>
                <a:ea typeface="黑体" pitchFamily="49" charset="-122"/>
              </a:rPr>
              <a:t>2:</a:t>
            </a:r>
            <a:r>
              <a:rPr lang="en-US" altLang="zh-CN" sz="2400" smtClean="0">
                <a:solidFill>
                  <a:srgbClr val="000000"/>
                </a:solidFill>
                <a:ea typeface="黑体" pitchFamily="49" charset="-122"/>
              </a:rPr>
              <a:t> </a:t>
            </a:r>
            <a:r>
              <a:rPr lang="zh-CN" altLang="en-US" sz="2400" smtClean="0">
                <a:solidFill>
                  <a:srgbClr val="000000"/>
                </a:solidFill>
                <a:ea typeface="楷体_GB2312" pitchFamily="49" charset="-122"/>
              </a:rPr>
              <a:t>计算</a:t>
            </a:r>
          </a:p>
        </p:txBody>
      </p:sp>
      <p:graphicFrame>
        <p:nvGraphicFramePr>
          <p:cNvPr id="6156" name="Object 12"/>
          <p:cNvGraphicFramePr>
            <a:graphicFrameLocks noChangeAspect="1"/>
          </p:cNvGraphicFramePr>
          <p:nvPr/>
        </p:nvGraphicFramePr>
        <p:xfrm>
          <a:off x="2952750" y="304800"/>
          <a:ext cx="3541713" cy="2006600"/>
        </p:xfrm>
        <a:graphic>
          <a:graphicData uri="http://schemas.openxmlformats.org/presentationml/2006/ole">
            <p:oleObj spid="_x0000_s460802" name="Equation" r:id="rId3" imgW="3543300" imgH="2006600" progId="">
              <p:embed/>
            </p:oleObj>
          </a:graphicData>
        </a:graphic>
      </p:graphicFrame>
      <p:sp>
        <p:nvSpPr>
          <p:cNvPr id="6157" name="Text Box 13"/>
          <p:cNvSpPr txBox="1">
            <a:spLocks noChangeArrowheads="1"/>
          </p:cNvSpPr>
          <p:nvPr/>
        </p:nvSpPr>
        <p:spPr bwMode="auto">
          <a:xfrm>
            <a:off x="358775" y="2286000"/>
            <a:ext cx="8456613" cy="1882775"/>
          </a:xfrm>
          <a:prstGeom prst="rect">
            <a:avLst/>
          </a:prstGeom>
          <a:noFill/>
          <a:ln w="9525">
            <a:noFill/>
            <a:miter lim="800000"/>
            <a:headEnd/>
            <a:tailEnd/>
          </a:ln>
        </p:spPr>
        <p:txBody>
          <a:bodyPr>
            <a:spAutoFit/>
          </a:bodyPr>
          <a:lstStyle/>
          <a:p>
            <a:pPr fontAlgn="base">
              <a:lnSpc>
                <a:spcPct val="105000"/>
              </a:lnSpc>
              <a:spcBef>
                <a:spcPct val="0"/>
              </a:spcBef>
              <a:spcAft>
                <a:spcPct val="0"/>
              </a:spcAft>
            </a:pPr>
            <a:r>
              <a:rPr lang="en-US" altLang="zh-CN" sz="2400" smtClean="0">
                <a:solidFill>
                  <a:srgbClr val="FF0000"/>
                </a:solidFill>
                <a:ea typeface="黑体" pitchFamily="49" charset="-122"/>
              </a:rPr>
              <a:t>        </a:t>
            </a:r>
            <a:r>
              <a:rPr lang="zh-CN" altLang="en-US" sz="2400" smtClean="0">
                <a:solidFill>
                  <a:srgbClr val="666699"/>
                </a:solidFill>
                <a:ea typeface="黑体" pitchFamily="49" charset="-122"/>
              </a:rPr>
              <a:t>解</a:t>
            </a:r>
            <a:r>
              <a:rPr lang="en-US" altLang="zh-CN" sz="2400" smtClean="0">
                <a:solidFill>
                  <a:srgbClr val="666699"/>
                </a:solidFill>
                <a:ea typeface="黑体" pitchFamily="49" charset="-122"/>
              </a:rPr>
              <a:t>:</a:t>
            </a:r>
            <a:r>
              <a:rPr lang="en-US" altLang="zh-CN" sz="2400" smtClean="0">
                <a:solidFill>
                  <a:srgbClr val="FF0000"/>
                </a:solidFill>
                <a:ea typeface="黑体" pitchFamily="49" charset="-122"/>
              </a:rPr>
              <a:t> </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zh-CN" altLang="en-US" sz="2400" smtClean="0">
                <a:solidFill>
                  <a:srgbClr val="000000"/>
                </a:solidFill>
                <a:ea typeface="楷体_GB2312" pitchFamily="49" charset="-122"/>
              </a:rPr>
              <a:t>中各行元素分别是同一个数的不同方幂</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方幂的次数自左至右按递升次序排列</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但不是从</a:t>
            </a:r>
            <a:r>
              <a:rPr lang="en-US" altLang="zh-CN" sz="2400" smtClean="0">
                <a:solidFill>
                  <a:srgbClr val="000000"/>
                </a:solidFill>
                <a:ea typeface="楷体_GB2312" pitchFamily="49" charset="-122"/>
              </a:rPr>
              <a:t>0</a:t>
            </a:r>
            <a:r>
              <a:rPr lang="zh-CN" altLang="en-US" sz="2400" smtClean="0">
                <a:solidFill>
                  <a:srgbClr val="000000"/>
                </a:solidFill>
                <a:ea typeface="楷体_GB2312" pitchFamily="49" charset="-122"/>
              </a:rPr>
              <a:t>到 </a:t>
            </a:r>
            <a:r>
              <a:rPr lang="en-US" altLang="zh-CN" sz="2400" i="1" smtClean="0">
                <a:solidFill>
                  <a:srgbClr val="000000"/>
                </a:solidFill>
                <a:ea typeface="楷体_GB2312" pitchFamily="49" charset="-122"/>
              </a:rPr>
              <a:t>n</a:t>
            </a:r>
            <a:r>
              <a:rPr lang="en-US" altLang="zh-CN" sz="2400" smtClean="0">
                <a:solidFill>
                  <a:srgbClr val="000000"/>
                </a:solidFill>
                <a:ea typeface="楷体_GB2312" pitchFamily="49" charset="-122"/>
              </a:rPr>
              <a:t>–1, </a:t>
            </a:r>
            <a:r>
              <a:rPr lang="zh-CN" altLang="en-US" sz="2400" smtClean="0">
                <a:solidFill>
                  <a:srgbClr val="000000"/>
                </a:solidFill>
                <a:ea typeface="楷体_GB2312" pitchFamily="49" charset="-122"/>
              </a:rPr>
              <a:t>而是从</a:t>
            </a:r>
            <a:r>
              <a:rPr lang="en-US" altLang="zh-CN" sz="2400" smtClean="0">
                <a:solidFill>
                  <a:srgbClr val="000000"/>
                </a:solidFill>
                <a:ea typeface="楷体_GB2312" pitchFamily="49" charset="-122"/>
              </a:rPr>
              <a:t>1</a:t>
            </a:r>
            <a:r>
              <a:rPr lang="zh-CN" altLang="en-US" sz="2400" smtClean="0">
                <a:solidFill>
                  <a:srgbClr val="000000"/>
                </a:solidFill>
                <a:ea typeface="楷体_GB2312" pitchFamily="49" charset="-122"/>
              </a:rPr>
              <a:t>递升至 </a:t>
            </a:r>
            <a:r>
              <a:rPr lang="en-US" altLang="zh-CN" sz="2400" i="1" smtClean="0">
                <a:solidFill>
                  <a:srgbClr val="000000"/>
                </a:solidFill>
                <a:ea typeface="楷体_GB2312" pitchFamily="49" charset="-122"/>
              </a:rPr>
              <a:t>n</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若提出各行的公因子</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则方幂的次数便是从</a:t>
            </a:r>
            <a:r>
              <a:rPr lang="en-US" altLang="zh-CN" sz="2400" smtClean="0">
                <a:solidFill>
                  <a:srgbClr val="000000"/>
                </a:solidFill>
                <a:ea typeface="楷体_GB2312" pitchFamily="49" charset="-122"/>
              </a:rPr>
              <a:t>0</a:t>
            </a:r>
            <a:r>
              <a:rPr lang="zh-CN" altLang="en-US" sz="2400" smtClean="0">
                <a:solidFill>
                  <a:srgbClr val="000000"/>
                </a:solidFill>
                <a:ea typeface="楷体_GB2312" pitchFamily="49" charset="-122"/>
              </a:rPr>
              <a:t>升到 </a:t>
            </a:r>
            <a:r>
              <a:rPr lang="en-US" altLang="zh-CN" sz="2400" i="1" smtClean="0">
                <a:solidFill>
                  <a:srgbClr val="000000"/>
                </a:solidFill>
                <a:ea typeface="楷体_GB2312" pitchFamily="49" charset="-122"/>
              </a:rPr>
              <a:t>n</a:t>
            </a:r>
            <a:r>
              <a:rPr lang="en-US" altLang="zh-CN" sz="2400" smtClean="0">
                <a:solidFill>
                  <a:srgbClr val="000000"/>
                </a:solidFill>
                <a:ea typeface="楷体_GB2312" pitchFamily="49" charset="-122"/>
              </a:rPr>
              <a:t>–1, </a:t>
            </a:r>
            <a:r>
              <a:rPr lang="zh-CN" altLang="en-US" sz="2400" smtClean="0">
                <a:solidFill>
                  <a:srgbClr val="000000"/>
                </a:solidFill>
                <a:ea typeface="楷体_GB2312" pitchFamily="49" charset="-122"/>
              </a:rPr>
              <a:t>于是得</a:t>
            </a:r>
            <a:r>
              <a:rPr lang="en-US" altLang="zh-CN" sz="2400" smtClean="0">
                <a:solidFill>
                  <a:srgbClr val="000000"/>
                </a:solidFill>
                <a:ea typeface="楷体_GB2312" pitchFamily="49" charset="-122"/>
              </a:rPr>
              <a:t>:</a:t>
            </a:r>
          </a:p>
        </p:txBody>
      </p:sp>
      <p:graphicFrame>
        <p:nvGraphicFramePr>
          <p:cNvPr id="6158" name="Object 14"/>
          <p:cNvGraphicFramePr>
            <a:graphicFrameLocks noChangeAspect="1"/>
          </p:cNvGraphicFramePr>
          <p:nvPr/>
        </p:nvGraphicFramePr>
        <p:xfrm>
          <a:off x="1733550" y="4191000"/>
          <a:ext cx="4722813" cy="2006600"/>
        </p:xfrm>
        <a:graphic>
          <a:graphicData uri="http://schemas.openxmlformats.org/presentationml/2006/ole">
            <p:oleObj spid="_x0000_s460803" name="Equation" r:id="rId4" imgW="4724400" imgH="20066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154">
                                            <p:txEl>
                                              <p:pRg st="0" end="0"/>
                                            </p:txEl>
                                          </p:spTgt>
                                        </p:tgtEl>
                                        <p:attrNameLst>
                                          <p:attrName>style.visibility</p:attrName>
                                        </p:attrNameLst>
                                      </p:cBhvr>
                                      <p:to>
                                        <p:strVal val="visible"/>
                                      </p:to>
                                    </p:set>
                                    <p:animEffect transition="in" filter="box(out)">
                                      <p:cBhvr>
                                        <p:cTn id="7" dur="500"/>
                                        <p:tgtEl>
                                          <p:spTgt spid="6154">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6156"/>
                                        </p:tgtEl>
                                        <p:attrNameLst>
                                          <p:attrName>style.visibility</p:attrName>
                                        </p:attrNameLst>
                                      </p:cBhvr>
                                      <p:to>
                                        <p:strVal val="visible"/>
                                      </p:to>
                                    </p:set>
                                    <p:animEffect transition="in" filter="box(out)">
                                      <p:cBhvr>
                                        <p:cTn id="11" dur="500"/>
                                        <p:tgtEl>
                                          <p:spTgt spid="6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6157">
                                            <p:txEl>
                                              <p:pRg st="0" end="0"/>
                                            </p:txEl>
                                          </p:spTgt>
                                        </p:tgtEl>
                                        <p:attrNameLst>
                                          <p:attrName>style.visibility</p:attrName>
                                        </p:attrNameLst>
                                      </p:cBhvr>
                                      <p:to>
                                        <p:strVal val="visible"/>
                                      </p:to>
                                    </p:set>
                                    <p:animEffect transition="in" filter="box(out)">
                                      <p:cBhvr>
                                        <p:cTn id="16" dur="500"/>
                                        <p:tgtEl>
                                          <p:spTgt spid="615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6158"/>
                                        </p:tgtEl>
                                        <p:attrNameLst>
                                          <p:attrName>style.visibility</p:attrName>
                                        </p:attrNameLst>
                                      </p:cBhvr>
                                      <p:to>
                                        <p:strVal val="visible"/>
                                      </p:to>
                                    </p:set>
                                    <p:animEffect transition="in" filter="box(out)">
                                      <p:cBhvr>
                                        <p:cTn id="21"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build="p" autoUpdateAnimBg="0" advAuto="0"/>
      <p:bldP spid="6157"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358775" y="381000"/>
            <a:ext cx="8456613" cy="946150"/>
          </a:xfrm>
          <a:prstGeom prst="rect">
            <a:avLst/>
          </a:prstGeom>
          <a:noFill/>
          <a:ln w="9525">
            <a:noFill/>
            <a:miter lim="800000"/>
            <a:headEnd/>
            <a:tailEnd/>
          </a:ln>
        </p:spPr>
        <p:txBody>
          <a:bodyPr>
            <a:spAutoFit/>
          </a:bodyPr>
          <a:lstStyle/>
          <a:p>
            <a:pPr fontAlgn="base">
              <a:spcBef>
                <a:spcPct val="0"/>
              </a:spcBef>
              <a:spcAft>
                <a:spcPct val="0"/>
              </a:spcAft>
            </a:pPr>
            <a:r>
              <a:rPr lang="zh-CN" altLang="en-US" sz="2400" smtClean="0">
                <a:solidFill>
                  <a:srgbClr val="000000"/>
                </a:solidFill>
                <a:ea typeface="楷体_GB2312" pitchFamily="49" charset="-122"/>
              </a:rPr>
              <a:t>　　上面等式右端行列式为 </a:t>
            </a:r>
            <a:r>
              <a:rPr lang="en-US" altLang="zh-CN" sz="2400" i="1" smtClean="0">
                <a:solidFill>
                  <a:srgbClr val="000000"/>
                </a:solidFill>
                <a:ea typeface="楷体_GB2312" pitchFamily="49" charset="-122"/>
              </a:rPr>
              <a:t>n </a:t>
            </a:r>
            <a:r>
              <a:rPr lang="zh-CN" altLang="en-US" sz="2400" smtClean="0">
                <a:solidFill>
                  <a:srgbClr val="000000"/>
                </a:solidFill>
                <a:ea typeface="楷体_GB2312" pitchFamily="49" charset="-122"/>
              </a:rPr>
              <a:t>阶范德蒙行列式的转置</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由范德蒙行列式知</a:t>
            </a:r>
          </a:p>
        </p:txBody>
      </p:sp>
      <p:graphicFrame>
        <p:nvGraphicFramePr>
          <p:cNvPr id="11268" name="Object 4"/>
          <p:cNvGraphicFramePr>
            <a:graphicFrameLocks noChangeAspect="1"/>
          </p:cNvGraphicFramePr>
          <p:nvPr/>
        </p:nvGraphicFramePr>
        <p:xfrm>
          <a:off x="1157288" y="1371600"/>
          <a:ext cx="3338512" cy="698500"/>
        </p:xfrm>
        <a:graphic>
          <a:graphicData uri="http://schemas.openxmlformats.org/presentationml/2006/ole">
            <p:oleObj spid="_x0000_s461826" name="Equation" r:id="rId3" imgW="3340100" imgH="698500" progId="">
              <p:embed/>
            </p:oleObj>
          </a:graphicData>
        </a:graphic>
      </p:graphicFrame>
      <p:sp>
        <p:nvSpPr>
          <p:cNvPr id="11270" name="Text Box 6"/>
          <p:cNvSpPr txBox="1">
            <a:spLocks noChangeArrowheads="1"/>
          </p:cNvSpPr>
          <p:nvPr/>
        </p:nvSpPr>
        <p:spPr bwMode="auto">
          <a:xfrm>
            <a:off x="358775" y="3584575"/>
            <a:ext cx="8456613" cy="2054225"/>
          </a:xfrm>
          <a:prstGeom prst="rect">
            <a:avLst/>
          </a:prstGeom>
          <a:noFill/>
          <a:ln w="9525">
            <a:noFill/>
            <a:miter lim="800000"/>
            <a:headEnd/>
            <a:tailEnd/>
          </a:ln>
        </p:spPr>
        <p:txBody>
          <a:bodyPr>
            <a:spAutoFit/>
          </a:bodyPr>
          <a:lstStyle/>
          <a:p>
            <a:pPr fontAlgn="base">
              <a:lnSpc>
                <a:spcPct val="115000"/>
              </a:lnSpc>
              <a:spcBef>
                <a:spcPct val="0"/>
              </a:spcBef>
              <a:spcAft>
                <a:spcPct val="0"/>
              </a:spcAft>
            </a:pPr>
            <a:r>
              <a:rPr lang="zh-CN" altLang="en-US" sz="2400" smtClean="0">
                <a:solidFill>
                  <a:srgbClr val="000000"/>
                </a:solidFill>
                <a:ea typeface="楷体_GB2312" pitchFamily="49" charset="-122"/>
              </a:rPr>
              <a:t>　　</a:t>
            </a:r>
            <a:r>
              <a:rPr lang="zh-CN" altLang="en-US" sz="2400" smtClean="0">
                <a:solidFill>
                  <a:srgbClr val="FF0000"/>
                </a:solidFill>
                <a:ea typeface="黑体" pitchFamily="49" charset="-122"/>
              </a:rPr>
              <a:t>评注</a:t>
            </a:r>
            <a:r>
              <a:rPr lang="en-US" altLang="zh-CN" sz="2400" smtClean="0">
                <a:solidFill>
                  <a:srgbClr val="FF0000"/>
                </a:solidFill>
                <a:ea typeface="黑体" pitchFamily="49" charset="-122"/>
              </a:rPr>
              <a:t>: </a:t>
            </a:r>
            <a:r>
              <a:rPr lang="zh-CN" altLang="en-US" sz="2400" smtClean="0">
                <a:solidFill>
                  <a:srgbClr val="000000"/>
                </a:solidFill>
                <a:ea typeface="楷体_GB2312" pitchFamily="49" charset="-122"/>
              </a:rPr>
              <a:t>本题所给行列式各行</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列</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都是某元素的不同方幂</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而其方幂次数或其排列与范德蒙行列式不完全相同</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需要利用行列式的性质</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如提取公因子</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调换各行</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列</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的次序等</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将此行列式化成范德蒙行列式</a:t>
            </a:r>
            <a:r>
              <a:rPr lang="en-US" altLang="zh-CN" sz="2400" smtClean="0">
                <a:solidFill>
                  <a:srgbClr val="000000"/>
                </a:solidFill>
                <a:ea typeface="楷体_GB2312" pitchFamily="49" charset="-122"/>
              </a:rPr>
              <a:t>.</a:t>
            </a:r>
          </a:p>
        </p:txBody>
      </p:sp>
      <p:graphicFrame>
        <p:nvGraphicFramePr>
          <p:cNvPr id="11272" name="Object 8"/>
          <p:cNvGraphicFramePr>
            <a:graphicFrameLocks noChangeAspect="1"/>
          </p:cNvGraphicFramePr>
          <p:nvPr/>
        </p:nvGraphicFramePr>
        <p:xfrm>
          <a:off x="1577975" y="2159000"/>
          <a:ext cx="7185025" cy="812800"/>
        </p:xfrm>
        <a:graphic>
          <a:graphicData uri="http://schemas.openxmlformats.org/presentationml/2006/ole">
            <p:oleObj spid="_x0000_s461827" name="Equation" r:id="rId4" imgW="7188200" imgH="812800" progId="">
              <p:embed/>
            </p:oleObj>
          </a:graphicData>
        </a:graphic>
      </p:graphicFrame>
      <p:graphicFrame>
        <p:nvGraphicFramePr>
          <p:cNvPr id="11273" name="Object 9"/>
          <p:cNvGraphicFramePr>
            <a:graphicFrameLocks noChangeAspect="1"/>
          </p:cNvGraphicFramePr>
          <p:nvPr/>
        </p:nvGraphicFramePr>
        <p:xfrm>
          <a:off x="1676400" y="3111500"/>
          <a:ext cx="3846513" cy="393700"/>
        </p:xfrm>
        <a:graphic>
          <a:graphicData uri="http://schemas.openxmlformats.org/presentationml/2006/ole">
            <p:oleObj spid="_x0000_s461828" name="Equation" r:id="rId5" imgW="3848100" imgH="3937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ox(out)">
                                      <p:cBhvr>
                                        <p:cTn id="7" dur="500"/>
                                        <p:tgtEl>
                                          <p:spTgt spid="11267">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1268"/>
                                        </p:tgtEl>
                                        <p:attrNameLst>
                                          <p:attrName>style.visibility</p:attrName>
                                        </p:attrNameLst>
                                      </p:cBhvr>
                                      <p:to>
                                        <p:strVal val="visible"/>
                                      </p:to>
                                    </p:set>
                                    <p:animEffect transition="in" filter="box(out)">
                                      <p:cBhvr>
                                        <p:cTn id="11" dur="500"/>
                                        <p:tgtEl>
                                          <p:spTgt spid="112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11272"/>
                                        </p:tgtEl>
                                        <p:attrNameLst>
                                          <p:attrName>style.visibility</p:attrName>
                                        </p:attrNameLst>
                                      </p:cBhvr>
                                      <p:to>
                                        <p:strVal val="visible"/>
                                      </p:to>
                                    </p:set>
                                    <p:animEffect transition="in" filter="box(out)">
                                      <p:cBhvr>
                                        <p:cTn id="16" dur="500"/>
                                        <p:tgtEl>
                                          <p:spTgt spid="112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11273"/>
                                        </p:tgtEl>
                                        <p:attrNameLst>
                                          <p:attrName>style.visibility</p:attrName>
                                        </p:attrNameLst>
                                      </p:cBhvr>
                                      <p:to>
                                        <p:strVal val="visible"/>
                                      </p:to>
                                    </p:set>
                                    <p:animEffect transition="in" filter="box(out)">
                                      <p:cBhvr>
                                        <p:cTn id="21" dur="500"/>
                                        <p:tgtEl>
                                          <p:spTgt spid="112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1270">
                                            <p:txEl>
                                              <p:pRg st="0" end="0"/>
                                            </p:txEl>
                                          </p:spTgt>
                                        </p:tgtEl>
                                        <p:attrNameLst>
                                          <p:attrName>style.visibility</p:attrName>
                                        </p:attrNameLst>
                                      </p:cBhvr>
                                      <p:to>
                                        <p:strVal val="visible"/>
                                      </p:to>
                                    </p:set>
                                    <p:animEffect transition="in" filter="box(out)">
                                      <p:cBhvr>
                                        <p:cTn id="26" dur="500"/>
                                        <p:tgtEl>
                                          <p:spTgt spid="112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advAuto="0"/>
      <p:bldP spid="11270" grpId="0" build="p"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079500" y="381000"/>
            <a:ext cx="1641475"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666699"/>
                </a:solidFill>
                <a:ea typeface="黑体" pitchFamily="49" charset="-122"/>
              </a:rPr>
              <a:t>例</a:t>
            </a:r>
            <a:r>
              <a:rPr lang="en-US" altLang="zh-CN" sz="2400" smtClean="0">
                <a:solidFill>
                  <a:srgbClr val="666699"/>
                </a:solidFill>
                <a:ea typeface="黑体" pitchFamily="49" charset="-122"/>
              </a:rPr>
              <a:t>3:</a:t>
            </a:r>
            <a:r>
              <a:rPr lang="en-US" altLang="zh-CN" sz="2400" smtClean="0">
                <a:solidFill>
                  <a:srgbClr val="000000"/>
                </a:solidFill>
                <a:ea typeface="黑体" pitchFamily="49" charset="-122"/>
              </a:rPr>
              <a:t> </a:t>
            </a:r>
            <a:r>
              <a:rPr lang="zh-CN" altLang="en-US" sz="2400" smtClean="0">
                <a:solidFill>
                  <a:srgbClr val="000000"/>
                </a:solidFill>
                <a:ea typeface="楷体_GB2312" pitchFamily="49" charset="-122"/>
              </a:rPr>
              <a:t>计算</a:t>
            </a:r>
          </a:p>
        </p:txBody>
      </p:sp>
      <p:graphicFrame>
        <p:nvGraphicFramePr>
          <p:cNvPr id="12292" name="Object 4"/>
          <p:cNvGraphicFramePr>
            <a:graphicFrameLocks noChangeAspect="1"/>
          </p:cNvGraphicFramePr>
          <p:nvPr/>
        </p:nvGraphicFramePr>
        <p:xfrm>
          <a:off x="2020888" y="304800"/>
          <a:ext cx="5294312" cy="2081213"/>
        </p:xfrm>
        <a:graphic>
          <a:graphicData uri="http://schemas.openxmlformats.org/presentationml/2006/ole">
            <p:oleObj spid="_x0000_s462850" name="Equation" r:id="rId3" imgW="5295900" imgH="2082800" progId="">
              <p:embed/>
            </p:oleObj>
          </a:graphicData>
        </a:graphic>
      </p:graphicFrame>
      <p:graphicFrame>
        <p:nvGraphicFramePr>
          <p:cNvPr id="12293" name="Object 5"/>
          <p:cNvGraphicFramePr>
            <a:graphicFrameLocks noChangeAspect="1"/>
          </p:cNvGraphicFramePr>
          <p:nvPr/>
        </p:nvGraphicFramePr>
        <p:xfrm>
          <a:off x="1714500" y="2819400"/>
          <a:ext cx="5308600" cy="3886200"/>
        </p:xfrm>
        <a:graphic>
          <a:graphicData uri="http://schemas.openxmlformats.org/presentationml/2006/ole">
            <p:oleObj spid="_x0000_s462851" name="Equation" r:id="rId4" imgW="5308600" imgH="3886200" progId="">
              <p:embed/>
            </p:oleObj>
          </a:graphicData>
        </a:graphic>
      </p:graphicFrame>
      <p:sp>
        <p:nvSpPr>
          <p:cNvPr id="12294" name="Text Box 6"/>
          <p:cNvSpPr txBox="1">
            <a:spLocks noChangeArrowheads="1"/>
          </p:cNvSpPr>
          <p:nvPr/>
        </p:nvSpPr>
        <p:spPr bwMode="auto">
          <a:xfrm>
            <a:off x="1079500" y="2362200"/>
            <a:ext cx="5786438"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FF3300"/>
                </a:solidFill>
                <a:ea typeface="黑体" pitchFamily="49" charset="-122"/>
              </a:rPr>
              <a:t>解</a:t>
            </a:r>
            <a:r>
              <a:rPr lang="en-US" altLang="zh-CN" sz="2400" smtClean="0">
                <a:solidFill>
                  <a:srgbClr val="FF3300"/>
                </a:solidFill>
                <a:ea typeface="黑体" pitchFamily="49" charset="-122"/>
              </a:rPr>
              <a:t>: </a:t>
            </a:r>
            <a:r>
              <a:rPr lang="zh-CN" altLang="en-US" sz="2400" smtClean="0">
                <a:solidFill>
                  <a:srgbClr val="000000"/>
                </a:solidFill>
                <a:ea typeface="楷体_GB2312" pitchFamily="49" charset="-122"/>
              </a:rPr>
              <a:t>将第</a:t>
            </a:r>
            <a:r>
              <a:rPr lang="en-US" altLang="zh-CN" sz="2400" smtClean="0">
                <a:solidFill>
                  <a:srgbClr val="000000"/>
                </a:solidFill>
                <a:ea typeface="楷体_GB2312" pitchFamily="49" charset="-122"/>
              </a:rPr>
              <a:t>2, 3, ··· , </a:t>
            </a:r>
            <a:r>
              <a:rPr lang="en-US" altLang="zh-CN" sz="2400" i="1" smtClean="0">
                <a:solidFill>
                  <a:srgbClr val="000000"/>
                </a:solidFill>
                <a:ea typeface="楷体_GB2312" pitchFamily="49" charset="-122"/>
              </a:rPr>
              <a:t>n</a:t>
            </a:r>
            <a:r>
              <a:rPr lang="en-US" altLang="zh-CN" sz="2400" smtClean="0">
                <a:solidFill>
                  <a:srgbClr val="000000"/>
                </a:solidFill>
                <a:ea typeface="楷体_GB2312" pitchFamily="49" charset="-122"/>
              </a:rPr>
              <a:t>+1</a:t>
            </a:r>
            <a:r>
              <a:rPr lang="zh-CN" altLang="en-US" sz="2400" smtClean="0">
                <a:solidFill>
                  <a:srgbClr val="000000"/>
                </a:solidFill>
                <a:ea typeface="楷体_GB2312" pitchFamily="49" charset="-122"/>
              </a:rPr>
              <a:t>列都加到第</a:t>
            </a:r>
            <a:r>
              <a:rPr lang="en-US" altLang="zh-CN" sz="2400" smtClean="0">
                <a:solidFill>
                  <a:srgbClr val="000000"/>
                </a:solidFill>
                <a:ea typeface="楷体_GB2312" pitchFamily="49" charset="-122"/>
              </a:rPr>
              <a:t>1</a:t>
            </a:r>
            <a:r>
              <a:rPr lang="zh-CN" altLang="en-US" sz="2400" smtClean="0">
                <a:solidFill>
                  <a:srgbClr val="000000"/>
                </a:solidFill>
                <a:ea typeface="楷体_GB2312" pitchFamily="49" charset="-122"/>
              </a:rPr>
              <a:t>列</a:t>
            </a:r>
            <a:r>
              <a:rPr lang="en-US" altLang="zh-CN" sz="2400" smtClean="0">
                <a:solidFill>
                  <a:srgbClr val="000000"/>
                </a:solidFill>
                <a:ea typeface="楷体_GB2312" pitchFamily="49" charset="-122"/>
              </a:rPr>
              <a:t>, </a:t>
            </a:r>
          </a:p>
        </p:txBody>
      </p:sp>
      <p:sp>
        <p:nvSpPr>
          <p:cNvPr id="12295" name="Rectangle 7"/>
          <p:cNvSpPr>
            <a:spLocks noChangeArrowheads="1"/>
          </p:cNvSpPr>
          <p:nvPr/>
        </p:nvSpPr>
        <p:spPr bwMode="auto">
          <a:xfrm>
            <a:off x="6781800" y="2362200"/>
            <a:ext cx="541338"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得</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box(out)">
                                      <p:cBhvr>
                                        <p:cTn id="7" dur="500"/>
                                        <p:tgtEl>
                                          <p:spTgt spid="12290">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2292"/>
                                        </p:tgtEl>
                                        <p:attrNameLst>
                                          <p:attrName>style.visibility</p:attrName>
                                        </p:attrNameLst>
                                      </p:cBhvr>
                                      <p:to>
                                        <p:strVal val="visible"/>
                                      </p:to>
                                    </p:set>
                                    <p:animEffect transition="in" filter="box(out)">
                                      <p:cBhvr>
                                        <p:cTn id="11" dur="500"/>
                                        <p:tgtEl>
                                          <p:spTgt spid="122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2294">
                                            <p:txEl>
                                              <p:pRg st="0" end="0"/>
                                            </p:txEl>
                                          </p:spTgt>
                                        </p:tgtEl>
                                        <p:attrNameLst>
                                          <p:attrName>style.visibility</p:attrName>
                                        </p:attrNameLst>
                                      </p:cBhvr>
                                      <p:to>
                                        <p:strVal val="visible"/>
                                      </p:to>
                                    </p:set>
                                    <p:animEffect transition="in" filter="box(out)">
                                      <p:cBhvr>
                                        <p:cTn id="16" dur="500"/>
                                        <p:tgtEl>
                                          <p:spTgt spid="1229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2295">
                                            <p:txEl>
                                              <p:pRg st="0" end="0"/>
                                            </p:txEl>
                                          </p:spTgt>
                                        </p:tgtEl>
                                        <p:attrNameLst>
                                          <p:attrName>style.visibility</p:attrName>
                                        </p:attrNameLst>
                                      </p:cBhvr>
                                      <p:to>
                                        <p:strVal val="visible"/>
                                      </p:to>
                                    </p:set>
                                    <p:animEffect transition="in" filter="box(out)">
                                      <p:cBhvr>
                                        <p:cTn id="21" dur="500"/>
                                        <p:tgtEl>
                                          <p:spTgt spid="12295">
                                            <p:txEl>
                                              <p:pRg st="0" end="0"/>
                                            </p:txEl>
                                          </p:spTgt>
                                        </p:tgtEl>
                                      </p:cBhvr>
                                    </p:animEffect>
                                  </p:childTnLst>
                                </p:cTn>
                              </p:par>
                            </p:childTnLst>
                          </p:cTn>
                        </p:par>
                        <p:par>
                          <p:cTn id="22" fill="hold" nodeType="afterGroup">
                            <p:stCondLst>
                              <p:cond delay="500"/>
                            </p:stCondLst>
                            <p:childTnLst>
                              <p:par>
                                <p:cTn id="23" presetID="4" presetClass="entr" presetSubtype="32" fill="hold" nodeType="afterEffect">
                                  <p:stCondLst>
                                    <p:cond delay="0"/>
                                  </p:stCondLst>
                                  <p:childTnLst>
                                    <p:set>
                                      <p:cBhvr>
                                        <p:cTn id="24" dur="1" fill="hold">
                                          <p:stCondLst>
                                            <p:cond delay="0"/>
                                          </p:stCondLst>
                                        </p:cTn>
                                        <p:tgtEl>
                                          <p:spTgt spid="12293"/>
                                        </p:tgtEl>
                                        <p:attrNameLst>
                                          <p:attrName>style.visibility</p:attrName>
                                        </p:attrNameLst>
                                      </p:cBhvr>
                                      <p:to>
                                        <p:strVal val="visible"/>
                                      </p:to>
                                    </p:set>
                                    <p:animEffect transition="in" filter="box(out)">
                                      <p:cBhvr>
                                        <p:cTn id="25"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advAuto="0"/>
      <p:bldP spid="12294" grpId="0" build="p" autoUpdateAnimBg="0"/>
      <p:bldP spid="12295"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318" name="Object 6"/>
          <p:cNvGraphicFramePr>
            <a:graphicFrameLocks noChangeAspect="1"/>
          </p:cNvGraphicFramePr>
          <p:nvPr/>
        </p:nvGraphicFramePr>
        <p:xfrm>
          <a:off x="1016000" y="3657600"/>
          <a:ext cx="7899400" cy="2235200"/>
        </p:xfrm>
        <a:graphic>
          <a:graphicData uri="http://schemas.openxmlformats.org/presentationml/2006/ole">
            <p:oleObj spid="_x0000_s463874" name="Equation" r:id="rId3" imgW="7899400" imgH="2235200" progId="">
              <p:embed/>
            </p:oleObj>
          </a:graphicData>
        </a:graphic>
      </p:graphicFrame>
      <p:sp>
        <p:nvSpPr>
          <p:cNvPr id="13314" name="Text Box 2"/>
          <p:cNvSpPr txBox="1">
            <a:spLocks noChangeArrowheads="1"/>
          </p:cNvSpPr>
          <p:nvPr/>
        </p:nvSpPr>
        <p:spPr bwMode="auto">
          <a:xfrm>
            <a:off x="1079500" y="304800"/>
            <a:ext cx="4267200" cy="519113"/>
          </a:xfrm>
          <a:prstGeom prst="rect">
            <a:avLst/>
          </a:prstGeom>
          <a:noFill/>
          <a:ln w="9525">
            <a:noFill/>
            <a:miter lim="800000"/>
            <a:headEnd/>
            <a:tailEnd/>
          </a:ln>
        </p:spPr>
        <p:txBody>
          <a:bodyPr>
            <a:spAutoFit/>
          </a:bodyPr>
          <a:lstStyle/>
          <a:p>
            <a:pPr fontAlgn="base">
              <a:spcBef>
                <a:spcPct val="0"/>
              </a:spcBef>
              <a:spcAft>
                <a:spcPct val="0"/>
              </a:spcAft>
            </a:pPr>
            <a:r>
              <a:rPr lang="zh-CN" altLang="en-US" sz="2400" smtClean="0">
                <a:solidFill>
                  <a:srgbClr val="000000"/>
                </a:solidFill>
                <a:ea typeface="楷体_GB2312" pitchFamily="49" charset="-122"/>
              </a:rPr>
              <a:t>提取第一列的公因子</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得</a:t>
            </a:r>
          </a:p>
        </p:txBody>
      </p:sp>
      <p:graphicFrame>
        <p:nvGraphicFramePr>
          <p:cNvPr id="13315" name="Object 3"/>
          <p:cNvGraphicFramePr>
            <a:graphicFrameLocks noChangeAspect="1"/>
          </p:cNvGraphicFramePr>
          <p:nvPr/>
        </p:nvGraphicFramePr>
        <p:xfrm>
          <a:off x="1143000" y="762000"/>
          <a:ext cx="5829300" cy="2184400"/>
        </p:xfrm>
        <a:graphic>
          <a:graphicData uri="http://schemas.openxmlformats.org/presentationml/2006/ole">
            <p:oleObj spid="_x0000_s463875" name="Equation" r:id="rId4" imgW="5829300" imgH="2184400" progId="">
              <p:embed/>
            </p:oleObj>
          </a:graphicData>
        </a:graphic>
      </p:graphicFrame>
      <p:graphicFrame>
        <p:nvGraphicFramePr>
          <p:cNvPr id="13317" name="Object 5"/>
          <p:cNvGraphicFramePr>
            <a:graphicFrameLocks noChangeAspect="1"/>
          </p:cNvGraphicFramePr>
          <p:nvPr/>
        </p:nvGraphicFramePr>
        <p:xfrm>
          <a:off x="1778000" y="5905500"/>
          <a:ext cx="3289300" cy="800100"/>
        </p:xfrm>
        <a:graphic>
          <a:graphicData uri="http://schemas.openxmlformats.org/presentationml/2006/ole">
            <p:oleObj spid="_x0000_s463876" name="Equation" r:id="rId5" imgW="3289300" imgH="800100" progId="">
              <p:embed/>
            </p:oleObj>
          </a:graphicData>
        </a:graphic>
      </p:graphicFrame>
      <p:sp>
        <p:nvSpPr>
          <p:cNvPr id="13319" name="Text Box 7"/>
          <p:cNvSpPr txBox="1">
            <a:spLocks noChangeArrowheads="1"/>
          </p:cNvSpPr>
          <p:nvPr/>
        </p:nvSpPr>
        <p:spPr bwMode="auto">
          <a:xfrm>
            <a:off x="1079500" y="2962275"/>
            <a:ext cx="4913313" cy="519113"/>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2400" i="1" smtClean="0">
                <a:solidFill>
                  <a:srgbClr val="000000"/>
                </a:solidFill>
                <a:ea typeface="楷体_GB2312" pitchFamily="49" charset="-122"/>
              </a:rPr>
              <a:t>c</a:t>
            </a:r>
            <a:r>
              <a:rPr lang="en-US" altLang="zh-CN" sz="2400" i="1" baseline="-25000" smtClean="0">
                <a:solidFill>
                  <a:srgbClr val="000000"/>
                </a:solidFill>
                <a:ea typeface="楷体_GB2312" pitchFamily="49" charset="-122"/>
              </a:rPr>
              <a:t>j</a:t>
            </a:r>
            <a:r>
              <a:rPr lang="en-US" altLang="zh-CN" sz="2400" baseline="-25000" smtClean="0">
                <a:solidFill>
                  <a:srgbClr val="000000"/>
                </a:solidFill>
                <a:ea typeface="楷体_GB2312" pitchFamily="49" charset="-122"/>
              </a:rPr>
              <a:t>+1</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a</a:t>
            </a:r>
            <a:r>
              <a:rPr lang="en-US" altLang="zh-CN" sz="2400" i="1" baseline="-25000" smtClean="0">
                <a:solidFill>
                  <a:srgbClr val="000000"/>
                </a:solidFill>
                <a:ea typeface="楷体_GB2312" pitchFamily="49" charset="-122"/>
              </a:rPr>
              <a:t>j</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c</a:t>
            </a:r>
            <a:r>
              <a:rPr lang="en-US" altLang="zh-CN" sz="2400" baseline="-25000" smtClean="0">
                <a:solidFill>
                  <a:srgbClr val="000000"/>
                </a:solidFill>
                <a:ea typeface="楷体_GB2312" pitchFamily="49" charset="-122"/>
              </a:rPr>
              <a:t>1</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j</a:t>
            </a:r>
            <a:r>
              <a:rPr lang="en-US" altLang="zh-CN" sz="2400" smtClean="0">
                <a:solidFill>
                  <a:srgbClr val="000000"/>
                </a:solidFill>
                <a:ea typeface="楷体_GB2312" pitchFamily="49" charset="-122"/>
              </a:rPr>
              <a:t>=2, 3 , ··· , </a:t>
            </a:r>
            <a:r>
              <a:rPr lang="en-US" altLang="zh-CN" sz="2400" i="1" smtClean="0">
                <a:solidFill>
                  <a:srgbClr val="000000"/>
                </a:solidFill>
                <a:ea typeface="楷体_GB2312" pitchFamily="49" charset="-122"/>
              </a:rPr>
              <a:t>n</a:t>
            </a:r>
            <a:r>
              <a:rPr lang="en-US" altLang="zh-CN" sz="2400" smtClean="0">
                <a:solidFill>
                  <a:srgbClr val="000000"/>
                </a:solidFill>
                <a:ea typeface="楷体_GB2312" pitchFamily="49" charset="-122"/>
              </a:rPr>
              <a:t>+1. </a:t>
            </a:r>
            <a:r>
              <a:rPr lang="zh-CN" altLang="en-US" sz="2400" smtClean="0">
                <a:solidFill>
                  <a:srgbClr val="000000"/>
                </a:solidFill>
                <a:ea typeface="楷体_GB2312" pitchFamily="49" charset="-122"/>
              </a:rPr>
              <a:t>得</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ox(out)">
                                      <p:cBhvr>
                                        <p:cTn id="7" dur="500"/>
                                        <p:tgtEl>
                                          <p:spTgt spid="13314">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3315"/>
                                        </p:tgtEl>
                                        <p:attrNameLst>
                                          <p:attrName>style.visibility</p:attrName>
                                        </p:attrNameLst>
                                      </p:cBhvr>
                                      <p:to>
                                        <p:strVal val="visible"/>
                                      </p:to>
                                    </p:set>
                                    <p:animEffect transition="in" filter="box(out)">
                                      <p:cBhvr>
                                        <p:cTn id="11" dur="500"/>
                                        <p:tgtEl>
                                          <p:spTgt spid="133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3319">
                                            <p:txEl>
                                              <p:pRg st="0" end="0"/>
                                            </p:txEl>
                                          </p:spTgt>
                                        </p:tgtEl>
                                        <p:attrNameLst>
                                          <p:attrName>style.visibility</p:attrName>
                                        </p:attrNameLst>
                                      </p:cBhvr>
                                      <p:to>
                                        <p:strVal val="visible"/>
                                      </p:to>
                                    </p:set>
                                    <p:animEffect transition="in" filter="box(out)">
                                      <p:cBhvr>
                                        <p:cTn id="16" dur="500"/>
                                        <p:tgtEl>
                                          <p:spTgt spid="13319">
                                            <p:txEl>
                                              <p:pRg st="0" end="0"/>
                                            </p:txEl>
                                          </p:spTgt>
                                        </p:tgtEl>
                                      </p:cBhvr>
                                    </p:animEffect>
                                  </p:child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13318"/>
                                        </p:tgtEl>
                                        <p:attrNameLst>
                                          <p:attrName>style.visibility</p:attrName>
                                        </p:attrNameLst>
                                      </p:cBhvr>
                                      <p:to>
                                        <p:strVal val="visible"/>
                                      </p:to>
                                    </p:set>
                                    <p:animEffect transition="in" filter="box(out)">
                                      <p:cBhvr>
                                        <p:cTn id="20" dur="500"/>
                                        <p:tgtEl>
                                          <p:spTgt spid="133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13317"/>
                                        </p:tgtEl>
                                        <p:attrNameLst>
                                          <p:attrName>style.visibility</p:attrName>
                                        </p:attrNameLst>
                                      </p:cBhvr>
                                      <p:to>
                                        <p:strVal val="visible"/>
                                      </p:to>
                                    </p:set>
                                    <p:animEffect transition="in" filter="box(out)">
                                      <p:cBhvr>
                                        <p:cTn id="25"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advAuto="0"/>
      <p:bldP spid="13319" grpId="0" build="p"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58775" y="1355725"/>
            <a:ext cx="8456613" cy="3225800"/>
          </a:xfrm>
          <a:prstGeom prst="rect">
            <a:avLst/>
          </a:prstGeom>
          <a:noFill/>
          <a:ln w="9525">
            <a:noFill/>
            <a:miter lim="800000"/>
            <a:headEnd/>
            <a:tailEnd/>
          </a:ln>
        </p:spPr>
        <p:txBody>
          <a:bodyPr>
            <a:spAutoFit/>
          </a:bodyPr>
          <a:lstStyle/>
          <a:p>
            <a:pPr fontAlgn="base">
              <a:lnSpc>
                <a:spcPct val="105000"/>
              </a:lnSpc>
              <a:spcBef>
                <a:spcPct val="0"/>
              </a:spcBef>
              <a:spcAft>
                <a:spcPct val="0"/>
              </a:spcAft>
            </a:pPr>
            <a:r>
              <a:rPr lang="zh-CN" altLang="en-US" sz="2400" smtClean="0">
                <a:solidFill>
                  <a:srgbClr val="000000"/>
                </a:solidFill>
                <a:ea typeface="楷体_GB2312" pitchFamily="49" charset="-122"/>
              </a:rPr>
              <a:t>　　</a:t>
            </a:r>
            <a:r>
              <a:rPr lang="zh-CN" altLang="en-US" sz="2400" smtClean="0">
                <a:solidFill>
                  <a:srgbClr val="FF3300"/>
                </a:solidFill>
                <a:ea typeface="楷体_GB2312" pitchFamily="49" charset="-122"/>
              </a:rPr>
              <a:t>评注</a:t>
            </a:r>
            <a:r>
              <a:rPr lang="en-US" altLang="zh-CN" sz="2400" smtClean="0">
                <a:solidFill>
                  <a:srgbClr val="FF3300"/>
                </a:solidFill>
                <a:ea typeface="楷体_GB2312" pitchFamily="49" charset="-122"/>
              </a:rPr>
              <a:t>: </a:t>
            </a:r>
            <a:r>
              <a:rPr lang="zh-CN" altLang="en-US" sz="2400" smtClean="0">
                <a:solidFill>
                  <a:srgbClr val="000000"/>
                </a:solidFill>
                <a:ea typeface="楷体_GB2312" pitchFamily="49" charset="-122"/>
              </a:rPr>
              <a:t>本题利用行列式的性质</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采用“化零”的方法，逐步将所给行列式化为三角形行列式</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化零时一般尽量选含有 </a:t>
            </a:r>
            <a:r>
              <a:rPr lang="en-US" altLang="zh-CN" sz="2400" smtClean="0">
                <a:solidFill>
                  <a:srgbClr val="000000"/>
                </a:solidFill>
                <a:ea typeface="楷体_GB2312" pitchFamily="49" charset="-122"/>
              </a:rPr>
              <a:t>1 </a:t>
            </a:r>
            <a:r>
              <a:rPr lang="zh-CN" altLang="en-US" sz="2400" smtClean="0">
                <a:solidFill>
                  <a:srgbClr val="000000"/>
                </a:solidFill>
                <a:ea typeface="楷体_GB2312" pitchFamily="49" charset="-122"/>
              </a:rPr>
              <a:t>的行</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列</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及含零较多的行</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列</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若没有</a:t>
            </a:r>
            <a:r>
              <a:rPr lang="en-US" altLang="zh-CN" sz="2400" smtClean="0">
                <a:solidFill>
                  <a:srgbClr val="000000"/>
                </a:solidFill>
                <a:ea typeface="楷体_GB2312" pitchFamily="49" charset="-122"/>
              </a:rPr>
              <a:t>1, </a:t>
            </a:r>
            <a:r>
              <a:rPr lang="zh-CN" altLang="en-US" sz="2400" smtClean="0">
                <a:solidFill>
                  <a:srgbClr val="000000"/>
                </a:solidFill>
                <a:ea typeface="楷体_GB2312" pitchFamily="49" charset="-122"/>
              </a:rPr>
              <a:t>则可适当选取便于化零的数</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或利用行列式性质将某行</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列</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中的某数化为</a:t>
            </a:r>
            <a:r>
              <a:rPr lang="en-US" altLang="zh-CN" sz="2400" smtClean="0">
                <a:solidFill>
                  <a:srgbClr val="000000"/>
                </a:solidFill>
                <a:ea typeface="楷体_GB2312" pitchFamily="49" charset="-122"/>
              </a:rPr>
              <a:t>1; </a:t>
            </a:r>
            <a:r>
              <a:rPr lang="zh-CN" altLang="en-US" sz="2400" smtClean="0">
                <a:solidFill>
                  <a:srgbClr val="000000"/>
                </a:solidFill>
                <a:ea typeface="楷体_GB2312" pitchFamily="49" charset="-122"/>
              </a:rPr>
              <a:t>若所给行列式中元素间具有某些特点</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则应充分利用这些特点</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应用行列式性质</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以达到化为三角形行列式之目的</a:t>
            </a:r>
            <a:r>
              <a:rPr lang="en-US" altLang="zh-CN" sz="2400" smtClean="0">
                <a:solidFill>
                  <a:srgbClr val="000000"/>
                </a:solidFill>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ox(out)">
                                      <p:cBhvr>
                                        <p:cTn id="7" dur="500"/>
                                        <p:tgtEl>
                                          <p:spTgt spid="143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advAuto="0"/>
    </p:bld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1079500" y="304800"/>
            <a:ext cx="1641475"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666699"/>
                </a:solidFill>
                <a:ea typeface="黑体" pitchFamily="49" charset="-122"/>
              </a:rPr>
              <a:t>例</a:t>
            </a:r>
            <a:r>
              <a:rPr lang="en-US" altLang="zh-CN" sz="2400" smtClean="0">
                <a:solidFill>
                  <a:srgbClr val="666699"/>
                </a:solidFill>
                <a:ea typeface="黑体" pitchFamily="49" charset="-122"/>
              </a:rPr>
              <a:t>5:</a:t>
            </a:r>
            <a:r>
              <a:rPr lang="en-US" altLang="zh-CN" sz="2400" smtClean="0">
                <a:solidFill>
                  <a:srgbClr val="000000"/>
                </a:solidFill>
                <a:ea typeface="黑体" pitchFamily="49" charset="-122"/>
              </a:rPr>
              <a:t> </a:t>
            </a:r>
            <a:r>
              <a:rPr lang="zh-CN" altLang="en-US" sz="2400" smtClean="0">
                <a:solidFill>
                  <a:srgbClr val="000000"/>
                </a:solidFill>
                <a:ea typeface="楷体_GB2312" pitchFamily="49" charset="-122"/>
              </a:rPr>
              <a:t>计算</a:t>
            </a:r>
          </a:p>
        </p:txBody>
      </p:sp>
      <p:graphicFrame>
        <p:nvGraphicFramePr>
          <p:cNvPr id="17412" name="Object 4"/>
          <p:cNvGraphicFramePr>
            <a:graphicFrameLocks noChangeAspect="1"/>
          </p:cNvGraphicFramePr>
          <p:nvPr/>
        </p:nvGraphicFramePr>
        <p:xfrm>
          <a:off x="2178050" y="381000"/>
          <a:ext cx="5357813" cy="1725613"/>
        </p:xfrm>
        <a:graphic>
          <a:graphicData uri="http://schemas.openxmlformats.org/presentationml/2006/ole">
            <p:oleObj spid="_x0000_s464898" name="Equation" r:id="rId3" imgW="5359400" imgH="1727200" progId="">
              <p:embed/>
            </p:oleObj>
          </a:graphicData>
        </a:graphic>
      </p:graphicFrame>
      <p:sp>
        <p:nvSpPr>
          <p:cNvPr id="17413" name="Text Box 5"/>
          <p:cNvSpPr txBox="1">
            <a:spLocks noChangeArrowheads="1"/>
          </p:cNvSpPr>
          <p:nvPr/>
        </p:nvSpPr>
        <p:spPr bwMode="auto">
          <a:xfrm>
            <a:off x="1079500" y="2133600"/>
            <a:ext cx="6072188"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666699"/>
                </a:solidFill>
                <a:ea typeface="黑体" pitchFamily="49" charset="-122"/>
              </a:rPr>
              <a:t>解</a:t>
            </a:r>
            <a:r>
              <a:rPr lang="en-US" altLang="zh-CN" sz="2400" smtClean="0">
                <a:solidFill>
                  <a:srgbClr val="666699"/>
                </a:solidFill>
                <a:ea typeface="黑体" pitchFamily="49" charset="-122"/>
              </a:rPr>
              <a:t>:</a:t>
            </a:r>
            <a:r>
              <a:rPr lang="en-US" altLang="zh-CN" sz="2400" smtClean="0">
                <a:solidFill>
                  <a:srgbClr val="FF3300"/>
                </a:solidFill>
                <a:ea typeface="黑体" pitchFamily="49" charset="-122"/>
              </a:rPr>
              <a:t> </a:t>
            </a:r>
            <a:r>
              <a:rPr lang="zh-CN" altLang="en-US" sz="2400" smtClean="0">
                <a:solidFill>
                  <a:srgbClr val="000000"/>
                </a:solidFill>
                <a:ea typeface="楷体_GB2312" pitchFamily="49" charset="-122"/>
              </a:rPr>
              <a:t>依第</a:t>
            </a:r>
            <a:r>
              <a:rPr lang="en-US" altLang="zh-CN" sz="2400" i="1" smtClean="0">
                <a:solidFill>
                  <a:srgbClr val="000000"/>
                </a:solidFill>
                <a:ea typeface="楷体_GB2312" pitchFamily="49" charset="-122"/>
              </a:rPr>
              <a:t>n</a:t>
            </a:r>
            <a:r>
              <a:rPr lang="zh-CN" altLang="en-US" sz="2400" smtClean="0">
                <a:solidFill>
                  <a:srgbClr val="000000"/>
                </a:solidFill>
                <a:ea typeface="楷体_GB2312" pitchFamily="49" charset="-122"/>
              </a:rPr>
              <a:t>列把</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zh-CN" altLang="en-US" sz="2400" smtClean="0">
                <a:solidFill>
                  <a:srgbClr val="000000"/>
                </a:solidFill>
                <a:ea typeface="楷体_GB2312" pitchFamily="49" charset="-122"/>
              </a:rPr>
              <a:t>拆成两个行列式之和</a:t>
            </a:r>
            <a:r>
              <a:rPr lang="en-US" altLang="zh-CN" sz="2400" smtClean="0">
                <a:solidFill>
                  <a:srgbClr val="000000"/>
                </a:solidFill>
                <a:ea typeface="楷体_GB2312" pitchFamily="49" charset="-122"/>
              </a:rPr>
              <a:t>,</a:t>
            </a:r>
          </a:p>
        </p:txBody>
      </p:sp>
      <p:graphicFrame>
        <p:nvGraphicFramePr>
          <p:cNvPr id="17415" name="Object 7"/>
          <p:cNvGraphicFramePr>
            <a:graphicFrameLocks noChangeAspect="1"/>
          </p:cNvGraphicFramePr>
          <p:nvPr/>
        </p:nvGraphicFramePr>
        <p:xfrm>
          <a:off x="762000" y="2667000"/>
          <a:ext cx="6456363" cy="1887538"/>
        </p:xfrm>
        <a:graphic>
          <a:graphicData uri="http://schemas.openxmlformats.org/presentationml/2006/ole">
            <p:oleObj spid="_x0000_s464899" name="Equation" r:id="rId4" imgW="6134100" imgH="2133600" progId="">
              <p:embed/>
            </p:oleObj>
          </a:graphicData>
        </a:graphic>
      </p:graphicFrame>
      <p:graphicFrame>
        <p:nvGraphicFramePr>
          <p:cNvPr id="17417" name="Object 9"/>
          <p:cNvGraphicFramePr>
            <a:graphicFrameLocks noChangeAspect="1"/>
          </p:cNvGraphicFramePr>
          <p:nvPr/>
        </p:nvGraphicFramePr>
        <p:xfrm>
          <a:off x="1339850" y="4827588"/>
          <a:ext cx="5975350" cy="1887537"/>
        </p:xfrm>
        <a:graphic>
          <a:graphicData uri="http://schemas.openxmlformats.org/presentationml/2006/ole">
            <p:oleObj spid="_x0000_s464900" name="Equation" r:id="rId5" imgW="5676900" imgH="21336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ox(out)">
                                      <p:cBhvr>
                                        <p:cTn id="7" dur="500"/>
                                        <p:tgtEl>
                                          <p:spTgt spid="17411">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box(out)">
                                      <p:cBhvr>
                                        <p:cTn id="11" dur="500"/>
                                        <p:tgtEl>
                                          <p:spTgt spid="174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7413">
                                            <p:txEl>
                                              <p:pRg st="0" end="0"/>
                                            </p:txEl>
                                          </p:spTgt>
                                        </p:tgtEl>
                                        <p:attrNameLst>
                                          <p:attrName>style.visibility</p:attrName>
                                        </p:attrNameLst>
                                      </p:cBhvr>
                                      <p:to>
                                        <p:strVal val="visible"/>
                                      </p:to>
                                    </p:set>
                                    <p:animEffect transition="in" filter="box(out)">
                                      <p:cBhvr>
                                        <p:cTn id="16" dur="500"/>
                                        <p:tgtEl>
                                          <p:spTgt spid="17413">
                                            <p:txEl>
                                              <p:pRg st="0" end="0"/>
                                            </p:txEl>
                                          </p:spTgt>
                                        </p:tgtEl>
                                      </p:cBhvr>
                                    </p:animEffect>
                                  </p:childTnLst>
                                </p:cTn>
                              </p:par>
                            </p:childTnLst>
                          </p:cTn>
                        </p:par>
                        <p:par>
                          <p:cTn id="17" fill="hold" nodeType="afterGroup">
                            <p:stCondLst>
                              <p:cond delay="500"/>
                            </p:stCondLst>
                            <p:childTnLst>
                              <p:par>
                                <p:cTn id="18" presetID="4" presetClass="entr" presetSubtype="32" fill="hold" nodeType="afterEffect">
                                  <p:stCondLst>
                                    <p:cond delay="0"/>
                                  </p:stCondLst>
                                  <p:childTnLst>
                                    <p:set>
                                      <p:cBhvr>
                                        <p:cTn id="19" dur="1" fill="hold">
                                          <p:stCondLst>
                                            <p:cond delay="0"/>
                                          </p:stCondLst>
                                        </p:cTn>
                                        <p:tgtEl>
                                          <p:spTgt spid="17415"/>
                                        </p:tgtEl>
                                        <p:attrNameLst>
                                          <p:attrName>style.visibility</p:attrName>
                                        </p:attrNameLst>
                                      </p:cBhvr>
                                      <p:to>
                                        <p:strVal val="visible"/>
                                      </p:to>
                                    </p:set>
                                    <p:animEffect transition="in" filter="box(out)">
                                      <p:cBhvr>
                                        <p:cTn id="20" dur="500"/>
                                        <p:tgtEl>
                                          <p:spTgt spid="17415"/>
                                        </p:tgtEl>
                                      </p:cBhvr>
                                    </p:animEffect>
                                  </p:childTnLst>
                                </p:cTn>
                              </p:par>
                            </p:childTnLst>
                          </p:cTn>
                        </p:par>
                        <p:par>
                          <p:cTn id="21" fill="hold" nodeType="afterGroup">
                            <p:stCondLst>
                              <p:cond delay="1000"/>
                            </p:stCondLst>
                            <p:childTnLst>
                              <p:par>
                                <p:cTn id="22" presetID="4" presetClass="entr" presetSubtype="32" fill="hold" nodeType="afterEffect">
                                  <p:stCondLst>
                                    <p:cond delay="0"/>
                                  </p:stCondLst>
                                  <p:childTnLst>
                                    <p:set>
                                      <p:cBhvr>
                                        <p:cTn id="23" dur="1" fill="hold">
                                          <p:stCondLst>
                                            <p:cond delay="0"/>
                                          </p:stCondLst>
                                        </p:cTn>
                                        <p:tgtEl>
                                          <p:spTgt spid="17417"/>
                                        </p:tgtEl>
                                        <p:attrNameLst>
                                          <p:attrName>style.visibility</p:attrName>
                                        </p:attrNameLst>
                                      </p:cBhvr>
                                      <p:to>
                                        <p:strVal val="visible"/>
                                      </p:to>
                                    </p:set>
                                    <p:animEffect transition="in" filter="box(out)">
                                      <p:cBhvr>
                                        <p:cTn id="24"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advAuto="0"/>
      <p:bldP spid="17413"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435" name="Object 3"/>
          <p:cNvGraphicFramePr>
            <a:graphicFrameLocks noChangeAspect="1"/>
          </p:cNvGraphicFramePr>
          <p:nvPr/>
        </p:nvGraphicFramePr>
        <p:xfrm>
          <a:off x="1676400" y="1447800"/>
          <a:ext cx="5880100" cy="2132013"/>
        </p:xfrm>
        <a:graphic>
          <a:graphicData uri="http://schemas.openxmlformats.org/presentationml/2006/ole">
            <p:oleObj spid="_x0000_s465922" name="Equation" r:id="rId3" imgW="5880100" imgH="2133600" progId="">
              <p:embed/>
            </p:oleObj>
          </a:graphicData>
        </a:graphic>
      </p:graphicFrame>
      <p:sp>
        <p:nvSpPr>
          <p:cNvPr id="18437" name="Text Box 5"/>
          <p:cNvSpPr txBox="1">
            <a:spLocks noChangeArrowheads="1"/>
          </p:cNvSpPr>
          <p:nvPr/>
        </p:nvSpPr>
        <p:spPr bwMode="auto">
          <a:xfrm>
            <a:off x="358775" y="169863"/>
            <a:ext cx="8456613" cy="1373187"/>
          </a:xfrm>
          <a:prstGeom prst="rect">
            <a:avLst/>
          </a:prstGeom>
          <a:noFill/>
          <a:ln w="9525">
            <a:noFill/>
            <a:miter lim="800000"/>
            <a:headEnd/>
            <a:tailEnd/>
          </a:ln>
        </p:spPr>
        <p:txBody>
          <a:bodyPr>
            <a:spAutoFit/>
          </a:bodyPr>
          <a:lstStyle/>
          <a:p>
            <a:pPr fontAlgn="base">
              <a:spcBef>
                <a:spcPct val="0"/>
              </a:spcBef>
              <a:spcAft>
                <a:spcPct val="0"/>
              </a:spcAft>
            </a:pP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将上式右端第一个行列式的第</a:t>
            </a:r>
            <a:r>
              <a:rPr lang="en-US" altLang="zh-CN" sz="2400" i="1" smtClean="0">
                <a:solidFill>
                  <a:srgbClr val="000000"/>
                </a:solidFill>
                <a:ea typeface="楷体_GB2312" pitchFamily="49" charset="-122"/>
              </a:rPr>
              <a:t>n</a:t>
            </a:r>
            <a:r>
              <a:rPr lang="zh-CN" altLang="en-US" sz="2400" smtClean="0">
                <a:solidFill>
                  <a:srgbClr val="000000"/>
                </a:solidFill>
                <a:ea typeface="楷体_GB2312" pitchFamily="49" charset="-122"/>
              </a:rPr>
              <a:t>列的</a:t>
            </a:r>
            <a:r>
              <a:rPr lang="en-US" altLang="zh-CN" sz="2400" smtClean="0">
                <a:solidFill>
                  <a:srgbClr val="000000"/>
                </a:solidFill>
                <a:ea typeface="楷体_GB2312" pitchFamily="49" charset="-122"/>
              </a:rPr>
              <a:t>(–1)</a:t>
            </a:r>
            <a:r>
              <a:rPr lang="zh-CN" altLang="en-US" sz="2400" smtClean="0">
                <a:solidFill>
                  <a:srgbClr val="000000"/>
                </a:solidFill>
                <a:ea typeface="楷体_GB2312" pitchFamily="49" charset="-122"/>
              </a:rPr>
              <a:t>倍分别加到第</a:t>
            </a:r>
            <a:r>
              <a:rPr lang="en-US" altLang="zh-CN" sz="2400" smtClean="0">
                <a:solidFill>
                  <a:srgbClr val="000000"/>
                </a:solidFill>
                <a:ea typeface="楷体_GB2312" pitchFamily="49" charset="-122"/>
              </a:rPr>
              <a:t>1, 2, ···, </a:t>
            </a:r>
            <a:r>
              <a:rPr lang="en-US" altLang="zh-CN" sz="2400" i="1" smtClean="0">
                <a:solidFill>
                  <a:srgbClr val="000000"/>
                </a:solidFill>
                <a:ea typeface="楷体_GB2312" pitchFamily="49" charset="-122"/>
              </a:rPr>
              <a:t>n</a:t>
            </a:r>
            <a:r>
              <a:rPr lang="en-US" altLang="zh-CN" sz="2400" smtClean="0">
                <a:solidFill>
                  <a:srgbClr val="000000"/>
                </a:solidFill>
                <a:ea typeface="楷体_GB2312" pitchFamily="49" charset="-122"/>
              </a:rPr>
              <a:t>–1</a:t>
            </a:r>
            <a:r>
              <a:rPr lang="zh-CN" altLang="en-US" sz="2400" smtClean="0">
                <a:solidFill>
                  <a:srgbClr val="000000"/>
                </a:solidFill>
                <a:ea typeface="楷体_GB2312" pitchFamily="49" charset="-122"/>
              </a:rPr>
              <a:t>列上去</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将上式右端第二个行列式按第</a:t>
            </a:r>
            <a:r>
              <a:rPr lang="en-US" altLang="zh-CN" sz="2400" smtClean="0">
                <a:solidFill>
                  <a:srgbClr val="000000"/>
                </a:solidFill>
                <a:ea typeface="楷体_GB2312" pitchFamily="49" charset="-122"/>
              </a:rPr>
              <a:t>n</a:t>
            </a:r>
            <a:r>
              <a:rPr lang="zh-CN" altLang="en-US" sz="2400" smtClean="0">
                <a:solidFill>
                  <a:srgbClr val="000000"/>
                </a:solidFill>
                <a:ea typeface="楷体_GB2312" pitchFamily="49" charset="-122"/>
              </a:rPr>
              <a:t>列展开</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得</a:t>
            </a:r>
            <a:r>
              <a:rPr lang="en-US" altLang="zh-CN" sz="2400" smtClean="0">
                <a:solidFill>
                  <a:srgbClr val="000000"/>
                </a:solidFill>
                <a:ea typeface="楷体_GB2312" pitchFamily="49" charset="-122"/>
              </a:rPr>
              <a:t>,</a:t>
            </a:r>
          </a:p>
        </p:txBody>
      </p:sp>
      <p:sp>
        <p:nvSpPr>
          <p:cNvPr id="18438" name="Text Box 6"/>
          <p:cNvSpPr txBox="1">
            <a:spLocks noChangeArrowheads="1"/>
          </p:cNvSpPr>
          <p:nvPr/>
        </p:nvSpPr>
        <p:spPr bwMode="auto">
          <a:xfrm>
            <a:off x="358775" y="3429000"/>
            <a:ext cx="2803525"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从而得递推公式</a:t>
            </a:r>
            <a:r>
              <a:rPr lang="en-US" altLang="zh-CN" sz="2400" smtClean="0">
                <a:solidFill>
                  <a:srgbClr val="000000"/>
                </a:solidFill>
                <a:ea typeface="楷体_GB2312" pitchFamily="49" charset="-122"/>
              </a:rPr>
              <a:t>:</a:t>
            </a:r>
          </a:p>
        </p:txBody>
      </p:sp>
      <p:sp>
        <p:nvSpPr>
          <p:cNvPr id="18442" name="Text Box 10"/>
          <p:cNvSpPr txBox="1">
            <a:spLocks noChangeArrowheads="1"/>
          </p:cNvSpPr>
          <p:nvPr/>
        </p:nvSpPr>
        <p:spPr bwMode="auto">
          <a:xfrm>
            <a:off x="358775" y="4800600"/>
            <a:ext cx="898525"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于是</a:t>
            </a:r>
          </a:p>
        </p:txBody>
      </p:sp>
      <p:sp>
        <p:nvSpPr>
          <p:cNvPr id="18443" name="Text Box 11"/>
          <p:cNvSpPr txBox="1">
            <a:spLocks noChangeArrowheads="1"/>
          </p:cNvSpPr>
          <p:nvPr/>
        </p:nvSpPr>
        <p:spPr bwMode="auto">
          <a:xfrm>
            <a:off x="358775" y="5334000"/>
            <a:ext cx="3219450"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如此继续下去</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可得</a:t>
            </a:r>
          </a:p>
        </p:txBody>
      </p:sp>
      <p:sp>
        <p:nvSpPr>
          <p:cNvPr id="18444" name="Text Box 12"/>
          <p:cNvSpPr txBox="1">
            <a:spLocks noChangeArrowheads="1"/>
          </p:cNvSpPr>
          <p:nvPr/>
        </p:nvSpPr>
        <p:spPr bwMode="auto">
          <a:xfrm>
            <a:off x="1619250" y="3810000"/>
            <a:ext cx="3889375" cy="519113"/>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 =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a </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smtClean="0">
                <a:solidFill>
                  <a:srgbClr val="000000"/>
                </a:solidFill>
                <a:ea typeface="楷体_GB2312" pitchFamily="49" charset="-122"/>
              </a:rPr>
              <a:t>.</a:t>
            </a:r>
          </a:p>
        </p:txBody>
      </p:sp>
      <p:sp>
        <p:nvSpPr>
          <p:cNvPr id="18445" name="Text Box 13"/>
          <p:cNvSpPr txBox="1">
            <a:spLocks noChangeArrowheads="1"/>
          </p:cNvSpPr>
          <p:nvPr/>
        </p:nvSpPr>
        <p:spPr bwMode="auto">
          <a:xfrm>
            <a:off x="358775" y="4311650"/>
            <a:ext cx="541338"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故</a:t>
            </a:r>
          </a:p>
        </p:txBody>
      </p:sp>
      <p:sp>
        <p:nvSpPr>
          <p:cNvPr id="18446" name="Text Box 14"/>
          <p:cNvSpPr txBox="1">
            <a:spLocks noChangeArrowheads="1"/>
          </p:cNvSpPr>
          <p:nvPr/>
        </p:nvSpPr>
        <p:spPr bwMode="auto">
          <a:xfrm>
            <a:off x="1619250" y="4281488"/>
            <a:ext cx="4292600" cy="519112"/>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smtClean="0">
                <a:solidFill>
                  <a:srgbClr val="000000"/>
                </a:solidFill>
                <a:ea typeface="楷体_GB2312" pitchFamily="49" charset="-122"/>
              </a:rPr>
              <a:t> =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a </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p>
        </p:txBody>
      </p:sp>
      <p:sp>
        <p:nvSpPr>
          <p:cNvPr id="18447" name="Text Box 15"/>
          <p:cNvSpPr txBox="1">
            <a:spLocks noChangeArrowheads="1"/>
          </p:cNvSpPr>
          <p:nvPr/>
        </p:nvSpPr>
        <p:spPr bwMode="auto">
          <a:xfrm>
            <a:off x="1619250" y="4832350"/>
            <a:ext cx="6653213" cy="519113"/>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 =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a </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ax</a:t>
            </a:r>
            <a:r>
              <a:rPr lang="en-US" altLang="zh-CN" sz="2400" i="1" baseline="-25000" smtClean="0">
                <a:solidFill>
                  <a:srgbClr val="000000"/>
                </a:solidFill>
                <a:ea typeface="楷体_GB2312" pitchFamily="49" charset="-122"/>
              </a:rPr>
              <a:t>n</a:t>
            </a:r>
            <a:r>
              <a:rPr lang="en-US" altLang="zh-CN" sz="2400" i="1" smtClean="0">
                <a:solidFill>
                  <a:srgbClr val="000000"/>
                </a:solidFill>
                <a:ea typeface="楷体_GB2312" pitchFamily="49" charset="-122"/>
              </a:rPr>
              <a:t> </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p>
        </p:txBody>
      </p:sp>
      <p:sp>
        <p:nvSpPr>
          <p:cNvPr id="18448" name="Text Box 16"/>
          <p:cNvSpPr txBox="1">
            <a:spLocks noChangeArrowheads="1"/>
          </p:cNvSpPr>
          <p:nvPr/>
        </p:nvSpPr>
        <p:spPr bwMode="auto">
          <a:xfrm>
            <a:off x="1258888" y="5729288"/>
            <a:ext cx="7504112" cy="519112"/>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 =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a </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ax</a:t>
            </a:r>
            <a:r>
              <a:rPr lang="en-US" altLang="zh-CN" sz="2400" i="1" baseline="-25000" smtClean="0">
                <a:solidFill>
                  <a:srgbClr val="000000"/>
                </a:solidFill>
                <a:ea typeface="楷体_GB2312" pitchFamily="49" charset="-122"/>
              </a:rPr>
              <a:t>n</a:t>
            </a:r>
            <a:r>
              <a:rPr lang="en-US" altLang="zh-CN" sz="2400" i="1" smtClean="0">
                <a:solidFill>
                  <a:srgbClr val="000000"/>
                </a:solidFill>
                <a:ea typeface="楷体_GB2312" pitchFamily="49" charset="-122"/>
              </a:rPr>
              <a:t> </a:t>
            </a:r>
            <a:r>
              <a:rPr lang="en-US" altLang="zh-CN" sz="2400" smtClean="0">
                <a:solidFill>
                  <a:srgbClr val="000000"/>
                </a:solidFill>
                <a:ea typeface="楷体_GB2312" pitchFamily="49" charset="-122"/>
              </a:rPr>
              <a:t>+ ··· +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ax</a:t>
            </a:r>
            <a:r>
              <a:rPr lang="en-US" altLang="zh-CN" sz="2400" baseline="-25000" smtClean="0">
                <a:solidFill>
                  <a:srgbClr val="000000"/>
                </a:solidFill>
                <a:ea typeface="楷体_GB2312" pitchFamily="49" charset="-122"/>
              </a:rPr>
              <a:t>4</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 </a:t>
            </a:r>
          </a:p>
        </p:txBody>
      </p:sp>
      <p:sp>
        <p:nvSpPr>
          <p:cNvPr id="18449" name="Rectangle 17"/>
          <p:cNvSpPr>
            <a:spLocks noChangeArrowheads="1"/>
          </p:cNvSpPr>
          <p:nvPr/>
        </p:nvSpPr>
        <p:spPr bwMode="auto">
          <a:xfrm>
            <a:off x="2120900" y="6172200"/>
            <a:ext cx="2424113" cy="519113"/>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3</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i="1" smtClean="0">
                <a:solidFill>
                  <a:srgbClr val="000000"/>
                </a:solidFill>
                <a:ea typeface="楷体_GB2312" pitchFamily="49" charset="-122"/>
              </a:rPr>
              <a:t>D</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box(out)">
                                      <p:cBhvr>
                                        <p:cTn id="7" dur="500"/>
                                        <p:tgtEl>
                                          <p:spTgt spid="18437">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8435"/>
                                        </p:tgtEl>
                                        <p:attrNameLst>
                                          <p:attrName>style.visibility</p:attrName>
                                        </p:attrNameLst>
                                      </p:cBhvr>
                                      <p:to>
                                        <p:strVal val="visible"/>
                                      </p:to>
                                    </p:set>
                                    <p:animEffect transition="in" filter="box(out)">
                                      <p:cBhvr>
                                        <p:cTn id="11" dur="500"/>
                                        <p:tgtEl>
                                          <p:spTgt spid="184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8438">
                                            <p:txEl>
                                              <p:pRg st="0" end="0"/>
                                            </p:txEl>
                                          </p:spTgt>
                                        </p:tgtEl>
                                        <p:attrNameLst>
                                          <p:attrName>style.visibility</p:attrName>
                                        </p:attrNameLst>
                                      </p:cBhvr>
                                      <p:to>
                                        <p:strVal val="visible"/>
                                      </p:to>
                                    </p:set>
                                    <p:animEffect transition="in" filter="box(out)">
                                      <p:cBhvr>
                                        <p:cTn id="16" dur="500"/>
                                        <p:tgtEl>
                                          <p:spTgt spid="18438">
                                            <p:txEl>
                                              <p:pRg st="0" end="0"/>
                                            </p:txEl>
                                          </p:spTgt>
                                        </p:tgtEl>
                                      </p:cBhvr>
                                    </p:animEffect>
                                  </p:child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18444">
                                            <p:txEl>
                                              <p:pRg st="0" end="0"/>
                                            </p:txEl>
                                          </p:spTgt>
                                        </p:tgtEl>
                                        <p:attrNameLst>
                                          <p:attrName>style.visibility</p:attrName>
                                        </p:attrNameLst>
                                      </p:cBhvr>
                                      <p:to>
                                        <p:strVal val="visible"/>
                                      </p:to>
                                    </p:set>
                                    <p:animEffect transition="in" filter="box(out)">
                                      <p:cBhvr>
                                        <p:cTn id="20" dur="500"/>
                                        <p:tgtEl>
                                          <p:spTgt spid="1844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8445">
                                            <p:txEl>
                                              <p:pRg st="0" end="0"/>
                                            </p:txEl>
                                          </p:spTgt>
                                        </p:tgtEl>
                                        <p:attrNameLst>
                                          <p:attrName>style.visibility</p:attrName>
                                        </p:attrNameLst>
                                      </p:cBhvr>
                                      <p:to>
                                        <p:strVal val="visible"/>
                                      </p:to>
                                    </p:set>
                                    <p:animEffect transition="in" filter="box(out)">
                                      <p:cBhvr>
                                        <p:cTn id="25" dur="500"/>
                                        <p:tgtEl>
                                          <p:spTgt spid="18445">
                                            <p:txEl>
                                              <p:pRg st="0" end="0"/>
                                            </p:txEl>
                                          </p:spTgt>
                                        </p:tgtEl>
                                      </p:cBhvr>
                                    </p:animEffect>
                                  </p:childTnLst>
                                </p:cTn>
                              </p:par>
                            </p:childTnLst>
                          </p:cTn>
                        </p:par>
                        <p:par>
                          <p:cTn id="26" fill="hold" nodeType="afterGroup">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18446">
                                            <p:txEl>
                                              <p:pRg st="0" end="0"/>
                                            </p:txEl>
                                          </p:spTgt>
                                        </p:tgtEl>
                                        <p:attrNameLst>
                                          <p:attrName>style.visibility</p:attrName>
                                        </p:attrNameLst>
                                      </p:cBhvr>
                                      <p:to>
                                        <p:strVal val="visible"/>
                                      </p:to>
                                    </p:set>
                                    <p:animEffect transition="in" filter="box(out)">
                                      <p:cBhvr>
                                        <p:cTn id="29" dur="500"/>
                                        <p:tgtEl>
                                          <p:spTgt spid="18446">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8442">
                                            <p:txEl>
                                              <p:pRg st="0" end="0"/>
                                            </p:txEl>
                                          </p:spTgt>
                                        </p:tgtEl>
                                        <p:attrNameLst>
                                          <p:attrName>style.visibility</p:attrName>
                                        </p:attrNameLst>
                                      </p:cBhvr>
                                      <p:to>
                                        <p:strVal val="visible"/>
                                      </p:to>
                                    </p:set>
                                    <p:animEffect transition="in" filter="box(out)">
                                      <p:cBhvr>
                                        <p:cTn id="34" dur="500"/>
                                        <p:tgtEl>
                                          <p:spTgt spid="18442">
                                            <p:txEl>
                                              <p:pRg st="0" end="0"/>
                                            </p:txEl>
                                          </p:spTgt>
                                        </p:tgtEl>
                                      </p:cBhvr>
                                    </p:animEffect>
                                  </p:childTnLst>
                                </p:cTn>
                              </p:par>
                            </p:childTnLst>
                          </p:cTn>
                        </p:par>
                        <p:par>
                          <p:cTn id="35" fill="hold" nodeType="afterGroup">
                            <p:stCondLst>
                              <p:cond delay="500"/>
                            </p:stCondLst>
                            <p:childTnLst>
                              <p:par>
                                <p:cTn id="36" presetID="4" presetClass="entr" presetSubtype="32" fill="hold" grpId="0" nodeType="afterEffect">
                                  <p:stCondLst>
                                    <p:cond delay="0"/>
                                  </p:stCondLst>
                                  <p:childTnLst>
                                    <p:set>
                                      <p:cBhvr>
                                        <p:cTn id="37" dur="1" fill="hold">
                                          <p:stCondLst>
                                            <p:cond delay="0"/>
                                          </p:stCondLst>
                                        </p:cTn>
                                        <p:tgtEl>
                                          <p:spTgt spid="18447">
                                            <p:txEl>
                                              <p:pRg st="0" end="0"/>
                                            </p:txEl>
                                          </p:spTgt>
                                        </p:tgtEl>
                                        <p:attrNameLst>
                                          <p:attrName>style.visibility</p:attrName>
                                        </p:attrNameLst>
                                      </p:cBhvr>
                                      <p:to>
                                        <p:strVal val="visible"/>
                                      </p:to>
                                    </p:set>
                                    <p:animEffect transition="in" filter="box(out)">
                                      <p:cBhvr>
                                        <p:cTn id="38" dur="500"/>
                                        <p:tgtEl>
                                          <p:spTgt spid="18447">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8443">
                                            <p:txEl>
                                              <p:pRg st="0" end="0"/>
                                            </p:txEl>
                                          </p:spTgt>
                                        </p:tgtEl>
                                        <p:attrNameLst>
                                          <p:attrName>style.visibility</p:attrName>
                                        </p:attrNameLst>
                                      </p:cBhvr>
                                      <p:to>
                                        <p:strVal val="visible"/>
                                      </p:to>
                                    </p:set>
                                    <p:animEffect transition="in" filter="box(out)">
                                      <p:cBhvr>
                                        <p:cTn id="43" dur="500"/>
                                        <p:tgtEl>
                                          <p:spTgt spid="18443">
                                            <p:txEl>
                                              <p:pRg st="0" end="0"/>
                                            </p:txEl>
                                          </p:spTgt>
                                        </p:tgtEl>
                                      </p:cBhvr>
                                    </p:animEffect>
                                  </p:childTnLst>
                                </p:cTn>
                              </p:par>
                            </p:childTnLst>
                          </p:cTn>
                        </p:par>
                        <p:par>
                          <p:cTn id="44" fill="hold" nodeType="afterGroup">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18448">
                                            <p:txEl>
                                              <p:pRg st="0" end="0"/>
                                            </p:txEl>
                                          </p:spTgt>
                                        </p:tgtEl>
                                        <p:attrNameLst>
                                          <p:attrName>style.visibility</p:attrName>
                                        </p:attrNameLst>
                                      </p:cBhvr>
                                      <p:to>
                                        <p:strVal val="visible"/>
                                      </p:to>
                                    </p:set>
                                    <p:animEffect transition="in" filter="box(out)">
                                      <p:cBhvr>
                                        <p:cTn id="47" dur="500"/>
                                        <p:tgtEl>
                                          <p:spTgt spid="18448">
                                            <p:txEl>
                                              <p:pRg st="0" end="0"/>
                                            </p:txEl>
                                          </p:spTgt>
                                        </p:tgtEl>
                                      </p:cBhvr>
                                    </p:animEffect>
                                  </p:childTnLst>
                                </p:cTn>
                              </p:par>
                            </p:childTnLst>
                          </p:cTn>
                        </p:par>
                        <p:par>
                          <p:cTn id="48" fill="hold" nodeType="afterGroup">
                            <p:stCondLst>
                              <p:cond delay="1000"/>
                            </p:stCondLst>
                            <p:childTnLst>
                              <p:par>
                                <p:cTn id="49" presetID="4" presetClass="entr" presetSubtype="32" fill="hold" grpId="0" nodeType="afterEffect">
                                  <p:stCondLst>
                                    <p:cond delay="0"/>
                                  </p:stCondLst>
                                  <p:childTnLst>
                                    <p:set>
                                      <p:cBhvr>
                                        <p:cTn id="50" dur="1" fill="hold">
                                          <p:stCondLst>
                                            <p:cond delay="0"/>
                                          </p:stCondLst>
                                        </p:cTn>
                                        <p:tgtEl>
                                          <p:spTgt spid="18449">
                                            <p:txEl>
                                              <p:pRg st="0" end="0"/>
                                            </p:txEl>
                                          </p:spTgt>
                                        </p:tgtEl>
                                        <p:attrNameLst>
                                          <p:attrName>style.visibility</p:attrName>
                                        </p:attrNameLst>
                                      </p:cBhvr>
                                      <p:to>
                                        <p:strVal val="visible"/>
                                      </p:to>
                                    </p:set>
                                    <p:animEffect transition="in" filter="box(out)">
                                      <p:cBhvr>
                                        <p:cTn id="51" dur="500"/>
                                        <p:tgtEl>
                                          <p:spTgt spid="18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advAuto="0"/>
      <p:bldP spid="18438" grpId="0" build="p" autoUpdateAnimBg="0"/>
      <p:bldP spid="18442" grpId="0" build="p" autoUpdateAnimBg="0"/>
      <p:bldP spid="18443" grpId="0" build="p" autoUpdateAnimBg="0"/>
      <p:bldP spid="18444" grpId="0" build="p" autoUpdateAnimBg="0" advAuto="0"/>
      <p:bldP spid="18445" grpId="0" build="p" autoUpdateAnimBg="0"/>
      <p:bldP spid="18446" grpId="0" build="p" autoUpdateAnimBg="0" advAuto="0"/>
      <p:bldP spid="18447" grpId="0" build="p" autoUpdateAnimBg="0" advAuto="0"/>
      <p:bldP spid="18448" grpId="0" build="p" autoUpdateAnimBg="0" advAuto="0"/>
      <p:bldP spid="18449" grpId="0" build="p" autoUpdateAnimBg="0" advAuto="0"/>
    </p:bld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7" name="Text Box 11"/>
          <p:cNvSpPr txBox="1">
            <a:spLocks noChangeArrowheads="1"/>
          </p:cNvSpPr>
          <p:nvPr/>
        </p:nvSpPr>
        <p:spPr bwMode="auto">
          <a:xfrm>
            <a:off x="358775" y="484188"/>
            <a:ext cx="541338" cy="519112"/>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而</a:t>
            </a:r>
          </a:p>
        </p:txBody>
      </p:sp>
      <p:graphicFrame>
        <p:nvGraphicFramePr>
          <p:cNvPr id="19468" name="Object 12"/>
          <p:cNvGraphicFramePr>
            <a:graphicFrameLocks noChangeAspect="1"/>
          </p:cNvGraphicFramePr>
          <p:nvPr/>
        </p:nvGraphicFramePr>
        <p:xfrm>
          <a:off x="1295400" y="393700"/>
          <a:ext cx="6081713" cy="889000"/>
        </p:xfrm>
        <a:graphic>
          <a:graphicData uri="http://schemas.openxmlformats.org/presentationml/2006/ole">
            <p:oleObj spid="_x0000_s466946" name="Equation" r:id="rId3" imgW="6083300" imgH="889000" progId="">
              <p:embed/>
            </p:oleObj>
          </a:graphicData>
        </a:graphic>
      </p:graphicFrame>
      <p:sp>
        <p:nvSpPr>
          <p:cNvPr id="19469" name="Text Box 13"/>
          <p:cNvSpPr txBox="1">
            <a:spLocks noChangeArrowheads="1"/>
          </p:cNvSpPr>
          <p:nvPr/>
        </p:nvSpPr>
        <p:spPr bwMode="auto">
          <a:xfrm>
            <a:off x="358775" y="1231900"/>
            <a:ext cx="8335963"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所以</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 =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a </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ax</a:t>
            </a:r>
            <a:r>
              <a:rPr lang="en-US" altLang="zh-CN" sz="2400" i="1" baseline="-25000" smtClean="0">
                <a:solidFill>
                  <a:srgbClr val="000000"/>
                </a:solidFill>
                <a:ea typeface="楷体_GB2312" pitchFamily="49" charset="-122"/>
              </a:rPr>
              <a:t>n</a:t>
            </a:r>
            <a:r>
              <a:rPr lang="en-US" altLang="zh-CN" sz="2400" i="1" smtClean="0">
                <a:solidFill>
                  <a:srgbClr val="000000"/>
                </a:solidFill>
                <a:ea typeface="楷体_GB2312" pitchFamily="49" charset="-122"/>
              </a:rPr>
              <a:t> </a:t>
            </a:r>
            <a:r>
              <a:rPr lang="en-US" altLang="zh-CN" sz="2400" smtClean="0">
                <a:solidFill>
                  <a:srgbClr val="000000"/>
                </a:solidFill>
                <a:ea typeface="楷体_GB2312" pitchFamily="49" charset="-122"/>
              </a:rPr>
              <a:t>+ ··· +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ax</a:t>
            </a:r>
            <a:r>
              <a:rPr lang="en-US" altLang="zh-CN" sz="2400" baseline="-25000" smtClean="0">
                <a:solidFill>
                  <a:srgbClr val="000000"/>
                </a:solidFill>
                <a:ea typeface="楷体_GB2312" pitchFamily="49" charset="-122"/>
              </a:rPr>
              <a:t>4</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endParaRPr lang="en-US" altLang="zh-CN" sz="2400" smtClean="0">
              <a:solidFill>
                <a:srgbClr val="000000"/>
              </a:solidFill>
              <a:ea typeface="楷体_GB2312" pitchFamily="49" charset="-122"/>
            </a:endParaRPr>
          </a:p>
        </p:txBody>
      </p:sp>
      <p:sp>
        <p:nvSpPr>
          <p:cNvPr id="19471" name="Rectangle 15"/>
          <p:cNvSpPr>
            <a:spLocks noChangeArrowheads="1"/>
          </p:cNvSpPr>
          <p:nvPr/>
        </p:nvSpPr>
        <p:spPr bwMode="auto">
          <a:xfrm>
            <a:off x="1752600" y="1765300"/>
            <a:ext cx="5453063" cy="519113"/>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ax</a:t>
            </a:r>
            <a:r>
              <a:rPr lang="en-US" altLang="zh-CN" sz="2400" baseline="-25000" smtClean="0">
                <a:solidFill>
                  <a:srgbClr val="000000"/>
                </a:solidFill>
                <a:ea typeface="楷体_GB2312" pitchFamily="49" charset="-122"/>
              </a:rPr>
              <a:t>3</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 </a:t>
            </a:r>
            <a:r>
              <a:rPr lang="en-US" altLang="zh-CN" sz="2400" i="1" smtClean="0">
                <a:solidFill>
                  <a:srgbClr val="000000"/>
                </a:solidFill>
                <a:ea typeface="楷体_GB2312" pitchFamily="49" charset="-122"/>
              </a:rPr>
              <a:t>+ ax</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3</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 </a:t>
            </a:r>
            <a:r>
              <a:rPr lang="en-US" altLang="zh-CN" sz="2400" i="1" smtClean="0">
                <a:solidFill>
                  <a:srgbClr val="000000"/>
                </a:solidFill>
                <a:ea typeface="楷体_GB2312" pitchFamily="49" charset="-122"/>
              </a:rPr>
              <a:t>+ 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3</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a:t>
            </a:r>
            <a:endParaRPr lang="en-US" altLang="zh-CN" sz="2400" i="1" smtClean="0">
              <a:solidFill>
                <a:srgbClr val="000000"/>
              </a:solidFill>
              <a:ea typeface="楷体_GB2312" pitchFamily="49" charset="-122"/>
            </a:endParaRPr>
          </a:p>
        </p:txBody>
      </p:sp>
      <p:sp>
        <p:nvSpPr>
          <p:cNvPr id="19472" name="Rectangle 16"/>
          <p:cNvSpPr>
            <a:spLocks noChangeArrowheads="1"/>
          </p:cNvSpPr>
          <p:nvPr/>
        </p:nvSpPr>
        <p:spPr bwMode="auto">
          <a:xfrm>
            <a:off x="1752600" y="2239963"/>
            <a:ext cx="6488113" cy="1031875"/>
          </a:xfrm>
          <a:prstGeom prst="rect">
            <a:avLst/>
          </a:prstGeom>
          <a:noFill/>
          <a:ln w="9525">
            <a:noFill/>
            <a:miter lim="800000"/>
            <a:headEnd/>
            <a:tailEnd/>
          </a:ln>
        </p:spPr>
        <p:txBody>
          <a:bodyPr wrap="none">
            <a:spAutoFit/>
          </a:bodyPr>
          <a:lstStyle/>
          <a:p>
            <a:pPr fontAlgn="base">
              <a:lnSpc>
                <a:spcPct val="110000"/>
              </a:lnSpc>
              <a:spcBef>
                <a:spcPct val="0"/>
              </a:spcBef>
              <a:spcAft>
                <a:spcPct val="0"/>
              </a:spcAft>
            </a:pP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a </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 </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i="1" smtClean="0">
                <a:solidFill>
                  <a:srgbClr val="000000"/>
                </a:solidFill>
                <a:ea typeface="楷体_GB2312" pitchFamily="49" charset="-122"/>
              </a:rPr>
              <a:t> </a:t>
            </a:r>
            <a:r>
              <a:rPr lang="en-US" altLang="zh-CN" sz="2400" smtClean="0">
                <a:solidFill>
                  <a:srgbClr val="000000"/>
                </a:solidFill>
                <a:ea typeface="楷体_GB2312" pitchFamily="49" charset="-122"/>
              </a:rPr>
              <a:t>+ ··· +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3</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 </a:t>
            </a:r>
          </a:p>
          <a:p>
            <a:pPr fontAlgn="base">
              <a:lnSpc>
                <a:spcPct val="110000"/>
              </a:lnSpc>
              <a:spcBef>
                <a:spcPct val="0"/>
              </a:spcBef>
              <a:spcAft>
                <a:spcPct val="0"/>
              </a:spcAft>
            </a:pP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3</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 +</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3</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a:t>
            </a:r>
          </a:p>
        </p:txBody>
      </p:sp>
      <p:graphicFrame>
        <p:nvGraphicFramePr>
          <p:cNvPr id="19474" name="Object 18"/>
          <p:cNvGraphicFramePr>
            <a:graphicFrameLocks noChangeAspect="1"/>
          </p:cNvGraphicFramePr>
          <p:nvPr/>
        </p:nvGraphicFramePr>
        <p:xfrm>
          <a:off x="1462088" y="3732213"/>
          <a:ext cx="5929312" cy="914400"/>
        </p:xfrm>
        <a:graphic>
          <a:graphicData uri="http://schemas.openxmlformats.org/presentationml/2006/ole">
            <p:oleObj spid="_x0000_s466947" name="Equation" r:id="rId4" imgW="5930900" imgH="914400" progId="">
              <p:embed/>
            </p:oleObj>
          </a:graphicData>
        </a:graphic>
      </p:graphicFrame>
      <p:sp>
        <p:nvSpPr>
          <p:cNvPr id="19475" name="Text Box 19"/>
          <p:cNvSpPr txBox="1">
            <a:spLocks noChangeArrowheads="1"/>
          </p:cNvSpPr>
          <p:nvPr/>
        </p:nvSpPr>
        <p:spPr bwMode="auto">
          <a:xfrm>
            <a:off x="1079500" y="3289300"/>
            <a:ext cx="4560888" cy="519113"/>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400" smtClean="0">
                <a:solidFill>
                  <a:srgbClr val="000000"/>
                </a:solidFill>
                <a:ea typeface="楷体_GB2312" pitchFamily="49" charset="-122"/>
              </a:rPr>
              <a:t>当</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1</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2</a:t>
            </a:r>
            <a:r>
              <a:rPr lang="en-US" altLang="zh-CN" sz="2400" i="1" smtClean="0">
                <a:solidFill>
                  <a:srgbClr val="000000"/>
                </a:solidFill>
                <a:ea typeface="楷体_GB2312" pitchFamily="49" charset="-122"/>
              </a:rPr>
              <a:t>x</a:t>
            </a:r>
            <a:r>
              <a:rPr lang="en-US" altLang="zh-CN" sz="2400" baseline="-25000" smtClean="0">
                <a:solidFill>
                  <a:srgbClr val="000000"/>
                </a:solidFill>
                <a:ea typeface="楷体_GB2312" pitchFamily="49" charset="-122"/>
              </a:rPr>
              <a:t>3</a:t>
            </a:r>
            <a:r>
              <a:rPr lang="en-US" altLang="zh-CN" sz="2400" smtClean="0">
                <a:solidFill>
                  <a:srgbClr val="000000"/>
                </a:solidFill>
                <a:ea typeface="楷体_GB2312" pitchFamily="49" charset="-122"/>
              </a:rPr>
              <a:t>···</a:t>
            </a:r>
            <a:r>
              <a:rPr lang="en-US" altLang="zh-CN" sz="2400" i="1" smtClean="0">
                <a:solidFill>
                  <a:srgbClr val="000000"/>
                </a:solidFill>
                <a:ea typeface="楷体_GB2312" pitchFamily="49" charset="-122"/>
              </a:rPr>
              <a:t>x</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 </a:t>
            </a:r>
            <a:r>
              <a:rPr lang="en-US" altLang="zh-CN" sz="2400" smtClean="0">
                <a:solidFill>
                  <a:srgbClr val="000000"/>
                </a:solidFill>
                <a:ea typeface="楷体_GB2312" pitchFamily="49" charset="-122"/>
                <a:sym typeface="Symbol" pitchFamily="18" charset="2"/>
              </a:rPr>
              <a:t>0</a:t>
            </a:r>
            <a:r>
              <a:rPr lang="zh-CN" altLang="en-US" sz="2400" smtClean="0">
                <a:solidFill>
                  <a:srgbClr val="000000"/>
                </a:solidFill>
                <a:ea typeface="楷体_GB2312" pitchFamily="49" charset="-122"/>
              </a:rPr>
              <a:t>时</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可改写为</a:t>
            </a:r>
            <a:r>
              <a:rPr lang="en-US" altLang="zh-CN" sz="2400" smtClean="0">
                <a:solidFill>
                  <a:srgbClr val="000000"/>
                </a:solidFill>
                <a:ea typeface="楷体_GB2312" pitchFamily="49" charset="-122"/>
              </a:rPr>
              <a:t>:</a:t>
            </a:r>
          </a:p>
        </p:txBody>
      </p:sp>
      <p:sp>
        <p:nvSpPr>
          <p:cNvPr id="19478" name="Rectangle 22"/>
          <p:cNvSpPr>
            <a:spLocks noChangeArrowheads="1"/>
          </p:cNvSpPr>
          <p:nvPr/>
        </p:nvSpPr>
        <p:spPr bwMode="auto">
          <a:xfrm>
            <a:off x="358775" y="4719638"/>
            <a:ext cx="8456613" cy="1501775"/>
          </a:xfrm>
          <a:prstGeom prst="rect">
            <a:avLst/>
          </a:prstGeom>
          <a:noFill/>
          <a:ln w="9525">
            <a:noFill/>
            <a:miter lim="800000"/>
            <a:headEnd/>
            <a:tailEnd/>
          </a:ln>
        </p:spPr>
        <p:txBody>
          <a:bodyPr>
            <a:spAutoFit/>
          </a:bodyPr>
          <a:lstStyle/>
          <a:p>
            <a:pPr fontAlgn="base">
              <a:lnSpc>
                <a:spcPct val="110000"/>
              </a:lnSpc>
              <a:spcBef>
                <a:spcPct val="0"/>
              </a:spcBef>
              <a:spcAft>
                <a:spcPct val="0"/>
              </a:spcAft>
            </a:pPr>
            <a:r>
              <a:rPr lang="en-US" altLang="zh-CN" sz="2400" smtClean="0">
                <a:solidFill>
                  <a:srgbClr val="FF3300"/>
                </a:solidFill>
                <a:ea typeface="黑体" pitchFamily="49" charset="-122"/>
              </a:rPr>
              <a:t>        </a:t>
            </a:r>
            <a:r>
              <a:rPr lang="zh-CN" altLang="en-US" sz="2400" smtClean="0">
                <a:solidFill>
                  <a:srgbClr val="FF3300"/>
                </a:solidFill>
                <a:ea typeface="黑体" pitchFamily="49" charset="-122"/>
              </a:rPr>
              <a:t>评注</a:t>
            </a:r>
            <a:r>
              <a:rPr lang="en-US" altLang="zh-CN" sz="2400" smtClean="0">
                <a:solidFill>
                  <a:srgbClr val="FF3300"/>
                </a:solidFill>
                <a:ea typeface="黑体" pitchFamily="49" charset="-122"/>
              </a:rPr>
              <a:t>: </a:t>
            </a:r>
            <a:r>
              <a:rPr lang="zh-CN" altLang="en-US" sz="2400" smtClean="0">
                <a:solidFill>
                  <a:srgbClr val="000000"/>
                </a:solidFill>
                <a:ea typeface="楷体_GB2312" pitchFamily="49" charset="-122"/>
              </a:rPr>
              <a:t>本题是利用行列式的性质和所给行列式的特点</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导出所给</a:t>
            </a:r>
            <a:r>
              <a:rPr lang="en-US" altLang="zh-CN" sz="2400" i="1" smtClean="0">
                <a:solidFill>
                  <a:srgbClr val="000000"/>
                </a:solidFill>
                <a:ea typeface="楷体_GB2312" pitchFamily="49" charset="-122"/>
              </a:rPr>
              <a:t>n </a:t>
            </a:r>
            <a:r>
              <a:rPr lang="zh-CN" altLang="en-US" sz="2400" smtClean="0">
                <a:solidFill>
                  <a:srgbClr val="000000"/>
                </a:solidFill>
                <a:ea typeface="楷体_GB2312" pitchFamily="49" charset="-122"/>
              </a:rPr>
              <a:t>阶行列式</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zh-CN" altLang="en-US" sz="2400" smtClean="0">
                <a:solidFill>
                  <a:srgbClr val="000000"/>
                </a:solidFill>
                <a:ea typeface="楷体_GB2312" pitchFamily="49" charset="-122"/>
              </a:rPr>
              <a:t>的递推公式</a:t>
            </a:r>
            <a:r>
              <a:rPr lang="en-US" altLang="zh-CN" sz="2400" smtClean="0">
                <a:solidFill>
                  <a:srgbClr val="000000"/>
                </a:solidFill>
                <a:ea typeface="楷体_GB2312" pitchFamily="49" charset="-122"/>
              </a:rPr>
              <a:t>, </a:t>
            </a:r>
            <a:r>
              <a:rPr lang="zh-CN" altLang="en-US" sz="2400" smtClean="0">
                <a:solidFill>
                  <a:srgbClr val="000000"/>
                </a:solidFill>
                <a:ea typeface="楷体_GB2312" pitchFamily="49" charset="-122"/>
              </a:rPr>
              <a:t>从而求出</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en-US" altLang="zh-CN" sz="2400" smtClean="0">
                <a:solidFill>
                  <a:srgbClr val="000000"/>
                </a:solidFill>
                <a:ea typeface="楷体_GB2312" pitchFamily="49" charset="-122"/>
              </a:rPr>
              <a:t>.</a:t>
            </a:r>
            <a:r>
              <a:rPr lang="zh-CN" altLang="en-US" sz="2400" smtClean="0">
                <a:solidFill>
                  <a:srgbClr val="000000"/>
                </a:solidFill>
                <a:ea typeface="楷体_GB2312" pitchFamily="49" charset="-122"/>
              </a:rPr>
              <a:t>递推公式方法是求有规律性</a:t>
            </a:r>
            <a:r>
              <a:rPr lang="en-US" altLang="zh-CN" sz="2400" i="1" smtClean="0">
                <a:solidFill>
                  <a:srgbClr val="000000"/>
                </a:solidFill>
                <a:ea typeface="楷体_GB2312" pitchFamily="49" charset="-122"/>
              </a:rPr>
              <a:t>n </a:t>
            </a:r>
            <a:r>
              <a:rPr lang="zh-CN" altLang="en-US" sz="2400" smtClean="0">
                <a:solidFill>
                  <a:srgbClr val="000000"/>
                </a:solidFill>
                <a:ea typeface="楷体_GB2312" pitchFamily="49" charset="-122"/>
              </a:rPr>
              <a:t>阶行列式</a:t>
            </a:r>
            <a:r>
              <a:rPr lang="en-US" altLang="zh-CN" sz="2400" i="1" smtClean="0">
                <a:solidFill>
                  <a:srgbClr val="000000"/>
                </a:solidFill>
                <a:ea typeface="楷体_GB2312" pitchFamily="49" charset="-122"/>
              </a:rPr>
              <a:t>D</a:t>
            </a:r>
            <a:r>
              <a:rPr lang="en-US" altLang="zh-CN" sz="2400" i="1" baseline="-25000" smtClean="0">
                <a:solidFill>
                  <a:srgbClr val="000000"/>
                </a:solidFill>
                <a:ea typeface="楷体_GB2312" pitchFamily="49" charset="-122"/>
              </a:rPr>
              <a:t>n</a:t>
            </a:r>
            <a:r>
              <a:rPr lang="zh-CN" altLang="en-US" sz="2400" smtClean="0">
                <a:solidFill>
                  <a:srgbClr val="000000"/>
                </a:solidFill>
                <a:ea typeface="楷体_GB2312" pitchFamily="49" charset="-122"/>
              </a:rPr>
              <a:t>的常用方法</a:t>
            </a:r>
            <a:r>
              <a:rPr lang="en-US" altLang="zh-CN" sz="2400" smtClean="0">
                <a:solidFill>
                  <a:srgbClr val="000000"/>
                </a:solidFill>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9467">
                                            <p:txEl>
                                              <p:pRg st="0" end="0"/>
                                            </p:txEl>
                                          </p:spTgt>
                                        </p:tgtEl>
                                        <p:attrNameLst>
                                          <p:attrName>style.visibility</p:attrName>
                                        </p:attrNameLst>
                                      </p:cBhvr>
                                      <p:to>
                                        <p:strVal val="visible"/>
                                      </p:to>
                                    </p:set>
                                    <p:animEffect transition="in" filter="box(out)">
                                      <p:cBhvr>
                                        <p:cTn id="7" dur="500"/>
                                        <p:tgtEl>
                                          <p:spTgt spid="19467">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9468"/>
                                        </p:tgtEl>
                                        <p:attrNameLst>
                                          <p:attrName>style.visibility</p:attrName>
                                        </p:attrNameLst>
                                      </p:cBhvr>
                                      <p:to>
                                        <p:strVal val="visible"/>
                                      </p:to>
                                    </p:set>
                                    <p:animEffect transition="in" filter="box(out)">
                                      <p:cBhvr>
                                        <p:cTn id="11" dur="500"/>
                                        <p:tgtEl>
                                          <p:spTgt spid="194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9469">
                                            <p:txEl>
                                              <p:pRg st="0" end="0"/>
                                            </p:txEl>
                                          </p:spTgt>
                                        </p:tgtEl>
                                        <p:attrNameLst>
                                          <p:attrName>style.visibility</p:attrName>
                                        </p:attrNameLst>
                                      </p:cBhvr>
                                      <p:to>
                                        <p:strVal val="visible"/>
                                      </p:to>
                                    </p:set>
                                    <p:animEffect transition="in" filter="box(out)">
                                      <p:cBhvr>
                                        <p:cTn id="16" dur="500"/>
                                        <p:tgtEl>
                                          <p:spTgt spid="19469">
                                            <p:txEl>
                                              <p:pRg st="0" end="0"/>
                                            </p:txEl>
                                          </p:spTgt>
                                        </p:tgtEl>
                                      </p:cBhvr>
                                    </p:animEffect>
                                  </p:child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19471">
                                            <p:txEl>
                                              <p:pRg st="0" end="0"/>
                                            </p:txEl>
                                          </p:spTgt>
                                        </p:tgtEl>
                                        <p:attrNameLst>
                                          <p:attrName>style.visibility</p:attrName>
                                        </p:attrNameLst>
                                      </p:cBhvr>
                                      <p:to>
                                        <p:strVal val="visible"/>
                                      </p:to>
                                    </p:set>
                                    <p:animEffect transition="in" filter="box(out)">
                                      <p:cBhvr>
                                        <p:cTn id="20" dur="500"/>
                                        <p:tgtEl>
                                          <p:spTgt spid="1947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9472"/>
                                        </p:tgtEl>
                                        <p:attrNameLst>
                                          <p:attrName>style.visibility</p:attrName>
                                        </p:attrNameLst>
                                      </p:cBhvr>
                                      <p:to>
                                        <p:strVal val="visible"/>
                                      </p:to>
                                    </p:set>
                                    <p:animEffect transition="in" filter="box(out)">
                                      <p:cBhvr>
                                        <p:cTn id="25" dur="500"/>
                                        <p:tgtEl>
                                          <p:spTgt spid="194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9475">
                                            <p:txEl>
                                              <p:pRg st="0" end="0"/>
                                            </p:txEl>
                                          </p:spTgt>
                                        </p:tgtEl>
                                        <p:attrNameLst>
                                          <p:attrName>style.visibility</p:attrName>
                                        </p:attrNameLst>
                                      </p:cBhvr>
                                      <p:to>
                                        <p:strVal val="visible"/>
                                      </p:to>
                                    </p:set>
                                    <p:animEffect transition="in" filter="box(out)">
                                      <p:cBhvr>
                                        <p:cTn id="30" dur="500"/>
                                        <p:tgtEl>
                                          <p:spTgt spid="19475">
                                            <p:txEl>
                                              <p:pRg st="0" end="0"/>
                                            </p:txEl>
                                          </p:spTgt>
                                        </p:tgtEl>
                                      </p:cBhvr>
                                    </p:animEffect>
                                  </p:childTnLst>
                                </p:cTn>
                              </p:par>
                            </p:childTnLst>
                          </p:cTn>
                        </p:par>
                        <p:par>
                          <p:cTn id="31" fill="hold" nodeType="afterGroup">
                            <p:stCondLst>
                              <p:cond delay="500"/>
                            </p:stCondLst>
                            <p:childTnLst>
                              <p:par>
                                <p:cTn id="32" presetID="4" presetClass="entr" presetSubtype="32" fill="hold" nodeType="afterEffect">
                                  <p:stCondLst>
                                    <p:cond delay="0"/>
                                  </p:stCondLst>
                                  <p:childTnLst>
                                    <p:set>
                                      <p:cBhvr>
                                        <p:cTn id="33" dur="1" fill="hold">
                                          <p:stCondLst>
                                            <p:cond delay="0"/>
                                          </p:stCondLst>
                                        </p:cTn>
                                        <p:tgtEl>
                                          <p:spTgt spid="19474"/>
                                        </p:tgtEl>
                                        <p:attrNameLst>
                                          <p:attrName>style.visibility</p:attrName>
                                        </p:attrNameLst>
                                      </p:cBhvr>
                                      <p:to>
                                        <p:strVal val="visible"/>
                                      </p:to>
                                    </p:set>
                                    <p:animEffect transition="in" filter="box(out)">
                                      <p:cBhvr>
                                        <p:cTn id="34" dur="500"/>
                                        <p:tgtEl>
                                          <p:spTgt spid="194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9478">
                                            <p:txEl>
                                              <p:pRg st="0" end="0"/>
                                            </p:txEl>
                                          </p:spTgt>
                                        </p:tgtEl>
                                        <p:attrNameLst>
                                          <p:attrName>style.visibility</p:attrName>
                                        </p:attrNameLst>
                                      </p:cBhvr>
                                      <p:to>
                                        <p:strVal val="visible"/>
                                      </p:to>
                                    </p:set>
                                    <p:animEffect transition="in" filter="box(out)">
                                      <p:cBhvr>
                                        <p:cTn id="39" dur="500"/>
                                        <p:tgtEl>
                                          <p:spTgt spid="19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build="p" autoUpdateAnimBg="0" advAuto="0"/>
      <p:bldP spid="19469" grpId="0" build="p" autoUpdateAnimBg="0"/>
      <p:bldP spid="19471" grpId="0" build="p" autoUpdateAnimBg="0" advAuto="0"/>
      <p:bldP spid="19472" grpId="0" autoUpdateAnimBg="0"/>
      <p:bldP spid="19475" grpId="0" build="p" autoUpdateAnimBg="0"/>
      <p:bldP spid="1947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95970" name="Picture 2" descr="消息框"/>
          <p:cNvPicPr>
            <a:picLocks noChangeAspect="1" noChangeArrowheads="1"/>
          </p:cNvPicPr>
          <p:nvPr/>
        </p:nvPicPr>
        <p:blipFill>
          <a:blip r:embed="rId3" cstate="print"/>
          <a:srcRect/>
          <a:stretch>
            <a:fillRect/>
          </a:stretch>
        </p:blipFill>
        <p:spPr bwMode="auto">
          <a:xfrm>
            <a:off x="457200" y="838200"/>
            <a:ext cx="8229600" cy="3167063"/>
          </a:xfrm>
          <a:prstGeom prst="rect">
            <a:avLst/>
          </a:prstGeom>
          <a:noFill/>
          <a:ln w="9525">
            <a:noFill/>
            <a:miter lim="800000"/>
            <a:headEnd/>
            <a:tailEnd/>
          </a:ln>
        </p:spPr>
      </p:pic>
      <p:sp>
        <p:nvSpPr>
          <p:cNvPr id="595971" name="Text Box 3"/>
          <p:cNvSpPr txBox="1">
            <a:spLocks noChangeArrowheads="1"/>
          </p:cNvSpPr>
          <p:nvPr/>
        </p:nvSpPr>
        <p:spPr bwMode="auto">
          <a:xfrm>
            <a:off x="2667000" y="1125538"/>
            <a:ext cx="5445125" cy="2357437"/>
          </a:xfrm>
          <a:prstGeom prst="rect">
            <a:avLst/>
          </a:prstGeom>
          <a:noFill/>
          <a:ln w="9525">
            <a:noFill/>
            <a:miter lim="800000"/>
            <a:headEnd/>
            <a:tailEnd/>
          </a:ln>
        </p:spPr>
        <p:txBody>
          <a:bodyPr>
            <a:spAutoFit/>
          </a:bodyPr>
          <a:lstStyle/>
          <a:p>
            <a:pPr fontAlgn="base">
              <a:lnSpc>
                <a:spcPct val="120000"/>
              </a:lnSpc>
              <a:spcBef>
                <a:spcPct val="50000"/>
              </a:spcBef>
              <a:spcAft>
                <a:spcPct val="0"/>
              </a:spcAft>
            </a:pPr>
            <a:r>
              <a:rPr kumimoji="1" lang="zh-CN" altLang="en-US" sz="2800" b="1" smtClean="0">
                <a:solidFill>
                  <a:srgbClr val="FFFFFF"/>
                </a:solidFill>
                <a:latin typeface="Times New Roman" pitchFamily="18" charset="0"/>
                <a:ea typeface="楷体_GB2312" pitchFamily="49" charset="-122"/>
              </a:rPr>
              <a:t>我们先讨论未知量的个数与方程的个数相等的特殊情形</a:t>
            </a:r>
            <a:r>
              <a:rPr kumimoji="1" lang="en-US" altLang="zh-CN" sz="2800" b="1" smtClean="0">
                <a:solidFill>
                  <a:srgbClr val="FFFFFF"/>
                </a:solidFill>
                <a:latin typeface="楷体_GB2312" pitchFamily="49" charset="-122"/>
                <a:ea typeface="楷体_GB2312" pitchFamily="49" charset="-122"/>
              </a:rPr>
              <a:t>.</a:t>
            </a:r>
            <a:endParaRPr kumimoji="1" lang="en-US" altLang="zh-CN" sz="2800" b="1" smtClean="0">
              <a:solidFill>
                <a:srgbClr val="FFFFFF"/>
              </a:solidFill>
              <a:latin typeface="Times New Roman" pitchFamily="18" charset="0"/>
              <a:ea typeface="楷体_GB2312" pitchFamily="49" charset="-122"/>
            </a:endParaRPr>
          </a:p>
          <a:p>
            <a:pPr fontAlgn="base">
              <a:lnSpc>
                <a:spcPct val="120000"/>
              </a:lnSpc>
              <a:spcBef>
                <a:spcPct val="50000"/>
              </a:spcBef>
              <a:spcAft>
                <a:spcPct val="0"/>
              </a:spcAft>
            </a:pPr>
            <a:r>
              <a:rPr kumimoji="1" lang="zh-CN" altLang="en-US" sz="2800" b="1" smtClean="0">
                <a:solidFill>
                  <a:srgbClr val="FFFFFF"/>
                </a:solidFill>
                <a:latin typeface="Times New Roman" pitchFamily="18" charset="0"/>
                <a:ea typeface="楷体_GB2312" pitchFamily="49" charset="-122"/>
              </a:rPr>
              <a:t>在讨论这一类线性方程组时，我们引入行列式这个计算工具</a:t>
            </a:r>
            <a:r>
              <a:rPr kumimoji="1" lang="en-US" altLang="zh-CN" sz="2800" b="1" smtClean="0">
                <a:solidFill>
                  <a:srgbClr val="FFFFFF"/>
                </a:solidFill>
                <a:latin typeface="楷体_GB2312" pitchFamily="49" charset="-122"/>
                <a:ea typeface="楷体_GB2312" pitchFamily="49" charset="-122"/>
              </a:rPr>
              <a:t>.</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82" name="AutoShape 10"/>
          <p:cNvSpPr>
            <a:spLocks noChangeArrowheads="1"/>
          </p:cNvSpPr>
          <p:nvPr/>
        </p:nvSpPr>
        <p:spPr bwMode="auto">
          <a:xfrm>
            <a:off x="4787900" y="188913"/>
            <a:ext cx="4175125" cy="2833687"/>
          </a:xfrm>
          <a:prstGeom prst="cloudCallout">
            <a:avLst>
              <a:gd name="adj1" fmla="val -79773"/>
              <a:gd name="adj2" fmla="val 26750"/>
            </a:avLst>
          </a:prstGeom>
          <a:solidFill>
            <a:schemeClr val="folHlink"/>
          </a:solidFill>
          <a:ln w="9525">
            <a:solidFill>
              <a:schemeClr val="tx1"/>
            </a:solidFill>
            <a:round/>
            <a:headEnd/>
            <a:tailEnd/>
          </a:ln>
        </p:spPr>
        <p:txBody>
          <a:bodyPr/>
          <a:lstStyle/>
          <a:p>
            <a:pPr fontAlgn="base">
              <a:spcBef>
                <a:spcPct val="0"/>
              </a:spcBef>
              <a:spcAft>
                <a:spcPct val="0"/>
              </a:spcAft>
              <a:buFontTx/>
              <a:buChar char="•"/>
            </a:pPr>
            <a:r>
              <a:rPr lang="zh-CN" altLang="en-US" sz="2400" b="1" smtClean="0">
                <a:solidFill>
                  <a:srgbClr val="000000"/>
                </a:solidFill>
                <a:ea typeface="楷体_GB2312" pitchFamily="49" charset="-122"/>
              </a:rPr>
              <a:t>行列式是线性代数的一种工具！</a:t>
            </a:r>
          </a:p>
          <a:p>
            <a:pPr fontAlgn="base">
              <a:spcBef>
                <a:spcPct val="0"/>
              </a:spcBef>
              <a:spcAft>
                <a:spcPct val="0"/>
              </a:spcAft>
              <a:buFontTx/>
              <a:buChar char="•"/>
            </a:pPr>
            <a:r>
              <a:rPr lang="zh-CN" altLang="en-US" sz="2400" b="1" smtClean="0">
                <a:solidFill>
                  <a:srgbClr val="000000"/>
                </a:solidFill>
                <a:ea typeface="楷体_GB2312" pitchFamily="49" charset="-122"/>
              </a:rPr>
              <a:t>学习行列式主要就是要能计算行列式的值</a:t>
            </a:r>
            <a:r>
              <a:rPr lang="en-US" altLang="zh-CN" sz="2400" b="1" smtClean="0">
                <a:solidFill>
                  <a:srgbClr val="000000"/>
                </a:solidFill>
                <a:latin typeface="楷体_GB2312" pitchFamily="49" charset="-122"/>
                <a:ea typeface="楷体_GB2312" pitchFamily="49" charset="-122"/>
              </a:rPr>
              <a:t>.</a:t>
            </a:r>
          </a:p>
        </p:txBody>
      </p:sp>
      <p:sp>
        <p:nvSpPr>
          <p:cNvPr id="1162243" name="Rectangle 2"/>
          <p:cNvSpPr>
            <a:spLocks noGrp="1" noChangeArrowheads="1"/>
          </p:cNvSpPr>
          <p:nvPr>
            <p:ph type="title"/>
          </p:nvPr>
        </p:nvSpPr>
        <p:spPr/>
        <p:txBody>
          <a:bodyPr/>
          <a:lstStyle/>
          <a:p>
            <a:pPr eaLnBrk="1" hangingPunct="1">
              <a:defRPr/>
            </a:pPr>
            <a:r>
              <a:rPr lang="zh-CN" altLang="en-US" b="1" dirty="0" smtClean="0">
                <a:solidFill>
                  <a:schemeClr val="accent1">
                    <a:lumMod val="50000"/>
                  </a:schemeClr>
                </a:solidFill>
                <a:latin typeface="楷体_GB2312" pitchFamily="49" charset="-122"/>
                <a:ea typeface="楷体_GB2312" pitchFamily="49" charset="-122"/>
              </a:rPr>
              <a:t>第一章  行列式（</a:t>
            </a:r>
            <a:r>
              <a:rPr lang="en-US" altLang="zh-CN" b="1" i="1" dirty="0" smtClean="0">
                <a:solidFill>
                  <a:srgbClr val="D60093"/>
                </a:solidFill>
                <a:latin typeface="Times New Roman" pitchFamily="18" charset="0"/>
                <a:ea typeface="楷体_GB2312" pitchFamily="49" charset="-122"/>
                <a:cs typeface="Times New Roman" pitchFamily="18" charset="0"/>
              </a:rPr>
              <a:t>Determinant</a:t>
            </a:r>
            <a:r>
              <a:rPr lang="zh-CN" altLang="en-US" b="1" dirty="0" smtClean="0">
                <a:solidFill>
                  <a:schemeClr val="accent1">
                    <a:lumMod val="50000"/>
                  </a:schemeClr>
                </a:solidFill>
                <a:latin typeface="楷体_GB2312" pitchFamily="49" charset="-122"/>
                <a:ea typeface="楷体_GB2312" pitchFamily="49" charset="-122"/>
              </a:rPr>
              <a:t>）</a:t>
            </a:r>
          </a:p>
        </p:txBody>
      </p:sp>
      <p:sp>
        <p:nvSpPr>
          <p:cNvPr id="596996" name="Rectangle 3"/>
          <p:cNvSpPr>
            <a:spLocks noGrp="1" noChangeArrowheads="1"/>
          </p:cNvSpPr>
          <p:nvPr>
            <p:ph idx="1"/>
          </p:nvPr>
        </p:nvSpPr>
        <p:spPr/>
        <p:txBody>
          <a:bodyPr/>
          <a:lstStyle/>
          <a:p>
            <a:pPr eaLnBrk="1" hangingPunct="1">
              <a:lnSpc>
                <a:spcPct val="90000"/>
              </a:lnSpc>
              <a:buClr>
                <a:schemeClr val="hlink"/>
              </a:buClr>
              <a:buSzPct val="50000"/>
            </a:pPr>
            <a:r>
              <a:rPr lang="zh-CN" altLang="en-US" b="1" smtClean="0">
                <a:solidFill>
                  <a:schemeClr val="bg2"/>
                </a:solidFill>
                <a:latin typeface="楷体_GB2312" pitchFamily="49" charset="-122"/>
                <a:ea typeface="楷体_GB2312" pitchFamily="49" charset="-122"/>
              </a:rPr>
              <a:t>内容提要</a:t>
            </a:r>
            <a:endParaRPr lang="en-US" altLang="zh-CN" b="1" smtClean="0">
              <a:solidFill>
                <a:schemeClr val="bg2"/>
              </a:solidFill>
              <a:latin typeface="楷体_GB2312" pitchFamily="49" charset="-122"/>
              <a:ea typeface="楷体_GB2312" pitchFamily="49" charset="-122"/>
            </a:endParaRPr>
          </a:p>
          <a:p>
            <a:pPr eaLnBrk="1" hangingPunct="1">
              <a:lnSpc>
                <a:spcPct val="90000"/>
              </a:lnSpc>
              <a:buClr>
                <a:schemeClr val="hlink"/>
              </a:buClr>
              <a:buSzPct val="50000"/>
            </a:pPr>
            <a:endParaRPr lang="zh-CN" altLang="en-US" b="1" smtClean="0">
              <a:solidFill>
                <a:schemeClr val="bg2"/>
              </a:solidFill>
              <a:latin typeface="楷体_GB2312" pitchFamily="49" charset="-122"/>
              <a:ea typeface="楷体_GB2312" pitchFamily="49" charset="-122"/>
            </a:endParaRPr>
          </a:p>
          <a:p>
            <a:pPr eaLnBrk="1" hangingPunct="1">
              <a:lnSpc>
                <a:spcPct val="90000"/>
              </a:lnSpc>
              <a:buFont typeface="Wingdings" pitchFamily="2" charset="2"/>
              <a:buNone/>
            </a:pPr>
            <a:r>
              <a:rPr lang="zh-CN" altLang="en-US"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§1  </a:t>
            </a:r>
            <a:r>
              <a:rPr lang="zh-CN" altLang="en-US" sz="2800" b="1" smtClean="0">
                <a:latin typeface="楷体_GB2312" pitchFamily="49" charset="-122"/>
                <a:ea typeface="楷体_GB2312" pitchFamily="49" charset="-122"/>
              </a:rPr>
              <a:t>二阶与三阶行列式</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§2  </a:t>
            </a:r>
            <a:r>
              <a:rPr lang="zh-CN" altLang="en-US" sz="2800" b="1" smtClean="0">
                <a:latin typeface="楷体_GB2312" pitchFamily="49" charset="-122"/>
                <a:ea typeface="楷体_GB2312" pitchFamily="49" charset="-122"/>
              </a:rPr>
              <a:t>全排列与对换</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§3  </a:t>
            </a:r>
            <a:r>
              <a:rPr lang="en-US" altLang="zh-CN" sz="2800" b="1" i="1" smtClean="0">
                <a:latin typeface="Times New Roman" pitchFamily="18" charset="0"/>
                <a:ea typeface="楷体_GB2312" pitchFamily="49" charset="-122"/>
              </a:rPr>
              <a:t>n</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阶行列式的定义</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§4  </a:t>
            </a:r>
            <a:r>
              <a:rPr lang="zh-CN" altLang="en-US" sz="2800" b="1" smtClean="0">
                <a:latin typeface="楷体_GB2312" pitchFamily="49" charset="-122"/>
                <a:ea typeface="楷体_GB2312" pitchFamily="49" charset="-122"/>
              </a:rPr>
              <a:t>行列式的性质</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§5  </a:t>
            </a:r>
            <a:r>
              <a:rPr lang="zh-CN" altLang="en-US" sz="2800" b="1" smtClean="0">
                <a:latin typeface="楷体_GB2312" pitchFamily="49" charset="-122"/>
                <a:ea typeface="楷体_GB2312" pitchFamily="49" charset="-122"/>
              </a:rPr>
              <a:t>行列式按行（列）展开</a:t>
            </a:r>
          </a:p>
          <a:p>
            <a:pPr eaLnBrk="1" hangingPunct="1">
              <a:lnSpc>
                <a:spcPct val="90000"/>
              </a:lnSpc>
              <a:buFont typeface="Wingdings" pitchFamily="2" charset="2"/>
              <a:buNone/>
            </a:pPr>
            <a:r>
              <a:rPr lang="zh-CN" altLang="en-US" sz="2800" b="1" smtClean="0">
                <a:latin typeface="楷体_GB2312" pitchFamily="49" charset="-122"/>
                <a:ea typeface="楷体_GB2312" pitchFamily="49" charset="-122"/>
              </a:rPr>
              <a:t>	</a:t>
            </a:r>
          </a:p>
        </p:txBody>
      </p:sp>
      <p:sp>
        <p:nvSpPr>
          <p:cNvPr id="28676" name="AutoShape 4"/>
          <p:cNvSpPr>
            <a:spLocks/>
          </p:cNvSpPr>
          <p:nvPr/>
        </p:nvSpPr>
        <p:spPr bwMode="auto">
          <a:xfrm>
            <a:off x="4786313" y="3194050"/>
            <a:ext cx="280987" cy="1081088"/>
          </a:xfrm>
          <a:prstGeom prst="rightBrace">
            <a:avLst>
              <a:gd name="adj1" fmla="val 44157"/>
              <a:gd name="adj2" fmla="val 50000"/>
            </a:avLst>
          </a:prstGeom>
          <a:noFill/>
          <a:ln w="28575">
            <a:solidFill>
              <a:srgbClr val="CC0099"/>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8677" name="Text Box 5"/>
          <p:cNvSpPr txBox="1">
            <a:spLocks noChangeArrowheads="1"/>
          </p:cNvSpPr>
          <p:nvPr/>
        </p:nvSpPr>
        <p:spPr bwMode="auto">
          <a:xfrm>
            <a:off x="5003800" y="3560763"/>
            <a:ext cx="2884488" cy="428625"/>
          </a:xfrm>
          <a:prstGeom prst="rect">
            <a:avLst/>
          </a:prstGeom>
          <a:noFill/>
          <a:ln w="9525">
            <a:noFill/>
            <a:miter lim="800000"/>
            <a:headEnd/>
            <a:tailEnd/>
          </a:ln>
        </p:spPr>
        <p:txBody>
          <a:bodyPr wrap="none"/>
          <a:lstStyle/>
          <a:p>
            <a:pPr fontAlgn="base">
              <a:spcBef>
                <a:spcPct val="0"/>
              </a:spcBef>
              <a:spcAft>
                <a:spcPct val="0"/>
              </a:spcAft>
            </a:pPr>
            <a:r>
              <a:rPr lang="zh-CN" altLang="en-US" sz="2400" b="1" smtClean="0">
                <a:solidFill>
                  <a:srgbClr val="CC0099"/>
                </a:solidFill>
                <a:latin typeface="楷体_GB2312" pitchFamily="49" charset="-122"/>
                <a:ea typeface="楷体_GB2312" pitchFamily="49" charset="-122"/>
              </a:rPr>
              <a:t>行列式的概念</a:t>
            </a:r>
            <a:r>
              <a:rPr lang="en-US" altLang="zh-CN" sz="2400" b="1" smtClean="0">
                <a:solidFill>
                  <a:srgbClr val="FFFFFF"/>
                </a:solidFill>
                <a:latin typeface="楷体_GB2312" pitchFamily="49" charset="-122"/>
                <a:ea typeface="楷体_GB2312" pitchFamily="49" charset="-122"/>
              </a:rPr>
              <a:t>.</a:t>
            </a:r>
          </a:p>
        </p:txBody>
      </p:sp>
      <p:sp>
        <p:nvSpPr>
          <p:cNvPr id="28678" name="AutoShape 6"/>
          <p:cNvSpPr>
            <a:spLocks/>
          </p:cNvSpPr>
          <p:nvPr/>
        </p:nvSpPr>
        <p:spPr bwMode="auto">
          <a:xfrm>
            <a:off x="5434013" y="4562475"/>
            <a:ext cx="209550" cy="795338"/>
          </a:xfrm>
          <a:prstGeom prst="rightBrace">
            <a:avLst>
              <a:gd name="adj1" fmla="val 44157"/>
              <a:gd name="adj2" fmla="val 50000"/>
            </a:avLst>
          </a:prstGeom>
          <a:noFill/>
          <a:ln w="28575">
            <a:solidFill>
              <a:srgbClr val="CC0099"/>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8679" name="Text Box 7"/>
          <p:cNvSpPr txBox="1">
            <a:spLocks noChangeArrowheads="1"/>
          </p:cNvSpPr>
          <p:nvPr/>
        </p:nvSpPr>
        <p:spPr bwMode="auto">
          <a:xfrm>
            <a:off x="5651500" y="4714875"/>
            <a:ext cx="2992438" cy="428625"/>
          </a:xfrm>
          <a:prstGeom prst="rect">
            <a:avLst/>
          </a:prstGeom>
          <a:noFill/>
          <a:ln w="9525">
            <a:noFill/>
            <a:miter lim="800000"/>
            <a:headEnd/>
            <a:tailEnd/>
          </a:ln>
        </p:spPr>
        <p:txBody>
          <a:bodyPr wrap="none"/>
          <a:lstStyle/>
          <a:p>
            <a:pPr fontAlgn="base">
              <a:spcBef>
                <a:spcPct val="0"/>
              </a:spcBef>
              <a:spcAft>
                <a:spcPct val="0"/>
              </a:spcAft>
            </a:pPr>
            <a:r>
              <a:rPr lang="zh-CN" altLang="en-US" sz="2400" b="1" smtClean="0">
                <a:solidFill>
                  <a:srgbClr val="CC0099"/>
                </a:solidFill>
                <a:latin typeface="楷体_GB2312" pitchFamily="49" charset="-122"/>
                <a:ea typeface="楷体_GB2312" pitchFamily="49" charset="-122"/>
              </a:rPr>
              <a:t>行列式的</a:t>
            </a:r>
            <a:r>
              <a:rPr lang="zh-CN" altLang="zh-CN" sz="2400" b="1" smtClean="0">
                <a:solidFill>
                  <a:srgbClr val="CC0099"/>
                </a:solidFill>
                <a:latin typeface="楷体_GB2312" pitchFamily="49" charset="-122"/>
                <a:ea typeface="楷体_GB2312" pitchFamily="49" charset="-122"/>
              </a:rPr>
              <a:t>性质及计算</a:t>
            </a:r>
            <a:r>
              <a:rPr lang="en-US" altLang="zh-CN" sz="2400" b="1" smtClean="0">
                <a:solidFill>
                  <a:srgbClr val="FFFFFF"/>
                </a:solidFill>
                <a:latin typeface="楷体_GB2312" pitchFamily="49" charset="-122"/>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Effect transition="in" filter="wipe(down)">
                                      <p:cBhvr>
                                        <p:cTn id="7" dur="290">
                                          <p:stCondLst>
                                            <p:cond delay="0"/>
                                          </p:stCondLst>
                                        </p:cTn>
                                        <p:tgtEl>
                                          <p:spTgt spid="28682"/>
                                        </p:tgtEl>
                                      </p:cBhvr>
                                    </p:animEffect>
                                    <p:anim calcmode="lin" valueType="num">
                                      <p:cBhvr>
                                        <p:cTn id="8" dur="911" tmFilter="0,0; 0.14,0.36; 0.43,0.73; 0.71,0.91; 1.0,1.0">
                                          <p:stCondLst>
                                            <p:cond delay="0"/>
                                          </p:stCondLst>
                                        </p:cTn>
                                        <p:tgtEl>
                                          <p:spTgt spid="2868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868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868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868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8682"/>
                                        </p:tgtEl>
                                        <p:attrNameLst>
                                          <p:attrName>ppt_y</p:attrName>
                                        </p:attrNameLst>
                                      </p:cBhvr>
                                      <p:tavLst>
                                        <p:tav tm="0" fmla="#ppt_y-sin(pi*$)/81">
                                          <p:val>
                                            <p:fltVal val="0"/>
                                          </p:val>
                                        </p:tav>
                                        <p:tav tm="100000">
                                          <p:val>
                                            <p:fltVal val="1"/>
                                          </p:val>
                                        </p:tav>
                                      </p:tavLst>
                                    </p:anim>
                                    <p:animScale>
                                      <p:cBhvr>
                                        <p:cTn id="13" dur="13">
                                          <p:stCondLst>
                                            <p:cond delay="325"/>
                                          </p:stCondLst>
                                        </p:cTn>
                                        <p:tgtEl>
                                          <p:spTgt spid="28682"/>
                                        </p:tgtEl>
                                      </p:cBhvr>
                                      <p:to x="100000" y="60000"/>
                                    </p:animScale>
                                    <p:animScale>
                                      <p:cBhvr>
                                        <p:cTn id="14" dur="83" decel="50000">
                                          <p:stCondLst>
                                            <p:cond delay="338"/>
                                          </p:stCondLst>
                                        </p:cTn>
                                        <p:tgtEl>
                                          <p:spTgt spid="28682"/>
                                        </p:tgtEl>
                                      </p:cBhvr>
                                      <p:to x="100000" y="100000"/>
                                    </p:animScale>
                                    <p:animScale>
                                      <p:cBhvr>
                                        <p:cTn id="15" dur="13">
                                          <p:stCondLst>
                                            <p:cond delay="656"/>
                                          </p:stCondLst>
                                        </p:cTn>
                                        <p:tgtEl>
                                          <p:spTgt spid="28682"/>
                                        </p:tgtEl>
                                      </p:cBhvr>
                                      <p:to x="100000" y="80000"/>
                                    </p:animScale>
                                    <p:animScale>
                                      <p:cBhvr>
                                        <p:cTn id="16" dur="83" decel="50000">
                                          <p:stCondLst>
                                            <p:cond delay="669"/>
                                          </p:stCondLst>
                                        </p:cTn>
                                        <p:tgtEl>
                                          <p:spTgt spid="28682"/>
                                        </p:tgtEl>
                                      </p:cBhvr>
                                      <p:to x="100000" y="100000"/>
                                    </p:animScale>
                                    <p:animScale>
                                      <p:cBhvr>
                                        <p:cTn id="17" dur="13">
                                          <p:stCondLst>
                                            <p:cond delay="821"/>
                                          </p:stCondLst>
                                        </p:cTn>
                                        <p:tgtEl>
                                          <p:spTgt spid="28682"/>
                                        </p:tgtEl>
                                      </p:cBhvr>
                                      <p:to x="100000" y="90000"/>
                                    </p:animScale>
                                    <p:animScale>
                                      <p:cBhvr>
                                        <p:cTn id="18" dur="83" decel="50000">
                                          <p:stCondLst>
                                            <p:cond delay="834"/>
                                          </p:stCondLst>
                                        </p:cTn>
                                        <p:tgtEl>
                                          <p:spTgt spid="28682"/>
                                        </p:tgtEl>
                                      </p:cBhvr>
                                      <p:to x="100000" y="100000"/>
                                    </p:animScale>
                                    <p:animScale>
                                      <p:cBhvr>
                                        <p:cTn id="19" dur="13">
                                          <p:stCondLst>
                                            <p:cond delay="904"/>
                                          </p:stCondLst>
                                        </p:cTn>
                                        <p:tgtEl>
                                          <p:spTgt spid="28682"/>
                                        </p:tgtEl>
                                      </p:cBhvr>
                                      <p:to x="100000" y="95000"/>
                                    </p:animScale>
                                    <p:animScale>
                                      <p:cBhvr>
                                        <p:cTn id="20" dur="83" decel="50000">
                                          <p:stCondLst>
                                            <p:cond delay="917"/>
                                          </p:stCondLst>
                                        </p:cTn>
                                        <p:tgtEl>
                                          <p:spTgt spid="2868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676"/>
                                        </p:tgtEl>
                                        <p:attrNameLst>
                                          <p:attrName>style.visibility</p:attrName>
                                        </p:attrNameLst>
                                      </p:cBhvr>
                                      <p:to>
                                        <p:strVal val="visible"/>
                                      </p:to>
                                    </p:set>
                                    <p:animEffect transition="in" filter="wipe(left)">
                                      <p:cBhvr>
                                        <p:cTn id="25" dur="500"/>
                                        <p:tgtEl>
                                          <p:spTgt spid="28676"/>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8677"/>
                                        </p:tgtEl>
                                        <p:attrNameLst>
                                          <p:attrName>style.visibility</p:attrName>
                                        </p:attrNameLst>
                                      </p:cBhvr>
                                      <p:to>
                                        <p:strVal val="visible"/>
                                      </p:to>
                                    </p:set>
                                    <p:animEffect transition="in" filter="wipe(left)">
                                      <p:cBhvr>
                                        <p:cTn id="29" dur="500"/>
                                        <p:tgtEl>
                                          <p:spTgt spid="2867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678"/>
                                        </p:tgtEl>
                                        <p:attrNameLst>
                                          <p:attrName>style.visibility</p:attrName>
                                        </p:attrNameLst>
                                      </p:cBhvr>
                                      <p:to>
                                        <p:strVal val="visible"/>
                                      </p:to>
                                    </p:set>
                                    <p:animEffect transition="in" filter="wipe(left)">
                                      <p:cBhvr>
                                        <p:cTn id="34" dur="500"/>
                                        <p:tgtEl>
                                          <p:spTgt spid="28678"/>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8679"/>
                                        </p:tgtEl>
                                        <p:attrNameLst>
                                          <p:attrName>style.visibility</p:attrName>
                                        </p:attrNameLst>
                                      </p:cBhvr>
                                      <p:to>
                                        <p:strVal val="visible"/>
                                      </p:to>
                                    </p:set>
                                    <p:animEffect transition="in" filter="wipe(left)">
                                      <p:cBhvr>
                                        <p:cTn id="38"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animBg="1"/>
      <p:bldP spid="28676" grpId="0" animBg="1"/>
      <p:bldP spid="28677" grpId="0"/>
      <p:bldP spid="28678" grpId="0" animBg="1"/>
      <p:bldP spid="2867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8018" name="Rectangle 2"/>
          <p:cNvSpPr>
            <a:spLocks noGrp="1" noChangeArrowheads="1"/>
          </p:cNvSpPr>
          <p:nvPr>
            <p:ph type="ctrTitle"/>
          </p:nvPr>
        </p:nvSpPr>
        <p:spPr>
          <a:xfrm>
            <a:off x="857250" y="1000125"/>
            <a:ext cx="7929563" cy="2138363"/>
          </a:xfrm>
        </p:spPr>
        <p:txBody>
          <a:bodyPr/>
          <a:lstStyle/>
          <a:p>
            <a:pPr algn="ctr" eaLnBrk="1" hangingPunct="1"/>
            <a:r>
              <a:rPr kumimoji="1" lang="en-US" altLang="zh-CN" sz="3600" b="1" smtClean="0">
                <a:solidFill>
                  <a:srgbClr val="CC0099"/>
                </a:solidFill>
                <a:latin typeface="楷体_GB2312" pitchFamily="49" charset="-122"/>
                <a:ea typeface="楷体_GB2312" pitchFamily="49" charset="-122"/>
              </a:rPr>
              <a:t> §</a:t>
            </a:r>
            <a:r>
              <a:rPr kumimoji="1" lang="en-US" altLang="zh-CN" sz="3600" b="1" smtClean="0">
                <a:solidFill>
                  <a:srgbClr val="CC0099"/>
                </a:solidFill>
                <a:latin typeface="Times New Roman" pitchFamily="18" charset="0"/>
                <a:ea typeface="楷体_GB2312" pitchFamily="49" charset="-122"/>
              </a:rPr>
              <a:t>1</a:t>
            </a:r>
            <a:r>
              <a:rPr kumimoji="1" lang="en-US" altLang="zh-CN" sz="3600" b="1" smtClean="0">
                <a:solidFill>
                  <a:srgbClr val="CC0099"/>
                </a:solidFill>
                <a:latin typeface="楷体_GB2312" pitchFamily="49" charset="-122"/>
                <a:ea typeface="楷体_GB2312" pitchFamily="49" charset="-122"/>
              </a:rPr>
              <a:t>  </a:t>
            </a:r>
            <a:r>
              <a:rPr kumimoji="1" lang="zh-CN" altLang="en-US" sz="3600" b="1" smtClean="0">
                <a:solidFill>
                  <a:srgbClr val="CC0099"/>
                </a:solidFill>
                <a:latin typeface="楷体_GB2312" pitchFamily="49" charset="-122"/>
                <a:ea typeface="楷体_GB2312" pitchFamily="49" charset="-122"/>
              </a:rPr>
              <a:t>二阶与三阶行列式</a:t>
            </a:r>
            <a:r>
              <a:rPr kumimoji="1" lang="en-US" altLang="zh-CN" sz="3600" b="1" smtClean="0">
                <a:solidFill>
                  <a:srgbClr val="CC0099"/>
                </a:solidFill>
                <a:latin typeface="楷体_GB2312" pitchFamily="49" charset="-122"/>
                <a:ea typeface="楷体_GB2312" pitchFamily="49" charset="-122"/>
              </a:rPr>
              <a:t/>
            </a:r>
            <a:br>
              <a:rPr kumimoji="1" lang="en-US" altLang="zh-CN" sz="3600" b="1" smtClean="0">
                <a:solidFill>
                  <a:srgbClr val="CC0099"/>
                </a:solidFill>
                <a:latin typeface="楷体_GB2312" pitchFamily="49" charset="-122"/>
                <a:ea typeface="楷体_GB2312" pitchFamily="49" charset="-122"/>
              </a:rPr>
            </a:br>
            <a:r>
              <a:rPr kumimoji="1" lang="en-US" altLang="zh-CN" sz="3600" b="1" smtClean="0">
                <a:solidFill>
                  <a:srgbClr val="CC0099"/>
                </a:solidFill>
                <a:latin typeface="楷体_GB2312" pitchFamily="49" charset="-122"/>
                <a:ea typeface="楷体_GB2312" pitchFamily="49" charset="-122"/>
              </a:rPr>
              <a:t/>
            </a:r>
            <a:br>
              <a:rPr kumimoji="1" lang="en-US" altLang="zh-CN" sz="3600" b="1" smtClean="0">
                <a:solidFill>
                  <a:srgbClr val="CC0099"/>
                </a:solidFill>
                <a:latin typeface="楷体_GB2312" pitchFamily="49" charset="-122"/>
                <a:ea typeface="楷体_GB2312" pitchFamily="49" charset="-122"/>
              </a:rPr>
            </a:br>
            <a:r>
              <a:rPr kumimoji="1" lang="en-US" altLang="zh-CN" sz="3600" b="1" smtClean="0">
                <a:solidFill>
                  <a:srgbClr val="CC0099"/>
                </a:solidFill>
                <a:latin typeface="楷体_GB2312" pitchFamily="49" charset="-122"/>
                <a:ea typeface="楷体_GB2312" pitchFamily="49" charset="-122"/>
              </a:rPr>
              <a:t>( </a:t>
            </a:r>
            <a:r>
              <a:rPr kumimoji="1" lang="en-US" altLang="zh-CN" sz="3200" b="1" i="1" smtClean="0">
                <a:solidFill>
                  <a:srgbClr val="CC0099"/>
                </a:solidFill>
                <a:latin typeface="Times New Roman" pitchFamily="18" charset="0"/>
                <a:ea typeface="楷体_GB2312" pitchFamily="49" charset="-122"/>
                <a:cs typeface="Times New Roman" pitchFamily="18" charset="0"/>
              </a:rPr>
              <a:t>Determinent of order two or three</a:t>
            </a:r>
            <a:r>
              <a:rPr kumimoji="1" lang="en-US" altLang="zh-CN" sz="3600" b="1" smtClean="0">
                <a:solidFill>
                  <a:srgbClr val="CC0099"/>
                </a:solidFill>
                <a:latin typeface="楷体_GB2312" pitchFamily="49" charset="-122"/>
                <a:ea typeface="楷体_GB2312" pitchFamily="49" charset="-122"/>
              </a:rPr>
              <a:t>)</a:t>
            </a:r>
            <a:endParaRPr kumimoji="1" lang="zh-CN" altLang="en-US" sz="3600" b="1" smtClean="0">
              <a:solidFill>
                <a:srgbClr val="CC0099"/>
              </a:solidFill>
              <a:latin typeface="楷体_GB2312" pitchFamily="49" charset="-122"/>
              <a:ea typeface="楷体_GB2312" pitchFamily="49" charset="-122"/>
            </a:endParaRPr>
          </a:p>
        </p:txBody>
      </p:sp>
      <p:sp>
        <p:nvSpPr>
          <p:cNvPr id="31747" name="Text Box 3"/>
          <p:cNvSpPr txBox="1">
            <a:spLocks noChangeArrowheads="1"/>
          </p:cNvSpPr>
          <p:nvPr/>
        </p:nvSpPr>
        <p:spPr bwMode="auto">
          <a:xfrm>
            <a:off x="1835150" y="3933825"/>
            <a:ext cx="6913563" cy="1108075"/>
          </a:xfrm>
          <a:prstGeom prst="rect">
            <a:avLst/>
          </a:prstGeom>
          <a:solidFill>
            <a:srgbClr val="2A00DC">
              <a:alpha val="56078"/>
            </a:srgbClr>
          </a:solidFill>
          <a:ln w="76200">
            <a:solidFill>
              <a:srgbClr val="33CC33"/>
            </a:solidFill>
            <a:miter lim="800000"/>
            <a:headEnd/>
            <a:tailEnd/>
          </a:ln>
        </p:spPr>
        <p:txBody>
          <a:bodyPr anchor="ctr" anchorCtr="1">
            <a:spAutoFit/>
          </a:bodyPr>
          <a:lstStyle/>
          <a:p>
            <a:pPr fontAlgn="base">
              <a:spcBef>
                <a:spcPct val="0"/>
              </a:spcBef>
              <a:spcAft>
                <a:spcPct val="0"/>
              </a:spcAft>
            </a:pPr>
            <a:r>
              <a:rPr kumimoji="1" lang="zh-CN" altLang="en-US" sz="2800" b="1" smtClean="0">
                <a:solidFill>
                  <a:srgbClr val="FFFFFF"/>
                </a:solidFill>
                <a:latin typeface="楷体_GB2312" pitchFamily="49" charset="-122"/>
                <a:ea typeface="楷体_GB2312" pitchFamily="49" charset="-122"/>
              </a:rPr>
              <a:t>我们从最简单的二元线性方程组出发，探</a:t>
            </a:r>
          </a:p>
          <a:p>
            <a:pPr fontAlgn="base">
              <a:lnSpc>
                <a:spcPct val="120000"/>
              </a:lnSpc>
              <a:spcBef>
                <a:spcPct val="0"/>
              </a:spcBef>
              <a:spcAft>
                <a:spcPct val="0"/>
              </a:spcAft>
            </a:pPr>
            <a:r>
              <a:rPr kumimoji="1" lang="zh-CN" altLang="en-US" sz="2800" b="1" smtClean="0">
                <a:solidFill>
                  <a:srgbClr val="FFFFFF"/>
                </a:solidFill>
                <a:latin typeface="楷体_GB2312" pitchFamily="49" charset="-122"/>
                <a:ea typeface="楷体_GB2312" pitchFamily="49" charset="-122"/>
              </a:rPr>
              <a:t>求其求解公式，并设法化简此公式</a:t>
            </a:r>
            <a:r>
              <a:rPr kumimoji="1" lang="en-US" altLang="zh-CN" sz="2800" b="1" smtClean="0">
                <a:solidFill>
                  <a:srgbClr val="FFFFFF"/>
                </a:solidFill>
                <a:latin typeface="楷体_GB2312" pitchFamily="49" charset="-122"/>
                <a:ea typeface="楷体_GB2312" pitchFamily="49" charset="-122"/>
              </a:rPr>
              <a: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5858" name="矩形 4"/>
          <p:cNvSpPr>
            <a:spLocks noChangeArrowheads="1"/>
          </p:cNvSpPr>
          <p:nvPr/>
        </p:nvSpPr>
        <p:spPr bwMode="auto">
          <a:xfrm>
            <a:off x="785813" y="1285875"/>
            <a:ext cx="7500937" cy="5262563"/>
          </a:xfrm>
          <a:prstGeom prst="rect">
            <a:avLst/>
          </a:prstGeom>
          <a:noFill/>
          <a:ln w="9525">
            <a:noFill/>
            <a:miter lim="800000"/>
            <a:headEnd/>
            <a:tailEnd/>
          </a:ln>
        </p:spPr>
        <p:txBody>
          <a:bodyPr>
            <a:spAutoFit/>
          </a:bodyPr>
          <a:lstStyle/>
          <a:p>
            <a:pPr fontAlgn="base">
              <a:spcBef>
                <a:spcPct val="0"/>
              </a:spcBef>
              <a:spcAft>
                <a:spcPct val="0"/>
              </a:spcAft>
              <a:defRPr/>
            </a:pPr>
            <a:r>
              <a:rPr lang="zh-CN" altLang="en-US" sz="2800" b="1" dirty="0">
                <a:solidFill>
                  <a:srgbClr val="00007D"/>
                </a:solidFill>
                <a:ea typeface="楷体_GB2312" pitchFamily="49" charset="-122"/>
              </a:rPr>
              <a:t>一、研究对象</a:t>
            </a:r>
            <a:endParaRPr lang="zh-CN" altLang="en-US" sz="2800" dirty="0">
              <a:solidFill>
                <a:srgbClr val="00007D"/>
              </a:solidFill>
              <a:ea typeface="楷体_GB2312" pitchFamily="49" charset="-122"/>
            </a:endParaRPr>
          </a:p>
          <a:p>
            <a:pPr fontAlgn="base">
              <a:spcBef>
                <a:spcPct val="0"/>
              </a:spcBef>
              <a:spcAft>
                <a:spcPct val="0"/>
              </a:spcAft>
              <a:defRPr/>
            </a:pPr>
            <a:r>
              <a:rPr lang="zh-CN" altLang="en-US" sz="2400" dirty="0">
                <a:solidFill>
                  <a:srgbClr val="000000"/>
                </a:solidFill>
                <a:ea typeface="楷体_GB2312" pitchFamily="49" charset="-122"/>
              </a:rPr>
              <a:t>       </a:t>
            </a:r>
            <a:r>
              <a:rPr lang="zh-CN" altLang="en-US" sz="2800" b="1" dirty="0">
                <a:solidFill>
                  <a:srgbClr val="000000"/>
                </a:solidFill>
                <a:ea typeface="楷体_GB2312" pitchFamily="49" charset="-122"/>
              </a:rPr>
              <a:t>线性代数是</a:t>
            </a:r>
            <a:r>
              <a:rPr lang="zh-CN" altLang="en-US" sz="2800" b="1" dirty="0">
                <a:solidFill>
                  <a:srgbClr val="00007D"/>
                </a:solidFill>
                <a:ea typeface="楷体_GB2312" pitchFamily="49" charset="-122"/>
              </a:rPr>
              <a:t>代数学</a:t>
            </a:r>
            <a:r>
              <a:rPr lang="zh-CN" altLang="en-US" sz="2800" b="1" dirty="0">
                <a:solidFill>
                  <a:srgbClr val="000000"/>
                </a:solidFill>
                <a:ea typeface="楷体_GB2312" pitchFamily="49" charset="-122"/>
              </a:rPr>
              <a:t>的一个分支，主要处理</a:t>
            </a:r>
            <a:r>
              <a:rPr lang="zh-CN" altLang="en-US" sz="2800" b="1" dirty="0">
                <a:solidFill>
                  <a:srgbClr val="00007D"/>
                </a:solidFill>
                <a:ea typeface="楷体_GB2312" pitchFamily="49" charset="-122"/>
              </a:rPr>
              <a:t>线性关系</a:t>
            </a:r>
            <a:r>
              <a:rPr lang="zh-CN" altLang="en-US" sz="2800" b="1" dirty="0">
                <a:solidFill>
                  <a:srgbClr val="000000"/>
                </a:solidFill>
                <a:ea typeface="楷体_GB2312" pitchFamily="49" charset="-122"/>
              </a:rPr>
              <a:t>问题，即</a:t>
            </a:r>
            <a:r>
              <a:rPr lang="zh-CN" altLang="en-US" sz="2800" b="1" dirty="0">
                <a:solidFill>
                  <a:srgbClr val="000000"/>
                </a:solidFill>
                <a:latin typeface="宋体"/>
                <a:ea typeface="楷体_GB2312" pitchFamily="49" charset="-122"/>
              </a:rPr>
              <a:t>线性空间、线性变换和有限维的线性方程组。</a:t>
            </a:r>
            <a:r>
              <a:rPr lang="zh-CN" altLang="en-US" sz="2800" b="1" dirty="0">
                <a:solidFill>
                  <a:srgbClr val="000000"/>
                </a:solidFill>
                <a:ea typeface="楷体_GB2312" pitchFamily="49" charset="-122"/>
              </a:rPr>
              <a:t>线性关系意即数学对象之间的关系是以一次形式来表达的。例如，在解析几何里，平面上直线的方程是二元一次方程；空间平面的方程是三元一次方程，而空间直线视为两个平面相交，由两个三元一次方程所组成的方程组来表示。含有 </a:t>
            </a:r>
            <a:r>
              <a:rPr lang="en-US" altLang="zh-CN" sz="2800" b="1" i="1" dirty="0">
                <a:solidFill>
                  <a:srgbClr val="000000"/>
                </a:solidFill>
                <a:latin typeface="Times New Roman" pitchFamily="18" charset="0"/>
                <a:ea typeface="楷体_GB2312" pitchFamily="49" charset="-122"/>
                <a:cs typeface="Times New Roman" pitchFamily="18" charset="0"/>
              </a:rPr>
              <a:t>n</a:t>
            </a:r>
            <a:r>
              <a:rPr lang="zh-CN" altLang="en-US" sz="2800" b="1" dirty="0">
                <a:solidFill>
                  <a:srgbClr val="000000"/>
                </a:solidFill>
                <a:ea typeface="楷体_GB2312" pitchFamily="49" charset="-122"/>
              </a:rPr>
              <a:t>个未知量的一次方程称为线性方程。关于变量是一次的函数称为线性函数。线性关系问题简称线性问题。解线性方程组的问题是最简单的线性问题。</a:t>
            </a:r>
          </a:p>
        </p:txBody>
      </p:sp>
      <p:sp>
        <p:nvSpPr>
          <p:cNvPr id="580611" name="TextBox 5"/>
          <p:cNvSpPr txBox="1">
            <a:spLocks noChangeArrowheads="1"/>
          </p:cNvSpPr>
          <p:nvPr/>
        </p:nvSpPr>
        <p:spPr bwMode="auto">
          <a:xfrm>
            <a:off x="2786063" y="642938"/>
            <a:ext cx="3857625" cy="584200"/>
          </a:xfrm>
          <a:prstGeom prst="rect">
            <a:avLst/>
          </a:prstGeom>
          <a:noFill/>
          <a:ln w="9525">
            <a:noFill/>
            <a:miter lim="800000"/>
            <a:headEnd/>
            <a:tailEnd/>
          </a:ln>
        </p:spPr>
        <p:txBody>
          <a:bodyPr>
            <a:spAutoFit/>
          </a:bodyPr>
          <a:lstStyle/>
          <a:p>
            <a:pPr algn="ctr" fontAlgn="base">
              <a:spcBef>
                <a:spcPct val="0"/>
              </a:spcBef>
              <a:spcAft>
                <a:spcPct val="0"/>
              </a:spcAft>
            </a:pPr>
            <a:r>
              <a:rPr lang="zh-CN" altLang="en-US" sz="3200" b="1" smtClean="0">
                <a:solidFill>
                  <a:srgbClr val="00007D"/>
                </a:solidFill>
                <a:ea typeface="楷体_GB2312" pitchFamily="49" charset="-122"/>
              </a:rPr>
              <a:t>基础介绍</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a:xfrm>
            <a:off x="457200" y="115888"/>
            <a:ext cx="8229600" cy="1371600"/>
          </a:xfrm>
        </p:spPr>
        <p:txBody>
          <a:bodyPr/>
          <a:lstStyle/>
          <a:p>
            <a:pPr eaLnBrk="1" hangingPunct="1">
              <a:defRPr/>
            </a:pPr>
            <a:r>
              <a:rPr kumimoji="1" lang="zh-CN" altLang="en-US" sz="3600" b="1" dirty="0" smtClean="0">
                <a:solidFill>
                  <a:schemeClr val="accent1">
                    <a:lumMod val="50000"/>
                  </a:schemeClr>
                </a:solidFill>
                <a:latin typeface="楷体_GB2312" pitchFamily="49" charset="-122"/>
                <a:ea typeface="楷体_GB2312" pitchFamily="49" charset="-122"/>
              </a:rPr>
              <a:t>一、二元线性方程组与二阶行列式</a:t>
            </a:r>
            <a:endParaRPr kumimoji="1" lang="zh-CN" altLang="en-US" sz="2800" b="1" dirty="0" smtClean="0">
              <a:solidFill>
                <a:schemeClr val="accent1">
                  <a:lumMod val="50000"/>
                </a:schemeClr>
              </a:solidFill>
              <a:latin typeface="楷体_GB2312" pitchFamily="49" charset="-122"/>
              <a:ea typeface="楷体_GB2312" pitchFamily="49" charset="-122"/>
            </a:endParaRPr>
          </a:p>
        </p:txBody>
      </p:sp>
      <p:sp>
        <p:nvSpPr>
          <p:cNvPr id="32771" name="Text Box 3"/>
          <p:cNvSpPr txBox="1">
            <a:spLocks noChangeArrowheads="1"/>
          </p:cNvSpPr>
          <p:nvPr/>
        </p:nvSpPr>
        <p:spPr bwMode="auto">
          <a:xfrm>
            <a:off x="1028700" y="2082800"/>
            <a:ext cx="2405063"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二元线性方程组 </a:t>
            </a:r>
          </a:p>
        </p:txBody>
      </p:sp>
      <p:graphicFrame>
        <p:nvGraphicFramePr>
          <p:cNvPr id="32772" name="Object 26"/>
          <p:cNvGraphicFramePr>
            <a:graphicFrameLocks noChangeAspect="1"/>
          </p:cNvGraphicFramePr>
          <p:nvPr/>
        </p:nvGraphicFramePr>
        <p:xfrm>
          <a:off x="3563938" y="1814513"/>
          <a:ext cx="2625725" cy="1062037"/>
        </p:xfrm>
        <a:graphic>
          <a:graphicData uri="http://schemas.openxmlformats.org/presentationml/2006/ole">
            <p:oleObj spid="_x0000_s331778" name="Equation" r:id="rId3" imgW="1193800" imgH="482600" progId="Equation.DSMT4">
              <p:embed/>
            </p:oleObj>
          </a:graphicData>
        </a:graphic>
      </p:graphicFrame>
      <p:sp>
        <p:nvSpPr>
          <p:cNvPr id="32773" name="Text Box 5"/>
          <p:cNvSpPr txBox="1">
            <a:spLocks noChangeArrowheads="1"/>
          </p:cNvSpPr>
          <p:nvPr/>
        </p:nvSpPr>
        <p:spPr bwMode="auto">
          <a:xfrm>
            <a:off x="1028700" y="3127375"/>
            <a:ext cx="2378075" cy="457200"/>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由消元法，得</a:t>
            </a:r>
          </a:p>
        </p:txBody>
      </p:sp>
      <p:graphicFrame>
        <p:nvGraphicFramePr>
          <p:cNvPr id="32774" name="Object 27"/>
          <p:cNvGraphicFramePr>
            <a:graphicFrameLocks noChangeAspect="1"/>
          </p:cNvGraphicFramePr>
          <p:nvPr/>
        </p:nvGraphicFramePr>
        <p:xfrm>
          <a:off x="3638550" y="3852863"/>
          <a:ext cx="4330700" cy="419100"/>
        </p:xfrm>
        <a:graphic>
          <a:graphicData uri="http://schemas.openxmlformats.org/presentationml/2006/ole">
            <p:oleObj spid="_x0000_s331779" name="Equation" r:id="rId4" imgW="4330700" imgH="419100" progId="">
              <p:embed/>
            </p:oleObj>
          </a:graphicData>
        </a:graphic>
      </p:graphicFrame>
      <p:graphicFrame>
        <p:nvGraphicFramePr>
          <p:cNvPr id="32775" name="Object 28"/>
          <p:cNvGraphicFramePr>
            <a:graphicFrameLocks noChangeAspect="1"/>
          </p:cNvGraphicFramePr>
          <p:nvPr/>
        </p:nvGraphicFramePr>
        <p:xfrm>
          <a:off x="3638550" y="3165475"/>
          <a:ext cx="4330700" cy="419100"/>
        </p:xfrm>
        <a:graphic>
          <a:graphicData uri="http://schemas.openxmlformats.org/presentationml/2006/ole">
            <p:oleObj spid="_x0000_s331780" name="Equation" r:id="rId5" imgW="4330700" imgH="419100" progId="">
              <p:embed/>
            </p:oleObj>
          </a:graphicData>
        </a:graphic>
      </p:graphicFrame>
      <p:sp>
        <p:nvSpPr>
          <p:cNvPr id="32776" name="Text Box 8"/>
          <p:cNvSpPr txBox="1">
            <a:spLocks noChangeArrowheads="1"/>
          </p:cNvSpPr>
          <p:nvPr/>
        </p:nvSpPr>
        <p:spPr bwMode="auto">
          <a:xfrm>
            <a:off x="1028700" y="4492625"/>
            <a:ext cx="617220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当                时，该方程组有唯一解 </a:t>
            </a:r>
          </a:p>
        </p:txBody>
      </p:sp>
      <p:graphicFrame>
        <p:nvGraphicFramePr>
          <p:cNvPr id="32777" name="Object 29"/>
          <p:cNvGraphicFramePr>
            <a:graphicFrameLocks noChangeAspect="1"/>
          </p:cNvGraphicFramePr>
          <p:nvPr/>
        </p:nvGraphicFramePr>
        <p:xfrm>
          <a:off x="1435100" y="4525963"/>
          <a:ext cx="2374900" cy="419100"/>
        </p:xfrm>
        <a:graphic>
          <a:graphicData uri="http://schemas.openxmlformats.org/presentationml/2006/ole">
            <p:oleObj spid="_x0000_s331781" name="Equation" r:id="rId6" imgW="2374900" imgH="419100" progId="">
              <p:embed/>
            </p:oleObj>
          </a:graphicData>
        </a:graphic>
      </p:graphicFrame>
      <p:graphicFrame>
        <p:nvGraphicFramePr>
          <p:cNvPr id="32778" name="Object 30"/>
          <p:cNvGraphicFramePr>
            <a:graphicFrameLocks noChangeAspect="1"/>
          </p:cNvGraphicFramePr>
          <p:nvPr/>
        </p:nvGraphicFramePr>
        <p:xfrm>
          <a:off x="1384300" y="5157788"/>
          <a:ext cx="2540000" cy="914400"/>
        </p:xfrm>
        <a:graphic>
          <a:graphicData uri="http://schemas.openxmlformats.org/presentationml/2006/ole">
            <p:oleObj spid="_x0000_s331782" name="Equation" r:id="rId7" imgW="2540000" imgH="914400" progId="">
              <p:embed/>
            </p:oleObj>
          </a:graphicData>
        </a:graphic>
      </p:graphicFrame>
      <p:graphicFrame>
        <p:nvGraphicFramePr>
          <p:cNvPr id="32779" name="Object 31"/>
          <p:cNvGraphicFramePr>
            <a:graphicFrameLocks noChangeAspect="1"/>
          </p:cNvGraphicFramePr>
          <p:nvPr/>
        </p:nvGraphicFramePr>
        <p:xfrm>
          <a:off x="5219700" y="5157788"/>
          <a:ext cx="2552700" cy="914400"/>
        </p:xfrm>
        <a:graphic>
          <a:graphicData uri="http://schemas.openxmlformats.org/presentationml/2006/ole">
            <p:oleObj spid="_x0000_s331783" name="Equation" r:id="rId8" imgW="2552700" imgH="914400" progId="">
              <p:embed/>
            </p:oleObj>
          </a:graphicData>
        </a:graphic>
      </p:graphicFrame>
      <p:sp>
        <p:nvSpPr>
          <p:cNvPr id="12" name="Text Box 3"/>
          <p:cNvSpPr txBox="1">
            <a:spLocks noChangeArrowheads="1"/>
          </p:cNvSpPr>
          <p:nvPr/>
        </p:nvSpPr>
        <p:spPr bwMode="auto">
          <a:xfrm>
            <a:off x="1000125" y="1285875"/>
            <a:ext cx="3214688" cy="457200"/>
          </a:xfrm>
          <a:prstGeom prst="rect">
            <a:avLst/>
          </a:prstGeom>
          <a:noFill/>
          <a:ln w="9525">
            <a:noFill/>
            <a:miter lim="800000"/>
            <a:headEnd/>
            <a:tailEnd/>
          </a:ln>
        </p:spPr>
        <p:txBody>
          <a:bodyPr wrap="none"/>
          <a:lstStyle/>
          <a:p>
            <a:pPr fontAlgn="base">
              <a:spcBef>
                <a:spcPct val="0"/>
              </a:spcBef>
              <a:spcAft>
                <a:spcPct val="0"/>
              </a:spcAft>
            </a:pPr>
            <a:r>
              <a:rPr kumimoji="1" lang="en-US" altLang="zh-CN" sz="2400" b="1" smtClean="0">
                <a:solidFill>
                  <a:srgbClr val="000000"/>
                </a:solidFill>
                <a:latin typeface="Times New Roman" pitchFamily="18" charset="0"/>
                <a:ea typeface="楷体_GB2312" pitchFamily="49" charset="-122"/>
              </a:rPr>
              <a:t>1. </a:t>
            </a:r>
            <a:r>
              <a:rPr kumimoji="1" lang="zh-CN" altLang="en-US" sz="2400" b="1" smtClean="0">
                <a:solidFill>
                  <a:srgbClr val="000000"/>
                </a:solidFill>
                <a:latin typeface="Times New Roman" pitchFamily="18" charset="0"/>
                <a:ea typeface="楷体_GB2312" pitchFamily="49" charset="-122"/>
              </a:rPr>
              <a:t>二阶行列式的定义</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32772"/>
                                        </p:tgtEl>
                                        <p:attrNameLst>
                                          <p:attrName>style.visibility</p:attrName>
                                        </p:attrNameLst>
                                      </p:cBhvr>
                                      <p:to>
                                        <p:strVal val="visible"/>
                                      </p:to>
                                    </p:set>
                                    <p:animEffect transition="in" filter="wipe(left)">
                                      <p:cBhvr>
                                        <p:cTn id="14" dur="500"/>
                                        <p:tgtEl>
                                          <p:spTgt spid="3277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27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27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2777"/>
                                        </p:tgtEl>
                                        <p:attrNameLst>
                                          <p:attrName>style.visibility</p:attrName>
                                        </p:attrNameLst>
                                      </p:cBhvr>
                                      <p:to>
                                        <p:strVal val="visible"/>
                                      </p:to>
                                    </p:set>
                                    <p:animEffect transition="in" filter="blinds(horizontal)">
                                      <p:cBhvr>
                                        <p:cTn id="31" dur="500"/>
                                        <p:tgtEl>
                                          <p:spTgt spid="3277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2776"/>
                                        </p:tgtEl>
                                        <p:attrNameLst>
                                          <p:attrName>style.visibility</p:attrName>
                                        </p:attrNameLst>
                                      </p:cBhvr>
                                      <p:to>
                                        <p:strVal val="visible"/>
                                      </p:to>
                                    </p:set>
                                    <p:animEffect transition="in" filter="blinds(horizontal)">
                                      <p:cBhvr>
                                        <p:cTn id="34" dur="500"/>
                                        <p:tgtEl>
                                          <p:spTgt spid="3277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277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2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P spid="32773" grpId="0" autoUpdateAnimBg="0"/>
      <p:bldP spid="32776" grpId="0"/>
      <p:bldP spid="1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131763" y="2544763"/>
            <a:ext cx="2568575"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求解公式为</a:t>
            </a:r>
          </a:p>
        </p:txBody>
      </p:sp>
      <p:graphicFrame>
        <p:nvGraphicFramePr>
          <p:cNvPr id="600067" name="Object 10"/>
          <p:cNvGraphicFramePr>
            <a:graphicFrameLocks noChangeAspect="1"/>
          </p:cNvGraphicFramePr>
          <p:nvPr/>
        </p:nvGraphicFramePr>
        <p:xfrm>
          <a:off x="3170238" y="1196975"/>
          <a:ext cx="2625725" cy="1062038"/>
        </p:xfrm>
        <a:graphic>
          <a:graphicData uri="http://schemas.openxmlformats.org/presentationml/2006/ole">
            <p:oleObj spid="_x0000_s332802" name="Equation" r:id="rId3" imgW="1193800" imgH="482600" progId="Equation.DSMT4">
              <p:embed/>
            </p:oleObj>
          </a:graphicData>
        </a:graphic>
      </p:graphicFrame>
      <p:graphicFrame>
        <p:nvGraphicFramePr>
          <p:cNvPr id="600068" name="Object 11"/>
          <p:cNvGraphicFramePr>
            <a:graphicFrameLocks noChangeAspect="1"/>
          </p:cNvGraphicFramePr>
          <p:nvPr/>
        </p:nvGraphicFramePr>
        <p:xfrm>
          <a:off x="131763" y="3146425"/>
          <a:ext cx="2849562" cy="2011363"/>
        </p:xfrm>
        <a:graphic>
          <a:graphicData uri="http://schemas.openxmlformats.org/presentationml/2006/ole">
            <p:oleObj spid="_x0000_s332803" name="Equation" r:id="rId4" imgW="1295400" imgH="914400" progId="Equation.DSMT4">
              <p:embed/>
            </p:oleObj>
          </a:graphicData>
        </a:graphic>
      </p:graphicFrame>
      <p:sp>
        <p:nvSpPr>
          <p:cNvPr id="600069" name="Text Box 5"/>
          <p:cNvSpPr txBox="1">
            <a:spLocks noChangeArrowheads="1"/>
          </p:cNvSpPr>
          <p:nvPr/>
        </p:nvSpPr>
        <p:spPr bwMode="auto">
          <a:xfrm>
            <a:off x="133350" y="673100"/>
            <a:ext cx="2405063"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二元线性方程组 </a:t>
            </a:r>
          </a:p>
        </p:txBody>
      </p:sp>
      <p:sp>
        <p:nvSpPr>
          <p:cNvPr id="33798" name="AutoShape 6"/>
          <p:cNvSpPr>
            <a:spLocks noChangeArrowheads="1"/>
          </p:cNvSpPr>
          <p:nvPr/>
        </p:nvSpPr>
        <p:spPr bwMode="auto">
          <a:xfrm flipH="1">
            <a:off x="971550" y="4738688"/>
            <a:ext cx="1944688" cy="395287"/>
          </a:xfrm>
          <a:prstGeom prst="roundRect">
            <a:avLst>
              <a:gd name="adj" fmla="val 16667"/>
            </a:avLst>
          </a:prstGeom>
          <a:noFill/>
          <a:ln w="28575">
            <a:solidFill>
              <a:srgbClr val="CC0099"/>
            </a:solidFill>
            <a:round/>
            <a:headEnd/>
            <a:tailEnd/>
          </a:ln>
        </p:spPr>
        <p:txBody>
          <a:bodyPr/>
          <a:lstStyle/>
          <a:p>
            <a:pPr algn="ctr" fontAlgn="base">
              <a:spcBef>
                <a:spcPct val="0"/>
              </a:spcBef>
              <a:spcAft>
                <a:spcPct val="0"/>
              </a:spcAft>
            </a:pPr>
            <a:endParaRPr lang="zh-CN" altLang="zh-CN" smtClean="0">
              <a:solidFill>
                <a:srgbClr val="000000"/>
              </a:solidFill>
            </a:endParaRPr>
          </a:p>
        </p:txBody>
      </p:sp>
      <p:sp>
        <p:nvSpPr>
          <p:cNvPr id="33799" name="AutoShape 7"/>
          <p:cNvSpPr>
            <a:spLocks noChangeArrowheads="1"/>
          </p:cNvSpPr>
          <p:nvPr/>
        </p:nvSpPr>
        <p:spPr bwMode="auto">
          <a:xfrm>
            <a:off x="971550" y="3730625"/>
            <a:ext cx="1944688" cy="395288"/>
          </a:xfrm>
          <a:prstGeom prst="roundRect">
            <a:avLst>
              <a:gd name="adj" fmla="val 16667"/>
            </a:avLst>
          </a:prstGeom>
          <a:noFill/>
          <a:ln w="28575">
            <a:solidFill>
              <a:srgbClr val="CC0099"/>
            </a:solidFill>
            <a:round/>
            <a:headEnd/>
            <a:tailEnd/>
          </a:ln>
        </p:spPr>
        <p:txBody>
          <a:bodyPr/>
          <a:lstStyle/>
          <a:p>
            <a:pPr algn="ctr" fontAlgn="base">
              <a:spcBef>
                <a:spcPct val="0"/>
              </a:spcBef>
              <a:spcAft>
                <a:spcPct val="0"/>
              </a:spcAft>
            </a:pPr>
            <a:endParaRPr lang="zh-CN" altLang="zh-CN" smtClean="0">
              <a:solidFill>
                <a:srgbClr val="000000"/>
              </a:solidFill>
            </a:endParaRPr>
          </a:p>
        </p:txBody>
      </p:sp>
      <p:sp>
        <p:nvSpPr>
          <p:cNvPr id="33800" name="Text Box 8"/>
          <p:cNvSpPr txBox="1">
            <a:spLocks noChangeArrowheads="1"/>
          </p:cNvSpPr>
          <p:nvPr/>
        </p:nvSpPr>
        <p:spPr bwMode="auto">
          <a:xfrm>
            <a:off x="3205163" y="2543175"/>
            <a:ext cx="5688012" cy="2614613"/>
          </a:xfrm>
          <a:prstGeom prst="rect">
            <a:avLst/>
          </a:prstGeom>
          <a:noFill/>
          <a:ln w="9525">
            <a:noFill/>
            <a:miter lim="800000"/>
            <a:headEnd/>
            <a:tailEnd/>
          </a:ln>
        </p:spPr>
        <p:txBody>
          <a:bodyPr wrap="none"/>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   </a:t>
            </a:r>
            <a:r>
              <a:rPr kumimoji="1" lang="zh-CN" altLang="en-US" sz="2400" b="1" smtClean="0">
                <a:solidFill>
                  <a:srgbClr val="000000"/>
                </a:solidFill>
                <a:latin typeface="楷体_GB2312" pitchFamily="49" charset="-122"/>
                <a:ea typeface="楷体_GB2312" pitchFamily="49" charset="-122"/>
              </a:rPr>
              <a:t>请观察，此公式有何特点？</a:t>
            </a:r>
          </a:p>
          <a:p>
            <a:pPr fontAlgn="base">
              <a:lnSpc>
                <a:spcPct val="200000"/>
              </a:lnSpc>
              <a:spcBef>
                <a:spcPct val="0"/>
              </a:spcBef>
              <a:spcAft>
                <a:spcPct val="0"/>
              </a:spcAft>
              <a:buClr>
                <a:srgbClr val="CC0099"/>
              </a:buClr>
              <a:buFont typeface="Wingdings" pitchFamily="2" charset="2"/>
              <a:buChar char="Ø"/>
            </a:pPr>
            <a:r>
              <a:rPr lang="zh-CN" altLang="en-US" sz="2400" b="1" smtClean="0">
                <a:solidFill>
                  <a:srgbClr val="CC0099"/>
                </a:solidFill>
                <a:ea typeface="楷体_GB2312" pitchFamily="49" charset="-122"/>
              </a:rPr>
              <a:t>分母相同，由方程组的四个系数确定</a:t>
            </a:r>
            <a:r>
              <a:rPr lang="en-US" altLang="zh-CN" sz="2400" b="1" smtClean="0">
                <a:solidFill>
                  <a:srgbClr val="CC0099"/>
                </a:solidFill>
                <a:latin typeface="Times New Roman" pitchFamily="18" charset="0"/>
                <a:ea typeface="楷体_GB2312" pitchFamily="49" charset="-122"/>
              </a:rPr>
              <a:t>.</a:t>
            </a:r>
          </a:p>
          <a:p>
            <a:pPr fontAlgn="base">
              <a:lnSpc>
                <a:spcPct val="200000"/>
              </a:lnSpc>
              <a:spcBef>
                <a:spcPct val="0"/>
              </a:spcBef>
              <a:spcAft>
                <a:spcPct val="0"/>
              </a:spcAft>
              <a:buFont typeface="Wingdings" pitchFamily="2" charset="2"/>
              <a:buChar char="Ø"/>
            </a:pPr>
            <a:r>
              <a:rPr lang="zh-CN" altLang="en-US" sz="2400" b="1" smtClean="0">
                <a:solidFill>
                  <a:srgbClr val="CC0099"/>
                </a:solidFill>
                <a:ea typeface="楷体_GB2312" pitchFamily="49" charset="-122"/>
              </a:rPr>
              <a:t>分子、分母都是四个数分成两对相乘再</a:t>
            </a:r>
          </a:p>
          <a:p>
            <a:pPr fontAlgn="base">
              <a:lnSpc>
                <a:spcPct val="200000"/>
              </a:lnSpc>
              <a:spcBef>
                <a:spcPct val="0"/>
              </a:spcBef>
              <a:spcAft>
                <a:spcPct val="0"/>
              </a:spcAft>
            </a:pPr>
            <a:r>
              <a:rPr lang="zh-CN" altLang="en-US" sz="2400" b="1" smtClean="0">
                <a:solidFill>
                  <a:srgbClr val="CC0099"/>
                </a:solidFill>
                <a:ea typeface="楷体_GB2312" pitchFamily="49" charset="-122"/>
              </a:rPr>
              <a:t>   相减而得</a:t>
            </a:r>
            <a:r>
              <a:rPr lang="en-US" altLang="zh-CN" sz="2400" b="1" smtClean="0">
                <a:solidFill>
                  <a:srgbClr val="CC0099"/>
                </a:solidFill>
                <a:latin typeface="Times New Roman" pitchFamily="18" charset="0"/>
                <a:ea typeface="楷体_GB2312" pitchFamily="49" charset="-122"/>
              </a:rPr>
              <a:t>.</a:t>
            </a:r>
          </a:p>
        </p:txBody>
      </p:sp>
      <p:sp>
        <p:nvSpPr>
          <p:cNvPr id="33801" name="Rectangle 9"/>
          <p:cNvSpPr>
            <a:spLocks noChangeArrowheads="1"/>
          </p:cNvSpPr>
          <p:nvPr/>
        </p:nvSpPr>
        <p:spPr bwMode="auto">
          <a:xfrm>
            <a:off x="4356100" y="1268413"/>
            <a:ext cx="431800" cy="1008062"/>
          </a:xfrm>
          <a:prstGeom prst="rect">
            <a:avLst/>
          </a:prstGeom>
          <a:noFill/>
          <a:ln w="28575">
            <a:solidFill>
              <a:srgbClr val="3333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3802" name="Rectangle 10"/>
          <p:cNvSpPr>
            <a:spLocks noChangeArrowheads="1"/>
          </p:cNvSpPr>
          <p:nvPr/>
        </p:nvSpPr>
        <p:spPr bwMode="auto">
          <a:xfrm>
            <a:off x="3362325" y="1268413"/>
            <a:ext cx="431800" cy="1008062"/>
          </a:xfrm>
          <a:prstGeom prst="rect">
            <a:avLst/>
          </a:prstGeom>
          <a:noFill/>
          <a:ln w="28575">
            <a:solidFill>
              <a:srgbClr val="3333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up)">
                                      <p:cBhvr>
                                        <p:cTn id="7" dur="500"/>
                                        <p:tgtEl>
                                          <p:spTgt spid="3379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798"/>
                                        </p:tgtEl>
                                        <p:attrNameLst>
                                          <p:attrName>style.visibility</p:attrName>
                                        </p:attrNameLst>
                                      </p:cBhvr>
                                      <p:to>
                                        <p:strVal val="visible"/>
                                      </p:to>
                                    </p:set>
                                    <p:animEffect transition="in" filter="wipe(up)">
                                      <p:cBhvr>
                                        <p:cTn id="10" dur="500"/>
                                        <p:tgtEl>
                                          <p:spTgt spid="33798"/>
                                        </p:tgtEl>
                                      </p:cBhvr>
                                    </p:animEffect>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3802"/>
                                        </p:tgtEl>
                                        <p:attrNameLst>
                                          <p:attrName>style.visibility</p:attrName>
                                        </p:attrNameLst>
                                      </p:cBhvr>
                                      <p:to>
                                        <p:strVal val="visible"/>
                                      </p:to>
                                    </p:set>
                                    <p:animEffect transition="in" filter="wipe(up)">
                                      <p:cBhvr>
                                        <p:cTn id="14" dur="500"/>
                                        <p:tgtEl>
                                          <p:spTgt spid="33802"/>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3801"/>
                                        </p:tgtEl>
                                        <p:attrNameLst>
                                          <p:attrName>style.visibility</p:attrName>
                                        </p:attrNameLst>
                                      </p:cBhvr>
                                      <p:to>
                                        <p:strVal val="visible"/>
                                      </p:to>
                                    </p:set>
                                    <p:animEffect transition="in" filter="wipe(up)">
                                      <p:cBhvr>
                                        <p:cTn id="17" dur="500"/>
                                        <p:tgtEl>
                                          <p:spTgt spid="33801"/>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33800">
                                            <p:txEl>
                                              <p:pRg st="1" end="1"/>
                                            </p:txEl>
                                          </p:spTgt>
                                        </p:tgtEl>
                                        <p:attrNameLst>
                                          <p:attrName>style.visibility</p:attrName>
                                        </p:attrNameLst>
                                      </p:cBhvr>
                                      <p:to>
                                        <p:strVal val="visible"/>
                                      </p:to>
                                    </p:set>
                                    <p:animEffect transition="in" filter="wipe(left)">
                                      <p:cBhvr>
                                        <p:cTn id="21" dur="500"/>
                                        <p:tgtEl>
                                          <p:spTgt spid="33800">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3800">
                                            <p:txEl>
                                              <p:pRg st="2" end="2"/>
                                            </p:txEl>
                                          </p:spTgt>
                                        </p:tgtEl>
                                        <p:attrNameLst>
                                          <p:attrName>style.visibility</p:attrName>
                                        </p:attrNameLst>
                                      </p:cBhvr>
                                      <p:to>
                                        <p:strVal val="visible"/>
                                      </p:to>
                                    </p:set>
                                    <p:animEffect transition="in" filter="wipe(left)">
                                      <p:cBhvr>
                                        <p:cTn id="26" dur="500"/>
                                        <p:tgtEl>
                                          <p:spTgt spid="33800">
                                            <p:txEl>
                                              <p:pRg st="2" end="2"/>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3800">
                                            <p:txEl>
                                              <p:pRg st="3" end="3"/>
                                            </p:txEl>
                                          </p:spTgt>
                                        </p:tgtEl>
                                        <p:attrNameLst>
                                          <p:attrName>style.visibility</p:attrName>
                                        </p:attrNameLst>
                                      </p:cBhvr>
                                      <p:to>
                                        <p:strVal val="visible"/>
                                      </p:to>
                                    </p:set>
                                    <p:animEffect transition="in" filter="wipe(left)">
                                      <p:cBhvr>
                                        <p:cTn id="30" dur="500"/>
                                        <p:tgtEl>
                                          <p:spTgt spid="338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33799" grpId="0" animBg="1"/>
      <p:bldP spid="33801" grpId="0" animBg="1"/>
      <p:bldP spid="3380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01090" name="Object 30"/>
          <p:cNvGraphicFramePr>
            <a:graphicFrameLocks noChangeAspect="1"/>
          </p:cNvGraphicFramePr>
          <p:nvPr/>
        </p:nvGraphicFramePr>
        <p:xfrm>
          <a:off x="131763" y="1196975"/>
          <a:ext cx="2625725" cy="1062038"/>
        </p:xfrm>
        <a:graphic>
          <a:graphicData uri="http://schemas.openxmlformats.org/presentationml/2006/ole">
            <p:oleObj spid="_x0000_s333826" name="Equation" r:id="rId3" imgW="1193800" imgH="482600" progId="Equation.DSMT4">
              <p:embed/>
            </p:oleObj>
          </a:graphicData>
        </a:graphic>
      </p:graphicFrame>
      <p:sp>
        <p:nvSpPr>
          <p:cNvPr id="601091" name="Text Box 5"/>
          <p:cNvSpPr txBox="1">
            <a:spLocks noChangeArrowheads="1"/>
          </p:cNvSpPr>
          <p:nvPr/>
        </p:nvSpPr>
        <p:spPr bwMode="auto">
          <a:xfrm>
            <a:off x="133350" y="673100"/>
            <a:ext cx="2405063"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二元线性方程组 </a:t>
            </a:r>
          </a:p>
        </p:txBody>
      </p:sp>
      <p:sp>
        <p:nvSpPr>
          <p:cNvPr id="601092" name="Rectangle 6"/>
          <p:cNvSpPr>
            <a:spLocks noChangeArrowheads="1"/>
          </p:cNvSpPr>
          <p:nvPr/>
        </p:nvSpPr>
        <p:spPr bwMode="auto">
          <a:xfrm>
            <a:off x="1317625" y="1268413"/>
            <a:ext cx="431800" cy="1008062"/>
          </a:xfrm>
          <a:prstGeom prst="rect">
            <a:avLst/>
          </a:prstGeom>
          <a:noFill/>
          <a:ln w="28575">
            <a:solidFill>
              <a:srgbClr val="3333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01093" name="Rectangle 7"/>
          <p:cNvSpPr>
            <a:spLocks noChangeArrowheads="1"/>
          </p:cNvSpPr>
          <p:nvPr/>
        </p:nvSpPr>
        <p:spPr bwMode="auto">
          <a:xfrm>
            <a:off x="323850" y="1268413"/>
            <a:ext cx="431800" cy="1008062"/>
          </a:xfrm>
          <a:prstGeom prst="rect">
            <a:avLst/>
          </a:prstGeom>
          <a:noFill/>
          <a:ln w="28575">
            <a:solidFill>
              <a:srgbClr val="3333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4824" name="Text Box 8"/>
          <p:cNvSpPr txBox="1">
            <a:spLocks noChangeArrowheads="1"/>
          </p:cNvSpPr>
          <p:nvPr/>
        </p:nvSpPr>
        <p:spPr bwMode="auto">
          <a:xfrm>
            <a:off x="4211638" y="512763"/>
            <a:ext cx="4464050" cy="949325"/>
          </a:xfrm>
          <a:prstGeom prst="rect">
            <a:avLst/>
          </a:prstGeom>
          <a:solidFill>
            <a:srgbClr val="339966"/>
          </a:solidFill>
          <a:ln w="9525">
            <a:noFill/>
            <a:miter lim="800000"/>
            <a:headEnd/>
            <a:tailEnd/>
          </a:ln>
        </p:spPr>
        <p:txBody>
          <a:bodyPr lIns="36000" tIns="36000" rIns="36000" bIns="36000">
            <a:spAutoFit/>
          </a:bodyPr>
          <a:lstStyle/>
          <a:p>
            <a:pPr fontAlgn="base">
              <a:lnSpc>
                <a:spcPct val="120000"/>
              </a:lnSpc>
              <a:spcBef>
                <a:spcPct val="0"/>
              </a:spcBef>
              <a:spcAft>
                <a:spcPct val="0"/>
              </a:spcAft>
            </a:pPr>
            <a:r>
              <a:rPr kumimoji="1" lang="zh-CN" altLang="en-US" sz="2400" b="1" smtClean="0">
                <a:solidFill>
                  <a:srgbClr val="FFFFFF"/>
                </a:solidFill>
                <a:latin typeface="Times New Roman" pitchFamily="18" charset="0"/>
                <a:ea typeface="楷体_GB2312" pitchFamily="49" charset="-122"/>
              </a:rPr>
              <a:t>我们引进新的符号来表示“</a:t>
            </a:r>
            <a:r>
              <a:rPr kumimoji="1" lang="zh-CN" altLang="en-US" sz="2400" b="1" smtClean="0">
                <a:solidFill>
                  <a:srgbClr val="FFFF00"/>
                </a:solidFill>
                <a:latin typeface="Times New Roman" pitchFamily="18" charset="0"/>
                <a:ea typeface="楷体_GB2312" pitchFamily="49" charset="-122"/>
              </a:rPr>
              <a:t>四个数分成两对相乘再相减</a:t>
            </a:r>
            <a:r>
              <a:rPr kumimoji="1" lang="zh-CN" altLang="en-US" sz="2400" b="1" smtClean="0">
                <a:solidFill>
                  <a:srgbClr val="FFFFFF"/>
                </a:solidFill>
                <a:latin typeface="Times New Roman" pitchFamily="18" charset="0"/>
                <a:ea typeface="楷体_GB2312" pitchFamily="49" charset="-122"/>
              </a:rPr>
              <a:t>”</a:t>
            </a:r>
            <a:r>
              <a:rPr kumimoji="1" lang="en-US" altLang="zh-CN" sz="2400" b="1" smtClean="0">
                <a:solidFill>
                  <a:srgbClr val="FFFFFF"/>
                </a:solidFill>
                <a:latin typeface="楷体_GB2312" pitchFamily="49" charset="-122"/>
                <a:ea typeface="楷体_GB2312" pitchFamily="49" charset="-122"/>
              </a:rPr>
              <a:t>.</a:t>
            </a:r>
          </a:p>
        </p:txBody>
      </p:sp>
      <p:graphicFrame>
        <p:nvGraphicFramePr>
          <p:cNvPr id="34825" name="Object 32"/>
          <p:cNvGraphicFramePr>
            <a:graphicFrameLocks noChangeAspect="1"/>
          </p:cNvGraphicFramePr>
          <p:nvPr/>
        </p:nvGraphicFramePr>
        <p:xfrm>
          <a:off x="2195513" y="3860800"/>
          <a:ext cx="4078287" cy="1062038"/>
        </p:xfrm>
        <a:graphic>
          <a:graphicData uri="http://schemas.openxmlformats.org/presentationml/2006/ole">
            <p:oleObj spid="_x0000_s333827" name="Equation" r:id="rId4" imgW="1854200" imgH="482600" progId="Equation.DSMT4">
              <p:embed/>
            </p:oleObj>
          </a:graphicData>
        </a:graphic>
      </p:graphicFrame>
      <p:graphicFrame>
        <p:nvGraphicFramePr>
          <p:cNvPr id="34826" name="Object 33"/>
          <p:cNvGraphicFramePr>
            <a:graphicFrameLocks noChangeAspect="1"/>
          </p:cNvGraphicFramePr>
          <p:nvPr/>
        </p:nvGraphicFramePr>
        <p:xfrm>
          <a:off x="4284663" y="1724025"/>
          <a:ext cx="1201737" cy="1006475"/>
        </p:xfrm>
        <a:graphic>
          <a:graphicData uri="http://schemas.openxmlformats.org/presentationml/2006/ole">
            <p:oleObj spid="_x0000_s333828" name="Equation" r:id="rId5" imgW="545863" imgH="457002" progId="Equation.DSMT4">
              <p:embed/>
            </p:oleObj>
          </a:graphicData>
        </a:graphic>
      </p:graphicFrame>
      <p:sp>
        <p:nvSpPr>
          <p:cNvPr id="34827" name="Text Box 11"/>
          <p:cNvSpPr txBox="1">
            <a:spLocks noChangeArrowheads="1"/>
          </p:cNvSpPr>
          <p:nvPr/>
        </p:nvSpPr>
        <p:spPr bwMode="auto">
          <a:xfrm>
            <a:off x="6221413" y="2066925"/>
            <a:ext cx="798512" cy="457200"/>
          </a:xfrm>
          <a:prstGeom prst="rect">
            <a:avLst/>
          </a:prstGeom>
          <a:noFill/>
          <a:ln w="9525">
            <a:noFill/>
            <a:miter lim="800000"/>
            <a:headEnd/>
            <a:tailEnd/>
          </a:ln>
        </p:spPr>
        <p:txBody>
          <a:bodyPr wrap="none"/>
          <a:lstStyle/>
          <a:p>
            <a:pPr fontAlgn="base">
              <a:spcBef>
                <a:spcPct val="0"/>
              </a:spcBef>
              <a:spcAft>
                <a:spcPct val="0"/>
              </a:spcAft>
            </a:pPr>
            <a:r>
              <a:rPr lang="zh-CN" altLang="en-US" sz="2400" b="1" smtClean="0">
                <a:solidFill>
                  <a:srgbClr val="3333FF"/>
                </a:solidFill>
                <a:ea typeface="楷体_GB2312" pitchFamily="49" charset="-122"/>
              </a:rPr>
              <a:t>记号 </a:t>
            </a:r>
          </a:p>
        </p:txBody>
      </p:sp>
      <p:graphicFrame>
        <p:nvGraphicFramePr>
          <p:cNvPr id="34828" name="Object 34"/>
          <p:cNvGraphicFramePr>
            <a:graphicFrameLocks noChangeAspect="1"/>
          </p:cNvGraphicFramePr>
          <p:nvPr/>
        </p:nvGraphicFramePr>
        <p:xfrm>
          <a:off x="6948488" y="1700213"/>
          <a:ext cx="1312862" cy="1060450"/>
        </p:xfrm>
        <a:graphic>
          <a:graphicData uri="http://schemas.openxmlformats.org/presentationml/2006/ole">
            <p:oleObj spid="_x0000_s333829" name="Equation" r:id="rId6" imgW="596900" imgH="482600" progId="Equation.DSMT4">
              <p:embed/>
            </p:oleObj>
          </a:graphicData>
        </a:graphic>
      </p:graphicFrame>
      <p:sp>
        <p:nvSpPr>
          <p:cNvPr id="34829" name="AutoShape 13"/>
          <p:cNvSpPr>
            <a:spLocks noChangeArrowheads="1"/>
          </p:cNvSpPr>
          <p:nvPr/>
        </p:nvSpPr>
        <p:spPr bwMode="auto">
          <a:xfrm>
            <a:off x="5645150" y="2044700"/>
            <a:ext cx="576263" cy="504825"/>
          </a:xfrm>
          <a:prstGeom prst="rightArrow">
            <a:avLst>
              <a:gd name="adj1" fmla="val 50000"/>
              <a:gd name="adj2" fmla="val 28538"/>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4830" name="Text Box 14"/>
          <p:cNvSpPr txBox="1">
            <a:spLocks noChangeArrowheads="1"/>
          </p:cNvSpPr>
          <p:nvPr/>
        </p:nvSpPr>
        <p:spPr bwMode="auto">
          <a:xfrm>
            <a:off x="3548063" y="2066925"/>
            <a:ext cx="796925" cy="457200"/>
          </a:xfrm>
          <a:prstGeom prst="rect">
            <a:avLst/>
          </a:prstGeom>
          <a:noFill/>
          <a:ln w="9525">
            <a:noFill/>
            <a:miter lim="800000"/>
            <a:headEnd/>
            <a:tailEnd/>
          </a:ln>
        </p:spPr>
        <p:txBody>
          <a:bodyPr wrap="none"/>
          <a:lstStyle/>
          <a:p>
            <a:pPr fontAlgn="base">
              <a:spcBef>
                <a:spcPct val="0"/>
              </a:spcBef>
              <a:spcAft>
                <a:spcPct val="0"/>
              </a:spcAft>
            </a:pPr>
            <a:r>
              <a:rPr lang="zh-CN" altLang="en-US" sz="2400" b="1" smtClean="0">
                <a:solidFill>
                  <a:srgbClr val="3333FF"/>
                </a:solidFill>
                <a:ea typeface="楷体_GB2312" pitchFamily="49" charset="-122"/>
              </a:rPr>
              <a:t>数表  </a:t>
            </a:r>
          </a:p>
        </p:txBody>
      </p:sp>
      <p:sp>
        <p:nvSpPr>
          <p:cNvPr id="34831" name="AutoShape 15"/>
          <p:cNvSpPr>
            <a:spLocks noChangeArrowheads="1"/>
          </p:cNvSpPr>
          <p:nvPr/>
        </p:nvSpPr>
        <p:spPr bwMode="auto">
          <a:xfrm rot="959359">
            <a:off x="2916238" y="1916113"/>
            <a:ext cx="576262" cy="504825"/>
          </a:xfrm>
          <a:prstGeom prst="rightArrow">
            <a:avLst>
              <a:gd name="adj1" fmla="val 50000"/>
              <a:gd name="adj2" fmla="val 28538"/>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4832" name="Text Box 16"/>
          <p:cNvSpPr txBox="1">
            <a:spLocks noChangeArrowheads="1"/>
          </p:cNvSpPr>
          <p:nvPr/>
        </p:nvSpPr>
        <p:spPr bwMode="auto">
          <a:xfrm>
            <a:off x="179388" y="2852738"/>
            <a:ext cx="8515350" cy="830262"/>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FF0000"/>
                </a:solidFill>
                <a:latin typeface="楷体_GB2312" pitchFamily="49" charset="-122"/>
                <a:ea typeface="楷体_GB2312" pitchFamily="49" charset="-122"/>
              </a:rPr>
              <a:t>    定义</a:t>
            </a:r>
            <a:r>
              <a:rPr kumimoji="1" lang="en-US" altLang="zh-CN" sz="2400" b="1" smtClean="0">
                <a:solidFill>
                  <a:srgbClr val="FF0000"/>
                </a:solidFill>
                <a:latin typeface="楷体_GB2312" pitchFamily="49" charset="-122"/>
                <a:ea typeface="楷体_GB2312" pitchFamily="49" charset="-122"/>
              </a:rPr>
              <a:t>1 </a:t>
            </a:r>
            <a:r>
              <a:rPr kumimoji="1" lang="zh-CN" altLang="en-US" sz="2400" b="1" smtClean="0">
                <a:solidFill>
                  <a:srgbClr val="000000"/>
                </a:solidFill>
                <a:latin typeface="楷体_GB2312" pitchFamily="49" charset="-122"/>
                <a:ea typeface="楷体_GB2312" pitchFamily="49" charset="-122"/>
              </a:rPr>
              <a:t>表达式              称为由该数表所确定的</a:t>
            </a:r>
            <a:r>
              <a:rPr kumimoji="1" lang="zh-CN" altLang="en-US" sz="2400" b="1" smtClean="0">
                <a:solidFill>
                  <a:srgbClr val="FF0000"/>
                </a:solidFill>
                <a:latin typeface="楷体_GB2312" pitchFamily="49" charset="-122"/>
                <a:ea typeface="楷体_GB2312" pitchFamily="49" charset="-122"/>
              </a:rPr>
              <a:t>二阶行列式</a:t>
            </a:r>
            <a:r>
              <a:rPr kumimoji="1" lang="en-US" altLang="zh-CN" sz="2400" b="1" smtClean="0">
                <a:solidFill>
                  <a:srgbClr val="FF0000"/>
                </a:solidFill>
                <a:latin typeface="楷体_GB2312" pitchFamily="49" charset="-122"/>
                <a:ea typeface="楷体_GB2312" pitchFamily="49" charset="-122"/>
              </a:rPr>
              <a:t>(</a:t>
            </a:r>
            <a:r>
              <a:rPr kumimoji="1" lang="en-US" altLang="zh-CN" sz="2400" b="1" i="1" smtClean="0">
                <a:solidFill>
                  <a:srgbClr val="D60093"/>
                </a:solidFill>
                <a:latin typeface="楷体_GB2312" pitchFamily="49" charset="-122"/>
                <a:ea typeface="楷体_GB2312" pitchFamily="49" charset="-122"/>
              </a:rPr>
              <a:t>determinant oforder two</a:t>
            </a:r>
            <a:r>
              <a:rPr kumimoji="1" lang="en-US" altLang="zh-CN" sz="2400" b="1" smtClean="0">
                <a:solidFill>
                  <a:srgbClr val="FF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，即</a:t>
            </a:r>
          </a:p>
        </p:txBody>
      </p:sp>
      <p:graphicFrame>
        <p:nvGraphicFramePr>
          <p:cNvPr id="34833" name="Object 35"/>
          <p:cNvGraphicFramePr>
            <a:graphicFrameLocks noChangeAspect="1"/>
          </p:cNvGraphicFramePr>
          <p:nvPr/>
        </p:nvGraphicFramePr>
        <p:xfrm>
          <a:off x="2816225" y="2854325"/>
          <a:ext cx="1900238" cy="503238"/>
        </p:xfrm>
        <a:graphic>
          <a:graphicData uri="http://schemas.openxmlformats.org/presentationml/2006/ole">
            <p:oleObj spid="_x0000_s333830" name="Equation" r:id="rId7" imgW="863225" imgH="228501" progId="Equation.DSMT4">
              <p:embed/>
            </p:oleObj>
          </a:graphicData>
        </a:graphic>
      </p:graphicFrame>
      <p:sp>
        <p:nvSpPr>
          <p:cNvPr id="34834" name="Text Box 18"/>
          <p:cNvSpPr txBox="1">
            <a:spLocks noChangeArrowheads="1"/>
          </p:cNvSpPr>
          <p:nvPr/>
        </p:nvSpPr>
        <p:spPr bwMode="auto">
          <a:xfrm>
            <a:off x="179388" y="5070475"/>
            <a:ext cx="8375650" cy="457200"/>
          </a:xfrm>
          <a:prstGeom prst="rect">
            <a:avLst/>
          </a:prstGeom>
          <a:noFill/>
          <a:ln w="9525">
            <a:noFill/>
            <a:miter lim="800000"/>
            <a:headEnd/>
            <a:tailEnd/>
          </a:ln>
        </p:spPr>
        <p:txBody>
          <a:bodyPr>
            <a:spAutoFit/>
          </a:bodyPr>
          <a:lstStyle/>
          <a:p>
            <a:pPr fontAlgn="base">
              <a:spcBef>
                <a:spcPct val="0"/>
              </a:spcBef>
              <a:spcAft>
                <a:spcPct val="0"/>
              </a:spcAft>
            </a:pPr>
            <a:r>
              <a:rPr lang="zh-CN" altLang="en-US" sz="2400" b="1" smtClean="0">
                <a:solidFill>
                  <a:srgbClr val="000000"/>
                </a:solidFill>
                <a:ea typeface="楷体_GB2312" pitchFamily="49" charset="-122"/>
              </a:rPr>
              <a:t>其中，                              称为</a:t>
            </a:r>
            <a:r>
              <a:rPr lang="zh-CN" altLang="en-US" sz="2400" b="1" smtClean="0">
                <a:solidFill>
                  <a:srgbClr val="FF0000"/>
                </a:solidFill>
                <a:ea typeface="楷体_GB2312" pitchFamily="49" charset="-122"/>
              </a:rPr>
              <a:t>元素（</a:t>
            </a:r>
            <a:r>
              <a:rPr lang="en-US" altLang="zh-CN" sz="2400" b="1" i="1" smtClean="0">
                <a:solidFill>
                  <a:srgbClr val="D60093"/>
                </a:solidFill>
                <a:ea typeface="楷体_GB2312" pitchFamily="49" charset="-122"/>
              </a:rPr>
              <a:t>element</a:t>
            </a:r>
            <a:r>
              <a:rPr lang="zh-CN" altLang="en-US" sz="2400" b="1" smtClean="0">
                <a:solidFill>
                  <a:srgbClr val="FF0000"/>
                </a:solidFill>
                <a:ea typeface="楷体_GB2312" pitchFamily="49" charset="-122"/>
              </a:rPr>
              <a:t>）</a:t>
            </a:r>
            <a:r>
              <a:rPr lang="en-US" altLang="zh-CN" sz="2400" b="1" smtClean="0">
                <a:solidFill>
                  <a:srgbClr val="000000"/>
                </a:solidFill>
                <a:latin typeface="楷体_GB2312" pitchFamily="49" charset="-122"/>
                <a:ea typeface="楷体_GB2312" pitchFamily="49" charset="-122"/>
              </a:rPr>
              <a:t>.</a:t>
            </a:r>
          </a:p>
        </p:txBody>
      </p:sp>
      <p:graphicFrame>
        <p:nvGraphicFramePr>
          <p:cNvPr id="34835" name="Object 36"/>
          <p:cNvGraphicFramePr>
            <a:graphicFrameLocks noChangeAspect="1"/>
          </p:cNvGraphicFramePr>
          <p:nvPr/>
        </p:nvGraphicFramePr>
        <p:xfrm>
          <a:off x="1116013" y="5056188"/>
          <a:ext cx="2633662" cy="533400"/>
        </p:xfrm>
        <a:graphic>
          <a:graphicData uri="http://schemas.openxmlformats.org/presentationml/2006/ole">
            <p:oleObj spid="_x0000_s333831" name="Equation" r:id="rId8" imgW="1193800" imgH="241300" progId="Equation.DSMT4">
              <p:embed/>
            </p:oleObj>
          </a:graphicData>
        </a:graphic>
      </p:graphicFrame>
      <p:sp>
        <p:nvSpPr>
          <p:cNvPr id="34836" name="Text Box 20"/>
          <p:cNvSpPr txBox="1">
            <a:spLocks noChangeArrowheads="1"/>
          </p:cNvSpPr>
          <p:nvPr/>
        </p:nvSpPr>
        <p:spPr bwMode="auto">
          <a:xfrm>
            <a:off x="395288" y="5589588"/>
            <a:ext cx="8583612" cy="941387"/>
          </a:xfrm>
          <a:prstGeom prst="rect">
            <a:avLst/>
          </a:prstGeom>
          <a:noFill/>
          <a:ln w="9525">
            <a:noFill/>
            <a:miter lim="800000"/>
            <a:headEnd/>
            <a:tailEnd/>
          </a:ln>
        </p:spPr>
        <p:txBody>
          <a:bodyPr>
            <a:spAutoFit/>
          </a:bodyPr>
          <a:lstStyle/>
          <a:p>
            <a:pPr fontAlgn="base">
              <a:spcBef>
                <a:spcPct val="0"/>
              </a:spcBef>
              <a:spcAft>
                <a:spcPct val="0"/>
              </a:spcAft>
            </a:pPr>
            <a:r>
              <a:rPr lang="en-US" altLang="zh-CN" sz="2400" b="1" i="1" smtClean="0">
                <a:solidFill>
                  <a:srgbClr val="000000"/>
                </a:solidFill>
                <a:latin typeface="Times New Roman" pitchFamily="18" charset="0"/>
                <a:ea typeface="楷体_GB2312" pitchFamily="49" charset="-122"/>
              </a:rPr>
              <a:t>i </a:t>
            </a:r>
            <a:r>
              <a:rPr lang="zh-CN" altLang="en-US" sz="2400" b="1" smtClean="0">
                <a:solidFill>
                  <a:srgbClr val="000000"/>
                </a:solidFill>
                <a:ea typeface="楷体_GB2312" pitchFamily="49" charset="-122"/>
              </a:rPr>
              <a:t>为</a:t>
            </a:r>
            <a:r>
              <a:rPr lang="zh-CN" altLang="en-US" sz="2400" b="1" smtClean="0">
                <a:solidFill>
                  <a:srgbClr val="FF0000"/>
                </a:solidFill>
                <a:ea typeface="楷体_GB2312" pitchFamily="49" charset="-122"/>
              </a:rPr>
              <a:t>行标</a:t>
            </a:r>
            <a:r>
              <a:rPr lang="zh-CN" altLang="en-US" sz="2400" b="1" smtClean="0">
                <a:solidFill>
                  <a:srgbClr val="000000"/>
                </a:solidFill>
                <a:ea typeface="楷体_GB2312" pitchFamily="49" charset="-122"/>
              </a:rPr>
              <a:t>，表明元素位于第</a:t>
            </a:r>
            <a:r>
              <a:rPr lang="en-US" altLang="zh-CN" sz="2400" b="1" i="1" smtClean="0">
                <a:solidFill>
                  <a:srgbClr val="000000"/>
                </a:solidFill>
                <a:latin typeface="Times New Roman" pitchFamily="18" charset="0"/>
                <a:ea typeface="楷体_GB2312" pitchFamily="49" charset="-122"/>
              </a:rPr>
              <a:t>i </a:t>
            </a:r>
            <a:r>
              <a:rPr lang="zh-CN" altLang="en-US" sz="2400" b="1" smtClean="0">
                <a:solidFill>
                  <a:srgbClr val="000000"/>
                </a:solidFill>
                <a:ea typeface="楷体_GB2312" pitchFamily="49" charset="-122"/>
              </a:rPr>
              <a:t>行； </a:t>
            </a:r>
          </a:p>
          <a:p>
            <a:pPr fontAlgn="base">
              <a:lnSpc>
                <a:spcPct val="130000"/>
              </a:lnSpc>
              <a:spcBef>
                <a:spcPct val="0"/>
              </a:spcBef>
              <a:spcAft>
                <a:spcPct val="0"/>
              </a:spcAft>
            </a:pPr>
            <a:r>
              <a:rPr lang="en-US" altLang="zh-CN" sz="2400" b="1" i="1" smtClean="0">
                <a:solidFill>
                  <a:srgbClr val="000000"/>
                </a:solidFill>
                <a:latin typeface="Times New Roman" pitchFamily="18" charset="0"/>
                <a:ea typeface="楷体_GB2312" pitchFamily="49" charset="-122"/>
              </a:rPr>
              <a:t>j </a:t>
            </a:r>
            <a:r>
              <a:rPr lang="zh-CN" altLang="en-US" sz="2400" b="1" smtClean="0">
                <a:solidFill>
                  <a:srgbClr val="000000"/>
                </a:solidFill>
                <a:ea typeface="楷体_GB2312" pitchFamily="49" charset="-122"/>
              </a:rPr>
              <a:t>为</a:t>
            </a:r>
            <a:r>
              <a:rPr lang="zh-CN" altLang="en-US" sz="2400" b="1" smtClean="0">
                <a:solidFill>
                  <a:srgbClr val="FF0000"/>
                </a:solidFill>
                <a:ea typeface="楷体_GB2312" pitchFamily="49" charset="-122"/>
              </a:rPr>
              <a:t>列标</a:t>
            </a:r>
            <a:r>
              <a:rPr lang="zh-CN" altLang="en-US" sz="2400" b="1" smtClean="0">
                <a:solidFill>
                  <a:srgbClr val="000000"/>
                </a:solidFill>
                <a:ea typeface="楷体_GB2312" pitchFamily="49" charset="-122"/>
              </a:rPr>
              <a:t>，表明元素位于第</a:t>
            </a:r>
            <a:r>
              <a:rPr lang="en-US" altLang="zh-CN" sz="2400" b="1" i="1" smtClean="0">
                <a:solidFill>
                  <a:srgbClr val="000000"/>
                </a:solidFill>
                <a:latin typeface="Times New Roman" pitchFamily="18" charset="0"/>
                <a:ea typeface="楷体_GB2312" pitchFamily="49" charset="-122"/>
              </a:rPr>
              <a:t>j</a:t>
            </a:r>
            <a:r>
              <a:rPr lang="en-US" altLang="zh-CN" sz="2400" b="1" smtClean="0">
                <a:solidFill>
                  <a:srgbClr val="000000"/>
                </a:solidFill>
                <a:ea typeface="楷体_GB2312" pitchFamily="49" charset="-122"/>
              </a:rPr>
              <a:t> </a:t>
            </a:r>
            <a:r>
              <a:rPr lang="zh-CN" altLang="en-US" sz="2400" b="1" smtClean="0">
                <a:solidFill>
                  <a:srgbClr val="000000"/>
                </a:solidFill>
                <a:ea typeface="楷体_GB2312" pitchFamily="49" charset="-122"/>
              </a:rPr>
              <a:t>列</a:t>
            </a:r>
            <a:r>
              <a:rPr lang="en-US" altLang="zh-CN" sz="2400" b="1" smtClean="0">
                <a:solidFill>
                  <a:srgbClr val="000000"/>
                </a:solidFill>
                <a:latin typeface="楷体_GB2312" pitchFamily="49" charset="-122"/>
                <a:ea typeface="楷体_GB2312" pitchFamily="49" charset="-122"/>
              </a:rPr>
              <a:t>.</a:t>
            </a:r>
          </a:p>
        </p:txBody>
      </p:sp>
      <p:sp>
        <p:nvSpPr>
          <p:cNvPr id="34839" name="AutoShape 23"/>
          <p:cNvSpPr>
            <a:spLocks noChangeArrowheads="1"/>
          </p:cNvSpPr>
          <p:nvPr/>
        </p:nvSpPr>
        <p:spPr bwMode="auto">
          <a:xfrm>
            <a:off x="5435600" y="5661025"/>
            <a:ext cx="2881313" cy="647700"/>
          </a:xfrm>
          <a:prstGeom prst="roundRect">
            <a:avLst>
              <a:gd name="adj" fmla="val 16667"/>
            </a:avLst>
          </a:prstGeom>
          <a:noFill/>
          <a:ln w="28575">
            <a:solidFill>
              <a:schemeClr val="accent2"/>
            </a:solidFill>
            <a:round/>
            <a:headEnd/>
            <a:tailEnd/>
          </a:ln>
        </p:spPr>
        <p:txBody>
          <a:bodyPr anchor="ctr" anchorCtr="1"/>
          <a:lstStyle/>
          <a:p>
            <a:pPr algn="ctr" fontAlgn="base">
              <a:spcBef>
                <a:spcPct val="0"/>
              </a:spcBef>
              <a:spcAft>
                <a:spcPct val="0"/>
              </a:spcAft>
            </a:pPr>
            <a:r>
              <a:rPr lang="zh-CN" altLang="en-US" sz="2400" b="1" smtClean="0">
                <a:solidFill>
                  <a:srgbClr val="FF0000"/>
                </a:solidFill>
                <a:ea typeface="楷体_GB2312" pitchFamily="49" charset="-122"/>
              </a:rPr>
              <a:t>原则：横行竖列</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31"/>
                                        </p:tgtEl>
                                        <p:attrNameLst>
                                          <p:attrName>style.visibility</p:attrName>
                                        </p:attrNameLst>
                                      </p:cBhvr>
                                      <p:to>
                                        <p:strVal val="visible"/>
                                      </p:to>
                                    </p:set>
                                    <p:animEffect transition="in" filter="wipe(left)">
                                      <p:cBhvr>
                                        <p:cTn id="12" dur="500"/>
                                        <p:tgtEl>
                                          <p:spTgt spid="3483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4830"/>
                                        </p:tgtEl>
                                        <p:attrNameLst>
                                          <p:attrName>style.visibility</p:attrName>
                                        </p:attrNameLst>
                                      </p:cBhvr>
                                      <p:to>
                                        <p:strVal val="visible"/>
                                      </p:to>
                                    </p:set>
                                    <p:animEffect transition="in" filter="blinds(horizontal)">
                                      <p:cBhvr>
                                        <p:cTn id="16" dur="500"/>
                                        <p:tgtEl>
                                          <p:spTgt spid="34830"/>
                                        </p:tgtEl>
                                      </p:cBhvr>
                                    </p:animEffect>
                                  </p:childTnLst>
                                </p:cTn>
                              </p:par>
                              <p:par>
                                <p:cTn id="17" presetID="3" presetClass="entr" presetSubtype="10" fill="hold" nodeType="withEffect">
                                  <p:stCondLst>
                                    <p:cond delay="0"/>
                                  </p:stCondLst>
                                  <p:childTnLst>
                                    <p:set>
                                      <p:cBhvr>
                                        <p:cTn id="18" dur="1" fill="hold">
                                          <p:stCondLst>
                                            <p:cond delay="0"/>
                                          </p:stCondLst>
                                        </p:cTn>
                                        <p:tgtEl>
                                          <p:spTgt spid="34826"/>
                                        </p:tgtEl>
                                        <p:attrNameLst>
                                          <p:attrName>style.visibility</p:attrName>
                                        </p:attrNameLst>
                                      </p:cBhvr>
                                      <p:to>
                                        <p:strVal val="visible"/>
                                      </p:to>
                                    </p:set>
                                    <p:animEffect transition="in" filter="blinds(horizontal)">
                                      <p:cBhvr>
                                        <p:cTn id="19" dur="500"/>
                                        <p:tgtEl>
                                          <p:spTgt spid="348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829"/>
                                        </p:tgtEl>
                                        <p:attrNameLst>
                                          <p:attrName>style.visibility</p:attrName>
                                        </p:attrNameLst>
                                      </p:cBhvr>
                                      <p:to>
                                        <p:strVal val="visible"/>
                                      </p:to>
                                    </p:set>
                                    <p:animEffect transition="in" filter="wipe(left)">
                                      <p:cBhvr>
                                        <p:cTn id="24" dur="500"/>
                                        <p:tgtEl>
                                          <p:spTgt spid="3482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827"/>
                                        </p:tgtEl>
                                        <p:attrNameLst>
                                          <p:attrName>style.visibility</p:attrName>
                                        </p:attrNameLst>
                                      </p:cBhvr>
                                      <p:to>
                                        <p:strVal val="visible"/>
                                      </p:to>
                                    </p:set>
                                    <p:animEffect transition="in" filter="wipe(left)">
                                      <p:cBhvr>
                                        <p:cTn id="27" dur="500"/>
                                        <p:tgtEl>
                                          <p:spTgt spid="34827"/>
                                        </p:tgtEl>
                                      </p:cBhvr>
                                    </p:animEffect>
                                  </p:childTnLst>
                                </p:cTn>
                              </p:par>
                              <p:par>
                                <p:cTn id="28" presetID="22" presetClass="entr" presetSubtype="8" fill="hold" nodeType="withEffect">
                                  <p:stCondLst>
                                    <p:cond delay="0"/>
                                  </p:stCondLst>
                                  <p:childTnLst>
                                    <p:set>
                                      <p:cBhvr>
                                        <p:cTn id="29" dur="1" fill="hold">
                                          <p:stCondLst>
                                            <p:cond delay="0"/>
                                          </p:stCondLst>
                                        </p:cTn>
                                        <p:tgtEl>
                                          <p:spTgt spid="34828"/>
                                        </p:tgtEl>
                                        <p:attrNameLst>
                                          <p:attrName>style.visibility</p:attrName>
                                        </p:attrNameLst>
                                      </p:cBhvr>
                                      <p:to>
                                        <p:strVal val="visible"/>
                                      </p:to>
                                    </p:set>
                                    <p:animEffect transition="in" filter="wipe(left)">
                                      <p:cBhvr>
                                        <p:cTn id="30" dur="500"/>
                                        <p:tgtEl>
                                          <p:spTgt spid="348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34833"/>
                                        </p:tgtEl>
                                        <p:attrNameLst>
                                          <p:attrName>style.visibility</p:attrName>
                                        </p:attrNameLst>
                                      </p:cBhvr>
                                      <p:to>
                                        <p:strVal val="visible"/>
                                      </p:to>
                                    </p:set>
                                    <p:animEffect transition="in" filter="checkerboard(across)">
                                      <p:cBhvr>
                                        <p:cTn id="35" dur="500"/>
                                        <p:tgtEl>
                                          <p:spTgt spid="34833"/>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4832"/>
                                        </p:tgtEl>
                                        <p:attrNameLst>
                                          <p:attrName>style.visibility</p:attrName>
                                        </p:attrNameLst>
                                      </p:cBhvr>
                                      <p:to>
                                        <p:strVal val="visible"/>
                                      </p:to>
                                    </p:set>
                                    <p:animEffect transition="in" filter="checkerboard(across)">
                                      <p:cBhvr>
                                        <p:cTn id="38" dur="500"/>
                                        <p:tgtEl>
                                          <p:spTgt spid="348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down)">
                                      <p:cBhvr>
                                        <p:cTn id="43" dur="290">
                                          <p:stCondLst>
                                            <p:cond delay="0"/>
                                          </p:stCondLst>
                                        </p:cTn>
                                        <p:tgtEl>
                                          <p:spTgt spid="34825"/>
                                        </p:tgtEl>
                                      </p:cBhvr>
                                    </p:animEffect>
                                    <p:anim calcmode="lin" valueType="num">
                                      <p:cBhvr>
                                        <p:cTn id="44" dur="911" tmFilter="0,0; 0.14,0.36; 0.43,0.73; 0.71,0.91; 1.0,1.0">
                                          <p:stCondLst>
                                            <p:cond delay="0"/>
                                          </p:stCondLst>
                                        </p:cTn>
                                        <p:tgtEl>
                                          <p:spTgt spid="34825"/>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34825"/>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34825"/>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34825"/>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34825"/>
                                        </p:tgtEl>
                                        <p:attrNameLst>
                                          <p:attrName>ppt_y</p:attrName>
                                        </p:attrNameLst>
                                      </p:cBhvr>
                                      <p:tavLst>
                                        <p:tav tm="0" fmla="#ppt_y-sin(pi*$)/81">
                                          <p:val>
                                            <p:fltVal val="0"/>
                                          </p:val>
                                        </p:tav>
                                        <p:tav tm="100000">
                                          <p:val>
                                            <p:fltVal val="1"/>
                                          </p:val>
                                        </p:tav>
                                      </p:tavLst>
                                    </p:anim>
                                    <p:animScale>
                                      <p:cBhvr>
                                        <p:cTn id="49" dur="13">
                                          <p:stCondLst>
                                            <p:cond delay="325"/>
                                          </p:stCondLst>
                                        </p:cTn>
                                        <p:tgtEl>
                                          <p:spTgt spid="34825"/>
                                        </p:tgtEl>
                                      </p:cBhvr>
                                      <p:to x="100000" y="60000"/>
                                    </p:animScale>
                                    <p:animScale>
                                      <p:cBhvr>
                                        <p:cTn id="50" dur="83" decel="50000">
                                          <p:stCondLst>
                                            <p:cond delay="338"/>
                                          </p:stCondLst>
                                        </p:cTn>
                                        <p:tgtEl>
                                          <p:spTgt spid="34825"/>
                                        </p:tgtEl>
                                      </p:cBhvr>
                                      <p:to x="100000" y="100000"/>
                                    </p:animScale>
                                    <p:animScale>
                                      <p:cBhvr>
                                        <p:cTn id="51" dur="13">
                                          <p:stCondLst>
                                            <p:cond delay="656"/>
                                          </p:stCondLst>
                                        </p:cTn>
                                        <p:tgtEl>
                                          <p:spTgt spid="34825"/>
                                        </p:tgtEl>
                                      </p:cBhvr>
                                      <p:to x="100000" y="80000"/>
                                    </p:animScale>
                                    <p:animScale>
                                      <p:cBhvr>
                                        <p:cTn id="52" dur="83" decel="50000">
                                          <p:stCondLst>
                                            <p:cond delay="669"/>
                                          </p:stCondLst>
                                        </p:cTn>
                                        <p:tgtEl>
                                          <p:spTgt spid="34825"/>
                                        </p:tgtEl>
                                      </p:cBhvr>
                                      <p:to x="100000" y="100000"/>
                                    </p:animScale>
                                    <p:animScale>
                                      <p:cBhvr>
                                        <p:cTn id="53" dur="13">
                                          <p:stCondLst>
                                            <p:cond delay="821"/>
                                          </p:stCondLst>
                                        </p:cTn>
                                        <p:tgtEl>
                                          <p:spTgt spid="34825"/>
                                        </p:tgtEl>
                                      </p:cBhvr>
                                      <p:to x="100000" y="90000"/>
                                    </p:animScale>
                                    <p:animScale>
                                      <p:cBhvr>
                                        <p:cTn id="54" dur="83" decel="50000">
                                          <p:stCondLst>
                                            <p:cond delay="834"/>
                                          </p:stCondLst>
                                        </p:cTn>
                                        <p:tgtEl>
                                          <p:spTgt spid="34825"/>
                                        </p:tgtEl>
                                      </p:cBhvr>
                                      <p:to x="100000" y="100000"/>
                                    </p:animScale>
                                    <p:animScale>
                                      <p:cBhvr>
                                        <p:cTn id="55" dur="13">
                                          <p:stCondLst>
                                            <p:cond delay="904"/>
                                          </p:stCondLst>
                                        </p:cTn>
                                        <p:tgtEl>
                                          <p:spTgt spid="34825"/>
                                        </p:tgtEl>
                                      </p:cBhvr>
                                      <p:to x="100000" y="95000"/>
                                    </p:animScale>
                                    <p:animScale>
                                      <p:cBhvr>
                                        <p:cTn id="56" dur="83" decel="50000">
                                          <p:stCondLst>
                                            <p:cond delay="917"/>
                                          </p:stCondLst>
                                        </p:cTn>
                                        <p:tgtEl>
                                          <p:spTgt spid="34825"/>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12" fill="hold" nodeType="clickEffect">
                                  <p:stCondLst>
                                    <p:cond delay="0"/>
                                  </p:stCondLst>
                                  <p:childTnLst>
                                    <p:set>
                                      <p:cBhvr>
                                        <p:cTn id="60" dur="1" fill="hold">
                                          <p:stCondLst>
                                            <p:cond delay="0"/>
                                          </p:stCondLst>
                                        </p:cTn>
                                        <p:tgtEl>
                                          <p:spTgt spid="34835"/>
                                        </p:tgtEl>
                                        <p:attrNameLst>
                                          <p:attrName>style.visibility</p:attrName>
                                        </p:attrNameLst>
                                      </p:cBhvr>
                                      <p:to>
                                        <p:strVal val="visible"/>
                                      </p:to>
                                    </p:set>
                                    <p:animEffect transition="in" filter="strips(downLeft)">
                                      <p:cBhvr>
                                        <p:cTn id="61" dur="500"/>
                                        <p:tgtEl>
                                          <p:spTgt spid="34835"/>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34834"/>
                                        </p:tgtEl>
                                        <p:attrNameLst>
                                          <p:attrName>style.visibility</p:attrName>
                                        </p:attrNameLst>
                                      </p:cBhvr>
                                      <p:to>
                                        <p:strVal val="visible"/>
                                      </p:to>
                                    </p:set>
                                    <p:animEffect transition="in" filter="strips(downLeft)">
                                      <p:cBhvr>
                                        <p:cTn id="64" dur="500"/>
                                        <p:tgtEl>
                                          <p:spTgt spid="3483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34839"/>
                                        </p:tgtEl>
                                        <p:attrNameLst>
                                          <p:attrName>style.visibility</p:attrName>
                                        </p:attrNameLst>
                                      </p:cBhvr>
                                      <p:to>
                                        <p:strVal val="visible"/>
                                      </p:to>
                                    </p:set>
                                    <p:animEffect transition="in" filter="slide(fromBottom)">
                                      <p:cBhvr>
                                        <p:cTn id="69" dur="500"/>
                                        <p:tgtEl>
                                          <p:spTgt spid="3483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4836"/>
                                        </p:tgtEl>
                                        <p:attrNameLst>
                                          <p:attrName>style.visibility</p:attrName>
                                        </p:attrNameLst>
                                      </p:cBhvr>
                                      <p:to>
                                        <p:strVal val="visible"/>
                                      </p:to>
                                    </p:set>
                                    <p:animEffect transition="in" filter="fade">
                                      <p:cBhvr>
                                        <p:cTn id="74" dur="1000"/>
                                        <p:tgtEl>
                                          <p:spTgt spid="34836"/>
                                        </p:tgtEl>
                                      </p:cBhvr>
                                    </p:animEffect>
                                    <p:anim calcmode="lin" valueType="num">
                                      <p:cBhvr>
                                        <p:cTn id="75" dur="1000" fill="hold"/>
                                        <p:tgtEl>
                                          <p:spTgt spid="34836"/>
                                        </p:tgtEl>
                                        <p:attrNameLst>
                                          <p:attrName>ppt_x</p:attrName>
                                        </p:attrNameLst>
                                      </p:cBhvr>
                                      <p:tavLst>
                                        <p:tav tm="0">
                                          <p:val>
                                            <p:strVal val="#ppt_x"/>
                                          </p:val>
                                        </p:tav>
                                        <p:tav tm="100000">
                                          <p:val>
                                            <p:strVal val="#ppt_x"/>
                                          </p:val>
                                        </p:tav>
                                      </p:tavLst>
                                    </p:anim>
                                    <p:anim calcmode="lin" valueType="num">
                                      <p:cBhvr>
                                        <p:cTn id="76" dur="1000" fill="hold"/>
                                        <p:tgtEl>
                                          <p:spTgt spid="348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animBg="1"/>
      <p:bldP spid="34827" grpId="0"/>
      <p:bldP spid="34829" grpId="0" animBg="1"/>
      <p:bldP spid="34830" grpId="0"/>
      <p:bldP spid="34831" grpId="0" animBg="1"/>
      <p:bldP spid="34832" grpId="0"/>
      <p:bldP spid="34834" grpId="0"/>
      <p:bldP spid="34836" grpId="0"/>
      <p:bldP spid="3483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2114" name="Text Box 2"/>
          <p:cNvSpPr txBox="1">
            <a:spLocks noChangeArrowheads="1"/>
          </p:cNvSpPr>
          <p:nvPr/>
        </p:nvSpPr>
        <p:spPr bwMode="auto">
          <a:xfrm>
            <a:off x="323850" y="476250"/>
            <a:ext cx="3267075" cy="519113"/>
          </a:xfrm>
          <a:prstGeom prst="rect">
            <a:avLst/>
          </a:prstGeom>
          <a:noFill/>
          <a:ln w="9525">
            <a:noFill/>
            <a:miter lim="800000"/>
            <a:headEnd/>
            <a:tailEnd/>
          </a:ln>
        </p:spPr>
        <p:txBody>
          <a:bodyPr wrap="none"/>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2. </a:t>
            </a:r>
            <a:r>
              <a:rPr kumimoji="1" lang="zh-CN" altLang="en-US" sz="2800" b="1" smtClean="0">
                <a:solidFill>
                  <a:srgbClr val="000000"/>
                </a:solidFill>
                <a:latin typeface="Times New Roman" pitchFamily="18" charset="0"/>
                <a:ea typeface="楷体_GB2312" pitchFamily="49" charset="-122"/>
              </a:rPr>
              <a:t>二阶行列式的计算  </a:t>
            </a:r>
          </a:p>
        </p:txBody>
      </p:sp>
      <p:graphicFrame>
        <p:nvGraphicFramePr>
          <p:cNvPr id="602115" name="Object 10"/>
          <p:cNvGraphicFramePr>
            <a:graphicFrameLocks noChangeAspect="1"/>
          </p:cNvGraphicFramePr>
          <p:nvPr/>
        </p:nvGraphicFramePr>
        <p:xfrm>
          <a:off x="2359025" y="1211263"/>
          <a:ext cx="1492250" cy="1206500"/>
        </p:xfrm>
        <a:graphic>
          <a:graphicData uri="http://schemas.openxmlformats.org/presentationml/2006/ole">
            <p:oleObj spid="_x0000_s334850" name="Equation" r:id="rId3" imgW="596900" imgH="482600" progId="Equation.DSMT4">
              <p:embed/>
            </p:oleObj>
          </a:graphicData>
        </a:graphic>
      </p:graphicFrame>
      <p:graphicFrame>
        <p:nvGraphicFramePr>
          <p:cNvPr id="602116" name="Object 11"/>
          <p:cNvGraphicFramePr>
            <a:graphicFrameLocks noChangeAspect="1"/>
          </p:cNvGraphicFramePr>
          <p:nvPr/>
        </p:nvGraphicFramePr>
        <p:xfrm>
          <a:off x="3748088" y="1568450"/>
          <a:ext cx="2479675" cy="571500"/>
        </p:xfrm>
        <a:graphic>
          <a:graphicData uri="http://schemas.openxmlformats.org/presentationml/2006/ole">
            <p:oleObj spid="_x0000_s334851" name="Equation" r:id="rId4" imgW="990600" imgH="228600" progId="Equation.DSMT4">
              <p:embed/>
            </p:oleObj>
          </a:graphicData>
        </a:graphic>
      </p:graphicFrame>
      <p:sp>
        <p:nvSpPr>
          <p:cNvPr id="35845" name="Line 5"/>
          <p:cNvSpPr>
            <a:spLocks noChangeShapeType="1"/>
          </p:cNvSpPr>
          <p:nvPr/>
        </p:nvSpPr>
        <p:spPr bwMode="auto">
          <a:xfrm>
            <a:off x="2843213" y="1697038"/>
            <a:ext cx="433387" cy="433387"/>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5846" name="AutoShape 6"/>
          <p:cNvSpPr>
            <a:spLocks noChangeArrowheads="1"/>
          </p:cNvSpPr>
          <p:nvPr/>
        </p:nvSpPr>
        <p:spPr bwMode="auto">
          <a:xfrm>
            <a:off x="755650" y="1193800"/>
            <a:ext cx="1584325" cy="515938"/>
          </a:xfrm>
          <a:prstGeom prst="roundRect">
            <a:avLst>
              <a:gd name="adj" fmla="val 16667"/>
            </a:avLst>
          </a:prstGeom>
          <a:noFill/>
          <a:ln w="28575">
            <a:solidFill>
              <a:srgbClr val="FF0000"/>
            </a:solidFill>
            <a:round/>
            <a:headEnd/>
            <a:tailEnd/>
          </a:ln>
        </p:spPr>
        <p:txBody>
          <a:bodyPr wrap="none" anchor="ctr" anchorCtr="1"/>
          <a:lstStyle/>
          <a:p>
            <a:pPr algn="ctr" fontAlgn="base">
              <a:spcBef>
                <a:spcPct val="0"/>
              </a:spcBef>
              <a:spcAft>
                <a:spcPct val="0"/>
              </a:spcAft>
            </a:pPr>
            <a:r>
              <a:rPr lang="zh-CN" altLang="en-US" sz="2400" b="1" smtClean="0">
                <a:solidFill>
                  <a:srgbClr val="000000"/>
                </a:solidFill>
                <a:ea typeface="楷体_GB2312" pitchFamily="49" charset="-122"/>
              </a:rPr>
              <a:t>主对角线 </a:t>
            </a:r>
          </a:p>
        </p:txBody>
      </p:sp>
      <p:sp>
        <p:nvSpPr>
          <p:cNvPr id="35847" name="AutoShape 7"/>
          <p:cNvSpPr>
            <a:spLocks noChangeArrowheads="1"/>
          </p:cNvSpPr>
          <p:nvPr/>
        </p:nvSpPr>
        <p:spPr bwMode="auto">
          <a:xfrm>
            <a:off x="755650" y="1841500"/>
            <a:ext cx="1584325" cy="515938"/>
          </a:xfrm>
          <a:prstGeom prst="roundRect">
            <a:avLst>
              <a:gd name="adj" fmla="val 16667"/>
            </a:avLst>
          </a:prstGeom>
          <a:noFill/>
          <a:ln w="28575">
            <a:solidFill>
              <a:srgbClr val="3333FF"/>
            </a:solidFill>
            <a:prstDash val="lgDash"/>
            <a:round/>
            <a:headEnd/>
            <a:tailEnd/>
          </a:ln>
        </p:spPr>
        <p:txBody>
          <a:bodyPr wrap="none" anchor="ctr" anchorCtr="1"/>
          <a:lstStyle/>
          <a:p>
            <a:pPr algn="ctr" fontAlgn="base">
              <a:spcBef>
                <a:spcPct val="0"/>
              </a:spcBef>
              <a:spcAft>
                <a:spcPct val="0"/>
              </a:spcAft>
            </a:pPr>
            <a:r>
              <a:rPr lang="zh-CN" altLang="en-US" sz="2400" b="1" smtClean="0">
                <a:solidFill>
                  <a:srgbClr val="000000"/>
                </a:solidFill>
                <a:ea typeface="楷体_GB2312" pitchFamily="49" charset="-122"/>
              </a:rPr>
              <a:t>副对角线 </a:t>
            </a:r>
          </a:p>
        </p:txBody>
      </p:sp>
      <p:sp>
        <p:nvSpPr>
          <p:cNvPr id="35848" name="Line 8"/>
          <p:cNvSpPr>
            <a:spLocks noChangeShapeType="1"/>
          </p:cNvSpPr>
          <p:nvPr/>
        </p:nvSpPr>
        <p:spPr bwMode="auto">
          <a:xfrm flipV="1">
            <a:off x="2771775" y="1625600"/>
            <a:ext cx="576263" cy="504825"/>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5849" name="Rectangle 9"/>
          <p:cNvSpPr>
            <a:spLocks noChangeArrowheads="1"/>
          </p:cNvSpPr>
          <p:nvPr/>
        </p:nvSpPr>
        <p:spPr bwMode="auto">
          <a:xfrm>
            <a:off x="550863" y="2716213"/>
            <a:ext cx="7261225"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 即：主对角线上两元素之积－副对角线上两元素之积 </a:t>
            </a:r>
          </a:p>
        </p:txBody>
      </p:sp>
      <p:sp>
        <p:nvSpPr>
          <p:cNvPr id="35850" name="Text Box 10"/>
          <p:cNvSpPr txBox="1">
            <a:spLocks noChangeArrowheads="1"/>
          </p:cNvSpPr>
          <p:nvPr/>
        </p:nvSpPr>
        <p:spPr bwMode="auto">
          <a:xfrm>
            <a:off x="3763963" y="498475"/>
            <a:ext cx="2879725" cy="519113"/>
          </a:xfrm>
          <a:prstGeom prst="rect">
            <a:avLst/>
          </a:prstGeom>
          <a:noFill/>
          <a:ln w="9525">
            <a:noFill/>
            <a:miter lim="800000"/>
            <a:headEnd/>
            <a:tailEnd/>
          </a:ln>
        </p:spPr>
        <p:txBody>
          <a:bodyPr wrap="none"/>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a:t>
            </a:r>
            <a:r>
              <a:rPr kumimoji="1" lang="zh-CN" altLang="en-US" sz="2800" b="1" smtClean="0">
                <a:solidFill>
                  <a:srgbClr val="FF0000"/>
                </a:solidFill>
                <a:latin typeface="楷体_GB2312" pitchFamily="49" charset="-122"/>
                <a:ea typeface="楷体_GB2312" pitchFamily="49" charset="-122"/>
              </a:rPr>
              <a:t>对角线法则 </a:t>
            </a:r>
            <a:endParaRPr kumimoji="1" lang="zh-CN" altLang="en-US" sz="2800" b="1" smtClean="0">
              <a:solidFill>
                <a:srgbClr val="000000"/>
              </a:solidFill>
              <a:latin typeface="Times New Roman" pitchFamily="18" charset="0"/>
              <a:ea typeface="楷体_GB2312" pitchFamily="49" charset="-122"/>
            </a:endParaRPr>
          </a:p>
        </p:txBody>
      </p:sp>
      <p:graphicFrame>
        <p:nvGraphicFramePr>
          <p:cNvPr id="11" name="Object 12"/>
          <p:cNvGraphicFramePr>
            <a:graphicFrameLocks noChangeAspect="1"/>
          </p:cNvGraphicFramePr>
          <p:nvPr/>
        </p:nvGraphicFramePr>
        <p:xfrm>
          <a:off x="665163" y="4365625"/>
          <a:ext cx="3835400" cy="1273175"/>
        </p:xfrm>
        <a:graphic>
          <a:graphicData uri="http://schemas.openxmlformats.org/presentationml/2006/ole">
            <p:oleObj spid="_x0000_s334852" name="公式" r:id="rId5" imgW="1229760" imgH="405360" progId="">
              <p:embed/>
            </p:oleObj>
          </a:graphicData>
        </a:graphic>
      </p:graphicFrame>
      <p:graphicFrame>
        <p:nvGraphicFramePr>
          <p:cNvPr id="12" name="Object 6"/>
          <p:cNvGraphicFramePr>
            <a:graphicFrameLocks noChangeAspect="1"/>
          </p:cNvGraphicFramePr>
          <p:nvPr/>
        </p:nvGraphicFramePr>
        <p:xfrm>
          <a:off x="4754563" y="4365625"/>
          <a:ext cx="3476625" cy="1277938"/>
        </p:xfrm>
        <a:graphic>
          <a:graphicData uri="http://schemas.openxmlformats.org/presentationml/2006/ole">
            <p:oleObj spid="_x0000_s334853" name="公式" r:id="rId6" imgW="1107360" imgH="405360" progId="">
              <p:embed/>
            </p:oleObj>
          </a:graphicData>
        </a:graphic>
      </p:graphicFrame>
      <p:sp>
        <p:nvSpPr>
          <p:cNvPr id="13" name="Text Box 8"/>
          <p:cNvSpPr txBox="1">
            <a:spLocks noChangeArrowheads="1"/>
          </p:cNvSpPr>
          <p:nvPr/>
        </p:nvSpPr>
        <p:spPr bwMode="auto">
          <a:xfrm>
            <a:off x="250825" y="3565525"/>
            <a:ext cx="7488238" cy="461963"/>
          </a:xfrm>
          <a:prstGeom prst="rect">
            <a:avLst/>
          </a:prstGeom>
          <a:noFill/>
          <a:ln w="9525">
            <a:noFill/>
            <a:miter lim="800000"/>
            <a:headEnd/>
            <a:tailEnd/>
          </a:ln>
        </p:spPr>
        <p:txBody>
          <a:bodyPr>
            <a:spAutoFit/>
          </a:bodyPr>
          <a:lstStyle/>
          <a:p>
            <a:pPr fontAlgn="base">
              <a:spcBef>
                <a:spcPct val="50000"/>
              </a:spcBef>
              <a:spcAft>
                <a:spcPct val="0"/>
              </a:spcAft>
            </a:pPr>
            <a:r>
              <a:rPr lang="zh-CN" altLang="en-US" sz="2400" b="1" smtClean="0">
                <a:solidFill>
                  <a:srgbClr val="000000"/>
                </a:solidFill>
                <a:latin typeface="宋体" pitchFamily="2" charset="-122"/>
              </a:rPr>
              <a:t>  根据定义 </a:t>
            </a:r>
            <a:r>
              <a:rPr lang="en-US" altLang="zh-CN" sz="2400" b="1" i="1" smtClean="0">
                <a:solidFill>
                  <a:srgbClr val="000000"/>
                </a:solidFill>
                <a:latin typeface="Times New Roman" pitchFamily="18" charset="0"/>
                <a:cs typeface="Times New Roman" pitchFamily="18" charset="0"/>
              </a:rPr>
              <a:t>x</a:t>
            </a:r>
            <a:r>
              <a:rPr lang="en-US" altLang="zh-CN" sz="2400" b="1" baseline="-25000" smtClean="0">
                <a:solidFill>
                  <a:srgbClr val="000000"/>
                </a:solidFill>
                <a:latin typeface="宋体" pitchFamily="2" charset="-122"/>
              </a:rPr>
              <a:t>1,</a:t>
            </a:r>
            <a:r>
              <a:rPr lang="en-US" altLang="zh-CN" sz="2400" b="1" i="1" smtClean="0">
                <a:solidFill>
                  <a:srgbClr val="000000"/>
                </a:solidFill>
                <a:latin typeface="Times New Roman" pitchFamily="18" charset="0"/>
              </a:rPr>
              <a:t>x</a:t>
            </a:r>
            <a:r>
              <a:rPr lang="en-US" altLang="zh-CN" sz="2400" b="1" baseline="-25000" smtClean="0">
                <a:solidFill>
                  <a:srgbClr val="000000"/>
                </a:solidFill>
                <a:latin typeface="宋体" pitchFamily="2" charset="-122"/>
              </a:rPr>
              <a:t>2</a:t>
            </a:r>
            <a:r>
              <a:rPr lang="en-US" altLang="zh-CN" sz="2400" b="1" smtClean="0">
                <a:solidFill>
                  <a:srgbClr val="000000"/>
                </a:solidFill>
                <a:latin typeface="宋体" pitchFamily="2" charset="-122"/>
              </a:rPr>
              <a:t> </a:t>
            </a:r>
            <a:r>
              <a:rPr lang="zh-CN" altLang="en-US" sz="2400" b="1" smtClean="0">
                <a:solidFill>
                  <a:srgbClr val="000000"/>
                </a:solidFill>
                <a:latin typeface="宋体" pitchFamily="2" charset="-122"/>
              </a:rPr>
              <a:t>的分子也可以写成行列式形式如下：</a:t>
            </a:r>
            <a:endParaRPr lang="zh-CN" altLang="en-US" sz="2400" b="1" baseline="-25000" smtClean="0">
              <a:solidFill>
                <a:srgbClr val="000000"/>
              </a:solidFill>
              <a:latin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strips(downRight)">
                                      <p:cBhvr>
                                        <p:cTn id="7" dur="500"/>
                                        <p:tgtEl>
                                          <p:spTgt spid="3584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blinds(horizontal)">
                                      <p:cBhvr>
                                        <p:cTn id="11" dur="500"/>
                                        <p:tgtEl>
                                          <p:spTgt spid="358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35848"/>
                                        </p:tgtEl>
                                        <p:attrNameLst>
                                          <p:attrName>style.visibility</p:attrName>
                                        </p:attrNameLst>
                                      </p:cBhvr>
                                      <p:to>
                                        <p:strVal val="visible"/>
                                      </p:to>
                                    </p:set>
                                    <p:animEffect transition="in" filter="strips(upRight)">
                                      <p:cBhvr>
                                        <p:cTn id="16" dur="500"/>
                                        <p:tgtEl>
                                          <p:spTgt spid="35848"/>
                                        </p:tgtEl>
                                      </p:cBhvr>
                                    </p:animEffect>
                                  </p:childTnLst>
                                </p:cTn>
                              </p:par>
                            </p:childTnLst>
                          </p:cTn>
                        </p:par>
                        <p:par>
                          <p:cTn id="17" fill="hold" nodeType="afterGroup">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35847"/>
                                        </p:tgtEl>
                                        <p:attrNameLst>
                                          <p:attrName>style.visibility</p:attrName>
                                        </p:attrNameLst>
                                      </p:cBhvr>
                                      <p:to>
                                        <p:strVal val="visible"/>
                                      </p:to>
                                    </p:set>
                                    <p:animEffect transition="in" filter="slide(fromBottom)">
                                      <p:cBhvr>
                                        <p:cTn id="20" dur="500"/>
                                        <p:tgtEl>
                                          <p:spTgt spid="358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5849"/>
                                        </p:tgtEl>
                                        <p:attrNameLst>
                                          <p:attrName>style.visibility</p:attrName>
                                        </p:attrNameLst>
                                      </p:cBhvr>
                                      <p:to>
                                        <p:strVal val="visible"/>
                                      </p:to>
                                    </p:set>
                                    <p:animEffect transition="in" filter="wipe(down)">
                                      <p:cBhvr>
                                        <p:cTn id="25" dur="290">
                                          <p:stCondLst>
                                            <p:cond delay="0"/>
                                          </p:stCondLst>
                                        </p:cTn>
                                        <p:tgtEl>
                                          <p:spTgt spid="35849"/>
                                        </p:tgtEl>
                                      </p:cBhvr>
                                    </p:animEffect>
                                    <p:anim calcmode="lin" valueType="num">
                                      <p:cBhvr>
                                        <p:cTn id="26" dur="911" tmFilter="0,0; 0.14,0.36; 0.43,0.73; 0.71,0.91; 1.0,1.0">
                                          <p:stCondLst>
                                            <p:cond delay="0"/>
                                          </p:stCondLst>
                                        </p:cTn>
                                        <p:tgtEl>
                                          <p:spTgt spid="35849"/>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35849"/>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35849"/>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35849"/>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35849"/>
                                        </p:tgtEl>
                                        <p:attrNameLst>
                                          <p:attrName>ppt_y</p:attrName>
                                        </p:attrNameLst>
                                      </p:cBhvr>
                                      <p:tavLst>
                                        <p:tav tm="0" fmla="#ppt_y-sin(pi*$)/81">
                                          <p:val>
                                            <p:fltVal val="0"/>
                                          </p:val>
                                        </p:tav>
                                        <p:tav tm="100000">
                                          <p:val>
                                            <p:fltVal val="1"/>
                                          </p:val>
                                        </p:tav>
                                      </p:tavLst>
                                    </p:anim>
                                    <p:animScale>
                                      <p:cBhvr>
                                        <p:cTn id="31" dur="13">
                                          <p:stCondLst>
                                            <p:cond delay="325"/>
                                          </p:stCondLst>
                                        </p:cTn>
                                        <p:tgtEl>
                                          <p:spTgt spid="35849"/>
                                        </p:tgtEl>
                                      </p:cBhvr>
                                      <p:to x="100000" y="60000"/>
                                    </p:animScale>
                                    <p:animScale>
                                      <p:cBhvr>
                                        <p:cTn id="32" dur="83" decel="50000">
                                          <p:stCondLst>
                                            <p:cond delay="338"/>
                                          </p:stCondLst>
                                        </p:cTn>
                                        <p:tgtEl>
                                          <p:spTgt spid="35849"/>
                                        </p:tgtEl>
                                      </p:cBhvr>
                                      <p:to x="100000" y="100000"/>
                                    </p:animScale>
                                    <p:animScale>
                                      <p:cBhvr>
                                        <p:cTn id="33" dur="13">
                                          <p:stCondLst>
                                            <p:cond delay="656"/>
                                          </p:stCondLst>
                                        </p:cTn>
                                        <p:tgtEl>
                                          <p:spTgt spid="35849"/>
                                        </p:tgtEl>
                                      </p:cBhvr>
                                      <p:to x="100000" y="80000"/>
                                    </p:animScale>
                                    <p:animScale>
                                      <p:cBhvr>
                                        <p:cTn id="34" dur="83" decel="50000">
                                          <p:stCondLst>
                                            <p:cond delay="669"/>
                                          </p:stCondLst>
                                        </p:cTn>
                                        <p:tgtEl>
                                          <p:spTgt spid="35849"/>
                                        </p:tgtEl>
                                      </p:cBhvr>
                                      <p:to x="100000" y="100000"/>
                                    </p:animScale>
                                    <p:animScale>
                                      <p:cBhvr>
                                        <p:cTn id="35" dur="13">
                                          <p:stCondLst>
                                            <p:cond delay="821"/>
                                          </p:stCondLst>
                                        </p:cTn>
                                        <p:tgtEl>
                                          <p:spTgt spid="35849"/>
                                        </p:tgtEl>
                                      </p:cBhvr>
                                      <p:to x="100000" y="90000"/>
                                    </p:animScale>
                                    <p:animScale>
                                      <p:cBhvr>
                                        <p:cTn id="36" dur="83" decel="50000">
                                          <p:stCondLst>
                                            <p:cond delay="834"/>
                                          </p:stCondLst>
                                        </p:cTn>
                                        <p:tgtEl>
                                          <p:spTgt spid="35849"/>
                                        </p:tgtEl>
                                      </p:cBhvr>
                                      <p:to x="100000" y="100000"/>
                                    </p:animScale>
                                    <p:animScale>
                                      <p:cBhvr>
                                        <p:cTn id="37" dur="13">
                                          <p:stCondLst>
                                            <p:cond delay="904"/>
                                          </p:stCondLst>
                                        </p:cTn>
                                        <p:tgtEl>
                                          <p:spTgt spid="35849"/>
                                        </p:tgtEl>
                                      </p:cBhvr>
                                      <p:to x="100000" y="95000"/>
                                    </p:animScale>
                                    <p:animScale>
                                      <p:cBhvr>
                                        <p:cTn id="38" dur="83" decel="50000">
                                          <p:stCondLst>
                                            <p:cond delay="917"/>
                                          </p:stCondLst>
                                        </p:cTn>
                                        <p:tgtEl>
                                          <p:spTgt spid="35849"/>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850"/>
                                        </p:tgtEl>
                                        <p:attrNameLst>
                                          <p:attrName>style.visibility</p:attrName>
                                        </p:attrNameLst>
                                      </p:cBhvr>
                                      <p:to>
                                        <p:strVal val="visible"/>
                                      </p:to>
                                    </p:set>
                                    <p:animEffect transition="in" filter="wipe(left)">
                                      <p:cBhvr>
                                        <p:cTn id="43" dur="500"/>
                                        <p:tgtEl>
                                          <p:spTgt spid="3585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Right)">
                                      <p:cBhvr>
                                        <p:cTn id="48" dur="20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P spid="35846" grpId="0" animBg="1"/>
      <p:bldP spid="35847" grpId="0" animBg="1"/>
      <p:bldP spid="35848" grpId="0" animBg="1"/>
      <p:bldP spid="35849" grpId="0"/>
      <p:bldP spid="35850"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608013" y="674688"/>
            <a:ext cx="2328862"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二元线性方程组 </a:t>
            </a:r>
          </a:p>
        </p:txBody>
      </p:sp>
      <p:graphicFrame>
        <p:nvGraphicFramePr>
          <p:cNvPr id="603139" name="Object 26"/>
          <p:cNvGraphicFramePr>
            <a:graphicFrameLocks noChangeAspect="1"/>
          </p:cNvGraphicFramePr>
          <p:nvPr/>
        </p:nvGraphicFramePr>
        <p:xfrm>
          <a:off x="2906713" y="447675"/>
          <a:ext cx="2386012" cy="965200"/>
        </p:xfrm>
        <a:graphic>
          <a:graphicData uri="http://schemas.openxmlformats.org/presentationml/2006/ole">
            <p:oleObj spid="_x0000_s335874" name="Equation" r:id="rId3" imgW="1193800" imgH="482600" progId="Equation.DSMT4">
              <p:embed/>
            </p:oleObj>
          </a:graphicData>
        </a:graphic>
      </p:graphicFrame>
      <p:sp>
        <p:nvSpPr>
          <p:cNvPr id="36868" name="Text Box 4"/>
          <p:cNvSpPr txBox="1">
            <a:spLocks noChangeArrowheads="1"/>
          </p:cNvSpPr>
          <p:nvPr/>
        </p:nvSpPr>
        <p:spPr bwMode="auto">
          <a:xfrm>
            <a:off x="609600" y="1701800"/>
            <a:ext cx="950913"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若令 </a:t>
            </a:r>
          </a:p>
        </p:txBody>
      </p:sp>
      <p:graphicFrame>
        <p:nvGraphicFramePr>
          <p:cNvPr id="36869" name="Object 27"/>
          <p:cNvGraphicFramePr>
            <a:graphicFrameLocks noChangeAspect="1"/>
          </p:cNvGraphicFramePr>
          <p:nvPr/>
        </p:nvGraphicFramePr>
        <p:xfrm>
          <a:off x="2809875" y="1527175"/>
          <a:ext cx="1752600" cy="965200"/>
        </p:xfrm>
        <a:graphic>
          <a:graphicData uri="http://schemas.openxmlformats.org/presentationml/2006/ole">
            <p:oleObj spid="_x0000_s335875" name="Equation" r:id="rId4" imgW="876300" imgH="482600" progId="Equation.DSMT4">
              <p:embed/>
            </p:oleObj>
          </a:graphicData>
        </a:graphic>
      </p:graphicFrame>
      <p:graphicFrame>
        <p:nvGraphicFramePr>
          <p:cNvPr id="36870" name="Object 28"/>
          <p:cNvGraphicFramePr>
            <a:graphicFrameLocks noChangeAspect="1"/>
          </p:cNvGraphicFramePr>
          <p:nvPr/>
        </p:nvGraphicFramePr>
        <p:xfrm>
          <a:off x="1554163" y="2781300"/>
          <a:ext cx="1752600" cy="965200"/>
        </p:xfrm>
        <a:graphic>
          <a:graphicData uri="http://schemas.openxmlformats.org/presentationml/2006/ole">
            <p:oleObj spid="_x0000_s335876" name="Equation" r:id="rId5" imgW="876300" imgH="482600" progId="Equation.DSMT4">
              <p:embed/>
            </p:oleObj>
          </a:graphicData>
        </a:graphic>
      </p:graphicFrame>
      <p:graphicFrame>
        <p:nvGraphicFramePr>
          <p:cNvPr id="36871" name="Object 29"/>
          <p:cNvGraphicFramePr>
            <a:graphicFrameLocks noChangeAspect="1"/>
          </p:cNvGraphicFramePr>
          <p:nvPr/>
        </p:nvGraphicFramePr>
        <p:xfrm>
          <a:off x="4094163" y="2781300"/>
          <a:ext cx="1752600" cy="965200"/>
        </p:xfrm>
        <a:graphic>
          <a:graphicData uri="http://schemas.openxmlformats.org/presentationml/2006/ole">
            <p:oleObj spid="_x0000_s335877" name="Equation" r:id="rId6" imgW="876300" imgH="482600" progId="Equation.DSMT4">
              <p:embed/>
            </p:oleObj>
          </a:graphicData>
        </a:graphic>
      </p:graphicFrame>
      <p:sp>
        <p:nvSpPr>
          <p:cNvPr id="36872" name="Text Box 8"/>
          <p:cNvSpPr txBox="1">
            <a:spLocks noChangeArrowheads="1"/>
          </p:cNvSpPr>
          <p:nvPr/>
        </p:nvSpPr>
        <p:spPr bwMode="auto">
          <a:xfrm>
            <a:off x="4730750" y="1701800"/>
            <a:ext cx="4233863" cy="457200"/>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sz="2400" b="1" smtClean="0">
                <a:solidFill>
                  <a:srgbClr val="FF0000"/>
                </a:solidFill>
                <a:latin typeface="楷体_GB2312" pitchFamily="49" charset="-122"/>
                <a:ea typeface="楷体_GB2312" pitchFamily="49" charset="-122"/>
              </a:rPr>
              <a:t>(</a:t>
            </a:r>
            <a:r>
              <a:rPr kumimoji="1" lang="zh-CN" altLang="en-US" sz="2400" b="1" smtClean="0">
                <a:solidFill>
                  <a:srgbClr val="FF0000"/>
                </a:solidFill>
                <a:latin typeface="楷体_GB2312" pitchFamily="49" charset="-122"/>
                <a:ea typeface="楷体_GB2312" pitchFamily="49" charset="-122"/>
              </a:rPr>
              <a:t>方程组的系数行列式</a:t>
            </a:r>
            <a:r>
              <a:rPr kumimoji="1" lang="en-US" altLang="zh-CN" sz="2400" b="1" smtClean="0">
                <a:solidFill>
                  <a:srgbClr val="FF0000"/>
                </a:solidFill>
                <a:latin typeface="楷体_GB2312" pitchFamily="49" charset="-122"/>
                <a:ea typeface="楷体_GB2312" pitchFamily="49" charset="-122"/>
              </a:rPr>
              <a:t>)</a:t>
            </a:r>
          </a:p>
        </p:txBody>
      </p:sp>
      <p:sp>
        <p:nvSpPr>
          <p:cNvPr id="36873" name="Text Box 9"/>
          <p:cNvSpPr txBox="1">
            <a:spLocks noChangeArrowheads="1"/>
          </p:cNvSpPr>
          <p:nvPr/>
        </p:nvSpPr>
        <p:spPr bwMode="auto">
          <a:xfrm>
            <a:off x="685800" y="3933825"/>
            <a:ext cx="50863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则上述二元线性方程组的解可表示为</a:t>
            </a:r>
          </a:p>
        </p:txBody>
      </p:sp>
      <p:graphicFrame>
        <p:nvGraphicFramePr>
          <p:cNvPr id="36874" name="Object 30"/>
          <p:cNvGraphicFramePr>
            <a:graphicFrameLocks noChangeAspect="1"/>
          </p:cNvGraphicFramePr>
          <p:nvPr/>
        </p:nvGraphicFramePr>
        <p:xfrm>
          <a:off x="2090738" y="4549775"/>
          <a:ext cx="3357562" cy="979488"/>
        </p:xfrm>
        <a:graphic>
          <a:graphicData uri="http://schemas.openxmlformats.org/presentationml/2006/ole">
            <p:oleObj spid="_x0000_s335878" name="Equation" r:id="rId7" imgW="1524000" imgH="444500" progId="Equation.DSMT4">
              <p:embed/>
            </p:oleObj>
          </a:graphicData>
        </a:graphic>
      </p:graphicFrame>
      <p:graphicFrame>
        <p:nvGraphicFramePr>
          <p:cNvPr id="36875" name="Object 31"/>
          <p:cNvGraphicFramePr>
            <a:graphicFrameLocks noChangeAspect="1"/>
          </p:cNvGraphicFramePr>
          <p:nvPr/>
        </p:nvGraphicFramePr>
        <p:xfrm>
          <a:off x="2090738" y="5689600"/>
          <a:ext cx="3440112" cy="979488"/>
        </p:xfrm>
        <a:graphic>
          <a:graphicData uri="http://schemas.openxmlformats.org/presentationml/2006/ole">
            <p:oleObj spid="_x0000_s335879" name="Equation" r:id="rId8" imgW="1562100" imgH="444500" progId="Equation.DSMT4">
              <p:embed/>
            </p:oleObj>
          </a:graphicData>
        </a:graphic>
      </p:graphicFrame>
      <p:sp>
        <p:nvSpPr>
          <p:cNvPr id="36878" name="Line 14"/>
          <p:cNvSpPr>
            <a:spLocks noChangeShapeType="1"/>
          </p:cNvSpPr>
          <p:nvPr/>
        </p:nvSpPr>
        <p:spPr bwMode="auto">
          <a:xfrm>
            <a:off x="4284663" y="2420938"/>
            <a:ext cx="1223962" cy="431800"/>
          </a:xfrm>
          <a:prstGeom prst="line">
            <a:avLst/>
          </a:prstGeom>
          <a:noFill/>
          <a:ln w="38100">
            <a:solidFill>
              <a:srgbClr val="3333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6879" name="Line 15"/>
          <p:cNvSpPr>
            <a:spLocks noChangeShapeType="1"/>
          </p:cNvSpPr>
          <p:nvPr/>
        </p:nvSpPr>
        <p:spPr bwMode="auto">
          <a:xfrm flipH="1">
            <a:off x="2411413" y="2420938"/>
            <a:ext cx="1223962" cy="431800"/>
          </a:xfrm>
          <a:prstGeom prst="line">
            <a:avLst/>
          </a:prstGeom>
          <a:noFill/>
          <a:ln w="38100">
            <a:solidFill>
              <a:srgbClr val="3333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6880" name="Rectangle 16"/>
          <p:cNvSpPr>
            <a:spLocks noChangeArrowheads="1"/>
          </p:cNvSpPr>
          <p:nvPr/>
        </p:nvSpPr>
        <p:spPr bwMode="auto">
          <a:xfrm>
            <a:off x="4716463" y="4572000"/>
            <a:ext cx="863600" cy="936625"/>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6881" name="Rectangle 17"/>
          <p:cNvSpPr>
            <a:spLocks noChangeArrowheads="1"/>
          </p:cNvSpPr>
          <p:nvPr/>
        </p:nvSpPr>
        <p:spPr bwMode="auto">
          <a:xfrm>
            <a:off x="4716463" y="5711825"/>
            <a:ext cx="863600" cy="936625"/>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6883" name="Rectangle 19"/>
          <p:cNvSpPr>
            <a:spLocks noChangeArrowheads="1"/>
          </p:cNvSpPr>
          <p:nvPr/>
        </p:nvSpPr>
        <p:spPr bwMode="auto">
          <a:xfrm>
            <a:off x="5003800" y="5734050"/>
            <a:ext cx="431800" cy="395288"/>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6884" name="Rectangle 20"/>
          <p:cNvSpPr>
            <a:spLocks noChangeArrowheads="1"/>
          </p:cNvSpPr>
          <p:nvPr/>
        </p:nvSpPr>
        <p:spPr bwMode="auto">
          <a:xfrm>
            <a:off x="4000500" y="404813"/>
            <a:ext cx="341313" cy="1008062"/>
          </a:xfrm>
          <a:prstGeom prst="rect">
            <a:avLst/>
          </a:prstGeom>
          <a:noFill/>
          <a:ln w="28575">
            <a:solidFill>
              <a:srgbClr val="3333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6885" name="Rectangle 21"/>
          <p:cNvSpPr>
            <a:spLocks noChangeArrowheads="1"/>
          </p:cNvSpPr>
          <p:nvPr/>
        </p:nvSpPr>
        <p:spPr bwMode="auto">
          <a:xfrm>
            <a:off x="3101975" y="404813"/>
            <a:ext cx="341313" cy="1008062"/>
          </a:xfrm>
          <a:prstGeom prst="rect">
            <a:avLst/>
          </a:prstGeom>
          <a:noFill/>
          <a:ln w="28575">
            <a:solidFill>
              <a:srgbClr val="3333FF"/>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85"/>
                                        </p:tgtEl>
                                        <p:attrNameLst>
                                          <p:attrName>style.visibility</p:attrName>
                                        </p:attrNameLst>
                                      </p:cBhvr>
                                      <p:to>
                                        <p:strVal val="visible"/>
                                      </p:to>
                                    </p:set>
                                    <p:animEffect transition="in" filter="wipe(up)">
                                      <p:cBhvr>
                                        <p:cTn id="7" dur="500"/>
                                        <p:tgtEl>
                                          <p:spTgt spid="3688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884"/>
                                        </p:tgtEl>
                                        <p:attrNameLst>
                                          <p:attrName>style.visibility</p:attrName>
                                        </p:attrNameLst>
                                      </p:cBhvr>
                                      <p:to>
                                        <p:strVal val="visible"/>
                                      </p:to>
                                    </p:set>
                                    <p:animEffect transition="in" filter="wipe(up)">
                                      <p:cBhvr>
                                        <p:cTn id="10" dur="500"/>
                                        <p:tgtEl>
                                          <p:spTgt spid="368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6868">
                                            <p:txEl>
                                              <p:pRg st="0" end="0"/>
                                            </p:txEl>
                                          </p:spTgt>
                                        </p:tgtEl>
                                        <p:attrNameLst>
                                          <p:attrName>style.visibility</p:attrName>
                                        </p:attrNameLst>
                                      </p:cBhvr>
                                      <p:to>
                                        <p:strVal val="visible"/>
                                      </p:to>
                                    </p:set>
                                    <p:animEffect transition="in" filter="wipe(left)">
                                      <p:cBhvr>
                                        <p:cTn id="15" dur="500"/>
                                        <p:tgtEl>
                                          <p:spTgt spid="3686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6869"/>
                                        </p:tgtEl>
                                        <p:attrNameLst>
                                          <p:attrName>style.visibility</p:attrName>
                                        </p:attrNameLst>
                                      </p:cBhvr>
                                      <p:to>
                                        <p:strVal val="visible"/>
                                      </p:to>
                                    </p:set>
                                    <p:animEffect transition="in" filter="wipe(left)">
                                      <p:cBhvr>
                                        <p:cTn id="20" dur="500"/>
                                        <p:tgtEl>
                                          <p:spTgt spid="368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872">
                                            <p:txEl>
                                              <p:pRg st="0" end="0"/>
                                            </p:txEl>
                                          </p:spTgt>
                                        </p:tgtEl>
                                        <p:attrNameLst>
                                          <p:attrName>style.visibility</p:attrName>
                                        </p:attrNameLst>
                                      </p:cBhvr>
                                      <p:to>
                                        <p:strVal val="visible"/>
                                      </p:to>
                                    </p:set>
                                    <p:animEffect transition="in" filter="wipe(left)">
                                      <p:cBhvr>
                                        <p:cTn id="25" dur="500"/>
                                        <p:tgtEl>
                                          <p:spTgt spid="3687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73">
                                            <p:txEl>
                                              <p:pRg st="0" end="0"/>
                                            </p:txEl>
                                          </p:spTgt>
                                        </p:tgtEl>
                                        <p:attrNameLst>
                                          <p:attrName>style.visibility</p:attrName>
                                        </p:attrNameLst>
                                      </p:cBhvr>
                                      <p:to>
                                        <p:strVal val="visible"/>
                                      </p:to>
                                    </p:set>
                                    <p:animEffect transition="in" filter="wipe(left)">
                                      <p:cBhvr>
                                        <p:cTn id="30" dur="500"/>
                                        <p:tgtEl>
                                          <p:spTgt spid="36873">
                                            <p:txEl>
                                              <p:pRg st="0" end="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6874"/>
                                        </p:tgtEl>
                                        <p:attrNameLst>
                                          <p:attrName>style.visibility</p:attrName>
                                        </p:attrNameLst>
                                      </p:cBhvr>
                                      <p:to>
                                        <p:strVal val="visible"/>
                                      </p:to>
                                    </p:set>
                                    <p:animEffect transition="in" filter="wipe(left)">
                                      <p:cBhvr>
                                        <p:cTn id="33" dur="500"/>
                                        <p:tgtEl>
                                          <p:spTgt spid="36874"/>
                                        </p:tgtEl>
                                      </p:cBhvr>
                                    </p:animEffect>
                                  </p:childTnLst>
                                </p:cTn>
                              </p:par>
                              <p:par>
                                <p:cTn id="34" presetID="22" presetClass="entr" presetSubtype="8" fill="hold" nodeType="withEffect">
                                  <p:stCondLst>
                                    <p:cond delay="0"/>
                                  </p:stCondLst>
                                  <p:childTnLst>
                                    <p:set>
                                      <p:cBhvr>
                                        <p:cTn id="35" dur="1" fill="hold">
                                          <p:stCondLst>
                                            <p:cond delay="0"/>
                                          </p:stCondLst>
                                        </p:cTn>
                                        <p:tgtEl>
                                          <p:spTgt spid="36875"/>
                                        </p:tgtEl>
                                        <p:attrNameLst>
                                          <p:attrName>style.visibility</p:attrName>
                                        </p:attrNameLst>
                                      </p:cBhvr>
                                      <p:to>
                                        <p:strVal val="visible"/>
                                      </p:to>
                                    </p:set>
                                    <p:animEffect transition="in" filter="wipe(left)">
                                      <p:cBhvr>
                                        <p:cTn id="36" dur="500"/>
                                        <p:tgtEl>
                                          <p:spTgt spid="368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xit" presetSubtype="8" fill="hold" grpId="0" nodeType="clickEffect">
                                  <p:stCondLst>
                                    <p:cond delay="0"/>
                                  </p:stCondLst>
                                  <p:childTnLst>
                                    <p:animEffect transition="out" filter="wipe(left)">
                                      <p:cBhvr>
                                        <p:cTn id="40" dur="500"/>
                                        <p:tgtEl>
                                          <p:spTgt spid="36880"/>
                                        </p:tgtEl>
                                      </p:cBhvr>
                                    </p:animEffect>
                                    <p:set>
                                      <p:cBhvr>
                                        <p:cTn id="41" dur="1" fill="hold">
                                          <p:stCondLst>
                                            <p:cond delay="499"/>
                                          </p:stCondLst>
                                        </p:cTn>
                                        <p:tgtEl>
                                          <p:spTgt spid="36880"/>
                                        </p:tgtEl>
                                        <p:attrNameLst>
                                          <p:attrName>style.visibility</p:attrName>
                                        </p:attrNameLst>
                                      </p:cBhvr>
                                      <p:to>
                                        <p:strVal val="hidden"/>
                                      </p:to>
                                    </p:set>
                                  </p:childTnLst>
                                </p:cTn>
                              </p:par>
                              <p:par>
                                <p:cTn id="42" presetID="22" presetClass="exit" presetSubtype="8" fill="hold" grpId="0" nodeType="withEffect">
                                  <p:stCondLst>
                                    <p:cond delay="0"/>
                                  </p:stCondLst>
                                  <p:childTnLst>
                                    <p:animEffect transition="out" filter="wipe(left)">
                                      <p:cBhvr>
                                        <p:cTn id="43" dur="500"/>
                                        <p:tgtEl>
                                          <p:spTgt spid="36881"/>
                                        </p:tgtEl>
                                      </p:cBhvr>
                                    </p:animEffect>
                                    <p:set>
                                      <p:cBhvr>
                                        <p:cTn id="44" dur="1" fill="hold">
                                          <p:stCondLst>
                                            <p:cond delay="499"/>
                                          </p:stCondLst>
                                        </p:cTn>
                                        <p:tgtEl>
                                          <p:spTgt spid="36881"/>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36879"/>
                                        </p:tgtEl>
                                        <p:attrNameLst>
                                          <p:attrName>style.visibility</p:attrName>
                                        </p:attrNameLst>
                                      </p:cBhvr>
                                      <p:to>
                                        <p:strVal val="visible"/>
                                      </p:to>
                                    </p:set>
                                    <p:animEffect transition="in" filter="strips(downLeft)">
                                      <p:cBhvr>
                                        <p:cTn id="49" dur="500"/>
                                        <p:tgtEl>
                                          <p:spTgt spid="36879"/>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36870"/>
                                        </p:tgtEl>
                                        <p:attrNameLst>
                                          <p:attrName>style.visibility</p:attrName>
                                        </p:attrNameLst>
                                      </p:cBhvr>
                                      <p:to>
                                        <p:strVal val="visible"/>
                                      </p:to>
                                    </p:set>
                                    <p:animEffect transition="in" filter="wipe(left)">
                                      <p:cBhvr>
                                        <p:cTn id="53" dur="500"/>
                                        <p:tgtEl>
                                          <p:spTgt spid="3687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36878"/>
                                        </p:tgtEl>
                                        <p:attrNameLst>
                                          <p:attrName>style.visibility</p:attrName>
                                        </p:attrNameLst>
                                      </p:cBhvr>
                                      <p:to>
                                        <p:strVal val="visible"/>
                                      </p:to>
                                    </p:set>
                                    <p:animEffect transition="in" filter="strips(upRight)">
                                      <p:cBhvr>
                                        <p:cTn id="58" dur="500"/>
                                        <p:tgtEl>
                                          <p:spTgt spid="36878"/>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36871"/>
                                        </p:tgtEl>
                                        <p:attrNameLst>
                                          <p:attrName>style.visibility</p:attrName>
                                        </p:attrNameLst>
                                      </p:cBhvr>
                                      <p:to>
                                        <p:strVal val="visible"/>
                                      </p:to>
                                    </p:set>
                                    <p:animEffect transition="in" filter="wipe(left)">
                                      <p:cBhvr>
                                        <p:cTn id="62" dur="500"/>
                                        <p:tgtEl>
                                          <p:spTgt spid="368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xit" presetSubtype="8" fill="hold" grpId="0" nodeType="clickEffect">
                                  <p:stCondLst>
                                    <p:cond delay="0"/>
                                  </p:stCondLst>
                                  <p:childTnLst>
                                    <p:animEffect transition="out" filter="wipe(left)">
                                      <p:cBhvr>
                                        <p:cTn id="66" dur="500"/>
                                        <p:tgtEl>
                                          <p:spTgt spid="36883"/>
                                        </p:tgtEl>
                                      </p:cBhvr>
                                    </p:animEffect>
                                    <p:set>
                                      <p:cBhvr>
                                        <p:cTn id="67" dur="1" fill="hold">
                                          <p:stCondLst>
                                            <p:cond delay="499"/>
                                          </p:stCondLst>
                                        </p:cTn>
                                        <p:tgtEl>
                                          <p:spTgt spid="368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P spid="36872" grpId="0" build="p" autoUpdateAnimBg="0"/>
      <p:bldP spid="36873" grpId="0" build="p" autoUpdateAnimBg="0"/>
      <p:bldP spid="36878" grpId="0" animBg="1"/>
      <p:bldP spid="36879" grpId="0" animBg="1"/>
      <p:bldP spid="36880" grpId="0" animBg="1"/>
      <p:bldP spid="36881" grpId="0" animBg="1"/>
      <p:bldP spid="36883" grpId="0" animBg="1"/>
      <p:bldP spid="36884" grpId="0" animBg="1"/>
      <p:bldP spid="3688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669925" y="477838"/>
            <a:ext cx="719138"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3333FF"/>
                </a:solidFill>
                <a:latin typeface="楷体_GB2312" pitchFamily="49" charset="-122"/>
                <a:ea typeface="楷体_GB2312" pitchFamily="49" charset="-122"/>
              </a:rPr>
              <a:t>例</a:t>
            </a:r>
            <a:r>
              <a:rPr kumimoji="1" lang="en-US" altLang="zh-CN" sz="2400" b="1" smtClean="0">
                <a:solidFill>
                  <a:srgbClr val="3333FF"/>
                </a:solidFill>
                <a:latin typeface="Times New Roman" pitchFamily="18" charset="0"/>
                <a:ea typeface="楷体_GB2312" pitchFamily="49" charset="-122"/>
              </a:rPr>
              <a:t>1 </a:t>
            </a:r>
            <a:endParaRPr kumimoji="1" lang="en-US" altLang="zh-CN" sz="2400" b="1" smtClean="0">
              <a:solidFill>
                <a:srgbClr val="3333FF"/>
              </a:solidFill>
              <a:latin typeface="楷体_GB2312" pitchFamily="49" charset="-122"/>
              <a:ea typeface="楷体_GB2312" pitchFamily="49" charset="-122"/>
            </a:endParaRPr>
          </a:p>
        </p:txBody>
      </p:sp>
      <p:sp>
        <p:nvSpPr>
          <p:cNvPr id="604163" name="Text Box 3"/>
          <p:cNvSpPr txBox="1">
            <a:spLocks noChangeArrowheads="1"/>
          </p:cNvSpPr>
          <p:nvPr/>
        </p:nvSpPr>
        <p:spPr bwMode="auto">
          <a:xfrm>
            <a:off x="1651000" y="457200"/>
            <a:ext cx="2941638"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求解二元线性方程组</a:t>
            </a:r>
          </a:p>
        </p:txBody>
      </p:sp>
      <p:graphicFrame>
        <p:nvGraphicFramePr>
          <p:cNvPr id="604164" name="Object 30"/>
          <p:cNvGraphicFramePr>
            <a:graphicFrameLocks noChangeAspect="1"/>
          </p:cNvGraphicFramePr>
          <p:nvPr/>
        </p:nvGraphicFramePr>
        <p:xfrm>
          <a:off x="4591050" y="457200"/>
          <a:ext cx="2286000" cy="977900"/>
        </p:xfrm>
        <a:graphic>
          <a:graphicData uri="http://schemas.openxmlformats.org/presentationml/2006/ole">
            <p:oleObj spid="_x0000_s336898" name="Equation" r:id="rId3" imgW="2286000" imgH="977900" progId="">
              <p:embed/>
            </p:oleObj>
          </a:graphicData>
        </a:graphic>
      </p:graphicFrame>
      <p:sp>
        <p:nvSpPr>
          <p:cNvPr id="37893" name="Text Box 5"/>
          <p:cNvSpPr txBox="1">
            <a:spLocks noChangeArrowheads="1"/>
          </p:cNvSpPr>
          <p:nvPr/>
        </p:nvSpPr>
        <p:spPr bwMode="auto">
          <a:xfrm>
            <a:off x="669925" y="2001838"/>
            <a:ext cx="6445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3333FF"/>
                </a:solidFill>
                <a:latin typeface="楷体_GB2312" pitchFamily="49" charset="-122"/>
                <a:ea typeface="楷体_GB2312" pitchFamily="49" charset="-122"/>
              </a:rPr>
              <a:t>解 </a:t>
            </a:r>
          </a:p>
        </p:txBody>
      </p:sp>
      <p:sp>
        <p:nvSpPr>
          <p:cNvPr id="37894" name="Text Box 6"/>
          <p:cNvSpPr txBox="1">
            <a:spLocks noChangeArrowheads="1"/>
          </p:cNvSpPr>
          <p:nvPr/>
        </p:nvSpPr>
        <p:spPr bwMode="auto">
          <a:xfrm>
            <a:off x="1524000" y="2001838"/>
            <a:ext cx="950913"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因为 </a:t>
            </a:r>
          </a:p>
        </p:txBody>
      </p:sp>
      <p:graphicFrame>
        <p:nvGraphicFramePr>
          <p:cNvPr id="37895" name="Object 31"/>
          <p:cNvGraphicFramePr>
            <a:graphicFrameLocks noChangeAspect="1"/>
          </p:cNvGraphicFramePr>
          <p:nvPr/>
        </p:nvGraphicFramePr>
        <p:xfrm>
          <a:off x="2438400" y="1765300"/>
          <a:ext cx="1727200" cy="977900"/>
        </p:xfrm>
        <a:graphic>
          <a:graphicData uri="http://schemas.openxmlformats.org/presentationml/2006/ole">
            <p:oleObj spid="_x0000_s336899" name="Equation" r:id="rId4" imgW="1727200" imgH="977900" progId="">
              <p:embed/>
            </p:oleObj>
          </a:graphicData>
        </a:graphic>
      </p:graphicFrame>
      <p:graphicFrame>
        <p:nvGraphicFramePr>
          <p:cNvPr id="37896" name="Object 32"/>
          <p:cNvGraphicFramePr>
            <a:graphicFrameLocks noChangeAspect="1"/>
          </p:cNvGraphicFramePr>
          <p:nvPr/>
        </p:nvGraphicFramePr>
        <p:xfrm>
          <a:off x="4267200" y="2057400"/>
          <a:ext cx="2565400" cy="393700"/>
        </p:xfrm>
        <a:graphic>
          <a:graphicData uri="http://schemas.openxmlformats.org/presentationml/2006/ole">
            <p:oleObj spid="_x0000_s336900" name="Equation" r:id="rId5" imgW="2565400" imgH="393700" progId="">
              <p:embed/>
            </p:oleObj>
          </a:graphicData>
        </a:graphic>
      </p:graphicFrame>
      <p:graphicFrame>
        <p:nvGraphicFramePr>
          <p:cNvPr id="37897" name="Object 33"/>
          <p:cNvGraphicFramePr>
            <a:graphicFrameLocks noChangeAspect="1"/>
          </p:cNvGraphicFramePr>
          <p:nvPr/>
        </p:nvGraphicFramePr>
        <p:xfrm>
          <a:off x="2438400" y="2851150"/>
          <a:ext cx="4356100" cy="977900"/>
        </p:xfrm>
        <a:graphic>
          <a:graphicData uri="http://schemas.openxmlformats.org/presentationml/2006/ole">
            <p:oleObj spid="_x0000_s336901" name="Equation" r:id="rId6" imgW="4356100" imgH="977900" progId="">
              <p:embed/>
            </p:oleObj>
          </a:graphicData>
        </a:graphic>
      </p:graphicFrame>
      <p:graphicFrame>
        <p:nvGraphicFramePr>
          <p:cNvPr id="37898" name="Object 34"/>
          <p:cNvGraphicFramePr>
            <a:graphicFrameLocks noChangeAspect="1"/>
          </p:cNvGraphicFramePr>
          <p:nvPr/>
        </p:nvGraphicFramePr>
        <p:xfrm>
          <a:off x="2438400" y="3860800"/>
          <a:ext cx="3886200" cy="977900"/>
        </p:xfrm>
        <a:graphic>
          <a:graphicData uri="http://schemas.openxmlformats.org/presentationml/2006/ole">
            <p:oleObj spid="_x0000_s336902" name="Equation" r:id="rId7" imgW="3886200" imgH="977900" progId="">
              <p:embed/>
            </p:oleObj>
          </a:graphicData>
        </a:graphic>
      </p:graphicFrame>
      <p:sp>
        <p:nvSpPr>
          <p:cNvPr id="37899" name="Text Box 11"/>
          <p:cNvSpPr txBox="1">
            <a:spLocks noChangeArrowheads="1"/>
          </p:cNvSpPr>
          <p:nvPr/>
        </p:nvSpPr>
        <p:spPr bwMode="auto">
          <a:xfrm>
            <a:off x="838200" y="5373688"/>
            <a:ext cx="9461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所以 </a:t>
            </a:r>
          </a:p>
        </p:txBody>
      </p:sp>
      <p:graphicFrame>
        <p:nvGraphicFramePr>
          <p:cNvPr id="37900" name="Object 35"/>
          <p:cNvGraphicFramePr>
            <a:graphicFrameLocks noChangeAspect="1"/>
          </p:cNvGraphicFramePr>
          <p:nvPr/>
        </p:nvGraphicFramePr>
        <p:xfrm>
          <a:off x="1692275" y="5157788"/>
          <a:ext cx="2482850" cy="892175"/>
        </p:xfrm>
        <a:graphic>
          <a:graphicData uri="http://schemas.openxmlformats.org/presentationml/2006/ole">
            <p:oleObj spid="_x0000_s336903" name="Equation" r:id="rId8" imgW="1129810" imgH="406224" progId="Equation.DSMT4">
              <p:embed/>
            </p:oleObj>
          </a:graphicData>
        </a:graphic>
      </p:graphicFrame>
      <p:graphicFrame>
        <p:nvGraphicFramePr>
          <p:cNvPr id="37901" name="Object 36"/>
          <p:cNvGraphicFramePr>
            <a:graphicFrameLocks noChangeAspect="1"/>
          </p:cNvGraphicFramePr>
          <p:nvPr/>
        </p:nvGraphicFramePr>
        <p:xfrm>
          <a:off x="4841875" y="5157788"/>
          <a:ext cx="2817813" cy="892175"/>
        </p:xfrm>
        <a:graphic>
          <a:graphicData uri="http://schemas.openxmlformats.org/presentationml/2006/ole">
            <p:oleObj spid="_x0000_s336904" name="Equation" r:id="rId9" imgW="1282700" imgH="406400"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wipe(left)">
                                      <p:cBhvr>
                                        <p:cTn id="7" dur="500"/>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4">
                                            <p:txEl>
                                              <p:pRg st="0" end="0"/>
                                            </p:txEl>
                                          </p:spTgt>
                                        </p:tgtEl>
                                        <p:attrNameLst>
                                          <p:attrName>style.visibility</p:attrName>
                                        </p:attrNameLst>
                                      </p:cBhvr>
                                      <p:to>
                                        <p:strVal val="visible"/>
                                      </p:to>
                                    </p:set>
                                    <p:animEffect transition="in" filter="wipe(left)">
                                      <p:cBhvr>
                                        <p:cTn id="12" dur="500"/>
                                        <p:tgtEl>
                                          <p:spTgt spid="378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wipe(left)">
                                      <p:cBhvr>
                                        <p:cTn id="17" dur="500"/>
                                        <p:tgtEl>
                                          <p:spTgt spid="37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896"/>
                                        </p:tgtEl>
                                        <p:attrNameLst>
                                          <p:attrName>style.visibility</p:attrName>
                                        </p:attrNameLst>
                                      </p:cBhvr>
                                      <p:to>
                                        <p:strVal val="visible"/>
                                      </p:to>
                                    </p:set>
                                    <p:animEffect transition="in" filter="wipe(left)">
                                      <p:cBhvr>
                                        <p:cTn id="22" dur="500"/>
                                        <p:tgtEl>
                                          <p:spTgt spid="37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897"/>
                                        </p:tgtEl>
                                        <p:attrNameLst>
                                          <p:attrName>style.visibility</p:attrName>
                                        </p:attrNameLst>
                                      </p:cBhvr>
                                      <p:to>
                                        <p:strVal val="visible"/>
                                      </p:to>
                                    </p:set>
                                    <p:animEffect transition="in" filter="wipe(left)">
                                      <p:cBhvr>
                                        <p:cTn id="27" dur="500"/>
                                        <p:tgtEl>
                                          <p:spTgt spid="378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898"/>
                                        </p:tgtEl>
                                        <p:attrNameLst>
                                          <p:attrName>style.visibility</p:attrName>
                                        </p:attrNameLst>
                                      </p:cBhvr>
                                      <p:to>
                                        <p:strVal val="visible"/>
                                      </p:to>
                                    </p:set>
                                    <p:animEffect transition="in" filter="wipe(left)">
                                      <p:cBhvr>
                                        <p:cTn id="32" dur="500"/>
                                        <p:tgtEl>
                                          <p:spTgt spid="378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899">
                                            <p:txEl>
                                              <p:pRg st="0" end="0"/>
                                            </p:txEl>
                                          </p:spTgt>
                                        </p:tgtEl>
                                        <p:attrNameLst>
                                          <p:attrName>style.visibility</p:attrName>
                                        </p:attrNameLst>
                                      </p:cBhvr>
                                      <p:to>
                                        <p:strVal val="visible"/>
                                      </p:to>
                                    </p:set>
                                    <p:animEffect transition="in" filter="wipe(left)">
                                      <p:cBhvr>
                                        <p:cTn id="37" dur="500"/>
                                        <p:tgtEl>
                                          <p:spTgt spid="3789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7900"/>
                                        </p:tgtEl>
                                        <p:attrNameLst>
                                          <p:attrName>style.visibility</p:attrName>
                                        </p:attrNameLst>
                                      </p:cBhvr>
                                      <p:to>
                                        <p:strVal val="visible"/>
                                      </p:to>
                                    </p:set>
                                    <p:animEffect transition="in" filter="wipe(left)">
                                      <p:cBhvr>
                                        <p:cTn id="42" dur="500"/>
                                        <p:tgtEl>
                                          <p:spTgt spid="379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7901"/>
                                        </p:tgtEl>
                                        <p:attrNameLst>
                                          <p:attrName>style.visibility</p:attrName>
                                        </p:attrNameLst>
                                      </p:cBhvr>
                                      <p:to>
                                        <p:strVal val="visible"/>
                                      </p:to>
                                    </p:set>
                                    <p:animEffect transition="in" filter="wipe(left)">
                                      <p:cBhvr>
                                        <p:cTn id="47" dur="500"/>
                                        <p:tgtEl>
                                          <p:spTgt spid="3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autoUpdateAnimBg="0"/>
      <p:bldP spid="37894" grpId="0" build="p" autoUpdateAnimBg="0"/>
      <p:bldP spid="3789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457200" y="115888"/>
            <a:ext cx="8229600" cy="1371600"/>
          </a:xfrm>
        </p:spPr>
        <p:txBody>
          <a:bodyPr/>
          <a:lstStyle/>
          <a:p>
            <a:pPr eaLnBrk="1" hangingPunct="1"/>
            <a:r>
              <a:rPr kumimoji="1" lang="zh-CN" altLang="en-US" sz="3600" b="1" smtClean="0">
                <a:solidFill>
                  <a:schemeClr val="bg2"/>
                </a:solidFill>
                <a:latin typeface="楷体_GB2312" pitchFamily="49" charset="-122"/>
                <a:ea typeface="楷体_GB2312" pitchFamily="49" charset="-122"/>
              </a:rPr>
              <a:t>二、三阶行列式</a:t>
            </a:r>
          </a:p>
        </p:txBody>
      </p:sp>
      <p:sp>
        <p:nvSpPr>
          <p:cNvPr id="605187" name="Text Box 3"/>
          <p:cNvSpPr txBox="1">
            <a:spLocks noChangeArrowheads="1"/>
          </p:cNvSpPr>
          <p:nvPr/>
        </p:nvSpPr>
        <p:spPr bwMode="auto">
          <a:xfrm>
            <a:off x="609600" y="1258888"/>
            <a:ext cx="5207000" cy="461962"/>
          </a:xfrm>
          <a:prstGeom prst="rect">
            <a:avLst/>
          </a:prstGeom>
          <a:noFill/>
          <a:ln w="9525">
            <a:noFill/>
            <a:miter lim="800000"/>
            <a:headEnd/>
            <a:tailEnd/>
          </a:ln>
        </p:spPr>
        <p:txBody>
          <a:bodyPr wrap="none">
            <a:spAutoFit/>
          </a:bodyPr>
          <a:lstStyle/>
          <a:p>
            <a:pPr fontAlgn="base">
              <a:spcBef>
                <a:spcPct val="50000"/>
              </a:spcBef>
              <a:spcAft>
                <a:spcPct val="0"/>
              </a:spcAft>
            </a:pPr>
            <a:r>
              <a:rPr kumimoji="1" lang="en-US" altLang="zh-CN" sz="2400" b="1" smtClean="0">
                <a:solidFill>
                  <a:srgbClr val="3333FF"/>
                </a:solidFill>
                <a:latin typeface="Times New Roman" pitchFamily="18" charset="0"/>
                <a:ea typeface="楷体_GB2312" pitchFamily="49" charset="-122"/>
              </a:rPr>
              <a:t>1. </a:t>
            </a:r>
            <a:r>
              <a:rPr kumimoji="1" lang="zh-CN" altLang="en-US" sz="2400" b="1" smtClean="0">
                <a:solidFill>
                  <a:srgbClr val="3333FF"/>
                </a:solidFill>
                <a:latin typeface="Times New Roman" pitchFamily="18" charset="0"/>
                <a:ea typeface="楷体_GB2312" pitchFamily="49" charset="-122"/>
              </a:rPr>
              <a:t>定义</a:t>
            </a:r>
            <a:r>
              <a:rPr kumimoji="1" lang="zh-CN" altLang="en-US" sz="2400" b="1" smtClean="0">
                <a:solidFill>
                  <a:srgbClr val="0000FF"/>
                </a:solidFill>
                <a:latin typeface="Times New Roman" pitchFamily="18" charset="0"/>
                <a:ea typeface="楷体_GB2312" pitchFamily="49" charset="-122"/>
              </a:rPr>
              <a:t>   </a:t>
            </a:r>
            <a:r>
              <a:rPr kumimoji="1" lang="zh-CN" altLang="en-US" sz="2400" b="1" smtClean="0">
                <a:solidFill>
                  <a:srgbClr val="000000"/>
                </a:solidFill>
                <a:latin typeface="Times New Roman" pitchFamily="18" charset="0"/>
                <a:ea typeface="楷体_GB2312" pitchFamily="49" charset="-122"/>
              </a:rPr>
              <a:t>设有</a:t>
            </a:r>
            <a:r>
              <a:rPr kumimoji="1" lang="en-US" altLang="zh-CN" sz="2400" b="1" smtClean="0">
                <a:solidFill>
                  <a:srgbClr val="000000"/>
                </a:solidFill>
                <a:latin typeface="Times New Roman" pitchFamily="18" charset="0"/>
                <a:ea typeface="楷体_GB2312" pitchFamily="49" charset="-122"/>
              </a:rPr>
              <a:t>9</a:t>
            </a:r>
            <a:r>
              <a:rPr kumimoji="1" lang="zh-CN" altLang="en-US" sz="2400" b="1" smtClean="0">
                <a:solidFill>
                  <a:srgbClr val="000000"/>
                </a:solidFill>
                <a:latin typeface="Times New Roman" pitchFamily="18" charset="0"/>
                <a:ea typeface="楷体_GB2312" pitchFamily="49" charset="-122"/>
              </a:rPr>
              <a:t>个数排成</a:t>
            </a:r>
            <a:r>
              <a:rPr kumimoji="1" lang="en-US" altLang="zh-CN" sz="2400" b="1" smtClean="0">
                <a:solidFill>
                  <a:srgbClr val="000000"/>
                </a:solidFill>
                <a:latin typeface="Times New Roman" pitchFamily="18" charset="0"/>
                <a:ea typeface="楷体_GB2312" pitchFamily="49" charset="-122"/>
              </a:rPr>
              <a:t>3</a:t>
            </a:r>
            <a:r>
              <a:rPr kumimoji="1" lang="zh-CN" altLang="en-US" sz="2400" b="1" smtClean="0">
                <a:solidFill>
                  <a:srgbClr val="000000"/>
                </a:solidFill>
                <a:latin typeface="Times New Roman" pitchFamily="18" charset="0"/>
                <a:ea typeface="楷体_GB2312" pitchFamily="49" charset="-122"/>
              </a:rPr>
              <a:t>行</a:t>
            </a:r>
            <a:r>
              <a:rPr kumimoji="1" lang="en-US" altLang="zh-CN" sz="2400" b="1" smtClean="0">
                <a:solidFill>
                  <a:srgbClr val="000000"/>
                </a:solidFill>
                <a:latin typeface="Times New Roman" pitchFamily="18" charset="0"/>
                <a:ea typeface="楷体_GB2312" pitchFamily="49" charset="-122"/>
              </a:rPr>
              <a:t>3</a:t>
            </a:r>
            <a:r>
              <a:rPr kumimoji="1" lang="zh-CN" altLang="en-US" sz="2400" b="1" smtClean="0">
                <a:solidFill>
                  <a:srgbClr val="000000"/>
                </a:solidFill>
                <a:latin typeface="Times New Roman" pitchFamily="18" charset="0"/>
                <a:ea typeface="楷体_GB2312" pitchFamily="49" charset="-122"/>
              </a:rPr>
              <a:t>列的数表</a:t>
            </a:r>
          </a:p>
        </p:txBody>
      </p:sp>
      <p:sp>
        <p:nvSpPr>
          <p:cNvPr id="605188" name="AutoShape 4"/>
          <p:cNvSpPr>
            <a:spLocks noChangeArrowheads="1"/>
          </p:cNvSpPr>
          <p:nvPr/>
        </p:nvSpPr>
        <p:spPr bwMode="auto">
          <a:xfrm>
            <a:off x="5580063" y="2205038"/>
            <a:ext cx="2881312" cy="647700"/>
          </a:xfrm>
          <a:prstGeom prst="roundRect">
            <a:avLst>
              <a:gd name="adj" fmla="val 16667"/>
            </a:avLst>
          </a:prstGeom>
          <a:noFill/>
          <a:ln w="28575">
            <a:solidFill>
              <a:schemeClr val="hlink"/>
            </a:solidFill>
            <a:round/>
            <a:headEnd/>
            <a:tailEnd/>
          </a:ln>
        </p:spPr>
        <p:txBody>
          <a:bodyPr anchor="ctr" anchorCtr="1"/>
          <a:lstStyle/>
          <a:p>
            <a:pPr algn="ctr" fontAlgn="base">
              <a:spcBef>
                <a:spcPct val="0"/>
              </a:spcBef>
              <a:spcAft>
                <a:spcPct val="0"/>
              </a:spcAft>
            </a:pPr>
            <a:r>
              <a:rPr lang="zh-CN" altLang="en-US" sz="2400" b="1" smtClean="0">
                <a:solidFill>
                  <a:srgbClr val="FF0000"/>
                </a:solidFill>
                <a:ea typeface="楷体_GB2312" pitchFamily="49" charset="-122"/>
              </a:rPr>
              <a:t>原则：横行竖列</a:t>
            </a:r>
          </a:p>
        </p:txBody>
      </p:sp>
      <p:sp>
        <p:nvSpPr>
          <p:cNvPr id="38917" name="Text Box 5"/>
          <p:cNvSpPr txBox="1">
            <a:spLocks noChangeArrowheads="1"/>
          </p:cNvSpPr>
          <p:nvPr/>
        </p:nvSpPr>
        <p:spPr bwMode="auto">
          <a:xfrm>
            <a:off x="609600" y="3052763"/>
            <a:ext cx="1658938"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引进记号</a:t>
            </a:r>
          </a:p>
        </p:txBody>
      </p:sp>
      <p:sp>
        <p:nvSpPr>
          <p:cNvPr id="38918" name="Text Box 6"/>
          <p:cNvSpPr txBox="1">
            <a:spLocks noChangeArrowheads="1"/>
          </p:cNvSpPr>
          <p:nvPr/>
        </p:nvSpPr>
        <p:spPr bwMode="auto">
          <a:xfrm>
            <a:off x="704850" y="5538788"/>
            <a:ext cx="24828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称为</a:t>
            </a:r>
            <a:r>
              <a:rPr kumimoji="1" lang="zh-CN" altLang="en-US" sz="2400" b="1" smtClean="0">
                <a:solidFill>
                  <a:srgbClr val="FF0000"/>
                </a:solidFill>
                <a:latin typeface="楷体_GB2312" pitchFamily="49" charset="-122"/>
                <a:ea typeface="楷体_GB2312" pitchFamily="49" charset="-122"/>
              </a:rPr>
              <a:t>三阶行列式</a:t>
            </a:r>
            <a:r>
              <a:rPr kumimoji="1" lang="en-US" altLang="zh-CN" sz="2400" b="1" smtClean="0">
                <a:solidFill>
                  <a:srgbClr val="000000"/>
                </a:solidFill>
                <a:latin typeface="楷体_GB2312" pitchFamily="49" charset="-122"/>
                <a:ea typeface="楷体_GB2312" pitchFamily="49" charset="-122"/>
              </a:rPr>
              <a:t>.</a:t>
            </a:r>
          </a:p>
        </p:txBody>
      </p:sp>
      <p:graphicFrame>
        <p:nvGraphicFramePr>
          <p:cNvPr id="38919" name="Object 18"/>
          <p:cNvGraphicFramePr>
            <a:graphicFrameLocks noChangeAspect="1"/>
          </p:cNvGraphicFramePr>
          <p:nvPr/>
        </p:nvGraphicFramePr>
        <p:xfrm>
          <a:off x="1885950" y="3616325"/>
          <a:ext cx="2038350" cy="1563688"/>
        </p:xfrm>
        <a:graphic>
          <a:graphicData uri="http://schemas.openxmlformats.org/presentationml/2006/ole">
            <p:oleObj spid="_x0000_s337922" name="Equation" r:id="rId3" imgW="927100" imgH="711200" progId="Equation.DSMT4">
              <p:embed/>
            </p:oleObj>
          </a:graphicData>
        </a:graphic>
      </p:graphicFrame>
      <p:graphicFrame>
        <p:nvGraphicFramePr>
          <p:cNvPr id="38920" name="Object 19"/>
          <p:cNvGraphicFramePr>
            <a:graphicFrameLocks noChangeAspect="1"/>
          </p:cNvGraphicFramePr>
          <p:nvPr/>
        </p:nvGraphicFramePr>
        <p:xfrm>
          <a:off x="3933825" y="4265613"/>
          <a:ext cx="349250" cy="285750"/>
        </p:xfrm>
        <a:graphic>
          <a:graphicData uri="http://schemas.openxmlformats.org/presentationml/2006/ole">
            <p:oleObj spid="_x0000_s337923" name="Equation" r:id="rId4" imgW="139579" imgH="114201" progId="Equation.DSMT4">
              <p:embed/>
            </p:oleObj>
          </a:graphicData>
        </a:graphic>
      </p:graphicFrame>
      <p:graphicFrame>
        <p:nvGraphicFramePr>
          <p:cNvPr id="38921" name="Object 20"/>
          <p:cNvGraphicFramePr>
            <a:graphicFrameLocks noChangeAspect="1"/>
          </p:cNvGraphicFramePr>
          <p:nvPr/>
        </p:nvGraphicFramePr>
        <p:xfrm>
          <a:off x="4295775" y="4124325"/>
          <a:ext cx="4308475" cy="1008063"/>
        </p:xfrm>
        <a:graphic>
          <a:graphicData uri="http://schemas.openxmlformats.org/presentationml/2006/ole">
            <p:oleObj spid="_x0000_s337924" name="Equation" r:id="rId5" imgW="1955800" imgH="457200" progId="Equation.DSMT4">
              <p:embed/>
            </p:oleObj>
          </a:graphicData>
        </a:graphic>
      </p:graphicFrame>
      <p:graphicFrame>
        <p:nvGraphicFramePr>
          <p:cNvPr id="605194" name="Object 21"/>
          <p:cNvGraphicFramePr>
            <a:graphicFrameLocks noChangeAspect="1"/>
          </p:cNvGraphicFramePr>
          <p:nvPr/>
        </p:nvGraphicFramePr>
        <p:xfrm>
          <a:off x="2916238" y="1719263"/>
          <a:ext cx="1928812" cy="1509712"/>
        </p:xfrm>
        <a:graphic>
          <a:graphicData uri="http://schemas.openxmlformats.org/presentationml/2006/ole">
            <p:oleObj spid="_x0000_s337925" name="Equation" r:id="rId6" imgW="876300" imgH="685800" progId="Equation.DSMT4">
              <p:embed/>
            </p:oleObj>
          </a:graphicData>
        </a:graphic>
      </p:graphicFrame>
      <p:sp>
        <p:nvSpPr>
          <p:cNvPr id="38923" name="Line 11"/>
          <p:cNvSpPr>
            <a:spLocks noChangeShapeType="1"/>
          </p:cNvSpPr>
          <p:nvPr/>
        </p:nvSpPr>
        <p:spPr bwMode="auto">
          <a:xfrm>
            <a:off x="2200275" y="3860800"/>
            <a:ext cx="1219200" cy="965200"/>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8924" name="Line 12"/>
          <p:cNvSpPr>
            <a:spLocks noChangeShapeType="1"/>
          </p:cNvSpPr>
          <p:nvPr/>
        </p:nvSpPr>
        <p:spPr bwMode="auto">
          <a:xfrm flipV="1">
            <a:off x="2124075" y="3903663"/>
            <a:ext cx="1219200" cy="965200"/>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8925" name="AutoShape 13"/>
          <p:cNvSpPr>
            <a:spLocks noChangeArrowheads="1"/>
          </p:cNvSpPr>
          <p:nvPr/>
        </p:nvSpPr>
        <p:spPr bwMode="auto">
          <a:xfrm>
            <a:off x="295275" y="3789363"/>
            <a:ext cx="1539875" cy="515937"/>
          </a:xfrm>
          <a:prstGeom prst="roundRect">
            <a:avLst>
              <a:gd name="adj" fmla="val 16667"/>
            </a:avLst>
          </a:prstGeom>
          <a:noFill/>
          <a:ln w="28575">
            <a:solidFill>
              <a:srgbClr val="FF0000"/>
            </a:solidFill>
            <a:round/>
            <a:headEnd/>
            <a:tailEnd/>
          </a:ln>
        </p:spPr>
        <p:txBody>
          <a:bodyPr wrap="none"/>
          <a:lstStyle/>
          <a:p>
            <a:pPr algn="ctr" fontAlgn="base">
              <a:spcBef>
                <a:spcPct val="0"/>
              </a:spcBef>
              <a:spcAft>
                <a:spcPct val="0"/>
              </a:spcAft>
            </a:pPr>
            <a:r>
              <a:rPr lang="zh-CN" altLang="en-US" sz="2400" b="1" smtClean="0">
                <a:solidFill>
                  <a:srgbClr val="000000"/>
                </a:solidFill>
                <a:ea typeface="楷体_GB2312" pitchFamily="49" charset="-122"/>
              </a:rPr>
              <a:t>主对角线 </a:t>
            </a:r>
          </a:p>
        </p:txBody>
      </p:sp>
      <p:sp>
        <p:nvSpPr>
          <p:cNvPr id="38926" name="AutoShape 14"/>
          <p:cNvSpPr>
            <a:spLocks noChangeArrowheads="1"/>
          </p:cNvSpPr>
          <p:nvPr/>
        </p:nvSpPr>
        <p:spPr bwMode="auto">
          <a:xfrm>
            <a:off x="295275" y="4508500"/>
            <a:ext cx="1539875" cy="515938"/>
          </a:xfrm>
          <a:prstGeom prst="roundRect">
            <a:avLst>
              <a:gd name="adj" fmla="val 16667"/>
            </a:avLst>
          </a:prstGeom>
          <a:noFill/>
          <a:ln w="28575">
            <a:solidFill>
              <a:srgbClr val="3333FF"/>
            </a:solidFill>
            <a:prstDash val="lgDash"/>
            <a:round/>
            <a:headEnd/>
            <a:tailEnd/>
          </a:ln>
        </p:spPr>
        <p:txBody>
          <a:bodyPr wrap="none"/>
          <a:lstStyle/>
          <a:p>
            <a:pPr algn="ctr" fontAlgn="base">
              <a:spcBef>
                <a:spcPct val="0"/>
              </a:spcBef>
              <a:spcAft>
                <a:spcPct val="0"/>
              </a:spcAft>
            </a:pPr>
            <a:r>
              <a:rPr lang="zh-CN" altLang="en-US" sz="2400" b="1" smtClean="0">
                <a:solidFill>
                  <a:srgbClr val="000000"/>
                </a:solidFill>
                <a:ea typeface="楷体_GB2312" pitchFamily="49" charset="-122"/>
              </a:rPr>
              <a:t>副对角线 </a:t>
            </a:r>
          </a:p>
        </p:txBody>
      </p:sp>
      <p:sp>
        <p:nvSpPr>
          <p:cNvPr id="38927" name="AutoShape 15"/>
          <p:cNvSpPr>
            <a:spLocks noChangeArrowheads="1"/>
          </p:cNvSpPr>
          <p:nvPr/>
        </p:nvSpPr>
        <p:spPr bwMode="auto">
          <a:xfrm>
            <a:off x="4859338" y="5589588"/>
            <a:ext cx="3744912" cy="1008062"/>
          </a:xfrm>
          <a:prstGeom prst="roundRect">
            <a:avLst>
              <a:gd name="adj" fmla="val 16667"/>
            </a:avLst>
          </a:prstGeom>
          <a:noFill/>
          <a:ln w="28575">
            <a:solidFill>
              <a:schemeClr val="hlink"/>
            </a:solidFill>
            <a:round/>
            <a:headEnd/>
            <a:tailEnd/>
          </a:ln>
        </p:spPr>
        <p:txBody>
          <a:bodyPr/>
          <a:lstStyle/>
          <a:p>
            <a:pPr fontAlgn="base">
              <a:spcBef>
                <a:spcPct val="0"/>
              </a:spcBef>
              <a:spcAft>
                <a:spcPct val="0"/>
              </a:spcAft>
            </a:pPr>
            <a:r>
              <a:rPr lang="zh-CN" altLang="en-US" sz="2400" b="1" smtClean="0">
                <a:solidFill>
                  <a:srgbClr val="FF0000"/>
                </a:solidFill>
                <a:ea typeface="楷体_GB2312" pitchFamily="49" charset="-122"/>
              </a:rPr>
              <a:t>二阶行列式的对角线法则并不适用！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1000"/>
                                        <p:tgtEl>
                                          <p:spTgt spid="38917"/>
                                        </p:tgtEl>
                                      </p:cBhvr>
                                    </p:animEffect>
                                    <p:anim calcmode="lin" valueType="num">
                                      <p:cBhvr>
                                        <p:cTn id="8" dur="1000" fill="hold"/>
                                        <p:tgtEl>
                                          <p:spTgt spid="38917"/>
                                        </p:tgtEl>
                                        <p:attrNameLst>
                                          <p:attrName>ppt_x</p:attrName>
                                        </p:attrNameLst>
                                      </p:cBhvr>
                                      <p:tavLst>
                                        <p:tav tm="0">
                                          <p:val>
                                            <p:strVal val="#ppt_x"/>
                                          </p:val>
                                        </p:tav>
                                        <p:tav tm="100000">
                                          <p:val>
                                            <p:strVal val="#ppt_x"/>
                                          </p:val>
                                        </p:tav>
                                      </p:tavLst>
                                    </p:anim>
                                    <p:anim calcmode="lin" valueType="num">
                                      <p:cBhvr>
                                        <p:cTn id="9" dur="1000" fill="hold"/>
                                        <p:tgtEl>
                                          <p:spTgt spid="389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fade">
                                      <p:cBhvr>
                                        <p:cTn id="12" dur="1000"/>
                                        <p:tgtEl>
                                          <p:spTgt spid="38919"/>
                                        </p:tgtEl>
                                      </p:cBhvr>
                                    </p:animEffect>
                                    <p:anim calcmode="lin" valueType="num">
                                      <p:cBhvr>
                                        <p:cTn id="13" dur="1000" fill="hold"/>
                                        <p:tgtEl>
                                          <p:spTgt spid="38919"/>
                                        </p:tgtEl>
                                        <p:attrNameLst>
                                          <p:attrName>ppt_x</p:attrName>
                                        </p:attrNameLst>
                                      </p:cBhvr>
                                      <p:tavLst>
                                        <p:tav tm="0">
                                          <p:val>
                                            <p:strVal val="#ppt_x"/>
                                          </p:val>
                                        </p:tav>
                                        <p:tav tm="100000">
                                          <p:val>
                                            <p:strVal val="#ppt_x"/>
                                          </p:val>
                                        </p:tav>
                                      </p:tavLst>
                                    </p:anim>
                                    <p:anim calcmode="lin" valueType="num">
                                      <p:cBhvr>
                                        <p:cTn id="14" dur="1000" fill="hold"/>
                                        <p:tgtEl>
                                          <p:spTgt spid="3891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8920"/>
                                        </p:tgtEl>
                                        <p:attrNameLst>
                                          <p:attrName>style.visibility</p:attrName>
                                        </p:attrNameLst>
                                      </p:cBhvr>
                                      <p:to>
                                        <p:strVal val="visible"/>
                                      </p:to>
                                    </p:set>
                                    <p:animEffect transition="in" filter="wipe(left)">
                                      <p:cBhvr>
                                        <p:cTn id="19" dur="500"/>
                                        <p:tgtEl>
                                          <p:spTgt spid="38920"/>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8921"/>
                                        </p:tgtEl>
                                        <p:attrNameLst>
                                          <p:attrName>style.visibility</p:attrName>
                                        </p:attrNameLst>
                                      </p:cBhvr>
                                      <p:to>
                                        <p:strVal val="visible"/>
                                      </p:to>
                                    </p:set>
                                    <p:animEffect transition="in" filter="wipe(left)">
                                      <p:cBhvr>
                                        <p:cTn id="23" dur="500"/>
                                        <p:tgtEl>
                                          <p:spTgt spid="389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38918"/>
                                        </p:tgtEl>
                                        <p:attrNameLst>
                                          <p:attrName>style.visibility</p:attrName>
                                        </p:attrNameLst>
                                      </p:cBhvr>
                                      <p:to>
                                        <p:strVal val="visible"/>
                                      </p:to>
                                    </p:set>
                                    <p:animEffect transition="in" filter="wipe(down)">
                                      <p:cBhvr>
                                        <p:cTn id="28" dur="580">
                                          <p:stCondLst>
                                            <p:cond delay="0"/>
                                          </p:stCondLst>
                                        </p:cTn>
                                        <p:tgtEl>
                                          <p:spTgt spid="38918"/>
                                        </p:tgtEl>
                                      </p:cBhvr>
                                    </p:animEffect>
                                    <p:anim calcmode="lin" valueType="num">
                                      <p:cBhvr>
                                        <p:cTn id="29" dur="1822" tmFilter="0,0; 0.14,0.36; 0.43,0.73; 0.71,0.91; 1.0,1.0">
                                          <p:stCondLst>
                                            <p:cond delay="0"/>
                                          </p:stCondLst>
                                        </p:cTn>
                                        <p:tgtEl>
                                          <p:spTgt spid="3891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891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891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891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8918"/>
                                        </p:tgtEl>
                                        <p:attrNameLst>
                                          <p:attrName>ppt_y</p:attrName>
                                        </p:attrNameLst>
                                      </p:cBhvr>
                                      <p:tavLst>
                                        <p:tav tm="0" fmla="#ppt_y-sin(pi*$)/81">
                                          <p:val>
                                            <p:fltVal val="0"/>
                                          </p:val>
                                        </p:tav>
                                        <p:tav tm="100000">
                                          <p:val>
                                            <p:fltVal val="1"/>
                                          </p:val>
                                        </p:tav>
                                      </p:tavLst>
                                    </p:anim>
                                    <p:animScale>
                                      <p:cBhvr>
                                        <p:cTn id="34" dur="26">
                                          <p:stCondLst>
                                            <p:cond delay="650"/>
                                          </p:stCondLst>
                                        </p:cTn>
                                        <p:tgtEl>
                                          <p:spTgt spid="38918"/>
                                        </p:tgtEl>
                                      </p:cBhvr>
                                      <p:to x="100000" y="60000"/>
                                    </p:animScale>
                                    <p:animScale>
                                      <p:cBhvr>
                                        <p:cTn id="35" dur="166" decel="50000">
                                          <p:stCondLst>
                                            <p:cond delay="676"/>
                                          </p:stCondLst>
                                        </p:cTn>
                                        <p:tgtEl>
                                          <p:spTgt spid="38918"/>
                                        </p:tgtEl>
                                      </p:cBhvr>
                                      <p:to x="100000" y="100000"/>
                                    </p:animScale>
                                    <p:animScale>
                                      <p:cBhvr>
                                        <p:cTn id="36" dur="26">
                                          <p:stCondLst>
                                            <p:cond delay="1312"/>
                                          </p:stCondLst>
                                        </p:cTn>
                                        <p:tgtEl>
                                          <p:spTgt spid="38918"/>
                                        </p:tgtEl>
                                      </p:cBhvr>
                                      <p:to x="100000" y="80000"/>
                                    </p:animScale>
                                    <p:animScale>
                                      <p:cBhvr>
                                        <p:cTn id="37" dur="166" decel="50000">
                                          <p:stCondLst>
                                            <p:cond delay="1338"/>
                                          </p:stCondLst>
                                        </p:cTn>
                                        <p:tgtEl>
                                          <p:spTgt spid="38918"/>
                                        </p:tgtEl>
                                      </p:cBhvr>
                                      <p:to x="100000" y="100000"/>
                                    </p:animScale>
                                    <p:animScale>
                                      <p:cBhvr>
                                        <p:cTn id="38" dur="26">
                                          <p:stCondLst>
                                            <p:cond delay="1642"/>
                                          </p:stCondLst>
                                        </p:cTn>
                                        <p:tgtEl>
                                          <p:spTgt spid="38918"/>
                                        </p:tgtEl>
                                      </p:cBhvr>
                                      <p:to x="100000" y="90000"/>
                                    </p:animScale>
                                    <p:animScale>
                                      <p:cBhvr>
                                        <p:cTn id="39" dur="166" decel="50000">
                                          <p:stCondLst>
                                            <p:cond delay="1668"/>
                                          </p:stCondLst>
                                        </p:cTn>
                                        <p:tgtEl>
                                          <p:spTgt spid="38918"/>
                                        </p:tgtEl>
                                      </p:cBhvr>
                                      <p:to x="100000" y="100000"/>
                                    </p:animScale>
                                    <p:animScale>
                                      <p:cBhvr>
                                        <p:cTn id="40" dur="26">
                                          <p:stCondLst>
                                            <p:cond delay="1808"/>
                                          </p:stCondLst>
                                        </p:cTn>
                                        <p:tgtEl>
                                          <p:spTgt spid="38918"/>
                                        </p:tgtEl>
                                      </p:cBhvr>
                                      <p:to x="100000" y="95000"/>
                                    </p:animScale>
                                    <p:animScale>
                                      <p:cBhvr>
                                        <p:cTn id="41" dur="166" decel="50000">
                                          <p:stCondLst>
                                            <p:cond delay="1834"/>
                                          </p:stCondLst>
                                        </p:cTn>
                                        <p:tgtEl>
                                          <p:spTgt spid="38918"/>
                                        </p:tgtEl>
                                      </p:cBhvr>
                                      <p:to x="100000" y="100000"/>
                                    </p:animScale>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38923"/>
                                        </p:tgtEl>
                                        <p:attrNameLst>
                                          <p:attrName>style.visibility</p:attrName>
                                        </p:attrNameLst>
                                      </p:cBhvr>
                                      <p:to>
                                        <p:strVal val="visible"/>
                                      </p:to>
                                    </p:set>
                                    <p:animEffect transition="in" filter="strips(downRight)">
                                      <p:cBhvr>
                                        <p:cTn id="46" dur="500"/>
                                        <p:tgtEl>
                                          <p:spTgt spid="38923"/>
                                        </p:tgtEl>
                                      </p:cBhvr>
                                    </p:animEffect>
                                  </p:childTnLst>
                                </p:cTn>
                              </p:par>
                            </p:childTnLst>
                          </p:cTn>
                        </p:par>
                        <p:par>
                          <p:cTn id="47" fill="hold" nodeType="afterGroup">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38925"/>
                                        </p:tgtEl>
                                        <p:attrNameLst>
                                          <p:attrName>style.visibility</p:attrName>
                                        </p:attrNameLst>
                                      </p:cBhvr>
                                      <p:to>
                                        <p:strVal val="visible"/>
                                      </p:to>
                                    </p:set>
                                    <p:animEffect transition="in" filter="blinds(horizontal)">
                                      <p:cBhvr>
                                        <p:cTn id="50" dur="500"/>
                                        <p:tgtEl>
                                          <p:spTgt spid="3892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8924"/>
                                        </p:tgtEl>
                                        <p:attrNameLst>
                                          <p:attrName>style.visibility</p:attrName>
                                        </p:attrNameLst>
                                      </p:cBhvr>
                                      <p:to>
                                        <p:strVal val="visible"/>
                                      </p:to>
                                    </p:set>
                                    <p:animEffect transition="in" filter="strips(upLeft)">
                                      <p:cBhvr>
                                        <p:cTn id="55" dur="500"/>
                                        <p:tgtEl>
                                          <p:spTgt spid="38924"/>
                                        </p:tgtEl>
                                      </p:cBhvr>
                                    </p:animEffect>
                                  </p:childTnLst>
                                </p:cTn>
                              </p:par>
                            </p:childTnLst>
                          </p:cTn>
                        </p:par>
                        <p:par>
                          <p:cTn id="56" fill="hold" nodeType="afterGroup">
                            <p:stCondLst>
                              <p:cond delay="500"/>
                            </p:stCondLst>
                            <p:childTnLst>
                              <p:par>
                                <p:cTn id="57" presetID="12" presetClass="entr" presetSubtype="4" fill="hold" grpId="0" nodeType="afterEffect">
                                  <p:stCondLst>
                                    <p:cond delay="0"/>
                                  </p:stCondLst>
                                  <p:childTnLst>
                                    <p:set>
                                      <p:cBhvr>
                                        <p:cTn id="58" dur="1" fill="hold">
                                          <p:stCondLst>
                                            <p:cond delay="0"/>
                                          </p:stCondLst>
                                        </p:cTn>
                                        <p:tgtEl>
                                          <p:spTgt spid="38926"/>
                                        </p:tgtEl>
                                        <p:attrNameLst>
                                          <p:attrName>style.visibility</p:attrName>
                                        </p:attrNameLst>
                                      </p:cBhvr>
                                      <p:to>
                                        <p:strVal val="visible"/>
                                      </p:to>
                                    </p:set>
                                    <p:animEffect transition="in" filter="slide(fromBottom)">
                                      <p:cBhvr>
                                        <p:cTn id="59" dur="500"/>
                                        <p:tgtEl>
                                          <p:spTgt spid="389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8927"/>
                                        </p:tgtEl>
                                        <p:attrNameLst>
                                          <p:attrName>style.visibility</p:attrName>
                                        </p:attrNameLst>
                                      </p:cBhvr>
                                      <p:to>
                                        <p:strVal val="visible"/>
                                      </p:to>
                                    </p:set>
                                    <p:animEffect transition="in" filter="dissolve">
                                      <p:cBhvr>
                                        <p:cTn id="64" dur="500"/>
                                        <p:tgtEl>
                                          <p:spTgt spid="3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18" grpId="0"/>
      <p:bldP spid="38923" grpId="0" animBg="1"/>
      <p:bldP spid="38924" grpId="0" animBg="1"/>
      <p:bldP spid="38925" grpId="0" animBg="1"/>
      <p:bldP spid="38926" grpId="0" animBg="1"/>
      <p:bldP spid="3892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Text Box 2"/>
          <p:cNvSpPr txBox="1">
            <a:spLocks noChangeArrowheads="1"/>
          </p:cNvSpPr>
          <p:nvPr/>
        </p:nvSpPr>
        <p:spPr bwMode="auto">
          <a:xfrm>
            <a:off x="323850" y="871538"/>
            <a:ext cx="3041650" cy="519112"/>
          </a:xfrm>
          <a:prstGeom prst="rect">
            <a:avLst/>
          </a:prstGeom>
          <a:noFill/>
          <a:ln w="9525">
            <a:noFill/>
            <a:miter lim="800000"/>
            <a:headEnd/>
            <a:tailEnd/>
          </a:ln>
        </p:spPr>
        <p:txBody>
          <a:bodyPr wrap="none"/>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2. </a:t>
            </a:r>
            <a:r>
              <a:rPr kumimoji="1" lang="zh-CN" altLang="en-US" sz="2800" b="1" smtClean="0">
                <a:solidFill>
                  <a:srgbClr val="000000"/>
                </a:solidFill>
                <a:latin typeface="Times New Roman" pitchFamily="18" charset="0"/>
                <a:ea typeface="楷体_GB2312" pitchFamily="49" charset="-122"/>
              </a:rPr>
              <a:t>三阶行列式的计算 </a:t>
            </a:r>
          </a:p>
        </p:txBody>
      </p:sp>
      <p:sp>
        <p:nvSpPr>
          <p:cNvPr id="39939" name="Text Box 3"/>
          <p:cNvSpPr txBox="1">
            <a:spLocks noChangeArrowheads="1"/>
          </p:cNvSpPr>
          <p:nvPr/>
        </p:nvSpPr>
        <p:spPr bwMode="auto">
          <a:xfrm>
            <a:off x="3690938" y="893763"/>
            <a:ext cx="2681287" cy="519112"/>
          </a:xfrm>
          <a:prstGeom prst="rect">
            <a:avLst/>
          </a:prstGeom>
          <a:noFill/>
          <a:ln w="9525">
            <a:noFill/>
            <a:miter lim="800000"/>
            <a:headEnd/>
            <a:tailEnd/>
          </a:ln>
        </p:spPr>
        <p:txBody>
          <a:bodyPr wrap="none"/>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a:t>
            </a:r>
            <a:r>
              <a:rPr kumimoji="1" lang="zh-CN" altLang="en-US" sz="2800" b="1" smtClean="0">
                <a:solidFill>
                  <a:srgbClr val="FF0000"/>
                </a:solidFill>
                <a:latin typeface="楷体_GB2312" pitchFamily="49" charset="-122"/>
                <a:ea typeface="楷体_GB2312" pitchFamily="49" charset="-122"/>
              </a:rPr>
              <a:t>对角线法则</a:t>
            </a:r>
            <a:r>
              <a:rPr kumimoji="1" lang="en-US" altLang="zh-CN" sz="2800" b="1" smtClean="0">
                <a:solidFill>
                  <a:srgbClr val="FF0000"/>
                </a:solidFill>
                <a:latin typeface="楷体_GB2312" pitchFamily="49" charset="-122"/>
                <a:ea typeface="楷体_GB2312" pitchFamily="49" charset="-122"/>
              </a:rPr>
              <a:t>/</a:t>
            </a:r>
            <a:r>
              <a:rPr kumimoji="1" lang="zh-CN" altLang="en-US" sz="2800" b="1" smtClean="0">
                <a:solidFill>
                  <a:srgbClr val="FF0000"/>
                </a:solidFill>
                <a:latin typeface="楷体_GB2312" pitchFamily="49" charset="-122"/>
                <a:ea typeface="楷体_GB2312" pitchFamily="49" charset="-122"/>
              </a:rPr>
              <a:t>三角形法则 </a:t>
            </a:r>
            <a:endParaRPr kumimoji="1" lang="zh-CN" altLang="en-US" sz="2800" b="1" smtClean="0">
              <a:solidFill>
                <a:srgbClr val="000000"/>
              </a:solidFill>
              <a:latin typeface="Times New Roman" pitchFamily="18" charset="0"/>
              <a:ea typeface="楷体_GB2312" pitchFamily="49" charset="-122"/>
            </a:endParaRPr>
          </a:p>
        </p:txBody>
      </p:sp>
      <p:graphicFrame>
        <p:nvGraphicFramePr>
          <p:cNvPr id="606212" name="Object 30"/>
          <p:cNvGraphicFramePr>
            <a:graphicFrameLocks noChangeAspect="1"/>
          </p:cNvGraphicFramePr>
          <p:nvPr/>
        </p:nvGraphicFramePr>
        <p:xfrm>
          <a:off x="641350" y="1557338"/>
          <a:ext cx="3016250" cy="1778000"/>
        </p:xfrm>
        <a:graphic>
          <a:graphicData uri="http://schemas.openxmlformats.org/presentationml/2006/ole">
            <p:oleObj spid="_x0000_s338946" name="Equation" r:id="rId3" imgW="1206500" imgH="711200" progId="Equation.DSMT4">
              <p:embed/>
            </p:oleObj>
          </a:graphicData>
        </a:graphic>
      </p:graphicFrame>
      <p:sp>
        <p:nvSpPr>
          <p:cNvPr id="39941" name="Line 5"/>
          <p:cNvSpPr>
            <a:spLocks noChangeShapeType="1"/>
          </p:cNvSpPr>
          <p:nvPr/>
        </p:nvSpPr>
        <p:spPr bwMode="auto">
          <a:xfrm>
            <a:off x="1860550" y="1993900"/>
            <a:ext cx="1219200" cy="965200"/>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9942" name="Line 6"/>
          <p:cNvSpPr>
            <a:spLocks noChangeShapeType="1"/>
          </p:cNvSpPr>
          <p:nvPr/>
        </p:nvSpPr>
        <p:spPr bwMode="auto">
          <a:xfrm flipV="1">
            <a:off x="1784350" y="2006600"/>
            <a:ext cx="1219200" cy="965200"/>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2" name="Group 7"/>
          <p:cNvGrpSpPr>
            <a:grpSpLocks/>
          </p:cNvGrpSpPr>
          <p:nvPr/>
        </p:nvGrpSpPr>
        <p:grpSpPr bwMode="auto">
          <a:xfrm>
            <a:off x="1708150" y="1828800"/>
            <a:ext cx="2819400" cy="1997075"/>
            <a:chOff x="2448" y="1440"/>
            <a:chExt cx="1776" cy="1258"/>
          </a:xfrm>
        </p:grpSpPr>
        <p:grpSp>
          <p:nvGrpSpPr>
            <p:cNvPr id="3" name="Group 8"/>
            <p:cNvGrpSpPr>
              <a:grpSpLocks/>
            </p:cNvGrpSpPr>
            <p:nvPr/>
          </p:nvGrpSpPr>
          <p:grpSpPr bwMode="auto">
            <a:xfrm>
              <a:off x="3360" y="1440"/>
              <a:ext cx="864" cy="1248"/>
              <a:chOff x="3360" y="1440"/>
              <a:chExt cx="864" cy="1248"/>
            </a:xfrm>
          </p:grpSpPr>
          <p:sp>
            <p:nvSpPr>
              <p:cNvPr id="606239" name="Line 9"/>
              <p:cNvSpPr>
                <a:spLocks noChangeShapeType="1"/>
              </p:cNvSpPr>
              <p:nvPr/>
            </p:nvSpPr>
            <p:spPr bwMode="auto">
              <a:xfrm>
                <a:off x="3360" y="1440"/>
                <a:ext cx="864" cy="720"/>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6240" name="Line 10"/>
              <p:cNvSpPr>
                <a:spLocks noChangeShapeType="1"/>
              </p:cNvSpPr>
              <p:nvPr/>
            </p:nvSpPr>
            <p:spPr bwMode="auto">
              <a:xfrm flipV="1">
                <a:off x="3552" y="2156"/>
                <a:ext cx="672" cy="53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06238" name="Line 11"/>
            <p:cNvSpPr>
              <a:spLocks noChangeShapeType="1"/>
            </p:cNvSpPr>
            <p:nvPr/>
          </p:nvSpPr>
          <p:spPr bwMode="auto">
            <a:xfrm>
              <a:off x="2448" y="1824"/>
              <a:ext cx="1104" cy="874"/>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4" name="Group 12"/>
          <p:cNvGrpSpPr>
            <a:grpSpLocks/>
          </p:cNvGrpSpPr>
          <p:nvPr/>
        </p:nvGrpSpPr>
        <p:grpSpPr bwMode="auto">
          <a:xfrm>
            <a:off x="107950" y="1862138"/>
            <a:ext cx="3048000" cy="2176462"/>
            <a:chOff x="1440" y="1413"/>
            <a:chExt cx="1920" cy="1371"/>
          </a:xfrm>
        </p:grpSpPr>
        <p:sp>
          <p:nvSpPr>
            <p:cNvPr id="606234" name="Line 13"/>
            <p:cNvSpPr>
              <a:spLocks noChangeShapeType="1"/>
            </p:cNvSpPr>
            <p:nvPr/>
          </p:nvSpPr>
          <p:spPr bwMode="auto">
            <a:xfrm flipV="1">
              <a:off x="2208" y="1872"/>
              <a:ext cx="1152" cy="912"/>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6235" name="Line 14"/>
            <p:cNvSpPr>
              <a:spLocks noChangeShapeType="1"/>
            </p:cNvSpPr>
            <p:nvPr/>
          </p:nvSpPr>
          <p:spPr bwMode="auto">
            <a:xfrm flipV="1">
              <a:off x="1488" y="1413"/>
              <a:ext cx="921" cy="729"/>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6236" name="Line 15"/>
            <p:cNvSpPr>
              <a:spLocks noChangeShapeType="1"/>
            </p:cNvSpPr>
            <p:nvPr/>
          </p:nvSpPr>
          <p:spPr bwMode="auto">
            <a:xfrm>
              <a:off x="1440" y="2160"/>
              <a:ext cx="768" cy="608"/>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5" name="Group 16"/>
          <p:cNvGrpSpPr>
            <a:grpSpLocks/>
          </p:cNvGrpSpPr>
          <p:nvPr/>
        </p:nvGrpSpPr>
        <p:grpSpPr bwMode="auto">
          <a:xfrm>
            <a:off x="869950" y="1785938"/>
            <a:ext cx="2286000" cy="2176462"/>
            <a:chOff x="1920" y="1413"/>
            <a:chExt cx="1440" cy="1371"/>
          </a:xfrm>
        </p:grpSpPr>
        <p:sp>
          <p:nvSpPr>
            <p:cNvPr id="606231" name="Line 17"/>
            <p:cNvSpPr>
              <a:spLocks noChangeShapeType="1"/>
            </p:cNvSpPr>
            <p:nvPr/>
          </p:nvSpPr>
          <p:spPr bwMode="auto">
            <a:xfrm flipV="1">
              <a:off x="2688" y="2252"/>
              <a:ext cx="672" cy="532"/>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6232" name="Line 18"/>
            <p:cNvSpPr>
              <a:spLocks noChangeShapeType="1"/>
            </p:cNvSpPr>
            <p:nvPr/>
          </p:nvSpPr>
          <p:spPr bwMode="auto">
            <a:xfrm flipV="1">
              <a:off x="1968" y="1413"/>
              <a:ext cx="921" cy="729"/>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6233" name="Line 19"/>
            <p:cNvSpPr>
              <a:spLocks noChangeShapeType="1"/>
            </p:cNvSpPr>
            <p:nvPr/>
          </p:nvSpPr>
          <p:spPr bwMode="auto">
            <a:xfrm>
              <a:off x="1920" y="2160"/>
              <a:ext cx="768" cy="608"/>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39956" name="Object 31"/>
          <p:cNvGraphicFramePr>
            <a:graphicFrameLocks noChangeAspect="1"/>
          </p:cNvGraphicFramePr>
          <p:nvPr/>
        </p:nvGraphicFramePr>
        <p:xfrm>
          <a:off x="4262438" y="4079875"/>
          <a:ext cx="1622425" cy="573088"/>
        </p:xfrm>
        <a:graphic>
          <a:graphicData uri="http://schemas.openxmlformats.org/presentationml/2006/ole">
            <p:oleObj spid="_x0000_s338947" name="Equation" r:id="rId4" imgW="647700" imgH="228600" progId="Equation.DSMT4">
              <p:embed/>
            </p:oleObj>
          </a:graphicData>
        </a:graphic>
      </p:graphicFrame>
      <p:grpSp>
        <p:nvGrpSpPr>
          <p:cNvPr id="6" name="Group 21"/>
          <p:cNvGrpSpPr>
            <a:grpSpLocks/>
          </p:cNvGrpSpPr>
          <p:nvPr/>
        </p:nvGrpSpPr>
        <p:grpSpPr bwMode="auto">
          <a:xfrm>
            <a:off x="1708150" y="1857375"/>
            <a:ext cx="2133600" cy="2008188"/>
            <a:chOff x="2448" y="1458"/>
            <a:chExt cx="1344" cy="1265"/>
          </a:xfrm>
        </p:grpSpPr>
        <p:sp>
          <p:nvSpPr>
            <p:cNvPr id="606227" name="Line 22"/>
            <p:cNvSpPr>
              <a:spLocks noChangeShapeType="1"/>
            </p:cNvSpPr>
            <p:nvPr/>
          </p:nvSpPr>
          <p:spPr bwMode="auto">
            <a:xfrm>
              <a:off x="2448" y="2191"/>
              <a:ext cx="672" cy="53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7" name="Group 23"/>
            <p:cNvGrpSpPr>
              <a:grpSpLocks/>
            </p:cNvGrpSpPr>
            <p:nvPr/>
          </p:nvGrpSpPr>
          <p:grpSpPr bwMode="auto">
            <a:xfrm>
              <a:off x="2919" y="1458"/>
              <a:ext cx="873" cy="1248"/>
              <a:chOff x="2919" y="1458"/>
              <a:chExt cx="873" cy="1248"/>
            </a:xfrm>
          </p:grpSpPr>
          <p:sp>
            <p:nvSpPr>
              <p:cNvPr id="606229" name="Line 24"/>
              <p:cNvSpPr>
                <a:spLocks noChangeShapeType="1"/>
              </p:cNvSpPr>
              <p:nvPr/>
            </p:nvSpPr>
            <p:spPr bwMode="auto">
              <a:xfrm>
                <a:off x="2919" y="1458"/>
                <a:ext cx="873" cy="70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6230" name="Line 25"/>
              <p:cNvSpPr>
                <a:spLocks noChangeShapeType="1"/>
              </p:cNvSpPr>
              <p:nvPr/>
            </p:nvSpPr>
            <p:spPr bwMode="auto">
              <a:xfrm flipV="1">
                <a:off x="3120" y="2160"/>
                <a:ext cx="672" cy="546"/>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graphicFrame>
        <p:nvGraphicFramePr>
          <p:cNvPr id="39962" name="Object 32"/>
          <p:cNvGraphicFramePr>
            <a:graphicFrameLocks noChangeAspect="1"/>
          </p:cNvGraphicFramePr>
          <p:nvPr/>
        </p:nvGraphicFramePr>
        <p:xfrm>
          <a:off x="1025525" y="4076700"/>
          <a:ext cx="1684338" cy="571500"/>
        </p:xfrm>
        <a:graphic>
          <a:graphicData uri="http://schemas.openxmlformats.org/presentationml/2006/ole">
            <p:oleObj spid="_x0000_s338948" name="Equation" r:id="rId5" imgW="672808" imgH="228501" progId="Equation.DSMT4">
              <p:embed/>
            </p:oleObj>
          </a:graphicData>
        </a:graphic>
      </p:graphicFrame>
      <p:graphicFrame>
        <p:nvGraphicFramePr>
          <p:cNvPr id="39963" name="Object 33"/>
          <p:cNvGraphicFramePr>
            <a:graphicFrameLocks noChangeAspect="1"/>
          </p:cNvGraphicFramePr>
          <p:nvPr/>
        </p:nvGraphicFramePr>
        <p:xfrm>
          <a:off x="2673350" y="4079875"/>
          <a:ext cx="1622425" cy="573088"/>
        </p:xfrm>
        <a:graphic>
          <a:graphicData uri="http://schemas.openxmlformats.org/presentationml/2006/ole">
            <p:oleObj spid="_x0000_s338949" name="Equation" r:id="rId6" imgW="647700" imgH="228600" progId="Equation.DSMT4">
              <p:embed/>
            </p:oleObj>
          </a:graphicData>
        </a:graphic>
      </p:graphicFrame>
      <p:graphicFrame>
        <p:nvGraphicFramePr>
          <p:cNvPr id="39964" name="Object 34"/>
          <p:cNvGraphicFramePr>
            <a:graphicFrameLocks noChangeAspect="1"/>
          </p:cNvGraphicFramePr>
          <p:nvPr/>
        </p:nvGraphicFramePr>
        <p:xfrm>
          <a:off x="1169988" y="4651375"/>
          <a:ext cx="1620837" cy="571500"/>
        </p:xfrm>
        <a:graphic>
          <a:graphicData uri="http://schemas.openxmlformats.org/presentationml/2006/ole">
            <p:oleObj spid="_x0000_s338950" name="Equation" r:id="rId7" imgW="647700" imgH="228600" progId="Equation.DSMT4">
              <p:embed/>
            </p:oleObj>
          </a:graphicData>
        </a:graphic>
      </p:graphicFrame>
      <p:graphicFrame>
        <p:nvGraphicFramePr>
          <p:cNvPr id="39965" name="Object 35"/>
          <p:cNvGraphicFramePr>
            <a:graphicFrameLocks noChangeAspect="1"/>
          </p:cNvGraphicFramePr>
          <p:nvPr/>
        </p:nvGraphicFramePr>
        <p:xfrm>
          <a:off x="2673350" y="4651375"/>
          <a:ext cx="1620838" cy="573088"/>
        </p:xfrm>
        <a:graphic>
          <a:graphicData uri="http://schemas.openxmlformats.org/presentationml/2006/ole">
            <p:oleObj spid="_x0000_s338951" name="Equation" r:id="rId8" imgW="647700" imgH="228600" progId="Equation.DSMT4">
              <p:embed/>
            </p:oleObj>
          </a:graphicData>
        </a:graphic>
      </p:graphicFrame>
      <p:graphicFrame>
        <p:nvGraphicFramePr>
          <p:cNvPr id="39966" name="Object 36"/>
          <p:cNvGraphicFramePr>
            <a:graphicFrameLocks noChangeAspect="1"/>
          </p:cNvGraphicFramePr>
          <p:nvPr/>
        </p:nvGraphicFramePr>
        <p:xfrm>
          <a:off x="4278313" y="4651375"/>
          <a:ext cx="1620837" cy="571500"/>
        </p:xfrm>
        <a:graphic>
          <a:graphicData uri="http://schemas.openxmlformats.org/presentationml/2006/ole">
            <p:oleObj spid="_x0000_s338952" name="Equation" r:id="rId9" imgW="647700" imgH="228600" progId="Equation.DSMT4">
              <p:embed/>
            </p:oleObj>
          </a:graphicData>
        </a:graphic>
      </p:graphicFrame>
      <p:sp>
        <p:nvSpPr>
          <p:cNvPr id="39967" name="Text Box 31"/>
          <p:cNvSpPr txBox="1">
            <a:spLocks noChangeArrowheads="1"/>
          </p:cNvSpPr>
          <p:nvPr/>
        </p:nvSpPr>
        <p:spPr bwMode="auto">
          <a:xfrm>
            <a:off x="323850" y="5465763"/>
            <a:ext cx="661987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FF0000"/>
                </a:solidFill>
                <a:latin typeface="楷体_GB2312" pitchFamily="49" charset="-122"/>
                <a:ea typeface="楷体_GB2312" pitchFamily="49" charset="-122"/>
              </a:rPr>
              <a:t>注意：</a:t>
            </a:r>
            <a:r>
              <a:rPr kumimoji="1" lang="zh-CN" altLang="en-US" sz="2400" b="1" smtClean="0">
                <a:solidFill>
                  <a:srgbClr val="000000"/>
                </a:solidFill>
                <a:latin typeface="楷体_GB2312" pitchFamily="49" charset="-122"/>
                <a:ea typeface="楷体_GB2312" pitchFamily="49" charset="-122"/>
              </a:rPr>
              <a:t>对角线法则只适用于二阶与三阶行列式</a:t>
            </a:r>
            <a:r>
              <a:rPr kumimoji="1" lang="en-US" altLang="zh-CN" sz="2400" b="1" smtClean="0">
                <a:solidFill>
                  <a:srgbClr val="000000"/>
                </a:solidFill>
                <a:latin typeface="楷体_GB2312" pitchFamily="49" charset="-122"/>
                <a:ea typeface="楷体_GB2312" pitchFamily="49" charset="-122"/>
              </a:rPr>
              <a:t>. </a:t>
            </a:r>
          </a:p>
        </p:txBody>
      </p:sp>
      <p:sp>
        <p:nvSpPr>
          <p:cNvPr id="39968" name="Text Box 32"/>
          <p:cNvSpPr txBox="1">
            <a:spLocks noChangeArrowheads="1"/>
          </p:cNvSpPr>
          <p:nvPr/>
        </p:nvSpPr>
        <p:spPr bwMode="auto">
          <a:xfrm>
            <a:off x="4211638" y="3068638"/>
            <a:ext cx="4681537" cy="865187"/>
          </a:xfrm>
          <a:prstGeom prst="rect">
            <a:avLst/>
          </a:prstGeom>
          <a:noFill/>
          <a:ln w="9525">
            <a:noFill/>
            <a:miter lim="800000"/>
            <a:headEnd/>
            <a:tailEnd/>
          </a:ln>
        </p:spPr>
        <p:txBody>
          <a:bodyPr wrap="none"/>
          <a:lstStyle/>
          <a:p>
            <a:pPr fontAlgn="base">
              <a:spcBef>
                <a:spcPct val="0"/>
              </a:spcBef>
              <a:spcAft>
                <a:spcPct val="0"/>
              </a:spcAft>
            </a:pPr>
            <a:r>
              <a:rPr lang="zh-CN" altLang="en-US" sz="2400" b="1" smtClean="0">
                <a:solidFill>
                  <a:srgbClr val="FF0000"/>
                </a:solidFill>
                <a:latin typeface="楷体_GB2312" pitchFamily="49" charset="-122"/>
                <a:ea typeface="楷体_GB2312" pitchFamily="49" charset="-122"/>
              </a:rPr>
              <a:t>实线上的三个元素的乘积冠正号， </a:t>
            </a:r>
          </a:p>
          <a:p>
            <a:pPr fontAlgn="base">
              <a:lnSpc>
                <a:spcPct val="120000"/>
              </a:lnSpc>
              <a:spcBef>
                <a:spcPct val="0"/>
              </a:spcBef>
              <a:spcAft>
                <a:spcPct val="0"/>
              </a:spcAft>
            </a:pPr>
            <a:r>
              <a:rPr lang="zh-CN" altLang="en-US" sz="2400" b="1" smtClean="0">
                <a:solidFill>
                  <a:srgbClr val="0000FF"/>
                </a:solidFill>
                <a:latin typeface="楷体_GB2312" pitchFamily="49" charset="-122"/>
                <a:ea typeface="楷体_GB2312" pitchFamily="49" charset="-122"/>
              </a:rPr>
              <a:t>虚线上的三个元素的乘积冠负号</a:t>
            </a:r>
            <a:r>
              <a:rPr lang="en-US" altLang="zh-CN" sz="2400" b="1" smtClean="0">
                <a:solidFill>
                  <a:srgbClr val="0000FF"/>
                </a:solidFill>
                <a:latin typeface="楷体_GB2312" pitchFamily="49" charset="-122"/>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strips(downRight)">
                                      <p:cBhvr>
                                        <p:cTn id="7" dur="500"/>
                                        <p:tgtEl>
                                          <p:spTgt spid="3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grpId="0" nodeType="clickEffect">
                                  <p:stCondLst>
                                    <p:cond delay="0"/>
                                  </p:stCondLst>
                                  <p:childTnLst>
                                    <p:set>
                                      <p:cBhvr>
                                        <p:cTn id="21" dur="1" fill="hold">
                                          <p:stCondLst>
                                            <p:cond delay="0"/>
                                          </p:stCondLst>
                                        </p:cTn>
                                        <p:tgtEl>
                                          <p:spTgt spid="39942"/>
                                        </p:tgtEl>
                                        <p:attrNameLst>
                                          <p:attrName>style.visibility</p:attrName>
                                        </p:attrNameLst>
                                      </p:cBhvr>
                                      <p:to>
                                        <p:strVal val="visible"/>
                                      </p:to>
                                    </p:set>
                                    <p:animEffect transition="in" filter="strips(upLeft)">
                                      <p:cBhvr>
                                        <p:cTn id="22" dur="500"/>
                                        <p:tgtEl>
                                          <p:spTgt spid="39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9968"/>
                                        </p:tgtEl>
                                        <p:attrNameLst>
                                          <p:attrName>style.visibility</p:attrName>
                                        </p:attrNameLst>
                                      </p:cBhvr>
                                      <p:to>
                                        <p:strVal val="visible"/>
                                      </p:to>
                                    </p:set>
                                    <p:anim calcmode="lin" valueType="num">
                                      <p:cBhvr>
                                        <p:cTn id="37" dur="500" fill="hold"/>
                                        <p:tgtEl>
                                          <p:spTgt spid="39968"/>
                                        </p:tgtEl>
                                        <p:attrNameLst>
                                          <p:attrName>ppt_w</p:attrName>
                                        </p:attrNameLst>
                                      </p:cBhvr>
                                      <p:tavLst>
                                        <p:tav tm="0">
                                          <p:val>
                                            <p:fltVal val="0"/>
                                          </p:val>
                                        </p:tav>
                                        <p:tav tm="100000">
                                          <p:val>
                                            <p:strVal val="#ppt_w"/>
                                          </p:val>
                                        </p:tav>
                                      </p:tavLst>
                                    </p:anim>
                                    <p:anim calcmode="lin" valueType="num">
                                      <p:cBhvr>
                                        <p:cTn id="38" dur="500" fill="hold"/>
                                        <p:tgtEl>
                                          <p:spTgt spid="39968"/>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5" presetClass="emph" presetSubtype="0" repeatCount="3000" fill="hold" grpId="1" nodeType="clickEffect">
                                  <p:stCondLst>
                                    <p:cond delay="0"/>
                                  </p:stCondLst>
                                  <p:childTnLst>
                                    <p:anim calcmode="discrete" valueType="str">
                                      <p:cBhvr>
                                        <p:cTn id="42" dur="1000" fill="hold"/>
                                        <p:tgtEl>
                                          <p:spTgt spid="39941"/>
                                        </p:tgtEl>
                                        <p:attrNameLst>
                                          <p:attrName>style.visibility</p:attrName>
                                        </p:attrNameLst>
                                      </p:cBhvr>
                                      <p:tavLst>
                                        <p:tav tm="0">
                                          <p:val>
                                            <p:strVal val="hidden"/>
                                          </p:val>
                                        </p:tav>
                                        <p:tav tm="50000">
                                          <p:val>
                                            <p:strVal val="visible"/>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9962"/>
                                        </p:tgtEl>
                                        <p:attrNameLst>
                                          <p:attrName>style.visibility</p:attrName>
                                        </p:attrNameLst>
                                      </p:cBhvr>
                                      <p:to>
                                        <p:strVal val="visible"/>
                                      </p:to>
                                    </p:set>
                                    <p:animEffect transition="in" filter="wipe(left)">
                                      <p:cBhvr>
                                        <p:cTn id="47" dur="500"/>
                                        <p:tgtEl>
                                          <p:spTgt spid="399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5" presetClass="emph" presetSubtype="0" repeatCount="3000" fill="hold" nodeType="clickEffect">
                                  <p:stCondLst>
                                    <p:cond delay="0"/>
                                  </p:stCondLst>
                                  <p:childTnLst>
                                    <p:anim calcmode="discrete" valueType="str">
                                      <p:cBhvr>
                                        <p:cTn id="51"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9963"/>
                                        </p:tgtEl>
                                        <p:attrNameLst>
                                          <p:attrName>style.visibility</p:attrName>
                                        </p:attrNameLst>
                                      </p:cBhvr>
                                      <p:to>
                                        <p:strVal val="visible"/>
                                      </p:to>
                                    </p:set>
                                    <p:animEffect transition="in" filter="wipe(left)">
                                      <p:cBhvr>
                                        <p:cTn id="56" dur="500"/>
                                        <p:tgtEl>
                                          <p:spTgt spid="3996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emph" presetSubtype="0" repeatCount="3000" fill="hold" nodeType="clickEffect">
                                  <p:stCondLst>
                                    <p:cond delay="0"/>
                                  </p:stCondLst>
                                  <p:childTnLst>
                                    <p:anim calcmode="discrete" valueType="str">
                                      <p:cBhvr>
                                        <p:cTn id="6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9956"/>
                                        </p:tgtEl>
                                        <p:attrNameLst>
                                          <p:attrName>style.visibility</p:attrName>
                                        </p:attrNameLst>
                                      </p:cBhvr>
                                      <p:to>
                                        <p:strVal val="visible"/>
                                      </p:to>
                                    </p:set>
                                    <p:animEffect transition="in" filter="wipe(left)">
                                      <p:cBhvr>
                                        <p:cTn id="65" dur="500"/>
                                        <p:tgtEl>
                                          <p:spTgt spid="3995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5" presetClass="emph" presetSubtype="0" repeatCount="3000" fill="hold" grpId="1" nodeType="clickEffect">
                                  <p:stCondLst>
                                    <p:cond delay="0"/>
                                  </p:stCondLst>
                                  <p:childTnLst>
                                    <p:anim calcmode="discrete" valueType="str">
                                      <p:cBhvr>
                                        <p:cTn id="69" dur="1000" fill="hold"/>
                                        <p:tgtEl>
                                          <p:spTgt spid="39942"/>
                                        </p:tgtEl>
                                        <p:attrNameLst>
                                          <p:attrName>style.visibility</p:attrName>
                                        </p:attrNameLst>
                                      </p:cBhvr>
                                      <p:tavLst>
                                        <p:tav tm="0">
                                          <p:val>
                                            <p:strVal val="hidden"/>
                                          </p:val>
                                        </p:tav>
                                        <p:tav tm="50000">
                                          <p:val>
                                            <p:strVal val="visible"/>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39964"/>
                                        </p:tgtEl>
                                        <p:attrNameLst>
                                          <p:attrName>style.visibility</p:attrName>
                                        </p:attrNameLst>
                                      </p:cBhvr>
                                      <p:to>
                                        <p:strVal val="visible"/>
                                      </p:to>
                                    </p:set>
                                    <p:animEffect transition="in" filter="wipe(left)">
                                      <p:cBhvr>
                                        <p:cTn id="74" dur="500"/>
                                        <p:tgtEl>
                                          <p:spTgt spid="3996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5" presetClass="emph" presetSubtype="0" repeatCount="3000" fill="hold" nodeType="clickEffect">
                                  <p:stCondLst>
                                    <p:cond delay="0"/>
                                  </p:stCondLst>
                                  <p:childTnLst>
                                    <p:anim calcmode="discrete" valueType="str">
                                      <p:cBhvr>
                                        <p:cTn id="78"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39965"/>
                                        </p:tgtEl>
                                        <p:attrNameLst>
                                          <p:attrName>style.visibility</p:attrName>
                                        </p:attrNameLst>
                                      </p:cBhvr>
                                      <p:to>
                                        <p:strVal val="visible"/>
                                      </p:to>
                                    </p:set>
                                    <p:animEffect transition="in" filter="wipe(left)">
                                      <p:cBhvr>
                                        <p:cTn id="83" dur="500"/>
                                        <p:tgtEl>
                                          <p:spTgt spid="3996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5" presetClass="emph" presetSubtype="0" repeatCount="3000" fill="hold" nodeType="clickEffect">
                                  <p:stCondLst>
                                    <p:cond delay="0"/>
                                  </p:stCondLst>
                                  <p:childTnLst>
                                    <p:anim calcmode="discrete" valueType="str">
                                      <p:cBhvr>
                                        <p:cTn id="87"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9966"/>
                                        </p:tgtEl>
                                        <p:attrNameLst>
                                          <p:attrName>style.visibility</p:attrName>
                                        </p:attrNameLst>
                                      </p:cBhvr>
                                      <p:to>
                                        <p:strVal val="visible"/>
                                      </p:to>
                                    </p:set>
                                    <p:animEffect transition="in" filter="wipe(left)">
                                      <p:cBhvr>
                                        <p:cTn id="92" dur="500"/>
                                        <p:tgtEl>
                                          <p:spTgt spid="3996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9939"/>
                                        </p:tgtEl>
                                        <p:attrNameLst>
                                          <p:attrName>style.visibility</p:attrName>
                                        </p:attrNameLst>
                                      </p:cBhvr>
                                      <p:to>
                                        <p:strVal val="visible"/>
                                      </p:to>
                                    </p:set>
                                    <p:anim calcmode="lin" valueType="num">
                                      <p:cBhvr additive="base">
                                        <p:cTn id="97" dur="500" fill="hold"/>
                                        <p:tgtEl>
                                          <p:spTgt spid="39939"/>
                                        </p:tgtEl>
                                        <p:attrNameLst>
                                          <p:attrName>ppt_x</p:attrName>
                                        </p:attrNameLst>
                                      </p:cBhvr>
                                      <p:tavLst>
                                        <p:tav tm="0">
                                          <p:val>
                                            <p:strVal val="1+#ppt_w/2"/>
                                          </p:val>
                                        </p:tav>
                                        <p:tav tm="100000">
                                          <p:val>
                                            <p:strVal val="#ppt_x"/>
                                          </p:val>
                                        </p:tav>
                                      </p:tavLst>
                                    </p:anim>
                                    <p:anim calcmode="lin" valueType="num">
                                      <p:cBhvr additive="base">
                                        <p:cTn id="9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5" presetClass="entr" presetSubtype="10" fill="hold" nodeType="clickEffect">
                                  <p:stCondLst>
                                    <p:cond delay="0"/>
                                  </p:stCondLst>
                                  <p:childTnLst>
                                    <p:set>
                                      <p:cBhvr>
                                        <p:cTn id="102" dur="1" fill="hold">
                                          <p:stCondLst>
                                            <p:cond delay="0"/>
                                          </p:stCondLst>
                                        </p:cTn>
                                        <p:tgtEl>
                                          <p:spTgt spid="39967"/>
                                        </p:tgtEl>
                                        <p:attrNameLst>
                                          <p:attrName>style.visibility</p:attrName>
                                        </p:attrNameLst>
                                      </p:cBhvr>
                                      <p:to>
                                        <p:strVal val="visible"/>
                                      </p:to>
                                    </p:set>
                                    <p:animEffect transition="in" filter="checkerboard(across)">
                                      <p:cBhvr>
                                        <p:cTn id="103" dur="500"/>
                                        <p:tgtEl>
                                          <p:spTgt spid="39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1" grpId="0" animBg="1"/>
      <p:bldP spid="39941" grpId="1" animBg="1"/>
      <p:bldP spid="39942" grpId="0" animBg="1"/>
      <p:bldP spid="39942" grpId="1" animBg="1"/>
      <p:bldP spid="3996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47"/>
          <p:cNvSpPr>
            <a:spLocks noChangeArrowheads="1"/>
          </p:cNvSpPr>
          <p:nvPr/>
        </p:nvSpPr>
        <p:spPr bwMode="auto">
          <a:xfrm>
            <a:off x="5724525" y="3760788"/>
            <a:ext cx="2592388" cy="792162"/>
          </a:xfrm>
          <a:prstGeom prst="wedgeEllipseCallout">
            <a:avLst>
              <a:gd name="adj1" fmla="val -55449"/>
              <a:gd name="adj2" fmla="val 60866"/>
            </a:avLst>
          </a:prstGeom>
          <a:solidFill>
            <a:schemeClr val="accent1"/>
          </a:solidFill>
          <a:ln w="9525">
            <a:solidFill>
              <a:schemeClr val="tx1"/>
            </a:solidFill>
            <a:miter lim="800000"/>
            <a:headEnd/>
            <a:tailEnd/>
          </a:ln>
        </p:spPr>
        <p:txBody>
          <a:bodyPr/>
          <a:lstStyle/>
          <a:p>
            <a:pPr algn="ctr" fontAlgn="base">
              <a:spcBef>
                <a:spcPct val="0"/>
              </a:spcBef>
              <a:spcAft>
                <a:spcPct val="0"/>
              </a:spcAft>
            </a:pPr>
            <a:r>
              <a:rPr lang="zh-CN" altLang="en-US" sz="2400" b="1" smtClean="0">
                <a:solidFill>
                  <a:srgbClr val="666699"/>
                </a:solidFill>
              </a:rPr>
              <a:t>三角形法</a:t>
            </a:r>
          </a:p>
        </p:txBody>
      </p:sp>
      <p:graphicFrame>
        <p:nvGraphicFramePr>
          <p:cNvPr id="5" name="Object 6"/>
          <p:cNvGraphicFramePr>
            <a:graphicFrameLocks noChangeAspect="1"/>
          </p:cNvGraphicFramePr>
          <p:nvPr/>
        </p:nvGraphicFramePr>
        <p:xfrm>
          <a:off x="911225" y="1268413"/>
          <a:ext cx="2365375" cy="1690687"/>
        </p:xfrm>
        <a:graphic>
          <a:graphicData uri="http://schemas.openxmlformats.org/presentationml/2006/ole">
            <p:oleObj spid="_x0000_s339970" name="公式" r:id="rId3" imgW="838800" imgH="600120" progId="">
              <p:embed/>
            </p:oleObj>
          </a:graphicData>
        </a:graphic>
      </p:graphicFrame>
      <p:graphicFrame>
        <p:nvGraphicFramePr>
          <p:cNvPr id="8" name="Object 19"/>
          <p:cNvGraphicFramePr>
            <a:graphicFrameLocks noChangeAspect="1"/>
          </p:cNvGraphicFramePr>
          <p:nvPr/>
        </p:nvGraphicFramePr>
        <p:xfrm>
          <a:off x="1339850" y="4030663"/>
          <a:ext cx="1836738" cy="1484312"/>
        </p:xfrm>
        <a:graphic>
          <a:graphicData uri="http://schemas.openxmlformats.org/presentationml/2006/ole">
            <p:oleObj spid="_x0000_s339971" name="公式" r:id="rId4" imgW="740880" imgH="600120" progId="">
              <p:embed/>
            </p:oleObj>
          </a:graphicData>
        </a:graphic>
      </p:graphicFrame>
      <p:graphicFrame>
        <p:nvGraphicFramePr>
          <p:cNvPr id="9" name="Object 20"/>
          <p:cNvGraphicFramePr>
            <a:graphicFrameLocks noChangeAspect="1"/>
          </p:cNvGraphicFramePr>
          <p:nvPr/>
        </p:nvGraphicFramePr>
        <p:xfrm>
          <a:off x="3751263" y="4084638"/>
          <a:ext cx="1836737" cy="1484312"/>
        </p:xfrm>
        <a:graphic>
          <a:graphicData uri="http://schemas.openxmlformats.org/presentationml/2006/ole">
            <p:oleObj spid="_x0000_s339972" name="公式" r:id="rId5" imgW="740880" imgH="600120" progId="">
              <p:embed/>
            </p:oleObj>
          </a:graphicData>
        </a:graphic>
      </p:graphicFrame>
      <p:grpSp>
        <p:nvGrpSpPr>
          <p:cNvPr id="2" name="Group 30"/>
          <p:cNvGrpSpPr>
            <a:grpSpLocks/>
          </p:cNvGrpSpPr>
          <p:nvPr/>
        </p:nvGrpSpPr>
        <p:grpSpPr bwMode="auto">
          <a:xfrm>
            <a:off x="1555750" y="4273550"/>
            <a:ext cx="1152525" cy="1081088"/>
            <a:chOff x="884" y="2976"/>
            <a:chExt cx="726" cy="681"/>
          </a:xfrm>
        </p:grpSpPr>
        <p:sp>
          <p:nvSpPr>
            <p:cNvPr id="607259" name="Line 27"/>
            <p:cNvSpPr>
              <a:spLocks noChangeShapeType="1"/>
            </p:cNvSpPr>
            <p:nvPr/>
          </p:nvSpPr>
          <p:spPr bwMode="auto">
            <a:xfrm>
              <a:off x="1247" y="2976"/>
              <a:ext cx="363" cy="317"/>
            </a:xfrm>
            <a:prstGeom prst="line">
              <a:avLst/>
            </a:prstGeom>
            <a:noFill/>
            <a:ln w="952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7260" name="Line 28"/>
            <p:cNvSpPr>
              <a:spLocks noChangeShapeType="1"/>
            </p:cNvSpPr>
            <p:nvPr/>
          </p:nvSpPr>
          <p:spPr bwMode="auto">
            <a:xfrm flipH="1">
              <a:off x="884" y="3294"/>
              <a:ext cx="725" cy="318"/>
            </a:xfrm>
            <a:prstGeom prst="line">
              <a:avLst/>
            </a:prstGeom>
            <a:noFill/>
            <a:ln w="952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7261" name="Line 29"/>
            <p:cNvSpPr>
              <a:spLocks noChangeShapeType="1"/>
            </p:cNvSpPr>
            <p:nvPr/>
          </p:nvSpPr>
          <p:spPr bwMode="auto">
            <a:xfrm flipH="1">
              <a:off x="884" y="3022"/>
              <a:ext cx="408" cy="635"/>
            </a:xfrm>
            <a:prstGeom prst="line">
              <a:avLst/>
            </a:prstGeom>
            <a:noFill/>
            <a:ln w="952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3" name="Group 44"/>
          <p:cNvGrpSpPr>
            <a:grpSpLocks/>
          </p:cNvGrpSpPr>
          <p:nvPr/>
        </p:nvGrpSpPr>
        <p:grpSpPr bwMode="auto">
          <a:xfrm>
            <a:off x="4003675" y="4344988"/>
            <a:ext cx="1152525" cy="935037"/>
            <a:chOff x="2426" y="3022"/>
            <a:chExt cx="726" cy="589"/>
          </a:xfrm>
        </p:grpSpPr>
        <p:sp>
          <p:nvSpPr>
            <p:cNvPr id="607256" name="Line 41"/>
            <p:cNvSpPr>
              <a:spLocks noChangeShapeType="1"/>
            </p:cNvSpPr>
            <p:nvPr/>
          </p:nvSpPr>
          <p:spPr bwMode="auto">
            <a:xfrm flipH="1">
              <a:off x="2835" y="3339"/>
              <a:ext cx="317" cy="272"/>
            </a:xfrm>
            <a:prstGeom prst="line">
              <a:avLst/>
            </a:prstGeom>
            <a:noFill/>
            <a:ln w="9525">
              <a:solidFill>
                <a:schemeClr val="bg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7257" name="Line 42"/>
            <p:cNvSpPr>
              <a:spLocks noChangeShapeType="1"/>
            </p:cNvSpPr>
            <p:nvPr/>
          </p:nvSpPr>
          <p:spPr bwMode="auto">
            <a:xfrm flipH="1" flipV="1">
              <a:off x="2426" y="3067"/>
              <a:ext cx="409" cy="544"/>
            </a:xfrm>
            <a:prstGeom prst="line">
              <a:avLst/>
            </a:prstGeom>
            <a:noFill/>
            <a:ln w="9525">
              <a:solidFill>
                <a:schemeClr val="bg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7258" name="Line 43"/>
            <p:cNvSpPr>
              <a:spLocks noChangeShapeType="1"/>
            </p:cNvSpPr>
            <p:nvPr/>
          </p:nvSpPr>
          <p:spPr bwMode="auto">
            <a:xfrm flipH="1" flipV="1">
              <a:off x="2426" y="3022"/>
              <a:ext cx="726" cy="272"/>
            </a:xfrm>
            <a:prstGeom prst="line">
              <a:avLst/>
            </a:prstGeom>
            <a:noFill/>
            <a:ln w="9525">
              <a:solidFill>
                <a:schemeClr val="bg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6" name="Group 34"/>
          <p:cNvGrpSpPr>
            <a:grpSpLocks/>
          </p:cNvGrpSpPr>
          <p:nvPr/>
        </p:nvGrpSpPr>
        <p:grpSpPr bwMode="auto">
          <a:xfrm>
            <a:off x="1628775" y="4344988"/>
            <a:ext cx="1079500" cy="936625"/>
            <a:chOff x="930" y="3022"/>
            <a:chExt cx="680" cy="590"/>
          </a:xfrm>
        </p:grpSpPr>
        <p:sp>
          <p:nvSpPr>
            <p:cNvPr id="607253" name="Line 31"/>
            <p:cNvSpPr>
              <a:spLocks noChangeShapeType="1"/>
            </p:cNvSpPr>
            <p:nvPr/>
          </p:nvSpPr>
          <p:spPr bwMode="auto">
            <a:xfrm>
              <a:off x="930" y="3339"/>
              <a:ext cx="272" cy="273"/>
            </a:xfrm>
            <a:prstGeom prst="line">
              <a:avLst/>
            </a:prstGeom>
            <a:noFill/>
            <a:ln w="952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7254" name="Line 32"/>
            <p:cNvSpPr>
              <a:spLocks noChangeShapeType="1"/>
            </p:cNvSpPr>
            <p:nvPr/>
          </p:nvSpPr>
          <p:spPr bwMode="auto">
            <a:xfrm flipV="1">
              <a:off x="930" y="3022"/>
              <a:ext cx="680" cy="317"/>
            </a:xfrm>
            <a:prstGeom prst="line">
              <a:avLst/>
            </a:prstGeom>
            <a:noFill/>
            <a:ln w="952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7255" name="Line 33"/>
            <p:cNvSpPr>
              <a:spLocks noChangeShapeType="1"/>
            </p:cNvSpPr>
            <p:nvPr/>
          </p:nvSpPr>
          <p:spPr bwMode="auto">
            <a:xfrm flipV="1">
              <a:off x="1202" y="3067"/>
              <a:ext cx="363" cy="545"/>
            </a:xfrm>
            <a:prstGeom prst="line">
              <a:avLst/>
            </a:prstGeom>
            <a:noFill/>
            <a:ln w="952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23" name="Line 21"/>
          <p:cNvSpPr>
            <a:spLocks noChangeShapeType="1"/>
          </p:cNvSpPr>
          <p:nvPr/>
        </p:nvSpPr>
        <p:spPr bwMode="auto">
          <a:xfrm>
            <a:off x="1700213" y="4343400"/>
            <a:ext cx="1008062" cy="865188"/>
          </a:xfrm>
          <a:prstGeom prst="line">
            <a:avLst/>
          </a:prstGeom>
          <a:noFill/>
          <a:ln w="952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 name="Line 36"/>
          <p:cNvSpPr>
            <a:spLocks noChangeShapeType="1"/>
          </p:cNvSpPr>
          <p:nvPr/>
        </p:nvSpPr>
        <p:spPr bwMode="auto">
          <a:xfrm flipH="1">
            <a:off x="4003675" y="4344988"/>
            <a:ext cx="1081088" cy="936625"/>
          </a:xfrm>
          <a:prstGeom prst="line">
            <a:avLst/>
          </a:prstGeom>
          <a:noFill/>
          <a:ln w="9525">
            <a:solidFill>
              <a:schemeClr val="bg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7" name="Group 40"/>
          <p:cNvGrpSpPr>
            <a:grpSpLocks/>
          </p:cNvGrpSpPr>
          <p:nvPr/>
        </p:nvGrpSpPr>
        <p:grpSpPr bwMode="auto">
          <a:xfrm>
            <a:off x="3995738" y="4335463"/>
            <a:ext cx="1152525" cy="936625"/>
            <a:chOff x="2426" y="3022"/>
            <a:chExt cx="726" cy="590"/>
          </a:xfrm>
        </p:grpSpPr>
        <p:sp>
          <p:nvSpPr>
            <p:cNvPr id="607250" name="Line 37"/>
            <p:cNvSpPr>
              <a:spLocks noChangeShapeType="1"/>
            </p:cNvSpPr>
            <p:nvPr/>
          </p:nvSpPr>
          <p:spPr bwMode="auto">
            <a:xfrm flipV="1">
              <a:off x="2426" y="3022"/>
              <a:ext cx="318" cy="272"/>
            </a:xfrm>
            <a:prstGeom prst="line">
              <a:avLst/>
            </a:prstGeom>
            <a:noFill/>
            <a:ln w="9525">
              <a:solidFill>
                <a:schemeClr val="bg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7251" name="Line 38"/>
            <p:cNvSpPr>
              <a:spLocks noChangeShapeType="1"/>
            </p:cNvSpPr>
            <p:nvPr/>
          </p:nvSpPr>
          <p:spPr bwMode="auto">
            <a:xfrm>
              <a:off x="2744" y="3022"/>
              <a:ext cx="408" cy="590"/>
            </a:xfrm>
            <a:prstGeom prst="line">
              <a:avLst/>
            </a:prstGeom>
            <a:noFill/>
            <a:ln w="9525">
              <a:solidFill>
                <a:schemeClr val="bg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7252" name="Line 39"/>
            <p:cNvSpPr>
              <a:spLocks noChangeShapeType="1"/>
            </p:cNvSpPr>
            <p:nvPr/>
          </p:nvSpPr>
          <p:spPr bwMode="auto">
            <a:xfrm>
              <a:off x="2426" y="3294"/>
              <a:ext cx="726" cy="318"/>
            </a:xfrm>
            <a:prstGeom prst="line">
              <a:avLst/>
            </a:prstGeom>
            <a:noFill/>
            <a:ln w="9525">
              <a:solidFill>
                <a:schemeClr val="bg2"/>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39956" name="Object 9"/>
          <p:cNvGraphicFramePr>
            <a:graphicFrameLocks noChangeAspect="1"/>
          </p:cNvGraphicFramePr>
          <p:nvPr/>
        </p:nvGraphicFramePr>
        <p:xfrm>
          <a:off x="6175375" y="1847850"/>
          <a:ext cx="1622425" cy="573088"/>
        </p:xfrm>
        <a:graphic>
          <a:graphicData uri="http://schemas.openxmlformats.org/presentationml/2006/ole">
            <p:oleObj spid="_x0000_s339973" name="Equation" r:id="rId6" imgW="647700" imgH="228600" progId="Equation.DSMT4">
              <p:embed/>
            </p:oleObj>
          </a:graphicData>
        </a:graphic>
      </p:graphicFrame>
      <p:graphicFrame>
        <p:nvGraphicFramePr>
          <p:cNvPr id="39962" name="Object 10"/>
          <p:cNvGraphicFramePr>
            <a:graphicFrameLocks noChangeAspect="1"/>
          </p:cNvGraphicFramePr>
          <p:nvPr/>
        </p:nvGraphicFramePr>
        <p:xfrm>
          <a:off x="2938463" y="1844675"/>
          <a:ext cx="1684337" cy="571500"/>
        </p:xfrm>
        <a:graphic>
          <a:graphicData uri="http://schemas.openxmlformats.org/presentationml/2006/ole">
            <p:oleObj spid="_x0000_s339974" name="Equation" r:id="rId7" imgW="672808" imgH="228501" progId="Equation.DSMT4">
              <p:embed/>
            </p:oleObj>
          </a:graphicData>
        </a:graphic>
      </p:graphicFrame>
      <p:graphicFrame>
        <p:nvGraphicFramePr>
          <p:cNvPr id="39963" name="Object 11"/>
          <p:cNvGraphicFramePr>
            <a:graphicFrameLocks noChangeAspect="1"/>
          </p:cNvGraphicFramePr>
          <p:nvPr/>
        </p:nvGraphicFramePr>
        <p:xfrm>
          <a:off x="4586288" y="1847850"/>
          <a:ext cx="1622425" cy="573088"/>
        </p:xfrm>
        <a:graphic>
          <a:graphicData uri="http://schemas.openxmlformats.org/presentationml/2006/ole">
            <p:oleObj spid="_x0000_s339975" name="Equation" r:id="rId8" imgW="647700" imgH="228600" progId="Equation.DSMT4">
              <p:embed/>
            </p:oleObj>
          </a:graphicData>
        </a:graphic>
      </p:graphicFrame>
      <p:graphicFrame>
        <p:nvGraphicFramePr>
          <p:cNvPr id="39964" name="Object 12"/>
          <p:cNvGraphicFramePr>
            <a:graphicFrameLocks noChangeAspect="1"/>
          </p:cNvGraphicFramePr>
          <p:nvPr/>
        </p:nvGraphicFramePr>
        <p:xfrm>
          <a:off x="3082925" y="2419350"/>
          <a:ext cx="1620838" cy="571500"/>
        </p:xfrm>
        <a:graphic>
          <a:graphicData uri="http://schemas.openxmlformats.org/presentationml/2006/ole">
            <p:oleObj spid="_x0000_s339976" name="Equation" r:id="rId9" imgW="647700" imgH="228600" progId="Equation.DSMT4">
              <p:embed/>
            </p:oleObj>
          </a:graphicData>
        </a:graphic>
      </p:graphicFrame>
      <p:graphicFrame>
        <p:nvGraphicFramePr>
          <p:cNvPr id="39965" name="Object 13"/>
          <p:cNvGraphicFramePr>
            <a:graphicFrameLocks noChangeAspect="1"/>
          </p:cNvGraphicFramePr>
          <p:nvPr/>
        </p:nvGraphicFramePr>
        <p:xfrm>
          <a:off x="4586288" y="2419350"/>
          <a:ext cx="1620837" cy="573088"/>
        </p:xfrm>
        <a:graphic>
          <a:graphicData uri="http://schemas.openxmlformats.org/presentationml/2006/ole">
            <p:oleObj spid="_x0000_s339977" name="Equation" r:id="rId10" imgW="647700" imgH="228600" progId="Equation.DSMT4">
              <p:embed/>
            </p:oleObj>
          </a:graphicData>
        </a:graphic>
      </p:graphicFrame>
      <p:graphicFrame>
        <p:nvGraphicFramePr>
          <p:cNvPr id="39966" name="Object 14"/>
          <p:cNvGraphicFramePr>
            <a:graphicFrameLocks noChangeAspect="1"/>
          </p:cNvGraphicFramePr>
          <p:nvPr/>
        </p:nvGraphicFramePr>
        <p:xfrm>
          <a:off x="6191250" y="2419350"/>
          <a:ext cx="1620838" cy="571500"/>
        </p:xfrm>
        <a:graphic>
          <a:graphicData uri="http://schemas.openxmlformats.org/presentationml/2006/ole">
            <p:oleObj spid="_x0000_s339978" name="Equation" r:id="rId11" imgW="647700" imgH="228600"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strips(downLeft)">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9962"/>
                                        </p:tgtEl>
                                        <p:attrNameLst>
                                          <p:attrName>style.visibility</p:attrName>
                                        </p:attrNameLst>
                                      </p:cBhvr>
                                      <p:to>
                                        <p:strVal val="visible"/>
                                      </p:to>
                                    </p:set>
                                    <p:animEffect transition="in" filter="wipe(left)">
                                      <p:cBhvr>
                                        <p:cTn id="20" dur="500"/>
                                        <p:tgtEl>
                                          <p:spTgt spid="399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9963"/>
                                        </p:tgtEl>
                                        <p:attrNameLst>
                                          <p:attrName>style.visibility</p:attrName>
                                        </p:attrNameLst>
                                      </p:cBhvr>
                                      <p:to>
                                        <p:strVal val="visible"/>
                                      </p:to>
                                    </p:set>
                                    <p:animEffect transition="in" filter="wipe(left)">
                                      <p:cBhvr>
                                        <p:cTn id="29" dur="500"/>
                                        <p:tgtEl>
                                          <p:spTgt spid="3996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9956"/>
                                        </p:tgtEl>
                                        <p:attrNameLst>
                                          <p:attrName>style.visibility</p:attrName>
                                        </p:attrNameLst>
                                      </p:cBhvr>
                                      <p:to>
                                        <p:strVal val="visible"/>
                                      </p:to>
                                    </p:set>
                                    <p:animEffect transition="in" filter="wipe(left)">
                                      <p:cBhvr>
                                        <p:cTn id="38" dur="500"/>
                                        <p:tgtEl>
                                          <p:spTgt spid="399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39964"/>
                                        </p:tgtEl>
                                        <p:attrNameLst>
                                          <p:attrName>style.visibility</p:attrName>
                                        </p:attrNameLst>
                                      </p:cBhvr>
                                      <p:to>
                                        <p:strVal val="visible"/>
                                      </p:to>
                                    </p:set>
                                    <p:animEffect transition="in" filter="wipe(left)">
                                      <p:cBhvr>
                                        <p:cTn id="51" dur="500"/>
                                        <p:tgtEl>
                                          <p:spTgt spid="3996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9965"/>
                                        </p:tgtEl>
                                        <p:attrNameLst>
                                          <p:attrName>style.visibility</p:attrName>
                                        </p:attrNameLst>
                                      </p:cBhvr>
                                      <p:to>
                                        <p:strVal val="visible"/>
                                      </p:to>
                                    </p:set>
                                    <p:animEffect transition="in" filter="wipe(left)">
                                      <p:cBhvr>
                                        <p:cTn id="60" dur="500"/>
                                        <p:tgtEl>
                                          <p:spTgt spid="3996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39966"/>
                                        </p:tgtEl>
                                        <p:attrNameLst>
                                          <p:attrName>style.visibility</p:attrName>
                                        </p:attrNameLst>
                                      </p:cBhvr>
                                      <p:to>
                                        <p:strVal val="visible"/>
                                      </p:to>
                                    </p:set>
                                    <p:animEffect transition="in" filter="wipe(left)">
                                      <p:cBhvr>
                                        <p:cTn id="69" dur="500"/>
                                        <p:tgtEl>
                                          <p:spTgt spid="3996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08258" name="Object 26"/>
          <p:cNvGraphicFramePr>
            <a:graphicFrameLocks noChangeAspect="1"/>
          </p:cNvGraphicFramePr>
          <p:nvPr/>
        </p:nvGraphicFramePr>
        <p:xfrm>
          <a:off x="3759200" y="879475"/>
          <a:ext cx="2181225" cy="1538288"/>
        </p:xfrm>
        <a:graphic>
          <a:graphicData uri="http://schemas.openxmlformats.org/presentationml/2006/ole">
            <p:oleObj spid="_x0000_s340994" name="Equation" r:id="rId3" imgW="990600" imgH="698500" progId="Equation.DSMT4">
              <p:embed/>
            </p:oleObj>
          </a:graphicData>
        </a:graphic>
      </p:graphicFrame>
      <p:sp>
        <p:nvSpPr>
          <p:cNvPr id="608259" name="Text Box 3"/>
          <p:cNvSpPr txBox="1">
            <a:spLocks noChangeArrowheads="1"/>
          </p:cNvSpPr>
          <p:nvPr/>
        </p:nvSpPr>
        <p:spPr bwMode="auto">
          <a:xfrm>
            <a:off x="914400" y="1352550"/>
            <a:ext cx="3009900" cy="519113"/>
          </a:xfrm>
          <a:prstGeom prst="rect">
            <a:avLst/>
          </a:prstGeom>
          <a:noFill/>
          <a:ln w="9525">
            <a:noFill/>
            <a:miter lim="800000"/>
            <a:headEnd/>
            <a:tailEnd/>
          </a:ln>
        </p:spPr>
        <p:txBody>
          <a:bodyPr wrap="none"/>
          <a:lstStyle/>
          <a:p>
            <a:pPr fontAlgn="base">
              <a:spcBef>
                <a:spcPct val="50000"/>
              </a:spcBef>
              <a:spcAft>
                <a:spcPct val="0"/>
              </a:spcAft>
            </a:pPr>
            <a:r>
              <a:rPr kumimoji="1" lang="zh-CN" altLang="en-US" sz="2800" b="1" smtClean="0">
                <a:solidFill>
                  <a:srgbClr val="3333FF"/>
                </a:solidFill>
                <a:latin typeface="楷体_GB2312" pitchFamily="49" charset="-122"/>
                <a:ea typeface="楷体_GB2312" pitchFamily="49" charset="-122"/>
              </a:rPr>
              <a:t>例</a:t>
            </a:r>
            <a:r>
              <a:rPr kumimoji="1" lang="en-US" altLang="zh-CN" sz="2800" b="1" smtClean="0">
                <a:solidFill>
                  <a:srgbClr val="3333FF"/>
                </a:solidFill>
                <a:latin typeface="Times New Roman" pitchFamily="18" charset="0"/>
                <a:ea typeface="楷体_GB2312" pitchFamily="49" charset="-122"/>
              </a:rPr>
              <a:t>2</a:t>
            </a:r>
            <a:r>
              <a:rPr kumimoji="1" lang="en-US" altLang="zh-CN"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计算行列式  </a:t>
            </a:r>
          </a:p>
        </p:txBody>
      </p:sp>
      <p:sp>
        <p:nvSpPr>
          <p:cNvPr id="40964" name="Text Box 4"/>
          <p:cNvSpPr txBox="1">
            <a:spLocks noChangeArrowheads="1"/>
          </p:cNvSpPr>
          <p:nvPr/>
        </p:nvSpPr>
        <p:spPr bwMode="auto">
          <a:xfrm>
            <a:off x="838200" y="2590800"/>
            <a:ext cx="8382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3333FF"/>
                </a:solidFill>
                <a:latin typeface="楷体_GB2312" pitchFamily="49" charset="-122"/>
                <a:ea typeface="楷体_GB2312" pitchFamily="49" charset="-122"/>
              </a:rPr>
              <a:t>解</a:t>
            </a:r>
          </a:p>
        </p:txBody>
      </p:sp>
      <p:sp>
        <p:nvSpPr>
          <p:cNvPr id="40965" name="Text Box 5"/>
          <p:cNvSpPr txBox="1">
            <a:spLocks noChangeArrowheads="1"/>
          </p:cNvSpPr>
          <p:nvPr/>
        </p:nvSpPr>
        <p:spPr bwMode="auto">
          <a:xfrm>
            <a:off x="1676400" y="2590800"/>
            <a:ext cx="32766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按对角线法则，有</a:t>
            </a:r>
          </a:p>
        </p:txBody>
      </p:sp>
      <p:graphicFrame>
        <p:nvGraphicFramePr>
          <p:cNvPr id="40966" name="Object 27"/>
          <p:cNvGraphicFramePr>
            <a:graphicFrameLocks noChangeAspect="1"/>
          </p:cNvGraphicFramePr>
          <p:nvPr/>
        </p:nvGraphicFramePr>
        <p:xfrm>
          <a:off x="900113" y="3492500"/>
          <a:ext cx="609600" cy="292100"/>
        </p:xfrm>
        <a:graphic>
          <a:graphicData uri="http://schemas.openxmlformats.org/presentationml/2006/ole">
            <p:oleObj spid="_x0000_s340995" name="Equation" r:id="rId4" imgW="609336" imgH="291973" progId="">
              <p:embed/>
            </p:oleObj>
          </a:graphicData>
        </a:graphic>
      </p:graphicFrame>
      <p:graphicFrame>
        <p:nvGraphicFramePr>
          <p:cNvPr id="40969" name="Object 30"/>
          <p:cNvGraphicFramePr>
            <a:graphicFrameLocks noChangeAspect="1"/>
          </p:cNvGraphicFramePr>
          <p:nvPr/>
        </p:nvGraphicFramePr>
        <p:xfrm>
          <a:off x="1285875" y="4857750"/>
          <a:ext cx="3929063" cy="461963"/>
        </p:xfrm>
        <a:graphic>
          <a:graphicData uri="http://schemas.openxmlformats.org/presentationml/2006/ole">
            <p:oleObj spid="_x0000_s340996" name="Equation" r:id="rId5" imgW="1511300" imgH="177800" progId="">
              <p:embed/>
            </p:oleObj>
          </a:graphicData>
        </a:graphic>
      </p:graphicFrame>
      <p:graphicFrame>
        <p:nvGraphicFramePr>
          <p:cNvPr id="40970" name="Object 31"/>
          <p:cNvGraphicFramePr>
            <a:graphicFrameLocks noChangeAspect="1"/>
          </p:cNvGraphicFramePr>
          <p:nvPr/>
        </p:nvGraphicFramePr>
        <p:xfrm>
          <a:off x="1320800" y="5611813"/>
          <a:ext cx="893763" cy="293687"/>
        </p:xfrm>
        <a:graphic>
          <a:graphicData uri="http://schemas.openxmlformats.org/presentationml/2006/ole">
            <p:oleObj spid="_x0000_s340997" name="Equation" r:id="rId6" imgW="964781" imgH="317362" progId="">
              <p:embed/>
            </p:oleObj>
          </a:graphicData>
        </a:graphic>
      </p:graphicFrame>
      <p:sp>
        <p:nvSpPr>
          <p:cNvPr id="11" name="Line 5"/>
          <p:cNvSpPr>
            <a:spLocks noChangeShapeType="1"/>
          </p:cNvSpPr>
          <p:nvPr/>
        </p:nvSpPr>
        <p:spPr bwMode="auto">
          <a:xfrm>
            <a:off x="4568825" y="1196975"/>
            <a:ext cx="1219200" cy="965200"/>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8" name="Group 7"/>
          <p:cNvGrpSpPr>
            <a:grpSpLocks/>
          </p:cNvGrpSpPr>
          <p:nvPr/>
        </p:nvGrpSpPr>
        <p:grpSpPr bwMode="auto">
          <a:xfrm>
            <a:off x="4572000" y="1125538"/>
            <a:ext cx="2303463" cy="1871662"/>
            <a:chOff x="2448" y="1440"/>
            <a:chExt cx="1776" cy="1258"/>
          </a:xfrm>
        </p:grpSpPr>
        <p:grpSp>
          <p:nvGrpSpPr>
            <p:cNvPr id="9" name="Group 8"/>
            <p:cNvGrpSpPr>
              <a:grpSpLocks/>
            </p:cNvGrpSpPr>
            <p:nvPr/>
          </p:nvGrpSpPr>
          <p:grpSpPr bwMode="auto">
            <a:xfrm>
              <a:off x="3360" y="1440"/>
              <a:ext cx="864" cy="1248"/>
              <a:chOff x="3360" y="1440"/>
              <a:chExt cx="864" cy="1248"/>
            </a:xfrm>
          </p:grpSpPr>
          <p:sp>
            <p:nvSpPr>
              <p:cNvPr id="608289" name="Line 9"/>
              <p:cNvSpPr>
                <a:spLocks noChangeShapeType="1"/>
              </p:cNvSpPr>
              <p:nvPr/>
            </p:nvSpPr>
            <p:spPr bwMode="auto">
              <a:xfrm>
                <a:off x="3360" y="1440"/>
                <a:ext cx="864" cy="720"/>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8290" name="Line 10"/>
              <p:cNvSpPr>
                <a:spLocks noChangeShapeType="1"/>
              </p:cNvSpPr>
              <p:nvPr/>
            </p:nvSpPr>
            <p:spPr bwMode="auto">
              <a:xfrm flipV="1">
                <a:off x="3552" y="2156"/>
                <a:ext cx="672" cy="53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08288" name="Line 11"/>
            <p:cNvSpPr>
              <a:spLocks noChangeShapeType="1"/>
            </p:cNvSpPr>
            <p:nvPr/>
          </p:nvSpPr>
          <p:spPr bwMode="auto">
            <a:xfrm>
              <a:off x="2448" y="1824"/>
              <a:ext cx="1104" cy="874"/>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10" name="Group 21"/>
          <p:cNvGrpSpPr>
            <a:grpSpLocks/>
          </p:cNvGrpSpPr>
          <p:nvPr/>
        </p:nvGrpSpPr>
        <p:grpSpPr bwMode="auto">
          <a:xfrm>
            <a:off x="4572000" y="1196975"/>
            <a:ext cx="1800225" cy="1727200"/>
            <a:chOff x="2448" y="1458"/>
            <a:chExt cx="1344" cy="1265"/>
          </a:xfrm>
        </p:grpSpPr>
        <p:sp>
          <p:nvSpPr>
            <p:cNvPr id="608283" name="Line 22"/>
            <p:cNvSpPr>
              <a:spLocks noChangeShapeType="1"/>
            </p:cNvSpPr>
            <p:nvPr/>
          </p:nvSpPr>
          <p:spPr bwMode="auto">
            <a:xfrm>
              <a:off x="2448" y="2191"/>
              <a:ext cx="672" cy="53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12" name="Group 23"/>
            <p:cNvGrpSpPr>
              <a:grpSpLocks/>
            </p:cNvGrpSpPr>
            <p:nvPr/>
          </p:nvGrpSpPr>
          <p:grpSpPr bwMode="auto">
            <a:xfrm>
              <a:off x="2919" y="1458"/>
              <a:ext cx="873" cy="1248"/>
              <a:chOff x="2919" y="1458"/>
              <a:chExt cx="873" cy="1248"/>
            </a:xfrm>
          </p:grpSpPr>
          <p:sp>
            <p:nvSpPr>
              <p:cNvPr id="608285" name="Line 24"/>
              <p:cNvSpPr>
                <a:spLocks noChangeShapeType="1"/>
              </p:cNvSpPr>
              <p:nvPr/>
            </p:nvSpPr>
            <p:spPr bwMode="auto">
              <a:xfrm>
                <a:off x="2919" y="1458"/>
                <a:ext cx="873" cy="70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8286" name="Line 25"/>
              <p:cNvSpPr>
                <a:spLocks noChangeShapeType="1"/>
              </p:cNvSpPr>
              <p:nvPr/>
            </p:nvSpPr>
            <p:spPr bwMode="auto">
              <a:xfrm flipV="1">
                <a:off x="3120" y="2160"/>
                <a:ext cx="672" cy="546"/>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sp>
        <p:nvSpPr>
          <p:cNvPr id="22" name="Line 6"/>
          <p:cNvSpPr>
            <a:spLocks noChangeShapeType="1"/>
          </p:cNvSpPr>
          <p:nvPr/>
        </p:nvSpPr>
        <p:spPr bwMode="auto">
          <a:xfrm flipV="1">
            <a:off x="4592638" y="1181100"/>
            <a:ext cx="1219200" cy="965200"/>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13" name="Group 12"/>
          <p:cNvGrpSpPr>
            <a:grpSpLocks/>
          </p:cNvGrpSpPr>
          <p:nvPr/>
        </p:nvGrpSpPr>
        <p:grpSpPr bwMode="auto">
          <a:xfrm>
            <a:off x="3276600" y="1196975"/>
            <a:ext cx="2303463" cy="1800225"/>
            <a:chOff x="1440" y="1413"/>
            <a:chExt cx="1920" cy="1371"/>
          </a:xfrm>
        </p:grpSpPr>
        <p:sp>
          <p:nvSpPr>
            <p:cNvPr id="608280" name="Line 13"/>
            <p:cNvSpPr>
              <a:spLocks noChangeShapeType="1"/>
            </p:cNvSpPr>
            <p:nvPr/>
          </p:nvSpPr>
          <p:spPr bwMode="auto">
            <a:xfrm flipV="1">
              <a:off x="2208" y="1872"/>
              <a:ext cx="1152" cy="912"/>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8281" name="Line 14"/>
            <p:cNvSpPr>
              <a:spLocks noChangeShapeType="1"/>
            </p:cNvSpPr>
            <p:nvPr/>
          </p:nvSpPr>
          <p:spPr bwMode="auto">
            <a:xfrm flipV="1">
              <a:off x="1488" y="1413"/>
              <a:ext cx="921" cy="729"/>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8282" name="Line 15"/>
            <p:cNvSpPr>
              <a:spLocks noChangeShapeType="1"/>
            </p:cNvSpPr>
            <p:nvPr/>
          </p:nvSpPr>
          <p:spPr bwMode="auto">
            <a:xfrm>
              <a:off x="1440" y="2160"/>
              <a:ext cx="768" cy="608"/>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14" name="Group 16"/>
          <p:cNvGrpSpPr>
            <a:grpSpLocks/>
          </p:cNvGrpSpPr>
          <p:nvPr/>
        </p:nvGrpSpPr>
        <p:grpSpPr bwMode="auto">
          <a:xfrm>
            <a:off x="3851275" y="1268413"/>
            <a:ext cx="1873250" cy="1584325"/>
            <a:chOff x="1920" y="1413"/>
            <a:chExt cx="1440" cy="1371"/>
          </a:xfrm>
        </p:grpSpPr>
        <p:sp>
          <p:nvSpPr>
            <p:cNvPr id="608277" name="Line 17"/>
            <p:cNvSpPr>
              <a:spLocks noChangeShapeType="1"/>
            </p:cNvSpPr>
            <p:nvPr/>
          </p:nvSpPr>
          <p:spPr bwMode="auto">
            <a:xfrm flipV="1">
              <a:off x="2688" y="2252"/>
              <a:ext cx="672" cy="532"/>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8278" name="Line 18"/>
            <p:cNvSpPr>
              <a:spLocks noChangeShapeType="1"/>
            </p:cNvSpPr>
            <p:nvPr/>
          </p:nvSpPr>
          <p:spPr bwMode="auto">
            <a:xfrm flipV="1">
              <a:off x="1968" y="1413"/>
              <a:ext cx="921" cy="729"/>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8279" name="Line 19"/>
            <p:cNvSpPr>
              <a:spLocks noChangeShapeType="1"/>
            </p:cNvSpPr>
            <p:nvPr/>
          </p:nvSpPr>
          <p:spPr bwMode="auto">
            <a:xfrm>
              <a:off x="1920" y="2160"/>
              <a:ext cx="768" cy="608"/>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7" name="Object 32"/>
          <p:cNvGraphicFramePr>
            <a:graphicFrameLocks noChangeAspect="1"/>
          </p:cNvGraphicFramePr>
          <p:nvPr/>
        </p:nvGraphicFramePr>
        <p:xfrm>
          <a:off x="1619250" y="3429000"/>
          <a:ext cx="2016125" cy="449263"/>
        </p:xfrm>
        <a:graphic>
          <a:graphicData uri="http://schemas.openxmlformats.org/presentationml/2006/ole">
            <p:oleObj spid="_x0000_s340998" name="公式" r:id="rId7" imgW="672808" imgH="203112" progId="">
              <p:embed/>
            </p:oleObj>
          </a:graphicData>
        </a:graphic>
      </p:graphicFrame>
      <p:graphicFrame>
        <p:nvGraphicFramePr>
          <p:cNvPr id="2" name="Object 33"/>
          <p:cNvGraphicFramePr>
            <a:graphicFrameLocks noChangeAspect="1"/>
          </p:cNvGraphicFramePr>
          <p:nvPr/>
        </p:nvGraphicFramePr>
        <p:xfrm>
          <a:off x="3635375" y="3429000"/>
          <a:ext cx="2227263" cy="431800"/>
        </p:xfrm>
        <a:graphic>
          <a:graphicData uri="http://schemas.openxmlformats.org/presentationml/2006/ole">
            <p:oleObj spid="_x0000_s340999" name="公式" r:id="rId8" imgW="774364" imgH="203112" progId="">
              <p:embed/>
            </p:oleObj>
          </a:graphicData>
        </a:graphic>
      </p:graphicFrame>
      <p:graphicFrame>
        <p:nvGraphicFramePr>
          <p:cNvPr id="3" name="Object 34"/>
          <p:cNvGraphicFramePr>
            <a:graphicFrameLocks noChangeAspect="1"/>
          </p:cNvGraphicFramePr>
          <p:nvPr/>
        </p:nvGraphicFramePr>
        <p:xfrm>
          <a:off x="5818188" y="3429000"/>
          <a:ext cx="2897187" cy="412750"/>
        </p:xfrm>
        <a:graphic>
          <a:graphicData uri="http://schemas.openxmlformats.org/presentationml/2006/ole">
            <p:oleObj spid="_x0000_s341000" name="公式" r:id="rId9" imgW="1054100" imgH="203200" progId="">
              <p:embed/>
            </p:oleObj>
          </a:graphicData>
        </a:graphic>
      </p:graphicFrame>
      <p:graphicFrame>
        <p:nvGraphicFramePr>
          <p:cNvPr id="4" name="Object 35"/>
          <p:cNvGraphicFramePr>
            <a:graphicFrameLocks noChangeAspect="1"/>
          </p:cNvGraphicFramePr>
          <p:nvPr/>
        </p:nvGraphicFramePr>
        <p:xfrm>
          <a:off x="1357313" y="4059238"/>
          <a:ext cx="2967037" cy="449262"/>
        </p:xfrm>
        <a:graphic>
          <a:graphicData uri="http://schemas.openxmlformats.org/presentationml/2006/ole">
            <p:oleObj spid="_x0000_s341001" name="公式" r:id="rId10" imgW="990170" imgH="203112" progId="">
              <p:embed/>
            </p:oleObj>
          </a:graphicData>
        </a:graphic>
      </p:graphicFrame>
      <p:graphicFrame>
        <p:nvGraphicFramePr>
          <p:cNvPr id="5" name="Object 36"/>
          <p:cNvGraphicFramePr>
            <a:graphicFrameLocks noChangeAspect="1"/>
          </p:cNvGraphicFramePr>
          <p:nvPr/>
        </p:nvGraphicFramePr>
        <p:xfrm>
          <a:off x="4352925" y="4076700"/>
          <a:ext cx="1711325" cy="365125"/>
        </p:xfrm>
        <a:graphic>
          <a:graphicData uri="http://schemas.openxmlformats.org/presentationml/2006/ole">
            <p:oleObj spid="_x0000_s341002" name="公式" r:id="rId11" imgW="571252" imgH="165028" progId="">
              <p:embed/>
            </p:oleObj>
          </a:graphicData>
        </a:graphic>
      </p:graphicFrame>
      <p:graphicFrame>
        <p:nvGraphicFramePr>
          <p:cNvPr id="6" name="Object 37"/>
          <p:cNvGraphicFramePr>
            <a:graphicFrameLocks noChangeAspect="1"/>
          </p:cNvGraphicFramePr>
          <p:nvPr/>
        </p:nvGraphicFramePr>
        <p:xfrm>
          <a:off x="5921375" y="4059238"/>
          <a:ext cx="3003550" cy="449262"/>
        </p:xfrm>
        <a:graphic>
          <a:graphicData uri="http://schemas.openxmlformats.org/presentationml/2006/ole">
            <p:oleObj spid="_x0000_s341003" name="公式" r:id="rId12" imgW="1002865" imgH="203112"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left)">
                                      <p:cBhvr>
                                        <p:cTn id="7" dur="500"/>
                                        <p:tgtEl>
                                          <p:spTgt spid="40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wipe(left)">
                                      <p:cBhvr>
                                        <p:cTn id="12" dur="500"/>
                                        <p:tgtEl>
                                          <p:spTgt spid="40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wipe(left)">
                                      <p:cBhvr>
                                        <p:cTn id="17" dur="500"/>
                                        <p:tgtEl>
                                          <p:spTgt spid="409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Right)">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strips(downRight)">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9"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upLeft)">
                                      <p:cBhvr>
                                        <p:cTn id="49" dur="500"/>
                                        <p:tgtEl>
                                          <p:spTgt spid="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9"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strips(upLeft)">
                                      <p:cBhvr>
                                        <p:cTn id="58" dur="500"/>
                                        <p:tgtEl>
                                          <p:spTgt spid="1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9"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upLeft)">
                                      <p:cBhvr>
                                        <p:cTn id="67" dur="500"/>
                                        <p:tgtEl>
                                          <p:spTgt spid="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40969"/>
                                        </p:tgtEl>
                                        <p:attrNameLst>
                                          <p:attrName>style.visibility</p:attrName>
                                        </p:attrNameLst>
                                      </p:cBhvr>
                                      <p:to>
                                        <p:strVal val="visible"/>
                                      </p:to>
                                    </p:set>
                                    <p:animEffect transition="in" filter="wipe(left)">
                                      <p:cBhvr>
                                        <p:cTn id="76" dur="500"/>
                                        <p:tgtEl>
                                          <p:spTgt spid="4096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40970"/>
                                        </p:tgtEl>
                                        <p:attrNameLst>
                                          <p:attrName>style.visibility</p:attrName>
                                        </p:attrNameLst>
                                      </p:cBhvr>
                                      <p:to>
                                        <p:strVal val="visible"/>
                                      </p:to>
                                    </p:set>
                                    <p:animEffect transition="in" filter="wipe(left)">
                                      <p:cBhvr>
                                        <p:cTn id="81" dur="5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P spid="1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1071563" y="1173163"/>
            <a:ext cx="7429500" cy="4462462"/>
          </a:xfrm>
          <a:prstGeom prst="rect">
            <a:avLst/>
          </a:prstGeom>
          <a:noFill/>
          <a:ln w="9525">
            <a:noFill/>
            <a:miter lim="800000"/>
            <a:headEnd/>
            <a:tailEnd/>
          </a:ln>
        </p:spPr>
        <p:txBody>
          <a:bodyPr anchor="ctr">
            <a:spAutoFit/>
          </a:bodyPr>
          <a:lstStyle/>
          <a:p>
            <a:pPr eaLnBrk="0" fontAlgn="base" hangingPunct="0">
              <a:spcBef>
                <a:spcPct val="0"/>
              </a:spcBef>
              <a:spcAft>
                <a:spcPct val="0"/>
              </a:spcAft>
            </a:pPr>
            <a:r>
              <a:rPr lang="zh-CN" altLang="en-US" sz="3200" b="1" smtClean="0">
                <a:solidFill>
                  <a:srgbClr val="00007D"/>
                </a:solidFill>
                <a:ea typeface="楷体_GB2312" pitchFamily="49" charset="-122"/>
              </a:rPr>
              <a:t>二、历史与发展</a:t>
            </a:r>
            <a:endParaRPr lang="en-US" altLang="zh-CN" sz="3200" b="1" smtClean="0">
              <a:solidFill>
                <a:srgbClr val="00007D"/>
              </a:solidFill>
              <a:ea typeface="楷体_GB2312" pitchFamily="49" charset="-122"/>
            </a:endParaRPr>
          </a:p>
          <a:p>
            <a:pPr eaLnBrk="0" fontAlgn="base" hangingPunct="0">
              <a:spcBef>
                <a:spcPct val="0"/>
              </a:spcBef>
              <a:spcAft>
                <a:spcPct val="0"/>
              </a:spcAft>
            </a:pPr>
            <a:endParaRPr lang="en-US" altLang="zh-CN" sz="2800" b="1" smtClean="0">
              <a:solidFill>
                <a:srgbClr val="00007D"/>
              </a:solidFill>
              <a:ea typeface="楷体_GB2312" pitchFamily="49" charset="-122"/>
            </a:endParaRPr>
          </a:p>
          <a:p>
            <a:pPr eaLnBrk="0" fontAlgn="base" hangingPunct="0">
              <a:spcBef>
                <a:spcPct val="0"/>
              </a:spcBef>
              <a:spcAft>
                <a:spcPct val="0"/>
              </a:spcAft>
            </a:pPr>
            <a:r>
              <a:rPr lang="en-US" altLang="zh-CN" sz="2800" smtClean="0">
                <a:solidFill>
                  <a:srgbClr val="000000"/>
                </a:solidFill>
                <a:ea typeface="楷体_GB2312" pitchFamily="49" charset="-122"/>
              </a:rPr>
              <a:t>       </a:t>
            </a:r>
            <a:r>
              <a:rPr lang="zh-CN" altLang="en-US" sz="2800" b="1" smtClean="0">
                <a:solidFill>
                  <a:srgbClr val="000000"/>
                </a:solidFill>
                <a:ea typeface="楷体_GB2312" pitchFamily="49" charset="-122"/>
              </a:rPr>
              <a:t>线性代数作为一个独立的分支在</a:t>
            </a:r>
            <a:r>
              <a:rPr lang="en-US" altLang="zh-CN" sz="2800" b="1" smtClean="0">
                <a:solidFill>
                  <a:srgbClr val="000000"/>
                </a:solidFill>
                <a:ea typeface="楷体_GB2312" pitchFamily="49" charset="-122"/>
              </a:rPr>
              <a:t>20</a:t>
            </a:r>
            <a:r>
              <a:rPr lang="zh-CN" altLang="en-US" sz="2800" b="1" smtClean="0">
                <a:solidFill>
                  <a:srgbClr val="000000"/>
                </a:solidFill>
                <a:ea typeface="楷体_GB2312" pitchFamily="49" charset="-122"/>
              </a:rPr>
              <a:t>世纪才形成，而它的历史却非常久远。“</a:t>
            </a:r>
            <a:r>
              <a:rPr lang="zh-CN" altLang="en-US" sz="2800" b="1" smtClean="0">
                <a:solidFill>
                  <a:srgbClr val="00007D"/>
                </a:solidFill>
                <a:ea typeface="楷体_GB2312" pitchFamily="49" charset="-122"/>
              </a:rPr>
              <a:t>鸡兔同笼</a:t>
            </a:r>
            <a:r>
              <a:rPr lang="zh-CN" altLang="en-US" sz="2800" b="1" smtClean="0">
                <a:solidFill>
                  <a:srgbClr val="000000"/>
                </a:solidFill>
                <a:ea typeface="楷体_GB2312" pitchFamily="49" charset="-122"/>
              </a:rPr>
              <a:t>”问题就是一个简单的线性方程组求解的问题。最古老的线性问题是线性方程组的解法，在中国古代东汉年初成书的数学著作</a:t>
            </a:r>
            <a:r>
              <a:rPr lang="zh-CN" altLang="zh-CN" sz="2800" b="1" smtClean="0">
                <a:solidFill>
                  <a:srgbClr val="000000"/>
                </a:solidFill>
                <a:ea typeface="楷体_GB2312" pitchFamily="49" charset="-122"/>
              </a:rPr>
              <a:t>《</a:t>
            </a:r>
            <a:r>
              <a:rPr lang="zh-CN" altLang="en-US" sz="2800" b="1" smtClean="0">
                <a:solidFill>
                  <a:srgbClr val="000000"/>
                </a:solidFill>
                <a:ea typeface="楷体_GB2312" pitchFamily="49" charset="-122"/>
              </a:rPr>
              <a:t>九章算术</a:t>
            </a:r>
            <a:r>
              <a:rPr lang="zh-CN" altLang="zh-CN" sz="2800" b="1" smtClean="0">
                <a:solidFill>
                  <a:srgbClr val="000000"/>
                </a:solidFill>
                <a:ea typeface="楷体_GB2312" pitchFamily="49" charset="-122"/>
              </a:rPr>
              <a:t>·</a:t>
            </a:r>
            <a:r>
              <a:rPr lang="zh-CN" altLang="en-US" sz="2800" b="1" smtClean="0">
                <a:solidFill>
                  <a:srgbClr val="000000"/>
                </a:solidFill>
                <a:ea typeface="楷体_GB2312" pitchFamily="49" charset="-122"/>
              </a:rPr>
              <a:t>方程</a:t>
            </a:r>
            <a:r>
              <a:rPr lang="zh-CN" altLang="zh-CN" sz="2800" b="1" smtClean="0">
                <a:solidFill>
                  <a:srgbClr val="000000"/>
                </a:solidFill>
                <a:ea typeface="楷体_GB2312" pitchFamily="49" charset="-122"/>
              </a:rPr>
              <a:t>》</a:t>
            </a:r>
            <a:r>
              <a:rPr lang="zh-CN" altLang="en-US" sz="2800" b="1" smtClean="0">
                <a:solidFill>
                  <a:srgbClr val="000000"/>
                </a:solidFill>
                <a:ea typeface="楷体_GB2312" pitchFamily="49" charset="-122"/>
              </a:rPr>
              <a:t>章中，已经作了比较完整的叙述，其中所述方法实质上相当于现代的对方程组的增广矩阵的行施行初等变换，消去未知量的方法。 </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a:spLocks noChangeArrowheads="1"/>
          </p:cNvSpPr>
          <p:nvPr/>
        </p:nvSpPr>
        <p:spPr bwMode="auto">
          <a:xfrm>
            <a:off x="250825" y="2833688"/>
            <a:ext cx="3673475"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 解：</a:t>
            </a:r>
          </a:p>
        </p:txBody>
      </p:sp>
      <p:sp>
        <p:nvSpPr>
          <p:cNvPr id="11275" name="TextBox 1"/>
          <p:cNvSpPr txBox="1">
            <a:spLocks noChangeArrowheads="1"/>
          </p:cNvSpPr>
          <p:nvPr/>
        </p:nvSpPr>
        <p:spPr bwMode="auto">
          <a:xfrm>
            <a:off x="395288" y="1033463"/>
            <a:ext cx="3671887" cy="523875"/>
          </a:xfrm>
          <a:prstGeom prst="rect">
            <a:avLst/>
          </a:prstGeom>
          <a:noFill/>
          <a:ln w="9525">
            <a:noFill/>
            <a:miter lim="800000"/>
            <a:headEnd/>
            <a:tailEnd/>
          </a:ln>
        </p:spPr>
        <p:txBody>
          <a:bodyPr>
            <a:spAutoFit/>
          </a:bodyPr>
          <a:lstStyle/>
          <a:p>
            <a:pPr fontAlgn="base">
              <a:spcBef>
                <a:spcPct val="0"/>
              </a:spcBef>
              <a:spcAft>
                <a:spcPct val="0"/>
              </a:spcAft>
              <a:defRPr/>
            </a:pPr>
            <a:r>
              <a:rPr lang="zh-CN" altLang="en-US" sz="2800" b="1" dirty="0">
                <a:solidFill>
                  <a:srgbClr val="9999FF">
                    <a:lumMod val="50000"/>
                  </a:srgbClr>
                </a:solidFill>
              </a:rPr>
              <a:t>例</a:t>
            </a:r>
            <a:r>
              <a:rPr lang="en-US" altLang="zh-CN" sz="2800" b="1" dirty="0">
                <a:solidFill>
                  <a:srgbClr val="9999FF">
                    <a:lumMod val="50000"/>
                  </a:srgbClr>
                </a:solidFill>
              </a:rPr>
              <a:t>3 </a:t>
            </a:r>
            <a:r>
              <a:rPr lang="zh-CN" altLang="en-US" sz="2800" b="1" dirty="0">
                <a:solidFill>
                  <a:srgbClr val="000000"/>
                </a:solidFill>
              </a:rPr>
              <a:t>计算三阶行列式</a:t>
            </a:r>
          </a:p>
        </p:txBody>
      </p:sp>
      <p:graphicFrame>
        <p:nvGraphicFramePr>
          <p:cNvPr id="609284" name="Object 8"/>
          <p:cNvGraphicFramePr>
            <a:graphicFrameLocks noChangeAspect="1"/>
          </p:cNvGraphicFramePr>
          <p:nvPr/>
        </p:nvGraphicFramePr>
        <p:xfrm>
          <a:off x="3806825" y="188913"/>
          <a:ext cx="4003675" cy="2259012"/>
        </p:xfrm>
        <a:graphic>
          <a:graphicData uri="http://schemas.openxmlformats.org/presentationml/2006/ole">
            <p:oleObj spid="_x0000_s342018" name="公式" r:id="rId3" imgW="736600" imgH="711200" progId="">
              <p:embed/>
            </p:oleObj>
          </a:graphicData>
        </a:graphic>
      </p:graphicFrame>
      <p:graphicFrame>
        <p:nvGraphicFramePr>
          <p:cNvPr id="3" name="Object 3"/>
          <p:cNvGraphicFramePr>
            <a:graphicFrameLocks noChangeAspect="1"/>
          </p:cNvGraphicFramePr>
          <p:nvPr/>
        </p:nvGraphicFramePr>
        <p:xfrm>
          <a:off x="1042988" y="2808288"/>
          <a:ext cx="2968625" cy="565150"/>
        </p:xfrm>
        <a:graphic>
          <a:graphicData uri="http://schemas.openxmlformats.org/presentationml/2006/ole">
            <p:oleObj spid="_x0000_s342019" name="公式" r:id="rId4" imgW="545626" imgH="177646" progId="">
              <p:embed/>
            </p:oleObj>
          </a:graphicData>
        </a:graphic>
      </p:graphicFrame>
      <p:graphicFrame>
        <p:nvGraphicFramePr>
          <p:cNvPr id="4" name="Object 4"/>
          <p:cNvGraphicFramePr>
            <a:graphicFrameLocks noChangeAspect="1"/>
          </p:cNvGraphicFramePr>
          <p:nvPr/>
        </p:nvGraphicFramePr>
        <p:xfrm>
          <a:off x="3548063" y="2781300"/>
          <a:ext cx="2071687" cy="565150"/>
        </p:xfrm>
        <a:graphic>
          <a:graphicData uri="http://schemas.openxmlformats.org/presentationml/2006/ole">
            <p:oleObj spid="_x0000_s342020" name="公式" r:id="rId5" imgW="380670" imgH="177646" progId="">
              <p:embed/>
            </p:oleObj>
          </a:graphicData>
        </a:graphic>
      </p:graphicFrame>
      <p:graphicFrame>
        <p:nvGraphicFramePr>
          <p:cNvPr id="5" name="Object 5"/>
          <p:cNvGraphicFramePr>
            <a:graphicFrameLocks noChangeAspect="1"/>
          </p:cNvGraphicFramePr>
          <p:nvPr/>
        </p:nvGraphicFramePr>
        <p:xfrm>
          <a:off x="5060950" y="2781300"/>
          <a:ext cx="2071688" cy="565150"/>
        </p:xfrm>
        <a:graphic>
          <a:graphicData uri="http://schemas.openxmlformats.org/presentationml/2006/ole">
            <p:oleObj spid="_x0000_s342021" name="公式" r:id="rId6" imgW="380670" imgH="177646" progId="">
              <p:embed/>
            </p:oleObj>
          </a:graphicData>
        </a:graphic>
      </p:graphicFrame>
      <p:graphicFrame>
        <p:nvGraphicFramePr>
          <p:cNvPr id="6" name="Object 6"/>
          <p:cNvGraphicFramePr>
            <a:graphicFrameLocks noChangeAspect="1"/>
          </p:cNvGraphicFramePr>
          <p:nvPr/>
        </p:nvGraphicFramePr>
        <p:xfrm>
          <a:off x="2997200" y="3470275"/>
          <a:ext cx="1519238" cy="647700"/>
        </p:xfrm>
        <a:graphic>
          <a:graphicData uri="http://schemas.openxmlformats.org/presentationml/2006/ole">
            <p:oleObj spid="_x0000_s342022" name="公式" r:id="rId7" imgW="279279" imgH="203112" progId="">
              <p:embed/>
            </p:oleObj>
          </a:graphicData>
        </a:graphic>
      </p:graphicFrame>
      <p:graphicFrame>
        <p:nvGraphicFramePr>
          <p:cNvPr id="8" name="Object 7"/>
          <p:cNvGraphicFramePr>
            <a:graphicFrameLocks noChangeAspect="1"/>
          </p:cNvGraphicFramePr>
          <p:nvPr/>
        </p:nvGraphicFramePr>
        <p:xfrm>
          <a:off x="4081463" y="3519488"/>
          <a:ext cx="1519237" cy="647700"/>
        </p:xfrm>
        <a:graphic>
          <a:graphicData uri="http://schemas.openxmlformats.org/presentationml/2006/ole">
            <p:oleObj spid="_x0000_s342023" name="公式" r:id="rId8" imgW="279279" imgH="203112" progId="">
              <p:embed/>
            </p:oleObj>
          </a:graphicData>
        </a:graphic>
      </p:graphicFrame>
      <p:graphicFrame>
        <p:nvGraphicFramePr>
          <p:cNvPr id="9" name="Object 8"/>
          <p:cNvGraphicFramePr>
            <a:graphicFrameLocks noChangeAspect="1"/>
          </p:cNvGraphicFramePr>
          <p:nvPr/>
        </p:nvGraphicFramePr>
        <p:xfrm>
          <a:off x="5524500" y="3552825"/>
          <a:ext cx="1517650" cy="647700"/>
        </p:xfrm>
        <a:graphic>
          <a:graphicData uri="http://schemas.openxmlformats.org/presentationml/2006/ole">
            <p:oleObj spid="_x0000_s342024" name="公式" r:id="rId9" imgW="279279" imgH="203112" progId="">
              <p:embed/>
            </p:oleObj>
          </a:graphicData>
        </a:graphic>
      </p:graphicFrame>
      <p:graphicFrame>
        <p:nvGraphicFramePr>
          <p:cNvPr id="11" name="Object 9"/>
          <p:cNvGraphicFramePr>
            <a:graphicFrameLocks noChangeAspect="1"/>
          </p:cNvGraphicFramePr>
          <p:nvPr/>
        </p:nvGraphicFramePr>
        <p:xfrm>
          <a:off x="1868488" y="4529138"/>
          <a:ext cx="6837362" cy="646112"/>
        </p:xfrm>
        <a:graphic>
          <a:graphicData uri="http://schemas.openxmlformats.org/presentationml/2006/ole">
            <p:oleObj spid="_x0000_s342025" name="公式" r:id="rId10" imgW="1256755" imgH="203112" progId="">
              <p:embed/>
            </p:oleObj>
          </a:graphicData>
        </a:graphic>
      </p:graphicFrame>
      <p:sp>
        <p:nvSpPr>
          <p:cNvPr id="12" name="Line 5"/>
          <p:cNvSpPr>
            <a:spLocks noChangeShapeType="1"/>
          </p:cNvSpPr>
          <p:nvPr/>
        </p:nvSpPr>
        <p:spPr bwMode="auto">
          <a:xfrm>
            <a:off x="5786438" y="785813"/>
            <a:ext cx="1225550" cy="107156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2" name="Group 7"/>
          <p:cNvGrpSpPr>
            <a:grpSpLocks/>
          </p:cNvGrpSpPr>
          <p:nvPr/>
        </p:nvGrpSpPr>
        <p:grpSpPr bwMode="auto">
          <a:xfrm>
            <a:off x="5759450" y="714375"/>
            <a:ext cx="2741613" cy="2214563"/>
            <a:chOff x="2448" y="1440"/>
            <a:chExt cx="1776" cy="1258"/>
          </a:xfrm>
        </p:grpSpPr>
        <p:grpSp>
          <p:nvGrpSpPr>
            <p:cNvPr id="7" name="Group 8"/>
            <p:cNvGrpSpPr>
              <a:grpSpLocks/>
            </p:cNvGrpSpPr>
            <p:nvPr/>
          </p:nvGrpSpPr>
          <p:grpSpPr bwMode="auto">
            <a:xfrm>
              <a:off x="3360" y="1440"/>
              <a:ext cx="864" cy="1248"/>
              <a:chOff x="3360" y="1440"/>
              <a:chExt cx="864" cy="1248"/>
            </a:xfrm>
          </p:grpSpPr>
          <p:sp>
            <p:nvSpPr>
              <p:cNvPr id="609310" name="Line 9"/>
              <p:cNvSpPr>
                <a:spLocks noChangeShapeType="1"/>
              </p:cNvSpPr>
              <p:nvPr/>
            </p:nvSpPr>
            <p:spPr bwMode="auto">
              <a:xfrm>
                <a:off x="3360" y="1440"/>
                <a:ext cx="864" cy="720"/>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9311" name="Line 10"/>
              <p:cNvSpPr>
                <a:spLocks noChangeShapeType="1"/>
              </p:cNvSpPr>
              <p:nvPr/>
            </p:nvSpPr>
            <p:spPr bwMode="auto">
              <a:xfrm flipV="1">
                <a:off x="3552" y="2156"/>
                <a:ext cx="672" cy="53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09309" name="Line 11"/>
            <p:cNvSpPr>
              <a:spLocks noChangeShapeType="1"/>
            </p:cNvSpPr>
            <p:nvPr/>
          </p:nvSpPr>
          <p:spPr bwMode="auto">
            <a:xfrm>
              <a:off x="2448" y="1824"/>
              <a:ext cx="1104" cy="874"/>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13" name="Group 21"/>
          <p:cNvGrpSpPr>
            <a:grpSpLocks/>
          </p:cNvGrpSpPr>
          <p:nvPr/>
        </p:nvGrpSpPr>
        <p:grpSpPr bwMode="auto">
          <a:xfrm>
            <a:off x="5715000" y="714375"/>
            <a:ext cx="2205038" cy="2228850"/>
            <a:chOff x="2448" y="1458"/>
            <a:chExt cx="1344" cy="1265"/>
          </a:xfrm>
        </p:grpSpPr>
        <p:sp>
          <p:nvSpPr>
            <p:cNvPr id="609304" name="Line 22"/>
            <p:cNvSpPr>
              <a:spLocks noChangeShapeType="1"/>
            </p:cNvSpPr>
            <p:nvPr/>
          </p:nvSpPr>
          <p:spPr bwMode="auto">
            <a:xfrm>
              <a:off x="2448" y="2191"/>
              <a:ext cx="672" cy="53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14" name="Group 23"/>
            <p:cNvGrpSpPr>
              <a:grpSpLocks/>
            </p:cNvGrpSpPr>
            <p:nvPr/>
          </p:nvGrpSpPr>
          <p:grpSpPr bwMode="auto">
            <a:xfrm>
              <a:off x="2919" y="1458"/>
              <a:ext cx="873" cy="1248"/>
              <a:chOff x="2919" y="1458"/>
              <a:chExt cx="873" cy="1248"/>
            </a:xfrm>
          </p:grpSpPr>
          <p:sp>
            <p:nvSpPr>
              <p:cNvPr id="609306" name="Line 24"/>
              <p:cNvSpPr>
                <a:spLocks noChangeShapeType="1"/>
              </p:cNvSpPr>
              <p:nvPr/>
            </p:nvSpPr>
            <p:spPr bwMode="auto">
              <a:xfrm>
                <a:off x="2919" y="1458"/>
                <a:ext cx="873" cy="70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9307" name="Line 25"/>
              <p:cNvSpPr>
                <a:spLocks noChangeShapeType="1"/>
              </p:cNvSpPr>
              <p:nvPr/>
            </p:nvSpPr>
            <p:spPr bwMode="auto">
              <a:xfrm flipV="1">
                <a:off x="3120" y="2160"/>
                <a:ext cx="672" cy="546"/>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sp>
        <p:nvSpPr>
          <p:cNvPr id="23" name="Line 6"/>
          <p:cNvSpPr>
            <a:spLocks noChangeShapeType="1"/>
          </p:cNvSpPr>
          <p:nvPr/>
        </p:nvSpPr>
        <p:spPr bwMode="auto">
          <a:xfrm flipV="1">
            <a:off x="5715000" y="785813"/>
            <a:ext cx="1285875" cy="1143000"/>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15" name="Group 12"/>
          <p:cNvGrpSpPr>
            <a:grpSpLocks/>
          </p:cNvGrpSpPr>
          <p:nvPr/>
        </p:nvGrpSpPr>
        <p:grpSpPr bwMode="auto">
          <a:xfrm>
            <a:off x="4357688" y="642938"/>
            <a:ext cx="2714625" cy="2286000"/>
            <a:chOff x="1440" y="1413"/>
            <a:chExt cx="1920" cy="1371"/>
          </a:xfrm>
        </p:grpSpPr>
        <p:sp>
          <p:nvSpPr>
            <p:cNvPr id="609301" name="Line 13"/>
            <p:cNvSpPr>
              <a:spLocks noChangeShapeType="1"/>
            </p:cNvSpPr>
            <p:nvPr/>
          </p:nvSpPr>
          <p:spPr bwMode="auto">
            <a:xfrm flipV="1">
              <a:off x="2208" y="1872"/>
              <a:ext cx="1152" cy="912"/>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9302" name="Line 14"/>
            <p:cNvSpPr>
              <a:spLocks noChangeShapeType="1"/>
            </p:cNvSpPr>
            <p:nvPr/>
          </p:nvSpPr>
          <p:spPr bwMode="auto">
            <a:xfrm flipV="1">
              <a:off x="1488" y="1413"/>
              <a:ext cx="921" cy="729"/>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9303" name="Line 15"/>
            <p:cNvSpPr>
              <a:spLocks noChangeShapeType="1"/>
            </p:cNvSpPr>
            <p:nvPr/>
          </p:nvSpPr>
          <p:spPr bwMode="auto">
            <a:xfrm>
              <a:off x="1440" y="2160"/>
              <a:ext cx="768" cy="608"/>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16" name="Group 16"/>
          <p:cNvGrpSpPr>
            <a:grpSpLocks/>
          </p:cNvGrpSpPr>
          <p:nvPr/>
        </p:nvGrpSpPr>
        <p:grpSpPr bwMode="auto">
          <a:xfrm>
            <a:off x="4929188" y="500063"/>
            <a:ext cx="2214562" cy="2286000"/>
            <a:chOff x="1920" y="1413"/>
            <a:chExt cx="1440" cy="1371"/>
          </a:xfrm>
        </p:grpSpPr>
        <p:sp>
          <p:nvSpPr>
            <p:cNvPr id="609298" name="Line 17"/>
            <p:cNvSpPr>
              <a:spLocks noChangeShapeType="1"/>
            </p:cNvSpPr>
            <p:nvPr/>
          </p:nvSpPr>
          <p:spPr bwMode="auto">
            <a:xfrm flipV="1">
              <a:off x="2688" y="2252"/>
              <a:ext cx="672" cy="532"/>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9299" name="Line 18"/>
            <p:cNvSpPr>
              <a:spLocks noChangeShapeType="1"/>
            </p:cNvSpPr>
            <p:nvPr/>
          </p:nvSpPr>
          <p:spPr bwMode="auto">
            <a:xfrm flipV="1">
              <a:off x="1968" y="1413"/>
              <a:ext cx="921" cy="729"/>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09300" name="Line 19"/>
            <p:cNvSpPr>
              <a:spLocks noChangeShapeType="1"/>
            </p:cNvSpPr>
            <p:nvPr/>
          </p:nvSpPr>
          <p:spPr bwMode="auto">
            <a:xfrm>
              <a:off x="1920" y="2160"/>
              <a:ext cx="768" cy="608"/>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Right)">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trips(downRight)">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trips(upLeft)">
                                      <p:cBhvr>
                                        <p:cTn id="38" dur="500"/>
                                        <p:tgtEl>
                                          <p:spTgt spid="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9"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trips(upLeft)">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9"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strips(upLeft)">
                                      <p:cBhvr>
                                        <p:cTn id="56" dur="500"/>
                                        <p:tgtEl>
                                          <p:spTgt spid="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892300" y="2806700"/>
            <a:ext cx="32766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Times New Roman" pitchFamily="18" charset="0"/>
                <a:ea typeface="楷体_GB2312" pitchFamily="49" charset="-122"/>
              </a:rPr>
              <a:t>方程左端</a:t>
            </a:r>
          </a:p>
        </p:txBody>
      </p:sp>
      <p:sp>
        <p:nvSpPr>
          <p:cNvPr id="41987" name="Text Box 3"/>
          <p:cNvSpPr txBox="1">
            <a:spLocks noChangeArrowheads="1"/>
          </p:cNvSpPr>
          <p:nvPr/>
        </p:nvSpPr>
        <p:spPr bwMode="auto">
          <a:xfrm>
            <a:off x="1054100" y="2806700"/>
            <a:ext cx="8382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3333FF"/>
                </a:solidFill>
                <a:latin typeface="Times New Roman" pitchFamily="18" charset="0"/>
                <a:ea typeface="楷体_GB2312" pitchFamily="49" charset="-122"/>
              </a:rPr>
              <a:t>解</a:t>
            </a:r>
          </a:p>
        </p:txBody>
      </p:sp>
      <p:sp>
        <p:nvSpPr>
          <p:cNvPr id="41988" name="Text Box 4"/>
          <p:cNvSpPr txBox="1">
            <a:spLocks noChangeArrowheads="1"/>
          </p:cNvSpPr>
          <p:nvPr/>
        </p:nvSpPr>
        <p:spPr bwMode="auto">
          <a:xfrm>
            <a:off x="1892300" y="4581525"/>
            <a:ext cx="32766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Times New Roman" pitchFamily="18" charset="0"/>
                <a:ea typeface="楷体_GB2312" pitchFamily="49" charset="-122"/>
              </a:rPr>
              <a:t>由                         得</a:t>
            </a:r>
          </a:p>
        </p:txBody>
      </p:sp>
      <p:graphicFrame>
        <p:nvGraphicFramePr>
          <p:cNvPr id="610309" name="Object 22"/>
          <p:cNvGraphicFramePr>
            <a:graphicFrameLocks noChangeAspect="1"/>
          </p:cNvGraphicFramePr>
          <p:nvPr/>
        </p:nvGraphicFramePr>
        <p:xfrm>
          <a:off x="3556000" y="1320800"/>
          <a:ext cx="2124075" cy="1536700"/>
        </p:xfrm>
        <a:graphic>
          <a:graphicData uri="http://schemas.openxmlformats.org/presentationml/2006/ole">
            <p:oleObj spid="_x0000_s343042" name="Equation" r:id="rId3" imgW="965200" imgH="698500" progId="Equation.DSMT4">
              <p:embed/>
            </p:oleObj>
          </a:graphicData>
        </a:graphic>
      </p:graphicFrame>
      <p:sp>
        <p:nvSpPr>
          <p:cNvPr id="610310" name="Text Box 6"/>
          <p:cNvSpPr txBox="1">
            <a:spLocks noChangeArrowheads="1"/>
          </p:cNvSpPr>
          <p:nvPr/>
        </p:nvSpPr>
        <p:spPr bwMode="auto">
          <a:xfrm>
            <a:off x="914400" y="1352550"/>
            <a:ext cx="2505075" cy="519113"/>
          </a:xfrm>
          <a:prstGeom prst="rect">
            <a:avLst/>
          </a:prstGeom>
          <a:noFill/>
          <a:ln w="9525">
            <a:noFill/>
            <a:miter lim="800000"/>
            <a:headEnd/>
            <a:tailEnd/>
          </a:ln>
        </p:spPr>
        <p:txBody>
          <a:bodyPr wrap="none"/>
          <a:lstStyle/>
          <a:p>
            <a:pPr fontAlgn="base">
              <a:spcBef>
                <a:spcPct val="50000"/>
              </a:spcBef>
              <a:spcAft>
                <a:spcPct val="0"/>
              </a:spcAft>
            </a:pPr>
            <a:r>
              <a:rPr kumimoji="1" lang="zh-CN" altLang="en-US" sz="2800" b="1" smtClean="0">
                <a:solidFill>
                  <a:srgbClr val="3333FF"/>
                </a:solidFill>
                <a:latin typeface="楷体_GB2312" pitchFamily="49" charset="-122"/>
                <a:ea typeface="楷体_GB2312" pitchFamily="49" charset="-122"/>
              </a:rPr>
              <a:t>例</a:t>
            </a:r>
            <a:r>
              <a:rPr kumimoji="1" lang="en-US" altLang="zh-CN" sz="2800" b="1" smtClean="0">
                <a:solidFill>
                  <a:srgbClr val="3333FF"/>
                </a:solidFill>
                <a:latin typeface="Times New Roman" pitchFamily="18" charset="0"/>
                <a:ea typeface="楷体_GB2312" pitchFamily="49" charset="-122"/>
              </a:rPr>
              <a:t>4</a:t>
            </a:r>
            <a:r>
              <a:rPr kumimoji="1" lang="en-US" altLang="zh-CN"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求解方程 </a:t>
            </a:r>
          </a:p>
        </p:txBody>
      </p:sp>
      <p:graphicFrame>
        <p:nvGraphicFramePr>
          <p:cNvPr id="41991" name="Object 23"/>
          <p:cNvGraphicFramePr>
            <a:graphicFrameLocks noChangeAspect="1"/>
          </p:cNvGraphicFramePr>
          <p:nvPr/>
        </p:nvGraphicFramePr>
        <p:xfrm>
          <a:off x="1651000" y="3429000"/>
          <a:ext cx="4978400" cy="393700"/>
        </p:xfrm>
        <a:graphic>
          <a:graphicData uri="http://schemas.openxmlformats.org/presentationml/2006/ole">
            <p:oleObj spid="_x0000_s343043" name="Equation" r:id="rId4" imgW="4978400" imgH="393700" progId="">
              <p:embed/>
            </p:oleObj>
          </a:graphicData>
        </a:graphic>
      </p:graphicFrame>
      <p:graphicFrame>
        <p:nvGraphicFramePr>
          <p:cNvPr id="41992" name="Object 24"/>
          <p:cNvGraphicFramePr>
            <a:graphicFrameLocks noChangeAspect="1"/>
          </p:cNvGraphicFramePr>
          <p:nvPr/>
        </p:nvGraphicFramePr>
        <p:xfrm>
          <a:off x="2038350" y="3994150"/>
          <a:ext cx="2044700" cy="444500"/>
        </p:xfrm>
        <a:graphic>
          <a:graphicData uri="http://schemas.openxmlformats.org/presentationml/2006/ole">
            <p:oleObj spid="_x0000_s343044" name="Equation" r:id="rId5" imgW="2044700" imgH="444500" progId="">
              <p:embed/>
            </p:oleObj>
          </a:graphicData>
        </a:graphic>
      </p:graphicFrame>
      <p:graphicFrame>
        <p:nvGraphicFramePr>
          <p:cNvPr id="41993" name="Object 25"/>
          <p:cNvGraphicFramePr>
            <a:graphicFrameLocks noChangeAspect="1"/>
          </p:cNvGraphicFramePr>
          <p:nvPr/>
        </p:nvGraphicFramePr>
        <p:xfrm>
          <a:off x="2373313" y="4597400"/>
          <a:ext cx="2127250" cy="449263"/>
        </p:xfrm>
        <a:graphic>
          <a:graphicData uri="http://schemas.openxmlformats.org/presentationml/2006/ole">
            <p:oleObj spid="_x0000_s343045" name="Equation" r:id="rId6" imgW="965200" imgH="203200" progId="Equation.DSMT4">
              <p:embed/>
            </p:oleObj>
          </a:graphicData>
        </a:graphic>
      </p:graphicFrame>
      <p:graphicFrame>
        <p:nvGraphicFramePr>
          <p:cNvPr id="41994" name="Object 26"/>
          <p:cNvGraphicFramePr>
            <a:graphicFrameLocks noChangeAspect="1"/>
          </p:cNvGraphicFramePr>
          <p:nvPr/>
        </p:nvGraphicFramePr>
        <p:xfrm>
          <a:off x="2235200" y="5307013"/>
          <a:ext cx="2184400" cy="431800"/>
        </p:xfrm>
        <a:graphic>
          <a:graphicData uri="http://schemas.openxmlformats.org/presentationml/2006/ole">
            <p:oleObj spid="_x0000_s343046" name="Equation" r:id="rId7" imgW="2184400" imgH="4318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wipe(left)">
                                      <p:cBhvr>
                                        <p:cTn id="12" dur="500"/>
                                        <p:tgtEl>
                                          <p:spTgt spid="419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91"/>
                                        </p:tgtEl>
                                        <p:attrNameLst>
                                          <p:attrName>style.visibility</p:attrName>
                                        </p:attrNameLst>
                                      </p:cBhvr>
                                      <p:to>
                                        <p:strVal val="visible"/>
                                      </p:to>
                                    </p:set>
                                    <p:animEffect transition="in" filter="wipe(left)">
                                      <p:cBhvr>
                                        <p:cTn id="17" dur="2000"/>
                                        <p:tgtEl>
                                          <p:spTgt spid="419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wipe(left)">
                                      <p:cBhvr>
                                        <p:cTn id="22" dur="500"/>
                                        <p:tgtEl>
                                          <p:spTgt spid="41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wipe(left)">
                                      <p:cBhvr>
                                        <p:cTn id="27" dur="500"/>
                                        <p:tgtEl>
                                          <p:spTgt spid="41988"/>
                                        </p:tgtEl>
                                      </p:cBhvr>
                                    </p:animEffect>
                                  </p:childTnLst>
                                </p:cTn>
                              </p:par>
                              <p:par>
                                <p:cTn id="28" presetID="22" presetClass="entr" presetSubtype="8" fill="hold" nodeType="withEffect">
                                  <p:stCondLst>
                                    <p:cond delay="0"/>
                                  </p:stCondLst>
                                  <p:childTnLst>
                                    <p:set>
                                      <p:cBhvr>
                                        <p:cTn id="29" dur="1" fill="hold">
                                          <p:stCondLst>
                                            <p:cond delay="0"/>
                                          </p:stCondLst>
                                        </p:cTn>
                                        <p:tgtEl>
                                          <p:spTgt spid="41993"/>
                                        </p:tgtEl>
                                        <p:attrNameLst>
                                          <p:attrName>style.visibility</p:attrName>
                                        </p:attrNameLst>
                                      </p:cBhvr>
                                      <p:to>
                                        <p:strVal val="visible"/>
                                      </p:to>
                                    </p:set>
                                    <p:animEffect transition="in" filter="wipe(left)">
                                      <p:cBhvr>
                                        <p:cTn id="30" dur="500"/>
                                        <p:tgtEl>
                                          <p:spTgt spid="419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1994"/>
                                        </p:tgtEl>
                                        <p:attrNameLst>
                                          <p:attrName>style.visibility</p:attrName>
                                        </p:attrNameLst>
                                      </p:cBhvr>
                                      <p:to>
                                        <p:strVal val="visible"/>
                                      </p:to>
                                    </p:set>
                                    <p:animEffect transition="in" filter="wipe(left)">
                                      <p:cBhvr>
                                        <p:cTn id="35"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8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1330" name="Text Box 6"/>
          <p:cNvSpPr txBox="1">
            <a:spLocks noChangeArrowheads="1"/>
          </p:cNvSpPr>
          <p:nvPr/>
        </p:nvSpPr>
        <p:spPr bwMode="auto">
          <a:xfrm>
            <a:off x="914400" y="1352550"/>
            <a:ext cx="3014663" cy="519113"/>
          </a:xfrm>
          <a:prstGeom prst="rect">
            <a:avLst/>
          </a:prstGeom>
          <a:noFill/>
          <a:ln w="9525">
            <a:noFill/>
            <a:miter lim="800000"/>
            <a:headEnd/>
            <a:tailEnd/>
          </a:ln>
        </p:spPr>
        <p:txBody>
          <a:bodyPr wrap="none"/>
          <a:lstStyle/>
          <a:p>
            <a:pPr fontAlgn="base">
              <a:spcBef>
                <a:spcPct val="50000"/>
              </a:spcBef>
              <a:spcAft>
                <a:spcPct val="0"/>
              </a:spcAft>
            </a:pPr>
            <a:r>
              <a:rPr kumimoji="1" lang="zh-CN" altLang="en-US" sz="2800" b="1" smtClean="0">
                <a:solidFill>
                  <a:srgbClr val="3333FF"/>
                </a:solidFill>
                <a:latin typeface="楷体_GB2312" pitchFamily="49" charset="-122"/>
                <a:ea typeface="楷体_GB2312" pitchFamily="49" charset="-122"/>
              </a:rPr>
              <a:t>例</a:t>
            </a:r>
            <a:r>
              <a:rPr kumimoji="1" lang="en-US" altLang="zh-CN" sz="2800" b="1" smtClean="0">
                <a:solidFill>
                  <a:srgbClr val="3333FF"/>
                </a:solidFill>
                <a:latin typeface="Times New Roman" pitchFamily="18" charset="0"/>
                <a:ea typeface="楷体_GB2312" pitchFamily="49" charset="-122"/>
              </a:rPr>
              <a:t>5</a:t>
            </a:r>
            <a:r>
              <a:rPr kumimoji="1" lang="en-US" altLang="zh-CN"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求解方程组 </a:t>
            </a:r>
          </a:p>
        </p:txBody>
      </p:sp>
      <p:graphicFrame>
        <p:nvGraphicFramePr>
          <p:cNvPr id="611331" name="Object 30"/>
          <p:cNvGraphicFramePr>
            <a:graphicFrameLocks noChangeAspect="1"/>
          </p:cNvGraphicFramePr>
          <p:nvPr/>
        </p:nvGraphicFramePr>
        <p:xfrm>
          <a:off x="3857625" y="615950"/>
          <a:ext cx="3798888" cy="1955800"/>
        </p:xfrm>
        <a:graphic>
          <a:graphicData uri="http://schemas.openxmlformats.org/presentationml/2006/ole">
            <p:oleObj spid="_x0000_s344066" name="Equation" r:id="rId3" imgW="1282700" imgH="660400" progId="">
              <p:embed/>
            </p:oleObj>
          </a:graphicData>
        </a:graphic>
      </p:graphicFrame>
      <p:sp>
        <p:nvSpPr>
          <p:cNvPr id="611332" name="Text Box 6"/>
          <p:cNvSpPr txBox="1">
            <a:spLocks noChangeArrowheads="1"/>
          </p:cNvSpPr>
          <p:nvPr/>
        </p:nvSpPr>
        <p:spPr bwMode="auto">
          <a:xfrm>
            <a:off x="928688" y="2909888"/>
            <a:ext cx="1428750" cy="519112"/>
          </a:xfrm>
          <a:prstGeom prst="rect">
            <a:avLst/>
          </a:prstGeom>
          <a:noFill/>
          <a:ln w="9525">
            <a:noFill/>
            <a:miter lim="800000"/>
            <a:headEnd/>
            <a:tailEnd/>
          </a:ln>
        </p:spPr>
        <p:txBody>
          <a:bodyPr wrap="none"/>
          <a:lstStyle/>
          <a:p>
            <a:pPr fontAlgn="base">
              <a:spcBef>
                <a:spcPct val="50000"/>
              </a:spcBef>
              <a:spcAft>
                <a:spcPct val="0"/>
              </a:spcAft>
            </a:pPr>
            <a:r>
              <a:rPr kumimoji="1" lang="zh-CN" altLang="en-US" sz="2800" b="1" smtClean="0">
                <a:solidFill>
                  <a:srgbClr val="3333FF"/>
                </a:solidFill>
                <a:latin typeface="楷体_GB2312" pitchFamily="49" charset="-122"/>
                <a:ea typeface="楷体_GB2312" pitchFamily="49" charset="-122"/>
              </a:rPr>
              <a:t>解：</a:t>
            </a:r>
            <a:r>
              <a:rPr kumimoji="1" lang="en-US" altLang="zh-CN"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令 </a:t>
            </a:r>
          </a:p>
        </p:txBody>
      </p:sp>
      <p:graphicFrame>
        <p:nvGraphicFramePr>
          <p:cNvPr id="7" name="Object 8"/>
          <p:cNvGraphicFramePr>
            <a:graphicFrameLocks noChangeAspect="1"/>
          </p:cNvGraphicFramePr>
          <p:nvPr/>
        </p:nvGraphicFramePr>
        <p:xfrm>
          <a:off x="2570163" y="2857500"/>
          <a:ext cx="4645025" cy="2000250"/>
        </p:xfrm>
        <a:graphic>
          <a:graphicData uri="http://schemas.openxmlformats.org/presentationml/2006/ole">
            <p:oleObj spid="_x0000_s344067" name="公式" r:id="rId4" imgW="965200" imgH="711200" progId="">
              <p:embed/>
            </p:oleObj>
          </a:graphicData>
        </a:graphic>
      </p:graphicFrame>
      <p:graphicFrame>
        <p:nvGraphicFramePr>
          <p:cNvPr id="2" name="Object 4"/>
          <p:cNvGraphicFramePr>
            <a:graphicFrameLocks noChangeAspect="1"/>
          </p:cNvGraphicFramePr>
          <p:nvPr/>
        </p:nvGraphicFramePr>
        <p:xfrm>
          <a:off x="3454400" y="5500688"/>
          <a:ext cx="2689225" cy="500062"/>
        </p:xfrm>
        <a:graphic>
          <a:graphicData uri="http://schemas.openxmlformats.org/presentationml/2006/ole">
            <p:oleObj spid="_x0000_s344068" name="公式" r:id="rId5" imgW="558558" imgH="177723"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8"/>
          <p:cNvGraphicFramePr>
            <a:graphicFrameLocks noChangeAspect="1"/>
          </p:cNvGraphicFramePr>
          <p:nvPr/>
        </p:nvGraphicFramePr>
        <p:xfrm>
          <a:off x="1808163" y="844550"/>
          <a:ext cx="5549900" cy="1798638"/>
        </p:xfrm>
        <a:graphic>
          <a:graphicData uri="http://schemas.openxmlformats.org/presentationml/2006/ole">
            <p:oleObj spid="_x0000_s345090" name="公式" r:id="rId3" imgW="1282700" imgH="711200" progId="">
              <p:embed/>
            </p:oleObj>
          </a:graphicData>
        </a:graphic>
      </p:graphicFrame>
      <p:graphicFrame>
        <p:nvGraphicFramePr>
          <p:cNvPr id="2" name="Object 3"/>
          <p:cNvGraphicFramePr>
            <a:graphicFrameLocks noChangeAspect="1"/>
          </p:cNvGraphicFramePr>
          <p:nvPr/>
        </p:nvGraphicFramePr>
        <p:xfrm>
          <a:off x="1785938" y="2857500"/>
          <a:ext cx="5673725" cy="1857375"/>
        </p:xfrm>
        <a:graphic>
          <a:graphicData uri="http://schemas.openxmlformats.org/presentationml/2006/ole">
            <p:oleObj spid="_x0000_s345091" name="公式" r:id="rId4" imgW="1269449" imgH="710891" progId="">
              <p:embed/>
            </p:oleObj>
          </a:graphicData>
        </a:graphic>
      </p:graphicFrame>
      <p:graphicFrame>
        <p:nvGraphicFramePr>
          <p:cNvPr id="3" name="Object 4"/>
          <p:cNvGraphicFramePr>
            <a:graphicFrameLocks noChangeAspect="1"/>
          </p:cNvGraphicFramePr>
          <p:nvPr/>
        </p:nvGraphicFramePr>
        <p:xfrm>
          <a:off x="1863725" y="4845050"/>
          <a:ext cx="5824538" cy="1798638"/>
        </p:xfrm>
        <a:graphic>
          <a:graphicData uri="http://schemas.openxmlformats.org/presentationml/2006/ole">
            <p:oleObj spid="_x0000_s345092" name="公式" r:id="rId5" imgW="1346200" imgH="7112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8"/>
          <p:cNvGraphicFramePr>
            <a:graphicFrameLocks noChangeAspect="1"/>
          </p:cNvGraphicFramePr>
          <p:nvPr/>
        </p:nvGraphicFramePr>
        <p:xfrm>
          <a:off x="2165350" y="1219200"/>
          <a:ext cx="5219700" cy="995363"/>
        </p:xfrm>
        <a:graphic>
          <a:graphicData uri="http://schemas.openxmlformats.org/presentationml/2006/ole">
            <p:oleObj spid="_x0000_s346114" name="公式" r:id="rId3" imgW="1205977" imgH="393529" progId="">
              <p:embed/>
            </p:oleObj>
          </a:graphicData>
        </a:graphic>
      </p:graphicFrame>
      <p:graphicFrame>
        <p:nvGraphicFramePr>
          <p:cNvPr id="2" name="Object 3"/>
          <p:cNvGraphicFramePr>
            <a:graphicFrameLocks noChangeAspect="1"/>
          </p:cNvGraphicFramePr>
          <p:nvPr/>
        </p:nvGraphicFramePr>
        <p:xfrm>
          <a:off x="2155825" y="2647950"/>
          <a:ext cx="5329238" cy="995363"/>
        </p:xfrm>
        <a:graphic>
          <a:graphicData uri="http://schemas.openxmlformats.org/presentationml/2006/ole">
            <p:oleObj spid="_x0000_s346115" name="公式" r:id="rId4" imgW="1231366" imgH="393529" progId="">
              <p:embed/>
            </p:oleObj>
          </a:graphicData>
        </a:graphic>
      </p:graphicFrame>
      <p:graphicFrame>
        <p:nvGraphicFramePr>
          <p:cNvPr id="3" name="Object 4"/>
          <p:cNvGraphicFramePr>
            <a:graphicFrameLocks noChangeAspect="1"/>
          </p:cNvGraphicFramePr>
          <p:nvPr/>
        </p:nvGraphicFramePr>
        <p:xfrm>
          <a:off x="2214563" y="4076700"/>
          <a:ext cx="4889500" cy="995363"/>
        </p:xfrm>
        <a:graphic>
          <a:graphicData uri="http://schemas.openxmlformats.org/presentationml/2006/ole">
            <p:oleObj spid="_x0000_s346116" name="公式" r:id="rId5" imgW="1129810" imgH="393529"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02" name="TextBox 1"/>
          <p:cNvSpPr txBox="1">
            <a:spLocks noChangeArrowheads="1"/>
          </p:cNvSpPr>
          <p:nvPr/>
        </p:nvSpPr>
        <p:spPr bwMode="auto">
          <a:xfrm>
            <a:off x="3635375" y="981075"/>
            <a:ext cx="3673475" cy="584200"/>
          </a:xfrm>
          <a:prstGeom prst="rect">
            <a:avLst/>
          </a:prstGeom>
          <a:noFill/>
          <a:ln w="9525">
            <a:noFill/>
            <a:miter lim="800000"/>
            <a:headEnd/>
            <a:tailEnd/>
          </a:ln>
        </p:spPr>
        <p:txBody>
          <a:bodyPr>
            <a:spAutoFit/>
          </a:bodyPr>
          <a:lstStyle/>
          <a:p>
            <a:pPr fontAlgn="base">
              <a:spcBef>
                <a:spcPct val="0"/>
              </a:spcBef>
              <a:spcAft>
                <a:spcPct val="0"/>
              </a:spcAft>
            </a:pPr>
            <a:r>
              <a:rPr lang="zh-CN" altLang="en-US" sz="3200" b="1" smtClean="0">
                <a:solidFill>
                  <a:srgbClr val="FF0000"/>
                </a:solidFill>
              </a:rPr>
              <a:t> 课堂练习</a:t>
            </a:r>
          </a:p>
        </p:txBody>
      </p:sp>
      <p:sp>
        <p:nvSpPr>
          <p:cNvPr id="614403" name="TextBox 2"/>
          <p:cNvSpPr txBox="1">
            <a:spLocks noChangeArrowheads="1"/>
          </p:cNvSpPr>
          <p:nvPr/>
        </p:nvSpPr>
        <p:spPr bwMode="auto">
          <a:xfrm>
            <a:off x="755650" y="1844675"/>
            <a:ext cx="3671888"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计算下列行列式</a:t>
            </a:r>
          </a:p>
        </p:txBody>
      </p:sp>
      <p:graphicFrame>
        <p:nvGraphicFramePr>
          <p:cNvPr id="614404" name="Object 8"/>
          <p:cNvGraphicFramePr>
            <a:graphicFrameLocks noChangeAspect="1"/>
          </p:cNvGraphicFramePr>
          <p:nvPr/>
        </p:nvGraphicFramePr>
        <p:xfrm>
          <a:off x="827088" y="3302000"/>
          <a:ext cx="3457575" cy="1452563"/>
        </p:xfrm>
        <a:graphic>
          <a:graphicData uri="http://schemas.openxmlformats.org/presentationml/2006/ole">
            <p:oleObj spid="_x0000_s347138" name="公式" r:id="rId3" imgW="736600" imgH="457200" progId="">
              <p:embed/>
            </p:oleObj>
          </a:graphicData>
        </a:graphic>
      </p:graphicFrame>
      <p:graphicFrame>
        <p:nvGraphicFramePr>
          <p:cNvPr id="614405" name="Object 3"/>
          <p:cNvGraphicFramePr>
            <a:graphicFrameLocks noChangeAspect="1"/>
          </p:cNvGraphicFramePr>
          <p:nvPr/>
        </p:nvGraphicFramePr>
        <p:xfrm>
          <a:off x="4279900" y="2924175"/>
          <a:ext cx="4756150" cy="2259013"/>
        </p:xfrm>
        <a:graphic>
          <a:graphicData uri="http://schemas.openxmlformats.org/presentationml/2006/ole">
            <p:oleObj spid="_x0000_s347139" name="公式" r:id="rId4" imgW="1066800" imgH="711200" progId="">
              <p:embed/>
            </p:oleObj>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426" name="TextBox 1"/>
          <p:cNvSpPr txBox="1">
            <a:spLocks noChangeArrowheads="1"/>
          </p:cNvSpPr>
          <p:nvPr/>
        </p:nvSpPr>
        <p:spPr bwMode="auto">
          <a:xfrm>
            <a:off x="2339975" y="908050"/>
            <a:ext cx="3671888"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               小结</a:t>
            </a:r>
          </a:p>
        </p:txBody>
      </p:sp>
      <p:graphicFrame>
        <p:nvGraphicFramePr>
          <p:cNvPr id="3" name="Object 2"/>
          <p:cNvGraphicFramePr>
            <a:graphicFrameLocks noChangeAspect="1"/>
          </p:cNvGraphicFramePr>
          <p:nvPr/>
        </p:nvGraphicFramePr>
        <p:xfrm>
          <a:off x="1116013" y="4724400"/>
          <a:ext cx="5184775" cy="1350963"/>
        </p:xfrm>
        <a:graphic>
          <a:graphicData uri="http://schemas.openxmlformats.org/presentationml/2006/ole">
            <p:oleObj spid="_x0000_s348162" name="Equation" r:id="rId3" imgW="1854200" imgH="482600" progId="Equation.DSMT4">
              <p:embed/>
            </p:oleObj>
          </a:graphicData>
        </a:graphic>
      </p:graphicFrame>
      <p:sp>
        <p:nvSpPr>
          <p:cNvPr id="4" name="Text Box 16"/>
          <p:cNvSpPr txBox="1">
            <a:spLocks noChangeArrowheads="1"/>
          </p:cNvSpPr>
          <p:nvPr/>
        </p:nvSpPr>
        <p:spPr bwMode="auto">
          <a:xfrm>
            <a:off x="179388" y="1719263"/>
            <a:ext cx="8515350" cy="522287"/>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FF0000"/>
                </a:solidFill>
                <a:latin typeface="楷体_GB2312" pitchFamily="49" charset="-122"/>
                <a:ea typeface="楷体_GB2312" pitchFamily="49" charset="-122"/>
              </a:rPr>
              <a:t>  </a:t>
            </a:r>
            <a:r>
              <a:rPr kumimoji="1" lang="zh-CN" altLang="en-US" sz="2800" b="1" smtClean="0">
                <a:solidFill>
                  <a:srgbClr val="FF0000"/>
                </a:solidFill>
                <a:latin typeface="楷体_GB2312" pitchFamily="49" charset="-122"/>
                <a:ea typeface="楷体_GB2312" pitchFamily="49" charset="-122"/>
              </a:rPr>
              <a:t>一、</a:t>
            </a:r>
            <a:r>
              <a:rPr kumimoji="1" lang="zh-CN" altLang="en-US" sz="2800" b="1" smtClean="0">
                <a:solidFill>
                  <a:srgbClr val="00007D"/>
                </a:solidFill>
                <a:latin typeface="楷体_GB2312" pitchFamily="49" charset="-122"/>
                <a:ea typeface="楷体_GB2312" pitchFamily="49" charset="-122"/>
              </a:rPr>
              <a:t>二阶、三阶行列式的概念</a:t>
            </a:r>
          </a:p>
        </p:txBody>
      </p:sp>
      <p:sp>
        <p:nvSpPr>
          <p:cNvPr id="5" name="Text Box 16"/>
          <p:cNvSpPr txBox="1">
            <a:spLocks noChangeArrowheads="1"/>
          </p:cNvSpPr>
          <p:nvPr/>
        </p:nvSpPr>
        <p:spPr bwMode="auto">
          <a:xfrm>
            <a:off x="107950" y="2390775"/>
            <a:ext cx="8515350"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FF0000"/>
                </a:solidFill>
                <a:latin typeface="楷体_GB2312" pitchFamily="49" charset="-122"/>
                <a:ea typeface="楷体_GB2312" pitchFamily="49" charset="-122"/>
              </a:rPr>
              <a:t>  </a:t>
            </a:r>
            <a:r>
              <a:rPr kumimoji="1" lang="zh-CN" altLang="en-US" sz="2800" b="1" smtClean="0">
                <a:solidFill>
                  <a:srgbClr val="FF0000"/>
                </a:solidFill>
                <a:latin typeface="楷体_GB2312" pitchFamily="49" charset="-122"/>
                <a:ea typeface="楷体_GB2312" pitchFamily="49" charset="-122"/>
              </a:rPr>
              <a:t>二、</a:t>
            </a:r>
            <a:r>
              <a:rPr kumimoji="1" lang="zh-CN" altLang="en-US" sz="2800" b="1" smtClean="0">
                <a:solidFill>
                  <a:srgbClr val="00007D"/>
                </a:solidFill>
                <a:latin typeface="楷体_GB2312" pitchFamily="49" charset="-122"/>
                <a:ea typeface="楷体_GB2312" pitchFamily="49" charset="-122"/>
              </a:rPr>
              <a:t>二阶、三阶行列式的计算方法</a:t>
            </a:r>
          </a:p>
        </p:txBody>
      </p:sp>
      <p:sp>
        <p:nvSpPr>
          <p:cNvPr id="6" name="Text Box 3"/>
          <p:cNvSpPr txBox="1">
            <a:spLocks noChangeArrowheads="1"/>
          </p:cNvSpPr>
          <p:nvPr/>
        </p:nvSpPr>
        <p:spPr bwMode="auto">
          <a:xfrm>
            <a:off x="611188" y="3573463"/>
            <a:ext cx="2681287" cy="519112"/>
          </a:xfrm>
          <a:prstGeom prst="rect">
            <a:avLst/>
          </a:prstGeom>
          <a:noFill/>
          <a:ln w="9525">
            <a:noFill/>
            <a:miter lim="800000"/>
            <a:headEnd/>
            <a:tailEnd/>
          </a:ln>
        </p:spPr>
        <p:txBody>
          <a:bodyPr wrap="none"/>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1. </a:t>
            </a:r>
            <a:r>
              <a:rPr kumimoji="1" lang="zh-CN" altLang="en-US" sz="2800" b="1" smtClean="0">
                <a:solidFill>
                  <a:srgbClr val="000000"/>
                </a:solidFill>
                <a:latin typeface="Times New Roman" pitchFamily="18" charset="0"/>
                <a:ea typeface="楷体_GB2312" pitchFamily="49" charset="-122"/>
              </a:rPr>
              <a:t>二阶行列式</a:t>
            </a:r>
            <a:r>
              <a:rPr kumimoji="1" lang="en-US" altLang="zh-CN" sz="2800" b="1" smtClean="0">
                <a:solidFill>
                  <a:srgbClr val="000000"/>
                </a:solidFill>
                <a:latin typeface="Times New Roman" pitchFamily="18" charset="0"/>
                <a:ea typeface="楷体_GB2312" pitchFamily="49" charset="-122"/>
              </a:rPr>
              <a:t>——</a:t>
            </a:r>
            <a:r>
              <a:rPr kumimoji="1" lang="zh-CN" altLang="en-US" sz="2800" b="1" smtClean="0">
                <a:solidFill>
                  <a:srgbClr val="FF0000"/>
                </a:solidFill>
                <a:latin typeface="楷体_GB2312" pitchFamily="49" charset="-122"/>
                <a:ea typeface="楷体_GB2312" pitchFamily="49" charset="-122"/>
              </a:rPr>
              <a:t>对角线法则</a:t>
            </a:r>
            <a:r>
              <a:rPr kumimoji="1" lang="en-US" altLang="zh-CN" sz="2800" b="1" smtClean="0">
                <a:solidFill>
                  <a:srgbClr val="FF0000"/>
                </a:solidFill>
                <a:latin typeface="楷体_GB2312" pitchFamily="49" charset="-122"/>
                <a:ea typeface="楷体_GB2312" pitchFamily="49" charset="-122"/>
              </a:rPr>
              <a:t>/</a:t>
            </a:r>
            <a:r>
              <a:rPr kumimoji="1" lang="zh-CN" altLang="en-US" sz="2800" b="1" smtClean="0">
                <a:solidFill>
                  <a:srgbClr val="FF0000"/>
                </a:solidFill>
                <a:latin typeface="楷体_GB2312" pitchFamily="49" charset="-122"/>
                <a:ea typeface="楷体_GB2312" pitchFamily="49" charset="-122"/>
              </a:rPr>
              <a:t>三角形法则 </a:t>
            </a:r>
            <a:endParaRPr kumimoji="1" lang="zh-CN" altLang="en-US" sz="2800" b="1" smtClean="0">
              <a:solidFill>
                <a:srgbClr val="000000"/>
              </a:solidFill>
              <a:latin typeface="Times New Roman" pitchFamily="18"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290">
                                          <p:stCondLst>
                                            <p:cond delay="0"/>
                                          </p:stCondLst>
                                        </p:cTn>
                                        <p:tgtEl>
                                          <p:spTgt spid="3"/>
                                        </p:tgtEl>
                                      </p:cBhvr>
                                    </p:animEffect>
                                    <p:anim calcmode="lin" valueType="num">
                                      <p:cBhvr>
                                        <p:cTn id="24"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29" dur="13">
                                          <p:stCondLst>
                                            <p:cond delay="325"/>
                                          </p:stCondLst>
                                        </p:cTn>
                                        <p:tgtEl>
                                          <p:spTgt spid="3"/>
                                        </p:tgtEl>
                                      </p:cBhvr>
                                      <p:to x="100000" y="60000"/>
                                    </p:animScale>
                                    <p:animScale>
                                      <p:cBhvr>
                                        <p:cTn id="30" dur="83" decel="50000">
                                          <p:stCondLst>
                                            <p:cond delay="338"/>
                                          </p:stCondLst>
                                        </p:cTn>
                                        <p:tgtEl>
                                          <p:spTgt spid="3"/>
                                        </p:tgtEl>
                                      </p:cBhvr>
                                      <p:to x="100000" y="100000"/>
                                    </p:animScale>
                                    <p:animScale>
                                      <p:cBhvr>
                                        <p:cTn id="31" dur="13">
                                          <p:stCondLst>
                                            <p:cond delay="656"/>
                                          </p:stCondLst>
                                        </p:cTn>
                                        <p:tgtEl>
                                          <p:spTgt spid="3"/>
                                        </p:tgtEl>
                                      </p:cBhvr>
                                      <p:to x="100000" y="80000"/>
                                    </p:animScale>
                                    <p:animScale>
                                      <p:cBhvr>
                                        <p:cTn id="32" dur="83" decel="50000">
                                          <p:stCondLst>
                                            <p:cond delay="669"/>
                                          </p:stCondLst>
                                        </p:cTn>
                                        <p:tgtEl>
                                          <p:spTgt spid="3"/>
                                        </p:tgtEl>
                                      </p:cBhvr>
                                      <p:to x="100000" y="100000"/>
                                    </p:animScale>
                                    <p:animScale>
                                      <p:cBhvr>
                                        <p:cTn id="33" dur="13">
                                          <p:stCondLst>
                                            <p:cond delay="821"/>
                                          </p:stCondLst>
                                        </p:cTn>
                                        <p:tgtEl>
                                          <p:spTgt spid="3"/>
                                        </p:tgtEl>
                                      </p:cBhvr>
                                      <p:to x="100000" y="90000"/>
                                    </p:animScale>
                                    <p:animScale>
                                      <p:cBhvr>
                                        <p:cTn id="34" dur="83" decel="50000">
                                          <p:stCondLst>
                                            <p:cond delay="834"/>
                                          </p:stCondLst>
                                        </p:cTn>
                                        <p:tgtEl>
                                          <p:spTgt spid="3"/>
                                        </p:tgtEl>
                                      </p:cBhvr>
                                      <p:to x="100000" y="100000"/>
                                    </p:animScale>
                                    <p:animScale>
                                      <p:cBhvr>
                                        <p:cTn id="35" dur="13">
                                          <p:stCondLst>
                                            <p:cond delay="904"/>
                                          </p:stCondLst>
                                        </p:cTn>
                                        <p:tgtEl>
                                          <p:spTgt spid="3"/>
                                        </p:tgtEl>
                                      </p:cBhvr>
                                      <p:to x="100000" y="95000"/>
                                    </p:animScale>
                                    <p:animScale>
                                      <p:cBhvr>
                                        <p:cTn id="36"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323850" y="871538"/>
            <a:ext cx="3041650" cy="519112"/>
          </a:xfrm>
          <a:prstGeom prst="rect">
            <a:avLst/>
          </a:prstGeom>
          <a:noFill/>
          <a:ln w="9525">
            <a:noFill/>
            <a:miter lim="800000"/>
            <a:headEnd/>
            <a:tailEnd/>
          </a:ln>
        </p:spPr>
        <p:txBody>
          <a:bodyPr wrap="none"/>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2. </a:t>
            </a:r>
            <a:r>
              <a:rPr kumimoji="1" lang="zh-CN" altLang="en-US" sz="2800" b="1" smtClean="0">
                <a:solidFill>
                  <a:srgbClr val="000000"/>
                </a:solidFill>
                <a:latin typeface="Times New Roman" pitchFamily="18" charset="0"/>
                <a:ea typeface="楷体_GB2312" pitchFamily="49" charset="-122"/>
              </a:rPr>
              <a:t>三阶行列式 </a:t>
            </a:r>
          </a:p>
        </p:txBody>
      </p:sp>
      <p:sp>
        <p:nvSpPr>
          <p:cNvPr id="39939" name="Text Box 3"/>
          <p:cNvSpPr txBox="1">
            <a:spLocks noChangeArrowheads="1"/>
          </p:cNvSpPr>
          <p:nvPr/>
        </p:nvSpPr>
        <p:spPr bwMode="auto">
          <a:xfrm>
            <a:off x="3276600" y="893763"/>
            <a:ext cx="2681288" cy="519112"/>
          </a:xfrm>
          <a:prstGeom prst="rect">
            <a:avLst/>
          </a:prstGeom>
          <a:noFill/>
          <a:ln w="9525">
            <a:noFill/>
            <a:miter lim="800000"/>
            <a:headEnd/>
            <a:tailEnd/>
          </a:ln>
        </p:spPr>
        <p:txBody>
          <a:bodyPr wrap="none"/>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a:t>
            </a:r>
            <a:r>
              <a:rPr kumimoji="1" lang="zh-CN" altLang="en-US" sz="2800" b="1" smtClean="0">
                <a:solidFill>
                  <a:srgbClr val="FF0000"/>
                </a:solidFill>
                <a:latin typeface="楷体_GB2312" pitchFamily="49" charset="-122"/>
                <a:ea typeface="楷体_GB2312" pitchFamily="49" charset="-122"/>
              </a:rPr>
              <a:t>对角线法则</a:t>
            </a:r>
            <a:r>
              <a:rPr kumimoji="1" lang="en-US" altLang="zh-CN" sz="2800" b="1" smtClean="0">
                <a:solidFill>
                  <a:srgbClr val="FF0000"/>
                </a:solidFill>
                <a:latin typeface="楷体_GB2312" pitchFamily="49" charset="-122"/>
                <a:ea typeface="楷体_GB2312" pitchFamily="49" charset="-122"/>
              </a:rPr>
              <a:t>/</a:t>
            </a:r>
            <a:r>
              <a:rPr kumimoji="1" lang="zh-CN" altLang="en-US" sz="2800" b="1" smtClean="0">
                <a:solidFill>
                  <a:srgbClr val="FF0000"/>
                </a:solidFill>
                <a:latin typeface="楷体_GB2312" pitchFamily="49" charset="-122"/>
                <a:ea typeface="楷体_GB2312" pitchFamily="49" charset="-122"/>
              </a:rPr>
              <a:t>三角形法则 </a:t>
            </a:r>
            <a:endParaRPr kumimoji="1" lang="zh-CN" altLang="en-US" sz="2800" b="1" smtClean="0">
              <a:solidFill>
                <a:srgbClr val="000000"/>
              </a:solidFill>
              <a:latin typeface="Times New Roman" pitchFamily="18" charset="0"/>
              <a:ea typeface="楷体_GB2312" pitchFamily="49" charset="-122"/>
            </a:endParaRPr>
          </a:p>
        </p:txBody>
      </p:sp>
      <p:graphicFrame>
        <p:nvGraphicFramePr>
          <p:cNvPr id="616452" name="Object 4"/>
          <p:cNvGraphicFramePr>
            <a:graphicFrameLocks noChangeAspect="1"/>
          </p:cNvGraphicFramePr>
          <p:nvPr/>
        </p:nvGraphicFramePr>
        <p:xfrm>
          <a:off x="641350" y="1557338"/>
          <a:ext cx="3016250" cy="1778000"/>
        </p:xfrm>
        <a:graphic>
          <a:graphicData uri="http://schemas.openxmlformats.org/presentationml/2006/ole">
            <p:oleObj spid="_x0000_s349186" name="Equation" r:id="rId3" imgW="1206500" imgH="711200" progId="Equation.DSMT4">
              <p:embed/>
            </p:oleObj>
          </a:graphicData>
        </a:graphic>
      </p:graphicFrame>
      <p:sp>
        <p:nvSpPr>
          <p:cNvPr id="39941" name="Line 5"/>
          <p:cNvSpPr>
            <a:spLocks noChangeShapeType="1"/>
          </p:cNvSpPr>
          <p:nvPr/>
        </p:nvSpPr>
        <p:spPr bwMode="auto">
          <a:xfrm>
            <a:off x="1860550" y="1993900"/>
            <a:ext cx="1219200" cy="965200"/>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9942" name="Line 6"/>
          <p:cNvSpPr>
            <a:spLocks noChangeShapeType="1"/>
          </p:cNvSpPr>
          <p:nvPr/>
        </p:nvSpPr>
        <p:spPr bwMode="auto">
          <a:xfrm flipV="1">
            <a:off x="1784350" y="2006600"/>
            <a:ext cx="1219200" cy="965200"/>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2" name="Group 7"/>
          <p:cNvGrpSpPr>
            <a:grpSpLocks/>
          </p:cNvGrpSpPr>
          <p:nvPr/>
        </p:nvGrpSpPr>
        <p:grpSpPr bwMode="auto">
          <a:xfrm>
            <a:off x="1708150" y="1828800"/>
            <a:ext cx="2819400" cy="1997075"/>
            <a:chOff x="2448" y="1440"/>
            <a:chExt cx="1776" cy="1258"/>
          </a:xfrm>
        </p:grpSpPr>
        <p:grpSp>
          <p:nvGrpSpPr>
            <p:cNvPr id="3" name="Group 8"/>
            <p:cNvGrpSpPr>
              <a:grpSpLocks/>
            </p:cNvGrpSpPr>
            <p:nvPr/>
          </p:nvGrpSpPr>
          <p:grpSpPr bwMode="auto">
            <a:xfrm>
              <a:off x="3360" y="1440"/>
              <a:ext cx="864" cy="1248"/>
              <a:chOff x="3360" y="1440"/>
              <a:chExt cx="864" cy="1248"/>
            </a:xfrm>
          </p:grpSpPr>
          <p:sp>
            <p:nvSpPr>
              <p:cNvPr id="616479" name="Line 9"/>
              <p:cNvSpPr>
                <a:spLocks noChangeShapeType="1"/>
              </p:cNvSpPr>
              <p:nvPr/>
            </p:nvSpPr>
            <p:spPr bwMode="auto">
              <a:xfrm>
                <a:off x="3360" y="1440"/>
                <a:ext cx="864" cy="720"/>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6480" name="Line 10"/>
              <p:cNvSpPr>
                <a:spLocks noChangeShapeType="1"/>
              </p:cNvSpPr>
              <p:nvPr/>
            </p:nvSpPr>
            <p:spPr bwMode="auto">
              <a:xfrm flipV="1">
                <a:off x="3552" y="2156"/>
                <a:ext cx="672" cy="53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16478" name="Line 11"/>
            <p:cNvSpPr>
              <a:spLocks noChangeShapeType="1"/>
            </p:cNvSpPr>
            <p:nvPr/>
          </p:nvSpPr>
          <p:spPr bwMode="auto">
            <a:xfrm>
              <a:off x="2448" y="1824"/>
              <a:ext cx="1104" cy="874"/>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4" name="Group 12"/>
          <p:cNvGrpSpPr>
            <a:grpSpLocks/>
          </p:cNvGrpSpPr>
          <p:nvPr/>
        </p:nvGrpSpPr>
        <p:grpSpPr bwMode="auto">
          <a:xfrm>
            <a:off x="107950" y="1862138"/>
            <a:ext cx="3048000" cy="2176462"/>
            <a:chOff x="1440" y="1413"/>
            <a:chExt cx="1920" cy="1371"/>
          </a:xfrm>
        </p:grpSpPr>
        <p:sp>
          <p:nvSpPr>
            <p:cNvPr id="616474" name="Line 13"/>
            <p:cNvSpPr>
              <a:spLocks noChangeShapeType="1"/>
            </p:cNvSpPr>
            <p:nvPr/>
          </p:nvSpPr>
          <p:spPr bwMode="auto">
            <a:xfrm flipV="1">
              <a:off x="2208" y="1872"/>
              <a:ext cx="1152" cy="912"/>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6475" name="Line 14"/>
            <p:cNvSpPr>
              <a:spLocks noChangeShapeType="1"/>
            </p:cNvSpPr>
            <p:nvPr/>
          </p:nvSpPr>
          <p:spPr bwMode="auto">
            <a:xfrm flipV="1">
              <a:off x="1488" y="1413"/>
              <a:ext cx="921" cy="729"/>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6476" name="Line 15"/>
            <p:cNvSpPr>
              <a:spLocks noChangeShapeType="1"/>
            </p:cNvSpPr>
            <p:nvPr/>
          </p:nvSpPr>
          <p:spPr bwMode="auto">
            <a:xfrm>
              <a:off x="1440" y="2160"/>
              <a:ext cx="768" cy="608"/>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5" name="Group 16"/>
          <p:cNvGrpSpPr>
            <a:grpSpLocks/>
          </p:cNvGrpSpPr>
          <p:nvPr/>
        </p:nvGrpSpPr>
        <p:grpSpPr bwMode="auto">
          <a:xfrm>
            <a:off x="869950" y="1785938"/>
            <a:ext cx="2286000" cy="2176462"/>
            <a:chOff x="1920" y="1413"/>
            <a:chExt cx="1440" cy="1371"/>
          </a:xfrm>
        </p:grpSpPr>
        <p:sp>
          <p:nvSpPr>
            <p:cNvPr id="616471" name="Line 17"/>
            <p:cNvSpPr>
              <a:spLocks noChangeShapeType="1"/>
            </p:cNvSpPr>
            <p:nvPr/>
          </p:nvSpPr>
          <p:spPr bwMode="auto">
            <a:xfrm flipV="1">
              <a:off x="2688" y="2252"/>
              <a:ext cx="672" cy="532"/>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6472" name="Line 18"/>
            <p:cNvSpPr>
              <a:spLocks noChangeShapeType="1"/>
            </p:cNvSpPr>
            <p:nvPr/>
          </p:nvSpPr>
          <p:spPr bwMode="auto">
            <a:xfrm flipV="1">
              <a:off x="1968" y="1413"/>
              <a:ext cx="921" cy="729"/>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6473" name="Line 19"/>
            <p:cNvSpPr>
              <a:spLocks noChangeShapeType="1"/>
            </p:cNvSpPr>
            <p:nvPr/>
          </p:nvSpPr>
          <p:spPr bwMode="auto">
            <a:xfrm>
              <a:off x="1920" y="2160"/>
              <a:ext cx="768" cy="608"/>
            </a:xfrm>
            <a:prstGeom prst="line">
              <a:avLst/>
            </a:prstGeom>
            <a:noFill/>
            <a:ln w="28575">
              <a:solidFill>
                <a:srgbClr val="3333FF"/>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39956" name="Object 20"/>
          <p:cNvGraphicFramePr>
            <a:graphicFrameLocks noChangeAspect="1"/>
          </p:cNvGraphicFramePr>
          <p:nvPr/>
        </p:nvGraphicFramePr>
        <p:xfrm>
          <a:off x="4262438" y="4079875"/>
          <a:ext cx="1622425" cy="573088"/>
        </p:xfrm>
        <a:graphic>
          <a:graphicData uri="http://schemas.openxmlformats.org/presentationml/2006/ole">
            <p:oleObj spid="_x0000_s349187" name="Equation" r:id="rId4" imgW="647700" imgH="228600" progId="Equation.DSMT4">
              <p:embed/>
            </p:oleObj>
          </a:graphicData>
        </a:graphic>
      </p:graphicFrame>
      <p:grpSp>
        <p:nvGrpSpPr>
          <p:cNvPr id="6" name="Group 21"/>
          <p:cNvGrpSpPr>
            <a:grpSpLocks/>
          </p:cNvGrpSpPr>
          <p:nvPr/>
        </p:nvGrpSpPr>
        <p:grpSpPr bwMode="auto">
          <a:xfrm>
            <a:off x="1708150" y="1857375"/>
            <a:ext cx="2133600" cy="2008188"/>
            <a:chOff x="2448" y="1458"/>
            <a:chExt cx="1344" cy="1265"/>
          </a:xfrm>
        </p:grpSpPr>
        <p:sp>
          <p:nvSpPr>
            <p:cNvPr id="616467" name="Line 22"/>
            <p:cNvSpPr>
              <a:spLocks noChangeShapeType="1"/>
            </p:cNvSpPr>
            <p:nvPr/>
          </p:nvSpPr>
          <p:spPr bwMode="auto">
            <a:xfrm>
              <a:off x="2448" y="2191"/>
              <a:ext cx="672" cy="53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7" name="Group 23"/>
            <p:cNvGrpSpPr>
              <a:grpSpLocks/>
            </p:cNvGrpSpPr>
            <p:nvPr/>
          </p:nvGrpSpPr>
          <p:grpSpPr bwMode="auto">
            <a:xfrm>
              <a:off x="2919" y="1458"/>
              <a:ext cx="873" cy="1248"/>
              <a:chOff x="2919" y="1458"/>
              <a:chExt cx="873" cy="1248"/>
            </a:xfrm>
          </p:grpSpPr>
          <p:sp>
            <p:nvSpPr>
              <p:cNvPr id="616469" name="Line 24"/>
              <p:cNvSpPr>
                <a:spLocks noChangeShapeType="1"/>
              </p:cNvSpPr>
              <p:nvPr/>
            </p:nvSpPr>
            <p:spPr bwMode="auto">
              <a:xfrm>
                <a:off x="2919" y="1458"/>
                <a:ext cx="873" cy="702"/>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6470" name="Line 25"/>
              <p:cNvSpPr>
                <a:spLocks noChangeShapeType="1"/>
              </p:cNvSpPr>
              <p:nvPr/>
            </p:nvSpPr>
            <p:spPr bwMode="auto">
              <a:xfrm flipV="1">
                <a:off x="3120" y="2160"/>
                <a:ext cx="672" cy="546"/>
              </a:xfrm>
              <a:prstGeom prst="line">
                <a:avLst/>
              </a:prstGeom>
              <a:noFill/>
              <a:ln w="28575">
                <a:solidFill>
                  <a:srgbClr val="FF0000"/>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graphicFrame>
        <p:nvGraphicFramePr>
          <p:cNvPr id="39962" name="Object 26"/>
          <p:cNvGraphicFramePr>
            <a:graphicFrameLocks noChangeAspect="1"/>
          </p:cNvGraphicFramePr>
          <p:nvPr/>
        </p:nvGraphicFramePr>
        <p:xfrm>
          <a:off x="1025525" y="4076700"/>
          <a:ext cx="1684338" cy="571500"/>
        </p:xfrm>
        <a:graphic>
          <a:graphicData uri="http://schemas.openxmlformats.org/presentationml/2006/ole">
            <p:oleObj spid="_x0000_s349188" name="Equation" r:id="rId5" imgW="672808" imgH="228501" progId="Equation.DSMT4">
              <p:embed/>
            </p:oleObj>
          </a:graphicData>
        </a:graphic>
      </p:graphicFrame>
      <p:graphicFrame>
        <p:nvGraphicFramePr>
          <p:cNvPr id="39963" name="Object 27"/>
          <p:cNvGraphicFramePr>
            <a:graphicFrameLocks noChangeAspect="1"/>
          </p:cNvGraphicFramePr>
          <p:nvPr/>
        </p:nvGraphicFramePr>
        <p:xfrm>
          <a:off x="2673350" y="4079875"/>
          <a:ext cx="1622425" cy="573088"/>
        </p:xfrm>
        <a:graphic>
          <a:graphicData uri="http://schemas.openxmlformats.org/presentationml/2006/ole">
            <p:oleObj spid="_x0000_s349189" name="Equation" r:id="rId6" imgW="647700" imgH="228600" progId="Equation.DSMT4">
              <p:embed/>
            </p:oleObj>
          </a:graphicData>
        </a:graphic>
      </p:graphicFrame>
      <p:graphicFrame>
        <p:nvGraphicFramePr>
          <p:cNvPr id="39964" name="Object 28"/>
          <p:cNvGraphicFramePr>
            <a:graphicFrameLocks noChangeAspect="1"/>
          </p:cNvGraphicFramePr>
          <p:nvPr/>
        </p:nvGraphicFramePr>
        <p:xfrm>
          <a:off x="1169988" y="4651375"/>
          <a:ext cx="1620837" cy="571500"/>
        </p:xfrm>
        <a:graphic>
          <a:graphicData uri="http://schemas.openxmlformats.org/presentationml/2006/ole">
            <p:oleObj spid="_x0000_s349190" name="Equation" r:id="rId7" imgW="647700" imgH="228600" progId="Equation.DSMT4">
              <p:embed/>
            </p:oleObj>
          </a:graphicData>
        </a:graphic>
      </p:graphicFrame>
      <p:graphicFrame>
        <p:nvGraphicFramePr>
          <p:cNvPr id="39965" name="Object 29"/>
          <p:cNvGraphicFramePr>
            <a:graphicFrameLocks noChangeAspect="1"/>
          </p:cNvGraphicFramePr>
          <p:nvPr/>
        </p:nvGraphicFramePr>
        <p:xfrm>
          <a:off x="2673350" y="4651375"/>
          <a:ext cx="1620838" cy="573088"/>
        </p:xfrm>
        <a:graphic>
          <a:graphicData uri="http://schemas.openxmlformats.org/presentationml/2006/ole">
            <p:oleObj spid="_x0000_s349191" name="Equation" r:id="rId8" imgW="647700" imgH="228600" progId="Equation.DSMT4">
              <p:embed/>
            </p:oleObj>
          </a:graphicData>
        </a:graphic>
      </p:graphicFrame>
      <p:graphicFrame>
        <p:nvGraphicFramePr>
          <p:cNvPr id="39966" name="Object 30"/>
          <p:cNvGraphicFramePr>
            <a:graphicFrameLocks noChangeAspect="1"/>
          </p:cNvGraphicFramePr>
          <p:nvPr/>
        </p:nvGraphicFramePr>
        <p:xfrm>
          <a:off x="4278313" y="4651375"/>
          <a:ext cx="1620837" cy="571500"/>
        </p:xfrm>
        <a:graphic>
          <a:graphicData uri="http://schemas.openxmlformats.org/presentationml/2006/ole">
            <p:oleObj spid="_x0000_s349192" name="Equation" r:id="rId9" imgW="647700" imgH="228600" progId="Equation.DSMT4">
              <p:embed/>
            </p:oleObj>
          </a:graphicData>
        </a:graphic>
      </p:graphicFrame>
      <p:sp>
        <p:nvSpPr>
          <p:cNvPr id="39967" name="Text Box 31"/>
          <p:cNvSpPr txBox="1">
            <a:spLocks noChangeArrowheads="1"/>
          </p:cNvSpPr>
          <p:nvPr/>
        </p:nvSpPr>
        <p:spPr bwMode="auto">
          <a:xfrm>
            <a:off x="323850" y="5465763"/>
            <a:ext cx="661987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FF0000"/>
                </a:solidFill>
                <a:latin typeface="楷体_GB2312" pitchFamily="49" charset="-122"/>
                <a:ea typeface="楷体_GB2312" pitchFamily="49" charset="-122"/>
              </a:rPr>
              <a:t>注意：</a:t>
            </a:r>
            <a:r>
              <a:rPr kumimoji="1" lang="zh-CN" altLang="en-US" sz="2400" b="1" smtClean="0">
                <a:solidFill>
                  <a:srgbClr val="000000"/>
                </a:solidFill>
                <a:latin typeface="楷体_GB2312" pitchFamily="49" charset="-122"/>
                <a:ea typeface="楷体_GB2312" pitchFamily="49" charset="-122"/>
              </a:rPr>
              <a:t>对角线法则只适用于二阶与三阶行列式</a:t>
            </a:r>
            <a:r>
              <a:rPr kumimoji="1" lang="en-US" altLang="zh-CN" sz="2400" b="1" smtClean="0">
                <a:solidFill>
                  <a:srgbClr val="000000"/>
                </a:solidFill>
                <a:latin typeface="楷体_GB2312" pitchFamily="49" charset="-122"/>
                <a:ea typeface="楷体_GB2312" pitchFamily="49" charset="-122"/>
              </a:rPr>
              <a:t>. </a:t>
            </a:r>
          </a:p>
        </p:txBody>
      </p:sp>
      <p:sp>
        <p:nvSpPr>
          <p:cNvPr id="39968" name="Text Box 32"/>
          <p:cNvSpPr txBox="1">
            <a:spLocks noChangeArrowheads="1"/>
          </p:cNvSpPr>
          <p:nvPr/>
        </p:nvSpPr>
        <p:spPr bwMode="auto">
          <a:xfrm>
            <a:off x="4211638" y="3068638"/>
            <a:ext cx="4681537" cy="865187"/>
          </a:xfrm>
          <a:prstGeom prst="rect">
            <a:avLst/>
          </a:prstGeom>
          <a:noFill/>
          <a:ln w="9525">
            <a:noFill/>
            <a:miter lim="800000"/>
            <a:headEnd/>
            <a:tailEnd/>
          </a:ln>
        </p:spPr>
        <p:txBody>
          <a:bodyPr wrap="none"/>
          <a:lstStyle/>
          <a:p>
            <a:pPr fontAlgn="base">
              <a:spcBef>
                <a:spcPct val="0"/>
              </a:spcBef>
              <a:spcAft>
                <a:spcPct val="0"/>
              </a:spcAft>
            </a:pPr>
            <a:r>
              <a:rPr lang="zh-CN" altLang="en-US" sz="2400" b="1" smtClean="0">
                <a:solidFill>
                  <a:srgbClr val="FF0000"/>
                </a:solidFill>
                <a:latin typeface="楷体_GB2312" pitchFamily="49" charset="-122"/>
                <a:ea typeface="楷体_GB2312" pitchFamily="49" charset="-122"/>
              </a:rPr>
              <a:t>实线上的三个元素的乘积冠正号， </a:t>
            </a:r>
          </a:p>
          <a:p>
            <a:pPr fontAlgn="base">
              <a:lnSpc>
                <a:spcPct val="120000"/>
              </a:lnSpc>
              <a:spcBef>
                <a:spcPct val="0"/>
              </a:spcBef>
              <a:spcAft>
                <a:spcPct val="0"/>
              </a:spcAft>
            </a:pPr>
            <a:r>
              <a:rPr lang="zh-CN" altLang="en-US" sz="2400" b="1" smtClean="0">
                <a:solidFill>
                  <a:srgbClr val="0000FF"/>
                </a:solidFill>
                <a:latin typeface="楷体_GB2312" pitchFamily="49" charset="-122"/>
                <a:ea typeface="楷体_GB2312" pitchFamily="49" charset="-122"/>
              </a:rPr>
              <a:t>虚线上的三个元素的乘积冠负号</a:t>
            </a:r>
            <a:r>
              <a:rPr lang="en-US" altLang="zh-CN" sz="2400" b="1" smtClean="0">
                <a:solidFill>
                  <a:srgbClr val="0000FF"/>
                </a:solidFill>
                <a:latin typeface="楷体_GB2312" pitchFamily="49" charset="-122"/>
                <a:ea typeface="楷体_GB2312"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strips(downRight)">
                                      <p:cBhvr>
                                        <p:cTn id="7" dur="500"/>
                                        <p:tgtEl>
                                          <p:spTgt spid="3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grpId="0" nodeType="clickEffect">
                                  <p:stCondLst>
                                    <p:cond delay="0"/>
                                  </p:stCondLst>
                                  <p:childTnLst>
                                    <p:set>
                                      <p:cBhvr>
                                        <p:cTn id="21" dur="1" fill="hold">
                                          <p:stCondLst>
                                            <p:cond delay="0"/>
                                          </p:stCondLst>
                                        </p:cTn>
                                        <p:tgtEl>
                                          <p:spTgt spid="39942"/>
                                        </p:tgtEl>
                                        <p:attrNameLst>
                                          <p:attrName>style.visibility</p:attrName>
                                        </p:attrNameLst>
                                      </p:cBhvr>
                                      <p:to>
                                        <p:strVal val="visible"/>
                                      </p:to>
                                    </p:set>
                                    <p:animEffect transition="in" filter="strips(upLeft)">
                                      <p:cBhvr>
                                        <p:cTn id="22" dur="500"/>
                                        <p:tgtEl>
                                          <p:spTgt spid="39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9968"/>
                                        </p:tgtEl>
                                        <p:attrNameLst>
                                          <p:attrName>style.visibility</p:attrName>
                                        </p:attrNameLst>
                                      </p:cBhvr>
                                      <p:to>
                                        <p:strVal val="visible"/>
                                      </p:to>
                                    </p:set>
                                    <p:anim calcmode="lin" valueType="num">
                                      <p:cBhvr>
                                        <p:cTn id="37" dur="500" fill="hold"/>
                                        <p:tgtEl>
                                          <p:spTgt spid="39968"/>
                                        </p:tgtEl>
                                        <p:attrNameLst>
                                          <p:attrName>ppt_w</p:attrName>
                                        </p:attrNameLst>
                                      </p:cBhvr>
                                      <p:tavLst>
                                        <p:tav tm="0">
                                          <p:val>
                                            <p:fltVal val="0"/>
                                          </p:val>
                                        </p:tav>
                                        <p:tav tm="100000">
                                          <p:val>
                                            <p:strVal val="#ppt_w"/>
                                          </p:val>
                                        </p:tav>
                                      </p:tavLst>
                                    </p:anim>
                                    <p:anim calcmode="lin" valueType="num">
                                      <p:cBhvr>
                                        <p:cTn id="38" dur="500" fill="hold"/>
                                        <p:tgtEl>
                                          <p:spTgt spid="39968"/>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5" presetClass="emph" presetSubtype="0" repeatCount="3000" fill="hold" grpId="1" nodeType="clickEffect">
                                  <p:stCondLst>
                                    <p:cond delay="0"/>
                                  </p:stCondLst>
                                  <p:childTnLst>
                                    <p:anim calcmode="discrete" valueType="str">
                                      <p:cBhvr>
                                        <p:cTn id="42" dur="1000" fill="hold"/>
                                        <p:tgtEl>
                                          <p:spTgt spid="39941"/>
                                        </p:tgtEl>
                                        <p:attrNameLst>
                                          <p:attrName>style.visibility</p:attrName>
                                        </p:attrNameLst>
                                      </p:cBhvr>
                                      <p:tavLst>
                                        <p:tav tm="0">
                                          <p:val>
                                            <p:strVal val="hidden"/>
                                          </p:val>
                                        </p:tav>
                                        <p:tav tm="50000">
                                          <p:val>
                                            <p:strVal val="visible"/>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9962"/>
                                        </p:tgtEl>
                                        <p:attrNameLst>
                                          <p:attrName>style.visibility</p:attrName>
                                        </p:attrNameLst>
                                      </p:cBhvr>
                                      <p:to>
                                        <p:strVal val="visible"/>
                                      </p:to>
                                    </p:set>
                                    <p:animEffect transition="in" filter="wipe(left)">
                                      <p:cBhvr>
                                        <p:cTn id="47" dur="500"/>
                                        <p:tgtEl>
                                          <p:spTgt spid="399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5" presetClass="emph" presetSubtype="0" repeatCount="3000" fill="hold" nodeType="clickEffect">
                                  <p:stCondLst>
                                    <p:cond delay="0"/>
                                  </p:stCondLst>
                                  <p:childTnLst>
                                    <p:anim calcmode="discrete" valueType="str">
                                      <p:cBhvr>
                                        <p:cTn id="51"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9963"/>
                                        </p:tgtEl>
                                        <p:attrNameLst>
                                          <p:attrName>style.visibility</p:attrName>
                                        </p:attrNameLst>
                                      </p:cBhvr>
                                      <p:to>
                                        <p:strVal val="visible"/>
                                      </p:to>
                                    </p:set>
                                    <p:animEffect transition="in" filter="wipe(left)">
                                      <p:cBhvr>
                                        <p:cTn id="56" dur="500"/>
                                        <p:tgtEl>
                                          <p:spTgt spid="3996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emph" presetSubtype="0" repeatCount="3000" fill="hold" nodeType="clickEffect">
                                  <p:stCondLst>
                                    <p:cond delay="0"/>
                                  </p:stCondLst>
                                  <p:childTnLst>
                                    <p:anim calcmode="discrete" valueType="str">
                                      <p:cBhvr>
                                        <p:cTn id="6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9956"/>
                                        </p:tgtEl>
                                        <p:attrNameLst>
                                          <p:attrName>style.visibility</p:attrName>
                                        </p:attrNameLst>
                                      </p:cBhvr>
                                      <p:to>
                                        <p:strVal val="visible"/>
                                      </p:to>
                                    </p:set>
                                    <p:animEffect transition="in" filter="wipe(left)">
                                      <p:cBhvr>
                                        <p:cTn id="65" dur="500"/>
                                        <p:tgtEl>
                                          <p:spTgt spid="3995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5" presetClass="emph" presetSubtype="0" repeatCount="3000" fill="hold" grpId="1" nodeType="clickEffect">
                                  <p:stCondLst>
                                    <p:cond delay="0"/>
                                  </p:stCondLst>
                                  <p:childTnLst>
                                    <p:anim calcmode="discrete" valueType="str">
                                      <p:cBhvr>
                                        <p:cTn id="69" dur="1000" fill="hold"/>
                                        <p:tgtEl>
                                          <p:spTgt spid="39942"/>
                                        </p:tgtEl>
                                        <p:attrNameLst>
                                          <p:attrName>style.visibility</p:attrName>
                                        </p:attrNameLst>
                                      </p:cBhvr>
                                      <p:tavLst>
                                        <p:tav tm="0">
                                          <p:val>
                                            <p:strVal val="hidden"/>
                                          </p:val>
                                        </p:tav>
                                        <p:tav tm="50000">
                                          <p:val>
                                            <p:strVal val="visible"/>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39964"/>
                                        </p:tgtEl>
                                        <p:attrNameLst>
                                          <p:attrName>style.visibility</p:attrName>
                                        </p:attrNameLst>
                                      </p:cBhvr>
                                      <p:to>
                                        <p:strVal val="visible"/>
                                      </p:to>
                                    </p:set>
                                    <p:animEffect transition="in" filter="wipe(left)">
                                      <p:cBhvr>
                                        <p:cTn id="74" dur="500"/>
                                        <p:tgtEl>
                                          <p:spTgt spid="3996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5" presetClass="emph" presetSubtype="0" repeatCount="3000" fill="hold" nodeType="clickEffect">
                                  <p:stCondLst>
                                    <p:cond delay="0"/>
                                  </p:stCondLst>
                                  <p:childTnLst>
                                    <p:anim calcmode="discrete" valueType="str">
                                      <p:cBhvr>
                                        <p:cTn id="78"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39965"/>
                                        </p:tgtEl>
                                        <p:attrNameLst>
                                          <p:attrName>style.visibility</p:attrName>
                                        </p:attrNameLst>
                                      </p:cBhvr>
                                      <p:to>
                                        <p:strVal val="visible"/>
                                      </p:to>
                                    </p:set>
                                    <p:animEffect transition="in" filter="wipe(left)">
                                      <p:cBhvr>
                                        <p:cTn id="83" dur="500"/>
                                        <p:tgtEl>
                                          <p:spTgt spid="3996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5" presetClass="emph" presetSubtype="0" repeatCount="3000" fill="hold" nodeType="clickEffect">
                                  <p:stCondLst>
                                    <p:cond delay="0"/>
                                  </p:stCondLst>
                                  <p:childTnLst>
                                    <p:anim calcmode="discrete" valueType="str">
                                      <p:cBhvr>
                                        <p:cTn id="87"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9966"/>
                                        </p:tgtEl>
                                        <p:attrNameLst>
                                          <p:attrName>style.visibility</p:attrName>
                                        </p:attrNameLst>
                                      </p:cBhvr>
                                      <p:to>
                                        <p:strVal val="visible"/>
                                      </p:to>
                                    </p:set>
                                    <p:animEffect transition="in" filter="wipe(left)">
                                      <p:cBhvr>
                                        <p:cTn id="92" dur="500"/>
                                        <p:tgtEl>
                                          <p:spTgt spid="3996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9939"/>
                                        </p:tgtEl>
                                        <p:attrNameLst>
                                          <p:attrName>style.visibility</p:attrName>
                                        </p:attrNameLst>
                                      </p:cBhvr>
                                      <p:to>
                                        <p:strVal val="visible"/>
                                      </p:to>
                                    </p:set>
                                    <p:anim calcmode="lin" valueType="num">
                                      <p:cBhvr additive="base">
                                        <p:cTn id="97" dur="500" fill="hold"/>
                                        <p:tgtEl>
                                          <p:spTgt spid="39939"/>
                                        </p:tgtEl>
                                        <p:attrNameLst>
                                          <p:attrName>ppt_x</p:attrName>
                                        </p:attrNameLst>
                                      </p:cBhvr>
                                      <p:tavLst>
                                        <p:tav tm="0">
                                          <p:val>
                                            <p:strVal val="1+#ppt_w/2"/>
                                          </p:val>
                                        </p:tav>
                                        <p:tav tm="100000">
                                          <p:val>
                                            <p:strVal val="#ppt_x"/>
                                          </p:val>
                                        </p:tav>
                                      </p:tavLst>
                                    </p:anim>
                                    <p:anim calcmode="lin" valueType="num">
                                      <p:cBhvr additive="base">
                                        <p:cTn id="9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5" presetClass="entr" presetSubtype="10" fill="hold" nodeType="clickEffect">
                                  <p:stCondLst>
                                    <p:cond delay="0"/>
                                  </p:stCondLst>
                                  <p:childTnLst>
                                    <p:set>
                                      <p:cBhvr>
                                        <p:cTn id="102" dur="1" fill="hold">
                                          <p:stCondLst>
                                            <p:cond delay="0"/>
                                          </p:stCondLst>
                                        </p:cTn>
                                        <p:tgtEl>
                                          <p:spTgt spid="39967"/>
                                        </p:tgtEl>
                                        <p:attrNameLst>
                                          <p:attrName>style.visibility</p:attrName>
                                        </p:attrNameLst>
                                      </p:cBhvr>
                                      <p:to>
                                        <p:strVal val="visible"/>
                                      </p:to>
                                    </p:set>
                                    <p:animEffect transition="in" filter="checkerboard(across)">
                                      <p:cBhvr>
                                        <p:cTn id="103" dur="500"/>
                                        <p:tgtEl>
                                          <p:spTgt spid="39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1" grpId="0" animBg="1"/>
      <p:bldP spid="39941" grpId="1" animBg="1"/>
      <p:bldP spid="39942" grpId="0" animBg="1"/>
      <p:bldP spid="39942" grpId="1" animBg="1"/>
      <p:bldP spid="3996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47"/>
          <p:cNvSpPr>
            <a:spLocks noChangeArrowheads="1"/>
          </p:cNvSpPr>
          <p:nvPr/>
        </p:nvSpPr>
        <p:spPr bwMode="auto">
          <a:xfrm>
            <a:off x="5724525" y="3760788"/>
            <a:ext cx="2592388" cy="792162"/>
          </a:xfrm>
          <a:prstGeom prst="wedgeEllipseCallout">
            <a:avLst>
              <a:gd name="adj1" fmla="val -55449"/>
              <a:gd name="adj2" fmla="val 60866"/>
            </a:avLst>
          </a:prstGeom>
          <a:solidFill>
            <a:schemeClr val="accent1"/>
          </a:solidFill>
          <a:ln w="9525">
            <a:solidFill>
              <a:schemeClr val="tx1"/>
            </a:solidFill>
            <a:miter lim="800000"/>
            <a:headEnd/>
            <a:tailEnd/>
          </a:ln>
        </p:spPr>
        <p:txBody>
          <a:bodyPr/>
          <a:lstStyle/>
          <a:p>
            <a:pPr algn="ctr" fontAlgn="base">
              <a:spcBef>
                <a:spcPct val="0"/>
              </a:spcBef>
              <a:spcAft>
                <a:spcPct val="0"/>
              </a:spcAft>
            </a:pPr>
            <a:r>
              <a:rPr lang="zh-CN" altLang="en-US" sz="2400" b="1" smtClean="0">
                <a:solidFill>
                  <a:srgbClr val="666699"/>
                </a:solidFill>
              </a:rPr>
              <a:t>三角形法</a:t>
            </a:r>
          </a:p>
        </p:txBody>
      </p:sp>
      <p:graphicFrame>
        <p:nvGraphicFramePr>
          <p:cNvPr id="5" name="Object 6"/>
          <p:cNvGraphicFramePr>
            <a:graphicFrameLocks noChangeAspect="1"/>
          </p:cNvGraphicFramePr>
          <p:nvPr/>
        </p:nvGraphicFramePr>
        <p:xfrm>
          <a:off x="1116013" y="1412875"/>
          <a:ext cx="2076450" cy="1484313"/>
        </p:xfrm>
        <a:graphic>
          <a:graphicData uri="http://schemas.openxmlformats.org/presentationml/2006/ole">
            <p:oleObj spid="_x0000_s350210" name="公式" r:id="rId3" imgW="838800" imgH="600120" progId="">
              <p:embed/>
            </p:oleObj>
          </a:graphicData>
        </a:graphic>
      </p:graphicFrame>
      <p:graphicFrame>
        <p:nvGraphicFramePr>
          <p:cNvPr id="6" name="Object 7"/>
          <p:cNvGraphicFramePr>
            <a:graphicFrameLocks noChangeAspect="1"/>
          </p:cNvGraphicFramePr>
          <p:nvPr/>
        </p:nvGraphicFramePr>
        <p:xfrm>
          <a:off x="3276600" y="1889125"/>
          <a:ext cx="4862513" cy="574675"/>
        </p:xfrm>
        <a:graphic>
          <a:graphicData uri="http://schemas.openxmlformats.org/presentationml/2006/ole">
            <p:oleObj spid="_x0000_s350211" name="公式" r:id="rId4" imgW="1930400" imgH="228600" progId="">
              <p:embed/>
            </p:oleObj>
          </a:graphicData>
        </a:graphic>
      </p:graphicFrame>
      <p:graphicFrame>
        <p:nvGraphicFramePr>
          <p:cNvPr id="7" name="Object 8"/>
          <p:cNvGraphicFramePr>
            <a:graphicFrameLocks noChangeAspect="1"/>
          </p:cNvGraphicFramePr>
          <p:nvPr/>
        </p:nvGraphicFramePr>
        <p:xfrm>
          <a:off x="3876675" y="2681288"/>
          <a:ext cx="5024438" cy="574675"/>
        </p:xfrm>
        <a:graphic>
          <a:graphicData uri="http://schemas.openxmlformats.org/presentationml/2006/ole">
            <p:oleObj spid="_x0000_s350212" name="公式" r:id="rId5" imgW="1993900" imgH="228600" progId="">
              <p:embed/>
            </p:oleObj>
          </a:graphicData>
        </a:graphic>
      </p:graphicFrame>
      <p:graphicFrame>
        <p:nvGraphicFramePr>
          <p:cNvPr id="8" name="Object 19"/>
          <p:cNvGraphicFramePr>
            <a:graphicFrameLocks noChangeAspect="1"/>
          </p:cNvGraphicFramePr>
          <p:nvPr/>
        </p:nvGraphicFramePr>
        <p:xfrm>
          <a:off x="1339850" y="4030663"/>
          <a:ext cx="1836738" cy="1484312"/>
        </p:xfrm>
        <a:graphic>
          <a:graphicData uri="http://schemas.openxmlformats.org/presentationml/2006/ole">
            <p:oleObj spid="_x0000_s350213" name="公式" r:id="rId6" imgW="740880" imgH="600120" progId="">
              <p:embed/>
            </p:oleObj>
          </a:graphicData>
        </a:graphic>
      </p:graphicFrame>
      <p:graphicFrame>
        <p:nvGraphicFramePr>
          <p:cNvPr id="9" name="Object 20"/>
          <p:cNvGraphicFramePr>
            <a:graphicFrameLocks noChangeAspect="1"/>
          </p:cNvGraphicFramePr>
          <p:nvPr/>
        </p:nvGraphicFramePr>
        <p:xfrm>
          <a:off x="3751263" y="4084638"/>
          <a:ext cx="1836737" cy="1484312"/>
        </p:xfrm>
        <a:graphic>
          <a:graphicData uri="http://schemas.openxmlformats.org/presentationml/2006/ole">
            <p:oleObj spid="_x0000_s350214" name="公式" r:id="rId7" imgW="740880" imgH="600120" progId="">
              <p:embed/>
            </p:oleObj>
          </a:graphicData>
        </a:graphic>
      </p:graphicFrame>
      <p:grpSp>
        <p:nvGrpSpPr>
          <p:cNvPr id="2" name="Group 30"/>
          <p:cNvGrpSpPr>
            <a:grpSpLocks/>
          </p:cNvGrpSpPr>
          <p:nvPr/>
        </p:nvGrpSpPr>
        <p:grpSpPr bwMode="auto">
          <a:xfrm>
            <a:off x="1555750" y="4273550"/>
            <a:ext cx="1152525" cy="1081088"/>
            <a:chOff x="884" y="2976"/>
            <a:chExt cx="726" cy="681"/>
          </a:xfrm>
        </p:grpSpPr>
        <p:sp>
          <p:nvSpPr>
            <p:cNvPr id="617495" name="Line 27"/>
            <p:cNvSpPr>
              <a:spLocks noChangeShapeType="1"/>
            </p:cNvSpPr>
            <p:nvPr/>
          </p:nvSpPr>
          <p:spPr bwMode="auto">
            <a:xfrm>
              <a:off x="1247" y="2976"/>
              <a:ext cx="363" cy="317"/>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7496" name="Line 28"/>
            <p:cNvSpPr>
              <a:spLocks noChangeShapeType="1"/>
            </p:cNvSpPr>
            <p:nvPr/>
          </p:nvSpPr>
          <p:spPr bwMode="auto">
            <a:xfrm flipH="1">
              <a:off x="884" y="3294"/>
              <a:ext cx="725" cy="318"/>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7497" name="Line 29"/>
            <p:cNvSpPr>
              <a:spLocks noChangeShapeType="1"/>
            </p:cNvSpPr>
            <p:nvPr/>
          </p:nvSpPr>
          <p:spPr bwMode="auto">
            <a:xfrm flipH="1">
              <a:off x="884" y="3022"/>
              <a:ext cx="408" cy="635"/>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3" name="Group 44"/>
          <p:cNvGrpSpPr>
            <a:grpSpLocks/>
          </p:cNvGrpSpPr>
          <p:nvPr/>
        </p:nvGrpSpPr>
        <p:grpSpPr bwMode="auto">
          <a:xfrm>
            <a:off x="4003675" y="4344988"/>
            <a:ext cx="1152525" cy="935037"/>
            <a:chOff x="2426" y="3022"/>
            <a:chExt cx="726" cy="589"/>
          </a:xfrm>
        </p:grpSpPr>
        <p:sp>
          <p:nvSpPr>
            <p:cNvPr id="617492" name="Line 41"/>
            <p:cNvSpPr>
              <a:spLocks noChangeShapeType="1"/>
            </p:cNvSpPr>
            <p:nvPr/>
          </p:nvSpPr>
          <p:spPr bwMode="auto">
            <a:xfrm flipH="1">
              <a:off x="2835" y="3339"/>
              <a:ext cx="317" cy="272"/>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7493" name="Line 42"/>
            <p:cNvSpPr>
              <a:spLocks noChangeShapeType="1"/>
            </p:cNvSpPr>
            <p:nvPr/>
          </p:nvSpPr>
          <p:spPr bwMode="auto">
            <a:xfrm flipH="1" flipV="1">
              <a:off x="2426" y="3067"/>
              <a:ext cx="409" cy="544"/>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7494" name="Line 43"/>
            <p:cNvSpPr>
              <a:spLocks noChangeShapeType="1"/>
            </p:cNvSpPr>
            <p:nvPr/>
          </p:nvSpPr>
          <p:spPr bwMode="auto">
            <a:xfrm flipH="1" flipV="1">
              <a:off x="2426" y="3022"/>
              <a:ext cx="726" cy="272"/>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10" name="Group 34"/>
          <p:cNvGrpSpPr>
            <a:grpSpLocks/>
          </p:cNvGrpSpPr>
          <p:nvPr/>
        </p:nvGrpSpPr>
        <p:grpSpPr bwMode="auto">
          <a:xfrm>
            <a:off x="1628775" y="4344988"/>
            <a:ext cx="1079500" cy="936625"/>
            <a:chOff x="930" y="3022"/>
            <a:chExt cx="680" cy="590"/>
          </a:xfrm>
        </p:grpSpPr>
        <p:sp>
          <p:nvSpPr>
            <p:cNvPr id="617489" name="Line 31"/>
            <p:cNvSpPr>
              <a:spLocks noChangeShapeType="1"/>
            </p:cNvSpPr>
            <p:nvPr/>
          </p:nvSpPr>
          <p:spPr bwMode="auto">
            <a:xfrm>
              <a:off x="930" y="3339"/>
              <a:ext cx="272" cy="273"/>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7490" name="Line 32"/>
            <p:cNvSpPr>
              <a:spLocks noChangeShapeType="1"/>
            </p:cNvSpPr>
            <p:nvPr/>
          </p:nvSpPr>
          <p:spPr bwMode="auto">
            <a:xfrm flipV="1">
              <a:off x="930" y="3022"/>
              <a:ext cx="680" cy="317"/>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7491" name="Line 33"/>
            <p:cNvSpPr>
              <a:spLocks noChangeShapeType="1"/>
            </p:cNvSpPr>
            <p:nvPr/>
          </p:nvSpPr>
          <p:spPr bwMode="auto">
            <a:xfrm flipV="1">
              <a:off x="1202" y="3067"/>
              <a:ext cx="363" cy="545"/>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23" name="Line 21"/>
          <p:cNvSpPr>
            <a:spLocks noChangeShapeType="1"/>
          </p:cNvSpPr>
          <p:nvPr/>
        </p:nvSpPr>
        <p:spPr bwMode="auto">
          <a:xfrm>
            <a:off x="1700213" y="4343400"/>
            <a:ext cx="1008062" cy="865188"/>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 name="Line 36"/>
          <p:cNvSpPr>
            <a:spLocks noChangeShapeType="1"/>
          </p:cNvSpPr>
          <p:nvPr/>
        </p:nvSpPr>
        <p:spPr bwMode="auto">
          <a:xfrm flipH="1">
            <a:off x="4003675" y="4344988"/>
            <a:ext cx="1081088" cy="936625"/>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11" name="Group 40"/>
          <p:cNvGrpSpPr>
            <a:grpSpLocks/>
          </p:cNvGrpSpPr>
          <p:nvPr/>
        </p:nvGrpSpPr>
        <p:grpSpPr bwMode="auto">
          <a:xfrm>
            <a:off x="3995738" y="4335463"/>
            <a:ext cx="1152525" cy="936625"/>
            <a:chOff x="2426" y="3022"/>
            <a:chExt cx="726" cy="590"/>
          </a:xfrm>
        </p:grpSpPr>
        <p:sp>
          <p:nvSpPr>
            <p:cNvPr id="617486" name="Line 37"/>
            <p:cNvSpPr>
              <a:spLocks noChangeShapeType="1"/>
            </p:cNvSpPr>
            <p:nvPr/>
          </p:nvSpPr>
          <p:spPr bwMode="auto">
            <a:xfrm flipV="1">
              <a:off x="2426" y="3022"/>
              <a:ext cx="318" cy="272"/>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7487" name="Line 38"/>
            <p:cNvSpPr>
              <a:spLocks noChangeShapeType="1"/>
            </p:cNvSpPr>
            <p:nvPr/>
          </p:nvSpPr>
          <p:spPr bwMode="auto">
            <a:xfrm>
              <a:off x="2744" y="3022"/>
              <a:ext cx="408" cy="59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17488" name="Line 39"/>
            <p:cNvSpPr>
              <a:spLocks noChangeShapeType="1"/>
            </p:cNvSpPr>
            <p:nvPr/>
          </p:nvSpPr>
          <p:spPr bwMode="auto">
            <a:xfrm>
              <a:off x="2426" y="3294"/>
              <a:ext cx="726" cy="318"/>
            </a:xfrm>
            <a:prstGeom prst="line">
              <a:avLst/>
            </a:prstGeom>
            <a:noFill/>
            <a:ln w="9525">
              <a:solidFill>
                <a:schemeClr val="tx1"/>
              </a:solidFill>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trips(downLeft)">
                                      <p:cBhvr>
                                        <p:cTn id="27" dur="500"/>
                                        <p:tgtEl>
                                          <p:spTgt spid="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P spid="2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9522" name="Rectangle 2"/>
          <p:cNvSpPr>
            <a:spLocks noGrp="1" noChangeArrowheads="1"/>
          </p:cNvSpPr>
          <p:nvPr>
            <p:ph type="ctrTitle"/>
          </p:nvPr>
        </p:nvSpPr>
        <p:spPr/>
        <p:txBody>
          <a:bodyPr/>
          <a:lstStyle/>
          <a:p>
            <a:pPr algn="ctr" eaLnBrk="1" hangingPunct="1"/>
            <a:r>
              <a:rPr kumimoji="1" lang="en-US" altLang="zh-CN" sz="3600" b="1" smtClean="0">
                <a:solidFill>
                  <a:srgbClr val="CC0099"/>
                </a:solidFill>
                <a:latin typeface="楷体_GB2312" pitchFamily="49" charset="-122"/>
                <a:ea typeface="楷体_GB2312" pitchFamily="49" charset="-122"/>
              </a:rPr>
              <a:t>§</a:t>
            </a:r>
            <a:r>
              <a:rPr kumimoji="1" lang="en-US" altLang="zh-CN" sz="3600" b="1" smtClean="0">
                <a:solidFill>
                  <a:srgbClr val="CC0099"/>
                </a:solidFill>
                <a:latin typeface="Times New Roman" pitchFamily="18" charset="0"/>
                <a:ea typeface="楷体_GB2312" pitchFamily="49" charset="-122"/>
              </a:rPr>
              <a:t>2</a:t>
            </a:r>
            <a:r>
              <a:rPr kumimoji="1" lang="en-US" altLang="zh-CN" sz="3600" b="1" smtClean="0">
                <a:solidFill>
                  <a:srgbClr val="CC0099"/>
                </a:solidFill>
                <a:latin typeface="楷体_GB2312" pitchFamily="49" charset="-122"/>
                <a:ea typeface="楷体_GB2312" pitchFamily="49" charset="-122"/>
              </a:rPr>
              <a:t>  </a:t>
            </a:r>
            <a:r>
              <a:rPr kumimoji="1" lang="zh-CN" altLang="en-US" sz="3600" b="1" smtClean="0">
                <a:solidFill>
                  <a:srgbClr val="CC0099"/>
                </a:solidFill>
                <a:latin typeface="楷体_GB2312" pitchFamily="49" charset="-122"/>
                <a:ea typeface="楷体_GB2312" pitchFamily="49" charset="-122"/>
              </a:rPr>
              <a:t>全排列与对换</a:t>
            </a:r>
            <a:r>
              <a:rPr kumimoji="1" lang="en-US" altLang="zh-CN" sz="3600" b="1" smtClean="0">
                <a:solidFill>
                  <a:srgbClr val="CC0099"/>
                </a:solidFill>
                <a:latin typeface="楷体_GB2312" pitchFamily="49" charset="-122"/>
                <a:ea typeface="楷体_GB2312" pitchFamily="49" charset="-122"/>
              </a:rPr>
              <a:t/>
            </a:r>
            <a:br>
              <a:rPr kumimoji="1" lang="en-US" altLang="zh-CN" sz="3600" b="1" smtClean="0">
                <a:solidFill>
                  <a:srgbClr val="CC0099"/>
                </a:solidFill>
                <a:latin typeface="楷体_GB2312" pitchFamily="49" charset="-122"/>
                <a:ea typeface="楷体_GB2312" pitchFamily="49" charset="-122"/>
              </a:rPr>
            </a:br>
            <a:r>
              <a:rPr kumimoji="1" lang="en-US" altLang="zh-CN" sz="3600" b="1" smtClean="0">
                <a:solidFill>
                  <a:srgbClr val="CC0099"/>
                </a:solidFill>
                <a:latin typeface="楷体_GB2312" pitchFamily="49" charset="-122"/>
                <a:ea typeface="楷体_GB2312" pitchFamily="49" charset="-122"/>
              </a:rPr>
              <a:t> (</a:t>
            </a:r>
            <a:r>
              <a:rPr kumimoji="1" lang="en-US" altLang="zh-CN" sz="3600" b="1" i="1" smtClean="0">
                <a:solidFill>
                  <a:srgbClr val="CC0099"/>
                </a:solidFill>
                <a:latin typeface="Times New Roman" pitchFamily="18" charset="0"/>
                <a:ea typeface="楷体_GB2312" pitchFamily="49" charset="-122"/>
                <a:cs typeface="Times New Roman" pitchFamily="18" charset="0"/>
              </a:rPr>
              <a:t>Permutation and Transposition</a:t>
            </a:r>
            <a:r>
              <a:rPr kumimoji="1" lang="en-US" altLang="zh-CN" sz="3600" b="1" smtClean="0">
                <a:solidFill>
                  <a:srgbClr val="CC0099"/>
                </a:solidFill>
                <a:latin typeface="楷体_GB2312" pitchFamily="49" charset="-122"/>
                <a:ea typeface="楷体_GB2312" pitchFamily="49" charset="-122"/>
              </a:rPr>
              <a:t>)</a:t>
            </a:r>
            <a:endParaRPr kumimoji="1" lang="zh-CN" altLang="en-US" sz="3600" b="1" smtClean="0">
              <a:solidFill>
                <a:srgbClr val="CC0099"/>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2658" name="矩形 3"/>
          <p:cNvSpPr>
            <a:spLocks noChangeArrowheads="1"/>
          </p:cNvSpPr>
          <p:nvPr/>
        </p:nvSpPr>
        <p:spPr bwMode="auto">
          <a:xfrm>
            <a:off x="928688" y="1285875"/>
            <a:ext cx="7429500" cy="2246313"/>
          </a:xfrm>
          <a:prstGeom prst="rect">
            <a:avLst/>
          </a:prstGeom>
          <a:noFill/>
          <a:ln w="9525">
            <a:noFill/>
            <a:miter lim="800000"/>
            <a:headEnd/>
            <a:tailEnd/>
          </a:ln>
        </p:spPr>
        <p:txBody>
          <a:bodyPr>
            <a:spAutoFit/>
          </a:bodyPr>
          <a:lstStyle/>
          <a:p>
            <a:pPr fontAlgn="base">
              <a:spcBef>
                <a:spcPct val="0"/>
              </a:spcBef>
              <a:spcAft>
                <a:spcPct val="0"/>
              </a:spcAft>
            </a:pPr>
            <a:r>
              <a:rPr lang="zh-CN" altLang="en-US" sz="2800" smtClean="0">
                <a:solidFill>
                  <a:srgbClr val="000000"/>
                </a:solidFill>
                <a:ea typeface="楷体_GB2312" pitchFamily="49" charset="-122"/>
              </a:rPr>
              <a:t>       </a:t>
            </a:r>
            <a:r>
              <a:rPr lang="zh-CN" altLang="en-US" sz="2800" b="1" smtClean="0">
                <a:solidFill>
                  <a:srgbClr val="000000"/>
                </a:solidFill>
                <a:ea typeface="楷体_GB2312" pitchFamily="49" charset="-122"/>
              </a:rPr>
              <a:t>由于法国数学家</a:t>
            </a:r>
            <a:r>
              <a:rPr lang="zh-CN" altLang="en-US" sz="2800" b="1" smtClean="0">
                <a:solidFill>
                  <a:srgbClr val="00007D"/>
                </a:solidFill>
                <a:ea typeface="楷体_GB2312" pitchFamily="49" charset="-122"/>
              </a:rPr>
              <a:t>费马（</a:t>
            </a:r>
            <a:r>
              <a:rPr lang="en-US" altLang="zh-CN" sz="2800" smtClean="0">
                <a:solidFill>
                  <a:srgbClr val="000000"/>
                </a:solidFill>
                <a:ea typeface="楷体_GB2312" pitchFamily="49" charset="-122"/>
              </a:rPr>
              <a:t>1601-1665</a:t>
            </a:r>
            <a:r>
              <a:rPr lang="zh-CN" altLang="en-US" sz="2800" smtClean="0">
                <a:solidFill>
                  <a:srgbClr val="000000"/>
                </a:solidFill>
                <a:ea typeface="楷体_GB2312" pitchFamily="49" charset="-122"/>
              </a:rPr>
              <a:t>）</a:t>
            </a:r>
            <a:r>
              <a:rPr lang="zh-CN" altLang="en-US" sz="2800" b="1" smtClean="0">
                <a:solidFill>
                  <a:srgbClr val="000000"/>
                </a:solidFill>
                <a:ea typeface="楷体_GB2312" pitchFamily="49" charset="-122"/>
              </a:rPr>
              <a:t>和</a:t>
            </a:r>
            <a:r>
              <a:rPr lang="zh-CN" altLang="en-US" sz="2800" b="1" smtClean="0">
                <a:solidFill>
                  <a:srgbClr val="00007D"/>
                </a:solidFill>
                <a:ea typeface="楷体_GB2312" pitchFamily="49" charset="-122"/>
              </a:rPr>
              <a:t>笛卡儿（</a:t>
            </a:r>
            <a:r>
              <a:rPr lang="en-US" altLang="zh-CN" sz="2800" smtClean="0">
                <a:solidFill>
                  <a:srgbClr val="000000"/>
                </a:solidFill>
                <a:ea typeface="楷体_GB2312" pitchFamily="49" charset="-122"/>
              </a:rPr>
              <a:t>1596-1650</a:t>
            </a:r>
            <a:r>
              <a:rPr lang="zh-CN" altLang="en-US" sz="2800" smtClean="0">
                <a:solidFill>
                  <a:srgbClr val="000000"/>
                </a:solidFill>
                <a:ea typeface="楷体_GB2312" pitchFamily="49" charset="-122"/>
              </a:rPr>
              <a:t>）</a:t>
            </a:r>
            <a:r>
              <a:rPr lang="zh-CN" altLang="en-US" sz="2800" b="1" smtClean="0">
                <a:solidFill>
                  <a:srgbClr val="000000"/>
                </a:solidFill>
                <a:ea typeface="楷体_GB2312" pitchFamily="49" charset="-122"/>
              </a:rPr>
              <a:t>的工作，现代意义的线性代数基本上出现于十七世纪。直到十八世纪末，线性代数的领域还只限于平面与空间。十九世纪上半叶才完成了到</a:t>
            </a:r>
            <a:r>
              <a:rPr lang="en-US" altLang="zh-CN" sz="2800" b="1" smtClean="0">
                <a:solidFill>
                  <a:srgbClr val="000000"/>
                </a:solidFill>
                <a:ea typeface="楷体_GB2312" pitchFamily="49" charset="-122"/>
              </a:rPr>
              <a:t>n</a:t>
            </a:r>
            <a:r>
              <a:rPr lang="zh-CN" altLang="en-US" sz="2800" b="1" smtClean="0">
                <a:solidFill>
                  <a:srgbClr val="000000"/>
                </a:solidFill>
                <a:ea typeface="楷体_GB2312" pitchFamily="49" charset="-122"/>
              </a:rPr>
              <a:t>维</a:t>
            </a:r>
            <a:r>
              <a:rPr lang="zh-CN" altLang="en-US" sz="2800" b="1" smtClean="0">
                <a:solidFill>
                  <a:srgbClr val="00007D"/>
                </a:solidFill>
                <a:ea typeface="楷体_GB2312" pitchFamily="49" charset="-122"/>
              </a:rPr>
              <a:t>线性空间</a:t>
            </a:r>
            <a:r>
              <a:rPr lang="zh-CN" altLang="en-US" sz="2800" b="1" smtClean="0">
                <a:solidFill>
                  <a:srgbClr val="000000"/>
                </a:solidFill>
                <a:ea typeface="楷体_GB2312" pitchFamily="49" charset="-122"/>
              </a:rPr>
              <a:t>的过渡。</a:t>
            </a:r>
          </a:p>
        </p:txBody>
      </p:sp>
      <p:sp>
        <p:nvSpPr>
          <p:cNvPr id="582659" name="矩形 4"/>
          <p:cNvSpPr>
            <a:spLocks noChangeArrowheads="1"/>
          </p:cNvSpPr>
          <p:nvPr/>
        </p:nvSpPr>
        <p:spPr bwMode="auto">
          <a:xfrm>
            <a:off x="928688" y="3898900"/>
            <a:ext cx="7500937" cy="1816100"/>
          </a:xfrm>
          <a:prstGeom prst="rect">
            <a:avLst/>
          </a:prstGeom>
          <a:noFill/>
          <a:ln w="9525">
            <a:noFill/>
            <a:miter lim="800000"/>
            <a:headEnd/>
            <a:tailEnd/>
          </a:ln>
        </p:spPr>
        <p:txBody>
          <a:bodyPr>
            <a:spAutoFit/>
          </a:bodyPr>
          <a:lstStyle/>
          <a:p>
            <a:pPr fontAlgn="base">
              <a:spcBef>
                <a:spcPct val="0"/>
              </a:spcBef>
              <a:spcAft>
                <a:spcPct val="0"/>
              </a:spcAft>
            </a:pPr>
            <a:r>
              <a:rPr lang="zh-CN" altLang="en-US" sz="2400" b="1" smtClean="0">
                <a:solidFill>
                  <a:srgbClr val="000000"/>
                </a:solidFill>
                <a:ea typeface="楷体_GB2312" pitchFamily="49" charset="-122"/>
              </a:rPr>
              <a:t>       </a:t>
            </a:r>
            <a:r>
              <a:rPr lang="zh-CN" altLang="en-US" sz="2800" b="1" smtClean="0">
                <a:solidFill>
                  <a:srgbClr val="000000"/>
                </a:solidFill>
                <a:ea typeface="楷体_GB2312" pitchFamily="49" charset="-122"/>
              </a:rPr>
              <a:t>随着研究线性方程组和变量的线性变换问题的深入，在</a:t>
            </a:r>
            <a:r>
              <a:rPr lang="en-US" altLang="zh-CN" sz="2800" b="1" smtClean="0">
                <a:solidFill>
                  <a:srgbClr val="000000"/>
                </a:solidFill>
                <a:ea typeface="楷体_GB2312" pitchFamily="49" charset="-122"/>
              </a:rPr>
              <a:t>18</a:t>
            </a:r>
            <a:r>
              <a:rPr lang="zh-CN" altLang="en-US" sz="2800" b="1" smtClean="0">
                <a:solidFill>
                  <a:srgbClr val="000000"/>
                </a:solidFill>
                <a:ea typeface="楷体_GB2312" pitchFamily="49" charset="-122"/>
              </a:rPr>
              <a:t>～</a:t>
            </a:r>
            <a:r>
              <a:rPr lang="en-US" altLang="zh-CN" sz="2800" b="1" smtClean="0">
                <a:solidFill>
                  <a:srgbClr val="000000"/>
                </a:solidFill>
                <a:ea typeface="楷体_GB2312" pitchFamily="49" charset="-122"/>
              </a:rPr>
              <a:t>19</a:t>
            </a:r>
            <a:r>
              <a:rPr lang="zh-CN" altLang="en-US" sz="2800" b="1" smtClean="0">
                <a:solidFill>
                  <a:srgbClr val="000000"/>
                </a:solidFill>
                <a:ea typeface="楷体_GB2312" pitchFamily="49" charset="-122"/>
              </a:rPr>
              <a:t>世纪期间先后产生行列式和矩阵的概念，为处理线性问题提供了有力的工具，从而推动了线性代数的发展。</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14400" y="762000"/>
            <a:ext cx="14478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FF"/>
                </a:solidFill>
                <a:latin typeface="楷体_GB2312" pitchFamily="49" charset="-122"/>
                <a:ea typeface="楷体_GB2312" pitchFamily="49" charset="-122"/>
              </a:rPr>
              <a:t>引例</a:t>
            </a:r>
          </a:p>
        </p:txBody>
      </p:sp>
      <p:sp>
        <p:nvSpPr>
          <p:cNvPr id="18435" name="Text Box 3"/>
          <p:cNvSpPr txBox="1">
            <a:spLocks noChangeArrowheads="1"/>
          </p:cNvSpPr>
          <p:nvPr/>
        </p:nvSpPr>
        <p:spPr bwMode="auto">
          <a:xfrm>
            <a:off x="1981200" y="747713"/>
            <a:ext cx="6477000" cy="94615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用</a:t>
            </a:r>
            <a:r>
              <a:rPr kumimoji="1" lang="en-US" altLang="zh-CN" sz="2800" b="1" smtClean="0">
                <a:solidFill>
                  <a:srgbClr val="000000"/>
                </a:solidFill>
                <a:latin typeface="Times New Roman" pitchFamily="18" charset="0"/>
                <a:ea typeface="楷体_GB2312" pitchFamily="49" charset="-122"/>
              </a:rPr>
              <a:t>1</a:t>
            </a:r>
            <a:r>
              <a:rPr kumimoji="1" lang="zh-CN" altLang="en-US" sz="2800" b="1" smtClean="0">
                <a:solidFill>
                  <a:srgbClr val="000000"/>
                </a:solidFill>
                <a:latin typeface="楷体_GB2312" pitchFamily="49" charset="-122"/>
                <a:ea typeface="楷体_GB2312" pitchFamily="49" charset="-122"/>
              </a:rPr>
              <a:t>、</a:t>
            </a:r>
            <a:r>
              <a:rPr kumimoji="1" lang="en-US" altLang="zh-CN" sz="2800" b="1" smtClean="0">
                <a:solidFill>
                  <a:srgbClr val="000000"/>
                </a:solidFill>
                <a:latin typeface="Times New Roman" pitchFamily="18" charset="0"/>
                <a:ea typeface="楷体_GB2312" pitchFamily="49" charset="-122"/>
              </a:rPr>
              <a:t>2</a:t>
            </a:r>
            <a:r>
              <a:rPr kumimoji="1" lang="zh-CN" altLang="en-US" sz="2800" b="1" smtClean="0">
                <a:solidFill>
                  <a:srgbClr val="000000"/>
                </a:solidFill>
                <a:latin typeface="楷体_GB2312" pitchFamily="49" charset="-122"/>
                <a:ea typeface="楷体_GB2312" pitchFamily="49" charset="-122"/>
              </a:rPr>
              <a:t>、</a:t>
            </a:r>
            <a:r>
              <a:rPr kumimoji="1" lang="en-US" altLang="zh-CN" sz="2800" b="1" smtClean="0">
                <a:solidFill>
                  <a:srgbClr val="000000"/>
                </a:solidFill>
                <a:latin typeface="Times New Roman" pitchFamily="18" charset="0"/>
                <a:ea typeface="楷体_GB2312" pitchFamily="49" charset="-122"/>
              </a:rPr>
              <a:t>3</a:t>
            </a:r>
            <a:r>
              <a:rPr kumimoji="1" lang="zh-CN" altLang="en-US" sz="2800" b="1" smtClean="0">
                <a:solidFill>
                  <a:srgbClr val="000000"/>
                </a:solidFill>
                <a:latin typeface="楷体_GB2312" pitchFamily="49" charset="-122"/>
                <a:ea typeface="楷体_GB2312" pitchFamily="49" charset="-122"/>
              </a:rPr>
              <a:t>三个数字，可以组成多少个没有重复数字的三位数？</a:t>
            </a:r>
          </a:p>
        </p:txBody>
      </p:sp>
      <p:sp>
        <p:nvSpPr>
          <p:cNvPr id="18436" name="Text Box 4"/>
          <p:cNvSpPr txBox="1">
            <a:spLocks noChangeArrowheads="1"/>
          </p:cNvSpPr>
          <p:nvPr/>
        </p:nvSpPr>
        <p:spPr bwMode="auto">
          <a:xfrm>
            <a:off x="914400" y="1890713"/>
            <a:ext cx="1447800" cy="519112"/>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解</a:t>
            </a:r>
          </a:p>
        </p:txBody>
      </p:sp>
      <p:grpSp>
        <p:nvGrpSpPr>
          <p:cNvPr id="2" name="Group 5"/>
          <p:cNvGrpSpPr>
            <a:grpSpLocks/>
          </p:cNvGrpSpPr>
          <p:nvPr/>
        </p:nvGrpSpPr>
        <p:grpSpPr bwMode="auto">
          <a:xfrm>
            <a:off x="1981200" y="2728913"/>
            <a:ext cx="1447800" cy="381000"/>
            <a:chOff x="1248" y="2400"/>
            <a:chExt cx="912" cy="240"/>
          </a:xfrm>
        </p:grpSpPr>
        <p:sp>
          <p:nvSpPr>
            <p:cNvPr id="620594" name="Rectangle 6"/>
            <p:cNvSpPr>
              <a:spLocks noChangeArrowheads="1"/>
            </p:cNvSpPr>
            <p:nvPr/>
          </p:nvSpPr>
          <p:spPr bwMode="auto">
            <a:xfrm>
              <a:off x="1248"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95" name="Rectangle 7"/>
            <p:cNvSpPr>
              <a:spLocks noChangeArrowheads="1"/>
            </p:cNvSpPr>
            <p:nvPr/>
          </p:nvSpPr>
          <p:spPr bwMode="auto">
            <a:xfrm>
              <a:off x="1584"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96" name="Rectangle 8"/>
            <p:cNvSpPr>
              <a:spLocks noChangeArrowheads="1"/>
            </p:cNvSpPr>
            <p:nvPr/>
          </p:nvSpPr>
          <p:spPr bwMode="auto">
            <a:xfrm>
              <a:off x="1920"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grpSp>
      <p:grpSp>
        <p:nvGrpSpPr>
          <p:cNvPr id="3" name="Group 9"/>
          <p:cNvGrpSpPr>
            <a:grpSpLocks/>
          </p:cNvGrpSpPr>
          <p:nvPr/>
        </p:nvGrpSpPr>
        <p:grpSpPr bwMode="auto">
          <a:xfrm>
            <a:off x="3886200" y="2728913"/>
            <a:ext cx="1447800" cy="381000"/>
            <a:chOff x="2448" y="2400"/>
            <a:chExt cx="912" cy="240"/>
          </a:xfrm>
        </p:grpSpPr>
        <p:sp>
          <p:nvSpPr>
            <p:cNvPr id="620591" name="Rectangle 10"/>
            <p:cNvSpPr>
              <a:spLocks noChangeArrowheads="1"/>
            </p:cNvSpPr>
            <p:nvPr/>
          </p:nvSpPr>
          <p:spPr bwMode="auto">
            <a:xfrm>
              <a:off x="2448"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92" name="Rectangle 11"/>
            <p:cNvSpPr>
              <a:spLocks noChangeArrowheads="1"/>
            </p:cNvSpPr>
            <p:nvPr/>
          </p:nvSpPr>
          <p:spPr bwMode="auto">
            <a:xfrm>
              <a:off x="2784"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93" name="Rectangle 12"/>
            <p:cNvSpPr>
              <a:spLocks noChangeArrowheads="1"/>
            </p:cNvSpPr>
            <p:nvPr/>
          </p:nvSpPr>
          <p:spPr bwMode="auto">
            <a:xfrm>
              <a:off x="3120"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grpSp>
      <p:grpSp>
        <p:nvGrpSpPr>
          <p:cNvPr id="4" name="Group 13"/>
          <p:cNvGrpSpPr>
            <a:grpSpLocks/>
          </p:cNvGrpSpPr>
          <p:nvPr/>
        </p:nvGrpSpPr>
        <p:grpSpPr bwMode="auto">
          <a:xfrm>
            <a:off x="5867400" y="2728913"/>
            <a:ext cx="1447800" cy="381000"/>
            <a:chOff x="3696" y="2400"/>
            <a:chExt cx="912" cy="240"/>
          </a:xfrm>
        </p:grpSpPr>
        <p:sp>
          <p:nvSpPr>
            <p:cNvPr id="620588" name="Rectangle 14"/>
            <p:cNvSpPr>
              <a:spLocks noChangeArrowheads="1"/>
            </p:cNvSpPr>
            <p:nvPr/>
          </p:nvSpPr>
          <p:spPr bwMode="auto">
            <a:xfrm>
              <a:off x="3696"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89" name="Rectangle 15"/>
            <p:cNvSpPr>
              <a:spLocks noChangeArrowheads="1"/>
            </p:cNvSpPr>
            <p:nvPr/>
          </p:nvSpPr>
          <p:spPr bwMode="auto">
            <a:xfrm>
              <a:off x="4032"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90" name="Rectangle 16"/>
            <p:cNvSpPr>
              <a:spLocks noChangeArrowheads="1"/>
            </p:cNvSpPr>
            <p:nvPr/>
          </p:nvSpPr>
          <p:spPr bwMode="auto">
            <a:xfrm>
              <a:off x="4368" y="240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grpSp>
      <p:sp>
        <p:nvSpPr>
          <p:cNvPr id="18449" name="Text Box 17"/>
          <p:cNvSpPr txBox="1">
            <a:spLocks noChangeArrowheads="1"/>
          </p:cNvSpPr>
          <p:nvPr/>
        </p:nvSpPr>
        <p:spPr bwMode="auto">
          <a:xfrm>
            <a:off x="3276600" y="1814513"/>
            <a:ext cx="2438400" cy="579437"/>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1     2     3</a:t>
            </a:r>
          </a:p>
        </p:txBody>
      </p:sp>
      <p:sp>
        <p:nvSpPr>
          <p:cNvPr id="18450" name="Text Box 18"/>
          <p:cNvSpPr txBox="1">
            <a:spLocks noChangeArrowheads="1"/>
          </p:cNvSpPr>
          <p:nvPr/>
        </p:nvSpPr>
        <p:spPr bwMode="auto">
          <a:xfrm>
            <a:off x="1981200" y="2590800"/>
            <a:ext cx="457200" cy="579438"/>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1</a:t>
            </a:r>
          </a:p>
        </p:txBody>
      </p:sp>
      <p:sp>
        <p:nvSpPr>
          <p:cNvPr id="18451" name="Text Box 19"/>
          <p:cNvSpPr txBox="1">
            <a:spLocks noChangeArrowheads="1"/>
          </p:cNvSpPr>
          <p:nvPr/>
        </p:nvSpPr>
        <p:spPr bwMode="auto">
          <a:xfrm>
            <a:off x="3886200" y="2601913"/>
            <a:ext cx="381000" cy="579437"/>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2</a:t>
            </a:r>
          </a:p>
        </p:txBody>
      </p:sp>
      <p:sp>
        <p:nvSpPr>
          <p:cNvPr id="18452" name="Text Box 20"/>
          <p:cNvSpPr txBox="1">
            <a:spLocks noChangeArrowheads="1"/>
          </p:cNvSpPr>
          <p:nvPr/>
        </p:nvSpPr>
        <p:spPr bwMode="auto">
          <a:xfrm>
            <a:off x="5867400" y="2590800"/>
            <a:ext cx="457200" cy="579438"/>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3</a:t>
            </a:r>
          </a:p>
        </p:txBody>
      </p:sp>
      <p:sp>
        <p:nvSpPr>
          <p:cNvPr id="18453" name="Text Box 21"/>
          <p:cNvSpPr txBox="1">
            <a:spLocks noChangeArrowheads="1"/>
          </p:cNvSpPr>
          <p:nvPr/>
        </p:nvSpPr>
        <p:spPr bwMode="auto">
          <a:xfrm>
            <a:off x="1066800" y="2687638"/>
            <a:ext cx="1219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百位</a:t>
            </a:r>
          </a:p>
        </p:txBody>
      </p:sp>
      <p:sp>
        <p:nvSpPr>
          <p:cNvPr id="18454" name="Text Box 22"/>
          <p:cNvSpPr txBox="1">
            <a:spLocks noChangeArrowheads="1"/>
          </p:cNvSpPr>
          <p:nvPr/>
        </p:nvSpPr>
        <p:spPr bwMode="auto">
          <a:xfrm>
            <a:off x="7315200" y="2728913"/>
            <a:ext cx="1600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smtClean="0">
                <a:solidFill>
                  <a:srgbClr val="000000"/>
                </a:solidFill>
                <a:latin typeface="楷体_GB2312" pitchFamily="49" charset="-122"/>
                <a:ea typeface="楷体_GB2312" pitchFamily="49" charset="-122"/>
              </a:rPr>
              <a:t>3</a:t>
            </a:r>
            <a:r>
              <a:rPr kumimoji="1" lang="zh-CN" altLang="en-US" sz="2400" b="1" smtClean="0">
                <a:solidFill>
                  <a:srgbClr val="000000"/>
                </a:solidFill>
                <a:latin typeface="楷体_GB2312" pitchFamily="49" charset="-122"/>
                <a:ea typeface="楷体_GB2312" pitchFamily="49" charset="-122"/>
              </a:rPr>
              <a:t>种放法</a:t>
            </a:r>
          </a:p>
        </p:txBody>
      </p:sp>
      <p:sp>
        <p:nvSpPr>
          <p:cNvPr id="18455" name="Text Box 23"/>
          <p:cNvSpPr txBox="1">
            <a:spLocks noChangeArrowheads="1"/>
          </p:cNvSpPr>
          <p:nvPr/>
        </p:nvSpPr>
        <p:spPr bwMode="auto">
          <a:xfrm>
            <a:off x="1066800" y="3406775"/>
            <a:ext cx="1219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十位</a:t>
            </a:r>
          </a:p>
        </p:txBody>
      </p:sp>
      <p:grpSp>
        <p:nvGrpSpPr>
          <p:cNvPr id="5" name="Group 24"/>
          <p:cNvGrpSpPr>
            <a:grpSpLocks/>
          </p:cNvGrpSpPr>
          <p:nvPr/>
        </p:nvGrpSpPr>
        <p:grpSpPr bwMode="auto">
          <a:xfrm>
            <a:off x="3886200" y="3421063"/>
            <a:ext cx="1447800" cy="381000"/>
            <a:chOff x="2448" y="2880"/>
            <a:chExt cx="912" cy="240"/>
          </a:xfrm>
        </p:grpSpPr>
        <p:sp>
          <p:nvSpPr>
            <p:cNvPr id="620585" name="Rectangle 25"/>
            <p:cNvSpPr>
              <a:spLocks noChangeArrowheads="1"/>
            </p:cNvSpPr>
            <p:nvPr/>
          </p:nvSpPr>
          <p:spPr bwMode="auto">
            <a:xfrm>
              <a:off x="2448" y="288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86" name="Rectangle 26"/>
            <p:cNvSpPr>
              <a:spLocks noChangeArrowheads="1"/>
            </p:cNvSpPr>
            <p:nvPr/>
          </p:nvSpPr>
          <p:spPr bwMode="auto">
            <a:xfrm>
              <a:off x="2784" y="288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87" name="Rectangle 27"/>
            <p:cNvSpPr>
              <a:spLocks noChangeArrowheads="1"/>
            </p:cNvSpPr>
            <p:nvPr/>
          </p:nvSpPr>
          <p:spPr bwMode="auto">
            <a:xfrm>
              <a:off x="3120" y="288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grpSp>
      <p:grpSp>
        <p:nvGrpSpPr>
          <p:cNvPr id="6" name="Group 28"/>
          <p:cNvGrpSpPr>
            <a:grpSpLocks/>
          </p:cNvGrpSpPr>
          <p:nvPr/>
        </p:nvGrpSpPr>
        <p:grpSpPr bwMode="auto">
          <a:xfrm>
            <a:off x="1981200" y="3421063"/>
            <a:ext cx="1447800" cy="381000"/>
            <a:chOff x="1248" y="2880"/>
            <a:chExt cx="912" cy="240"/>
          </a:xfrm>
        </p:grpSpPr>
        <p:sp>
          <p:nvSpPr>
            <p:cNvPr id="620582" name="Rectangle 29"/>
            <p:cNvSpPr>
              <a:spLocks noChangeArrowheads="1"/>
            </p:cNvSpPr>
            <p:nvPr/>
          </p:nvSpPr>
          <p:spPr bwMode="auto">
            <a:xfrm>
              <a:off x="1584" y="288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83" name="Rectangle 30"/>
            <p:cNvSpPr>
              <a:spLocks noChangeArrowheads="1"/>
            </p:cNvSpPr>
            <p:nvPr/>
          </p:nvSpPr>
          <p:spPr bwMode="auto">
            <a:xfrm>
              <a:off x="1920" y="288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84" name="Rectangle 31"/>
            <p:cNvSpPr>
              <a:spLocks noChangeArrowheads="1"/>
            </p:cNvSpPr>
            <p:nvPr/>
          </p:nvSpPr>
          <p:spPr bwMode="auto">
            <a:xfrm>
              <a:off x="1248" y="288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grpSp>
      <p:sp>
        <p:nvSpPr>
          <p:cNvPr id="18464" name="Text Box 32"/>
          <p:cNvSpPr txBox="1">
            <a:spLocks noChangeArrowheads="1"/>
          </p:cNvSpPr>
          <p:nvPr/>
        </p:nvSpPr>
        <p:spPr bwMode="auto">
          <a:xfrm>
            <a:off x="1998663" y="3309938"/>
            <a:ext cx="457200" cy="579437"/>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1</a:t>
            </a:r>
          </a:p>
        </p:txBody>
      </p:sp>
      <p:sp>
        <p:nvSpPr>
          <p:cNvPr id="18465" name="Text Box 33"/>
          <p:cNvSpPr txBox="1">
            <a:spLocks noChangeArrowheads="1"/>
          </p:cNvSpPr>
          <p:nvPr/>
        </p:nvSpPr>
        <p:spPr bwMode="auto">
          <a:xfrm>
            <a:off x="2532063" y="3309938"/>
            <a:ext cx="381000" cy="579437"/>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2</a:t>
            </a:r>
          </a:p>
        </p:txBody>
      </p:sp>
      <p:sp>
        <p:nvSpPr>
          <p:cNvPr id="18466" name="Text Box 34"/>
          <p:cNvSpPr txBox="1">
            <a:spLocks noChangeArrowheads="1"/>
          </p:cNvSpPr>
          <p:nvPr/>
        </p:nvSpPr>
        <p:spPr bwMode="auto">
          <a:xfrm>
            <a:off x="4419600" y="3298825"/>
            <a:ext cx="457200" cy="579438"/>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3</a:t>
            </a:r>
          </a:p>
        </p:txBody>
      </p:sp>
      <p:sp>
        <p:nvSpPr>
          <p:cNvPr id="18467" name="Text Box 35"/>
          <p:cNvSpPr txBox="1">
            <a:spLocks noChangeArrowheads="1"/>
          </p:cNvSpPr>
          <p:nvPr/>
        </p:nvSpPr>
        <p:spPr bwMode="auto">
          <a:xfrm>
            <a:off x="3886200" y="3309938"/>
            <a:ext cx="457200" cy="579437"/>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1</a:t>
            </a:r>
          </a:p>
        </p:txBody>
      </p:sp>
      <p:sp>
        <p:nvSpPr>
          <p:cNvPr id="18468" name="Text Box 36"/>
          <p:cNvSpPr txBox="1">
            <a:spLocks noChangeArrowheads="1"/>
          </p:cNvSpPr>
          <p:nvPr/>
        </p:nvSpPr>
        <p:spPr bwMode="auto">
          <a:xfrm>
            <a:off x="1066800" y="4127500"/>
            <a:ext cx="1219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00"/>
                </a:solidFill>
                <a:latin typeface="Times New Roman" pitchFamily="18" charset="0"/>
                <a:ea typeface="楷体_GB2312" pitchFamily="49" charset="-122"/>
              </a:rPr>
              <a:t>个位</a:t>
            </a:r>
          </a:p>
        </p:txBody>
      </p:sp>
      <p:grpSp>
        <p:nvGrpSpPr>
          <p:cNvPr id="7" name="Group 37"/>
          <p:cNvGrpSpPr>
            <a:grpSpLocks/>
          </p:cNvGrpSpPr>
          <p:nvPr/>
        </p:nvGrpSpPr>
        <p:grpSpPr bwMode="auto">
          <a:xfrm>
            <a:off x="1981200" y="4130675"/>
            <a:ext cx="1447800" cy="393700"/>
            <a:chOff x="1248" y="3360"/>
            <a:chExt cx="912" cy="248"/>
          </a:xfrm>
        </p:grpSpPr>
        <p:sp>
          <p:nvSpPr>
            <p:cNvPr id="620579" name="Rectangle 38"/>
            <p:cNvSpPr>
              <a:spLocks noChangeArrowheads="1"/>
            </p:cNvSpPr>
            <p:nvPr/>
          </p:nvSpPr>
          <p:spPr bwMode="auto">
            <a:xfrm>
              <a:off x="1584" y="3360"/>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80" name="Rectangle 39"/>
            <p:cNvSpPr>
              <a:spLocks noChangeArrowheads="1"/>
            </p:cNvSpPr>
            <p:nvPr/>
          </p:nvSpPr>
          <p:spPr bwMode="auto">
            <a:xfrm>
              <a:off x="1920" y="3368"/>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620581" name="Rectangle 40"/>
            <p:cNvSpPr>
              <a:spLocks noChangeArrowheads="1"/>
            </p:cNvSpPr>
            <p:nvPr/>
          </p:nvSpPr>
          <p:spPr bwMode="auto">
            <a:xfrm>
              <a:off x="1248" y="3368"/>
              <a:ext cx="240" cy="240"/>
            </a:xfrm>
            <a:prstGeom prst="rect">
              <a:avLst/>
            </a:prstGeom>
            <a:noFill/>
            <a:ln w="9525">
              <a:solidFill>
                <a:schemeClr val="tx2"/>
              </a:solidFill>
              <a:miter lim="800000"/>
              <a:headEnd/>
              <a:tailEnd/>
            </a:ln>
          </p:spPr>
          <p:txBody>
            <a:bodyPr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grpSp>
      <p:sp>
        <p:nvSpPr>
          <p:cNvPr id="18473" name="Text Box 41"/>
          <p:cNvSpPr txBox="1">
            <a:spLocks noChangeArrowheads="1"/>
          </p:cNvSpPr>
          <p:nvPr/>
        </p:nvSpPr>
        <p:spPr bwMode="auto">
          <a:xfrm>
            <a:off x="1997075" y="4010025"/>
            <a:ext cx="457200" cy="579438"/>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1</a:t>
            </a:r>
          </a:p>
        </p:txBody>
      </p:sp>
      <p:sp>
        <p:nvSpPr>
          <p:cNvPr id="18474" name="Text Box 42"/>
          <p:cNvSpPr txBox="1">
            <a:spLocks noChangeArrowheads="1"/>
          </p:cNvSpPr>
          <p:nvPr/>
        </p:nvSpPr>
        <p:spPr bwMode="auto">
          <a:xfrm>
            <a:off x="2530475" y="4010025"/>
            <a:ext cx="381000" cy="579438"/>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2</a:t>
            </a:r>
          </a:p>
        </p:txBody>
      </p:sp>
      <p:sp>
        <p:nvSpPr>
          <p:cNvPr id="18475" name="Text Box 43"/>
          <p:cNvSpPr txBox="1">
            <a:spLocks noChangeArrowheads="1"/>
          </p:cNvSpPr>
          <p:nvPr/>
        </p:nvSpPr>
        <p:spPr bwMode="auto">
          <a:xfrm>
            <a:off x="3055938" y="4016375"/>
            <a:ext cx="457200" cy="579438"/>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3200" b="1" smtClean="0">
                <a:solidFill>
                  <a:srgbClr val="000000"/>
                </a:solidFill>
                <a:latin typeface="Times New Roman" pitchFamily="18" charset="0"/>
              </a:rPr>
              <a:t>3</a:t>
            </a:r>
          </a:p>
        </p:txBody>
      </p:sp>
      <p:sp>
        <p:nvSpPr>
          <p:cNvPr id="18476" name="Text Box 44"/>
          <p:cNvSpPr txBox="1">
            <a:spLocks noChangeArrowheads="1"/>
          </p:cNvSpPr>
          <p:nvPr/>
        </p:nvSpPr>
        <p:spPr bwMode="auto">
          <a:xfrm>
            <a:off x="7315200" y="3355975"/>
            <a:ext cx="1600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smtClean="0">
                <a:solidFill>
                  <a:srgbClr val="000000"/>
                </a:solidFill>
                <a:latin typeface="楷体_GB2312" pitchFamily="49" charset="-122"/>
                <a:ea typeface="楷体_GB2312" pitchFamily="49" charset="-122"/>
              </a:rPr>
              <a:t>2</a:t>
            </a:r>
            <a:r>
              <a:rPr kumimoji="1" lang="zh-CN" altLang="en-US" sz="2400" b="1" smtClean="0">
                <a:solidFill>
                  <a:srgbClr val="000000"/>
                </a:solidFill>
                <a:latin typeface="楷体_GB2312" pitchFamily="49" charset="-122"/>
                <a:ea typeface="楷体_GB2312" pitchFamily="49" charset="-122"/>
              </a:rPr>
              <a:t>种放法</a:t>
            </a:r>
          </a:p>
        </p:txBody>
      </p:sp>
      <p:sp>
        <p:nvSpPr>
          <p:cNvPr id="18477" name="Text Box 45"/>
          <p:cNvSpPr txBox="1">
            <a:spLocks noChangeArrowheads="1"/>
          </p:cNvSpPr>
          <p:nvPr/>
        </p:nvSpPr>
        <p:spPr bwMode="auto">
          <a:xfrm>
            <a:off x="7315200" y="3948113"/>
            <a:ext cx="1600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smtClean="0">
                <a:solidFill>
                  <a:srgbClr val="000000"/>
                </a:solidFill>
                <a:latin typeface="楷体_GB2312" pitchFamily="49" charset="-122"/>
                <a:ea typeface="楷体_GB2312" pitchFamily="49" charset="-122"/>
              </a:rPr>
              <a:t>1</a:t>
            </a:r>
            <a:r>
              <a:rPr kumimoji="1" lang="zh-CN" altLang="en-US" sz="2400" b="1" smtClean="0">
                <a:solidFill>
                  <a:srgbClr val="000000"/>
                </a:solidFill>
                <a:latin typeface="楷体_GB2312" pitchFamily="49" charset="-122"/>
                <a:ea typeface="楷体_GB2312" pitchFamily="49" charset="-122"/>
              </a:rPr>
              <a:t>种放法</a:t>
            </a:r>
          </a:p>
        </p:txBody>
      </p:sp>
      <p:sp>
        <p:nvSpPr>
          <p:cNvPr id="18478" name="Text Box 46"/>
          <p:cNvSpPr txBox="1">
            <a:spLocks noChangeArrowheads="1"/>
          </p:cNvSpPr>
          <p:nvPr/>
        </p:nvSpPr>
        <p:spPr bwMode="auto">
          <a:xfrm>
            <a:off x="6711950" y="4557713"/>
            <a:ext cx="1600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00"/>
                </a:solidFill>
                <a:latin typeface="楷体_GB2312" pitchFamily="49" charset="-122"/>
                <a:ea typeface="楷体_GB2312" pitchFamily="49" charset="-122"/>
              </a:rPr>
              <a:t>种放法</a:t>
            </a:r>
            <a:r>
              <a:rPr kumimoji="1" lang="en-US" altLang="zh-CN" sz="2400" b="1" smtClean="0">
                <a:solidFill>
                  <a:srgbClr val="000000"/>
                </a:solidFill>
                <a:latin typeface="楷体_GB2312" pitchFamily="49" charset="-122"/>
                <a:ea typeface="楷体_GB2312" pitchFamily="49" charset="-122"/>
              </a:rPr>
              <a:t>.</a:t>
            </a:r>
          </a:p>
        </p:txBody>
      </p:sp>
      <p:sp>
        <p:nvSpPr>
          <p:cNvPr id="18479" name="Text Box 47"/>
          <p:cNvSpPr txBox="1">
            <a:spLocks noChangeArrowheads="1"/>
          </p:cNvSpPr>
          <p:nvPr/>
        </p:nvSpPr>
        <p:spPr bwMode="auto">
          <a:xfrm>
            <a:off x="4038600" y="4551363"/>
            <a:ext cx="1600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00"/>
                </a:solidFill>
                <a:latin typeface="楷体_GB2312" pitchFamily="49" charset="-122"/>
                <a:ea typeface="楷体_GB2312" pitchFamily="49" charset="-122"/>
              </a:rPr>
              <a:t>共有</a:t>
            </a:r>
          </a:p>
        </p:txBody>
      </p:sp>
      <p:graphicFrame>
        <p:nvGraphicFramePr>
          <p:cNvPr id="18480" name="Object 6"/>
          <p:cNvGraphicFramePr>
            <a:graphicFrameLocks noChangeAspect="1"/>
          </p:cNvGraphicFramePr>
          <p:nvPr/>
        </p:nvGraphicFramePr>
        <p:xfrm>
          <a:off x="4800600" y="4627563"/>
          <a:ext cx="1676400" cy="317500"/>
        </p:xfrm>
        <a:graphic>
          <a:graphicData uri="http://schemas.openxmlformats.org/presentationml/2006/ole">
            <p:oleObj spid="_x0000_s351234" name="Equation" r:id="rId3" imgW="1675673" imgH="317362" progId="">
              <p:embed/>
            </p:oleObj>
          </a:graphicData>
        </a:graphic>
      </p:graphicFrame>
      <p:sp>
        <p:nvSpPr>
          <p:cNvPr id="18481" name="AutoShape 49"/>
          <p:cNvSpPr>
            <a:spLocks/>
          </p:cNvSpPr>
          <p:nvPr/>
        </p:nvSpPr>
        <p:spPr bwMode="auto">
          <a:xfrm rot="5400000">
            <a:off x="4076700" y="328613"/>
            <a:ext cx="228600" cy="4267200"/>
          </a:xfrm>
          <a:prstGeom prst="leftBrace">
            <a:avLst>
              <a:gd name="adj1" fmla="val 94025"/>
              <a:gd name="adj2" fmla="val 50000"/>
            </a:avLst>
          </a:prstGeom>
          <a:noFill/>
          <a:ln w="9525">
            <a:solidFill>
              <a:srgbClr val="0606FA"/>
            </a:solidFill>
            <a:round/>
            <a:headEnd/>
            <a:tailEnd/>
          </a:ln>
        </p:spPr>
        <p:txBody>
          <a:bodyPr rot="10800000" vert="eaVert" wrap="none" anchor="ctr"/>
          <a:lstStyle/>
          <a:p>
            <a:pPr algn="ctr" fontAlgn="base">
              <a:spcBef>
                <a:spcPct val="0"/>
              </a:spcBef>
              <a:spcAft>
                <a:spcPct val="0"/>
              </a:spcAft>
            </a:pPr>
            <a:endParaRPr kumimoji="1" lang="zh-CN" altLang="zh-CN" sz="2400" b="1" smtClean="0">
              <a:solidFill>
                <a:srgbClr val="000000"/>
              </a:solidFill>
              <a:latin typeface="Times New Roman" pitchFamily="18" charset="0"/>
            </a:endParaRPr>
          </a:p>
        </p:txBody>
      </p:sp>
      <p:sp>
        <p:nvSpPr>
          <p:cNvPr id="18482" name="AutoShape 50"/>
          <p:cNvSpPr>
            <a:spLocks noChangeArrowheads="1"/>
          </p:cNvSpPr>
          <p:nvPr/>
        </p:nvSpPr>
        <p:spPr bwMode="auto">
          <a:xfrm>
            <a:off x="2632075" y="3144838"/>
            <a:ext cx="152400" cy="228600"/>
          </a:xfrm>
          <a:prstGeom prst="downArrow">
            <a:avLst>
              <a:gd name="adj1" fmla="val 50000"/>
              <a:gd name="adj2" fmla="val 37500"/>
            </a:avLst>
          </a:prstGeom>
          <a:solidFill>
            <a:srgbClr val="FF0000"/>
          </a:solidFill>
          <a:ln w="9525">
            <a:solidFill>
              <a:srgbClr val="FF0000"/>
            </a:solidFill>
            <a:miter lim="800000"/>
            <a:headEnd/>
            <a:tailEnd/>
          </a:ln>
        </p:spPr>
        <p:txBody>
          <a:bodyPr vert="eaVert" wrap="none" anchor="ctr"/>
          <a:lstStyle/>
          <a:p>
            <a:pPr fontAlgn="base">
              <a:spcBef>
                <a:spcPct val="0"/>
              </a:spcBef>
              <a:spcAft>
                <a:spcPct val="0"/>
              </a:spcAft>
            </a:pPr>
            <a:endParaRPr lang="zh-CN" altLang="en-US" smtClean="0">
              <a:solidFill>
                <a:srgbClr val="000000"/>
              </a:solidFill>
            </a:endParaRPr>
          </a:p>
        </p:txBody>
      </p:sp>
      <p:sp>
        <p:nvSpPr>
          <p:cNvPr id="18483" name="AutoShape 51"/>
          <p:cNvSpPr>
            <a:spLocks noChangeArrowheads="1"/>
          </p:cNvSpPr>
          <p:nvPr/>
        </p:nvSpPr>
        <p:spPr bwMode="auto">
          <a:xfrm>
            <a:off x="3141663" y="3856038"/>
            <a:ext cx="152400" cy="228600"/>
          </a:xfrm>
          <a:prstGeom prst="downArrow">
            <a:avLst>
              <a:gd name="adj1" fmla="val 50000"/>
              <a:gd name="adj2" fmla="val 37500"/>
            </a:avLst>
          </a:prstGeom>
          <a:solidFill>
            <a:srgbClr val="FF0000"/>
          </a:solidFill>
          <a:ln w="9525">
            <a:solidFill>
              <a:srgbClr val="FF0000"/>
            </a:solidFill>
            <a:miter lim="800000"/>
            <a:headEnd/>
            <a:tailEnd/>
          </a:ln>
        </p:spPr>
        <p:txBody>
          <a:bodyPr vert="eaVert" wrap="none" anchor="ctr"/>
          <a:lstStyle/>
          <a:p>
            <a:pPr fontAlgn="base">
              <a:spcBef>
                <a:spcPct val="0"/>
              </a:spcBef>
              <a:spcAft>
                <a:spcPct val="0"/>
              </a:spcAft>
            </a:pPr>
            <a:endParaRPr lang="zh-CN" altLang="en-US" smtClean="0">
              <a:solidFill>
                <a:srgbClr val="000000"/>
              </a:solidFill>
            </a:endParaRPr>
          </a:p>
        </p:txBody>
      </p:sp>
      <p:sp>
        <p:nvSpPr>
          <p:cNvPr id="620578" name="Text Box 13"/>
          <p:cNvSpPr txBox="1">
            <a:spLocks noChangeArrowheads="1"/>
          </p:cNvSpPr>
          <p:nvPr/>
        </p:nvSpPr>
        <p:spPr bwMode="auto">
          <a:xfrm>
            <a:off x="928688" y="5214938"/>
            <a:ext cx="7243762" cy="1169987"/>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Times New Roman" pitchFamily="18" charset="0"/>
                <a:ea typeface="Arial Unicode MS" pitchFamily="34" charset="-122"/>
                <a:cs typeface="Arial Unicode MS" pitchFamily="34" charset="-122"/>
              </a:rPr>
              <a:t>所求六个三位数为</a:t>
            </a:r>
            <a:endParaRPr kumimoji="1" lang="en-US" altLang="zh-CN" sz="2800" b="1" smtClean="0">
              <a:solidFill>
                <a:srgbClr val="000000"/>
              </a:solidFill>
              <a:latin typeface="Times New Roman" pitchFamily="18" charset="0"/>
              <a:ea typeface="Arial Unicode MS" pitchFamily="34" charset="-122"/>
              <a:cs typeface="Arial Unicode MS" pitchFamily="34" charset="-122"/>
            </a:endParaRPr>
          </a:p>
          <a:p>
            <a:pPr algn="ctr" fontAlgn="base">
              <a:spcBef>
                <a:spcPct val="50000"/>
              </a:spcBef>
              <a:spcAft>
                <a:spcPct val="0"/>
              </a:spcAft>
            </a:pPr>
            <a:r>
              <a:rPr kumimoji="1" lang="en-US" altLang="zh-CN" sz="2800" b="1" smtClean="0">
                <a:solidFill>
                  <a:srgbClr val="000000"/>
                </a:solidFill>
                <a:latin typeface="Times New Roman" pitchFamily="18" charset="0"/>
                <a:ea typeface="Arial Unicode MS" pitchFamily="34" charset="-122"/>
                <a:cs typeface="Arial Unicode MS" pitchFamily="34" charset="-122"/>
              </a:rPr>
              <a:t>123</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132</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213</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231</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312</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321</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435"/>
                                        </p:tgtEl>
                                        <p:attrNameLst>
                                          <p:attrName>style.visibility</p:attrName>
                                        </p:attrNameLst>
                                      </p:cBhvr>
                                      <p:to>
                                        <p:strVal val="visible"/>
                                      </p:to>
                                    </p:set>
                                    <p:animEffect transition="in" filter="wipe(left)">
                                      <p:cBhvr>
                                        <p:cTn id="11" dur="500"/>
                                        <p:tgtEl>
                                          <p:spTgt spid="184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436"/>
                                        </p:tgtEl>
                                        <p:attrNameLst>
                                          <p:attrName>style.visibility</p:attrName>
                                        </p:attrNameLst>
                                      </p:cBhvr>
                                      <p:to>
                                        <p:strVal val="visible"/>
                                      </p:to>
                                    </p:set>
                                    <p:animEffect transition="in" filter="wipe(left)">
                                      <p:cBhvr>
                                        <p:cTn id="16" dur="500"/>
                                        <p:tgtEl>
                                          <p:spTgt spid="184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449"/>
                                        </p:tgtEl>
                                        <p:attrNameLst>
                                          <p:attrName>style.visibility</p:attrName>
                                        </p:attrNameLst>
                                      </p:cBhvr>
                                      <p:to>
                                        <p:strVal val="visible"/>
                                      </p:to>
                                    </p:set>
                                    <p:animEffect transition="in" filter="wipe(left)">
                                      <p:cBhvr>
                                        <p:cTn id="21" dur="500"/>
                                        <p:tgtEl>
                                          <p:spTgt spid="184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481"/>
                                        </p:tgtEl>
                                        <p:attrNameLst>
                                          <p:attrName>style.visibility</p:attrName>
                                        </p:attrNameLst>
                                      </p:cBhvr>
                                      <p:to>
                                        <p:strVal val="visible"/>
                                      </p:to>
                                    </p:set>
                                    <p:animEffect transition="in" filter="wipe(left)">
                                      <p:cBhvr>
                                        <p:cTn id="26" dur="500"/>
                                        <p:tgtEl>
                                          <p:spTgt spid="184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453"/>
                                        </p:tgtEl>
                                        <p:attrNameLst>
                                          <p:attrName>style.visibility</p:attrName>
                                        </p:attrNameLst>
                                      </p:cBhvr>
                                      <p:to>
                                        <p:strVal val="visible"/>
                                      </p:to>
                                    </p:set>
                                    <p:animEffect transition="in" filter="wipe(left)">
                                      <p:cBhvr>
                                        <p:cTn id="31" dur="500"/>
                                        <p:tgtEl>
                                          <p:spTgt spid="184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450"/>
                                        </p:tgtEl>
                                        <p:attrNameLst>
                                          <p:attrName>style.visibility</p:attrName>
                                        </p:attrNameLst>
                                      </p:cBhvr>
                                      <p:to>
                                        <p:strVal val="visible"/>
                                      </p:to>
                                    </p:set>
                                    <p:animEffect transition="in" filter="wipe(left)">
                                      <p:cBhvr>
                                        <p:cTn id="51" dur="500"/>
                                        <p:tgtEl>
                                          <p:spTgt spid="1845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451"/>
                                        </p:tgtEl>
                                        <p:attrNameLst>
                                          <p:attrName>style.visibility</p:attrName>
                                        </p:attrNameLst>
                                      </p:cBhvr>
                                      <p:to>
                                        <p:strVal val="visible"/>
                                      </p:to>
                                    </p:set>
                                    <p:animEffect transition="in" filter="wipe(left)">
                                      <p:cBhvr>
                                        <p:cTn id="56" dur="500"/>
                                        <p:tgtEl>
                                          <p:spTgt spid="1845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452"/>
                                        </p:tgtEl>
                                        <p:attrNameLst>
                                          <p:attrName>style.visibility</p:attrName>
                                        </p:attrNameLst>
                                      </p:cBhvr>
                                      <p:to>
                                        <p:strVal val="visible"/>
                                      </p:to>
                                    </p:set>
                                    <p:animEffect transition="in" filter="wipe(left)">
                                      <p:cBhvr>
                                        <p:cTn id="61" dur="500"/>
                                        <p:tgtEl>
                                          <p:spTgt spid="1845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454"/>
                                        </p:tgtEl>
                                        <p:attrNameLst>
                                          <p:attrName>style.visibility</p:attrName>
                                        </p:attrNameLst>
                                      </p:cBhvr>
                                      <p:to>
                                        <p:strVal val="visible"/>
                                      </p:to>
                                    </p:set>
                                    <p:animEffect transition="in" filter="wipe(left)">
                                      <p:cBhvr>
                                        <p:cTn id="66" dur="500"/>
                                        <p:tgtEl>
                                          <p:spTgt spid="1845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8455"/>
                                        </p:tgtEl>
                                        <p:attrNameLst>
                                          <p:attrName>style.visibility</p:attrName>
                                        </p:attrNameLst>
                                      </p:cBhvr>
                                      <p:to>
                                        <p:strVal val="visible"/>
                                      </p:to>
                                    </p:set>
                                    <p:animEffect transition="in" filter="wipe(left)">
                                      <p:cBhvr>
                                        <p:cTn id="71" dur="500"/>
                                        <p:tgtEl>
                                          <p:spTgt spid="1845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wipe(left)">
                                      <p:cBhvr>
                                        <p:cTn id="76" dur="500"/>
                                        <p:tgtEl>
                                          <p:spTgt spid="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left)">
                                      <p:cBhvr>
                                        <p:cTn id="81" dur="500"/>
                                        <p:tgtEl>
                                          <p:spTgt spid="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8464"/>
                                        </p:tgtEl>
                                        <p:attrNameLst>
                                          <p:attrName>style.visibility</p:attrName>
                                        </p:attrNameLst>
                                      </p:cBhvr>
                                      <p:to>
                                        <p:strVal val="visible"/>
                                      </p:to>
                                    </p:set>
                                    <p:animEffect transition="in" filter="wipe(left)">
                                      <p:cBhvr>
                                        <p:cTn id="86" dur="500"/>
                                        <p:tgtEl>
                                          <p:spTgt spid="1846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8482"/>
                                        </p:tgtEl>
                                        <p:attrNameLst>
                                          <p:attrName>style.visibility</p:attrName>
                                        </p:attrNameLst>
                                      </p:cBhvr>
                                      <p:to>
                                        <p:strVal val="visible"/>
                                      </p:to>
                                    </p:set>
                                    <p:animEffect transition="in" filter="wipe(up)">
                                      <p:cBhvr>
                                        <p:cTn id="91" dur="500"/>
                                        <p:tgtEl>
                                          <p:spTgt spid="1848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8465"/>
                                        </p:tgtEl>
                                        <p:attrNameLst>
                                          <p:attrName>style.visibility</p:attrName>
                                        </p:attrNameLst>
                                      </p:cBhvr>
                                      <p:to>
                                        <p:strVal val="visible"/>
                                      </p:to>
                                    </p:set>
                                    <p:animEffect transition="in" filter="wipe(left)">
                                      <p:cBhvr>
                                        <p:cTn id="96" dur="500"/>
                                        <p:tgtEl>
                                          <p:spTgt spid="1846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8467"/>
                                        </p:tgtEl>
                                        <p:attrNameLst>
                                          <p:attrName>style.visibility</p:attrName>
                                        </p:attrNameLst>
                                      </p:cBhvr>
                                      <p:to>
                                        <p:strVal val="visible"/>
                                      </p:to>
                                    </p:set>
                                    <p:animEffect transition="in" filter="wipe(left)">
                                      <p:cBhvr>
                                        <p:cTn id="101" dur="500"/>
                                        <p:tgtEl>
                                          <p:spTgt spid="1846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8466"/>
                                        </p:tgtEl>
                                        <p:attrNameLst>
                                          <p:attrName>style.visibility</p:attrName>
                                        </p:attrNameLst>
                                      </p:cBhvr>
                                      <p:to>
                                        <p:strVal val="visible"/>
                                      </p:to>
                                    </p:set>
                                    <p:animEffect transition="in" filter="wipe(left)">
                                      <p:cBhvr>
                                        <p:cTn id="106" dur="500"/>
                                        <p:tgtEl>
                                          <p:spTgt spid="1846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8476"/>
                                        </p:tgtEl>
                                        <p:attrNameLst>
                                          <p:attrName>style.visibility</p:attrName>
                                        </p:attrNameLst>
                                      </p:cBhvr>
                                      <p:to>
                                        <p:strVal val="visible"/>
                                      </p:to>
                                    </p:set>
                                    <p:animEffect transition="in" filter="wipe(left)">
                                      <p:cBhvr>
                                        <p:cTn id="111" dur="500"/>
                                        <p:tgtEl>
                                          <p:spTgt spid="1847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8468"/>
                                        </p:tgtEl>
                                        <p:attrNameLst>
                                          <p:attrName>style.visibility</p:attrName>
                                        </p:attrNameLst>
                                      </p:cBhvr>
                                      <p:to>
                                        <p:strVal val="visible"/>
                                      </p:to>
                                    </p:set>
                                    <p:animEffect transition="in" filter="wipe(left)">
                                      <p:cBhvr>
                                        <p:cTn id="116" dur="500"/>
                                        <p:tgtEl>
                                          <p:spTgt spid="1846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wipe(left)">
                                      <p:cBhvr>
                                        <p:cTn id="121" dur="500"/>
                                        <p:tgtEl>
                                          <p:spTgt spid="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8473"/>
                                        </p:tgtEl>
                                        <p:attrNameLst>
                                          <p:attrName>style.visibility</p:attrName>
                                        </p:attrNameLst>
                                      </p:cBhvr>
                                      <p:to>
                                        <p:strVal val="visible"/>
                                      </p:to>
                                    </p:set>
                                    <p:animEffect transition="in" filter="wipe(left)">
                                      <p:cBhvr>
                                        <p:cTn id="126" dur="500"/>
                                        <p:tgtEl>
                                          <p:spTgt spid="18473"/>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8474"/>
                                        </p:tgtEl>
                                        <p:attrNameLst>
                                          <p:attrName>style.visibility</p:attrName>
                                        </p:attrNameLst>
                                      </p:cBhvr>
                                      <p:to>
                                        <p:strVal val="visible"/>
                                      </p:to>
                                    </p:set>
                                    <p:animEffect transition="in" filter="wipe(left)">
                                      <p:cBhvr>
                                        <p:cTn id="131" dur="500"/>
                                        <p:tgtEl>
                                          <p:spTgt spid="1847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18483"/>
                                        </p:tgtEl>
                                        <p:attrNameLst>
                                          <p:attrName>style.visibility</p:attrName>
                                        </p:attrNameLst>
                                      </p:cBhvr>
                                      <p:to>
                                        <p:strVal val="visible"/>
                                      </p:to>
                                    </p:set>
                                    <p:animEffect transition="in" filter="wipe(up)">
                                      <p:cBhvr>
                                        <p:cTn id="136" dur="500"/>
                                        <p:tgtEl>
                                          <p:spTgt spid="18483"/>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8475"/>
                                        </p:tgtEl>
                                        <p:attrNameLst>
                                          <p:attrName>style.visibility</p:attrName>
                                        </p:attrNameLst>
                                      </p:cBhvr>
                                      <p:to>
                                        <p:strVal val="visible"/>
                                      </p:to>
                                    </p:set>
                                    <p:animEffect transition="in" filter="wipe(left)">
                                      <p:cBhvr>
                                        <p:cTn id="141" dur="500"/>
                                        <p:tgtEl>
                                          <p:spTgt spid="1847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8477"/>
                                        </p:tgtEl>
                                        <p:attrNameLst>
                                          <p:attrName>style.visibility</p:attrName>
                                        </p:attrNameLst>
                                      </p:cBhvr>
                                      <p:to>
                                        <p:strVal val="visible"/>
                                      </p:to>
                                    </p:set>
                                    <p:animEffect transition="in" filter="wipe(left)">
                                      <p:cBhvr>
                                        <p:cTn id="146" dur="500"/>
                                        <p:tgtEl>
                                          <p:spTgt spid="18477"/>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8479"/>
                                        </p:tgtEl>
                                        <p:attrNameLst>
                                          <p:attrName>style.visibility</p:attrName>
                                        </p:attrNameLst>
                                      </p:cBhvr>
                                      <p:to>
                                        <p:strVal val="visible"/>
                                      </p:to>
                                    </p:set>
                                    <p:animEffect transition="in" filter="wipe(left)">
                                      <p:cBhvr>
                                        <p:cTn id="151" dur="500"/>
                                        <p:tgtEl>
                                          <p:spTgt spid="18479"/>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nodeType="clickEffect">
                                  <p:stCondLst>
                                    <p:cond delay="0"/>
                                  </p:stCondLst>
                                  <p:childTnLst>
                                    <p:set>
                                      <p:cBhvr>
                                        <p:cTn id="155" dur="1" fill="hold">
                                          <p:stCondLst>
                                            <p:cond delay="0"/>
                                          </p:stCondLst>
                                        </p:cTn>
                                        <p:tgtEl>
                                          <p:spTgt spid="18480"/>
                                        </p:tgtEl>
                                        <p:attrNameLst>
                                          <p:attrName>style.visibility</p:attrName>
                                        </p:attrNameLst>
                                      </p:cBhvr>
                                      <p:to>
                                        <p:strVal val="visible"/>
                                      </p:to>
                                    </p:set>
                                    <p:animEffect transition="in" filter="wipe(left)">
                                      <p:cBhvr>
                                        <p:cTn id="156" dur="500"/>
                                        <p:tgtEl>
                                          <p:spTgt spid="18480"/>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8478"/>
                                        </p:tgtEl>
                                        <p:attrNameLst>
                                          <p:attrName>style.visibility</p:attrName>
                                        </p:attrNameLst>
                                      </p:cBhvr>
                                      <p:to>
                                        <p:strVal val="visible"/>
                                      </p:to>
                                    </p:set>
                                    <p:animEffect transition="in" filter="wipe(left)">
                                      <p:cBhvr>
                                        <p:cTn id="161" dur="500"/>
                                        <p:tgtEl>
                                          <p:spTgt spid="18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utoUpdateAnimBg="0"/>
      <p:bldP spid="18436" grpId="0" autoUpdateAnimBg="0"/>
      <p:bldP spid="18449" grpId="0" autoUpdateAnimBg="0"/>
      <p:bldP spid="18450" grpId="0" autoUpdateAnimBg="0"/>
      <p:bldP spid="18451" grpId="0" autoUpdateAnimBg="0"/>
      <p:bldP spid="18452" grpId="0" autoUpdateAnimBg="0"/>
      <p:bldP spid="18453" grpId="0" autoUpdateAnimBg="0"/>
      <p:bldP spid="18454" grpId="0" autoUpdateAnimBg="0"/>
      <p:bldP spid="18455" grpId="0" autoUpdateAnimBg="0"/>
      <p:bldP spid="18464" grpId="0" autoUpdateAnimBg="0"/>
      <p:bldP spid="18465" grpId="0" autoUpdateAnimBg="0"/>
      <p:bldP spid="18466" grpId="0" autoUpdateAnimBg="0"/>
      <p:bldP spid="18467" grpId="0" autoUpdateAnimBg="0"/>
      <p:bldP spid="18468" grpId="0" autoUpdateAnimBg="0"/>
      <p:bldP spid="18473" grpId="0" autoUpdateAnimBg="0"/>
      <p:bldP spid="18474" grpId="0" autoUpdateAnimBg="0"/>
      <p:bldP spid="18475" grpId="0" autoUpdateAnimBg="0"/>
      <p:bldP spid="18476" grpId="0" autoUpdateAnimBg="0"/>
      <p:bldP spid="18477" grpId="0" autoUpdateAnimBg="0"/>
      <p:bldP spid="18478" grpId="0" autoUpdateAnimBg="0"/>
      <p:bldP spid="18479" grpId="0" autoUpdateAnimBg="0"/>
      <p:bldP spid="18481" grpId="0" animBg="1" autoUpdateAnimBg="0"/>
      <p:bldP spid="18482" grpId="0" animBg="1"/>
      <p:bldP spid="1848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152400" y="668338"/>
            <a:ext cx="8748713" cy="1074737"/>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sz="2800" b="1" smtClean="0">
                <a:solidFill>
                  <a:srgbClr val="0000FF"/>
                </a:solidFill>
                <a:latin typeface="Tahoma" pitchFamily="34" charset="0"/>
                <a:ea typeface="楷体_GB2312" pitchFamily="49" charset="-122"/>
              </a:rPr>
              <a:t>问题</a:t>
            </a:r>
            <a:r>
              <a:rPr lang="zh-CN" altLang="en-US" sz="2800" b="1" smtClean="0">
                <a:solidFill>
                  <a:srgbClr val="000000"/>
                </a:solidFill>
                <a:latin typeface="Tahoma" pitchFamily="34" charset="0"/>
                <a:ea typeface="楷体_GB2312" pitchFamily="49" charset="-122"/>
              </a:rPr>
              <a:t>   把 </a:t>
            </a:r>
            <a:r>
              <a:rPr lang="en-US" altLang="zh-CN" sz="2800" b="1" i="1" smtClean="0">
                <a:solidFill>
                  <a:srgbClr val="000000"/>
                </a:solidFill>
                <a:latin typeface="Times New Roman" pitchFamily="18" charset="0"/>
                <a:ea typeface="楷体_GB2312" pitchFamily="49" charset="-122"/>
              </a:rPr>
              <a:t>n </a:t>
            </a:r>
            <a:r>
              <a:rPr lang="zh-CN" altLang="en-US" sz="2800" b="1" smtClean="0">
                <a:solidFill>
                  <a:srgbClr val="000000"/>
                </a:solidFill>
                <a:latin typeface="Tahoma" pitchFamily="34" charset="0"/>
                <a:ea typeface="楷体_GB2312" pitchFamily="49" charset="-122"/>
              </a:rPr>
              <a:t>个不同的元素排成一列，共有多少种不同的</a:t>
            </a:r>
          </a:p>
          <a:p>
            <a:pPr fontAlgn="base">
              <a:lnSpc>
                <a:spcPct val="130000"/>
              </a:lnSpc>
              <a:spcBef>
                <a:spcPct val="0"/>
              </a:spcBef>
              <a:spcAft>
                <a:spcPct val="0"/>
              </a:spcAft>
            </a:pPr>
            <a:r>
              <a:rPr lang="zh-CN" altLang="en-US" sz="2800" b="1" smtClean="0">
                <a:solidFill>
                  <a:srgbClr val="000000"/>
                </a:solidFill>
                <a:latin typeface="Tahoma" pitchFamily="34" charset="0"/>
                <a:ea typeface="楷体_GB2312" pitchFamily="49" charset="-122"/>
              </a:rPr>
              <a:t>          排法？</a:t>
            </a:r>
          </a:p>
        </p:txBody>
      </p:sp>
      <p:sp>
        <p:nvSpPr>
          <p:cNvPr id="19459" name="AutoShape 3"/>
          <p:cNvSpPr>
            <a:spLocks noChangeArrowheads="1"/>
          </p:cNvSpPr>
          <p:nvPr/>
        </p:nvSpPr>
        <p:spPr bwMode="auto">
          <a:xfrm>
            <a:off x="187325" y="1727200"/>
            <a:ext cx="8824913" cy="1539875"/>
          </a:xfrm>
          <a:prstGeom prst="roundRect">
            <a:avLst>
              <a:gd name="adj" fmla="val 16667"/>
            </a:avLst>
          </a:prstGeom>
          <a:noFill/>
          <a:ln w="28575">
            <a:solidFill>
              <a:schemeClr val="accent1"/>
            </a:solidFill>
            <a:round/>
            <a:headEnd/>
            <a:tailEnd/>
          </a:ln>
        </p:spPr>
        <p:txBody>
          <a:bodyPr>
            <a:spAutoFit/>
          </a:bodyPr>
          <a:lstStyle/>
          <a:p>
            <a:pPr fontAlgn="base">
              <a:spcBef>
                <a:spcPct val="0"/>
              </a:spcBef>
              <a:spcAft>
                <a:spcPct val="0"/>
              </a:spcAft>
              <a:defRPr/>
            </a:pPr>
            <a:r>
              <a:rPr lang="zh-CN" altLang="en-US" sz="2800" b="1" dirty="0">
                <a:solidFill>
                  <a:srgbClr val="0000FF"/>
                </a:solidFill>
                <a:latin typeface="Tahoma" pitchFamily="34" charset="0"/>
                <a:ea typeface="楷体_GB2312" pitchFamily="49" charset="-122"/>
              </a:rPr>
              <a:t>       定义</a:t>
            </a:r>
            <a:r>
              <a:rPr lang="en-US" altLang="zh-CN" sz="2800" b="1" dirty="0">
                <a:solidFill>
                  <a:srgbClr val="0000FF"/>
                </a:solidFill>
                <a:latin typeface="Tahoma" pitchFamily="34" charset="0"/>
                <a:ea typeface="楷体_GB2312" pitchFamily="49" charset="-122"/>
              </a:rPr>
              <a:t>1</a:t>
            </a:r>
            <a:r>
              <a:rPr lang="zh-CN" altLang="en-US" sz="2800" b="1" dirty="0">
                <a:solidFill>
                  <a:srgbClr val="000000"/>
                </a:solidFill>
                <a:latin typeface="Tahoma" pitchFamily="34" charset="0"/>
                <a:ea typeface="楷体_GB2312" pitchFamily="49" charset="-122"/>
              </a:rPr>
              <a:t>   把 </a:t>
            </a:r>
            <a:r>
              <a:rPr lang="en-US" altLang="zh-CN" sz="2800" b="1" i="1" dirty="0">
                <a:solidFill>
                  <a:srgbClr val="000000"/>
                </a:solidFill>
                <a:latin typeface="Times New Roman" pitchFamily="18" charset="0"/>
                <a:ea typeface="楷体_GB2312" pitchFamily="49" charset="-122"/>
              </a:rPr>
              <a:t>n </a:t>
            </a:r>
            <a:r>
              <a:rPr lang="zh-CN" altLang="en-US" sz="2800" b="1" dirty="0">
                <a:solidFill>
                  <a:srgbClr val="000000"/>
                </a:solidFill>
                <a:latin typeface="Tahoma" pitchFamily="34" charset="0"/>
                <a:ea typeface="楷体_GB2312" pitchFamily="49" charset="-122"/>
              </a:rPr>
              <a:t>个不同的元素排成一列，叫做这 </a:t>
            </a:r>
            <a:r>
              <a:rPr lang="en-US" altLang="zh-CN" sz="2800" b="1" i="1" dirty="0">
                <a:solidFill>
                  <a:srgbClr val="000000"/>
                </a:solidFill>
                <a:latin typeface="Times New Roman" pitchFamily="18" charset="0"/>
                <a:ea typeface="楷体_GB2312" pitchFamily="49" charset="-122"/>
              </a:rPr>
              <a:t>n </a:t>
            </a:r>
            <a:r>
              <a:rPr lang="zh-CN" altLang="en-US" sz="2800" b="1" dirty="0">
                <a:solidFill>
                  <a:srgbClr val="000000"/>
                </a:solidFill>
                <a:latin typeface="Tahoma" pitchFamily="34" charset="0"/>
                <a:ea typeface="楷体_GB2312" pitchFamily="49" charset="-122"/>
              </a:rPr>
              <a:t>个元素的</a:t>
            </a:r>
            <a:r>
              <a:rPr lang="zh-CN" altLang="en-US" sz="2800" b="1" dirty="0">
                <a:solidFill>
                  <a:srgbClr val="FF0000"/>
                </a:solidFill>
                <a:latin typeface="Tahoma" pitchFamily="34" charset="0"/>
                <a:ea typeface="楷体_GB2312" pitchFamily="49" charset="-122"/>
              </a:rPr>
              <a:t>全排列</a:t>
            </a:r>
            <a:r>
              <a:rPr lang="en-US" altLang="zh-CN" sz="2800" b="1" dirty="0">
                <a:solidFill>
                  <a:srgbClr val="FF0000"/>
                </a:solidFill>
                <a:latin typeface="宋体"/>
              </a:rPr>
              <a:t>(all permutation)</a:t>
            </a:r>
            <a:r>
              <a:rPr lang="en-US" altLang="zh-CN" sz="2800" b="1" dirty="0">
                <a:solidFill>
                  <a:srgbClr val="000000"/>
                </a:solidFill>
                <a:latin typeface="宋体"/>
              </a:rPr>
              <a:t>.   </a:t>
            </a:r>
            <a:r>
              <a:rPr lang="en-US" altLang="zh-CN" sz="2800" b="1" i="1" dirty="0">
                <a:solidFill>
                  <a:srgbClr val="000000"/>
                </a:solidFill>
                <a:latin typeface="Times New Roman" pitchFamily="18" charset="0"/>
                <a:ea typeface="楷体_GB2312" pitchFamily="49" charset="-122"/>
              </a:rPr>
              <a:t>n </a:t>
            </a:r>
            <a:r>
              <a:rPr lang="zh-CN" altLang="en-US" sz="2800" b="1" dirty="0">
                <a:solidFill>
                  <a:srgbClr val="000000"/>
                </a:solidFill>
                <a:latin typeface="Tahoma" pitchFamily="34" charset="0"/>
                <a:ea typeface="楷体_GB2312" pitchFamily="49" charset="-122"/>
              </a:rPr>
              <a:t>个不同元素的所有排列的种数，通常用 </a:t>
            </a:r>
            <a:r>
              <a:rPr lang="en-US" altLang="zh-CN" sz="2800" b="1" i="1" dirty="0" err="1">
                <a:solidFill>
                  <a:srgbClr val="FF0000"/>
                </a:solidFill>
                <a:latin typeface="Times New Roman" pitchFamily="18" charset="0"/>
                <a:ea typeface="楷体_GB2312" pitchFamily="49" charset="-122"/>
              </a:rPr>
              <a:t>P</a:t>
            </a:r>
            <a:r>
              <a:rPr lang="en-US" altLang="zh-CN" sz="2000" b="1" i="1" dirty="0" err="1">
                <a:solidFill>
                  <a:srgbClr val="FF0000"/>
                </a:solidFill>
                <a:latin typeface="Times New Roman" pitchFamily="18" charset="0"/>
                <a:ea typeface="楷体_GB2312" pitchFamily="49" charset="-122"/>
              </a:rPr>
              <a:t>n</a:t>
            </a:r>
            <a:r>
              <a:rPr lang="en-US" altLang="zh-CN" sz="2000" b="1" i="1" dirty="0">
                <a:solidFill>
                  <a:srgbClr val="FF0000"/>
                </a:solidFill>
                <a:latin typeface="Times New Roman" pitchFamily="18" charset="0"/>
                <a:ea typeface="楷体_GB2312" pitchFamily="49" charset="-122"/>
              </a:rPr>
              <a:t> </a:t>
            </a:r>
            <a:r>
              <a:rPr lang="zh-CN" altLang="en-US" sz="2800" b="1" dirty="0">
                <a:solidFill>
                  <a:srgbClr val="000000"/>
                </a:solidFill>
                <a:latin typeface="Tahoma" pitchFamily="34" charset="0"/>
                <a:ea typeface="楷体_GB2312" pitchFamily="49" charset="-122"/>
              </a:rPr>
              <a:t>表示</a:t>
            </a:r>
            <a:r>
              <a:rPr lang="en-US" altLang="zh-CN" sz="2800" b="1" dirty="0">
                <a:solidFill>
                  <a:srgbClr val="000000"/>
                </a:solidFill>
                <a:latin typeface="Times New Roman" pitchFamily="18" charset="0"/>
                <a:ea typeface="楷体_GB2312" pitchFamily="49" charset="-122"/>
              </a:rPr>
              <a:t>.</a:t>
            </a:r>
          </a:p>
        </p:txBody>
      </p:sp>
      <p:graphicFrame>
        <p:nvGraphicFramePr>
          <p:cNvPr id="19460" name="Object 6"/>
          <p:cNvGraphicFramePr>
            <a:graphicFrameLocks noChangeAspect="1"/>
          </p:cNvGraphicFramePr>
          <p:nvPr/>
        </p:nvGraphicFramePr>
        <p:xfrm>
          <a:off x="1262063" y="3617913"/>
          <a:ext cx="5595937" cy="573087"/>
        </p:xfrm>
        <a:graphic>
          <a:graphicData uri="http://schemas.openxmlformats.org/presentationml/2006/ole">
            <p:oleObj spid="_x0000_s352258" name="Equation" r:id="rId3" imgW="2235200" imgH="228600" progId="Equation.DSMT4">
              <p:embed/>
            </p:oleObj>
          </a:graphicData>
        </a:graphic>
      </p:graphicFrame>
      <p:sp>
        <p:nvSpPr>
          <p:cNvPr id="19461" name="Text Box 5"/>
          <p:cNvSpPr txBox="1">
            <a:spLocks noChangeArrowheads="1"/>
          </p:cNvSpPr>
          <p:nvPr/>
        </p:nvSpPr>
        <p:spPr bwMode="auto">
          <a:xfrm>
            <a:off x="152400" y="3632200"/>
            <a:ext cx="1003300" cy="519113"/>
          </a:xfrm>
          <a:prstGeom prst="rect">
            <a:avLst/>
          </a:prstGeom>
          <a:noFill/>
          <a:ln w="9525">
            <a:noFill/>
            <a:miter lim="800000"/>
            <a:headEnd/>
            <a:tailEnd/>
          </a:ln>
        </p:spPr>
        <p:txBody>
          <a:bodyPr wrap="none"/>
          <a:lstStyle/>
          <a:p>
            <a:pPr fontAlgn="base">
              <a:spcBef>
                <a:spcPct val="0"/>
              </a:spcBef>
              <a:spcAft>
                <a:spcPct val="0"/>
              </a:spcAft>
            </a:pPr>
            <a:r>
              <a:rPr lang="zh-CN" altLang="en-US" sz="2800" b="1" smtClean="0">
                <a:solidFill>
                  <a:srgbClr val="000000"/>
                </a:solidFill>
                <a:latin typeface="Tahoma" pitchFamily="34" charset="0"/>
                <a:ea typeface="楷体_GB2312" pitchFamily="49" charset="-122"/>
              </a:rPr>
              <a:t>显然 </a:t>
            </a:r>
          </a:p>
        </p:txBody>
      </p:sp>
      <p:sp>
        <p:nvSpPr>
          <p:cNvPr id="19462" name="Text Box 6"/>
          <p:cNvSpPr txBox="1">
            <a:spLocks noChangeArrowheads="1"/>
          </p:cNvSpPr>
          <p:nvPr/>
        </p:nvSpPr>
        <p:spPr bwMode="auto">
          <a:xfrm>
            <a:off x="150813" y="4191000"/>
            <a:ext cx="8093075" cy="519113"/>
          </a:xfrm>
          <a:prstGeom prst="rect">
            <a:avLst/>
          </a:prstGeom>
          <a:noFill/>
          <a:ln w="9525">
            <a:noFill/>
            <a:miter lim="800000"/>
            <a:headEnd/>
            <a:tailEnd/>
          </a:ln>
        </p:spPr>
        <p:txBody>
          <a:bodyPr>
            <a:spAutoFit/>
          </a:bodyPr>
          <a:lstStyle/>
          <a:p>
            <a:pPr marL="457200" indent="-457200"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即</a:t>
            </a:r>
            <a:r>
              <a:rPr kumimoji="1" lang="en-US" altLang="zh-CN" sz="2800" b="1" i="1" smtClean="0">
                <a:solidFill>
                  <a:srgbClr val="000000"/>
                </a:solidFill>
                <a:latin typeface="Times New Roman" pitchFamily="18" charset="0"/>
                <a:ea typeface="楷体_GB2312" pitchFamily="49" charset="-122"/>
              </a:rPr>
              <a:t>n </a:t>
            </a:r>
            <a:r>
              <a:rPr kumimoji="1" lang="zh-CN" altLang="en-US" sz="2800" b="1" smtClean="0">
                <a:solidFill>
                  <a:srgbClr val="000000"/>
                </a:solidFill>
                <a:latin typeface="Times New Roman" pitchFamily="18" charset="0"/>
                <a:ea typeface="楷体_GB2312" pitchFamily="49" charset="-122"/>
              </a:rPr>
              <a:t>个不同的元素一共有</a:t>
            </a:r>
            <a:r>
              <a:rPr kumimoji="1" lang="en-US" altLang="zh-CN" sz="2800" b="1" i="1" smtClean="0">
                <a:solidFill>
                  <a:srgbClr val="000000"/>
                </a:solidFill>
                <a:latin typeface="Times New Roman" pitchFamily="18" charset="0"/>
                <a:ea typeface="楷体_GB2312" pitchFamily="49" charset="-122"/>
              </a:rPr>
              <a:t>n</a:t>
            </a:r>
            <a:r>
              <a:rPr kumimoji="1" lang="en-US" altLang="zh-CN" sz="2800" b="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种不同的排法</a:t>
            </a:r>
            <a:r>
              <a:rPr kumimoji="1" lang="en-US" altLang="zh-CN" sz="2800" b="1" smtClean="0">
                <a:solidFill>
                  <a:srgbClr val="000000"/>
                </a:solidFill>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up)">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blinds(horizontal)">
                                      <p:cBhvr>
                                        <p:cTn id="12" dur="500"/>
                                        <p:tgtEl>
                                          <p:spTgt spid="1946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9460"/>
                                        </p:tgtEl>
                                        <p:attrNameLst>
                                          <p:attrName>style.visibility</p:attrName>
                                        </p:attrNameLst>
                                      </p:cBhvr>
                                      <p:to>
                                        <p:strVal val="visible"/>
                                      </p:to>
                                    </p:set>
                                    <p:animEffect transition="in" filter="wipe(left)">
                                      <p:cBhvr>
                                        <p:cTn id="16" dur="500"/>
                                        <p:tgtEl>
                                          <p:spTgt spid="194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4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1" grpId="0"/>
      <p:bldP spid="19462"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03350" y="2744788"/>
            <a:ext cx="6769100" cy="3960812"/>
            <a:chOff x="2688" y="1536"/>
            <a:chExt cx="3024" cy="2367"/>
          </a:xfrm>
        </p:grpSpPr>
        <p:sp>
          <p:nvSpPr>
            <p:cNvPr id="622598" name="Line 3"/>
            <p:cNvSpPr>
              <a:spLocks noChangeShapeType="1"/>
            </p:cNvSpPr>
            <p:nvPr/>
          </p:nvSpPr>
          <p:spPr bwMode="auto">
            <a:xfrm>
              <a:off x="2688" y="1632"/>
              <a:ext cx="3024" cy="0"/>
            </a:xfrm>
            <a:prstGeom prst="line">
              <a:avLst/>
            </a:prstGeom>
            <a:noFill/>
            <a:ln w="38100">
              <a:solidFill>
                <a:srgbClr val="CC3300"/>
              </a:solidFill>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2599" name="Line 4"/>
            <p:cNvSpPr>
              <a:spLocks noChangeShapeType="1"/>
            </p:cNvSpPr>
            <p:nvPr/>
          </p:nvSpPr>
          <p:spPr bwMode="auto">
            <a:xfrm>
              <a:off x="2688" y="1680"/>
              <a:ext cx="3024" cy="0"/>
            </a:xfrm>
            <a:prstGeom prst="line">
              <a:avLst/>
            </a:prstGeom>
            <a:noFill/>
            <a:ln w="38100">
              <a:solidFill>
                <a:srgbClr val="CC3300"/>
              </a:solidFill>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2600" name="Line 5"/>
            <p:cNvSpPr>
              <a:spLocks noChangeShapeType="1"/>
            </p:cNvSpPr>
            <p:nvPr/>
          </p:nvSpPr>
          <p:spPr bwMode="auto">
            <a:xfrm>
              <a:off x="2688" y="3792"/>
              <a:ext cx="3024" cy="0"/>
            </a:xfrm>
            <a:prstGeom prst="line">
              <a:avLst/>
            </a:prstGeom>
            <a:noFill/>
            <a:ln w="38100">
              <a:solidFill>
                <a:srgbClr val="CC3300"/>
              </a:solidFill>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2601" name="Line 6"/>
            <p:cNvSpPr>
              <a:spLocks noChangeShapeType="1"/>
            </p:cNvSpPr>
            <p:nvPr/>
          </p:nvSpPr>
          <p:spPr bwMode="auto">
            <a:xfrm>
              <a:off x="2688" y="3840"/>
              <a:ext cx="3024" cy="0"/>
            </a:xfrm>
            <a:prstGeom prst="line">
              <a:avLst/>
            </a:prstGeom>
            <a:noFill/>
            <a:ln w="38100">
              <a:solidFill>
                <a:srgbClr val="CC3300"/>
              </a:solidFill>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2602" name="Line 7"/>
            <p:cNvSpPr>
              <a:spLocks noChangeShapeType="1"/>
            </p:cNvSpPr>
            <p:nvPr/>
          </p:nvSpPr>
          <p:spPr bwMode="auto">
            <a:xfrm rot="-5400000">
              <a:off x="1585" y="2720"/>
              <a:ext cx="2367" cy="0"/>
            </a:xfrm>
            <a:prstGeom prst="line">
              <a:avLst/>
            </a:prstGeom>
            <a:noFill/>
            <a:ln w="38100">
              <a:solidFill>
                <a:srgbClr val="CC3300"/>
              </a:solidFill>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2603" name="Line 8"/>
            <p:cNvSpPr>
              <a:spLocks noChangeShapeType="1"/>
            </p:cNvSpPr>
            <p:nvPr/>
          </p:nvSpPr>
          <p:spPr bwMode="auto">
            <a:xfrm rot="-5400000">
              <a:off x="1551" y="2720"/>
              <a:ext cx="2367" cy="0"/>
            </a:xfrm>
            <a:prstGeom prst="line">
              <a:avLst/>
            </a:prstGeom>
            <a:noFill/>
            <a:ln w="38100">
              <a:solidFill>
                <a:srgbClr val="CC3300"/>
              </a:solidFill>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2604" name="Line 9"/>
            <p:cNvSpPr>
              <a:spLocks noChangeShapeType="1"/>
            </p:cNvSpPr>
            <p:nvPr/>
          </p:nvSpPr>
          <p:spPr bwMode="auto">
            <a:xfrm rot="-5400000">
              <a:off x="4466" y="2720"/>
              <a:ext cx="2367" cy="0"/>
            </a:xfrm>
            <a:prstGeom prst="line">
              <a:avLst/>
            </a:prstGeom>
            <a:noFill/>
            <a:ln w="38100">
              <a:solidFill>
                <a:srgbClr val="CC3300"/>
              </a:solidFill>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2605" name="Line 10"/>
            <p:cNvSpPr>
              <a:spLocks noChangeShapeType="1"/>
            </p:cNvSpPr>
            <p:nvPr/>
          </p:nvSpPr>
          <p:spPr bwMode="auto">
            <a:xfrm rot="-5400000">
              <a:off x="4432" y="2720"/>
              <a:ext cx="2367" cy="0"/>
            </a:xfrm>
            <a:prstGeom prst="line">
              <a:avLst/>
            </a:prstGeom>
            <a:noFill/>
            <a:ln w="38100">
              <a:solidFill>
                <a:srgbClr val="CC3300"/>
              </a:solidFill>
              <a:round/>
              <a:headEnd/>
              <a:tailEn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20491" name="Text Box 11"/>
          <p:cNvSpPr txBox="1">
            <a:spLocks noChangeArrowheads="1"/>
          </p:cNvSpPr>
          <p:nvPr/>
        </p:nvSpPr>
        <p:spPr bwMode="auto">
          <a:xfrm>
            <a:off x="1692275" y="3033713"/>
            <a:ext cx="6121400" cy="3382962"/>
          </a:xfrm>
          <a:prstGeom prst="rect">
            <a:avLst/>
          </a:prstGeom>
          <a:noFill/>
          <a:ln w="9525">
            <a:noFill/>
            <a:miter lim="800000"/>
            <a:headEnd/>
            <a:tailEnd/>
          </a:ln>
        </p:spPr>
        <p:txBody>
          <a:bodyPr>
            <a:spAutoFit/>
          </a:bodyPr>
          <a:lstStyle/>
          <a:p>
            <a:pPr algn="just" fontAlgn="base">
              <a:lnSpc>
                <a:spcPct val="120000"/>
              </a:lnSpc>
              <a:spcBef>
                <a:spcPct val="50000"/>
              </a:spcBef>
              <a:spcAft>
                <a:spcPct val="0"/>
              </a:spcAft>
            </a:pPr>
            <a:r>
              <a:rPr kumimoji="1" lang="zh-CN" altLang="en-US" sz="2800" b="1" smtClean="0">
                <a:solidFill>
                  <a:srgbClr val="000000"/>
                </a:solidFill>
                <a:latin typeface="Times New Roman" pitchFamily="18" charset="0"/>
                <a:ea typeface="楷体_GB2312" pitchFamily="49" charset="-122"/>
              </a:rPr>
              <a:t>所有</a:t>
            </a:r>
            <a:r>
              <a:rPr kumimoji="1" lang="en-US" altLang="zh-CN" sz="2800" b="1" smtClean="0">
                <a:solidFill>
                  <a:srgbClr val="000000"/>
                </a:solidFill>
                <a:latin typeface="Times New Roman" pitchFamily="18" charset="0"/>
                <a:ea typeface="楷体_GB2312" pitchFamily="49" charset="-122"/>
              </a:rPr>
              <a:t>6</a:t>
            </a:r>
            <a:r>
              <a:rPr kumimoji="1" lang="zh-CN" altLang="en-US" sz="2800" b="1" smtClean="0">
                <a:solidFill>
                  <a:srgbClr val="000000"/>
                </a:solidFill>
                <a:latin typeface="Times New Roman" pitchFamily="18" charset="0"/>
                <a:ea typeface="楷体_GB2312" pitchFamily="49" charset="-122"/>
              </a:rPr>
              <a:t>种不同的排法中，只有一种排法（</a:t>
            </a:r>
            <a:r>
              <a:rPr kumimoji="1" lang="en-US" altLang="zh-CN" sz="2800" b="1" smtClean="0">
                <a:solidFill>
                  <a:srgbClr val="000000"/>
                </a:solidFill>
                <a:latin typeface="Times New Roman" pitchFamily="18" charset="0"/>
                <a:ea typeface="楷体_GB2312" pitchFamily="49" charset="-122"/>
              </a:rPr>
              <a:t>123</a:t>
            </a:r>
            <a:r>
              <a:rPr kumimoji="1" lang="zh-CN" altLang="en-US" sz="2800" b="1" smtClean="0">
                <a:solidFill>
                  <a:srgbClr val="000000"/>
                </a:solidFill>
                <a:latin typeface="Times New Roman" pitchFamily="18" charset="0"/>
                <a:ea typeface="楷体_GB2312" pitchFamily="49" charset="-122"/>
              </a:rPr>
              <a:t>）中的数字是按从小到大的自然顺序排列的，而其他排列中都有大的数排在小的数之前</a:t>
            </a:r>
            <a:r>
              <a:rPr kumimoji="1" lang="en-US" altLang="zh-CN" sz="2800" b="1" smtClean="0">
                <a:solidFill>
                  <a:srgbClr val="000000"/>
                </a:solidFill>
                <a:latin typeface="楷体_GB2312" pitchFamily="49" charset="-122"/>
                <a:ea typeface="楷体_GB2312" pitchFamily="49" charset="-122"/>
              </a:rPr>
              <a:t>.</a:t>
            </a:r>
          </a:p>
          <a:p>
            <a:pPr algn="just" fontAlgn="base">
              <a:lnSpc>
                <a:spcPct val="120000"/>
              </a:lnSpc>
              <a:spcBef>
                <a:spcPct val="50000"/>
              </a:spcBef>
              <a:spcAft>
                <a:spcPct val="0"/>
              </a:spcAft>
            </a:pPr>
            <a:r>
              <a:rPr kumimoji="1" lang="zh-CN" altLang="en-US" sz="2800" b="1" smtClean="0">
                <a:solidFill>
                  <a:srgbClr val="000000"/>
                </a:solidFill>
                <a:latin typeface="Times New Roman" pitchFamily="18" charset="0"/>
                <a:ea typeface="楷体_GB2312" pitchFamily="49" charset="-122"/>
              </a:rPr>
              <a:t>因此大部分的排列都不是“顺序”，而是“逆序”</a:t>
            </a:r>
            <a:r>
              <a:rPr kumimoji="1" lang="en-US" altLang="zh-CN" sz="2800" b="1" smtClean="0">
                <a:solidFill>
                  <a:srgbClr val="000000"/>
                </a:solidFill>
                <a:latin typeface="楷体_GB2312" pitchFamily="49" charset="-122"/>
                <a:ea typeface="楷体_GB2312" pitchFamily="49" charset="-122"/>
              </a:rPr>
              <a:t>.</a:t>
            </a:r>
            <a:endParaRPr kumimoji="1" lang="en-US" altLang="zh-CN" sz="2800" b="1" smtClean="0">
              <a:solidFill>
                <a:srgbClr val="000000"/>
              </a:solidFill>
              <a:latin typeface="Times New Roman" pitchFamily="18" charset="0"/>
              <a:ea typeface="楷体_GB2312" pitchFamily="49" charset="-122"/>
            </a:endParaRPr>
          </a:p>
        </p:txBody>
      </p:sp>
      <p:sp>
        <p:nvSpPr>
          <p:cNvPr id="622596" name="AutoShape 12"/>
          <p:cNvSpPr>
            <a:spLocks noChangeArrowheads="1"/>
          </p:cNvSpPr>
          <p:nvPr/>
        </p:nvSpPr>
        <p:spPr bwMode="auto">
          <a:xfrm>
            <a:off x="993775" y="1085850"/>
            <a:ext cx="7227888" cy="581025"/>
          </a:xfrm>
          <a:prstGeom prst="wedgeRoundRectCallout">
            <a:avLst>
              <a:gd name="adj1" fmla="val -50921"/>
              <a:gd name="adj2" fmla="val 14681"/>
              <a:gd name="adj3" fmla="val 16667"/>
            </a:avLst>
          </a:prstGeom>
          <a:noFill/>
          <a:ln w="28575">
            <a:solidFill>
              <a:srgbClr val="CC00CC"/>
            </a:solidFill>
            <a:miter lim="800000"/>
            <a:headEnd/>
            <a:tailEnd/>
          </a:ln>
        </p:spPr>
        <p:txBody>
          <a:bodyPr wrap="none" anchor="ctr"/>
          <a:lstStyle/>
          <a:p>
            <a:pPr algn="ctr" fontAlgn="base">
              <a:spcBef>
                <a:spcPct val="0"/>
              </a:spcBef>
              <a:spcAft>
                <a:spcPct val="0"/>
              </a:spcAft>
            </a:pPr>
            <a:r>
              <a:rPr kumimoji="1" lang="en-US" altLang="zh-CN" sz="2800" b="1" smtClean="0">
                <a:solidFill>
                  <a:srgbClr val="000000"/>
                </a:solidFill>
                <a:latin typeface="Times New Roman" pitchFamily="18" charset="0"/>
              </a:rPr>
              <a:t> </a:t>
            </a:r>
            <a:r>
              <a:rPr kumimoji="1" lang="en-US" altLang="zh-CN" sz="2800" b="1" smtClean="0">
                <a:solidFill>
                  <a:srgbClr val="000000"/>
                </a:solidFill>
                <a:latin typeface="Times New Roman" pitchFamily="18" charset="0"/>
                <a:ea typeface="楷体_GB2312" pitchFamily="49" charset="-122"/>
              </a:rPr>
              <a:t>3</a:t>
            </a:r>
            <a:r>
              <a:rPr kumimoji="1" lang="zh-CN" altLang="en-US" sz="2800" b="1" smtClean="0">
                <a:solidFill>
                  <a:srgbClr val="000000"/>
                </a:solidFill>
                <a:latin typeface="Times New Roman" pitchFamily="18" charset="0"/>
                <a:ea typeface="楷体_GB2312" pitchFamily="49" charset="-122"/>
              </a:rPr>
              <a:t>个不同的元素一共有</a:t>
            </a:r>
            <a:r>
              <a:rPr kumimoji="1" lang="en-US" altLang="zh-CN" sz="2800" b="1" smtClean="0">
                <a:solidFill>
                  <a:srgbClr val="000000"/>
                </a:solidFill>
                <a:latin typeface="Times New Roman" pitchFamily="18" charset="0"/>
                <a:ea typeface="楷体_GB2312" pitchFamily="49" charset="-122"/>
              </a:rPr>
              <a:t>3! =6</a:t>
            </a:r>
            <a:r>
              <a:rPr kumimoji="1" lang="zh-CN" altLang="en-US" sz="2800" b="1" smtClean="0">
                <a:solidFill>
                  <a:srgbClr val="000000"/>
                </a:solidFill>
                <a:latin typeface="Times New Roman" pitchFamily="18" charset="0"/>
                <a:ea typeface="楷体_GB2312" pitchFamily="49" charset="-122"/>
              </a:rPr>
              <a:t>种不同的排法</a:t>
            </a:r>
            <a:endParaRPr kumimoji="1" lang="zh-CN" altLang="en-US" sz="2800" b="1" smtClean="0">
              <a:solidFill>
                <a:srgbClr val="000000"/>
              </a:solidFill>
              <a:latin typeface="Times New Roman" pitchFamily="18" charset="0"/>
            </a:endParaRPr>
          </a:p>
        </p:txBody>
      </p:sp>
      <p:sp>
        <p:nvSpPr>
          <p:cNvPr id="622597" name="Text Box 13"/>
          <p:cNvSpPr txBox="1">
            <a:spLocks noChangeArrowheads="1"/>
          </p:cNvSpPr>
          <p:nvPr/>
        </p:nvSpPr>
        <p:spPr bwMode="auto">
          <a:xfrm>
            <a:off x="1547813" y="2025650"/>
            <a:ext cx="6624637" cy="519113"/>
          </a:xfrm>
          <a:prstGeom prst="rect">
            <a:avLst/>
          </a:prstGeom>
          <a:noFill/>
          <a:ln w="9525">
            <a:noFill/>
            <a:miter lim="800000"/>
            <a:headEnd/>
            <a:tailEnd/>
          </a:ln>
        </p:spPr>
        <p:txBody>
          <a:bodyPr>
            <a:spAutoFit/>
          </a:bodyPr>
          <a:lstStyle/>
          <a:p>
            <a:pPr algn="ctr" fontAlgn="base">
              <a:spcBef>
                <a:spcPct val="50000"/>
              </a:spcBef>
              <a:spcAft>
                <a:spcPct val="0"/>
              </a:spcAft>
            </a:pPr>
            <a:r>
              <a:rPr kumimoji="1" lang="en-US" altLang="zh-CN" sz="2800" b="1" smtClean="0">
                <a:solidFill>
                  <a:srgbClr val="000000"/>
                </a:solidFill>
                <a:latin typeface="Times New Roman" pitchFamily="18" charset="0"/>
                <a:ea typeface="Arial Unicode MS" pitchFamily="34" charset="-122"/>
                <a:cs typeface="Arial Unicode MS" pitchFamily="34" charset="-122"/>
              </a:rPr>
              <a:t>123</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132</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213</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231</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312</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321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2000"/>
                                        <p:tgtEl>
                                          <p:spTgt spid="2"/>
                                        </p:tgtEl>
                                      </p:cBhvr>
                                    </p:animEffect>
                                  </p:childTnLst>
                                </p:cTn>
                              </p:par>
                            </p:childTnLst>
                          </p:cTn>
                        </p:par>
                        <p:par>
                          <p:cTn id="8" fill="hold" nodeType="afterGroup">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0491">
                                            <p:txEl>
                                              <p:pRg st="0" end="0"/>
                                            </p:txEl>
                                          </p:spTgt>
                                        </p:tgtEl>
                                        <p:attrNameLst>
                                          <p:attrName>style.visibility</p:attrName>
                                        </p:attrNameLst>
                                      </p:cBhvr>
                                      <p:to>
                                        <p:strVal val="visible"/>
                                      </p:to>
                                    </p:set>
                                    <p:animEffect transition="in" filter="wipe(up)">
                                      <p:cBhvr>
                                        <p:cTn id="11" dur="2000"/>
                                        <p:tgtEl>
                                          <p:spTgt spid="20491">
                                            <p:txEl>
                                              <p:pRg st="0" end="0"/>
                                            </p:txEl>
                                          </p:spTgt>
                                        </p:tgtEl>
                                      </p:cBhvr>
                                    </p:animEffect>
                                  </p:childTnLst>
                                </p:cTn>
                              </p:par>
                            </p:childTnLst>
                          </p:cTn>
                        </p:par>
                        <p:par>
                          <p:cTn id="12" fill="hold" nodeType="afterGroup">
                            <p:stCondLst>
                              <p:cond delay="4000"/>
                            </p:stCondLst>
                            <p:childTnLst>
                              <p:par>
                                <p:cTn id="13" presetID="22" presetClass="entr" presetSubtype="1" fill="hold" grpId="0" nodeType="afterEffect">
                                  <p:stCondLst>
                                    <p:cond delay="0"/>
                                  </p:stCondLst>
                                  <p:childTnLst>
                                    <p:set>
                                      <p:cBhvr>
                                        <p:cTn id="14" dur="1" fill="hold">
                                          <p:stCondLst>
                                            <p:cond delay="0"/>
                                          </p:stCondLst>
                                        </p:cTn>
                                        <p:tgtEl>
                                          <p:spTgt spid="20491">
                                            <p:txEl>
                                              <p:pRg st="1" end="1"/>
                                            </p:txEl>
                                          </p:spTgt>
                                        </p:tgtEl>
                                        <p:attrNameLst>
                                          <p:attrName>style.visibility</p:attrName>
                                        </p:attrNameLst>
                                      </p:cBhvr>
                                      <p:to>
                                        <p:strVal val="visible"/>
                                      </p:to>
                                    </p:set>
                                    <p:animEffect transition="in" filter="wipe(up)">
                                      <p:cBhvr>
                                        <p:cTn id="15" dur="2000"/>
                                        <p:tgtEl>
                                          <p:spTgt spid="20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47663" y="381000"/>
            <a:ext cx="8458200" cy="1203325"/>
          </a:xfrm>
          <a:prstGeom prst="rect">
            <a:avLst/>
          </a:prstGeom>
          <a:noFill/>
          <a:ln w="9525">
            <a:noFill/>
            <a:miter lim="800000"/>
            <a:headEnd/>
            <a:tailEnd/>
          </a:ln>
        </p:spPr>
        <p:txBody>
          <a:bodyPr>
            <a:spAutoFit/>
          </a:bodyPr>
          <a:lstStyle/>
          <a:p>
            <a:pPr marL="457200" indent="-457200" fontAlgn="base">
              <a:lnSpc>
                <a:spcPct val="130000"/>
              </a:lnSpc>
              <a:spcBef>
                <a:spcPct val="0"/>
              </a:spcBef>
              <a:spcAft>
                <a:spcPct val="0"/>
              </a:spcAft>
            </a:pPr>
            <a:r>
              <a:rPr kumimoji="1" lang="zh-CN" altLang="en-US" sz="2800" b="1" smtClean="0">
                <a:solidFill>
                  <a:srgbClr val="000000"/>
                </a:solidFill>
                <a:latin typeface="Times New Roman" pitchFamily="18" charset="0"/>
                <a:ea typeface="楷体_GB2312" pitchFamily="49" charset="-122"/>
              </a:rPr>
              <a:t>对于</a:t>
            </a:r>
            <a:r>
              <a:rPr kumimoji="1" lang="en-US" altLang="zh-CN" sz="2800" b="1" i="1" smtClean="0">
                <a:solidFill>
                  <a:srgbClr val="000000"/>
                </a:solidFill>
                <a:latin typeface="Times New Roman" pitchFamily="18" charset="0"/>
                <a:ea typeface="楷体_GB2312" pitchFamily="49" charset="-122"/>
              </a:rPr>
              <a:t>n </a:t>
            </a:r>
            <a:r>
              <a:rPr kumimoji="1" lang="zh-CN" altLang="en-US" sz="2800" b="1" smtClean="0">
                <a:solidFill>
                  <a:srgbClr val="000000"/>
                </a:solidFill>
                <a:latin typeface="Times New Roman" pitchFamily="18" charset="0"/>
                <a:ea typeface="楷体_GB2312" pitchFamily="49" charset="-122"/>
              </a:rPr>
              <a:t>个不同的元素，可规定各元素之间的标准次序</a:t>
            </a:r>
            <a:r>
              <a:rPr kumimoji="1" lang="en-US" altLang="zh-CN" sz="2800" b="1" smtClean="0">
                <a:solidFill>
                  <a:srgbClr val="000000"/>
                </a:solidFill>
                <a:latin typeface="Times New Roman" pitchFamily="18" charset="0"/>
                <a:ea typeface="楷体_GB2312" pitchFamily="49" charset="-122"/>
              </a:rPr>
              <a:t>.</a:t>
            </a:r>
          </a:p>
          <a:p>
            <a:pPr marL="457200" indent="-457200" fontAlgn="base">
              <a:lnSpc>
                <a:spcPct val="130000"/>
              </a:lnSpc>
              <a:spcBef>
                <a:spcPct val="0"/>
              </a:spcBef>
              <a:spcAft>
                <a:spcPct val="0"/>
              </a:spcAft>
            </a:pPr>
            <a:r>
              <a:rPr kumimoji="1" lang="en-US" altLang="zh-CN" sz="2800" b="1" i="1" smtClean="0">
                <a:solidFill>
                  <a:srgbClr val="0000FF"/>
                </a:solidFill>
                <a:latin typeface="Times New Roman" pitchFamily="18" charset="0"/>
                <a:ea typeface="楷体_GB2312" pitchFamily="49" charset="-122"/>
              </a:rPr>
              <a:t>n </a:t>
            </a:r>
            <a:r>
              <a:rPr kumimoji="1" lang="zh-CN" altLang="en-US" sz="2800" b="1" smtClean="0">
                <a:solidFill>
                  <a:srgbClr val="0000FF"/>
                </a:solidFill>
                <a:latin typeface="Times New Roman" pitchFamily="18" charset="0"/>
                <a:ea typeface="楷体_GB2312" pitchFamily="49" charset="-122"/>
              </a:rPr>
              <a:t>个不同的自然数，规定从小到大为标准次序</a:t>
            </a:r>
            <a:r>
              <a:rPr kumimoji="1" lang="en-US" altLang="zh-CN" sz="2800" b="1" smtClean="0">
                <a:solidFill>
                  <a:srgbClr val="0000FF"/>
                </a:solidFill>
                <a:latin typeface="Times New Roman" pitchFamily="18" charset="0"/>
                <a:ea typeface="楷体_GB2312" pitchFamily="49" charset="-122"/>
              </a:rPr>
              <a:t>.</a:t>
            </a:r>
          </a:p>
        </p:txBody>
      </p:sp>
      <p:sp>
        <p:nvSpPr>
          <p:cNvPr id="22531" name="AutoShape 3"/>
          <p:cNvSpPr>
            <a:spLocks noChangeArrowheads="1"/>
          </p:cNvSpPr>
          <p:nvPr/>
        </p:nvSpPr>
        <p:spPr bwMode="auto">
          <a:xfrm>
            <a:off x="347663" y="1752600"/>
            <a:ext cx="8439150" cy="1604963"/>
          </a:xfrm>
          <a:prstGeom prst="roundRect">
            <a:avLst>
              <a:gd name="adj" fmla="val 16667"/>
            </a:avLst>
          </a:prstGeom>
          <a:noFill/>
          <a:ln w="28575">
            <a:solidFill>
              <a:schemeClr val="accent1"/>
            </a:solidFill>
            <a:round/>
            <a:headEnd/>
            <a:tailEnd/>
          </a:ln>
        </p:spPr>
        <p:txBody>
          <a:bodyPr wrap="none"/>
          <a:lstStyle/>
          <a:p>
            <a:pPr fontAlgn="base">
              <a:spcBef>
                <a:spcPct val="0"/>
              </a:spcBef>
              <a:spcAft>
                <a:spcPct val="0"/>
              </a:spcAft>
            </a:pPr>
            <a:r>
              <a:rPr lang="zh-CN" altLang="en-US" sz="2800" b="1" smtClean="0">
                <a:solidFill>
                  <a:srgbClr val="0000FF"/>
                </a:solidFill>
                <a:latin typeface="Tahoma" pitchFamily="34" charset="0"/>
                <a:ea typeface="楷体_GB2312" pitchFamily="49" charset="-122"/>
              </a:rPr>
              <a:t>       定义</a:t>
            </a:r>
            <a:r>
              <a:rPr lang="en-US" altLang="zh-CN" sz="2800" b="1" smtClean="0">
                <a:solidFill>
                  <a:srgbClr val="0000FF"/>
                </a:solidFill>
                <a:latin typeface="Tahoma" pitchFamily="34" charset="0"/>
                <a:ea typeface="楷体_GB2312" pitchFamily="49" charset="-122"/>
              </a:rPr>
              <a:t>2</a:t>
            </a:r>
            <a:r>
              <a:rPr lang="zh-CN" altLang="en-US" sz="2800" b="1" smtClean="0">
                <a:solidFill>
                  <a:srgbClr val="6666FF"/>
                </a:solidFill>
                <a:latin typeface="Tahoma" pitchFamily="34" charset="0"/>
                <a:ea typeface="楷体_GB2312" pitchFamily="49" charset="-122"/>
              </a:rPr>
              <a:t>   </a:t>
            </a:r>
            <a:r>
              <a:rPr lang="zh-CN" altLang="en-US" sz="2800" b="1" smtClean="0">
                <a:solidFill>
                  <a:srgbClr val="000000"/>
                </a:solidFill>
                <a:latin typeface="Tahoma" pitchFamily="34" charset="0"/>
                <a:ea typeface="楷体_GB2312" pitchFamily="49" charset="-122"/>
              </a:rPr>
              <a:t>一个排列中某两个元素的先后次序与标</a:t>
            </a:r>
            <a:endParaRPr lang="en-US" altLang="zh-CN" sz="2800" b="1" smtClean="0">
              <a:solidFill>
                <a:srgbClr val="000000"/>
              </a:solidFill>
              <a:latin typeface="Tahoma" pitchFamily="34" charset="0"/>
              <a:ea typeface="楷体_GB2312" pitchFamily="49" charset="-122"/>
            </a:endParaRPr>
          </a:p>
          <a:p>
            <a:pPr fontAlgn="base">
              <a:spcBef>
                <a:spcPct val="0"/>
              </a:spcBef>
              <a:spcAft>
                <a:spcPct val="0"/>
              </a:spcAft>
            </a:pPr>
            <a:r>
              <a:rPr lang="zh-CN" altLang="en-US" sz="2800" b="1" smtClean="0">
                <a:solidFill>
                  <a:srgbClr val="000000"/>
                </a:solidFill>
                <a:latin typeface="Tahoma" pitchFamily="34" charset="0"/>
                <a:ea typeface="楷体_GB2312" pitchFamily="49" charset="-122"/>
              </a:rPr>
              <a:t>准次序不同时，就</a:t>
            </a:r>
            <a:r>
              <a:rPr lang="zh-CN" altLang="zh-CN" sz="2800" b="1" smtClean="0">
                <a:solidFill>
                  <a:srgbClr val="000000"/>
                </a:solidFill>
                <a:latin typeface="Tahoma" pitchFamily="34" charset="0"/>
                <a:ea typeface="楷体_GB2312" pitchFamily="49" charset="-122"/>
              </a:rPr>
              <a:t>称这两个元素组成一个</a:t>
            </a:r>
            <a:r>
              <a:rPr lang="zh-CN" altLang="zh-CN" sz="2800" b="1" smtClean="0">
                <a:solidFill>
                  <a:srgbClr val="FF0000"/>
                </a:solidFill>
                <a:latin typeface="Tahoma" pitchFamily="34" charset="0"/>
                <a:ea typeface="楷体_GB2312" pitchFamily="49" charset="-122"/>
              </a:rPr>
              <a:t>逆序</a:t>
            </a:r>
            <a:endParaRPr lang="en-US" altLang="zh-CN" sz="2800" b="1" smtClean="0">
              <a:solidFill>
                <a:srgbClr val="FF0000"/>
              </a:solidFill>
              <a:latin typeface="Tahoma" pitchFamily="34" charset="0"/>
              <a:ea typeface="楷体_GB2312" pitchFamily="49" charset="-122"/>
            </a:endParaRPr>
          </a:p>
          <a:p>
            <a:pPr fontAlgn="base">
              <a:spcBef>
                <a:spcPct val="0"/>
              </a:spcBef>
              <a:spcAft>
                <a:spcPct val="0"/>
              </a:spcAft>
            </a:pPr>
            <a:r>
              <a:rPr lang="zh-CN" altLang="en-US" sz="2800" b="1" smtClean="0">
                <a:solidFill>
                  <a:srgbClr val="FF0000"/>
                </a:solidFill>
                <a:latin typeface="Tahoma" pitchFamily="34" charset="0"/>
                <a:ea typeface="楷体_GB2312" pitchFamily="49" charset="-122"/>
              </a:rPr>
              <a:t>（</a:t>
            </a:r>
            <a:r>
              <a:rPr lang="en-US" altLang="zh-CN" sz="2800" b="1" i="1" smtClean="0">
                <a:solidFill>
                  <a:srgbClr val="FF0000"/>
                </a:solidFill>
                <a:latin typeface="Tahoma" pitchFamily="34" charset="0"/>
                <a:ea typeface="楷体_GB2312" pitchFamily="49" charset="-122"/>
              </a:rPr>
              <a:t>i</a:t>
            </a:r>
            <a:r>
              <a:rPr lang="en-US" altLang="zh-CN" sz="2800" b="1" i="1" smtClean="0">
                <a:solidFill>
                  <a:srgbClr val="FF0000"/>
                </a:solidFill>
                <a:latin typeface="Times New Roman" pitchFamily="18" charset="0"/>
                <a:ea typeface="楷体_GB2312" pitchFamily="49" charset="-122"/>
                <a:cs typeface="Times New Roman" pitchFamily="18" charset="0"/>
              </a:rPr>
              <a:t>nverse  sequence</a:t>
            </a:r>
            <a:r>
              <a:rPr lang="zh-CN" altLang="en-US" sz="2800" b="1" smtClean="0">
                <a:solidFill>
                  <a:srgbClr val="FF0000"/>
                </a:solidFill>
                <a:latin typeface="Tahoma" pitchFamily="34" charset="0"/>
                <a:ea typeface="楷体_GB2312" pitchFamily="49" charset="-122"/>
              </a:rPr>
              <a:t>）</a:t>
            </a:r>
            <a:r>
              <a:rPr lang="zh-CN" altLang="zh-CN" sz="2800" b="1" smtClean="0">
                <a:solidFill>
                  <a:srgbClr val="000000"/>
                </a:solidFill>
                <a:latin typeface="Times New Roman" pitchFamily="18" charset="0"/>
                <a:ea typeface="楷体_GB2312" pitchFamily="49" charset="-122"/>
              </a:rPr>
              <a:t>.</a:t>
            </a:r>
            <a:r>
              <a:rPr lang="en-US" altLang="zh-CN" sz="2800" b="1" smtClean="0">
                <a:solidFill>
                  <a:srgbClr val="000000"/>
                </a:solidFill>
                <a:latin typeface="Times New Roman" pitchFamily="18" charset="0"/>
                <a:ea typeface="楷体_GB2312" pitchFamily="49" charset="-122"/>
              </a:rPr>
              <a:t> </a:t>
            </a:r>
          </a:p>
        </p:txBody>
      </p:sp>
      <p:sp>
        <p:nvSpPr>
          <p:cNvPr id="22532" name="Text Box 4"/>
          <p:cNvSpPr txBox="1">
            <a:spLocks noChangeArrowheads="1"/>
          </p:cNvSpPr>
          <p:nvPr/>
        </p:nvSpPr>
        <p:spPr bwMode="auto">
          <a:xfrm>
            <a:off x="347663" y="3409950"/>
            <a:ext cx="3887787" cy="519113"/>
          </a:xfrm>
          <a:prstGeom prst="rect">
            <a:avLst/>
          </a:prstGeom>
          <a:noFill/>
          <a:ln w="9525">
            <a:noFill/>
            <a:miter lim="800000"/>
            <a:headEnd/>
            <a:tailEnd/>
          </a:ln>
        </p:spPr>
        <p:txBody>
          <a:bodyPr wrap="none"/>
          <a:lstStyle/>
          <a:p>
            <a:pPr fontAlgn="base">
              <a:spcBef>
                <a:spcPct val="0"/>
              </a:spcBef>
              <a:spcAft>
                <a:spcPct val="0"/>
              </a:spcAft>
            </a:pPr>
            <a:r>
              <a:rPr lang="zh-CN" altLang="en-US" sz="2800" b="1" smtClean="0">
                <a:solidFill>
                  <a:srgbClr val="000000"/>
                </a:solidFill>
                <a:latin typeface="Tahoma" pitchFamily="34" charset="0"/>
                <a:ea typeface="楷体_GB2312" pitchFamily="49" charset="-122"/>
              </a:rPr>
              <a:t>例如   在排列</a:t>
            </a:r>
            <a:r>
              <a:rPr lang="en-US" altLang="zh-CN" sz="2800" b="1" smtClean="0">
                <a:solidFill>
                  <a:srgbClr val="000000"/>
                </a:solidFill>
                <a:latin typeface="Times New Roman" pitchFamily="18" charset="0"/>
                <a:ea typeface="楷体_GB2312" pitchFamily="49" charset="-122"/>
              </a:rPr>
              <a:t>32514</a:t>
            </a:r>
            <a:r>
              <a:rPr lang="zh-CN" altLang="en-US" sz="2800" b="1" smtClean="0">
                <a:solidFill>
                  <a:srgbClr val="000000"/>
                </a:solidFill>
                <a:latin typeface="Tahoma" pitchFamily="34" charset="0"/>
                <a:ea typeface="楷体_GB2312" pitchFamily="49" charset="-122"/>
              </a:rPr>
              <a:t>中，</a:t>
            </a:r>
          </a:p>
        </p:txBody>
      </p:sp>
      <p:sp>
        <p:nvSpPr>
          <p:cNvPr id="22533" name="Text Box 5"/>
          <p:cNvSpPr txBox="1">
            <a:spLocks noChangeArrowheads="1"/>
          </p:cNvSpPr>
          <p:nvPr/>
        </p:nvSpPr>
        <p:spPr bwMode="auto">
          <a:xfrm>
            <a:off x="3422650" y="4183063"/>
            <a:ext cx="2139950" cy="519112"/>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Times New Roman" pitchFamily="18" charset="0"/>
                <a:ea typeface="黑体" pitchFamily="49" charset="-122"/>
              </a:rPr>
              <a:t>3   2   5   1   4</a:t>
            </a:r>
          </a:p>
        </p:txBody>
      </p:sp>
      <p:grpSp>
        <p:nvGrpSpPr>
          <p:cNvPr id="2" name="Group 6"/>
          <p:cNvGrpSpPr>
            <a:grpSpLocks/>
          </p:cNvGrpSpPr>
          <p:nvPr/>
        </p:nvGrpSpPr>
        <p:grpSpPr bwMode="auto">
          <a:xfrm>
            <a:off x="3346450" y="4564063"/>
            <a:ext cx="987425" cy="846137"/>
            <a:chOff x="1776" y="3321"/>
            <a:chExt cx="622" cy="533"/>
          </a:xfrm>
        </p:grpSpPr>
        <p:grpSp>
          <p:nvGrpSpPr>
            <p:cNvPr id="3" name="Group 7"/>
            <p:cNvGrpSpPr>
              <a:grpSpLocks/>
            </p:cNvGrpSpPr>
            <p:nvPr/>
          </p:nvGrpSpPr>
          <p:grpSpPr bwMode="auto">
            <a:xfrm>
              <a:off x="1872" y="3321"/>
              <a:ext cx="336" cy="192"/>
              <a:chOff x="1344" y="3024"/>
              <a:chExt cx="336" cy="192"/>
            </a:xfrm>
          </p:grpSpPr>
          <p:sp>
            <p:nvSpPr>
              <p:cNvPr id="623637" name="Line 8"/>
              <p:cNvSpPr>
                <a:spLocks noChangeShapeType="1"/>
              </p:cNvSpPr>
              <p:nvPr/>
            </p:nvSpPr>
            <p:spPr bwMode="auto">
              <a:xfrm>
                <a:off x="1344" y="3024"/>
                <a:ext cx="192" cy="192"/>
              </a:xfrm>
              <a:prstGeom prst="line">
                <a:avLst/>
              </a:prstGeom>
              <a:noFill/>
              <a:ln w="28575">
                <a:solidFill>
                  <a:srgbClr val="FF0000"/>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3638" name="Line 9"/>
              <p:cNvSpPr>
                <a:spLocks noChangeShapeType="1"/>
              </p:cNvSpPr>
              <p:nvPr/>
            </p:nvSpPr>
            <p:spPr bwMode="auto">
              <a:xfrm flipH="1">
                <a:off x="1488" y="3024"/>
                <a:ext cx="192" cy="192"/>
              </a:xfrm>
              <a:prstGeom prst="line">
                <a:avLst/>
              </a:prstGeom>
              <a:noFill/>
              <a:ln w="28575">
                <a:solidFill>
                  <a:srgbClr val="FF0000"/>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23636" name="Rectangle 10"/>
            <p:cNvSpPr>
              <a:spLocks noChangeArrowheads="1"/>
            </p:cNvSpPr>
            <p:nvPr/>
          </p:nvSpPr>
          <p:spPr bwMode="auto">
            <a:xfrm>
              <a:off x="1776" y="3527"/>
              <a:ext cx="622"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逆序 </a:t>
              </a:r>
            </a:p>
          </p:txBody>
        </p:sp>
      </p:grpSp>
      <p:grpSp>
        <p:nvGrpSpPr>
          <p:cNvPr id="4" name="Group 11"/>
          <p:cNvGrpSpPr>
            <a:grpSpLocks/>
          </p:cNvGrpSpPr>
          <p:nvPr/>
        </p:nvGrpSpPr>
        <p:grpSpPr bwMode="auto">
          <a:xfrm>
            <a:off x="4184650" y="3581400"/>
            <a:ext cx="987425" cy="739775"/>
            <a:chOff x="2304" y="2702"/>
            <a:chExt cx="622" cy="466"/>
          </a:xfrm>
        </p:grpSpPr>
        <p:grpSp>
          <p:nvGrpSpPr>
            <p:cNvPr id="5" name="Group 12"/>
            <p:cNvGrpSpPr>
              <a:grpSpLocks/>
            </p:cNvGrpSpPr>
            <p:nvPr/>
          </p:nvGrpSpPr>
          <p:grpSpPr bwMode="auto">
            <a:xfrm rot="-10769307">
              <a:off x="2448" y="2976"/>
              <a:ext cx="336" cy="192"/>
              <a:chOff x="1344" y="3024"/>
              <a:chExt cx="336" cy="192"/>
            </a:xfrm>
          </p:grpSpPr>
          <p:sp>
            <p:nvSpPr>
              <p:cNvPr id="623633" name="Line 13"/>
              <p:cNvSpPr>
                <a:spLocks noChangeShapeType="1"/>
              </p:cNvSpPr>
              <p:nvPr/>
            </p:nvSpPr>
            <p:spPr bwMode="auto">
              <a:xfrm>
                <a:off x="1344" y="3024"/>
                <a:ext cx="192" cy="192"/>
              </a:xfrm>
              <a:prstGeom prst="line">
                <a:avLst/>
              </a:prstGeom>
              <a:noFill/>
              <a:ln w="28575">
                <a:solidFill>
                  <a:srgbClr val="FF0000"/>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3634" name="Line 14"/>
              <p:cNvSpPr>
                <a:spLocks noChangeShapeType="1"/>
              </p:cNvSpPr>
              <p:nvPr/>
            </p:nvSpPr>
            <p:spPr bwMode="auto">
              <a:xfrm flipH="1">
                <a:off x="1488" y="3024"/>
                <a:ext cx="192" cy="192"/>
              </a:xfrm>
              <a:prstGeom prst="line">
                <a:avLst/>
              </a:prstGeom>
              <a:noFill/>
              <a:ln w="28575">
                <a:solidFill>
                  <a:srgbClr val="FF0000"/>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23632" name="Rectangle 15"/>
            <p:cNvSpPr>
              <a:spLocks noChangeArrowheads="1"/>
            </p:cNvSpPr>
            <p:nvPr/>
          </p:nvSpPr>
          <p:spPr bwMode="auto">
            <a:xfrm>
              <a:off x="2304" y="2702"/>
              <a:ext cx="622"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逆序 </a:t>
              </a:r>
            </a:p>
          </p:txBody>
        </p:sp>
      </p:grpSp>
      <p:grpSp>
        <p:nvGrpSpPr>
          <p:cNvPr id="6" name="Group 16"/>
          <p:cNvGrpSpPr>
            <a:grpSpLocks/>
          </p:cNvGrpSpPr>
          <p:nvPr/>
        </p:nvGrpSpPr>
        <p:grpSpPr bwMode="auto">
          <a:xfrm>
            <a:off x="4413250" y="4549775"/>
            <a:ext cx="1139825" cy="860425"/>
            <a:chOff x="2448" y="3312"/>
            <a:chExt cx="718" cy="542"/>
          </a:xfrm>
        </p:grpSpPr>
        <p:grpSp>
          <p:nvGrpSpPr>
            <p:cNvPr id="7" name="Group 17"/>
            <p:cNvGrpSpPr>
              <a:grpSpLocks/>
            </p:cNvGrpSpPr>
            <p:nvPr/>
          </p:nvGrpSpPr>
          <p:grpSpPr bwMode="auto">
            <a:xfrm>
              <a:off x="2448" y="3312"/>
              <a:ext cx="672" cy="192"/>
              <a:chOff x="1344" y="3024"/>
              <a:chExt cx="336" cy="192"/>
            </a:xfrm>
          </p:grpSpPr>
          <p:sp>
            <p:nvSpPr>
              <p:cNvPr id="623629" name="Line 18"/>
              <p:cNvSpPr>
                <a:spLocks noChangeShapeType="1"/>
              </p:cNvSpPr>
              <p:nvPr/>
            </p:nvSpPr>
            <p:spPr bwMode="auto">
              <a:xfrm>
                <a:off x="1344" y="3024"/>
                <a:ext cx="192" cy="192"/>
              </a:xfrm>
              <a:prstGeom prst="line">
                <a:avLst/>
              </a:prstGeom>
              <a:noFill/>
              <a:ln w="28575">
                <a:solidFill>
                  <a:srgbClr val="FF0000"/>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3630" name="Line 19"/>
              <p:cNvSpPr>
                <a:spLocks noChangeShapeType="1"/>
              </p:cNvSpPr>
              <p:nvPr/>
            </p:nvSpPr>
            <p:spPr bwMode="auto">
              <a:xfrm flipH="1">
                <a:off x="1488" y="3024"/>
                <a:ext cx="192" cy="192"/>
              </a:xfrm>
              <a:prstGeom prst="line">
                <a:avLst/>
              </a:prstGeom>
              <a:noFill/>
              <a:ln w="28575">
                <a:solidFill>
                  <a:srgbClr val="FF0000"/>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23628" name="Rectangle 20"/>
            <p:cNvSpPr>
              <a:spLocks noChangeArrowheads="1"/>
            </p:cNvSpPr>
            <p:nvPr/>
          </p:nvSpPr>
          <p:spPr bwMode="auto">
            <a:xfrm>
              <a:off x="2544" y="3527"/>
              <a:ext cx="622"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逆序 </a:t>
              </a:r>
            </a:p>
          </p:txBody>
        </p:sp>
      </p:grpSp>
      <p:sp>
        <p:nvSpPr>
          <p:cNvPr id="22549" name="Text Box 21"/>
          <p:cNvSpPr txBox="1">
            <a:spLocks noChangeArrowheads="1"/>
          </p:cNvSpPr>
          <p:nvPr/>
        </p:nvSpPr>
        <p:spPr bwMode="auto">
          <a:xfrm>
            <a:off x="315913" y="5500688"/>
            <a:ext cx="5184775" cy="519112"/>
          </a:xfrm>
          <a:prstGeom prst="rect">
            <a:avLst/>
          </a:prstGeom>
          <a:noFill/>
          <a:ln w="9525">
            <a:noFill/>
            <a:miter lim="800000"/>
            <a:headEnd/>
            <a:tailEnd/>
          </a:ln>
        </p:spPr>
        <p:txBody>
          <a:bodyPr wrap="none"/>
          <a:lstStyle/>
          <a:p>
            <a:pPr fontAlgn="base">
              <a:spcBef>
                <a:spcPct val="0"/>
              </a:spcBef>
              <a:spcAft>
                <a:spcPct val="0"/>
              </a:spcAft>
            </a:pPr>
            <a:r>
              <a:rPr kumimoji="1" lang="zh-CN" altLang="en-US" sz="2800" b="1" smtClean="0">
                <a:solidFill>
                  <a:srgbClr val="0000FF"/>
                </a:solidFill>
                <a:latin typeface="Times New Roman" pitchFamily="18" charset="0"/>
                <a:ea typeface="楷体_GB2312" pitchFamily="49" charset="-122"/>
              </a:rPr>
              <a:t>思考题：</a:t>
            </a:r>
            <a:r>
              <a:rPr kumimoji="1" lang="zh-CN" altLang="en-US" sz="2800" b="1" smtClean="0">
                <a:solidFill>
                  <a:srgbClr val="000000"/>
                </a:solidFill>
                <a:latin typeface="Times New Roman" pitchFamily="18" charset="0"/>
                <a:ea typeface="楷体_GB2312" pitchFamily="49" charset="-122"/>
              </a:rPr>
              <a:t>还能找到其它逆序吗？</a:t>
            </a:r>
          </a:p>
        </p:txBody>
      </p:sp>
      <p:sp>
        <p:nvSpPr>
          <p:cNvPr id="22550" name="Text Box 22"/>
          <p:cNvSpPr txBox="1">
            <a:spLocks noChangeArrowheads="1"/>
          </p:cNvSpPr>
          <p:nvPr/>
        </p:nvSpPr>
        <p:spPr bwMode="auto">
          <a:xfrm>
            <a:off x="315913" y="6110288"/>
            <a:ext cx="6343650" cy="519112"/>
          </a:xfrm>
          <a:prstGeom prst="rect">
            <a:avLst/>
          </a:prstGeom>
          <a:noFill/>
          <a:ln w="9525">
            <a:noFill/>
            <a:miter lim="800000"/>
            <a:headEnd/>
            <a:tailEnd/>
          </a:ln>
        </p:spPr>
        <p:txBody>
          <a:bodyPr wrap="none"/>
          <a:lstStyle/>
          <a:p>
            <a:pPr fontAlgn="base">
              <a:spcBef>
                <a:spcPct val="0"/>
              </a:spcBef>
              <a:spcAft>
                <a:spcPct val="0"/>
              </a:spcAft>
            </a:pPr>
            <a:r>
              <a:rPr kumimoji="1" lang="zh-CN" altLang="en-US" sz="2800" b="1" smtClean="0">
                <a:solidFill>
                  <a:srgbClr val="0000FF"/>
                </a:solidFill>
                <a:latin typeface="Times New Roman" pitchFamily="18" charset="0"/>
                <a:ea typeface="楷体_GB2312" pitchFamily="49" charset="-122"/>
              </a:rPr>
              <a:t>答：</a:t>
            </a:r>
            <a:r>
              <a:rPr kumimoji="1" lang="en-US" altLang="zh-CN" sz="2800" b="1" smtClean="0">
                <a:solidFill>
                  <a:srgbClr val="000000"/>
                </a:solidFill>
                <a:latin typeface="Times New Roman" pitchFamily="18" charset="0"/>
                <a:ea typeface="楷体_GB2312" pitchFamily="49" charset="-122"/>
              </a:rPr>
              <a:t>2</a:t>
            </a:r>
            <a:r>
              <a:rPr kumimoji="1" lang="zh-CN" altLang="en-US" sz="2800" b="1" smtClean="0">
                <a:solidFill>
                  <a:srgbClr val="000000"/>
                </a:solidFill>
                <a:latin typeface="Times New Roman" pitchFamily="18" charset="0"/>
                <a:ea typeface="楷体_GB2312" pitchFamily="49" charset="-122"/>
              </a:rPr>
              <a:t>和</a:t>
            </a:r>
            <a:r>
              <a:rPr kumimoji="1" lang="en-US" altLang="zh-CN" sz="2800" b="1" smtClean="0">
                <a:solidFill>
                  <a:srgbClr val="000000"/>
                </a:solidFill>
                <a:latin typeface="Times New Roman" pitchFamily="18" charset="0"/>
                <a:ea typeface="楷体_GB2312" pitchFamily="49" charset="-122"/>
              </a:rPr>
              <a:t>1</a:t>
            </a:r>
            <a:r>
              <a:rPr kumimoji="1" lang="zh-CN" altLang="en-US" sz="2800" b="1" smtClean="0">
                <a:solidFill>
                  <a:srgbClr val="000000"/>
                </a:solidFill>
                <a:latin typeface="Times New Roman" pitchFamily="18" charset="0"/>
                <a:ea typeface="楷体_GB2312" pitchFamily="49" charset="-122"/>
              </a:rPr>
              <a:t>，</a:t>
            </a:r>
            <a:r>
              <a:rPr kumimoji="1" lang="en-US" altLang="zh-CN" sz="2800" b="1" smtClean="0">
                <a:solidFill>
                  <a:srgbClr val="000000"/>
                </a:solidFill>
                <a:latin typeface="Times New Roman" pitchFamily="18" charset="0"/>
                <a:ea typeface="楷体_GB2312" pitchFamily="49" charset="-122"/>
              </a:rPr>
              <a:t>3</a:t>
            </a:r>
            <a:r>
              <a:rPr kumimoji="1" lang="zh-CN" altLang="en-US" sz="2800" b="1" smtClean="0">
                <a:solidFill>
                  <a:srgbClr val="000000"/>
                </a:solidFill>
                <a:latin typeface="Times New Roman" pitchFamily="18" charset="0"/>
                <a:ea typeface="楷体_GB2312" pitchFamily="49" charset="-122"/>
              </a:rPr>
              <a:t>和</a:t>
            </a:r>
            <a:r>
              <a:rPr kumimoji="1" lang="en-US" altLang="zh-CN" sz="2800" b="1" smtClean="0">
                <a:solidFill>
                  <a:srgbClr val="000000"/>
                </a:solidFill>
                <a:latin typeface="Times New Roman" pitchFamily="18" charset="0"/>
                <a:ea typeface="楷体_GB2312" pitchFamily="49" charset="-122"/>
              </a:rPr>
              <a:t>1</a:t>
            </a:r>
            <a:r>
              <a:rPr kumimoji="1" lang="zh-CN" altLang="en-US" sz="2800" b="1" smtClean="0">
                <a:solidFill>
                  <a:srgbClr val="000000"/>
                </a:solidFill>
                <a:latin typeface="Times New Roman" pitchFamily="18" charset="0"/>
                <a:ea typeface="楷体_GB2312" pitchFamily="49" charset="-122"/>
              </a:rPr>
              <a:t>也构成逆序</a:t>
            </a:r>
            <a:r>
              <a:rPr kumimoji="1" lang="en-US" altLang="zh-CN" sz="2800" b="1" smtClean="0">
                <a:solidFill>
                  <a:srgbClr val="000000"/>
                </a:solidFill>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wipe(up)">
                                      <p:cBhvr>
                                        <p:cTn id="15" dur="500"/>
                                        <p:tgtEl>
                                          <p:spTgt spid="225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2532"/>
                                        </p:tgtEl>
                                        <p:attrNameLst>
                                          <p:attrName>style.visibility</p:attrName>
                                        </p:attrNameLst>
                                      </p:cBhvr>
                                      <p:to>
                                        <p:strVal val="visible"/>
                                      </p:to>
                                    </p:set>
                                    <p:animEffect transition="in" filter="slide(fromBottom)">
                                      <p:cBhvr>
                                        <p:cTn id="20" dur="500"/>
                                        <p:tgtEl>
                                          <p:spTgt spid="225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22533"/>
                                        </p:tgtEl>
                                        <p:attrNameLst>
                                          <p:attrName>style.visibility</p:attrName>
                                        </p:attrNameLst>
                                      </p:cBhvr>
                                      <p:to>
                                        <p:strVal val="visible"/>
                                      </p:to>
                                    </p:set>
                                    <p:animEffect transition="in" filter="wipe(left)">
                                      <p:cBhvr>
                                        <p:cTn id="25" dur="75"/>
                                        <p:tgtEl>
                                          <p:spTgt spid="225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2549"/>
                                        </p:tgtEl>
                                        <p:attrNameLst>
                                          <p:attrName>style.visibility</p:attrName>
                                        </p:attrNameLst>
                                      </p:cBhvr>
                                      <p:to>
                                        <p:strVal val="visible"/>
                                      </p:to>
                                    </p:set>
                                    <p:animEffect transition="in" filter="dissolve">
                                      <p:cBhvr>
                                        <p:cTn id="45" dur="500"/>
                                        <p:tgtEl>
                                          <p:spTgt spid="2254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2550"/>
                                        </p:tgtEl>
                                        <p:attrNameLst>
                                          <p:attrName>style.visibility</p:attrName>
                                        </p:attrNameLst>
                                      </p:cBhvr>
                                      <p:to>
                                        <p:strVal val="visible"/>
                                      </p:to>
                                    </p:set>
                                    <p:animEffect transition="in" filter="dissolve">
                                      <p:cBhvr>
                                        <p:cTn id="50" dur="500"/>
                                        <p:tgtEl>
                                          <p:spTgt spid="22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autoUpdateAnimBg="0"/>
      <p:bldP spid="22531" grpId="0" animBg="1"/>
      <p:bldP spid="22532" grpId="0"/>
      <p:bldP spid="22533" grpId="0" autoUpdateAnimBg="0"/>
      <p:bldP spid="22549" grpId="0" autoUpdateAnimBg="0"/>
      <p:bldP spid="2255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AutoShape 2"/>
          <p:cNvSpPr>
            <a:spLocks noChangeArrowheads="1"/>
          </p:cNvSpPr>
          <p:nvPr/>
        </p:nvSpPr>
        <p:spPr bwMode="auto">
          <a:xfrm>
            <a:off x="357188" y="714375"/>
            <a:ext cx="8521700" cy="1341438"/>
          </a:xfrm>
          <a:prstGeom prst="roundRect">
            <a:avLst>
              <a:gd name="adj" fmla="val 16667"/>
            </a:avLst>
          </a:prstGeom>
          <a:noFill/>
          <a:ln w="28575">
            <a:solidFill>
              <a:schemeClr val="accent1"/>
            </a:solidFill>
            <a:round/>
            <a:headEnd/>
            <a:tailEnd/>
          </a:ln>
        </p:spPr>
        <p:txBody>
          <a:bodyPr>
            <a:spAutoFit/>
          </a:bodyPr>
          <a:lstStyle/>
          <a:p>
            <a:pPr marL="457200" indent="-457200" fontAlgn="base">
              <a:lnSpc>
                <a:spcPct val="130000"/>
              </a:lnSpc>
              <a:spcBef>
                <a:spcPct val="0"/>
              </a:spcBef>
              <a:spcAft>
                <a:spcPct val="0"/>
              </a:spcAft>
            </a:pPr>
            <a:r>
              <a:rPr kumimoji="1" lang="en-US" altLang="zh-CN" sz="2800" b="1" smtClean="0">
                <a:solidFill>
                  <a:srgbClr val="0000FF"/>
                </a:solidFill>
                <a:latin typeface="Times New Roman" pitchFamily="18" charset="0"/>
                <a:ea typeface="楷体_GB2312" pitchFamily="49" charset="-122"/>
              </a:rPr>
              <a:t>     </a:t>
            </a:r>
            <a:r>
              <a:rPr kumimoji="1" lang="zh-CN" altLang="zh-CN" sz="2800" b="1" smtClean="0">
                <a:solidFill>
                  <a:srgbClr val="0000FF"/>
                </a:solidFill>
                <a:latin typeface="Times New Roman" pitchFamily="18" charset="0"/>
                <a:ea typeface="楷体_GB2312" pitchFamily="49" charset="-122"/>
              </a:rPr>
              <a:t>定义</a:t>
            </a:r>
            <a:r>
              <a:rPr kumimoji="1" lang="zh-CN" altLang="zh-CN" sz="2800" b="1" smtClean="0">
                <a:solidFill>
                  <a:srgbClr val="000000"/>
                </a:solidFill>
                <a:latin typeface="Times New Roman" pitchFamily="18" charset="0"/>
                <a:ea typeface="楷体_GB2312" pitchFamily="49" charset="-122"/>
              </a:rPr>
              <a:t> </a:t>
            </a:r>
            <a:r>
              <a:rPr kumimoji="1" lang="en-US" altLang="zh-CN" sz="2800" b="1" smtClean="0">
                <a:solidFill>
                  <a:srgbClr val="000000"/>
                </a:solidFill>
                <a:latin typeface="Times New Roman" pitchFamily="18" charset="0"/>
                <a:ea typeface="楷体_GB2312" pitchFamily="49" charset="-122"/>
              </a:rPr>
              <a:t>3</a:t>
            </a:r>
            <a:r>
              <a:rPr kumimoji="1" lang="zh-CN" altLang="zh-CN" sz="2800" b="1" smtClean="0">
                <a:solidFill>
                  <a:srgbClr val="000000"/>
                </a:solidFill>
                <a:latin typeface="Times New Roman" pitchFamily="18" charset="0"/>
                <a:ea typeface="楷体_GB2312" pitchFamily="49" charset="-122"/>
              </a:rPr>
              <a:t>  排列中所有逆序的总数称为此排列的</a:t>
            </a:r>
            <a:r>
              <a:rPr kumimoji="1" lang="zh-CN" altLang="zh-CN" sz="2800" b="1" smtClean="0">
                <a:solidFill>
                  <a:srgbClr val="FF0000"/>
                </a:solidFill>
                <a:latin typeface="Times New Roman" pitchFamily="18" charset="0"/>
                <a:ea typeface="楷体_GB2312" pitchFamily="49" charset="-122"/>
              </a:rPr>
              <a:t>逆序</a:t>
            </a:r>
            <a:endParaRPr kumimoji="1" lang="en-US" altLang="zh-CN" sz="2800" b="1" smtClean="0">
              <a:solidFill>
                <a:srgbClr val="FF0000"/>
              </a:solidFill>
              <a:latin typeface="Times New Roman" pitchFamily="18" charset="0"/>
              <a:ea typeface="楷体_GB2312" pitchFamily="49" charset="-122"/>
            </a:endParaRPr>
          </a:p>
          <a:p>
            <a:pPr marL="457200" indent="-457200" fontAlgn="base">
              <a:lnSpc>
                <a:spcPct val="130000"/>
              </a:lnSpc>
              <a:spcBef>
                <a:spcPct val="0"/>
              </a:spcBef>
              <a:spcAft>
                <a:spcPct val="0"/>
              </a:spcAft>
            </a:pPr>
            <a:r>
              <a:rPr kumimoji="1" lang="zh-CN" altLang="zh-CN" sz="2800" b="1" smtClean="0">
                <a:solidFill>
                  <a:srgbClr val="FF0000"/>
                </a:solidFill>
                <a:latin typeface="Times New Roman" pitchFamily="18" charset="0"/>
                <a:ea typeface="楷体_GB2312" pitchFamily="49" charset="-122"/>
              </a:rPr>
              <a:t>数</a:t>
            </a:r>
            <a:r>
              <a:rPr kumimoji="1" lang="zh-CN" altLang="zh-CN" sz="2800" b="1" smtClean="0">
                <a:solidFill>
                  <a:srgbClr val="000000"/>
                </a:solidFill>
                <a:latin typeface="Times New Roman" pitchFamily="18" charset="0"/>
                <a:ea typeface="楷体_GB2312" pitchFamily="49" charset="-122"/>
              </a:rPr>
              <a:t>.</a:t>
            </a:r>
            <a:r>
              <a:rPr kumimoji="1" lang="en-US" altLang="zh-CN" sz="2800" b="1" smtClean="0">
                <a:solidFill>
                  <a:srgbClr val="000000"/>
                </a:solidFill>
                <a:latin typeface="Times New Roman" pitchFamily="18" charset="0"/>
                <a:ea typeface="楷体_GB2312" pitchFamily="49" charset="-122"/>
              </a:rPr>
              <a:t>( </a:t>
            </a:r>
            <a:r>
              <a:rPr kumimoji="1" lang="en-US" altLang="zh-CN" sz="2800" b="1" i="1" smtClean="0">
                <a:solidFill>
                  <a:srgbClr val="D60093"/>
                </a:solidFill>
                <a:latin typeface="Times New Roman" pitchFamily="18" charset="0"/>
                <a:ea typeface="楷体_GB2312" pitchFamily="49" charset="-122"/>
              </a:rPr>
              <a:t>inverse number </a:t>
            </a:r>
            <a:r>
              <a:rPr kumimoji="1" lang="en-US" altLang="zh-CN" sz="2800" b="1" smtClean="0">
                <a:solidFill>
                  <a:srgbClr val="000000"/>
                </a:solidFill>
                <a:latin typeface="Times New Roman" pitchFamily="18" charset="0"/>
                <a:ea typeface="楷体_GB2312" pitchFamily="49" charset="-122"/>
              </a:rPr>
              <a:t>)</a:t>
            </a:r>
            <a:endParaRPr kumimoji="1" lang="zh-CN" altLang="zh-CN" sz="2800" b="1" smtClean="0">
              <a:solidFill>
                <a:srgbClr val="000000"/>
              </a:solidFill>
              <a:latin typeface="Times New Roman" pitchFamily="18" charset="0"/>
              <a:ea typeface="楷体_GB2312" pitchFamily="49" charset="-122"/>
            </a:endParaRPr>
          </a:p>
        </p:txBody>
      </p:sp>
      <p:sp>
        <p:nvSpPr>
          <p:cNvPr id="624643" name="Rectangle 3"/>
          <p:cNvSpPr>
            <a:spLocks noChangeArrowheads="1"/>
          </p:cNvSpPr>
          <p:nvPr/>
        </p:nvSpPr>
        <p:spPr bwMode="auto">
          <a:xfrm>
            <a:off x="3562350" y="1357313"/>
            <a:ext cx="6870700"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 排列      的逆序数通常记为         </a:t>
            </a:r>
            <a:r>
              <a:rPr kumimoji="1" lang="en-US" altLang="zh-CN" sz="2800" b="1" smtClean="0">
                <a:solidFill>
                  <a:srgbClr val="000000"/>
                </a:solidFill>
                <a:latin typeface="楷体_GB2312" pitchFamily="49" charset="-122"/>
                <a:ea typeface="楷体_GB2312" pitchFamily="49" charset="-122"/>
              </a:rPr>
              <a:t>.</a:t>
            </a:r>
          </a:p>
        </p:txBody>
      </p:sp>
      <p:graphicFrame>
        <p:nvGraphicFramePr>
          <p:cNvPr id="624644" name="Object 10"/>
          <p:cNvGraphicFramePr>
            <a:graphicFrameLocks noChangeAspect="1"/>
          </p:cNvGraphicFramePr>
          <p:nvPr/>
        </p:nvGraphicFramePr>
        <p:xfrm>
          <a:off x="4500563" y="1427163"/>
          <a:ext cx="1219200" cy="492125"/>
        </p:xfrm>
        <a:graphic>
          <a:graphicData uri="http://schemas.openxmlformats.org/presentationml/2006/ole">
            <p:oleObj spid="_x0000_s353282" name="Equation" r:id="rId3" imgW="508000" imgH="228600" progId="Equation.DSMT4">
              <p:embed/>
            </p:oleObj>
          </a:graphicData>
        </a:graphic>
      </p:graphicFrame>
      <p:graphicFrame>
        <p:nvGraphicFramePr>
          <p:cNvPr id="624645" name="Object 11"/>
          <p:cNvGraphicFramePr>
            <a:graphicFrameLocks noChangeAspect="1"/>
          </p:cNvGraphicFramePr>
          <p:nvPr/>
        </p:nvGraphicFramePr>
        <p:xfrm>
          <a:off x="571500" y="2035175"/>
          <a:ext cx="1601788" cy="536575"/>
        </p:xfrm>
        <a:graphic>
          <a:graphicData uri="http://schemas.openxmlformats.org/presentationml/2006/ole">
            <p:oleObj spid="_x0000_s353283" name="Equation" r:id="rId4" imgW="685800" imgH="228600" progId="Equation.DSMT4">
              <p:embed/>
            </p:oleObj>
          </a:graphicData>
        </a:graphic>
      </p:graphicFrame>
      <p:sp>
        <p:nvSpPr>
          <p:cNvPr id="23558" name="Text Box 6"/>
          <p:cNvSpPr txBox="1">
            <a:spLocks noChangeArrowheads="1"/>
          </p:cNvSpPr>
          <p:nvPr/>
        </p:nvSpPr>
        <p:spPr bwMode="auto">
          <a:xfrm>
            <a:off x="1071563" y="2733675"/>
            <a:ext cx="500697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FF0000"/>
                </a:solidFill>
                <a:latin typeface="楷体_GB2312" pitchFamily="49" charset="-122"/>
                <a:ea typeface="楷体_GB2312" pitchFamily="49" charset="-122"/>
              </a:rPr>
              <a:t>奇排列：</a:t>
            </a:r>
            <a:r>
              <a:rPr kumimoji="1" lang="zh-CN" altLang="en-US" sz="2800" b="1" smtClean="0">
                <a:solidFill>
                  <a:srgbClr val="000000"/>
                </a:solidFill>
                <a:latin typeface="楷体_GB2312" pitchFamily="49" charset="-122"/>
                <a:ea typeface="楷体_GB2312" pitchFamily="49" charset="-122"/>
              </a:rPr>
              <a:t>逆序数为奇数的排列</a:t>
            </a:r>
            <a:r>
              <a:rPr kumimoji="1" lang="en-US" altLang="zh-CN" sz="2800" b="1" smtClean="0">
                <a:solidFill>
                  <a:srgbClr val="000000"/>
                </a:solidFill>
                <a:latin typeface="楷体_GB2312" pitchFamily="49" charset="-122"/>
                <a:ea typeface="楷体_GB2312" pitchFamily="49" charset="-122"/>
              </a:rPr>
              <a:t>.</a:t>
            </a:r>
          </a:p>
        </p:txBody>
      </p:sp>
      <p:sp>
        <p:nvSpPr>
          <p:cNvPr id="23559" name="Text Box 7"/>
          <p:cNvSpPr txBox="1">
            <a:spLocks noChangeArrowheads="1"/>
          </p:cNvSpPr>
          <p:nvPr/>
        </p:nvSpPr>
        <p:spPr bwMode="auto">
          <a:xfrm>
            <a:off x="1071563" y="3267075"/>
            <a:ext cx="500697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FF0000"/>
                </a:solidFill>
                <a:latin typeface="楷体_GB2312" pitchFamily="49" charset="-122"/>
                <a:ea typeface="楷体_GB2312" pitchFamily="49" charset="-122"/>
              </a:rPr>
              <a:t>偶排列：</a:t>
            </a:r>
            <a:r>
              <a:rPr kumimoji="1" lang="zh-CN" altLang="en-US" sz="2800" b="1" smtClean="0">
                <a:solidFill>
                  <a:srgbClr val="000000"/>
                </a:solidFill>
                <a:latin typeface="楷体_GB2312" pitchFamily="49" charset="-122"/>
                <a:ea typeface="楷体_GB2312" pitchFamily="49" charset="-122"/>
              </a:rPr>
              <a:t>逆序数为偶数的排列</a:t>
            </a:r>
            <a:r>
              <a:rPr kumimoji="1" lang="en-US" altLang="zh-CN" sz="2800" b="1" smtClean="0">
                <a:solidFill>
                  <a:srgbClr val="000000"/>
                </a:solidFill>
                <a:latin typeface="楷体_GB2312" pitchFamily="49" charset="-122"/>
                <a:ea typeface="楷体_GB2312" pitchFamily="49" charset="-122"/>
              </a:rPr>
              <a:t>.</a:t>
            </a:r>
          </a:p>
        </p:txBody>
      </p:sp>
      <p:sp>
        <p:nvSpPr>
          <p:cNvPr id="23560" name="Text Box 8"/>
          <p:cNvSpPr txBox="1">
            <a:spLocks noChangeArrowheads="1"/>
          </p:cNvSpPr>
          <p:nvPr/>
        </p:nvSpPr>
        <p:spPr bwMode="auto">
          <a:xfrm>
            <a:off x="315913" y="3978275"/>
            <a:ext cx="8488362" cy="519113"/>
          </a:xfrm>
          <a:prstGeom prst="rect">
            <a:avLst/>
          </a:prstGeom>
          <a:noFill/>
          <a:ln w="9525">
            <a:noFill/>
            <a:miter lim="800000"/>
            <a:headEnd/>
            <a:tailEnd/>
          </a:ln>
        </p:spPr>
        <p:txBody>
          <a:bodyPr wrap="none"/>
          <a:lstStyle/>
          <a:p>
            <a:pPr fontAlgn="base">
              <a:spcBef>
                <a:spcPct val="0"/>
              </a:spcBef>
              <a:spcAft>
                <a:spcPct val="0"/>
              </a:spcAft>
            </a:pPr>
            <a:r>
              <a:rPr kumimoji="1" lang="zh-CN" altLang="en-US" sz="2800" b="1" smtClean="0">
                <a:solidFill>
                  <a:srgbClr val="0000FF"/>
                </a:solidFill>
                <a:latin typeface="Times New Roman" pitchFamily="18" charset="0"/>
                <a:ea typeface="楷体_GB2312" pitchFamily="49" charset="-122"/>
              </a:rPr>
              <a:t>思考题：</a:t>
            </a:r>
            <a:r>
              <a:rPr kumimoji="1" lang="zh-CN" altLang="en-US" sz="2800" b="1" smtClean="0">
                <a:solidFill>
                  <a:srgbClr val="000000"/>
                </a:solidFill>
                <a:latin typeface="Times New Roman" pitchFamily="18" charset="0"/>
                <a:ea typeface="楷体_GB2312" pitchFamily="49" charset="-122"/>
              </a:rPr>
              <a:t>符合标准次序的排列是奇排列还是偶排列？ </a:t>
            </a:r>
          </a:p>
        </p:txBody>
      </p:sp>
      <p:sp>
        <p:nvSpPr>
          <p:cNvPr id="23561" name="Text Box 9"/>
          <p:cNvSpPr txBox="1">
            <a:spLocks noChangeArrowheads="1"/>
          </p:cNvSpPr>
          <p:nvPr/>
        </p:nvSpPr>
        <p:spPr bwMode="auto">
          <a:xfrm>
            <a:off x="315913" y="4540250"/>
            <a:ext cx="7924800" cy="1203325"/>
          </a:xfrm>
          <a:prstGeom prst="rect">
            <a:avLst/>
          </a:prstGeom>
          <a:noFill/>
          <a:ln w="9525">
            <a:noFill/>
            <a:miter lim="800000"/>
            <a:headEnd/>
            <a:tailEnd/>
          </a:ln>
        </p:spPr>
        <p:txBody>
          <a:bodyPr/>
          <a:lstStyle/>
          <a:p>
            <a:pPr fontAlgn="base">
              <a:lnSpc>
                <a:spcPct val="130000"/>
              </a:lnSpc>
              <a:spcBef>
                <a:spcPct val="0"/>
              </a:spcBef>
              <a:spcAft>
                <a:spcPct val="0"/>
              </a:spcAft>
            </a:pPr>
            <a:r>
              <a:rPr kumimoji="1" lang="zh-CN" altLang="en-US" sz="2800" b="1" smtClean="0">
                <a:solidFill>
                  <a:srgbClr val="0000FF"/>
                </a:solidFill>
                <a:latin typeface="楷体_GB2312" pitchFamily="49" charset="-122"/>
                <a:ea typeface="楷体_GB2312" pitchFamily="49" charset="-122"/>
              </a:rPr>
              <a:t>答：</a:t>
            </a:r>
            <a:r>
              <a:rPr kumimoji="1" lang="zh-CN" altLang="en-US" sz="2800" b="1" smtClean="0">
                <a:solidFill>
                  <a:srgbClr val="000000"/>
                </a:solidFill>
                <a:latin typeface="楷体_GB2312" pitchFamily="49" charset="-122"/>
                <a:ea typeface="楷体_GB2312" pitchFamily="49" charset="-122"/>
              </a:rPr>
              <a:t>符合标准次序的排列（例如：</a:t>
            </a:r>
            <a:r>
              <a:rPr kumimoji="1" lang="en-US" altLang="zh-CN" sz="2800" b="1" smtClean="0">
                <a:solidFill>
                  <a:srgbClr val="000000"/>
                </a:solidFill>
                <a:latin typeface="Times New Roman" pitchFamily="18" charset="0"/>
                <a:ea typeface="楷体_GB2312" pitchFamily="49" charset="-122"/>
              </a:rPr>
              <a:t>123</a:t>
            </a:r>
            <a:r>
              <a:rPr kumimoji="1" lang="zh-CN" altLang="en-US" sz="2800" b="1" smtClean="0">
                <a:solidFill>
                  <a:srgbClr val="000000"/>
                </a:solidFill>
                <a:latin typeface="楷体_GB2312" pitchFamily="49" charset="-122"/>
                <a:ea typeface="楷体_GB2312" pitchFamily="49" charset="-122"/>
              </a:rPr>
              <a:t>）的逆序数等于零，因而是偶排列</a:t>
            </a:r>
            <a:r>
              <a:rPr kumimoji="1" lang="en-US" altLang="zh-CN" sz="2800" b="1" smtClean="0">
                <a:solidFill>
                  <a:srgbClr val="000000"/>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558"/>
                                        </p:tgtEl>
                                        <p:attrNameLst>
                                          <p:attrName>style.visibility</p:attrName>
                                        </p:attrNameLst>
                                      </p:cBhvr>
                                      <p:to>
                                        <p:strVal val="visible"/>
                                      </p:to>
                                    </p:set>
                                    <p:animEffect transition="in" filter="dissolve">
                                      <p:cBhvr>
                                        <p:cTn id="15" dur="500"/>
                                        <p:tgtEl>
                                          <p:spTgt spid="235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3559"/>
                                        </p:tgtEl>
                                        <p:attrNameLst>
                                          <p:attrName>style.visibility</p:attrName>
                                        </p:attrNameLst>
                                      </p:cBhvr>
                                      <p:to>
                                        <p:strVal val="visible"/>
                                      </p:to>
                                    </p:set>
                                    <p:animEffect transition="in" filter="dissolve">
                                      <p:cBhvr>
                                        <p:cTn id="20" dur="500"/>
                                        <p:tgtEl>
                                          <p:spTgt spid="235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3560"/>
                                        </p:tgtEl>
                                        <p:attrNameLst>
                                          <p:attrName>style.visibility</p:attrName>
                                        </p:attrNameLst>
                                      </p:cBhvr>
                                      <p:to>
                                        <p:strVal val="visible"/>
                                      </p:to>
                                    </p:set>
                                    <p:animEffect transition="in" filter="dissolve">
                                      <p:cBhvr>
                                        <p:cTn id="25" dur="500"/>
                                        <p:tgtEl>
                                          <p:spTgt spid="235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3561"/>
                                        </p:tgtEl>
                                        <p:attrNameLst>
                                          <p:attrName>style.visibility</p:attrName>
                                        </p:attrNameLst>
                                      </p:cBhvr>
                                      <p:to>
                                        <p:strVal val="visible"/>
                                      </p:to>
                                    </p:set>
                                    <p:animEffect transition="in" filter="dissolve">
                                      <p:cBhvr>
                                        <p:cTn id="30"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P spid="23558" grpId="0" autoUpdateAnimBg="0"/>
      <p:bldP spid="23559" grpId="0" autoUpdateAnimBg="0"/>
      <p:bldP spid="23560" grpId="0" autoUpdateAnimBg="0"/>
      <p:bldP spid="2356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536575" y="690563"/>
            <a:ext cx="4122738" cy="528637"/>
          </a:xfrm>
          <a:prstGeom prst="rect">
            <a:avLst/>
          </a:prstGeom>
          <a:solidFill>
            <a:srgbClr val="FFFF99">
              <a:alpha val="50195"/>
            </a:srgbClr>
          </a:solidFill>
          <a:ln w="9525">
            <a:solidFill>
              <a:schemeClr val="tx1"/>
            </a:solid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计算排列的逆序数的方法</a:t>
            </a:r>
          </a:p>
        </p:txBody>
      </p:sp>
      <p:sp>
        <p:nvSpPr>
          <p:cNvPr id="24579" name="Text Box 3"/>
          <p:cNvSpPr txBox="1">
            <a:spLocks noChangeArrowheads="1"/>
          </p:cNvSpPr>
          <p:nvPr/>
        </p:nvSpPr>
        <p:spPr bwMode="auto">
          <a:xfrm>
            <a:off x="912813" y="5072063"/>
            <a:ext cx="3430587" cy="52228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则此排列的逆序数为</a:t>
            </a:r>
          </a:p>
        </p:txBody>
      </p:sp>
      <p:graphicFrame>
        <p:nvGraphicFramePr>
          <p:cNvPr id="24580" name="Object 46"/>
          <p:cNvGraphicFramePr>
            <a:graphicFrameLocks noChangeAspect="1"/>
          </p:cNvGraphicFramePr>
          <p:nvPr/>
        </p:nvGraphicFramePr>
        <p:xfrm>
          <a:off x="4348163" y="5072063"/>
          <a:ext cx="2527300" cy="517525"/>
        </p:xfrm>
        <a:graphic>
          <a:graphicData uri="http://schemas.openxmlformats.org/presentationml/2006/ole">
            <p:oleObj spid="_x0000_s354306" name="Equation" r:id="rId3" imgW="1117600" imgH="228600" progId="Equation.DSMT4">
              <p:embed/>
            </p:oleObj>
          </a:graphicData>
        </a:graphic>
      </p:graphicFrame>
      <p:sp>
        <p:nvSpPr>
          <p:cNvPr id="24581" name="Text Box 5"/>
          <p:cNvSpPr txBox="1">
            <a:spLocks noChangeArrowheads="1"/>
          </p:cNvSpPr>
          <p:nvPr/>
        </p:nvSpPr>
        <p:spPr bwMode="auto">
          <a:xfrm>
            <a:off x="395288" y="1457325"/>
            <a:ext cx="8677275" cy="3452813"/>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800" b="1" smtClean="0">
                <a:solidFill>
                  <a:srgbClr val="000000"/>
                </a:solidFill>
                <a:latin typeface="Times New Roman" pitchFamily="18" charset="0"/>
                <a:ea typeface="楷体_GB2312" pitchFamily="49" charset="-122"/>
              </a:rPr>
              <a:t>        设                    是 </a:t>
            </a:r>
            <a:r>
              <a:rPr kumimoji="1" lang="en-US" altLang="zh-CN" sz="2800" b="1" smtClean="0">
                <a:solidFill>
                  <a:srgbClr val="000000"/>
                </a:solidFill>
                <a:latin typeface="Times New Roman" pitchFamily="18" charset="0"/>
                <a:ea typeface="楷体_GB2312" pitchFamily="49" charset="-122"/>
              </a:rPr>
              <a:t>1, 2, …, </a:t>
            </a:r>
            <a:r>
              <a:rPr kumimoji="1" lang="en-US" altLang="zh-CN" sz="2800" b="1" i="1" smtClean="0">
                <a:solidFill>
                  <a:srgbClr val="000000"/>
                </a:solidFill>
                <a:latin typeface="Times New Roman" pitchFamily="18" charset="0"/>
                <a:ea typeface="楷体_GB2312" pitchFamily="49" charset="-122"/>
              </a:rPr>
              <a:t>n </a:t>
            </a:r>
            <a:r>
              <a:rPr kumimoji="1" lang="zh-CN" altLang="en-US" sz="2800" b="1" smtClean="0">
                <a:solidFill>
                  <a:srgbClr val="000000"/>
                </a:solidFill>
                <a:latin typeface="Times New Roman" pitchFamily="18" charset="0"/>
                <a:ea typeface="楷体_GB2312" pitchFamily="49" charset="-122"/>
              </a:rPr>
              <a:t>这</a:t>
            </a:r>
            <a:r>
              <a:rPr kumimoji="1" lang="en-US" altLang="zh-CN" sz="2800" b="1" i="1" smtClean="0">
                <a:solidFill>
                  <a:srgbClr val="000000"/>
                </a:solidFill>
                <a:latin typeface="Times New Roman" pitchFamily="18" charset="0"/>
                <a:ea typeface="楷体_GB2312" pitchFamily="49" charset="-122"/>
              </a:rPr>
              <a:t>n </a:t>
            </a:r>
            <a:r>
              <a:rPr kumimoji="1" lang="zh-CN" altLang="en-US" sz="2800" b="1" smtClean="0">
                <a:solidFill>
                  <a:srgbClr val="000000"/>
                </a:solidFill>
                <a:latin typeface="Times New Roman" pitchFamily="18" charset="0"/>
                <a:ea typeface="楷体_GB2312" pitchFamily="49" charset="-122"/>
              </a:rPr>
              <a:t>个自然数的任一排列，并规定由小到大为标准次序</a:t>
            </a:r>
            <a:r>
              <a:rPr kumimoji="1" lang="en-US" altLang="zh-CN" sz="2800" b="1" smtClean="0">
                <a:solidFill>
                  <a:srgbClr val="000000"/>
                </a:solidFill>
                <a:latin typeface="Times New Roman" pitchFamily="18" charset="0"/>
                <a:ea typeface="楷体_GB2312" pitchFamily="49" charset="-122"/>
              </a:rPr>
              <a:t>. </a:t>
            </a:r>
          </a:p>
          <a:p>
            <a:pPr fontAlgn="base">
              <a:lnSpc>
                <a:spcPct val="130000"/>
              </a:lnSpc>
              <a:spcBef>
                <a:spcPct val="0"/>
              </a:spcBef>
              <a:spcAft>
                <a:spcPct val="0"/>
              </a:spcAft>
            </a:pPr>
            <a:r>
              <a:rPr kumimoji="1" lang="zh-CN" altLang="en-US" sz="2800" b="1" smtClean="0">
                <a:solidFill>
                  <a:srgbClr val="000000"/>
                </a:solidFill>
                <a:latin typeface="Times New Roman" pitchFamily="18" charset="0"/>
                <a:ea typeface="楷体_GB2312" pitchFamily="49" charset="-122"/>
              </a:rPr>
              <a:t>      先看有多少个比     大的数排在     前面，记为     ；</a:t>
            </a:r>
          </a:p>
          <a:p>
            <a:pPr fontAlgn="base">
              <a:lnSpc>
                <a:spcPct val="130000"/>
              </a:lnSpc>
              <a:spcBef>
                <a:spcPct val="0"/>
              </a:spcBef>
              <a:spcAft>
                <a:spcPct val="0"/>
              </a:spcAft>
            </a:pPr>
            <a:r>
              <a:rPr kumimoji="1" lang="zh-CN" altLang="en-US" sz="2800" b="1" smtClean="0">
                <a:solidFill>
                  <a:srgbClr val="000000"/>
                </a:solidFill>
                <a:latin typeface="Times New Roman" pitchFamily="18" charset="0"/>
                <a:ea typeface="楷体_GB2312" pitchFamily="49" charset="-122"/>
              </a:rPr>
              <a:t>      再看有多少个比     大的数排在     前面，记为     </a:t>
            </a:r>
            <a:r>
              <a:rPr kumimoji="1" lang="en-US" altLang="zh-CN" sz="2800" b="1" smtClean="0">
                <a:solidFill>
                  <a:srgbClr val="000000"/>
                </a:solidFill>
                <a:latin typeface="Times New Roman" pitchFamily="18" charset="0"/>
                <a:ea typeface="楷体_GB2312" pitchFamily="49" charset="-122"/>
              </a:rPr>
              <a:t>;</a:t>
            </a:r>
          </a:p>
          <a:p>
            <a:pPr fontAlgn="base">
              <a:lnSpc>
                <a:spcPct val="130000"/>
              </a:lnSpc>
              <a:spcBef>
                <a:spcPct val="0"/>
              </a:spcBef>
              <a:spcAft>
                <a:spcPct val="0"/>
              </a:spcAft>
            </a:pPr>
            <a:r>
              <a:rPr kumimoji="1" lang="en-US" altLang="zh-CN" sz="2800" b="1" smtClean="0">
                <a:solidFill>
                  <a:srgbClr val="000000"/>
                </a:solidFill>
                <a:latin typeface="Times New Roman" pitchFamily="18" charset="0"/>
                <a:ea typeface="楷体_GB2312" pitchFamily="49" charset="-122"/>
              </a:rPr>
              <a:t>                                        ……</a:t>
            </a:r>
          </a:p>
          <a:p>
            <a:pPr fontAlgn="base">
              <a:lnSpc>
                <a:spcPct val="130000"/>
              </a:lnSpc>
              <a:spcBef>
                <a:spcPct val="0"/>
              </a:spcBef>
              <a:spcAft>
                <a:spcPct val="0"/>
              </a:spcAft>
            </a:pPr>
            <a:r>
              <a:rPr kumimoji="1" lang="zh-CN" altLang="en-US" sz="2800" b="1" smtClean="0">
                <a:solidFill>
                  <a:srgbClr val="000000"/>
                </a:solidFill>
                <a:latin typeface="Times New Roman" pitchFamily="18" charset="0"/>
                <a:ea typeface="楷体_GB2312" pitchFamily="49" charset="-122"/>
              </a:rPr>
              <a:t>最后看有多少个比      大的数排在     前面，记为     </a:t>
            </a:r>
            <a:r>
              <a:rPr kumimoji="1" lang="en-US" altLang="zh-CN" sz="2800" b="1" smtClean="0">
                <a:solidFill>
                  <a:srgbClr val="000000"/>
                </a:solidFill>
                <a:latin typeface="Times New Roman" pitchFamily="18" charset="0"/>
                <a:ea typeface="楷体_GB2312" pitchFamily="49" charset="-122"/>
              </a:rPr>
              <a:t>;</a:t>
            </a:r>
          </a:p>
        </p:txBody>
      </p:sp>
      <p:graphicFrame>
        <p:nvGraphicFramePr>
          <p:cNvPr id="625670" name="Object 47"/>
          <p:cNvGraphicFramePr>
            <a:graphicFrameLocks noChangeAspect="1"/>
          </p:cNvGraphicFramePr>
          <p:nvPr/>
        </p:nvGraphicFramePr>
        <p:xfrm>
          <a:off x="1763713" y="1568450"/>
          <a:ext cx="1584325" cy="492125"/>
        </p:xfrm>
        <a:graphic>
          <a:graphicData uri="http://schemas.openxmlformats.org/presentationml/2006/ole">
            <p:oleObj spid="_x0000_s354307" name="Equation" r:id="rId4" imgW="660400" imgH="228600" progId="Equation.DSMT4">
              <p:embed/>
            </p:oleObj>
          </a:graphicData>
        </a:graphic>
      </p:graphicFrame>
      <p:graphicFrame>
        <p:nvGraphicFramePr>
          <p:cNvPr id="24583" name="Object 48"/>
          <p:cNvGraphicFramePr>
            <a:graphicFrameLocks noChangeAspect="1"/>
          </p:cNvGraphicFramePr>
          <p:nvPr/>
        </p:nvGraphicFramePr>
        <p:xfrm>
          <a:off x="3563938" y="2636838"/>
          <a:ext cx="427037" cy="492125"/>
        </p:xfrm>
        <a:graphic>
          <a:graphicData uri="http://schemas.openxmlformats.org/presentationml/2006/ole">
            <p:oleObj spid="_x0000_s354308" name="Equation" r:id="rId5" imgW="177646" imgH="228402" progId="Equation.DSMT4">
              <p:embed/>
            </p:oleObj>
          </a:graphicData>
        </a:graphic>
      </p:graphicFrame>
      <p:graphicFrame>
        <p:nvGraphicFramePr>
          <p:cNvPr id="24584" name="Object 49"/>
          <p:cNvGraphicFramePr>
            <a:graphicFrameLocks noChangeAspect="1"/>
          </p:cNvGraphicFramePr>
          <p:nvPr/>
        </p:nvGraphicFramePr>
        <p:xfrm>
          <a:off x="5795963" y="2636838"/>
          <a:ext cx="427037" cy="492125"/>
        </p:xfrm>
        <a:graphic>
          <a:graphicData uri="http://schemas.openxmlformats.org/presentationml/2006/ole">
            <p:oleObj spid="_x0000_s354309" name="Equation" r:id="rId6" imgW="177646" imgH="228402" progId="Equation.DSMT4">
              <p:embed/>
            </p:oleObj>
          </a:graphicData>
        </a:graphic>
      </p:graphicFrame>
      <p:graphicFrame>
        <p:nvGraphicFramePr>
          <p:cNvPr id="24585" name="Object 50"/>
          <p:cNvGraphicFramePr>
            <a:graphicFrameLocks noChangeAspect="1"/>
          </p:cNvGraphicFramePr>
          <p:nvPr/>
        </p:nvGraphicFramePr>
        <p:xfrm>
          <a:off x="8051800" y="2636838"/>
          <a:ext cx="336550" cy="492125"/>
        </p:xfrm>
        <a:graphic>
          <a:graphicData uri="http://schemas.openxmlformats.org/presentationml/2006/ole">
            <p:oleObj spid="_x0000_s354310" name="Equation" r:id="rId7" imgW="139700" imgH="228600" progId="Equation.DSMT4">
              <p:embed/>
            </p:oleObj>
          </a:graphicData>
        </a:graphic>
      </p:graphicFrame>
      <p:graphicFrame>
        <p:nvGraphicFramePr>
          <p:cNvPr id="24586" name="Object 51"/>
          <p:cNvGraphicFramePr>
            <a:graphicFrameLocks noChangeAspect="1"/>
          </p:cNvGraphicFramePr>
          <p:nvPr/>
        </p:nvGraphicFramePr>
        <p:xfrm>
          <a:off x="3563938" y="3224213"/>
          <a:ext cx="457200" cy="492125"/>
        </p:xfrm>
        <a:graphic>
          <a:graphicData uri="http://schemas.openxmlformats.org/presentationml/2006/ole">
            <p:oleObj spid="_x0000_s354311" name="Equation" r:id="rId8" imgW="190500" imgH="228600" progId="Equation.DSMT4">
              <p:embed/>
            </p:oleObj>
          </a:graphicData>
        </a:graphic>
      </p:graphicFrame>
      <p:graphicFrame>
        <p:nvGraphicFramePr>
          <p:cNvPr id="24587" name="Object 52"/>
          <p:cNvGraphicFramePr>
            <a:graphicFrameLocks noChangeAspect="1"/>
          </p:cNvGraphicFramePr>
          <p:nvPr/>
        </p:nvGraphicFramePr>
        <p:xfrm>
          <a:off x="5795963" y="3224213"/>
          <a:ext cx="458787" cy="492125"/>
        </p:xfrm>
        <a:graphic>
          <a:graphicData uri="http://schemas.openxmlformats.org/presentationml/2006/ole">
            <p:oleObj spid="_x0000_s354312" name="Equation" r:id="rId9" imgW="190500" imgH="228600" progId="Equation.DSMT4">
              <p:embed/>
            </p:oleObj>
          </a:graphicData>
        </a:graphic>
      </p:graphicFrame>
      <p:graphicFrame>
        <p:nvGraphicFramePr>
          <p:cNvPr id="24588" name="Object 53"/>
          <p:cNvGraphicFramePr>
            <a:graphicFrameLocks noChangeAspect="1"/>
          </p:cNvGraphicFramePr>
          <p:nvPr/>
        </p:nvGraphicFramePr>
        <p:xfrm>
          <a:off x="8027988" y="3213100"/>
          <a:ext cx="336550" cy="492125"/>
        </p:xfrm>
        <a:graphic>
          <a:graphicData uri="http://schemas.openxmlformats.org/presentationml/2006/ole">
            <p:oleObj spid="_x0000_s354313" name="Equation" r:id="rId10" imgW="139700" imgH="228600" progId="Equation.DSMT4">
              <p:embed/>
            </p:oleObj>
          </a:graphicData>
        </a:graphic>
      </p:graphicFrame>
      <p:graphicFrame>
        <p:nvGraphicFramePr>
          <p:cNvPr id="24589" name="Object 54"/>
          <p:cNvGraphicFramePr>
            <a:graphicFrameLocks noChangeAspect="1"/>
          </p:cNvGraphicFramePr>
          <p:nvPr/>
        </p:nvGraphicFramePr>
        <p:xfrm>
          <a:off x="3429000" y="4305300"/>
          <a:ext cx="457200" cy="492125"/>
        </p:xfrm>
        <a:graphic>
          <a:graphicData uri="http://schemas.openxmlformats.org/presentationml/2006/ole">
            <p:oleObj spid="_x0000_s354314" name="Equation" r:id="rId11" imgW="190500" imgH="228600" progId="Equation.DSMT4">
              <p:embed/>
            </p:oleObj>
          </a:graphicData>
        </a:graphic>
      </p:graphicFrame>
      <p:graphicFrame>
        <p:nvGraphicFramePr>
          <p:cNvPr id="24590" name="Object 55"/>
          <p:cNvGraphicFramePr>
            <a:graphicFrameLocks noChangeAspect="1"/>
          </p:cNvGraphicFramePr>
          <p:nvPr/>
        </p:nvGraphicFramePr>
        <p:xfrm>
          <a:off x="5697538" y="4305300"/>
          <a:ext cx="458787" cy="492125"/>
        </p:xfrm>
        <a:graphic>
          <a:graphicData uri="http://schemas.openxmlformats.org/presentationml/2006/ole">
            <p:oleObj spid="_x0000_s354315" name="Equation" r:id="rId12" imgW="190500" imgH="228600" progId="Equation.DSMT4">
              <p:embed/>
            </p:oleObj>
          </a:graphicData>
        </a:graphic>
      </p:graphicFrame>
      <p:graphicFrame>
        <p:nvGraphicFramePr>
          <p:cNvPr id="24591" name="Object 56"/>
          <p:cNvGraphicFramePr>
            <a:graphicFrameLocks noChangeAspect="1"/>
          </p:cNvGraphicFramePr>
          <p:nvPr/>
        </p:nvGraphicFramePr>
        <p:xfrm>
          <a:off x="7950200" y="4376738"/>
          <a:ext cx="366713" cy="492125"/>
        </p:xfrm>
        <a:graphic>
          <a:graphicData uri="http://schemas.openxmlformats.org/presentationml/2006/ole">
            <p:oleObj spid="_x0000_s354316" name="Equation" r:id="rId13" imgW="152334" imgH="228501"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animEffect transition="in" filter="blinds(horizontal)">
                                      <p:cBhvr>
                                        <p:cTn id="7" dur="500"/>
                                        <p:tgtEl>
                                          <p:spTgt spid="2458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83"/>
                                        </p:tgtEl>
                                        <p:attrNameLst>
                                          <p:attrName>style.visibility</p:attrName>
                                        </p:attrNameLst>
                                      </p:cBhvr>
                                      <p:to>
                                        <p:strVal val="visible"/>
                                      </p:to>
                                    </p:set>
                                    <p:animEffect transition="in" filter="blinds(horizontal)">
                                      <p:cBhvr>
                                        <p:cTn id="10" dur="500"/>
                                        <p:tgtEl>
                                          <p:spTgt spid="24583"/>
                                        </p:tgtEl>
                                      </p:cBhvr>
                                    </p:animEffect>
                                  </p:childTnLst>
                                </p:cTn>
                              </p:par>
                              <p:par>
                                <p:cTn id="11" presetID="3" presetClass="entr" presetSubtype="10" fill="hold" nodeType="withEffect">
                                  <p:stCondLst>
                                    <p:cond delay="0"/>
                                  </p:stCondLst>
                                  <p:childTnLst>
                                    <p:set>
                                      <p:cBhvr>
                                        <p:cTn id="12" dur="1" fill="hold">
                                          <p:stCondLst>
                                            <p:cond delay="0"/>
                                          </p:stCondLst>
                                        </p:cTn>
                                        <p:tgtEl>
                                          <p:spTgt spid="24584"/>
                                        </p:tgtEl>
                                        <p:attrNameLst>
                                          <p:attrName>style.visibility</p:attrName>
                                        </p:attrNameLst>
                                      </p:cBhvr>
                                      <p:to>
                                        <p:strVal val="visible"/>
                                      </p:to>
                                    </p:set>
                                    <p:animEffect transition="in" filter="blinds(horizontal)">
                                      <p:cBhvr>
                                        <p:cTn id="13" dur="500"/>
                                        <p:tgtEl>
                                          <p:spTgt spid="24584"/>
                                        </p:tgtEl>
                                      </p:cBhvr>
                                    </p:animEffect>
                                  </p:childTnLst>
                                </p:cTn>
                              </p:par>
                              <p:par>
                                <p:cTn id="14" presetID="3" presetClass="entr" presetSubtype="10" fill="hold" nodeType="withEffect">
                                  <p:stCondLst>
                                    <p:cond delay="0"/>
                                  </p:stCondLst>
                                  <p:childTnLst>
                                    <p:set>
                                      <p:cBhvr>
                                        <p:cTn id="15" dur="1" fill="hold">
                                          <p:stCondLst>
                                            <p:cond delay="0"/>
                                          </p:stCondLst>
                                        </p:cTn>
                                        <p:tgtEl>
                                          <p:spTgt spid="24585"/>
                                        </p:tgtEl>
                                        <p:attrNameLst>
                                          <p:attrName>style.visibility</p:attrName>
                                        </p:attrNameLst>
                                      </p:cBhvr>
                                      <p:to>
                                        <p:strVal val="visible"/>
                                      </p:to>
                                    </p:set>
                                    <p:animEffect transition="in" filter="blinds(horizontal)">
                                      <p:cBhvr>
                                        <p:cTn id="16" dur="500"/>
                                        <p:tgtEl>
                                          <p:spTgt spid="245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581">
                                            <p:txEl>
                                              <p:pRg st="2" end="2"/>
                                            </p:txEl>
                                          </p:spTgt>
                                        </p:tgtEl>
                                        <p:attrNameLst>
                                          <p:attrName>style.visibility</p:attrName>
                                        </p:attrNameLst>
                                      </p:cBhvr>
                                      <p:to>
                                        <p:strVal val="visible"/>
                                      </p:to>
                                    </p:set>
                                    <p:animEffect transition="in" filter="blinds(horizontal)">
                                      <p:cBhvr>
                                        <p:cTn id="21" dur="500"/>
                                        <p:tgtEl>
                                          <p:spTgt spid="24581">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586"/>
                                        </p:tgtEl>
                                        <p:attrNameLst>
                                          <p:attrName>style.visibility</p:attrName>
                                        </p:attrNameLst>
                                      </p:cBhvr>
                                      <p:to>
                                        <p:strVal val="visible"/>
                                      </p:to>
                                    </p:set>
                                    <p:animEffect transition="in" filter="blinds(horizontal)">
                                      <p:cBhvr>
                                        <p:cTn id="24" dur="500"/>
                                        <p:tgtEl>
                                          <p:spTgt spid="24586"/>
                                        </p:tgtEl>
                                      </p:cBhvr>
                                    </p:animEffect>
                                  </p:childTnLst>
                                </p:cTn>
                              </p:par>
                              <p:par>
                                <p:cTn id="25" presetID="3" presetClass="entr" presetSubtype="10" fill="hold" nodeType="withEffect">
                                  <p:stCondLst>
                                    <p:cond delay="0"/>
                                  </p:stCondLst>
                                  <p:childTnLst>
                                    <p:set>
                                      <p:cBhvr>
                                        <p:cTn id="26" dur="1" fill="hold">
                                          <p:stCondLst>
                                            <p:cond delay="0"/>
                                          </p:stCondLst>
                                        </p:cTn>
                                        <p:tgtEl>
                                          <p:spTgt spid="24587"/>
                                        </p:tgtEl>
                                        <p:attrNameLst>
                                          <p:attrName>style.visibility</p:attrName>
                                        </p:attrNameLst>
                                      </p:cBhvr>
                                      <p:to>
                                        <p:strVal val="visible"/>
                                      </p:to>
                                    </p:set>
                                    <p:animEffect transition="in" filter="blinds(horizontal)">
                                      <p:cBhvr>
                                        <p:cTn id="27" dur="500"/>
                                        <p:tgtEl>
                                          <p:spTgt spid="24587"/>
                                        </p:tgtEl>
                                      </p:cBhvr>
                                    </p:animEffect>
                                  </p:childTnLst>
                                </p:cTn>
                              </p:par>
                              <p:par>
                                <p:cTn id="28" presetID="3" presetClass="entr" presetSubtype="10" fill="hold" nodeType="withEffect">
                                  <p:stCondLst>
                                    <p:cond delay="0"/>
                                  </p:stCondLst>
                                  <p:childTnLst>
                                    <p:set>
                                      <p:cBhvr>
                                        <p:cTn id="29" dur="1" fill="hold">
                                          <p:stCondLst>
                                            <p:cond delay="0"/>
                                          </p:stCondLst>
                                        </p:cTn>
                                        <p:tgtEl>
                                          <p:spTgt spid="24588"/>
                                        </p:tgtEl>
                                        <p:attrNameLst>
                                          <p:attrName>style.visibility</p:attrName>
                                        </p:attrNameLst>
                                      </p:cBhvr>
                                      <p:to>
                                        <p:strVal val="visible"/>
                                      </p:to>
                                    </p:set>
                                    <p:animEffect transition="in" filter="blinds(horizontal)">
                                      <p:cBhvr>
                                        <p:cTn id="30" dur="500"/>
                                        <p:tgtEl>
                                          <p:spTgt spid="245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4581">
                                            <p:txEl>
                                              <p:pRg st="3" end="3"/>
                                            </p:txEl>
                                          </p:spTgt>
                                        </p:tgtEl>
                                        <p:attrNameLst>
                                          <p:attrName>style.visibility</p:attrName>
                                        </p:attrNameLst>
                                      </p:cBhvr>
                                      <p:to>
                                        <p:strVal val="visible"/>
                                      </p:to>
                                    </p:set>
                                    <p:animEffect transition="in" filter="blinds(horizontal)">
                                      <p:cBhvr>
                                        <p:cTn id="35" dur="500"/>
                                        <p:tgtEl>
                                          <p:spTgt spid="24581">
                                            <p:txEl>
                                              <p:pRg st="3" end="3"/>
                                            </p:txEl>
                                          </p:spTgt>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24581">
                                            <p:txEl>
                                              <p:pRg st="4" end="4"/>
                                            </p:txEl>
                                          </p:spTgt>
                                        </p:tgtEl>
                                        <p:attrNameLst>
                                          <p:attrName>style.visibility</p:attrName>
                                        </p:attrNameLst>
                                      </p:cBhvr>
                                      <p:to>
                                        <p:strVal val="visible"/>
                                      </p:to>
                                    </p:set>
                                    <p:animEffect transition="in" filter="blinds(horizontal)">
                                      <p:cBhvr>
                                        <p:cTn id="39" dur="500"/>
                                        <p:tgtEl>
                                          <p:spTgt spid="24581">
                                            <p:txEl>
                                              <p:pRg st="4" end="4"/>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4589"/>
                                        </p:tgtEl>
                                        <p:attrNameLst>
                                          <p:attrName>style.visibility</p:attrName>
                                        </p:attrNameLst>
                                      </p:cBhvr>
                                      <p:to>
                                        <p:strVal val="visible"/>
                                      </p:to>
                                    </p:set>
                                    <p:animEffect transition="in" filter="blinds(horizontal)">
                                      <p:cBhvr>
                                        <p:cTn id="42" dur="500"/>
                                        <p:tgtEl>
                                          <p:spTgt spid="24589"/>
                                        </p:tgtEl>
                                      </p:cBhvr>
                                    </p:animEffect>
                                  </p:childTnLst>
                                </p:cTn>
                              </p:par>
                              <p:par>
                                <p:cTn id="43" presetID="3" presetClass="entr" presetSubtype="10" fill="hold" nodeType="withEffect">
                                  <p:stCondLst>
                                    <p:cond delay="0"/>
                                  </p:stCondLst>
                                  <p:childTnLst>
                                    <p:set>
                                      <p:cBhvr>
                                        <p:cTn id="44" dur="1" fill="hold">
                                          <p:stCondLst>
                                            <p:cond delay="0"/>
                                          </p:stCondLst>
                                        </p:cTn>
                                        <p:tgtEl>
                                          <p:spTgt spid="24590"/>
                                        </p:tgtEl>
                                        <p:attrNameLst>
                                          <p:attrName>style.visibility</p:attrName>
                                        </p:attrNameLst>
                                      </p:cBhvr>
                                      <p:to>
                                        <p:strVal val="visible"/>
                                      </p:to>
                                    </p:set>
                                    <p:animEffect transition="in" filter="blinds(horizontal)">
                                      <p:cBhvr>
                                        <p:cTn id="45" dur="500"/>
                                        <p:tgtEl>
                                          <p:spTgt spid="24590"/>
                                        </p:tgtEl>
                                      </p:cBhvr>
                                    </p:animEffect>
                                  </p:childTnLst>
                                </p:cTn>
                              </p:par>
                              <p:par>
                                <p:cTn id="46" presetID="3" presetClass="entr" presetSubtype="10" fill="hold" nodeType="withEffect">
                                  <p:stCondLst>
                                    <p:cond delay="0"/>
                                  </p:stCondLst>
                                  <p:childTnLst>
                                    <p:set>
                                      <p:cBhvr>
                                        <p:cTn id="47" dur="1" fill="hold">
                                          <p:stCondLst>
                                            <p:cond delay="0"/>
                                          </p:stCondLst>
                                        </p:cTn>
                                        <p:tgtEl>
                                          <p:spTgt spid="24591"/>
                                        </p:tgtEl>
                                        <p:attrNameLst>
                                          <p:attrName>style.visibility</p:attrName>
                                        </p:attrNameLst>
                                      </p:cBhvr>
                                      <p:to>
                                        <p:strVal val="visible"/>
                                      </p:to>
                                    </p:set>
                                    <p:animEffect transition="in" filter="blinds(horizontal)">
                                      <p:cBhvr>
                                        <p:cTn id="48" dur="500"/>
                                        <p:tgtEl>
                                          <p:spTgt spid="2459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4579">
                                            <p:txEl>
                                              <p:pRg st="0" end="0"/>
                                            </p:txEl>
                                          </p:spTgt>
                                        </p:tgtEl>
                                        <p:attrNameLst>
                                          <p:attrName>style.visibility</p:attrName>
                                        </p:attrNameLst>
                                      </p:cBhvr>
                                      <p:to>
                                        <p:strVal val="visible"/>
                                      </p:to>
                                    </p:set>
                                    <p:animEffect transition="in" filter="wipe(left)">
                                      <p:cBhvr>
                                        <p:cTn id="53" dur="500"/>
                                        <p:tgtEl>
                                          <p:spTgt spid="24579">
                                            <p:txEl>
                                              <p:pRg st="0" end="0"/>
                                            </p:txEl>
                                          </p:spTgt>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24580"/>
                                        </p:tgtEl>
                                        <p:attrNameLst>
                                          <p:attrName>style.visibility</p:attrName>
                                        </p:attrNameLst>
                                      </p:cBhvr>
                                      <p:to>
                                        <p:strVal val="visible"/>
                                      </p:to>
                                    </p:set>
                                    <p:animEffect transition="in" filter="wipe(left)">
                                      <p:cBhvr>
                                        <p:cTn id="5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454025" y="692150"/>
            <a:ext cx="1087438"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楷体_GB2312" pitchFamily="49" charset="-122"/>
                <a:ea typeface="楷体_GB2312" pitchFamily="49" charset="-122"/>
              </a:rPr>
              <a:t>  例</a:t>
            </a:r>
            <a:r>
              <a:rPr kumimoji="1" lang="en-US" altLang="zh-CN" sz="2800" b="1" smtClean="0">
                <a:solidFill>
                  <a:srgbClr val="3333FF"/>
                </a:solidFill>
                <a:latin typeface="Times New Roman" pitchFamily="18" charset="0"/>
                <a:ea typeface="楷体_GB2312" pitchFamily="49" charset="-122"/>
              </a:rPr>
              <a:t>1</a:t>
            </a:r>
            <a:endParaRPr kumimoji="1" lang="zh-CN" altLang="en-US" sz="2800" b="1" smtClean="0">
              <a:solidFill>
                <a:srgbClr val="3333FF"/>
              </a:solidFill>
              <a:latin typeface="楷体_GB2312" pitchFamily="49" charset="-122"/>
              <a:ea typeface="楷体_GB2312" pitchFamily="49" charset="-122"/>
            </a:endParaRPr>
          </a:p>
        </p:txBody>
      </p:sp>
      <p:sp>
        <p:nvSpPr>
          <p:cNvPr id="626691" name="Text Box 3"/>
          <p:cNvSpPr txBox="1">
            <a:spLocks noChangeArrowheads="1"/>
          </p:cNvSpPr>
          <p:nvPr/>
        </p:nvSpPr>
        <p:spPr bwMode="auto">
          <a:xfrm>
            <a:off x="1612900" y="692150"/>
            <a:ext cx="387667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求排列 </a:t>
            </a:r>
            <a:r>
              <a:rPr kumimoji="1" lang="en-US" altLang="zh-CN" sz="2800" b="1" smtClean="0">
                <a:solidFill>
                  <a:srgbClr val="000000"/>
                </a:solidFill>
                <a:latin typeface="Times New Roman" pitchFamily="18" charset="0"/>
                <a:ea typeface="楷体_GB2312" pitchFamily="49" charset="-122"/>
              </a:rPr>
              <a:t>32514 </a:t>
            </a:r>
            <a:r>
              <a:rPr kumimoji="1" lang="zh-CN" altLang="en-US" sz="2800" b="1" smtClean="0">
                <a:solidFill>
                  <a:srgbClr val="000000"/>
                </a:solidFill>
                <a:latin typeface="Times New Roman" pitchFamily="18" charset="0"/>
                <a:ea typeface="楷体_GB2312" pitchFamily="49" charset="-122"/>
              </a:rPr>
              <a:t>的逆序数</a:t>
            </a:r>
            <a:r>
              <a:rPr kumimoji="1" lang="en-US" altLang="zh-CN" sz="2800" b="1" smtClean="0">
                <a:solidFill>
                  <a:srgbClr val="000000"/>
                </a:solidFill>
                <a:latin typeface="Times New Roman" pitchFamily="18" charset="0"/>
                <a:ea typeface="楷体_GB2312" pitchFamily="49" charset="-122"/>
              </a:rPr>
              <a:t>.</a:t>
            </a:r>
          </a:p>
        </p:txBody>
      </p:sp>
      <p:sp>
        <p:nvSpPr>
          <p:cNvPr id="25604" name="Text Box 4"/>
          <p:cNvSpPr txBox="1">
            <a:spLocks noChangeArrowheads="1"/>
          </p:cNvSpPr>
          <p:nvPr/>
        </p:nvSpPr>
        <p:spPr bwMode="auto">
          <a:xfrm>
            <a:off x="827088" y="1401763"/>
            <a:ext cx="796925"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3333FF"/>
                </a:solidFill>
                <a:latin typeface="楷体_GB2312" pitchFamily="49" charset="-122"/>
                <a:ea typeface="楷体_GB2312" pitchFamily="49" charset="-122"/>
              </a:rPr>
              <a:t>解：</a:t>
            </a:r>
          </a:p>
        </p:txBody>
      </p:sp>
      <p:graphicFrame>
        <p:nvGraphicFramePr>
          <p:cNvPr id="25605" name="Object 10"/>
          <p:cNvGraphicFramePr>
            <a:graphicFrameLocks noChangeAspect="1"/>
          </p:cNvGraphicFramePr>
          <p:nvPr/>
        </p:nvGraphicFramePr>
        <p:xfrm>
          <a:off x="1692275" y="1503363"/>
          <a:ext cx="3944938" cy="425450"/>
        </p:xfrm>
        <a:graphic>
          <a:graphicData uri="http://schemas.openxmlformats.org/presentationml/2006/ole">
            <p:oleObj spid="_x0000_s355330" name="Equation" r:id="rId3" imgW="1892300" imgH="203200" progId="Equation.DSMT4">
              <p:embed/>
            </p:oleObj>
          </a:graphicData>
        </a:graphic>
      </p:graphicFrame>
      <p:sp>
        <p:nvSpPr>
          <p:cNvPr id="25606" name="Text Box 6"/>
          <p:cNvSpPr txBox="1">
            <a:spLocks noChangeArrowheads="1"/>
          </p:cNvSpPr>
          <p:nvPr/>
        </p:nvSpPr>
        <p:spPr bwMode="auto">
          <a:xfrm>
            <a:off x="841375" y="2247900"/>
            <a:ext cx="72707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楷体_GB2312" pitchFamily="49" charset="-122"/>
                <a:ea typeface="楷体_GB2312" pitchFamily="49" charset="-122"/>
              </a:rPr>
              <a:t>例</a:t>
            </a:r>
            <a:r>
              <a:rPr kumimoji="1" lang="en-US" altLang="zh-CN" sz="2800" b="1" smtClean="0">
                <a:solidFill>
                  <a:srgbClr val="3333FF"/>
                </a:solidFill>
                <a:latin typeface="楷体_GB2312" pitchFamily="49" charset="-122"/>
                <a:ea typeface="楷体_GB2312" pitchFamily="49" charset="-122"/>
              </a:rPr>
              <a:t>2</a:t>
            </a:r>
            <a:endParaRPr kumimoji="1" lang="zh-CN" altLang="en-US" sz="2800" b="1" smtClean="0">
              <a:solidFill>
                <a:srgbClr val="3333FF"/>
              </a:solidFill>
              <a:latin typeface="楷体_GB2312" pitchFamily="49" charset="-122"/>
              <a:ea typeface="楷体_GB2312" pitchFamily="49" charset="-122"/>
            </a:endParaRPr>
          </a:p>
        </p:txBody>
      </p:sp>
      <p:sp>
        <p:nvSpPr>
          <p:cNvPr id="25607" name="Text Box 7"/>
          <p:cNvSpPr txBox="1">
            <a:spLocks noChangeArrowheads="1"/>
          </p:cNvSpPr>
          <p:nvPr/>
        </p:nvSpPr>
        <p:spPr bwMode="auto">
          <a:xfrm>
            <a:off x="1714500" y="2247900"/>
            <a:ext cx="59531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求下列排列 的逆序数</a:t>
            </a:r>
            <a:r>
              <a:rPr kumimoji="1" lang="en-US" altLang="zh-CN" sz="2800" b="1" smtClean="0">
                <a:solidFill>
                  <a:srgbClr val="000000"/>
                </a:solidFill>
                <a:latin typeface="Times New Roman" pitchFamily="18" charset="0"/>
                <a:ea typeface="楷体_GB2312" pitchFamily="49" charset="-122"/>
              </a:rPr>
              <a:t>,</a:t>
            </a:r>
            <a:r>
              <a:rPr kumimoji="1" lang="zh-CN" altLang="en-US" sz="2800" b="1" smtClean="0">
                <a:solidFill>
                  <a:srgbClr val="000000"/>
                </a:solidFill>
                <a:latin typeface="Times New Roman" pitchFamily="18" charset="0"/>
                <a:ea typeface="楷体_GB2312" pitchFamily="49" charset="-122"/>
              </a:rPr>
              <a:t>并说明奇偶性</a:t>
            </a:r>
            <a:r>
              <a:rPr kumimoji="1" lang="en-US" altLang="zh-CN" sz="2800" b="1" smtClean="0">
                <a:solidFill>
                  <a:srgbClr val="000000"/>
                </a:solidFill>
                <a:latin typeface="Times New Roman" pitchFamily="18" charset="0"/>
                <a:ea typeface="楷体_GB2312" pitchFamily="49" charset="-122"/>
              </a:rPr>
              <a:t>.</a:t>
            </a:r>
          </a:p>
        </p:txBody>
      </p:sp>
      <p:sp>
        <p:nvSpPr>
          <p:cNvPr id="25609" name="Text Box 9"/>
          <p:cNvSpPr txBox="1">
            <a:spLocks noChangeArrowheads="1"/>
          </p:cNvSpPr>
          <p:nvPr/>
        </p:nvSpPr>
        <p:spPr bwMode="auto">
          <a:xfrm>
            <a:off x="900113" y="3692525"/>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3333FF"/>
                </a:solidFill>
                <a:latin typeface="楷体_GB2312" pitchFamily="49" charset="-122"/>
                <a:ea typeface="楷体_GB2312" pitchFamily="49" charset="-122"/>
              </a:rPr>
              <a:t>解：</a:t>
            </a:r>
          </a:p>
        </p:txBody>
      </p:sp>
      <p:sp>
        <p:nvSpPr>
          <p:cNvPr id="10" name="Text Box 7"/>
          <p:cNvSpPr txBox="1">
            <a:spLocks noChangeArrowheads="1"/>
          </p:cNvSpPr>
          <p:nvPr/>
        </p:nvSpPr>
        <p:spPr bwMode="auto">
          <a:xfrm>
            <a:off x="971550" y="4406900"/>
            <a:ext cx="517525" cy="461963"/>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smtClean="0">
                <a:solidFill>
                  <a:srgbClr val="000000"/>
                </a:solidFill>
                <a:latin typeface="Times New Roman" pitchFamily="18" charset="0"/>
                <a:ea typeface="楷体_GB2312" pitchFamily="49" charset="-122"/>
              </a:rPr>
              <a:t>2) </a:t>
            </a:r>
          </a:p>
        </p:txBody>
      </p:sp>
      <p:sp>
        <p:nvSpPr>
          <p:cNvPr id="11" name="Text Box 7"/>
          <p:cNvSpPr txBox="1">
            <a:spLocks noChangeArrowheads="1"/>
          </p:cNvSpPr>
          <p:nvPr/>
        </p:nvSpPr>
        <p:spPr bwMode="auto">
          <a:xfrm>
            <a:off x="971550" y="3040063"/>
            <a:ext cx="1671638" cy="4603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smtClean="0">
                <a:solidFill>
                  <a:srgbClr val="000000"/>
                </a:solidFill>
                <a:latin typeface="Times New Roman" pitchFamily="18" charset="0"/>
                <a:ea typeface="楷体_GB2312" pitchFamily="49" charset="-122"/>
              </a:rPr>
              <a:t>1)   453162 </a:t>
            </a:r>
          </a:p>
        </p:txBody>
      </p:sp>
      <p:graphicFrame>
        <p:nvGraphicFramePr>
          <p:cNvPr id="12" name="Object 12"/>
          <p:cNvGraphicFramePr>
            <a:graphicFrameLocks noChangeAspect="1"/>
          </p:cNvGraphicFramePr>
          <p:nvPr/>
        </p:nvGraphicFramePr>
        <p:xfrm>
          <a:off x="1590675" y="4448175"/>
          <a:ext cx="4464050" cy="493713"/>
        </p:xfrm>
        <a:graphic>
          <a:graphicData uri="http://schemas.openxmlformats.org/presentationml/2006/ole">
            <p:oleObj spid="_x0000_s355331" name="公式" r:id="rId4" imgW="1841500" imgH="203200" progId="">
              <p:embed/>
            </p:oleObj>
          </a:graphicData>
        </a:graphic>
      </p:graphicFrame>
      <p:graphicFrame>
        <p:nvGraphicFramePr>
          <p:cNvPr id="2" name="Object 13"/>
          <p:cNvGraphicFramePr>
            <a:graphicFrameLocks noChangeAspect="1"/>
          </p:cNvGraphicFramePr>
          <p:nvPr/>
        </p:nvGraphicFramePr>
        <p:xfrm>
          <a:off x="1854200" y="5167313"/>
          <a:ext cx="3417888" cy="493712"/>
        </p:xfrm>
        <a:graphic>
          <a:graphicData uri="http://schemas.openxmlformats.org/presentationml/2006/ole">
            <p:oleObj spid="_x0000_s355332" name="公式" r:id="rId5" imgW="1409088" imgH="203112" progId="">
              <p:embed/>
            </p:oleObj>
          </a:graphicData>
        </a:graphic>
      </p:graphicFrame>
      <p:graphicFrame>
        <p:nvGraphicFramePr>
          <p:cNvPr id="15374" name="Object 14"/>
          <p:cNvGraphicFramePr>
            <a:graphicFrameLocks noChangeAspect="1"/>
          </p:cNvGraphicFramePr>
          <p:nvPr/>
        </p:nvGraphicFramePr>
        <p:xfrm>
          <a:off x="5219700" y="5157788"/>
          <a:ext cx="1477963" cy="493712"/>
        </p:xfrm>
        <a:graphic>
          <a:graphicData uri="http://schemas.openxmlformats.org/presentationml/2006/ole">
            <p:oleObj spid="_x0000_s355333" name="公式" r:id="rId6" imgW="609336" imgH="203112" progId="">
              <p:embed/>
            </p:oleObj>
          </a:graphicData>
        </a:graphic>
      </p:graphicFrame>
      <p:sp>
        <p:nvSpPr>
          <p:cNvPr id="15" name="Text Box 9"/>
          <p:cNvSpPr txBox="1">
            <a:spLocks noChangeArrowheads="1"/>
          </p:cNvSpPr>
          <p:nvPr/>
        </p:nvSpPr>
        <p:spPr bwMode="auto">
          <a:xfrm>
            <a:off x="900113" y="5132388"/>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3333FF"/>
                </a:solidFill>
                <a:latin typeface="楷体_GB2312" pitchFamily="49" charset="-122"/>
                <a:ea typeface="楷体_GB2312" pitchFamily="49" charset="-122"/>
              </a:rPr>
              <a:t>解：</a:t>
            </a:r>
          </a:p>
        </p:txBody>
      </p:sp>
      <p:graphicFrame>
        <p:nvGraphicFramePr>
          <p:cNvPr id="15375" name="Object 15"/>
          <p:cNvGraphicFramePr>
            <a:graphicFrameLocks noChangeAspect="1"/>
          </p:cNvGraphicFramePr>
          <p:nvPr/>
        </p:nvGraphicFramePr>
        <p:xfrm>
          <a:off x="1665288" y="3746500"/>
          <a:ext cx="3325812" cy="433388"/>
        </p:xfrm>
        <a:graphic>
          <a:graphicData uri="http://schemas.openxmlformats.org/presentationml/2006/ole">
            <p:oleObj spid="_x0000_s355334" name="公式" r:id="rId7" imgW="1371600" imgH="177800" progId="">
              <p:embed/>
            </p:oleObj>
          </a:graphicData>
        </a:graphic>
      </p:graphicFrame>
      <p:graphicFrame>
        <p:nvGraphicFramePr>
          <p:cNvPr id="15376" name="Object 16"/>
          <p:cNvGraphicFramePr>
            <a:graphicFrameLocks noChangeAspect="1"/>
          </p:cNvGraphicFramePr>
          <p:nvPr/>
        </p:nvGraphicFramePr>
        <p:xfrm>
          <a:off x="5076825" y="3716338"/>
          <a:ext cx="584200" cy="433387"/>
        </p:xfrm>
        <a:graphic>
          <a:graphicData uri="http://schemas.openxmlformats.org/presentationml/2006/ole">
            <p:oleObj spid="_x0000_s355335" name="公式" r:id="rId8" imgW="241091" imgH="177646" progId="">
              <p:embed/>
            </p:oleObj>
          </a:graphicData>
        </a:graphic>
      </p:graphicFrame>
      <p:sp>
        <p:nvSpPr>
          <p:cNvPr id="18" name="Text Box 9"/>
          <p:cNvSpPr txBox="1">
            <a:spLocks noChangeArrowheads="1"/>
          </p:cNvSpPr>
          <p:nvPr/>
        </p:nvSpPr>
        <p:spPr bwMode="auto">
          <a:xfrm>
            <a:off x="7275513" y="3644900"/>
            <a:ext cx="1112837" cy="46196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3333FF"/>
                </a:solidFill>
                <a:latin typeface="楷体_GB2312" pitchFamily="49" charset="-122"/>
                <a:ea typeface="楷体_GB2312" pitchFamily="49" charset="-122"/>
              </a:rPr>
              <a:t>奇排列</a:t>
            </a:r>
          </a:p>
        </p:txBody>
      </p:sp>
      <p:sp>
        <p:nvSpPr>
          <p:cNvPr id="19" name="Text Box 9"/>
          <p:cNvSpPr txBox="1">
            <a:spLocks noChangeArrowheads="1"/>
          </p:cNvSpPr>
          <p:nvPr/>
        </p:nvSpPr>
        <p:spPr bwMode="auto">
          <a:xfrm>
            <a:off x="7308850" y="5127625"/>
            <a:ext cx="1112838" cy="46196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3333FF"/>
                </a:solidFill>
                <a:latin typeface="楷体_GB2312" pitchFamily="49" charset="-122"/>
                <a:ea typeface="楷体_GB2312" pitchFamily="49" charset="-122"/>
              </a:rPr>
              <a:t>偶排列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wipe(left)">
                                      <p:cBhvr>
                                        <p:cTn id="7" dur="500"/>
                                        <p:tgtEl>
                                          <p:spTgt spid="25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wipe(left)">
                                      <p:cBhvr>
                                        <p:cTn id="12" dur="5000"/>
                                        <p:tgtEl>
                                          <p:spTgt spid="25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blinds(horizontal)">
                                      <p:cBhvr>
                                        <p:cTn id="17" dur="500"/>
                                        <p:tgtEl>
                                          <p:spTgt spid="2560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5607"/>
                                        </p:tgtEl>
                                        <p:attrNameLst>
                                          <p:attrName>style.visibility</p:attrName>
                                        </p:attrNameLst>
                                      </p:cBhvr>
                                      <p:to>
                                        <p:strVal val="visible"/>
                                      </p:to>
                                    </p:set>
                                    <p:animEffect transition="in" filter="blinds(horizontal)">
                                      <p:cBhvr>
                                        <p:cTn id="20" dur="500"/>
                                        <p:tgtEl>
                                          <p:spTgt spid="256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609">
                                            <p:txEl>
                                              <p:pRg st="0" end="0"/>
                                            </p:txEl>
                                          </p:spTgt>
                                        </p:tgtEl>
                                        <p:attrNameLst>
                                          <p:attrName>style.visibility</p:attrName>
                                        </p:attrNameLst>
                                      </p:cBhvr>
                                      <p:to>
                                        <p:strVal val="visible"/>
                                      </p:to>
                                    </p:set>
                                    <p:animEffect transition="in" filter="wipe(left)">
                                      <p:cBhvr>
                                        <p:cTn id="25" dur="500"/>
                                        <p:tgtEl>
                                          <p:spTgt spid="25609">
                                            <p:txEl>
                                              <p:pRg st="0" end="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5375"/>
                                        </p:tgtEl>
                                        <p:attrNameLst>
                                          <p:attrName>style.visibility</p:attrName>
                                        </p:attrNameLst>
                                      </p:cBhvr>
                                      <p:to>
                                        <p:strVal val="visible"/>
                                      </p:to>
                                    </p:set>
                                    <p:animEffect transition="in" filter="wipe(left)">
                                      <p:cBhvr>
                                        <p:cTn id="33" dur="5000"/>
                                        <p:tgtEl>
                                          <p:spTgt spid="153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537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wipe(left)">
                                      <p:cBhvr>
                                        <p:cTn id="42" dur="500"/>
                                        <p:tgtEl>
                                          <p:spTgt spid="18">
                                            <p:txEl>
                                              <p:pRg st="0" end="0"/>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Effect transition="in" filter="wipe(left)">
                                      <p:cBhvr>
                                        <p:cTn id="55" dur="500"/>
                                        <p:tgtEl>
                                          <p:spTgt spid="15">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0"/>
                                        <p:tgtEl>
                                          <p:spTgt spid="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5374"/>
                                        </p:tgtEl>
                                        <p:attrNameLst>
                                          <p:attrName>style.visibility</p:attrName>
                                        </p:attrNameLst>
                                      </p:cBhvr>
                                      <p:to>
                                        <p:strVal val="visible"/>
                                      </p:to>
                                    </p:set>
                                    <p:animEffect transition="in" filter="wipe(left)">
                                      <p:cBhvr>
                                        <p:cTn id="65" dur="500"/>
                                        <p:tgtEl>
                                          <p:spTgt spid="1537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
                                            <p:txEl>
                                              <p:pRg st="0" end="0"/>
                                            </p:txEl>
                                          </p:spTgt>
                                        </p:tgtEl>
                                        <p:attrNameLst>
                                          <p:attrName>style.visibility</p:attrName>
                                        </p:attrNameLst>
                                      </p:cBhvr>
                                      <p:to>
                                        <p:strVal val="visible"/>
                                      </p:to>
                                    </p:set>
                                    <p:animEffect transition="in" filter="wipe(left)">
                                      <p:cBhvr>
                                        <p:cTn id="70"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P spid="25606" grpId="0"/>
      <p:bldP spid="25607" grpId="0"/>
      <p:bldP spid="25609" grpId="0" build="p" autoUpdateAnimBg="0"/>
      <p:bldP spid="10" grpId="0"/>
      <p:bldP spid="11" grpId="0"/>
      <p:bldP spid="15" grpId="0" build="p" autoUpdateAnimBg="0"/>
      <p:bldP spid="18" grpId="0" build="p" autoUpdateAnimBg="0"/>
      <p:bldP spid="1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7714" name="Rectangle 68"/>
          <p:cNvSpPr>
            <a:spLocks noChangeArrowheads="1"/>
          </p:cNvSpPr>
          <p:nvPr/>
        </p:nvSpPr>
        <p:spPr bwMode="auto">
          <a:xfrm>
            <a:off x="785813" y="928688"/>
            <a:ext cx="8143875" cy="777875"/>
          </a:xfrm>
          <a:prstGeom prst="rect">
            <a:avLst/>
          </a:prstGeom>
          <a:solidFill>
            <a:schemeClr val="bg1"/>
          </a:solidFill>
          <a:ln w="9525">
            <a:noFill/>
            <a:miter lim="800000"/>
            <a:headEnd/>
            <a:tailEnd/>
          </a:ln>
        </p:spPr>
        <p:txBody>
          <a:bodyPr wrap="none" anchor="ctr"/>
          <a:lstStyle/>
          <a:p>
            <a:pPr fontAlgn="base">
              <a:spcBef>
                <a:spcPct val="0"/>
              </a:spcBef>
              <a:spcAft>
                <a:spcPct val="0"/>
              </a:spcAft>
            </a:pPr>
            <a:r>
              <a:rPr lang="zh-CN" altLang="en-US" sz="2800" b="1" smtClean="0">
                <a:solidFill>
                  <a:srgbClr val="00007D"/>
                </a:solidFill>
              </a:rPr>
              <a:t>练习：</a:t>
            </a:r>
            <a:r>
              <a:rPr lang="en-US" altLang="zh-CN" sz="2800" b="1" smtClean="0">
                <a:solidFill>
                  <a:srgbClr val="00007D"/>
                </a:solidFill>
              </a:rPr>
              <a:t> </a:t>
            </a:r>
            <a:r>
              <a:rPr lang="zh-CN" altLang="en-US" sz="2800" b="1" smtClean="0">
                <a:solidFill>
                  <a:srgbClr val="000000"/>
                </a:solidFill>
              </a:rPr>
              <a:t>讨论</a:t>
            </a:r>
            <a:r>
              <a:rPr lang="en-US" altLang="zh-CN" sz="2800" b="1" smtClean="0">
                <a:solidFill>
                  <a:srgbClr val="000000"/>
                </a:solidFill>
              </a:rPr>
              <a:t>1</a:t>
            </a:r>
            <a:r>
              <a:rPr lang="zh-CN" altLang="en-US" sz="2800" b="1" smtClean="0">
                <a:solidFill>
                  <a:srgbClr val="000000"/>
                </a:solidFill>
              </a:rPr>
              <a:t>，</a:t>
            </a:r>
            <a:r>
              <a:rPr lang="en-US" altLang="zh-CN" sz="2800" b="1" smtClean="0">
                <a:solidFill>
                  <a:srgbClr val="000000"/>
                </a:solidFill>
              </a:rPr>
              <a:t>2, 3</a:t>
            </a:r>
            <a:r>
              <a:rPr lang="zh-CN" altLang="en-US" sz="2800" b="1" smtClean="0">
                <a:solidFill>
                  <a:srgbClr val="000000"/>
                </a:solidFill>
              </a:rPr>
              <a:t>所有全排列的奇偶性</a:t>
            </a:r>
            <a:r>
              <a:rPr lang="en-US" altLang="zh-CN" sz="2800" b="1" smtClean="0">
                <a:solidFill>
                  <a:srgbClr val="000000"/>
                </a:solidFill>
              </a:rPr>
              <a:t>.</a:t>
            </a:r>
            <a:endParaRPr lang="zh-CN" altLang="en-US" sz="2800" b="1" smtClean="0">
              <a:solidFill>
                <a:srgbClr val="000000"/>
              </a:solidFill>
            </a:endParaRPr>
          </a:p>
        </p:txBody>
      </p:sp>
      <p:sp>
        <p:nvSpPr>
          <p:cNvPr id="627715" name="Text Box 19"/>
          <p:cNvSpPr txBox="1">
            <a:spLocks noChangeArrowheads="1"/>
          </p:cNvSpPr>
          <p:nvPr/>
        </p:nvSpPr>
        <p:spPr bwMode="auto">
          <a:xfrm>
            <a:off x="1000125" y="1905000"/>
            <a:ext cx="906463"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4044F6"/>
                </a:solidFill>
                <a:latin typeface="楷体_GB2312" pitchFamily="49" charset="-122"/>
                <a:ea typeface="楷体_GB2312" pitchFamily="49" charset="-122"/>
              </a:rPr>
              <a:t>解：</a:t>
            </a:r>
            <a:endParaRPr kumimoji="1" lang="zh-CN" altLang="en-US" sz="2800" b="1" smtClean="0">
              <a:solidFill>
                <a:srgbClr val="000000"/>
              </a:solidFill>
              <a:latin typeface="楷体_GB2312" pitchFamily="49" charset="-122"/>
              <a:ea typeface="楷体_GB2312" pitchFamily="49" charset="-122"/>
            </a:endParaRPr>
          </a:p>
        </p:txBody>
      </p:sp>
      <p:sp>
        <p:nvSpPr>
          <p:cNvPr id="1175556" name="矩形 3"/>
          <p:cNvSpPr>
            <a:spLocks noChangeArrowheads="1"/>
          </p:cNvSpPr>
          <p:nvPr/>
        </p:nvSpPr>
        <p:spPr bwMode="auto">
          <a:xfrm>
            <a:off x="3643313" y="2857500"/>
            <a:ext cx="2357437"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楷体_GB2312" pitchFamily="49" charset="-122"/>
                <a:ea typeface="楷体_GB2312" pitchFamily="49" charset="-122"/>
              </a:rPr>
              <a:t>t(132)=</a:t>
            </a:r>
            <a:r>
              <a:rPr kumimoji="1" lang="zh-CN" altLang="en-US" sz="2800" b="1" smtClean="0">
                <a:solidFill>
                  <a:srgbClr val="000000"/>
                </a:solidFill>
                <a:latin typeface="楷体_GB2312" pitchFamily="49" charset="-122"/>
                <a:ea typeface="楷体_GB2312" pitchFamily="49" charset="-122"/>
              </a:rPr>
              <a:t> </a:t>
            </a:r>
            <a:r>
              <a:rPr kumimoji="1" lang="en-US" altLang="zh-CN" sz="2800" b="1" smtClean="0">
                <a:solidFill>
                  <a:srgbClr val="000000"/>
                </a:solidFill>
                <a:latin typeface="楷体_GB2312" pitchFamily="49" charset="-122"/>
                <a:ea typeface="楷体_GB2312" pitchFamily="49" charset="-122"/>
              </a:rPr>
              <a:t>1</a:t>
            </a:r>
            <a:r>
              <a:rPr kumimoji="1" lang="zh-CN" altLang="en-US" sz="2800" b="1" smtClean="0">
                <a:solidFill>
                  <a:srgbClr val="000000"/>
                </a:solidFill>
                <a:latin typeface="楷体_GB2312" pitchFamily="49" charset="-122"/>
                <a:ea typeface="楷体_GB2312" pitchFamily="49" charset="-122"/>
              </a:rPr>
              <a:t>， </a:t>
            </a:r>
            <a:endParaRPr lang="zh-CN" altLang="en-US" sz="2800" smtClean="0">
              <a:solidFill>
                <a:srgbClr val="000000"/>
              </a:solidFill>
              <a:ea typeface="楷体_GB2312" pitchFamily="49" charset="-122"/>
            </a:endParaRPr>
          </a:p>
        </p:txBody>
      </p:sp>
      <p:sp>
        <p:nvSpPr>
          <p:cNvPr id="627717" name="Text Box 13"/>
          <p:cNvSpPr txBox="1">
            <a:spLocks noChangeArrowheads="1"/>
          </p:cNvSpPr>
          <p:nvPr/>
        </p:nvSpPr>
        <p:spPr bwMode="auto">
          <a:xfrm>
            <a:off x="1214438" y="1928813"/>
            <a:ext cx="6624637" cy="519112"/>
          </a:xfrm>
          <a:prstGeom prst="rect">
            <a:avLst/>
          </a:prstGeom>
          <a:noFill/>
          <a:ln w="9525">
            <a:noFill/>
            <a:miter lim="800000"/>
            <a:headEnd/>
            <a:tailEnd/>
          </a:ln>
        </p:spPr>
        <p:txBody>
          <a:bodyPr>
            <a:spAutoFit/>
          </a:bodyPr>
          <a:lstStyle/>
          <a:p>
            <a:pPr algn="ctr" fontAlgn="base">
              <a:spcBef>
                <a:spcPct val="50000"/>
              </a:spcBef>
              <a:spcAft>
                <a:spcPct val="0"/>
              </a:spcAft>
            </a:pPr>
            <a:r>
              <a:rPr kumimoji="1" lang="en-US" altLang="zh-CN" sz="2800" b="1" smtClean="0">
                <a:solidFill>
                  <a:srgbClr val="000000"/>
                </a:solidFill>
                <a:latin typeface="Times New Roman" pitchFamily="18" charset="0"/>
                <a:ea typeface="Arial Unicode MS" pitchFamily="34" charset="-122"/>
                <a:cs typeface="Arial Unicode MS" pitchFamily="34" charset="-122"/>
              </a:rPr>
              <a:t>123</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132</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213</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231</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312</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321</a:t>
            </a:r>
          </a:p>
        </p:txBody>
      </p:sp>
      <p:sp>
        <p:nvSpPr>
          <p:cNvPr id="1175558" name="矩形 5"/>
          <p:cNvSpPr>
            <a:spLocks noChangeArrowheads="1"/>
          </p:cNvSpPr>
          <p:nvPr/>
        </p:nvSpPr>
        <p:spPr bwMode="auto">
          <a:xfrm>
            <a:off x="1643063" y="2857500"/>
            <a:ext cx="2357437"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楷体_GB2312" pitchFamily="49" charset="-122"/>
                <a:ea typeface="楷体_GB2312" pitchFamily="49" charset="-122"/>
              </a:rPr>
              <a:t>t(123)=</a:t>
            </a:r>
            <a:r>
              <a:rPr kumimoji="1" lang="zh-CN" altLang="en-US" sz="2800" b="1" smtClean="0">
                <a:solidFill>
                  <a:srgbClr val="000000"/>
                </a:solidFill>
                <a:latin typeface="楷体_GB2312" pitchFamily="49" charset="-122"/>
                <a:ea typeface="楷体_GB2312" pitchFamily="49" charset="-122"/>
              </a:rPr>
              <a:t> </a:t>
            </a:r>
            <a:r>
              <a:rPr kumimoji="1" lang="en-US" altLang="zh-CN" sz="2800" b="1" smtClean="0">
                <a:solidFill>
                  <a:srgbClr val="000000"/>
                </a:solidFill>
                <a:latin typeface="楷体_GB2312" pitchFamily="49" charset="-122"/>
                <a:ea typeface="楷体_GB2312" pitchFamily="49" charset="-122"/>
              </a:rPr>
              <a:t>0</a:t>
            </a:r>
            <a:r>
              <a:rPr kumimoji="1" lang="zh-CN" altLang="en-US" sz="2800" b="1" smtClean="0">
                <a:solidFill>
                  <a:srgbClr val="000000"/>
                </a:solidFill>
                <a:latin typeface="楷体_GB2312" pitchFamily="49" charset="-122"/>
                <a:ea typeface="楷体_GB2312" pitchFamily="49" charset="-122"/>
              </a:rPr>
              <a:t>， </a:t>
            </a:r>
            <a:endParaRPr lang="zh-CN" altLang="en-US" sz="2800" smtClean="0">
              <a:solidFill>
                <a:srgbClr val="000000"/>
              </a:solidFill>
              <a:ea typeface="楷体_GB2312" pitchFamily="49" charset="-122"/>
            </a:endParaRPr>
          </a:p>
        </p:txBody>
      </p:sp>
      <p:sp>
        <p:nvSpPr>
          <p:cNvPr id="1175559" name="矩形 6"/>
          <p:cNvSpPr>
            <a:spLocks noChangeArrowheads="1"/>
          </p:cNvSpPr>
          <p:nvPr/>
        </p:nvSpPr>
        <p:spPr bwMode="auto">
          <a:xfrm>
            <a:off x="5572125" y="2833688"/>
            <a:ext cx="2357438"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楷体_GB2312" pitchFamily="49" charset="-122"/>
                <a:ea typeface="楷体_GB2312" pitchFamily="49" charset="-122"/>
              </a:rPr>
              <a:t>t(213)=</a:t>
            </a:r>
            <a:r>
              <a:rPr kumimoji="1" lang="zh-CN" altLang="en-US" sz="2800" b="1" smtClean="0">
                <a:solidFill>
                  <a:srgbClr val="000000"/>
                </a:solidFill>
                <a:latin typeface="楷体_GB2312" pitchFamily="49" charset="-122"/>
                <a:ea typeface="楷体_GB2312" pitchFamily="49" charset="-122"/>
              </a:rPr>
              <a:t> </a:t>
            </a:r>
            <a:r>
              <a:rPr kumimoji="1" lang="en-US" altLang="zh-CN" sz="2800" b="1" smtClean="0">
                <a:solidFill>
                  <a:srgbClr val="000000"/>
                </a:solidFill>
                <a:latin typeface="楷体_GB2312" pitchFamily="49" charset="-122"/>
                <a:ea typeface="楷体_GB2312" pitchFamily="49" charset="-122"/>
              </a:rPr>
              <a:t>1</a:t>
            </a:r>
            <a:r>
              <a:rPr kumimoji="1" lang="zh-CN" altLang="en-US" sz="2800" b="1" smtClean="0">
                <a:solidFill>
                  <a:srgbClr val="000000"/>
                </a:solidFill>
                <a:latin typeface="楷体_GB2312" pitchFamily="49" charset="-122"/>
                <a:ea typeface="楷体_GB2312" pitchFamily="49" charset="-122"/>
              </a:rPr>
              <a:t>， </a:t>
            </a:r>
            <a:endParaRPr lang="zh-CN" altLang="en-US" sz="2800" smtClean="0">
              <a:solidFill>
                <a:srgbClr val="000000"/>
              </a:solidFill>
              <a:ea typeface="楷体_GB2312" pitchFamily="49" charset="-122"/>
            </a:endParaRPr>
          </a:p>
        </p:txBody>
      </p:sp>
      <p:sp>
        <p:nvSpPr>
          <p:cNvPr id="1175560" name="矩形 7"/>
          <p:cNvSpPr>
            <a:spLocks noChangeArrowheads="1"/>
          </p:cNvSpPr>
          <p:nvPr/>
        </p:nvSpPr>
        <p:spPr bwMode="auto">
          <a:xfrm>
            <a:off x="1643063" y="3548063"/>
            <a:ext cx="2357437"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楷体_GB2312" pitchFamily="49" charset="-122"/>
                <a:ea typeface="楷体_GB2312" pitchFamily="49" charset="-122"/>
              </a:rPr>
              <a:t>t(231)=</a:t>
            </a:r>
            <a:r>
              <a:rPr kumimoji="1" lang="zh-CN" altLang="en-US" sz="2800" b="1" smtClean="0">
                <a:solidFill>
                  <a:srgbClr val="000000"/>
                </a:solidFill>
                <a:latin typeface="楷体_GB2312" pitchFamily="49" charset="-122"/>
                <a:ea typeface="楷体_GB2312" pitchFamily="49" charset="-122"/>
              </a:rPr>
              <a:t> </a:t>
            </a:r>
            <a:r>
              <a:rPr kumimoji="1" lang="en-US" altLang="zh-CN" sz="2800" b="1" smtClean="0">
                <a:solidFill>
                  <a:srgbClr val="000000"/>
                </a:solidFill>
                <a:latin typeface="楷体_GB2312" pitchFamily="49" charset="-122"/>
                <a:ea typeface="楷体_GB2312" pitchFamily="49" charset="-122"/>
              </a:rPr>
              <a:t>2</a:t>
            </a:r>
            <a:r>
              <a:rPr kumimoji="1" lang="zh-CN" altLang="en-US" sz="2800" b="1" smtClean="0">
                <a:solidFill>
                  <a:srgbClr val="000000"/>
                </a:solidFill>
                <a:latin typeface="楷体_GB2312" pitchFamily="49" charset="-122"/>
                <a:ea typeface="楷体_GB2312" pitchFamily="49" charset="-122"/>
              </a:rPr>
              <a:t>， </a:t>
            </a:r>
            <a:endParaRPr lang="zh-CN" altLang="en-US" sz="2800" smtClean="0">
              <a:solidFill>
                <a:srgbClr val="000000"/>
              </a:solidFill>
              <a:ea typeface="楷体_GB2312" pitchFamily="49" charset="-122"/>
            </a:endParaRPr>
          </a:p>
        </p:txBody>
      </p:sp>
      <p:sp>
        <p:nvSpPr>
          <p:cNvPr id="1175561" name="矩形 8"/>
          <p:cNvSpPr>
            <a:spLocks noChangeArrowheads="1"/>
          </p:cNvSpPr>
          <p:nvPr/>
        </p:nvSpPr>
        <p:spPr bwMode="auto">
          <a:xfrm>
            <a:off x="3643313" y="3571875"/>
            <a:ext cx="2357437"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楷体_GB2312" pitchFamily="49" charset="-122"/>
                <a:ea typeface="楷体_GB2312" pitchFamily="49" charset="-122"/>
              </a:rPr>
              <a:t>t(312)=</a:t>
            </a:r>
            <a:r>
              <a:rPr kumimoji="1" lang="zh-CN" altLang="en-US" sz="2800" b="1" smtClean="0">
                <a:solidFill>
                  <a:srgbClr val="000000"/>
                </a:solidFill>
                <a:latin typeface="楷体_GB2312" pitchFamily="49" charset="-122"/>
                <a:ea typeface="楷体_GB2312" pitchFamily="49" charset="-122"/>
              </a:rPr>
              <a:t> </a:t>
            </a:r>
            <a:r>
              <a:rPr kumimoji="1" lang="en-US" altLang="zh-CN" sz="2800" b="1" smtClean="0">
                <a:solidFill>
                  <a:srgbClr val="000000"/>
                </a:solidFill>
                <a:latin typeface="楷体_GB2312" pitchFamily="49" charset="-122"/>
                <a:ea typeface="楷体_GB2312" pitchFamily="49" charset="-122"/>
              </a:rPr>
              <a:t>2</a:t>
            </a:r>
            <a:r>
              <a:rPr kumimoji="1" lang="zh-CN" altLang="en-US" sz="2800" b="1" smtClean="0">
                <a:solidFill>
                  <a:srgbClr val="000000"/>
                </a:solidFill>
                <a:latin typeface="楷体_GB2312" pitchFamily="49" charset="-122"/>
                <a:ea typeface="楷体_GB2312" pitchFamily="49" charset="-122"/>
              </a:rPr>
              <a:t>， </a:t>
            </a:r>
            <a:endParaRPr lang="zh-CN" altLang="en-US" sz="2800" smtClean="0">
              <a:solidFill>
                <a:srgbClr val="000000"/>
              </a:solidFill>
              <a:ea typeface="楷体_GB2312" pitchFamily="49" charset="-122"/>
            </a:endParaRPr>
          </a:p>
        </p:txBody>
      </p:sp>
      <p:sp>
        <p:nvSpPr>
          <p:cNvPr id="1175562" name="矩形 9"/>
          <p:cNvSpPr>
            <a:spLocks noChangeArrowheads="1"/>
          </p:cNvSpPr>
          <p:nvPr/>
        </p:nvSpPr>
        <p:spPr bwMode="auto">
          <a:xfrm>
            <a:off x="5572125" y="3571875"/>
            <a:ext cx="2357438"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楷体_GB2312" pitchFamily="49" charset="-122"/>
                <a:ea typeface="楷体_GB2312" pitchFamily="49" charset="-122"/>
              </a:rPr>
              <a:t>t(321)=</a:t>
            </a:r>
            <a:r>
              <a:rPr kumimoji="1" lang="zh-CN" altLang="en-US" sz="2800" b="1" smtClean="0">
                <a:solidFill>
                  <a:srgbClr val="000000"/>
                </a:solidFill>
                <a:latin typeface="楷体_GB2312" pitchFamily="49" charset="-122"/>
                <a:ea typeface="楷体_GB2312" pitchFamily="49" charset="-122"/>
              </a:rPr>
              <a:t> </a:t>
            </a:r>
            <a:r>
              <a:rPr kumimoji="1" lang="en-US" altLang="zh-CN" sz="2800" b="1" smtClean="0">
                <a:solidFill>
                  <a:srgbClr val="000000"/>
                </a:solidFill>
                <a:latin typeface="楷体_GB2312" pitchFamily="49" charset="-122"/>
                <a:ea typeface="楷体_GB2312" pitchFamily="49" charset="-122"/>
              </a:rPr>
              <a:t>3</a:t>
            </a:r>
            <a:r>
              <a:rPr kumimoji="1" lang="zh-CN" altLang="en-US" sz="2800" b="1" smtClean="0">
                <a:solidFill>
                  <a:srgbClr val="000000"/>
                </a:solidFill>
                <a:latin typeface="楷体_GB2312" pitchFamily="49" charset="-122"/>
                <a:ea typeface="楷体_GB2312" pitchFamily="49" charset="-122"/>
              </a:rPr>
              <a:t>， </a:t>
            </a:r>
            <a:endParaRPr lang="zh-CN" altLang="en-US" sz="2800" smtClean="0">
              <a:solidFill>
                <a:srgbClr val="000000"/>
              </a:solidFill>
              <a:ea typeface="楷体_GB2312" pitchFamily="49" charset="-122"/>
            </a:endParaRPr>
          </a:p>
        </p:txBody>
      </p:sp>
      <p:sp>
        <p:nvSpPr>
          <p:cNvPr id="1175563" name="Text Box 19"/>
          <p:cNvSpPr txBox="1">
            <a:spLocks noChangeArrowheads="1"/>
          </p:cNvSpPr>
          <p:nvPr/>
        </p:nvSpPr>
        <p:spPr bwMode="auto">
          <a:xfrm>
            <a:off x="1000125" y="4262438"/>
            <a:ext cx="546100"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故</a:t>
            </a:r>
          </a:p>
        </p:txBody>
      </p:sp>
      <p:sp>
        <p:nvSpPr>
          <p:cNvPr id="1175564" name="Text Box 13"/>
          <p:cNvSpPr txBox="1">
            <a:spLocks noChangeArrowheads="1"/>
          </p:cNvSpPr>
          <p:nvPr/>
        </p:nvSpPr>
        <p:spPr bwMode="auto">
          <a:xfrm>
            <a:off x="1071563" y="4767263"/>
            <a:ext cx="6624637" cy="519112"/>
          </a:xfrm>
          <a:prstGeom prst="rect">
            <a:avLst/>
          </a:prstGeom>
          <a:noFill/>
          <a:ln w="9525">
            <a:noFill/>
            <a:miter lim="800000"/>
            <a:headEnd/>
            <a:tailEnd/>
          </a:ln>
        </p:spPr>
        <p:txBody>
          <a:bodyPr>
            <a:spAutoFit/>
          </a:bodyPr>
          <a:lstStyle/>
          <a:p>
            <a:pPr algn="ctr" fontAlgn="base">
              <a:spcBef>
                <a:spcPct val="50000"/>
              </a:spcBef>
              <a:spcAft>
                <a:spcPct val="0"/>
              </a:spcAft>
            </a:pPr>
            <a:r>
              <a:rPr kumimoji="1" lang="en-US" altLang="zh-CN" sz="2800" b="1" smtClean="0">
                <a:solidFill>
                  <a:srgbClr val="000000"/>
                </a:solidFill>
                <a:latin typeface="Times New Roman" pitchFamily="18" charset="0"/>
                <a:ea typeface="Arial Unicode MS" pitchFamily="34" charset="-122"/>
                <a:cs typeface="Arial Unicode MS" pitchFamily="34" charset="-122"/>
              </a:rPr>
              <a:t> 123</a:t>
            </a: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en-US" altLang="zh-CN" sz="2800" b="1" smtClean="0">
                <a:solidFill>
                  <a:srgbClr val="000000"/>
                </a:solidFill>
                <a:latin typeface="Times New Roman" pitchFamily="18" charset="0"/>
                <a:ea typeface="Arial Unicode MS" pitchFamily="34" charset="-122"/>
                <a:cs typeface="Arial Unicode MS" pitchFamily="34" charset="-122"/>
              </a:rPr>
              <a:t>231</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312</a:t>
            </a: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zh-CN" altLang="en-US" sz="2800" b="1" smtClean="0">
                <a:solidFill>
                  <a:srgbClr val="000000"/>
                </a:solidFill>
                <a:latin typeface="楷体_GB2312" pitchFamily="49" charset="-122"/>
                <a:ea typeface="Arial Unicode MS" pitchFamily="34" charset="-122"/>
                <a:cs typeface="Arial Unicode MS" pitchFamily="34" charset="-122"/>
              </a:rPr>
              <a:t>为偶排列，</a:t>
            </a:r>
            <a:endParaRPr kumimoji="1" lang="en-US" altLang="zh-CN" sz="2800" b="1" smtClean="0">
              <a:solidFill>
                <a:srgbClr val="000000"/>
              </a:solidFill>
              <a:latin typeface="楷体_GB2312" pitchFamily="49" charset="-122"/>
              <a:ea typeface="Arial Unicode MS" pitchFamily="34" charset="-122"/>
              <a:cs typeface="Arial Unicode MS" pitchFamily="34" charset="-122"/>
            </a:endParaRPr>
          </a:p>
        </p:txBody>
      </p:sp>
      <p:sp>
        <p:nvSpPr>
          <p:cNvPr id="1175565" name="Text Box 13"/>
          <p:cNvSpPr txBox="1">
            <a:spLocks noChangeArrowheads="1"/>
          </p:cNvSpPr>
          <p:nvPr/>
        </p:nvSpPr>
        <p:spPr bwMode="auto">
          <a:xfrm>
            <a:off x="1071563" y="5553075"/>
            <a:ext cx="6624637" cy="519113"/>
          </a:xfrm>
          <a:prstGeom prst="rect">
            <a:avLst/>
          </a:prstGeom>
          <a:noFill/>
          <a:ln w="9525">
            <a:noFill/>
            <a:miter lim="800000"/>
            <a:headEnd/>
            <a:tailEnd/>
          </a:ln>
        </p:spPr>
        <p:txBody>
          <a:bodyPr>
            <a:spAutoFit/>
          </a:bodyPr>
          <a:lstStyle/>
          <a:p>
            <a:pPr algn="ctr" fontAlgn="base">
              <a:spcBef>
                <a:spcPct val="50000"/>
              </a:spcBef>
              <a:spcAft>
                <a:spcPct val="0"/>
              </a:spcAft>
            </a:pPr>
            <a:r>
              <a:rPr kumimoji="1" lang="en-US" altLang="zh-CN" sz="2800" b="1" smtClean="0">
                <a:solidFill>
                  <a:srgbClr val="000000"/>
                </a:solidFill>
                <a:latin typeface="Times New Roman" pitchFamily="18" charset="0"/>
                <a:ea typeface="Arial Unicode MS" pitchFamily="34" charset="-122"/>
                <a:cs typeface="Arial Unicode MS" pitchFamily="34" charset="-122"/>
              </a:rPr>
              <a:t>132</a:t>
            </a: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en-US" altLang="zh-CN" sz="2800" b="1" smtClean="0">
                <a:solidFill>
                  <a:srgbClr val="000000"/>
                </a:solidFill>
                <a:latin typeface="Times New Roman" pitchFamily="18" charset="0"/>
                <a:ea typeface="Arial Unicode MS" pitchFamily="34" charset="-122"/>
                <a:cs typeface="Arial Unicode MS" pitchFamily="34" charset="-122"/>
              </a:rPr>
              <a:t>213</a:t>
            </a:r>
            <a:r>
              <a:rPr kumimoji="1" lang="zh-CN" altLang="en-US" sz="2800" b="1" smtClean="0">
                <a:solidFill>
                  <a:srgbClr val="000000"/>
                </a:solidFill>
                <a:latin typeface="Times New Roman" pitchFamily="18" charset="0"/>
                <a:ea typeface="Arial Unicode MS" pitchFamily="34" charset="-122"/>
                <a:cs typeface="Arial Unicode MS" pitchFamily="34" charset="-122"/>
              </a:rPr>
              <a:t>，</a:t>
            </a:r>
            <a:r>
              <a:rPr kumimoji="1" lang="en-US" altLang="zh-CN" sz="2800" b="1" smtClean="0">
                <a:solidFill>
                  <a:srgbClr val="000000"/>
                </a:solidFill>
                <a:latin typeface="Times New Roman" pitchFamily="18" charset="0"/>
                <a:ea typeface="Arial Unicode MS" pitchFamily="34" charset="-122"/>
                <a:cs typeface="Arial Unicode MS" pitchFamily="34" charset="-122"/>
              </a:rPr>
              <a:t>321</a:t>
            </a: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zh-CN" altLang="en-US" sz="2800" b="1" smtClean="0">
                <a:solidFill>
                  <a:srgbClr val="000000"/>
                </a:solidFill>
                <a:latin typeface="楷体_GB2312" pitchFamily="49" charset="-122"/>
                <a:ea typeface="Arial Unicode MS" pitchFamily="34" charset="-122"/>
                <a:cs typeface="Arial Unicode MS" pitchFamily="34" charset="-122"/>
              </a:rPr>
              <a:t>为奇排列</a:t>
            </a:r>
            <a:r>
              <a:rPr kumimoji="1" lang="en-US" altLang="zh-CN" sz="2800" b="1" smtClean="0">
                <a:solidFill>
                  <a:srgbClr val="000000"/>
                </a:solidFill>
                <a:latin typeface="楷体_GB2312" pitchFamily="49" charset="-122"/>
                <a:ea typeface="Arial Unicode MS" pitchFamily="34" charset="-122"/>
                <a:cs typeface="Arial Unicode MS"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5558"/>
                                        </p:tgtEl>
                                        <p:attrNameLst>
                                          <p:attrName>style.visibility</p:attrName>
                                        </p:attrNameLst>
                                      </p:cBhvr>
                                      <p:to>
                                        <p:strVal val="visible"/>
                                      </p:to>
                                    </p:set>
                                    <p:animEffect transition="in" filter="wipe(left)">
                                      <p:cBhvr>
                                        <p:cTn id="7" dur="2000"/>
                                        <p:tgtEl>
                                          <p:spTgt spid="1175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5556"/>
                                        </p:tgtEl>
                                        <p:attrNameLst>
                                          <p:attrName>style.visibility</p:attrName>
                                        </p:attrNameLst>
                                      </p:cBhvr>
                                      <p:to>
                                        <p:strVal val="visible"/>
                                      </p:to>
                                    </p:set>
                                    <p:animEffect transition="in" filter="wipe(left)">
                                      <p:cBhvr>
                                        <p:cTn id="12" dur="2000"/>
                                        <p:tgtEl>
                                          <p:spTgt spid="1175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5559"/>
                                        </p:tgtEl>
                                        <p:attrNameLst>
                                          <p:attrName>style.visibility</p:attrName>
                                        </p:attrNameLst>
                                      </p:cBhvr>
                                      <p:to>
                                        <p:strVal val="visible"/>
                                      </p:to>
                                    </p:set>
                                    <p:animEffect transition="in" filter="wipe(left)">
                                      <p:cBhvr>
                                        <p:cTn id="17" dur="2000"/>
                                        <p:tgtEl>
                                          <p:spTgt spid="11755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5560"/>
                                        </p:tgtEl>
                                        <p:attrNameLst>
                                          <p:attrName>style.visibility</p:attrName>
                                        </p:attrNameLst>
                                      </p:cBhvr>
                                      <p:to>
                                        <p:strVal val="visible"/>
                                      </p:to>
                                    </p:set>
                                    <p:animEffect transition="in" filter="wipe(left)">
                                      <p:cBhvr>
                                        <p:cTn id="22" dur="2000"/>
                                        <p:tgtEl>
                                          <p:spTgt spid="11755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5561"/>
                                        </p:tgtEl>
                                        <p:attrNameLst>
                                          <p:attrName>style.visibility</p:attrName>
                                        </p:attrNameLst>
                                      </p:cBhvr>
                                      <p:to>
                                        <p:strVal val="visible"/>
                                      </p:to>
                                    </p:set>
                                    <p:animEffect transition="in" filter="wipe(left)">
                                      <p:cBhvr>
                                        <p:cTn id="27" dur="2000"/>
                                        <p:tgtEl>
                                          <p:spTgt spid="11755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5562"/>
                                        </p:tgtEl>
                                        <p:attrNameLst>
                                          <p:attrName>style.visibility</p:attrName>
                                        </p:attrNameLst>
                                      </p:cBhvr>
                                      <p:to>
                                        <p:strVal val="visible"/>
                                      </p:to>
                                    </p:set>
                                    <p:animEffect transition="in" filter="wipe(left)">
                                      <p:cBhvr>
                                        <p:cTn id="32" dur="2000"/>
                                        <p:tgtEl>
                                          <p:spTgt spid="11755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75563"/>
                                        </p:tgtEl>
                                        <p:attrNameLst>
                                          <p:attrName>style.visibility</p:attrName>
                                        </p:attrNameLst>
                                      </p:cBhvr>
                                      <p:to>
                                        <p:strVal val="visible"/>
                                      </p:to>
                                    </p:set>
                                    <p:anim calcmode="lin" valueType="num">
                                      <p:cBhvr additive="base">
                                        <p:cTn id="37" dur="500" fill="hold"/>
                                        <p:tgtEl>
                                          <p:spTgt spid="1175563"/>
                                        </p:tgtEl>
                                        <p:attrNameLst>
                                          <p:attrName>ppt_x</p:attrName>
                                        </p:attrNameLst>
                                      </p:cBhvr>
                                      <p:tavLst>
                                        <p:tav tm="0">
                                          <p:val>
                                            <p:strVal val="#ppt_x"/>
                                          </p:val>
                                        </p:tav>
                                        <p:tav tm="100000">
                                          <p:val>
                                            <p:strVal val="#ppt_x"/>
                                          </p:val>
                                        </p:tav>
                                      </p:tavLst>
                                    </p:anim>
                                    <p:anim calcmode="lin" valueType="num">
                                      <p:cBhvr additive="base">
                                        <p:cTn id="38" dur="500" fill="hold"/>
                                        <p:tgtEl>
                                          <p:spTgt spid="117556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75564"/>
                                        </p:tgtEl>
                                        <p:attrNameLst>
                                          <p:attrName>style.visibility</p:attrName>
                                        </p:attrNameLst>
                                      </p:cBhvr>
                                      <p:to>
                                        <p:strVal val="visible"/>
                                      </p:to>
                                    </p:set>
                                    <p:animEffect transition="in" filter="wipe(left)">
                                      <p:cBhvr>
                                        <p:cTn id="43" dur="3000"/>
                                        <p:tgtEl>
                                          <p:spTgt spid="11755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75565"/>
                                        </p:tgtEl>
                                        <p:attrNameLst>
                                          <p:attrName>style.visibility</p:attrName>
                                        </p:attrNameLst>
                                      </p:cBhvr>
                                      <p:to>
                                        <p:strVal val="visible"/>
                                      </p:to>
                                    </p:set>
                                    <p:animEffect transition="in" filter="wipe(left)">
                                      <p:cBhvr>
                                        <p:cTn id="48" dur="3000"/>
                                        <p:tgtEl>
                                          <p:spTgt spid="1175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6" grpId="0"/>
      <p:bldP spid="1175558" grpId="0"/>
      <p:bldP spid="1175559" grpId="0"/>
      <p:bldP spid="1175560" grpId="0"/>
      <p:bldP spid="1175561" grpId="0"/>
      <p:bldP spid="1175562" grpId="0"/>
      <p:bldP spid="1175563" grpId="0"/>
      <p:bldP spid="1175564" grpId="0"/>
      <p:bldP spid="1175565"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8738" name="Text Box 5"/>
          <p:cNvSpPr txBox="1">
            <a:spLocks noChangeArrowheads="1"/>
          </p:cNvSpPr>
          <p:nvPr/>
        </p:nvSpPr>
        <p:spPr bwMode="auto">
          <a:xfrm>
            <a:off x="357188" y="1643063"/>
            <a:ext cx="8101012" cy="1127125"/>
          </a:xfrm>
          <a:prstGeom prst="rect">
            <a:avLst/>
          </a:prstGeom>
          <a:noFill/>
          <a:ln w="9525">
            <a:noFill/>
            <a:miter lim="800000"/>
            <a:headEnd/>
            <a:tailEnd/>
          </a:ln>
        </p:spPr>
        <p:txBody>
          <a:bodyPr>
            <a:spAutoFit/>
          </a:bodyPr>
          <a:lstStyle/>
          <a:p>
            <a:pPr fontAlgn="base">
              <a:lnSpc>
                <a:spcPct val="120000"/>
              </a:lnSpc>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   </a:t>
            </a:r>
            <a:r>
              <a:rPr kumimoji="1" lang="zh-CN" altLang="en-US" sz="2800" b="1" smtClean="0">
                <a:solidFill>
                  <a:srgbClr val="00007D"/>
                </a:solidFill>
                <a:latin typeface="楷体_GB2312" pitchFamily="49" charset="-122"/>
                <a:ea typeface="楷体_GB2312" pitchFamily="49" charset="-122"/>
              </a:rPr>
              <a:t>定义</a:t>
            </a:r>
            <a:r>
              <a:rPr kumimoji="1" lang="en-US" altLang="zh-CN" sz="2800" b="1" smtClean="0">
                <a:solidFill>
                  <a:srgbClr val="00007D"/>
                </a:solidFill>
                <a:latin typeface="楷体_GB2312" pitchFamily="49" charset="-122"/>
                <a:ea typeface="楷体_GB2312" pitchFamily="49" charset="-122"/>
              </a:rPr>
              <a:t>3</a:t>
            </a:r>
            <a:r>
              <a:rPr kumimoji="1" lang="zh-CN" altLang="en-US" sz="2800" b="1" smtClean="0">
                <a:solidFill>
                  <a:srgbClr val="000000"/>
                </a:solidFill>
                <a:latin typeface="楷体_GB2312" pitchFamily="49" charset="-122"/>
                <a:ea typeface="楷体_GB2312" pitchFamily="49" charset="-122"/>
              </a:rPr>
              <a:t>   在排列中，将任意两个元素对调，其余的元素不动，这种作出新排列的手续叫做</a:t>
            </a:r>
            <a:r>
              <a:rPr kumimoji="1" lang="zh-CN" altLang="en-US" sz="2800" b="1" smtClean="0">
                <a:solidFill>
                  <a:srgbClr val="FF0000"/>
                </a:solidFill>
                <a:latin typeface="楷体_GB2312" pitchFamily="49" charset="-122"/>
                <a:ea typeface="楷体_GB2312" pitchFamily="49" charset="-122"/>
              </a:rPr>
              <a:t>对换</a:t>
            </a:r>
            <a:r>
              <a:rPr kumimoji="1" lang="zh-CN" altLang="en-US" sz="2800" b="1" smtClean="0">
                <a:solidFill>
                  <a:srgbClr val="000000"/>
                </a:solidFill>
                <a:latin typeface="楷体_GB2312" pitchFamily="49" charset="-122"/>
                <a:ea typeface="楷体_GB2312" pitchFamily="49" charset="-122"/>
              </a:rPr>
              <a:t>．</a:t>
            </a:r>
          </a:p>
        </p:txBody>
      </p:sp>
      <p:graphicFrame>
        <p:nvGraphicFramePr>
          <p:cNvPr id="22530" name="Object 18"/>
          <p:cNvGraphicFramePr>
            <a:graphicFrameLocks noChangeAspect="1"/>
          </p:cNvGraphicFramePr>
          <p:nvPr/>
        </p:nvGraphicFramePr>
        <p:xfrm>
          <a:off x="4635500" y="4221163"/>
          <a:ext cx="4084638" cy="485775"/>
        </p:xfrm>
        <a:graphic>
          <a:graphicData uri="http://schemas.openxmlformats.org/presentationml/2006/ole">
            <p:oleObj spid="_x0000_s356354" name="Equation" r:id="rId3" imgW="1574800" imgH="228600" progId="Equation.DSMT4">
              <p:embed/>
            </p:oleObj>
          </a:graphicData>
        </a:graphic>
      </p:graphicFrame>
      <p:sp>
        <p:nvSpPr>
          <p:cNvPr id="628740" name="Rectangle 6"/>
          <p:cNvSpPr>
            <a:spLocks noChangeArrowheads="1"/>
          </p:cNvSpPr>
          <p:nvPr/>
        </p:nvSpPr>
        <p:spPr bwMode="auto">
          <a:xfrm>
            <a:off x="428625" y="2900363"/>
            <a:ext cx="6316663"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将相邻两个元素对换，叫做</a:t>
            </a:r>
            <a:r>
              <a:rPr kumimoji="1" lang="zh-CN" altLang="en-US" sz="2800" b="1" smtClean="0">
                <a:solidFill>
                  <a:srgbClr val="FF0000"/>
                </a:solidFill>
                <a:latin typeface="楷体_GB2312" pitchFamily="49" charset="-122"/>
                <a:ea typeface="楷体_GB2312" pitchFamily="49" charset="-122"/>
              </a:rPr>
              <a:t>相邻对换</a:t>
            </a:r>
            <a:r>
              <a:rPr kumimoji="1" lang="zh-CN" altLang="en-US" sz="2800" b="1" smtClean="0">
                <a:solidFill>
                  <a:srgbClr val="000000"/>
                </a:solidFill>
                <a:latin typeface="楷体_GB2312" pitchFamily="49" charset="-122"/>
                <a:ea typeface="楷体_GB2312" pitchFamily="49" charset="-122"/>
              </a:rPr>
              <a:t>．</a:t>
            </a:r>
          </a:p>
        </p:txBody>
      </p:sp>
      <p:sp>
        <p:nvSpPr>
          <p:cNvPr id="22535" name="Text Box 7"/>
          <p:cNvSpPr txBox="1">
            <a:spLocks noChangeArrowheads="1"/>
          </p:cNvSpPr>
          <p:nvPr/>
        </p:nvSpPr>
        <p:spPr bwMode="auto">
          <a:xfrm>
            <a:off x="914400" y="3614738"/>
            <a:ext cx="1087438"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FF"/>
                </a:solidFill>
                <a:latin typeface="楷体_GB2312" pitchFamily="49" charset="-122"/>
                <a:ea typeface="楷体_GB2312" pitchFamily="49" charset="-122"/>
              </a:rPr>
              <a:t>例如 </a:t>
            </a:r>
          </a:p>
        </p:txBody>
      </p:sp>
      <p:sp>
        <p:nvSpPr>
          <p:cNvPr id="22536" name="Line 8"/>
          <p:cNvSpPr>
            <a:spLocks noChangeShapeType="1"/>
          </p:cNvSpPr>
          <p:nvPr/>
        </p:nvSpPr>
        <p:spPr bwMode="auto">
          <a:xfrm>
            <a:off x="2463800" y="4703763"/>
            <a:ext cx="0" cy="381000"/>
          </a:xfrm>
          <a:prstGeom prst="line">
            <a:avLst/>
          </a:prstGeom>
          <a:noFill/>
          <a:ln w="38100">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22537" name="Object 19"/>
          <p:cNvGraphicFramePr>
            <a:graphicFrameLocks noChangeAspect="1"/>
          </p:cNvGraphicFramePr>
          <p:nvPr/>
        </p:nvGraphicFramePr>
        <p:xfrm>
          <a:off x="1036638" y="4238625"/>
          <a:ext cx="2998787" cy="485775"/>
        </p:xfrm>
        <a:graphic>
          <a:graphicData uri="http://schemas.openxmlformats.org/presentationml/2006/ole">
            <p:oleObj spid="_x0000_s356355" name="Equation" r:id="rId4" imgW="1155700" imgH="228600" progId="Equation.DSMT4">
              <p:embed/>
            </p:oleObj>
          </a:graphicData>
        </a:graphic>
      </p:graphicFrame>
      <p:graphicFrame>
        <p:nvGraphicFramePr>
          <p:cNvPr id="22538" name="Object 20"/>
          <p:cNvGraphicFramePr>
            <a:graphicFrameLocks noChangeAspect="1"/>
          </p:cNvGraphicFramePr>
          <p:nvPr/>
        </p:nvGraphicFramePr>
        <p:xfrm>
          <a:off x="1039813" y="5097463"/>
          <a:ext cx="2998787" cy="485775"/>
        </p:xfrm>
        <a:graphic>
          <a:graphicData uri="http://schemas.openxmlformats.org/presentationml/2006/ole">
            <p:oleObj spid="_x0000_s356356" name="Equation" r:id="rId5" imgW="1155700" imgH="228600" progId="Equation.DSMT4">
              <p:embed/>
            </p:oleObj>
          </a:graphicData>
        </a:graphic>
      </p:graphicFrame>
      <p:graphicFrame>
        <p:nvGraphicFramePr>
          <p:cNvPr id="22539" name="Object 21"/>
          <p:cNvGraphicFramePr>
            <a:graphicFrameLocks noChangeAspect="1"/>
          </p:cNvGraphicFramePr>
          <p:nvPr/>
        </p:nvGraphicFramePr>
        <p:xfrm>
          <a:off x="4638675" y="5080000"/>
          <a:ext cx="4083050" cy="485775"/>
        </p:xfrm>
        <a:graphic>
          <a:graphicData uri="http://schemas.openxmlformats.org/presentationml/2006/ole">
            <p:oleObj spid="_x0000_s356357" name="Equation" r:id="rId6" imgW="1574800" imgH="228600" progId="Equation.DSMT4">
              <p:embed/>
            </p:oleObj>
          </a:graphicData>
        </a:graphic>
      </p:graphicFrame>
      <p:grpSp>
        <p:nvGrpSpPr>
          <p:cNvPr id="2" name="Group 12"/>
          <p:cNvGrpSpPr>
            <a:grpSpLocks/>
          </p:cNvGrpSpPr>
          <p:nvPr/>
        </p:nvGrpSpPr>
        <p:grpSpPr bwMode="auto">
          <a:xfrm>
            <a:off x="5943600" y="4614863"/>
            <a:ext cx="1435100" cy="558800"/>
            <a:chOff x="3744" y="3336"/>
            <a:chExt cx="904" cy="352"/>
          </a:xfrm>
        </p:grpSpPr>
        <p:sp>
          <p:nvSpPr>
            <p:cNvPr id="628748" name="Line 13"/>
            <p:cNvSpPr>
              <a:spLocks noChangeShapeType="1"/>
            </p:cNvSpPr>
            <p:nvPr/>
          </p:nvSpPr>
          <p:spPr bwMode="auto">
            <a:xfrm>
              <a:off x="3744" y="3352"/>
              <a:ext cx="864" cy="336"/>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28749" name="Line 14"/>
            <p:cNvSpPr>
              <a:spLocks noChangeShapeType="1"/>
            </p:cNvSpPr>
            <p:nvPr/>
          </p:nvSpPr>
          <p:spPr bwMode="auto">
            <a:xfrm flipH="1">
              <a:off x="3784" y="3336"/>
              <a:ext cx="864" cy="336"/>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15" name="Rectangle 2"/>
          <p:cNvSpPr txBox="1">
            <a:spLocks noChangeArrowheads="1"/>
          </p:cNvSpPr>
          <p:nvPr/>
        </p:nvSpPr>
        <p:spPr bwMode="auto">
          <a:xfrm>
            <a:off x="714375" y="500063"/>
            <a:ext cx="2571750" cy="1000125"/>
          </a:xfrm>
          <a:prstGeom prst="rect">
            <a:avLst/>
          </a:prstGeom>
          <a:noFill/>
          <a:ln w="9525">
            <a:noFill/>
            <a:miter lim="800000"/>
            <a:headEnd/>
            <a:tailEnd/>
          </a:ln>
        </p:spPr>
        <p:txBody>
          <a:bodyPr anchor="ctr"/>
          <a:lstStyle/>
          <a:p>
            <a:pPr fontAlgn="base">
              <a:spcBef>
                <a:spcPct val="0"/>
              </a:spcBef>
              <a:spcAft>
                <a:spcPct val="0"/>
              </a:spcAft>
              <a:defRPr/>
            </a:pPr>
            <a:r>
              <a:rPr lang="zh-CN" altLang="en-US" sz="3600" b="1" kern="0" dirty="0">
                <a:solidFill>
                  <a:srgbClr val="00007D"/>
                </a:solidFill>
                <a:latin typeface="楷体_GB2312" pitchFamily="49" charset="-122"/>
                <a:ea typeface="楷体_GB2312" pitchFamily="49" charset="-122"/>
              </a:rPr>
              <a:t>二、</a:t>
            </a:r>
            <a:r>
              <a:rPr lang="zh-CN" altLang="en-US" sz="3600" b="1" kern="0" dirty="0">
                <a:solidFill>
                  <a:srgbClr val="00007D"/>
                </a:solidFill>
                <a:latin typeface="Times New Roman" pitchFamily="18" charset="0"/>
                <a:ea typeface="楷体_GB2312" pitchFamily="49" charset="-122"/>
              </a:rPr>
              <a:t>对换</a:t>
            </a:r>
            <a:endParaRPr lang="zh-CN" altLang="en-US" sz="3600" b="1" kern="0" dirty="0">
              <a:solidFill>
                <a:srgbClr val="00007D"/>
              </a:solidFill>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iterate type="lt">
                                    <p:tmPct val="100000"/>
                                  </p:iterate>
                                  <p:childTnLst>
                                    <p:set>
                                      <p:cBhvr>
                                        <p:cTn id="6" dur="1" fill="hold">
                                          <p:stCondLst>
                                            <p:cond delay="0"/>
                                          </p:stCondLst>
                                        </p:cTn>
                                        <p:tgtEl>
                                          <p:spTgt spid="22535"/>
                                        </p:tgtEl>
                                        <p:attrNameLst>
                                          <p:attrName>style.visibility</p:attrName>
                                        </p:attrNameLst>
                                      </p:cBhvr>
                                      <p:to>
                                        <p:strVal val="visible"/>
                                      </p:to>
                                    </p:set>
                                    <p:anim calcmode="lin" valueType="num">
                                      <p:cBhvr>
                                        <p:cTn id="7" dur="75" fill="hold"/>
                                        <p:tgtEl>
                                          <p:spTgt spid="22535"/>
                                        </p:tgtEl>
                                        <p:attrNameLst>
                                          <p:attrName>ppt_w</p:attrName>
                                        </p:attrNameLst>
                                      </p:cBhvr>
                                      <p:tavLst>
                                        <p:tav tm="0">
                                          <p:val>
                                            <p:fltVal val="0"/>
                                          </p:val>
                                        </p:tav>
                                        <p:tav tm="100000">
                                          <p:val>
                                            <p:strVal val="#ppt_w"/>
                                          </p:val>
                                        </p:tav>
                                      </p:tavLst>
                                    </p:anim>
                                    <p:anim calcmode="lin" valueType="num">
                                      <p:cBhvr>
                                        <p:cTn id="8" dur="75" fill="hold"/>
                                        <p:tgtEl>
                                          <p:spTgt spid="2253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barn(outHorizontal)">
                                      <p:cBhvr>
                                        <p:cTn id="13" dur="500"/>
                                        <p:tgtEl>
                                          <p:spTgt spid="225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2536"/>
                                        </p:tgtEl>
                                        <p:attrNameLst>
                                          <p:attrName>style.visibility</p:attrName>
                                        </p:attrNameLst>
                                      </p:cBhvr>
                                      <p:to>
                                        <p:strVal val="visible"/>
                                      </p:to>
                                    </p:set>
                                    <p:animEffect transition="in" filter="wipe(up)">
                                      <p:cBhvr>
                                        <p:cTn id="18" dur="500"/>
                                        <p:tgtEl>
                                          <p:spTgt spid="225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22538"/>
                                        </p:tgtEl>
                                        <p:attrNameLst>
                                          <p:attrName>style.visibility</p:attrName>
                                        </p:attrNameLst>
                                      </p:cBhvr>
                                      <p:to>
                                        <p:strVal val="visible"/>
                                      </p:to>
                                    </p:set>
                                    <p:animEffect transition="in" filter="barn(outHorizontal)">
                                      <p:cBhvr>
                                        <p:cTn id="23" dur="500"/>
                                        <p:tgtEl>
                                          <p:spTgt spid="225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nodeType="clickEffect">
                                  <p:stCondLst>
                                    <p:cond delay="0"/>
                                  </p:stCondLst>
                                  <p:childTnLst>
                                    <p:set>
                                      <p:cBhvr>
                                        <p:cTn id="27" dur="1" fill="hold">
                                          <p:stCondLst>
                                            <p:cond delay="0"/>
                                          </p:stCondLst>
                                        </p:cTn>
                                        <p:tgtEl>
                                          <p:spTgt spid="22530"/>
                                        </p:tgtEl>
                                        <p:attrNameLst>
                                          <p:attrName>style.visibility</p:attrName>
                                        </p:attrNameLst>
                                      </p:cBhvr>
                                      <p:to>
                                        <p:strVal val="visible"/>
                                      </p:to>
                                    </p:set>
                                    <p:animEffect transition="in" filter="barn(outHorizontal)">
                                      <p:cBhvr>
                                        <p:cTn id="28" dur="500"/>
                                        <p:tgtEl>
                                          <p:spTgt spid="225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nodeType="clickEffect">
                                  <p:stCondLst>
                                    <p:cond delay="0"/>
                                  </p:stCondLst>
                                  <p:childTnLst>
                                    <p:set>
                                      <p:cBhvr>
                                        <p:cTn id="37" dur="1" fill="hold">
                                          <p:stCondLst>
                                            <p:cond delay="0"/>
                                          </p:stCondLst>
                                        </p:cTn>
                                        <p:tgtEl>
                                          <p:spTgt spid="22539"/>
                                        </p:tgtEl>
                                        <p:attrNameLst>
                                          <p:attrName>style.visibility</p:attrName>
                                        </p:attrNameLst>
                                      </p:cBhvr>
                                      <p:to>
                                        <p:strVal val="visible"/>
                                      </p:to>
                                    </p:set>
                                    <p:animEffect transition="in" filter="barn(outHorizontal)">
                                      <p:cBhvr>
                                        <p:cTn id="38"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P spid="2253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9762" name="Rectangle 2"/>
          <p:cNvSpPr>
            <a:spLocks noGrp="1" noChangeArrowheads="1"/>
          </p:cNvSpPr>
          <p:nvPr>
            <p:ph type="title" idx="4294967295"/>
          </p:nvPr>
        </p:nvSpPr>
        <p:spPr>
          <a:xfrm>
            <a:off x="457200" y="271463"/>
            <a:ext cx="8229600" cy="1371600"/>
          </a:xfrm>
        </p:spPr>
        <p:txBody>
          <a:bodyPr/>
          <a:lstStyle/>
          <a:p>
            <a:pPr eaLnBrk="1" hangingPunct="1"/>
            <a:r>
              <a:rPr lang="en-US" altLang="zh-CN" sz="3600" b="1" smtClean="0">
                <a:solidFill>
                  <a:srgbClr val="3333FF"/>
                </a:solidFill>
                <a:ea typeface="楷体_GB2312" pitchFamily="49" charset="-122"/>
              </a:rPr>
              <a:t>2</a:t>
            </a:r>
            <a:r>
              <a:rPr lang="zh-CN" altLang="en-US" sz="3600" b="1" smtClean="0">
                <a:solidFill>
                  <a:srgbClr val="3333FF"/>
                </a:solidFill>
                <a:ea typeface="楷体_GB2312" pitchFamily="49" charset="-122"/>
              </a:rPr>
              <a:t>、对换与排列奇偶性的关系</a:t>
            </a:r>
          </a:p>
        </p:txBody>
      </p:sp>
      <p:sp>
        <p:nvSpPr>
          <p:cNvPr id="24579" name="Rectangle 3"/>
          <p:cNvSpPr>
            <a:spLocks noChangeArrowheads="1"/>
          </p:cNvSpPr>
          <p:nvPr/>
        </p:nvSpPr>
        <p:spPr bwMode="auto">
          <a:xfrm>
            <a:off x="914400" y="1484313"/>
            <a:ext cx="7620000"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4044F6"/>
                </a:solidFill>
                <a:latin typeface="楷体_GB2312" pitchFamily="49" charset="-122"/>
                <a:ea typeface="楷体_GB2312" pitchFamily="49" charset="-122"/>
              </a:rPr>
              <a:t>定理</a:t>
            </a:r>
            <a:r>
              <a:rPr kumimoji="1" lang="en-US" altLang="zh-CN" sz="2800" b="1" smtClean="0">
                <a:solidFill>
                  <a:srgbClr val="4044F6"/>
                </a:solidFill>
                <a:latin typeface="楷体_GB2312" pitchFamily="49" charset="-122"/>
                <a:ea typeface="楷体_GB2312" pitchFamily="49" charset="-122"/>
              </a:rPr>
              <a:t>1</a:t>
            </a:r>
            <a:r>
              <a:rPr kumimoji="1" lang="zh-CN" altLang="en-US" sz="2800" b="1" smtClean="0">
                <a:solidFill>
                  <a:srgbClr val="00007D"/>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对换改变排列的奇偶性</a:t>
            </a:r>
            <a:r>
              <a:rPr kumimoji="1" lang="en-US" altLang="zh-CN" sz="2800" b="1" smtClean="0">
                <a:solidFill>
                  <a:srgbClr val="000000"/>
                </a:solidFill>
                <a:latin typeface="楷体_GB2312" pitchFamily="49" charset="-122"/>
                <a:ea typeface="楷体_GB2312" pitchFamily="49" charset="-122"/>
              </a:rPr>
              <a:t>. </a:t>
            </a:r>
          </a:p>
        </p:txBody>
      </p:sp>
      <p:sp>
        <p:nvSpPr>
          <p:cNvPr id="629764" name="Rectangle 61"/>
          <p:cNvSpPr>
            <a:spLocks noChangeArrowheads="1"/>
          </p:cNvSpPr>
          <p:nvPr/>
        </p:nvSpPr>
        <p:spPr bwMode="auto">
          <a:xfrm>
            <a:off x="798513" y="3167063"/>
            <a:ext cx="5762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65" name="Rectangle 63"/>
          <p:cNvSpPr>
            <a:spLocks noChangeArrowheads="1"/>
          </p:cNvSpPr>
          <p:nvPr/>
        </p:nvSpPr>
        <p:spPr bwMode="auto">
          <a:xfrm>
            <a:off x="1871663"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66" name="Rectangle 64"/>
          <p:cNvSpPr>
            <a:spLocks noChangeArrowheads="1"/>
          </p:cNvSpPr>
          <p:nvPr/>
        </p:nvSpPr>
        <p:spPr bwMode="auto">
          <a:xfrm>
            <a:off x="2274888"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67" name="Rectangle 65"/>
          <p:cNvSpPr>
            <a:spLocks noChangeArrowheads="1"/>
          </p:cNvSpPr>
          <p:nvPr/>
        </p:nvSpPr>
        <p:spPr bwMode="auto">
          <a:xfrm>
            <a:off x="3060700" y="3167063"/>
            <a:ext cx="46831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68" name="Rectangle 66"/>
          <p:cNvSpPr>
            <a:spLocks noChangeArrowheads="1"/>
          </p:cNvSpPr>
          <p:nvPr/>
        </p:nvSpPr>
        <p:spPr bwMode="auto">
          <a:xfrm>
            <a:off x="3521075" y="3167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69" name="Rectangle 67"/>
          <p:cNvSpPr>
            <a:spLocks noChangeArrowheads="1"/>
          </p:cNvSpPr>
          <p:nvPr/>
        </p:nvSpPr>
        <p:spPr bwMode="auto">
          <a:xfrm>
            <a:off x="2665413"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0" name="Rectangle 69"/>
          <p:cNvSpPr>
            <a:spLocks noChangeArrowheads="1"/>
          </p:cNvSpPr>
          <p:nvPr/>
        </p:nvSpPr>
        <p:spPr bwMode="auto">
          <a:xfrm>
            <a:off x="4283075" y="3167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1" name="Rectangle 70"/>
          <p:cNvSpPr>
            <a:spLocks noChangeArrowheads="1"/>
          </p:cNvSpPr>
          <p:nvPr/>
        </p:nvSpPr>
        <p:spPr bwMode="auto">
          <a:xfrm>
            <a:off x="4645025"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2" name="Rectangle 71"/>
          <p:cNvSpPr>
            <a:spLocks noChangeArrowheads="1"/>
          </p:cNvSpPr>
          <p:nvPr/>
        </p:nvSpPr>
        <p:spPr bwMode="auto">
          <a:xfrm>
            <a:off x="5046663" y="3167063"/>
            <a:ext cx="3603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3" name="Rectangle 72"/>
          <p:cNvSpPr>
            <a:spLocks noChangeArrowheads="1"/>
          </p:cNvSpPr>
          <p:nvPr/>
        </p:nvSpPr>
        <p:spPr bwMode="auto">
          <a:xfrm>
            <a:off x="5413375" y="3167063"/>
            <a:ext cx="431800"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4" name="Rectangle 73"/>
          <p:cNvSpPr>
            <a:spLocks noChangeArrowheads="1"/>
          </p:cNvSpPr>
          <p:nvPr/>
        </p:nvSpPr>
        <p:spPr bwMode="auto">
          <a:xfrm>
            <a:off x="5838825"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5" name="Rectangle 74"/>
          <p:cNvSpPr>
            <a:spLocks noChangeArrowheads="1"/>
          </p:cNvSpPr>
          <p:nvPr/>
        </p:nvSpPr>
        <p:spPr bwMode="auto">
          <a:xfrm>
            <a:off x="6242050"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6" name="Rectangle 75"/>
          <p:cNvSpPr>
            <a:spLocks noChangeArrowheads="1"/>
          </p:cNvSpPr>
          <p:nvPr/>
        </p:nvSpPr>
        <p:spPr bwMode="auto">
          <a:xfrm>
            <a:off x="7027863" y="3167063"/>
            <a:ext cx="46831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7" name="Rectangle 77"/>
          <p:cNvSpPr>
            <a:spLocks noChangeArrowheads="1"/>
          </p:cNvSpPr>
          <p:nvPr/>
        </p:nvSpPr>
        <p:spPr bwMode="auto">
          <a:xfrm>
            <a:off x="798513" y="5961063"/>
            <a:ext cx="5762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8" name="Rectangle 78"/>
          <p:cNvSpPr>
            <a:spLocks noChangeArrowheads="1"/>
          </p:cNvSpPr>
          <p:nvPr/>
        </p:nvSpPr>
        <p:spPr bwMode="auto">
          <a:xfrm>
            <a:off x="1374775" y="5961063"/>
            <a:ext cx="50323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79" name="Rectangle 79"/>
          <p:cNvSpPr>
            <a:spLocks noChangeArrowheads="1"/>
          </p:cNvSpPr>
          <p:nvPr/>
        </p:nvSpPr>
        <p:spPr bwMode="auto">
          <a:xfrm>
            <a:off x="1871663"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0" name="Rectangle 80"/>
          <p:cNvSpPr>
            <a:spLocks noChangeArrowheads="1"/>
          </p:cNvSpPr>
          <p:nvPr/>
        </p:nvSpPr>
        <p:spPr bwMode="auto">
          <a:xfrm>
            <a:off x="2274888"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1" name="Rectangle 82"/>
          <p:cNvSpPr>
            <a:spLocks noChangeArrowheads="1"/>
          </p:cNvSpPr>
          <p:nvPr/>
        </p:nvSpPr>
        <p:spPr bwMode="auto">
          <a:xfrm>
            <a:off x="3521075" y="5961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2" name="Rectangle 83"/>
          <p:cNvSpPr>
            <a:spLocks noChangeArrowheads="1"/>
          </p:cNvSpPr>
          <p:nvPr/>
        </p:nvSpPr>
        <p:spPr bwMode="auto">
          <a:xfrm>
            <a:off x="2665413"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3" name="Rectangle 84"/>
          <p:cNvSpPr>
            <a:spLocks noChangeArrowheads="1"/>
          </p:cNvSpPr>
          <p:nvPr/>
        </p:nvSpPr>
        <p:spPr bwMode="auto">
          <a:xfrm>
            <a:off x="3881438"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4" name="Rectangle 85"/>
          <p:cNvSpPr>
            <a:spLocks noChangeArrowheads="1"/>
          </p:cNvSpPr>
          <p:nvPr/>
        </p:nvSpPr>
        <p:spPr bwMode="auto">
          <a:xfrm>
            <a:off x="4283075" y="5961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5" name="Rectangle 86"/>
          <p:cNvSpPr>
            <a:spLocks noChangeArrowheads="1"/>
          </p:cNvSpPr>
          <p:nvPr/>
        </p:nvSpPr>
        <p:spPr bwMode="auto">
          <a:xfrm>
            <a:off x="4645025"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6" name="Rectangle 87"/>
          <p:cNvSpPr>
            <a:spLocks noChangeArrowheads="1"/>
          </p:cNvSpPr>
          <p:nvPr/>
        </p:nvSpPr>
        <p:spPr bwMode="auto">
          <a:xfrm>
            <a:off x="5046663" y="5961063"/>
            <a:ext cx="3603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7" name="Rectangle 88"/>
          <p:cNvSpPr>
            <a:spLocks noChangeArrowheads="1"/>
          </p:cNvSpPr>
          <p:nvPr/>
        </p:nvSpPr>
        <p:spPr bwMode="auto">
          <a:xfrm>
            <a:off x="5413375" y="5961063"/>
            <a:ext cx="431800"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8" name="Rectangle 90"/>
          <p:cNvSpPr>
            <a:spLocks noChangeArrowheads="1"/>
          </p:cNvSpPr>
          <p:nvPr/>
        </p:nvSpPr>
        <p:spPr bwMode="auto">
          <a:xfrm>
            <a:off x="6242050"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89" name="Rectangle 91"/>
          <p:cNvSpPr>
            <a:spLocks noChangeArrowheads="1"/>
          </p:cNvSpPr>
          <p:nvPr/>
        </p:nvSpPr>
        <p:spPr bwMode="auto">
          <a:xfrm>
            <a:off x="7027863" y="5961063"/>
            <a:ext cx="46831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629790" name="Text Box 19"/>
          <p:cNvSpPr txBox="1">
            <a:spLocks noChangeArrowheads="1"/>
          </p:cNvSpPr>
          <p:nvPr/>
        </p:nvSpPr>
        <p:spPr bwMode="auto">
          <a:xfrm>
            <a:off x="944563" y="4587875"/>
            <a:ext cx="1268412"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4044F6"/>
                </a:solidFill>
                <a:latin typeface="楷体_GB2312" pitchFamily="49" charset="-122"/>
                <a:ea typeface="楷体_GB2312" pitchFamily="49" charset="-122"/>
              </a:rPr>
              <a:t>推论  </a:t>
            </a:r>
          </a:p>
        </p:txBody>
      </p:sp>
      <p:sp>
        <p:nvSpPr>
          <p:cNvPr id="629791" name="Text Box 20"/>
          <p:cNvSpPr txBox="1">
            <a:spLocks noChangeArrowheads="1"/>
          </p:cNvSpPr>
          <p:nvPr/>
        </p:nvSpPr>
        <p:spPr bwMode="auto">
          <a:xfrm>
            <a:off x="1917700" y="4587875"/>
            <a:ext cx="6858000" cy="112712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FF0000"/>
                </a:solidFill>
                <a:latin typeface="楷体_GB2312" pitchFamily="49" charset="-122"/>
                <a:ea typeface="楷体_GB2312" pitchFamily="49" charset="-122"/>
              </a:rPr>
              <a:t>奇排列</a:t>
            </a:r>
            <a:r>
              <a:rPr kumimoji="1" lang="zh-CN" altLang="en-US" sz="2800" b="1" smtClean="0">
                <a:solidFill>
                  <a:srgbClr val="000000"/>
                </a:solidFill>
                <a:latin typeface="楷体_GB2312" pitchFamily="49" charset="-122"/>
                <a:ea typeface="楷体_GB2312" pitchFamily="49" charset="-122"/>
              </a:rPr>
              <a:t>变成标准排列的对换次数为</a:t>
            </a:r>
            <a:r>
              <a:rPr kumimoji="1" lang="zh-CN" altLang="en-US" sz="2800" b="1" smtClean="0">
                <a:solidFill>
                  <a:srgbClr val="FF0000"/>
                </a:solidFill>
                <a:latin typeface="楷体_GB2312" pitchFamily="49" charset="-122"/>
                <a:ea typeface="楷体_GB2312" pitchFamily="49" charset="-122"/>
              </a:rPr>
              <a:t>奇数</a:t>
            </a:r>
            <a:r>
              <a:rPr kumimoji="1" lang="zh-CN" altLang="en-US" sz="2800" b="1" smtClean="0">
                <a:solidFill>
                  <a:srgbClr val="000000"/>
                </a:solidFill>
                <a:latin typeface="楷体_GB2312" pitchFamily="49" charset="-122"/>
                <a:ea typeface="楷体_GB2312" pitchFamily="49" charset="-122"/>
              </a:rPr>
              <a:t>， </a:t>
            </a:r>
          </a:p>
          <a:p>
            <a:pPr fontAlgn="base">
              <a:lnSpc>
                <a:spcPct val="140000"/>
              </a:lnSpc>
              <a:spcBef>
                <a:spcPct val="0"/>
              </a:spcBef>
              <a:spcAft>
                <a:spcPct val="0"/>
              </a:spcAft>
            </a:pPr>
            <a:r>
              <a:rPr kumimoji="1" lang="zh-CN" altLang="en-US" sz="2800" b="1" smtClean="0">
                <a:solidFill>
                  <a:srgbClr val="FF0000"/>
                </a:solidFill>
                <a:latin typeface="楷体_GB2312" pitchFamily="49" charset="-122"/>
                <a:ea typeface="楷体_GB2312" pitchFamily="49" charset="-122"/>
              </a:rPr>
              <a:t>偶排列</a:t>
            </a:r>
            <a:r>
              <a:rPr kumimoji="1" lang="zh-CN" altLang="en-US" sz="2800" b="1" smtClean="0">
                <a:solidFill>
                  <a:srgbClr val="000000"/>
                </a:solidFill>
                <a:latin typeface="楷体_GB2312" pitchFamily="49" charset="-122"/>
                <a:ea typeface="楷体_GB2312" pitchFamily="49" charset="-122"/>
              </a:rPr>
              <a:t>变成标准排列的对换次数为</a:t>
            </a:r>
            <a:r>
              <a:rPr kumimoji="1" lang="zh-CN" altLang="en-US" sz="2800" b="1" smtClean="0">
                <a:solidFill>
                  <a:srgbClr val="FF0000"/>
                </a:solidFill>
                <a:latin typeface="楷体_GB2312" pitchFamily="49" charset="-122"/>
                <a:ea typeface="楷体_GB2312" pitchFamily="49" charset="-122"/>
              </a:rPr>
              <a:t>偶数</a:t>
            </a:r>
            <a:r>
              <a:rPr kumimoji="1" lang="en-US" altLang="zh-CN" sz="2800" b="1" smtClean="0">
                <a:solidFill>
                  <a:srgbClr val="000000"/>
                </a:solidFill>
                <a:latin typeface="楷体_GB2312" pitchFamily="49" charset="-122"/>
                <a:ea typeface="楷体_GB2312" pitchFamily="49" charset="-122"/>
              </a:rPr>
              <a:t>.</a:t>
            </a:r>
          </a:p>
        </p:txBody>
      </p:sp>
      <p:sp>
        <p:nvSpPr>
          <p:cNvPr id="39" name="Text Box 13"/>
          <p:cNvSpPr txBox="1">
            <a:spLocks noChangeArrowheads="1"/>
          </p:cNvSpPr>
          <p:nvPr/>
        </p:nvSpPr>
        <p:spPr bwMode="auto">
          <a:xfrm>
            <a:off x="1071563" y="2357438"/>
            <a:ext cx="6624637" cy="1169987"/>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Times New Roman" pitchFamily="18" charset="0"/>
                <a:ea typeface="Arial Unicode MS" pitchFamily="34" charset="-122"/>
                <a:cs typeface="Arial Unicode MS" pitchFamily="34" charset="-122"/>
              </a:rPr>
              <a:t>例如</a:t>
            </a:r>
            <a:r>
              <a:rPr kumimoji="1" lang="en-US" altLang="zh-CN" sz="2800" b="1" smtClean="0">
                <a:solidFill>
                  <a:srgbClr val="000000"/>
                </a:solidFill>
                <a:latin typeface="Times New Roman" pitchFamily="18" charset="0"/>
                <a:ea typeface="Arial Unicode MS" pitchFamily="34" charset="-122"/>
                <a:cs typeface="Arial Unicode MS" pitchFamily="34" charset="-122"/>
              </a:rPr>
              <a:t>    </a:t>
            </a: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en-US" altLang="zh-CN" sz="2800" b="1" smtClean="0">
                <a:solidFill>
                  <a:srgbClr val="000000"/>
                </a:solidFill>
                <a:latin typeface="Times New Roman" pitchFamily="18" charset="0"/>
                <a:ea typeface="Arial Unicode MS" pitchFamily="34" charset="-122"/>
                <a:cs typeface="Arial Unicode MS" pitchFamily="34" charset="-122"/>
              </a:rPr>
              <a:t>312</a:t>
            </a: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zh-CN" altLang="en-US" sz="2800" b="1" smtClean="0">
                <a:solidFill>
                  <a:srgbClr val="000000"/>
                </a:solidFill>
                <a:latin typeface="楷体_GB2312" pitchFamily="49" charset="-122"/>
                <a:ea typeface="Arial Unicode MS" pitchFamily="34" charset="-122"/>
                <a:cs typeface="Arial Unicode MS" pitchFamily="34" charset="-122"/>
              </a:rPr>
              <a:t>为偶排列，</a:t>
            </a:r>
            <a:r>
              <a:rPr kumimoji="1" lang="en-US" altLang="zh-CN" sz="2800" b="1" smtClean="0">
                <a:solidFill>
                  <a:srgbClr val="000000"/>
                </a:solidFill>
                <a:latin typeface="Times New Roman" pitchFamily="18" charset="0"/>
                <a:ea typeface="Arial Unicode MS" pitchFamily="34" charset="-122"/>
                <a:cs typeface="Arial Unicode MS" pitchFamily="34" charset="-122"/>
              </a:rPr>
              <a:t> </a:t>
            </a:r>
          </a:p>
          <a:p>
            <a:pPr fontAlgn="base">
              <a:spcBef>
                <a:spcPct val="50000"/>
              </a:spcBef>
              <a:spcAft>
                <a:spcPct val="0"/>
              </a:spcAft>
            </a:pPr>
            <a:r>
              <a:rPr kumimoji="1" lang="en-US" altLang="zh-CN" sz="2800" b="1" smtClean="0">
                <a:solidFill>
                  <a:srgbClr val="000000"/>
                </a:solidFill>
                <a:latin typeface="Times New Roman" pitchFamily="18" charset="0"/>
                <a:ea typeface="Arial Unicode MS" pitchFamily="34" charset="-122"/>
                <a:cs typeface="Arial Unicode MS" pitchFamily="34" charset="-122"/>
              </a:rPr>
              <a:t>              321</a:t>
            </a: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zh-CN" altLang="en-US" sz="2800" b="1" smtClean="0">
                <a:solidFill>
                  <a:srgbClr val="000000"/>
                </a:solidFill>
                <a:latin typeface="楷体_GB2312" pitchFamily="49" charset="-122"/>
                <a:ea typeface="Arial Unicode MS" pitchFamily="34" charset="-122"/>
                <a:cs typeface="Arial Unicode MS" pitchFamily="34" charset="-122"/>
              </a:rPr>
              <a:t>为奇排列</a:t>
            </a:r>
            <a:r>
              <a:rPr kumimoji="1" lang="en-US" altLang="zh-CN" sz="2800" b="1" smtClean="0">
                <a:solidFill>
                  <a:srgbClr val="000000"/>
                </a:solidFill>
                <a:latin typeface="楷体_GB2312" pitchFamily="49" charset="-122"/>
                <a:ea typeface="Arial Unicode MS" pitchFamily="34" charset="-122"/>
                <a:cs typeface="Arial Unicode MS" pitchFamily="34" charset="-122"/>
              </a:rPr>
              <a:t>.</a:t>
            </a:r>
          </a:p>
        </p:txBody>
      </p:sp>
      <p:sp>
        <p:nvSpPr>
          <p:cNvPr id="40" name="Text Box 13"/>
          <p:cNvSpPr txBox="1">
            <a:spLocks noChangeArrowheads="1"/>
          </p:cNvSpPr>
          <p:nvPr/>
        </p:nvSpPr>
        <p:spPr bwMode="auto">
          <a:xfrm>
            <a:off x="2000250" y="3690938"/>
            <a:ext cx="3286125" cy="5238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en-US" altLang="zh-CN" sz="2800" b="1" smtClean="0">
                <a:solidFill>
                  <a:srgbClr val="000000"/>
                </a:solidFill>
                <a:latin typeface="Times New Roman" pitchFamily="18" charset="0"/>
                <a:ea typeface="Arial Unicode MS" pitchFamily="34" charset="-122"/>
                <a:cs typeface="Arial Unicode MS" pitchFamily="34" charset="-122"/>
              </a:rPr>
              <a:t>213   </a:t>
            </a:r>
            <a:r>
              <a:rPr kumimoji="1" lang="zh-CN" altLang="en-US" sz="2800" b="1" smtClean="0">
                <a:solidFill>
                  <a:srgbClr val="000000"/>
                </a:solidFill>
                <a:latin typeface="楷体_GB2312" pitchFamily="49" charset="-122"/>
                <a:ea typeface="Arial Unicode MS" pitchFamily="34" charset="-122"/>
                <a:cs typeface="Arial Unicode MS" pitchFamily="34" charset="-122"/>
              </a:rPr>
              <a:t>为奇排列</a:t>
            </a:r>
            <a:r>
              <a:rPr kumimoji="1" lang="en-US" altLang="zh-CN" sz="2800" b="1" smtClean="0">
                <a:solidFill>
                  <a:srgbClr val="000000"/>
                </a:solidFill>
                <a:latin typeface="楷体_GB2312" pitchFamily="49" charset="-122"/>
                <a:ea typeface="Arial Unicode MS" pitchFamily="34" charset="-122"/>
                <a:cs typeface="Arial Unicode MS" pitchFamily="34"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slide(fromBottom)">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up)">
                                      <p:cBhvr>
                                        <p:cTn id="12" dur="500"/>
                                        <p:tgtEl>
                                          <p:spTgt spid="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611188" y="1143000"/>
            <a:ext cx="6681787" cy="1643063"/>
          </a:xfrm>
          <a:prstGeom prst="rect">
            <a:avLst/>
          </a:prstGeom>
          <a:noFill/>
          <a:ln w="9525">
            <a:noFill/>
            <a:miter lim="800000"/>
            <a:headEnd/>
            <a:tailEnd/>
          </a:ln>
        </p:spPr>
        <p:txBody>
          <a:bodyPr>
            <a:spAutoFit/>
          </a:bodyPr>
          <a:lstStyle/>
          <a:p>
            <a:pPr fontAlgn="base">
              <a:lnSpc>
                <a:spcPct val="90000"/>
              </a:lnSpc>
              <a:spcBef>
                <a:spcPct val="0"/>
              </a:spcBef>
              <a:spcAft>
                <a:spcPct val="0"/>
              </a:spcAft>
              <a:defRPr/>
            </a:pPr>
            <a:endParaRPr lang="en-US" altLang="zh-CN" sz="2800" b="1" dirty="0">
              <a:solidFill>
                <a:srgbClr val="9999FF">
                  <a:lumMod val="50000"/>
                </a:srgbClr>
              </a:solidFill>
              <a:latin typeface="楷体_GB2312" pitchFamily="49" charset="-122"/>
              <a:ea typeface="楷体_GB2312" pitchFamily="49" charset="-122"/>
            </a:endParaRPr>
          </a:p>
          <a:p>
            <a:pPr fontAlgn="base">
              <a:lnSpc>
                <a:spcPct val="90000"/>
              </a:lnSpc>
              <a:spcBef>
                <a:spcPct val="0"/>
              </a:spcBef>
              <a:spcAft>
                <a:spcPct val="0"/>
              </a:spcAft>
              <a:defRPr/>
            </a:pPr>
            <a:r>
              <a:rPr lang="en-US" altLang="zh-CN" sz="2800" dirty="0">
                <a:solidFill>
                  <a:srgbClr val="000000"/>
                </a:solidFill>
                <a:latin typeface="楷体_GB2312" pitchFamily="49" charset="-122"/>
                <a:ea typeface="楷体_GB2312" pitchFamily="49" charset="-122"/>
              </a:rPr>
              <a:t>•</a:t>
            </a:r>
            <a:r>
              <a:rPr lang="en-US" altLang="zh-CN" sz="2800" b="1" dirty="0">
                <a:solidFill>
                  <a:srgbClr val="FF0000"/>
                </a:solidFill>
                <a:latin typeface="楷体_GB2312" pitchFamily="49" charset="-122"/>
                <a:ea typeface="楷体_GB2312" pitchFamily="49" charset="-122"/>
              </a:rPr>
              <a:t> </a:t>
            </a:r>
            <a:r>
              <a:rPr lang="en-US" altLang="zh-CN" sz="2800" b="1" dirty="0">
                <a:solidFill>
                  <a:srgbClr val="0000CC"/>
                </a:solidFill>
                <a:latin typeface="楷体_GB2312" pitchFamily="49" charset="-122"/>
                <a:ea typeface="楷体_GB2312" pitchFamily="49" charset="-122"/>
              </a:rPr>
              <a:t>17</a:t>
            </a:r>
            <a:r>
              <a:rPr lang="zh-CN" altLang="en-US" sz="2800" b="1" dirty="0">
                <a:solidFill>
                  <a:srgbClr val="0000CC"/>
                </a:solidFill>
                <a:latin typeface="楷体_GB2312" pitchFamily="49" charset="-122"/>
                <a:ea typeface="楷体_GB2312" pitchFamily="49" charset="-122"/>
              </a:rPr>
              <a:t>世纪，德国数学家</a:t>
            </a:r>
            <a:r>
              <a:rPr lang="en-US" altLang="zh-CN" sz="2800" b="1" dirty="0">
                <a:solidFill>
                  <a:srgbClr val="0000CC"/>
                </a:solidFill>
                <a:latin typeface="楷体_GB2312" pitchFamily="49" charset="-122"/>
                <a:ea typeface="楷体_GB2312" pitchFamily="49" charset="-122"/>
              </a:rPr>
              <a:t>-</a:t>
            </a:r>
            <a:r>
              <a:rPr lang="zh-CN" altLang="en-US" sz="2800" b="1" dirty="0">
                <a:solidFill>
                  <a:srgbClr val="00007D"/>
                </a:solidFill>
                <a:latin typeface="楷体_GB2312" pitchFamily="49" charset="-122"/>
                <a:ea typeface="楷体_GB2312" pitchFamily="49" charset="-122"/>
              </a:rPr>
              <a:t>莱布尼兹</a:t>
            </a:r>
            <a:endParaRPr lang="en-US" altLang="zh-CN" sz="2800" b="1" dirty="0">
              <a:solidFill>
                <a:srgbClr val="00007D"/>
              </a:solidFill>
              <a:latin typeface="楷体_GB2312" pitchFamily="49" charset="-122"/>
              <a:ea typeface="楷体_GB2312" pitchFamily="49" charset="-122"/>
            </a:endParaRPr>
          </a:p>
          <a:p>
            <a:pPr fontAlgn="base">
              <a:lnSpc>
                <a:spcPct val="90000"/>
              </a:lnSpc>
              <a:spcBef>
                <a:spcPct val="0"/>
              </a:spcBef>
              <a:spcAft>
                <a:spcPct val="0"/>
              </a:spcAft>
              <a:defRPr/>
            </a:pPr>
            <a:endParaRPr lang="en-US" altLang="zh-CN" sz="2800" dirty="0">
              <a:solidFill>
                <a:srgbClr val="000000"/>
              </a:solidFill>
              <a:latin typeface="楷体_GB2312" pitchFamily="49" charset="-122"/>
              <a:ea typeface="楷体_GB2312" pitchFamily="49" charset="-122"/>
            </a:endParaRPr>
          </a:p>
          <a:p>
            <a:pPr fontAlgn="base">
              <a:lnSpc>
                <a:spcPct val="90000"/>
              </a:lnSpc>
              <a:spcBef>
                <a:spcPct val="0"/>
              </a:spcBef>
              <a:spcAft>
                <a:spcPct val="0"/>
              </a:spcAft>
              <a:defRPr/>
            </a:pPr>
            <a:r>
              <a:rPr lang="en-US" altLang="zh-CN" sz="2800" b="1"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历史上最早使用行列式概念。</a:t>
            </a:r>
          </a:p>
        </p:txBody>
      </p:sp>
      <p:sp>
        <p:nvSpPr>
          <p:cNvPr id="7" name="TextBox 6"/>
          <p:cNvSpPr txBox="1">
            <a:spLocks noChangeArrowheads="1"/>
          </p:cNvSpPr>
          <p:nvPr/>
        </p:nvSpPr>
        <p:spPr bwMode="auto">
          <a:xfrm>
            <a:off x="611188" y="3030538"/>
            <a:ext cx="7751762" cy="1255712"/>
          </a:xfrm>
          <a:prstGeom prst="rect">
            <a:avLst/>
          </a:prstGeom>
          <a:noFill/>
          <a:ln w="9525">
            <a:noFill/>
            <a:miter lim="800000"/>
            <a:headEnd/>
            <a:tailEnd/>
          </a:ln>
        </p:spPr>
        <p:txBody>
          <a:bodyPr wrap="none">
            <a:spAutoFit/>
          </a:bodyPr>
          <a:lstStyle/>
          <a:p>
            <a:pPr fontAlgn="base">
              <a:lnSpc>
                <a:spcPct val="90000"/>
              </a:lnSpc>
              <a:spcBef>
                <a:spcPct val="0"/>
              </a:spcBef>
              <a:spcAft>
                <a:spcPct val="0"/>
              </a:spcAft>
            </a:pPr>
            <a:r>
              <a:rPr lang="en-US" altLang="zh-CN" sz="2800" smtClean="0">
                <a:solidFill>
                  <a:srgbClr val="000000"/>
                </a:solidFill>
                <a:latin typeface="楷体_GB2312" pitchFamily="49" charset="-122"/>
                <a:ea typeface="楷体_GB2312" pitchFamily="49" charset="-122"/>
              </a:rPr>
              <a:t>• </a:t>
            </a:r>
            <a:r>
              <a:rPr lang="en-US" altLang="zh-CN" sz="2800" b="1" smtClean="0">
                <a:solidFill>
                  <a:srgbClr val="0000CC"/>
                </a:solidFill>
                <a:latin typeface="楷体_GB2312" pitchFamily="49" charset="-122"/>
                <a:ea typeface="楷体_GB2312" pitchFamily="49" charset="-122"/>
              </a:rPr>
              <a:t>1750</a:t>
            </a:r>
            <a:r>
              <a:rPr lang="zh-CN" altLang="en-US" sz="2800" b="1" smtClean="0">
                <a:solidFill>
                  <a:srgbClr val="0000CC"/>
                </a:solidFill>
                <a:latin typeface="楷体_GB2312" pitchFamily="49" charset="-122"/>
                <a:ea typeface="楷体_GB2312" pitchFamily="49" charset="-122"/>
              </a:rPr>
              <a:t>年，瑞士数学家</a:t>
            </a:r>
            <a:r>
              <a:rPr lang="en-US" altLang="zh-CN" sz="2800" b="1" smtClean="0">
                <a:solidFill>
                  <a:srgbClr val="0000CC"/>
                </a:solidFill>
                <a:latin typeface="楷体_GB2312" pitchFamily="49" charset="-122"/>
                <a:ea typeface="楷体_GB2312" pitchFamily="49" charset="-122"/>
              </a:rPr>
              <a:t>-</a:t>
            </a:r>
            <a:r>
              <a:rPr lang="zh-CN" altLang="en-US" sz="2800" b="1" smtClean="0">
                <a:solidFill>
                  <a:srgbClr val="00007D"/>
                </a:solidFill>
                <a:latin typeface="楷体_GB2312" pitchFamily="49" charset="-122"/>
                <a:ea typeface="楷体_GB2312" pitchFamily="49" charset="-122"/>
              </a:rPr>
              <a:t>克莱姆</a:t>
            </a:r>
            <a:r>
              <a:rPr lang="zh-CN" altLang="en-US" sz="2800" smtClean="0">
                <a:solidFill>
                  <a:srgbClr val="000000"/>
                </a:solidFill>
                <a:latin typeface="楷体_GB2312" pitchFamily="49" charset="-122"/>
                <a:ea typeface="楷体_GB2312" pitchFamily="49" charset="-122"/>
              </a:rPr>
              <a:t>（</a:t>
            </a:r>
            <a:r>
              <a:rPr lang="zh-CN" altLang="en-US" sz="2800" b="1" smtClean="0">
                <a:solidFill>
                  <a:srgbClr val="FF0000"/>
                </a:solidFill>
                <a:latin typeface="楷体_GB2312" pitchFamily="49" charset="-122"/>
                <a:ea typeface="楷体_GB2312" pitchFamily="49" charset="-122"/>
              </a:rPr>
              <a:t>克莱姆法则）</a:t>
            </a:r>
            <a:endParaRPr lang="en-US" altLang="zh-CN" sz="2800" b="1" smtClean="0">
              <a:solidFill>
                <a:srgbClr val="FF0000"/>
              </a:solidFill>
              <a:latin typeface="楷体_GB2312" pitchFamily="49" charset="-122"/>
              <a:ea typeface="楷体_GB2312" pitchFamily="49" charset="-122"/>
            </a:endParaRPr>
          </a:p>
          <a:p>
            <a:pPr fontAlgn="base">
              <a:lnSpc>
                <a:spcPct val="90000"/>
              </a:lnSpc>
              <a:spcBef>
                <a:spcPct val="0"/>
              </a:spcBef>
              <a:spcAft>
                <a:spcPct val="0"/>
              </a:spcAft>
            </a:pPr>
            <a:endParaRPr lang="en-US" altLang="zh-CN" sz="2800" b="1" smtClean="0">
              <a:solidFill>
                <a:srgbClr val="FF0000"/>
              </a:solidFill>
              <a:latin typeface="楷体_GB2312" pitchFamily="49" charset="-122"/>
              <a:ea typeface="楷体_GB2312" pitchFamily="49" charset="-122"/>
            </a:endParaRPr>
          </a:p>
          <a:p>
            <a:pPr fontAlgn="base">
              <a:lnSpc>
                <a:spcPct val="90000"/>
              </a:lnSpc>
              <a:spcBef>
                <a:spcPct val="0"/>
              </a:spcBef>
              <a:spcAft>
                <a:spcPct val="0"/>
              </a:spcAft>
            </a:pPr>
            <a:r>
              <a:rPr lang="en-US" altLang="zh-CN" sz="2800" smtClean="0">
                <a:solidFill>
                  <a:srgbClr val="000000"/>
                </a:solidFill>
                <a:latin typeface="楷体_GB2312" pitchFamily="49" charset="-122"/>
                <a:ea typeface="楷体_GB2312" pitchFamily="49" charset="-122"/>
              </a:rPr>
              <a:t>      —</a:t>
            </a:r>
            <a:r>
              <a:rPr lang="en-US" altLang="zh-CN" sz="2800" b="1" smtClean="0">
                <a:solidFill>
                  <a:srgbClr val="000000"/>
                </a:solidFill>
                <a:latin typeface="楷体_GB2312" pitchFamily="49" charset="-122"/>
                <a:ea typeface="楷体_GB2312" pitchFamily="49" charset="-122"/>
              </a:rPr>
              <a:t>—</a:t>
            </a:r>
            <a:r>
              <a:rPr lang="zh-CN" altLang="en-US" sz="2800" b="1" smtClean="0">
                <a:solidFill>
                  <a:srgbClr val="000000"/>
                </a:solidFill>
                <a:latin typeface="楷体_GB2312" pitchFamily="49" charset="-122"/>
                <a:ea typeface="楷体_GB2312" pitchFamily="49" charset="-122"/>
              </a:rPr>
              <a:t>用行列式解线性方程组的重要方法。</a:t>
            </a:r>
            <a:endParaRPr lang="en-US" altLang="zh-CN" sz="2800" b="1" smtClean="0">
              <a:solidFill>
                <a:srgbClr val="000000"/>
              </a:solidFill>
              <a:latin typeface="楷体_GB2312" pitchFamily="49" charset="-122"/>
              <a:ea typeface="楷体_GB2312" pitchFamily="49" charset="-122"/>
            </a:endParaRPr>
          </a:p>
        </p:txBody>
      </p:sp>
      <p:sp>
        <p:nvSpPr>
          <p:cNvPr id="8" name="TextBox 7"/>
          <p:cNvSpPr txBox="1">
            <a:spLocks noChangeArrowheads="1"/>
          </p:cNvSpPr>
          <p:nvPr/>
        </p:nvSpPr>
        <p:spPr bwMode="auto">
          <a:xfrm>
            <a:off x="611188" y="4500563"/>
            <a:ext cx="7945437" cy="1643062"/>
          </a:xfrm>
          <a:prstGeom prst="rect">
            <a:avLst/>
          </a:prstGeom>
          <a:noFill/>
          <a:ln w="9525">
            <a:noFill/>
            <a:miter lim="800000"/>
            <a:headEnd/>
            <a:tailEnd/>
          </a:ln>
        </p:spPr>
        <p:txBody>
          <a:bodyPr wrap="none">
            <a:spAutoFit/>
          </a:bodyPr>
          <a:lstStyle/>
          <a:p>
            <a:pPr fontAlgn="base">
              <a:lnSpc>
                <a:spcPct val="90000"/>
              </a:lnSpc>
              <a:spcBef>
                <a:spcPct val="0"/>
              </a:spcBef>
              <a:spcAft>
                <a:spcPct val="0"/>
              </a:spcAft>
            </a:pPr>
            <a:r>
              <a:rPr lang="en-US" altLang="zh-CN" sz="2800" smtClean="0">
                <a:solidFill>
                  <a:srgbClr val="000000"/>
                </a:solidFill>
                <a:latin typeface="楷体_GB2312" pitchFamily="49" charset="-122"/>
                <a:ea typeface="楷体_GB2312" pitchFamily="49" charset="-122"/>
              </a:rPr>
              <a:t>•</a:t>
            </a:r>
            <a:r>
              <a:rPr lang="en-US" altLang="zh-CN" sz="2800" smtClean="0">
                <a:solidFill>
                  <a:srgbClr val="0000CC"/>
                </a:solidFill>
                <a:latin typeface="楷体_GB2312" pitchFamily="49" charset="-122"/>
                <a:ea typeface="楷体_GB2312" pitchFamily="49" charset="-122"/>
              </a:rPr>
              <a:t> </a:t>
            </a:r>
            <a:r>
              <a:rPr lang="en-US" altLang="zh-CN" sz="2800" b="1" smtClean="0">
                <a:solidFill>
                  <a:srgbClr val="0000CC"/>
                </a:solidFill>
                <a:latin typeface="楷体_GB2312" pitchFamily="49" charset="-122"/>
                <a:ea typeface="楷体_GB2312" pitchFamily="49" charset="-122"/>
              </a:rPr>
              <a:t>1772</a:t>
            </a:r>
            <a:r>
              <a:rPr lang="zh-CN" altLang="en-US" sz="2800" b="1" smtClean="0">
                <a:solidFill>
                  <a:srgbClr val="0000CC"/>
                </a:solidFill>
                <a:latin typeface="楷体_GB2312" pitchFamily="49" charset="-122"/>
                <a:ea typeface="楷体_GB2312" pitchFamily="49" charset="-122"/>
              </a:rPr>
              <a:t>年，法国数学家</a:t>
            </a:r>
            <a:r>
              <a:rPr lang="en-US" altLang="zh-CN" sz="2800" b="1" smtClean="0">
                <a:solidFill>
                  <a:srgbClr val="0000CC"/>
                </a:solidFill>
                <a:latin typeface="楷体_GB2312" pitchFamily="49" charset="-122"/>
                <a:ea typeface="楷体_GB2312" pitchFamily="49" charset="-122"/>
              </a:rPr>
              <a:t>-</a:t>
            </a:r>
            <a:r>
              <a:rPr lang="zh-CN" altLang="en-US" sz="2800" b="1" smtClean="0">
                <a:solidFill>
                  <a:srgbClr val="00007D"/>
                </a:solidFill>
                <a:latin typeface="楷体_GB2312" pitchFamily="49" charset="-122"/>
                <a:ea typeface="楷体_GB2312" pitchFamily="49" charset="-122"/>
              </a:rPr>
              <a:t>范德蒙</a:t>
            </a:r>
            <a:endParaRPr lang="en-US" altLang="zh-CN" sz="2800" b="1" smtClean="0">
              <a:solidFill>
                <a:srgbClr val="00007D"/>
              </a:solidFill>
              <a:latin typeface="楷体_GB2312" pitchFamily="49" charset="-122"/>
              <a:ea typeface="楷体_GB2312" pitchFamily="49" charset="-122"/>
            </a:endParaRPr>
          </a:p>
          <a:p>
            <a:pPr fontAlgn="base">
              <a:lnSpc>
                <a:spcPct val="90000"/>
              </a:lnSpc>
              <a:spcBef>
                <a:spcPct val="0"/>
              </a:spcBef>
              <a:spcAft>
                <a:spcPct val="0"/>
              </a:spcAft>
            </a:pPr>
            <a:endParaRPr lang="en-US" altLang="zh-CN" sz="2800" smtClean="0">
              <a:solidFill>
                <a:srgbClr val="000000"/>
              </a:solidFill>
              <a:latin typeface="楷体_GB2312" pitchFamily="49" charset="-122"/>
              <a:ea typeface="楷体_GB2312" pitchFamily="49" charset="-122"/>
            </a:endParaRPr>
          </a:p>
          <a:p>
            <a:pPr fontAlgn="base">
              <a:lnSpc>
                <a:spcPct val="90000"/>
              </a:lnSpc>
              <a:spcBef>
                <a:spcPct val="0"/>
              </a:spcBef>
              <a:spcAft>
                <a:spcPct val="0"/>
              </a:spcAft>
            </a:pPr>
            <a:r>
              <a:rPr lang="en-US" altLang="zh-CN" sz="2800" b="1" smtClean="0">
                <a:solidFill>
                  <a:srgbClr val="000000"/>
                </a:solidFill>
                <a:latin typeface="楷体_GB2312" pitchFamily="49" charset="-122"/>
                <a:ea typeface="楷体_GB2312" pitchFamily="49" charset="-122"/>
              </a:rPr>
              <a:t>       ——</a:t>
            </a:r>
            <a:r>
              <a:rPr lang="zh-CN" altLang="en-US" sz="2800" b="1" smtClean="0">
                <a:solidFill>
                  <a:srgbClr val="000000"/>
                </a:solidFill>
                <a:latin typeface="楷体_GB2312" pitchFamily="49" charset="-122"/>
                <a:ea typeface="楷体_GB2312" pitchFamily="49" charset="-122"/>
              </a:rPr>
              <a:t>对行列式做出连贯的逻辑阐述，行列</a:t>
            </a:r>
            <a:endParaRPr lang="en-US" altLang="zh-CN" sz="2800" b="1" smtClean="0">
              <a:solidFill>
                <a:srgbClr val="000000"/>
              </a:solidFill>
              <a:latin typeface="楷体_GB2312" pitchFamily="49" charset="-122"/>
              <a:ea typeface="楷体_GB2312" pitchFamily="49" charset="-122"/>
            </a:endParaRPr>
          </a:p>
          <a:p>
            <a:pPr fontAlgn="base">
              <a:lnSpc>
                <a:spcPct val="90000"/>
              </a:lnSpc>
              <a:spcBef>
                <a:spcPct val="0"/>
              </a:spcBef>
              <a:spcAft>
                <a:spcPct val="0"/>
              </a:spcAft>
            </a:pPr>
            <a:r>
              <a:rPr lang="zh-CN" altLang="en-US" sz="2800" b="1" smtClean="0">
                <a:solidFill>
                  <a:srgbClr val="000000"/>
                </a:solidFill>
                <a:latin typeface="楷体_GB2312" pitchFamily="49" charset="-122"/>
                <a:ea typeface="楷体_GB2312" pitchFamily="49" charset="-122"/>
              </a:rPr>
              <a:t>式的理论脱离开线性方程组。</a:t>
            </a:r>
            <a:r>
              <a:rPr lang="en-US" altLang="zh-CN" sz="2800" b="1" smtClean="0">
                <a:solidFill>
                  <a:srgbClr val="FF0000"/>
                </a:solidFill>
                <a:latin typeface="楷体_GB2312" pitchFamily="49" charset="-122"/>
                <a:ea typeface="楷体_GB2312" pitchFamily="49" charset="-122"/>
              </a:rPr>
              <a:t> </a:t>
            </a:r>
            <a:endParaRPr lang="en-US" altLang="zh-CN" sz="2800" b="1" smtClean="0">
              <a:solidFill>
                <a:srgbClr val="000000"/>
              </a:solidFill>
              <a:latin typeface="楷体_GB2312" pitchFamily="49" charset="-122"/>
              <a:ea typeface="楷体_GB2312" pitchFamily="49" charset="-122"/>
            </a:endParaRPr>
          </a:p>
        </p:txBody>
      </p:sp>
      <p:sp>
        <p:nvSpPr>
          <p:cNvPr id="5" name="矩形 4"/>
          <p:cNvSpPr/>
          <p:nvPr/>
        </p:nvSpPr>
        <p:spPr>
          <a:xfrm>
            <a:off x="857250" y="642938"/>
            <a:ext cx="6072188" cy="534987"/>
          </a:xfrm>
          <a:prstGeom prst="rect">
            <a:avLst/>
          </a:prstGeom>
        </p:spPr>
        <p:txBody>
          <a:bodyPr>
            <a:spAutoFit/>
          </a:bodyPr>
          <a:lstStyle/>
          <a:p>
            <a:pPr fontAlgn="base">
              <a:lnSpc>
                <a:spcPct val="90000"/>
              </a:lnSpc>
              <a:spcBef>
                <a:spcPct val="0"/>
              </a:spcBef>
              <a:spcAft>
                <a:spcPct val="0"/>
              </a:spcAft>
              <a:defRPr/>
            </a:pPr>
            <a:r>
              <a:rPr lang="zh-CN" altLang="en-US" sz="3200" b="1" dirty="0">
                <a:solidFill>
                  <a:srgbClr val="9999FF">
                    <a:lumMod val="50000"/>
                  </a:srgbClr>
                </a:solidFill>
                <a:latin typeface="楷体_GB2312" pitchFamily="49" charset="-122"/>
                <a:ea typeface="楷体_GB2312" pitchFamily="49" charset="-122"/>
              </a:rPr>
              <a:t>三、有重要贡献的数学家</a:t>
            </a:r>
            <a:endParaRPr lang="en-US" altLang="zh-CN" sz="3200" b="1" dirty="0">
              <a:solidFill>
                <a:srgbClr val="9999FF">
                  <a:lumMod val="50000"/>
                </a:srgbClr>
              </a:solidFill>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57250"/>
            <a:ext cx="8229600" cy="1371600"/>
          </a:xfrm>
        </p:spPr>
        <p:txBody>
          <a:bodyPr/>
          <a:lstStyle/>
          <a:p>
            <a:pPr>
              <a:defRPr/>
            </a:pPr>
            <a:r>
              <a:rPr lang="zh-CN" altLang="en-US" sz="2800" b="1" dirty="0" smtClean="0">
                <a:latin typeface="楷体_GB2312" pitchFamily="49" charset="-122"/>
                <a:ea typeface="楷体_GB2312" pitchFamily="49" charset="-122"/>
              </a:rPr>
              <a:t>   </a:t>
            </a:r>
            <a:r>
              <a:rPr lang="zh-CN" altLang="en-US" sz="2800" b="1" dirty="0" smtClean="0">
                <a:solidFill>
                  <a:schemeClr val="accent1">
                    <a:lumMod val="50000"/>
                  </a:schemeClr>
                </a:solidFill>
                <a:latin typeface="楷体_GB2312" pitchFamily="49" charset="-122"/>
                <a:ea typeface="楷体_GB2312" pitchFamily="49" charset="-122"/>
              </a:rPr>
              <a:t> 定理</a:t>
            </a:r>
            <a:r>
              <a:rPr lang="en-US" altLang="zh-CN" sz="2800" b="1" dirty="0" smtClean="0">
                <a:solidFill>
                  <a:schemeClr val="accent1">
                    <a:lumMod val="50000"/>
                  </a:schemeClr>
                </a:solidFill>
                <a:latin typeface="楷体_GB2312" pitchFamily="49" charset="-122"/>
                <a:ea typeface="楷体_GB2312" pitchFamily="49" charset="-122"/>
              </a:rPr>
              <a:t>2  </a:t>
            </a:r>
            <a:r>
              <a:rPr lang="en-US" altLang="zh-CN" sz="2800" b="1" i="1" dirty="0" smtClean="0">
                <a:latin typeface="Times New Roman" pitchFamily="18" charset="0"/>
                <a:ea typeface="楷体_GB2312" pitchFamily="49" charset="-122"/>
                <a:cs typeface="Times New Roman" pitchFamily="18" charset="0"/>
              </a:rPr>
              <a:t>n </a:t>
            </a:r>
            <a:r>
              <a:rPr lang="zh-CN" altLang="en-US" sz="2800" b="1" dirty="0" smtClean="0">
                <a:latin typeface="楷体_GB2312" pitchFamily="49" charset="-122"/>
                <a:ea typeface="楷体_GB2312" pitchFamily="49" charset="-122"/>
              </a:rPr>
              <a:t>个元素的所有全排列中奇排列与</a:t>
            </a:r>
            <a:r>
              <a:rPr lang="en-US" altLang="zh-CN" sz="2800" b="1" dirty="0" smtClean="0">
                <a:latin typeface="楷体_GB2312" pitchFamily="49" charset="-122"/>
                <a:ea typeface="楷体_GB2312" pitchFamily="49" charset="-122"/>
              </a:rPr>
              <a:t/>
            </a:r>
            <a:br>
              <a:rPr lang="en-US" altLang="zh-CN" sz="2800" b="1" dirty="0" smtClean="0">
                <a:latin typeface="楷体_GB2312" pitchFamily="49" charset="-122"/>
                <a:ea typeface="楷体_GB2312" pitchFamily="49" charset="-122"/>
              </a:rPr>
            </a:br>
            <a:r>
              <a:rPr lang="en-US" altLang="zh-CN" sz="2800" b="1" dirty="0" smtClean="0">
                <a:latin typeface="楷体_GB2312" pitchFamily="49" charset="-122"/>
                <a:ea typeface="楷体_GB2312" pitchFamily="49" charset="-122"/>
              </a:rPr>
              <a:t/>
            </a:r>
            <a:br>
              <a:rPr lang="en-US" altLang="zh-CN" sz="2800" b="1" dirty="0" smtClean="0">
                <a:latin typeface="楷体_GB2312" pitchFamily="49" charset="-122"/>
                <a:ea typeface="楷体_GB2312" pitchFamily="49" charset="-122"/>
              </a:rPr>
            </a:br>
            <a:r>
              <a:rPr lang="zh-CN" altLang="en-US" sz="2800" b="1" dirty="0" smtClean="0">
                <a:latin typeface="楷体_GB2312" pitchFamily="49" charset="-122"/>
                <a:ea typeface="楷体_GB2312" pitchFamily="49" charset="-122"/>
              </a:rPr>
              <a:t>偶排列数各占一半</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即各有    个</a:t>
            </a:r>
            <a:r>
              <a:rPr lang="en-US" altLang="zh-CN"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graphicFrame>
        <p:nvGraphicFramePr>
          <p:cNvPr id="15374" name="Object 14"/>
          <p:cNvGraphicFramePr>
            <a:graphicFrameLocks noChangeAspect="1"/>
          </p:cNvGraphicFramePr>
          <p:nvPr/>
        </p:nvGraphicFramePr>
        <p:xfrm>
          <a:off x="4835525" y="1530350"/>
          <a:ext cx="450850" cy="827088"/>
        </p:xfrm>
        <a:graphic>
          <a:graphicData uri="http://schemas.openxmlformats.org/presentationml/2006/ole">
            <p:oleObj spid="_x0000_s357378" name="公式" r:id="rId3" imgW="215713" imgH="393359" progId="">
              <p:embed/>
            </p:oleObj>
          </a:graphicData>
        </a:graphic>
      </p:graphicFrame>
      <p:sp>
        <p:nvSpPr>
          <p:cNvPr id="4" name="Text Box 13"/>
          <p:cNvSpPr txBox="1">
            <a:spLocks noChangeArrowheads="1"/>
          </p:cNvSpPr>
          <p:nvPr/>
        </p:nvSpPr>
        <p:spPr bwMode="auto">
          <a:xfrm>
            <a:off x="571500" y="3857625"/>
            <a:ext cx="8072438" cy="1169988"/>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zh-CN" altLang="en-US" sz="2800" b="1" smtClean="0">
                <a:solidFill>
                  <a:srgbClr val="0000CC"/>
                </a:solidFill>
                <a:latin typeface="楷体_GB2312" pitchFamily="49" charset="-122"/>
                <a:ea typeface="Arial Unicode MS" pitchFamily="34" charset="-122"/>
                <a:cs typeface="Arial Unicode MS" pitchFamily="34" charset="-122"/>
              </a:rPr>
              <a:t>证：</a:t>
            </a:r>
            <a:r>
              <a:rPr kumimoji="1" lang="zh-CN" altLang="en-US" sz="2800" b="1" smtClean="0">
                <a:solidFill>
                  <a:srgbClr val="000000"/>
                </a:solidFill>
                <a:latin typeface="楷体_GB2312" pitchFamily="49" charset="-122"/>
                <a:ea typeface="Arial Unicode MS" pitchFamily="34" charset="-122"/>
                <a:cs typeface="Arial Unicode MS" pitchFamily="34" charset="-122"/>
              </a:rPr>
              <a:t>设</a:t>
            </a:r>
            <a:r>
              <a:rPr lang="en-US" altLang="zh-CN" sz="2800" b="1" i="1" smtClean="0">
                <a:solidFill>
                  <a:srgbClr val="000000"/>
                </a:solidFill>
                <a:latin typeface="Times New Roman" pitchFamily="18" charset="0"/>
                <a:ea typeface="楷体_GB2312" pitchFamily="49" charset="-122"/>
                <a:cs typeface="Times New Roman" pitchFamily="18" charset="0"/>
              </a:rPr>
              <a:t>n </a:t>
            </a:r>
            <a:r>
              <a:rPr lang="zh-CN" altLang="en-US" sz="2800" b="1" smtClean="0">
                <a:solidFill>
                  <a:srgbClr val="000000"/>
                </a:solidFill>
                <a:latin typeface="楷体_GB2312" pitchFamily="49" charset="-122"/>
                <a:ea typeface="楷体_GB2312" pitchFamily="49" charset="-122"/>
              </a:rPr>
              <a:t>个元素的所有全排列中</a:t>
            </a:r>
            <a:r>
              <a:rPr kumimoji="1" lang="zh-CN" altLang="en-US" sz="2800" b="1" smtClean="0">
                <a:solidFill>
                  <a:srgbClr val="000000"/>
                </a:solidFill>
                <a:latin typeface="楷体_GB2312" pitchFamily="49" charset="-122"/>
                <a:ea typeface="Arial Unicode MS" pitchFamily="34" charset="-122"/>
                <a:cs typeface="Arial Unicode MS" pitchFamily="34" charset="-122"/>
              </a:rPr>
              <a:t>共有</a:t>
            </a:r>
            <a:r>
              <a:rPr kumimoji="1" lang="en-US" altLang="zh-CN" sz="2800" b="1" smtClean="0">
                <a:solidFill>
                  <a:srgbClr val="000000"/>
                </a:solidFill>
                <a:latin typeface="楷体_GB2312" pitchFamily="49" charset="-122"/>
                <a:ea typeface="Arial Unicode MS" pitchFamily="34" charset="-122"/>
                <a:cs typeface="Arial Unicode MS" pitchFamily="34" charset="-122"/>
              </a:rPr>
              <a:t>t</a:t>
            </a:r>
            <a:r>
              <a:rPr kumimoji="1" lang="zh-CN" altLang="en-US" sz="2800" b="1" smtClean="0">
                <a:solidFill>
                  <a:srgbClr val="000000"/>
                </a:solidFill>
                <a:latin typeface="楷体_GB2312" pitchFamily="49" charset="-122"/>
                <a:ea typeface="Arial Unicode MS" pitchFamily="34" charset="-122"/>
                <a:cs typeface="Arial Unicode MS" pitchFamily="34" charset="-122"/>
              </a:rPr>
              <a:t>个奇排</a:t>
            </a:r>
            <a:endParaRPr kumimoji="1" lang="en-US" altLang="zh-CN" sz="2800" b="1" smtClean="0">
              <a:solidFill>
                <a:srgbClr val="000000"/>
              </a:solidFill>
              <a:latin typeface="楷体_GB2312" pitchFamily="49" charset="-122"/>
              <a:ea typeface="Arial Unicode MS" pitchFamily="34" charset="-122"/>
              <a:cs typeface="Arial Unicode MS" pitchFamily="34" charset="-122"/>
            </a:endParaRPr>
          </a:p>
          <a:p>
            <a:pPr fontAlgn="base">
              <a:spcBef>
                <a:spcPct val="50000"/>
              </a:spcBef>
              <a:spcAft>
                <a:spcPct val="0"/>
              </a:spcAft>
            </a:pPr>
            <a:r>
              <a:rPr kumimoji="1" lang="zh-CN" altLang="en-US" sz="2800" b="1" smtClean="0">
                <a:solidFill>
                  <a:srgbClr val="000000"/>
                </a:solidFill>
                <a:latin typeface="楷体_GB2312" pitchFamily="49" charset="-122"/>
                <a:ea typeface="Arial Unicode MS" pitchFamily="34" charset="-122"/>
                <a:cs typeface="Arial Unicode MS" pitchFamily="34" charset="-122"/>
              </a:rPr>
              <a:t>列和</a:t>
            </a:r>
            <a:r>
              <a:rPr kumimoji="1" lang="en-US" altLang="zh-CN" sz="2800" b="1" smtClean="0">
                <a:solidFill>
                  <a:srgbClr val="000000"/>
                </a:solidFill>
                <a:latin typeface="楷体_GB2312" pitchFamily="49" charset="-122"/>
                <a:ea typeface="Arial Unicode MS" pitchFamily="34" charset="-122"/>
                <a:cs typeface="Arial Unicode MS" pitchFamily="34" charset="-122"/>
              </a:rPr>
              <a:t>s</a:t>
            </a:r>
            <a:r>
              <a:rPr kumimoji="1" lang="zh-CN" altLang="en-US" sz="2800" b="1" smtClean="0">
                <a:solidFill>
                  <a:srgbClr val="000000"/>
                </a:solidFill>
                <a:latin typeface="楷体_GB2312" pitchFamily="49" charset="-122"/>
                <a:ea typeface="Arial Unicode MS" pitchFamily="34" charset="-122"/>
                <a:cs typeface="Arial Unicode MS" pitchFamily="34" charset="-122"/>
              </a:rPr>
              <a:t>个偶排列</a:t>
            </a:r>
            <a:r>
              <a:rPr kumimoji="1" lang="en-US" altLang="zh-CN" sz="2800" b="1" smtClean="0">
                <a:solidFill>
                  <a:srgbClr val="000000"/>
                </a:solidFill>
                <a:latin typeface="楷体_GB2312" pitchFamily="49" charset="-122"/>
                <a:ea typeface="Arial Unicode MS" pitchFamily="34" charset="-122"/>
                <a:cs typeface="Arial Unicode MS" pitchFamily="34" charset="-122"/>
              </a:rPr>
              <a:t>.</a:t>
            </a:r>
            <a:r>
              <a:rPr kumimoji="1" lang="zh-CN" altLang="en-US" sz="2800" b="1" smtClean="0">
                <a:solidFill>
                  <a:srgbClr val="000000"/>
                </a:solidFill>
                <a:latin typeface="楷体_GB2312" pitchFamily="49" charset="-122"/>
                <a:ea typeface="Arial Unicode MS" pitchFamily="34" charset="-122"/>
                <a:cs typeface="Arial Unicode MS" pitchFamily="34" charset="-122"/>
              </a:rPr>
              <a:t>奇排列经一次对换都变成偶排列，</a:t>
            </a:r>
            <a:endParaRPr kumimoji="1" lang="en-US" altLang="zh-CN" sz="2800" b="1" smtClean="0">
              <a:solidFill>
                <a:srgbClr val="000000"/>
              </a:solidFill>
              <a:latin typeface="楷体_GB2312" pitchFamily="49" charset="-122"/>
              <a:ea typeface="Arial Unicode MS" pitchFamily="34" charset="-122"/>
              <a:cs typeface="Arial Unicode MS" pitchFamily="34" charset="-122"/>
            </a:endParaRPr>
          </a:p>
        </p:txBody>
      </p:sp>
      <p:sp>
        <p:nvSpPr>
          <p:cNvPr id="5" name="Text Box 13"/>
          <p:cNvSpPr txBox="1">
            <a:spLocks noChangeArrowheads="1"/>
          </p:cNvSpPr>
          <p:nvPr/>
        </p:nvSpPr>
        <p:spPr bwMode="auto">
          <a:xfrm>
            <a:off x="642938" y="2500313"/>
            <a:ext cx="7286625" cy="1169987"/>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Times New Roman" pitchFamily="18" charset="0"/>
                <a:ea typeface="Arial Unicode MS" pitchFamily="34" charset="-122"/>
                <a:cs typeface="Arial Unicode MS" pitchFamily="34" charset="-122"/>
              </a:rPr>
              <a:t>      </a:t>
            </a:r>
            <a:r>
              <a:rPr kumimoji="1" lang="zh-CN" altLang="en-US" sz="2800" b="1" smtClean="0">
                <a:solidFill>
                  <a:srgbClr val="0000CC"/>
                </a:solidFill>
                <a:latin typeface="楷体_GB2312" pitchFamily="49" charset="-122"/>
                <a:ea typeface="Arial Unicode MS" pitchFamily="34" charset="-122"/>
                <a:cs typeface="Arial Unicode MS" pitchFamily="34" charset="-122"/>
              </a:rPr>
              <a:t>例如  </a:t>
            </a:r>
            <a:r>
              <a:rPr kumimoji="1" lang="en-US" altLang="zh-CN" sz="2800" b="1" smtClean="0">
                <a:solidFill>
                  <a:srgbClr val="000000"/>
                </a:solidFill>
                <a:latin typeface="楷体_GB2312" pitchFamily="49" charset="-122"/>
                <a:ea typeface="Arial Unicode MS" pitchFamily="34" charset="-122"/>
                <a:cs typeface="Arial Unicode MS" pitchFamily="34" charset="-122"/>
              </a:rPr>
              <a:t>1,2,3</a:t>
            </a:r>
            <a:r>
              <a:rPr kumimoji="1" lang="zh-CN" altLang="en-US" sz="2800" b="1" smtClean="0">
                <a:solidFill>
                  <a:srgbClr val="000000"/>
                </a:solidFill>
                <a:latin typeface="楷体_GB2312" pitchFamily="49" charset="-122"/>
                <a:ea typeface="Arial Unicode MS" pitchFamily="34" charset="-122"/>
                <a:cs typeface="Arial Unicode MS" pitchFamily="34" charset="-122"/>
              </a:rPr>
              <a:t>的所有排列中恰有</a:t>
            </a:r>
            <a:r>
              <a:rPr kumimoji="1" lang="en-US" altLang="zh-CN" sz="2800" b="1" smtClean="0">
                <a:solidFill>
                  <a:srgbClr val="000000"/>
                </a:solidFill>
                <a:latin typeface="楷体_GB2312" pitchFamily="49" charset="-122"/>
                <a:ea typeface="Arial Unicode MS" pitchFamily="34" charset="-122"/>
                <a:cs typeface="Arial Unicode MS" pitchFamily="34" charset="-122"/>
              </a:rPr>
              <a:t>3</a:t>
            </a:r>
            <a:r>
              <a:rPr kumimoji="1" lang="zh-CN" altLang="en-US" sz="2800" b="1" smtClean="0">
                <a:solidFill>
                  <a:srgbClr val="000000"/>
                </a:solidFill>
                <a:latin typeface="楷体_GB2312" pitchFamily="49" charset="-122"/>
                <a:ea typeface="Arial Unicode MS" pitchFamily="34" charset="-122"/>
                <a:cs typeface="Arial Unicode MS" pitchFamily="34" charset="-122"/>
              </a:rPr>
              <a:t>个偶排列</a:t>
            </a:r>
            <a:endParaRPr kumimoji="1" lang="en-US" altLang="zh-CN" sz="2800" b="1" smtClean="0">
              <a:solidFill>
                <a:srgbClr val="000000"/>
              </a:solidFill>
              <a:latin typeface="楷体_GB2312" pitchFamily="49" charset="-122"/>
              <a:ea typeface="Arial Unicode MS" pitchFamily="34" charset="-122"/>
              <a:cs typeface="Arial Unicode MS" pitchFamily="34" charset="-122"/>
            </a:endParaRPr>
          </a:p>
          <a:p>
            <a:pPr fontAlgn="base">
              <a:spcBef>
                <a:spcPct val="50000"/>
              </a:spcBef>
              <a:spcAft>
                <a:spcPct val="0"/>
              </a:spcAft>
            </a:pPr>
            <a:r>
              <a:rPr kumimoji="1" lang="zh-CN" altLang="en-US" sz="2800" b="1" smtClean="0">
                <a:solidFill>
                  <a:srgbClr val="000000"/>
                </a:solidFill>
                <a:latin typeface="楷体_GB2312" pitchFamily="49" charset="-122"/>
                <a:ea typeface="Arial Unicode MS" pitchFamily="34" charset="-122"/>
                <a:cs typeface="Arial Unicode MS" pitchFamily="34" charset="-122"/>
              </a:rPr>
              <a:t>和</a:t>
            </a:r>
            <a:r>
              <a:rPr kumimoji="1" lang="en-US" altLang="zh-CN" sz="2800" b="1" smtClean="0">
                <a:solidFill>
                  <a:srgbClr val="000000"/>
                </a:solidFill>
                <a:latin typeface="楷体_GB2312" pitchFamily="49" charset="-122"/>
                <a:ea typeface="Arial Unicode MS" pitchFamily="34" charset="-122"/>
                <a:cs typeface="Arial Unicode MS" pitchFamily="34" charset="-122"/>
              </a:rPr>
              <a:t>3</a:t>
            </a:r>
            <a:r>
              <a:rPr kumimoji="1" lang="zh-CN" altLang="en-US" sz="2800" b="1" smtClean="0">
                <a:solidFill>
                  <a:srgbClr val="000000"/>
                </a:solidFill>
                <a:latin typeface="楷体_GB2312" pitchFamily="49" charset="-122"/>
                <a:ea typeface="Arial Unicode MS" pitchFamily="34" charset="-122"/>
                <a:cs typeface="Arial Unicode MS" pitchFamily="34" charset="-122"/>
              </a:rPr>
              <a:t>个奇排列</a:t>
            </a:r>
            <a:r>
              <a:rPr kumimoji="1" lang="en-US" altLang="zh-CN" sz="2800" b="1" smtClean="0">
                <a:solidFill>
                  <a:srgbClr val="000000"/>
                </a:solidFill>
                <a:latin typeface="楷体_GB2312" pitchFamily="49" charset="-122"/>
                <a:ea typeface="Arial Unicode MS" pitchFamily="34" charset="-122"/>
                <a:cs typeface="Arial Unicode MS" pitchFamily="34" charset="-122"/>
              </a:rPr>
              <a:t>.</a:t>
            </a:r>
          </a:p>
        </p:txBody>
      </p:sp>
      <p:sp>
        <p:nvSpPr>
          <p:cNvPr id="7" name="Text Box 13"/>
          <p:cNvSpPr txBox="1">
            <a:spLocks noChangeArrowheads="1"/>
          </p:cNvSpPr>
          <p:nvPr/>
        </p:nvSpPr>
        <p:spPr bwMode="auto">
          <a:xfrm>
            <a:off x="571500" y="5119688"/>
            <a:ext cx="8224838" cy="523875"/>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Arial Unicode MS" pitchFamily="34" charset="-122"/>
                <a:cs typeface="Arial Unicode MS" pitchFamily="34" charset="-122"/>
              </a:rPr>
              <a:t>于是</a:t>
            </a:r>
            <a:r>
              <a:rPr kumimoji="1" lang="en-US" altLang="zh-CN" sz="2800" b="1" smtClean="0">
                <a:solidFill>
                  <a:srgbClr val="000000"/>
                </a:solidFill>
                <a:latin typeface="楷体_GB2312" pitchFamily="49" charset="-122"/>
                <a:ea typeface="Arial Unicode MS" pitchFamily="34" charset="-122"/>
                <a:cs typeface="Arial Unicode MS" pitchFamily="34" charset="-122"/>
              </a:rPr>
              <a:t>t</a:t>
            </a:r>
            <a:r>
              <a:rPr kumimoji="1" lang="en-US" altLang="zh-CN" sz="2800" b="1" smtClean="0">
                <a:solidFill>
                  <a:srgbClr val="000000"/>
                </a:solidFill>
                <a:latin typeface="黑体" pitchFamily="49" charset="-122"/>
                <a:ea typeface="黑体" pitchFamily="49" charset="-122"/>
                <a:cs typeface="Arial Unicode MS" pitchFamily="34" charset="-122"/>
              </a:rPr>
              <a:t>≤</a:t>
            </a:r>
            <a:r>
              <a:rPr kumimoji="1" lang="en-US" altLang="zh-CN" sz="2800" b="1" smtClean="0">
                <a:solidFill>
                  <a:srgbClr val="000000"/>
                </a:solidFill>
                <a:latin typeface="楷体_GB2312" pitchFamily="49" charset="-122"/>
                <a:ea typeface="Arial Unicode MS" pitchFamily="34" charset="-122"/>
                <a:cs typeface="Arial Unicode MS" pitchFamily="34" charset="-122"/>
              </a:rPr>
              <a:t> s.</a:t>
            </a:r>
            <a:r>
              <a:rPr kumimoji="1" lang="zh-CN" altLang="en-US" sz="2800" b="1" smtClean="0">
                <a:solidFill>
                  <a:srgbClr val="000000"/>
                </a:solidFill>
                <a:latin typeface="楷体_GB2312" pitchFamily="49" charset="-122"/>
                <a:ea typeface="Arial Unicode MS" pitchFamily="34" charset="-122"/>
                <a:cs typeface="Arial Unicode MS" pitchFamily="34" charset="-122"/>
              </a:rPr>
              <a:t>同理得 </a:t>
            </a:r>
            <a:r>
              <a:rPr kumimoji="1" lang="en-US" altLang="zh-CN" sz="2800" b="1" smtClean="0">
                <a:solidFill>
                  <a:srgbClr val="000000"/>
                </a:solidFill>
                <a:latin typeface="楷体_GB2312" pitchFamily="49" charset="-122"/>
                <a:ea typeface="Arial Unicode MS" pitchFamily="34" charset="-122"/>
                <a:cs typeface="Arial Unicode MS" pitchFamily="34" charset="-122"/>
              </a:rPr>
              <a:t>s</a:t>
            </a:r>
            <a:r>
              <a:rPr kumimoji="1" lang="en-US" altLang="zh-CN" sz="2800" b="1" smtClean="0">
                <a:solidFill>
                  <a:srgbClr val="000000"/>
                </a:solidFill>
                <a:latin typeface="黑体" pitchFamily="49" charset="-122"/>
                <a:ea typeface="黑体" pitchFamily="49" charset="-122"/>
              </a:rPr>
              <a:t> ≤</a:t>
            </a:r>
            <a:r>
              <a:rPr kumimoji="1" lang="en-US" altLang="zh-CN" sz="2800" b="1" smtClean="0">
                <a:solidFill>
                  <a:srgbClr val="000000"/>
                </a:solidFill>
                <a:latin typeface="楷体_GB2312" pitchFamily="49" charset="-122"/>
                <a:ea typeface="Arial Unicode MS" pitchFamily="34" charset="-122"/>
                <a:cs typeface="Arial Unicode MS" pitchFamily="34" charset="-122"/>
              </a:rPr>
              <a:t> t</a:t>
            </a:r>
            <a:r>
              <a:rPr kumimoji="1" lang="zh-CN" altLang="en-US" sz="2800" b="1" smtClean="0">
                <a:solidFill>
                  <a:srgbClr val="000000"/>
                </a:solidFill>
                <a:latin typeface="楷体_GB2312" pitchFamily="49" charset="-122"/>
                <a:ea typeface="Arial Unicode MS" pitchFamily="34" charset="-122"/>
                <a:cs typeface="Arial Unicode MS" pitchFamily="34" charset="-122"/>
              </a:rPr>
              <a:t>，故 </a:t>
            </a:r>
            <a:r>
              <a:rPr kumimoji="1" lang="en-US" altLang="zh-CN" sz="2800" b="1" smtClean="0">
                <a:solidFill>
                  <a:srgbClr val="000000"/>
                </a:solidFill>
                <a:latin typeface="楷体_GB2312" pitchFamily="49" charset="-122"/>
                <a:ea typeface="Arial Unicode MS" pitchFamily="34" charset="-122"/>
                <a:cs typeface="Arial Unicode MS" pitchFamily="34" charset="-122"/>
              </a:rPr>
              <a:t>s</a:t>
            </a:r>
            <a:r>
              <a:rPr kumimoji="1" lang="en-US" altLang="zh-CN" sz="2800" b="1" smtClean="0">
                <a:solidFill>
                  <a:srgbClr val="000000"/>
                </a:solidFill>
                <a:latin typeface="黑体" pitchFamily="49" charset="-122"/>
                <a:ea typeface="黑体" pitchFamily="49" charset="-122"/>
              </a:rPr>
              <a:t> =</a:t>
            </a:r>
            <a:r>
              <a:rPr kumimoji="1" lang="en-US" altLang="zh-CN" sz="2800" b="1" smtClean="0">
                <a:solidFill>
                  <a:srgbClr val="000000"/>
                </a:solidFill>
                <a:latin typeface="楷体_GB2312" pitchFamily="49" charset="-122"/>
                <a:ea typeface="Arial Unicode MS" pitchFamily="34" charset="-122"/>
                <a:cs typeface="Arial Unicode MS" pitchFamily="34" charset="-122"/>
              </a:rPr>
              <a:t> t.</a:t>
            </a:r>
          </a:p>
        </p:txBody>
      </p:sp>
      <p:sp>
        <p:nvSpPr>
          <p:cNvPr id="8" name="矩形 7"/>
          <p:cNvSpPr>
            <a:spLocks noChangeArrowheads="1"/>
          </p:cNvSpPr>
          <p:nvPr/>
        </p:nvSpPr>
        <p:spPr bwMode="auto">
          <a:xfrm>
            <a:off x="1174750" y="5753100"/>
            <a:ext cx="5397500"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Arial Unicode MS" pitchFamily="34" charset="-122"/>
                <a:cs typeface="Arial Unicode MS" pitchFamily="34" charset="-122"/>
              </a:rPr>
              <a:t>又因为</a:t>
            </a:r>
            <a:r>
              <a:rPr kumimoji="1" lang="en-US" altLang="zh-CN" sz="2800" b="1" smtClean="0">
                <a:solidFill>
                  <a:srgbClr val="000000"/>
                </a:solidFill>
                <a:latin typeface="楷体_GB2312" pitchFamily="49" charset="-122"/>
                <a:ea typeface="Arial Unicode MS" pitchFamily="34" charset="-122"/>
                <a:cs typeface="Arial Unicode MS" pitchFamily="34" charset="-122"/>
              </a:rPr>
              <a:t>s+t= </a:t>
            </a:r>
            <a:r>
              <a:rPr kumimoji="1" lang="en-US" altLang="zh-CN" sz="2800" b="1" i="1" smtClean="0">
                <a:solidFill>
                  <a:srgbClr val="000000"/>
                </a:solidFill>
                <a:latin typeface="Times New Roman" pitchFamily="18" charset="0"/>
                <a:ea typeface="楷体_GB2312" pitchFamily="49" charset="-122"/>
                <a:cs typeface="Times New Roman" pitchFamily="18" charset="0"/>
              </a:rPr>
              <a:t>n</a:t>
            </a:r>
            <a:r>
              <a:rPr kumimoji="1" lang="en-US" altLang="zh-CN" sz="2800" b="1" smtClean="0">
                <a:solidFill>
                  <a:srgbClr val="000000"/>
                </a:solidFill>
                <a:latin typeface="楷体_GB2312" pitchFamily="49" charset="-122"/>
                <a:ea typeface="Arial Unicode MS" pitchFamily="34" charset="-122"/>
                <a:cs typeface="Arial Unicode MS" pitchFamily="34" charset="-122"/>
              </a:rPr>
              <a:t>!</a:t>
            </a:r>
            <a:r>
              <a:rPr kumimoji="1" lang="zh-CN" altLang="en-US" sz="2800" b="1" smtClean="0">
                <a:solidFill>
                  <a:srgbClr val="000000"/>
                </a:solidFill>
                <a:latin typeface="楷体_GB2312" pitchFamily="49" charset="-122"/>
                <a:ea typeface="Arial Unicode MS" pitchFamily="34" charset="-122"/>
                <a:cs typeface="Arial Unicode MS" pitchFamily="34" charset="-122"/>
              </a:rPr>
              <a:t>，所以</a:t>
            </a:r>
            <a:r>
              <a:rPr kumimoji="1" lang="en-US" altLang="zh-CN" sz="2800" b="1" smtClean="0">
                <a:solidFill>
                  <a:srgbClr val="000000"/>
                </a:solidFill>
                <a:latin typeface="楷体_GB2312" pitchFamily="49" charset="-122"/>
                <a:ea typeface="Arial Unicode MS" pitchFamily="34" charset="-122"/>
                <a:cs typeface="Arial Unicode MS" pitchFamily="34" charset="-122"/>
              </a:rPr>
              <a:t>s</a:t>
            </a:r>
            <a:r>
              <a:rPr kumimoji="1" lang="en-US" altLang="zh-CN" sz="2800" b="1" smtClean="0">
                <a:solidFill>
                  <a:srgbClr val="000000"/>
                </a:solidFill>
                <a:latin typeface="黑体" pitchFamily="49" charset="-122"/>
                <a:ea typeface="黑体" pitchFamily="49" charset="-122"/>
                <a:cs typeface="Arial Unicode MS" pitchFamily="34" charset="-122"/>
              </a:rPr>
              <a:t> =</a:t>
            </a:r>
            <a:r>
              <a:rPr kumimoji="1" lang="en-US" altLang="zh-CN" sz="2800" b="1" smtClean="0">
                <a:solidFill>
                  <a:srgbClr val="000000"/>
                </a:solidFill>
                <a:latin typeface="楷体_GB2312" pitchFamily="49" charset="-122"/>
                <a:ea typeface="Arial Unicode MS" pitchFamily="34" charset="-122"/>
                <a:cs typeface="Arial Unicode MS" pitchFamily="34" charset="-122"/>
              </a:rPr>
              <a:t> t=   .</a:t>
            </a:r>
            <a:r>
              <a:rPr kumimoji="1" lang="zh-CN" altLang="en-US" sz="2800" b="1" smtClean="0">
                <a:solidFill>
                  <a:srgbClr val="000000"/>
                </a:solidFill>
                <a:latin typeface="楷体_GB2312" pitchFamily="49" charset="-122"/>
                <a:ea typeface="Arial Unicode MS" pitchFamily="34" charset="-122"/>
                <a:cs typeface="Arial Unicode MS" pitchFamily="34" charset="-122"/>
              </a:rPr>
              <a:t> </a:t>
            </a:r>
            <a:endParaRPr lang="zh-CN" altLang="en-US" sz="2800" smtClean="0">
              <a:solidFill>
                <a:srgbClr val="000000"/>
              </a:solidFill>
              <a:ea typeface="楷体_GB2312" pitchFamily="49" charset="-122"/>
            </a:endParaRPr>
          </a:p>
        </p:txBody>
      </p:sp>
      <p:graphicFrame>
        <p:nvGraphicFramePr>
          <p:cNvPr id="3" name="Object 14"/>
          <p:cNvGraphicFramePr>
            <a:graphicFrameLocks noChangeAspect="1"/>
          </p:cNvGraphicFramePr>
          <p:nvPr/>
        </p:nvGraphicFramePr>
        <p:xfrm>
          <a:off x="5803900" y="5572125"/>
          <a:ext cx="482600" cy="885825"/>
        </p:xfrm>
        <a:graphic>
          <a:graphicData uri="http://schemas.openxmlformats.org/presentationml/2006/ole">
            <p:oleObj spid="_x0000_s357379" name="公式" r:id="rId4" imgW="215713" imgH="393359"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wipe(left)">
                                      <p:cBhvr>
                                        <p:cTn id="7" dur="500"/>
                                        <p:tgtEl>
                                          <p:spTgt spid="15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20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1810" name="Rectangle 2"/>
          <p:cNvSpPr>
            <a:spLocks noGrp="1" noChangeArrowheads="1"/>
          </p:cNvSpPr>
          <p:nvPr>
            <p:ph type="ctrTitle"/>
          </p:nvPr>
        </p:nvSpPr>
        <p:spPr/>
        <p:txBody>
          <a:bodyPr/>
          <a:lstStyle/>
          <a:p>
            <a:pPr algn="ctr" eaLnBrk="1" hangingPunct="1"/>
            <a:r>
              <a:rPr kumimoji="1" lang="en-US" altLang="zh-CN" sz="3600" b="1" smtClean="0">
                <a:solidFill>
                  <a:srgbClr val="CC0099"/>
                </a:solidFill>
                <a:latin typeface="楷体_GB2312" pitchFamily="49" charset="-122"/>
                <a:ea typeface="楷体_GB2312" pitchFamily="49" charset="-122"/>
              </a:rPr>
              <a:t>§</a:t>
            </a:r>
            <a:r>
              <a:rPr kumimoji="1" lang="en-US" altLang="zh-CN" sz="3600" b="1" smtClean="0">
                <a:solidFill>
                  <a:srgbClr val="CC0099"/>
                </a:solidFill>
                <a:latin typeface="Times New Roman" pitchFamily="18" charset="0"/>
                <a:ea typeface="楷体_GB2312" pitchFamily="49" charset="-122"/>
              </a:rPr>
              <a:t>3</a:t>
            </a:r>
            <a:r>
              <a:rPr kumimoji="1" lang="en-US" altLang="zh-CN" sz="3600" b="1" smtClean="0">
                <a:solidFill>
                  <a:srgbClr val="CC0099"/>
                </a:solidFill>
                <a:latin typeface="楷体_GB2312" pitchFamily="49" charset="-122"/>
                <a:ea typeface="楷体_GB2312" pitchFamily="49" charset="-122"/>
              </a:rPr>
              <a:t>  </a:t>
            </a:r>
            <a:r>
              <a:rPr kumimoji="1" lang="en-US" altLang="zh-CN" sz="3600" b="1" i="1" smtClean="0">
                <a:solidFill>
                  <a:srgbClr val="CC0099"/>
                </a:solidFill>
                <a:latin typeface="Times New Roman" pitchFamily="18" charset="0"/>
                <a:ea typeface="楷体_GB2312" pitchFamily="49" charset="-122"/>
              </a:rPr>
              <a:t>n </a:t>
            </a:r>
            <a:r>
              <a:rPr kumimoji="1" lang="zh-CN" altLang="en-US" sz="3600" b="1" smtClean="0">
                <a:solidFill>
                  <a:srgbClr val="CC0099"/>
                </a:solidFill>
                <a:latin typeface="楷体_GB2312" pitchFamily="49" charset="-122"/>
                <a:ea typeface="楷体_GB2312" pitchFamily="49" charset="-122"/>
              </a:rPr>
              <a:t>阶行列式的定义</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457200" y="76200"/>
            <a:ext cx="8229600" cy="1371600"/>
          </a:xfrm>
        </p:spPr>
        <p:txBody>
          <a:bodyPr/>
          <a:lstStyle/>
          <a:p>
            <a:pPr eaLnBrk="1" hangingPunct="1"/>
            <a:r>
              <a:rPr lang="zh-CN" altLang="en-US" sz="3600" b="1" smtClean="0">
                <a:solidFill>
                  <a:srgbClr val="0000FF"/>
                </a:solidFill>
                <a:ea typeface="楷体_GB2312" pitchFamily="49" charset="-122"/>
              </a:rPr>
              <a:t>一、概念的引入</a:t>
            </a:r>
          </a:p>
        </p:txBody>
      </p:sp>
      <p:graphicFrame>
        <p:nvGraphicFramePr>
          <p:cNvPr id="632835" name="Object 30"/>
          <p:cNvGraphicFramePr>
            <a:graphicFrameLocks noChangeAspect="1"/>
          </p:cNvGraphicFramePr>
          <p:nvPr/>
        </p:nvGraphicFramePr>
        <p:xfrm>
          <a:off x="611188" y="1119188"/>
          <a:ext cx="2652712" cy="1563687"/>
        </p:xfrm>
        <a:graphic>
          <a:graphicData uri="http://schemas.openxmlformats.org/presentationml/2006/ole">
            <p:oleObj spid="_x0000_s358402" name="Equation" r:id="rId3" imgW="1206500" imgH="711200" progId="Equation.DSMT4">
              <p:embed/>
            </p:oleObj>
          </a:graphicData>
        </a:graphic>
      </p:graphicFrame>
      <p:graphicFrame>
        <p:nvGraphicFramePr>
          <p:cNvPr id="632836" name="Object 31"/>
          <p:cNvGraphicFramePr>
            <a:graphicFrameLocks noChangeAspect="1"/>
          </p:cNvGraphicFramePr>
          <p:nvPr/>
        </p:nvGraphicFramePr>
        <p:xfrm>
          <a:off x="3276600" y="1806575"/>
          <a:ext cx="306388" cy="250825"/>
        </p:xfrm>
        <a:graphic>
          <a:graphicData uri="http://schemas.openxmlformats.org/presentationml/2006/ole">
            <p:oleObj spid="_x0000_s358403" name="Equation" r:id="rId4" imgW="139579" imgH="114201" progId="Equation.DSMT4">
              <p:embed/>
            </p:oleObj>
          </a:graphicData>
        </a:graphic>
      </p:graphicFrame>
      <p:graphicFrame>
        <p:nvGraphicFramePr>
          <p:cNvPr id="632837" name="Object 32"/>
          <p:cNvGraphicFramePr>
            <a:graphicFrameLocks noChangeAspect="1"/>
          </p:cNvGraphicFramePr>
          <p:nvPr/>
        </p:nvGraphicFramePr>
        <p:xfrm>
          <a:off x="3581400" y="1676400"/>
          <a:ext cx="4308475" cy="1008063"/>
        </p:xfrm>
        <a:graphic>
          <a:graphicData uri="http://schemas.openxmlformats.org/presentationml/2006/ole">
            <p:oleObj spid="_x0000_s358404" name="Equation" r:id="rId5" imgW="1955800" imgH="457200" progId="Equation.DSMT4">
              <p:embed/>
            </p:oleObj>
          </a:graphicData>
        </a:graphic>
      </p:graphicFrame>
      <p:sp>
        <p:nvSpPr>
          <p:cNvPr id="23558" name="Rectangle 6"/>
          <p:cNvSpPr>
            <a:spLocks noChangeArrowheads="1"/>
          </p:cNvSpPr>
          <p:nvPr/>
        </p:nvSpPr>
        <p:spPr bwMode="auto">
          <a:xfrm>
            <a:off x="228600" y="2995613"/>
            <a:ext cx="8763000" cy="3367087"/>
          </a:xfrm>
          <a:prstGeom prst="rect">
            <a:avLst/>
          </a:prstGeom>
          <a:noFill/>
          <a:ln w="9525">
            <a:noFill/>
            <a:miter lim="800000"/>
            <a:headEnd/>
            <a:tailEnd/>
          </a:ln>
        </p:spPr>
        <p:txBody>
          <a:bodyPr>
            <a:spAutoFit/>
          </a:bodyPr>
          <a:lstStyle/>
          <a:p>
            <a:pPr marL="342900" indent="-342900" fontAlgn="base">
              <a:spcBef>
                <a:spcPct val="0"/>
              </a:spcBef>
              <a:spcAft>
                <a:spcPct val="0"/>
              </a:spcAft>
            </a:pPr>
            <a:r>
              <a:rPr kumimoji="1" lang="zh-CN" altLang="en-US" sz="2800" b="1" smtClean="0">
                <a:solidFill>
                  <a:srgbClr val="0000FF"/>
                </a:solidFill>
                <a:latin typeface="楷体_GB2312" pitchFamily="49" charset="-122"/>
                <a:ea typeface="楷体_GB2312" pitchFamily="49" charset="-122"/>
              </a:rPr>
              <a:t>规律：</a:t>
            </a:r>
          </a:p>
          <a:p>
            <a:pPr marL="342900" indent="-342900" fontAlgn="base">
              <a:lnSpc>
                <a:spcPct val="130000"/>
              </a:lnSpc>
              <a:spcBef>
                <a:spcPct val="0"/>
              </a:spcBef>
              <a:spcAft>
                <a:spcPct val="0"/>
              </a:spcAft>
              <a:buFontTx/>
              <a:buAutoNum type="arabicPeriod"/>
            </a:pPr>
            <a:r>
              <a:rPr kumimoji="1" lang="zh-CN" altLang="en-US" sz="2400" b="1" smtClean="0">
                <a:solidFill>
                  <a:srgbClr val="000000"/>
                </a:solidFill>
                <a:latin typeface="楷体_GB2312" pitchFamily="49" charset="-122"/>
                <a:ea typeface="楷体_GB2312" pitchFamily="49" charset="-122"/>
              </a:rPr>
              <a:t>三阶行列式共有</a:t>
            </a:r>
            <a:r>
              <a:rPr kumimoji="1" lang="en-US" altLang="zh-CN" sz="2400" b="1" smtClean="0">
                <a:solidFill>
                  <a:srgbClr val="000000"/>
                </a:solidFill>
                <a:latin typeface="Times New Roman" pitchFamily="18" charset="0"/>
                <a:ea typeface="楷体_GB2312" pitchFamily="49" charset="-122"/>
              </a:rPr>
              <a:t>6</a:t>
            </a:r>
            <a:r>
              <a:rPr kumimoji="1" lang="zh-CN" altLang="en-US" sz="2400" b="1" smtClean="0">
                <a:solidFill>
                  <a:srgbClr val="000000"/>
                </a:solidFill>
                <a:latin typeface="楷体_GB2312" pitchFamily="49" charset="-122"/>
                <a:ea typeface="楷体_GB2312" pitchFamily="49" charset="-122"/>
              </a:rPr>
              <a:t>项，即</a:t>
            </a:r>
            <a:r>
              <a:rPr kumimoji="1" lang="en-US" altLang="zh-CN" sz="2400" b="1" smtClean="0">
                <a:solidFill>
                  <a:srgbClr val="000000"/>
                </a:solidFill>
                <a:latin typeface="Times New Roman" pitchFamily="18" charset="0"/>
                <a:ea typeface="楷体_GB2312" pitchFamily="49" charset="-122"/>
              </a:rPr>
              <a:t>3!</a:t>
            </a:r>
            <a:r>
              <a:rPr kumimoji="1" lang="zh-CN" altLang="en-US" sz="2400" b="1" smtClean="0">
                <a:solidFill>
                  <a:srgbClr val="000000"/>
                </a:solidFill>
                <a:latin typeface="楷体_GB2312" pitchFamily="49" charset="-122"/>
                <a:ea typeface="楷体_GB2312" pitchFamily="49" charset="-122"/>
              </a:rPr>
              <a:t>项．</a:t>
            </a:r>
          </a:p>
          <a:p>
            <a:pPr marL="342900" indent="-342900" fontAlgn="base">
              <a:lnSpc>
                <a:spcPct val="130000"/>
              </a:lnSpc>
              <a:spcBef>
                <a:spcPct val="0"/>
              </a:spcBef>
              <a:spcAft>
                <a:spcPct val="0"/>
              </a:spcAft>
              <a:buFontTx/>
              <a:buAutoNum type="arabicPeriod"/>
            </a:pPr>
            <a:r>
              <a:rPr kumimoji="1" lang="zh-CN" altLang="en-US" sz="2400" b="1" smtClean="0">
                <a:solidFill>
                  <a:srgbClr val="000000"/>
                </a:solidFill>
                <a:latin typeface="楷体_GB2312" pitchFamily="49" charset="-122"/>
                <a:ea typeface="楷体_GB2312" pitchFamily="49" charset="-122"/>
              </a:rPr>
              <a:t>每一项都是位于不同行不同列的三个元素的乘积．</a:t>
            </a:r>
          </a:p>
          <a:p>
            <a:pPr marL="342900" indent="-342900" fontAlgn="base">
              <a:lnSpc>
                <a:spcPct val="130000"/>
              </a:lnSpc>
              <a:spcBef>
                <a:spcPct val="0"/>
              </a:spcBef>
              <a:spcAft>
                <a:spcPct val="0"/>
              </a:spcAft>
              <a:buFontTx/>
              <a:buAutoNum type="arabicPeriod"/>
            </a:pPr>
            <a:r>
              <a:rPr kumimoji="1" lang="zh-CN" altLang="en-US" sz="2400" b="1" smtClean="0">
                <a:solidFill>
                  <a:srgbClr val="000000"/>
                </a:solidFill>
                <a:latin typeface="楷体_GB2312" pitchFamily="49" charset="-122"/>
                <a:ea typeface="楷体_GB2312" pitchFamily="49" charset="-122"/>
              </a:rPr>
              <a:t>每一项可以写成           （正负号除外），其中</a:t>
            </a:r>
          </a:p>
          <a:p>
            <a:pPr marL="342900" indent="-342900"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  是</a:t>
            </a:r>
            <a:r>
              <a:rPr kumimoji="1" lang="en-US" altLang="zh-CN" sz="2400" b="1" smtClean="0">
                <a:solidFill>
                  <a:srgbClr val="000000"/>
                </a:solidFill>
                <a:latin typeface="Times New Roman" pitchFamily="18" charset="0"/>
                <a:ea typeface="楷体_GB2312" pitchFamily="49" charset="-122"/>
              </a:rPr>
              <a:t>1</a:t>
            </a:r>
            <a:r>
              <a:rPr kumimoji="1" lang="zh-CN" altLang="en-US" sz="2400" b="1" smtClean="0">
                <a:solidFill>
                  <a:srgbClr val="000000"/>
                </a:solidFill>
                <a:latin typeface="楷体_GB2312" pitchFamily="49" charset="-122"/>
                <a:ea typeface="楷体_GB2312" pitchFamily="49" charset="-122"/>
              </a:rPr>
              <a:t>、</a:t>
            </a:r>
            <a:r>
              <a:rPr kumimoji="1" lang="en-US" altLang="zh-CN" sz="2400" b="1" smtClean="0">
                <a:solidFill>
                  <a:srgbClr val="000000"/>
                </a:solidFill>
                <a:latin typeface="Times New Roman" pitchFamily="18" charset="0"/>
                <a:ea typeface="楷体_GB2312" pitchFamily="49" charset="-122"/>
              </a:rPr>
              <a:t>2</a:t>
            </a:r>
            <a:r>
              <a:rPr kumimoji="1" lang="zh-CN" altLang="en-US" sz="2400" b="1" smtClean="0">
                <a:solidFill>
                  <a:srgbClr val="000000"/>
                </a:solidFill>
                <a:latin typeface="楷体_GB2312" pitchFamily="49" charset="-122"/>
                <a:ea typeface="楷体_GB2312" pitchFamily="49" charset="-122"/>
              </a:rPr>
              <a:t>、</a:t>
            </a:r>
            <a:r>
              <a:rPr kumimoji="1" lang="en-US" altLang="zh-CN" sz="2400" b="1" smtClean="0">
                <a:solidFill>
                  <a:srgbClr val="000000"/>
                </a:solidFill>
                <a:latin typeface="Times New Roman" pitchFamily="18" charset="0"/>
                <a:ea typeface="楷体_GB2312" pitchFamily="49" charset="-122"/>
              </a:rPr>
              <a:t>3</a:t>
            </a:r>
            <a:r>
              <a:rPr kumimoji="1" lang="zh-CN" altLang="en-US" sz="2400" b="1" smtClean="0">
                <a:solidFill>
                  <a:srgbClr val="000000"/>
                </a:solidFill>
                <a:latin typeface="楷体_GB2312" pitchFamily="49" charset="-122"/>
                <a:ea typeface="楷体_GB2312" pitchFamily="49" charset="-122"/>
              </a:rPr>
              <a:t>的某个排列</a:t>
            </a:r>
            <a:r>
              <a:rPr kumimoji="1" lang="en-US" altLang="zh-CN" sz="2400" b="1" smtClean="0">
                <a:solidFill>
                  <a:srgbClr val="000000"/>
                </a:solidFill>
                <a:latin typeface="楷体_GB2312" pitchFamily="49" charset="-122"/>
                <a:ea typeface="楷体_GB2312" pitchFamily="49" charset="-122"/>
              </a:rPr>
              <a:t>.</a:t>
            </a:r>
          </a:p>
          <a:p>
            <a:pPr marL="342900" indent="-342900" fontAlgn="base">
              <a:lnSpc>
                <a:spcPct val="130000"/>
              </a:lnSpc>
              <a:spcBef>
                <a:spcPct val="0"/>
              </a:spcBef>
              <a:spcAft>
                <a:spcPct val="0"/>
              </a:spcAft>
              <a:buFontTx/>
              <a:buAutoNum type="arabicPeriod" startAt="4"/>
            </a:pPr>
            <a:r>
              <a:rPr kumimoji="1" lang="zh-CN" altLang="en-US" sz="2400" b="1" smtClean="0">
                <a:solidFill>
                  <a:srgbClr val="000000"/>
                </a:solidFill>
                <a:latin typeface="楷体_GB2312" pitchFamily="49" charset="-122"/>
                <a:ea typeface="楷体_GB2312" pitchFamily="49" charset="-122"/>
              </a:rPr>
              <a:t>当       是</a:t>
            </a:r>
            <a:r>
              <a:rPr kumimoji="1" lang="zh-CN" altLang="en-US" sz="2400" b="1" smtClean="0">
                <a:solidFill>
                  <a:srgbClr val="0000FF"/>
                </a:solidFill>
                <a:latin typeface="楷体_GB2312" pitchFamily="49" charset="-122"/>
                <a:ea typeface="楷体_GB2312" pitchFamily="49" charset="-122"/>
              </a:rPr>
              <a:t>偶排列</a:t>
            </a:r>
            <a:r>
              <a:rPr kumimoji="1" lang="zh-CN" altLang="en-US" sz="2400" b="1" smtClean="0">
                <a:solidFill>
                  <a:srgbClr val="000000"/>
                </a:solidFill>
                <a:latin typeface="楷体_GB2312" pitchFamily="49" charset="-122"/>
                <a:ea typeface="楷体_GB2312" pitchFamily="49" charset="-122"/>
              </a:rPr>
              <a:t>时，对应的项取</a:t>
            </a:r>
            <a:r>
              <a:rPr kumimoji="1" lang="zh-CN" altLang="en-US" sz="2400" b="1" smtClean="0">
                <a:solidFill>
                  <a:srgbClr val="0000FF"/>
                </a:solidFill>
                <a:latin typeface="楷体_GB2312" pitchFamily="49" charset="-122"/>
                <a:ea typeface="楷体_GB2312" pitchFamily="49" charset="-122"/>
              </a:rPr>
              <a:t>正号</a:t>
            </a:r>
            <a:r>
              <a:rPr kumimoji="1" lang="zh-CN" altLang="en-US" sz="2400" b="1" smtClean="0">
                <a:solidFill>
                  <a:srgbClr val="000000"/>
                </a:solidFill>
                <a:latin typeface="楷体_GB2312" pitchFamily="49" charset="-122"/>
                <a:ea typeface="楷体_GB2312" pitchFamily="49" charset="-122"/>
              </a:rPr>
              <a:t>；</a:t>
            </a:r>
          </a:p>
          <a:p>
            <a:pPr marL="342900" indent="-342900"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  当       是</a:t>
            </a:r>
            <a:r>
              <a:rPr kumimoji="1" lang="zh-CN" altLang="en-US" sz="2400" b="1" smtClean="0">
                <a:solidFill>
                  <a:srgbClr val="0000FF"/>
                </a:solidFill>
                <a:latin typeface="楷体_GB2312" pitchFamily="49" charset="-122"/>
                <a:ea typeface="楷体_GB2312" pitchFamily="49" charset="-122"/>
              </a:rPr>
              <a:t>奇排列</a:t>
            </a:r>
            <a:r>
              <a:rPr kumimoji="1" lang="zh-CN" altLang="en-US" sz="2400" b="1" smtClean="0">
                <a:solidFill>
                  <a:srgbClr val="000000"/>
                </a:solidFill>
                <a:latin typeface="楷体_GB2312" pitchFamily="49" charset="-122"/>
                <a:ea typeface="楷体_GB2312" pitchFamily="49" charset="-122"/>
              </a:rPr>
              <a:t>时，对应的项取</a:t>
            </a:r>
            <a:r>
              <a:rPr kumimoji="1" lang="zh-CN" altLang="en-US" sz="2400" b="1" smtClean="0">
                <a:solidFill>
                  <a:srgbClr val="0000FF"/>
                </a:solidFill>
                <a:latin typeface="楷体_GB2312" pitchFamily="49" charset="-122"/>
                <a:ea typeface="楷体_GB2312" pitchFamily="49" charset="-122"/>
              </a:rPr>
              <a:t>负号</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23559" name="Object 33"/>
          <p:cNvGraphicFramePr>
            <a:graphicFrameLocks noChangeAspect="1"/>
          </p:cNvGraphicFramePr>
          <p:nvPr/>
        </p:nvGraphicFramePr>
        <p:xfrm>
          <a:off x="2876550" y="4419600"/>
          <a:ext cx="1604963" cy="558800"/>
        </p:xfrm>
        <a:graphic>
          <a:graphicData uri="http://schemas.openxmlformats.org/presentationml/2006/ole">
            <p:oleObj spid="_x0000_s358405" name="Equation" r:id="rId6" imgW="723586" imgH="253890" progId="Equation.DSMT4">
              <p:embed/>
            </p:oleObj>
          </a:graphicData>
        </a:graphic>
      </p:graphicFrame>
      <p:graphicFrame>
        <p:nvGraphicFramePr>
          <p:cNvPr id="23560" name="Object 34"/>
          <p:cNvGraphicFramePr>
            <a:graphicFrameLocks noChangeAspect="1"/>
          </p:cNvGraphicFramePr>
          <p:nvPr/>
        </p:nvGraphicFramePr>
        <p:xfrm>
          <a:off x="7529513" y="4422775"/>
          <a:ext cx="1036637" cy="503238"/>
        </p:xfrm>
        <a:graphic>
          <a:graphicData uri="http://schemas.openxmlformats.org/presentationml/2006/ole">
            <p:oleObj spid="_x0000_s358406" name="Equation" r:id="rId7" imgW="469900" imgH="228600" progId="Equation.DSMT4">
              <p:embed/>
            </p:oleObj>
          </a:graphicData>
        </a:graphic>
      </p:graphicFrame>
      <p:graphicFrame>
        <p:nvGraphicFramePr>
          <p:cNvPr id="23561" name="Object 35"/>
          <p:cNvGraphicFramePr>
            <a:graphicFrameLocks noChangeAspect="1"/>
          </p:cNvGraphicFramePr>
          <p:nvPr/>
        </p:nvGraphicFramePr>
        <p:xfrm>
          <a:off x="935038" y="5375275"/>
          <a:ext cx="1036637" cy="503238"/>
        </p:xfrm>
        <a:graphic>
          <a:graphicData uri="http://schemas.openxmlformats.org/presentationml/2006/ole">
            <p:oleObj spid="_x0000_s358407" name="Equation" r:id="rId8" imgW="469900" imgH="228600" progId="Equation.DSMT4">
              <p:embed/>
            </p:oleObj>
          </a:graphicData>
        </a:graphic>
      </p:graphicFrame>
      <p:graphicFrame>
        <p:nvGraphicFramePr>
          <p:cNvPr id="23562" name="Object 36"/>
          <p:cNvGraphicFramePr>
            <a:graphicFrameLocks noChangeAspect="1"/>
          </p:cNvGraphicFramePr>
          <p:nvPr/>
        </p:nvGraphicFramePr>
        <p:xfrm>
          <a:off x="935038" y="5867400"/>
          <a:ext cx="1036637" cy="503238"/>
        </p:xfrm>
        <a:graphic>
          <a:graphicData uri="http://schemas.openxmlformats.org/presentationml/2006/ole">
            <p:oleObj spid="_x0000_s358408" name="Equation" r:id="rId9" imgW="469900" imgH="22860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58">
                                            <p:txEl>
                                              <p:pRg st="0" end="0"/>
                                            </p:txEl>
                                          </p:spTgt>
                                        </p:tgtEl>
                                        <p:attrNameLst>
                                          <p:attrName>style.visibility</p:attrName>
                                        </p:attrNameLst>
                                      </p:cBhvr>
                                      <p:to>
                                        <p:strVal val="visible"/>
                                      </p:to>
                                    </p:set>
                                    <p:animEffect transition="in" filter="checkerboard(across)">
                                      <p:cBhvr>
                                        <p:cTn id="7" dur="500"/>
                                        <p:tgtEl>
                                          <p:spTgt spid="235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558">
                                            <p:txEl>
                                              <p:pRg st="1" end="1"/>
                                            </p:txEl>
                                          </p:spTgt>
                                        </p:tgtEl>
                                        <p:attrNameLst>
                                          <p:attrName>style.visibility</p:attrName>
                                        </p:attrNameLst>
                                      </p:cBhvr>
                                      <p:to>
                                        <p:strVal val="visible"/>
                                      </p:to>
                                    </p:set>
                                    <p:animEffect transition="in" filter="checkerboard(across)">
                                      <p:cBhvr>
                                        <p:cTn id="12" dur="500"/>
                                        <p:tgtEl>
                                          <p:spTgt spid="235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558">
                                            <p:txEl>
                                              <p:pRg st="2" end="2"/>
                                            </p:txEl>
                                          </p:spTgt>
                                        </p:tgtEl>
                                        <p:attrNameLst>
                                          <p:attrName>style.visibility</p:attrName>
                                        </p:attrNameLst>
                                      </p:cBhvr>
                                      <p:to>
                                        <p:strVal val="visible"/>
                                      </p:to>
                                    </p:set>
                                    <p:animEffect transition="in" filter="checkerboard(across)">
                                      <p:cBhvr>
                                        <p:cTn id="17" dur="500"/>
                                        <p:tgtEl>
                                          <p:spTgt spid="235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3558">
                                            <p:txEl>
                                              <p:pRg st="3" end="3"/>
                                            </p:txEl>
                                          </p:spTgt>
                                        </p:tgtEl>
                                        <p:attrNameLst>
                                          <p:attrName>style.visibility</p:attrName>
                                        </p:attrNameLst>
                                      </p:cBhvr>
                                      <p:to>
                                        <p:strVal val="visible"/>
                                      </p:to>
                                    </p:set>
                                    <p:animEffect transition="in" filter="checkerboard(across)">
                                      <p:cBhvr>
                                        <p:cTn id="22" dur="500"/>
                                        <p:tgtEl>
                                          <p:spTgt spid="23558">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3559"/>
                                        </p:tgtEl>
                                        <p:attrNameLst>
                                          <p:attrName>style.visibility</p:attrName>
                                        </p:attrNameLst>
                                      </p:cBhvr>
                                      <p:to>
                                        <p:strVal val="visible"/>
                                      </p:to>
                                    </p:set>
                                    <p:animEffect transition="in" filter="checkerboard(across)">
                                      <p:cBhvr>
                                        <p:cTn id="25" dur="500"/>
                                        <p:tgtEl>
                                          <p:spTgt spid="23559"/>
                                        </p:tgtEl>
                                      </p:cBhvr>
                                    </p:animEffect>
                                  </p:childTnLst>
                                </p:cTn>
                              </p:par>
                              <p:par>
                                <p:cTn id="26" presetID="5" presetClass="entr" presetSubtype="10" fill="hold" nodeType="withEffect">
                                  <p:stCondLst>
                                    <p:cond delay="0"/>
                                  </p:stCondLst>
                                  <p:childTnLst>
                                    <p:set>
                                      <p:cBhvr>
                                        <p:cTn id="27" dur="1" fill="hold">
                                          <p:stCondLst>
                                            <p:cond delay="0"/>
                                          </p:stCondLst>
                                        </p:cTn>
                                        <p:tgtEl>
                                          <p:spTgt spid="23560"/>
                                        </p:tgtEl>
                                        <p:attrNameLst>
                                          <p:attrName>style.visibility</p:attrName>
                                        </p:attrNameLst>
                                      </p:cBhvr>
                                      <p:to>
                                        <p:strVal val="visible"/>
                                      </p:to>
                                    </p:set>
                                    <p:animEffect transition="in" filter="checkerboard(across)">
                                      <p:cBhvr>
                                        <p:cTn id="28" dur="500"/>
                                        <p:tgtEl>
                                          <p:spTgt spid="23560"/>
                                        </p:tgtEl>
                                      </p:cBhvr>
                                    </p:animEffect>
                                  </p:childTnLst>
                                </p:cTn>
                              </p:par>
                              <p:par>
                                <p:cTn id="29" presetID="5" presetClass="entr" presetSubtype="10" fill="hold" nodeType="withEffect">
                                  <p:stCondLst>
                                    <p:cond delay="0"/>
                                  </p:stCondLst>
                                  <p:childTnLst>
                                    <p:set>
                                      <p:cBhvr>
                                        <p:cTn id="30" dur="1" fill="hold">
                                          <p:stCondLst>
                                            <p:cond delay="0"/>
                                          </p:stCondLst>
                                        </p:cTn>
                                        <p:tgtEl>
                                          <p:spTgt spid="23558">
                                            <p:txEl>
                                              <p:pRg st="4" end="4"/>
                                            </p:txEl>
                                          </p:spTgt>
                                        </p:tgtEl>
                                        <p:attrNameLst>
                                          <p:attrName>style.visibility</p:attrName>
                                        </p:attrNameLst>
                                      </p:cBhvr>
                                      <p:to>
                                        <p:strVal val="visible"/>
                                      </p:to>
                                    </p:set>
                                    <p:animEffect transition="in" filter="checkerboard(across)">
                                      <p:cBhvr>
                                        <p:cTn id="31" dur="500"/>
                                        <p:tgtEl>
                                          <p:spTgt spid="23558">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23558">
                                            <p:txEl>
                                              <p:pRg st="5" end="5"/>
                                            </p:txEl>
                                          </p:spTgt>
                                        </p:tgtEl>
                                        <p:attrNameLst>
                                          <p:attrName>style.visibility</p:attrName>
                                        </p:attrNameLst>
                                      </p:cBhvr>
                                      <p:to>
                                        <p:strVal val="visible"/>
                                      </p:to>
                                    </p:set>
                                    <p:animEffect transition="in" filter="checkerboard(across)">
                                      <p:cBhvr>
                                        <p:cTn id="36" dur="500"/>
                                        <p:tgtEl>
                                          <p:spTgt spid="23558">
                                            <p:txEl>
                                              <p:pRg st="5" end="5"/>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3561"/>
                                        </p:tgtEl>
                                        <p:attrNameLst>
                                          <p:attrName>style.visibility</p:attrName>
                                        </p:attrNameLst>
                                      </p:cBhvr>
                                      <p:to>
                                        <p:strVal val="visible"/>
                                      </p:to>
                                    </p:set>
                                    <p:animEffect transition="in" filter="checkerboard(across)">
                                      <p:cBhvr>
                                        <p:cTn id="39" dur="500"/>
                                        <p:tgtEl>
                                          <p:spTgt spid="235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nodeType="clickEffect">
                                  <p:stCondLst>
                                    <p:cond delay="0"/>
                                  </p:stCondLst>
                                  <p:childTnLst>
                                    <p:set>
                                      <p:cBhvr>
                                        <p:cTn id="43" dur="1" fill="hold">
                                          <p:stCondLst>
                                            <p:cond delay="0"/>
                                          </p:stCondLst>
                                        </p:cTn>
                                        <p:tgtEl>
                                          <p:spTgt spid="23558">
                                            <p:txEl>
                                              <p:pRg st="6" end="6"/>
                                            </p:txEl>
                                          </p:spTgt>
                                        </p:tgtEl>
                                        <p:attrNameLst>
                                          <p:attrName>style.visibility</p:attrName>
                                        </p:attrNameLst>
                                      </p:cBhvr>
                                      <p:to>
                                        <p:strVal val="visible"/>
                                      </p:to>
                                    </p:set>
                                    <p:animEffect transition="in" filter="checkerboard(across)">
                                      <p:cBhvr>
                                        <p:cTn id="44" dur="500"/>
                                        <p:tgtEl>
                                          <p:spTgt spid="23558">
                                            <p:txEl>
                                              <p:pRg st="6" end="6"/>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23562"/>
                                        </p:tgtEl>
                                        <p:attrNameLst>
                                          <p:attrName>style.visibility</p:attrName>
                                        </p:attrNameLst>
                                      </p:cBhvr>
                                      <p:to>
                                        <p:strVal val="visible"/>
                                      </p:to>
                                    </p:set>
                                    <p:animEffect transition="in" filter="checkerboard(across)">
                                      <p:cBhvr>
                                        <p:cTn id="4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654050" y="969963"/>
            <a:ext cx="401320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所以，三阶行列式可以写成</a:t>
            </a:r>
            <a:r>
              <a:rPr kumimoji="1" lang="zh-CN" altLang="en-US" sz="2400" smtClean="0">
                <a:solidFill>
                  <a:srgbClr val="000000"/>
                </a:solidFill>
                <a:latin typeface="楷体_GB2312" pitchFamily="49" charset="-122"/>
                <a:ea typeface="楷体_GB2312" pitchFamily="49" charset="-122"/>
              </a:rPr>
              <a:t> </a:t>
            </a:r>
          </a:p>
        </p:txBody>
      </p:sp>
      <p:sp>
        <p:nvSpPr>
          <p:cNvPr id="633859" name="Rectangle 3"/>
          <p:cNvSpPr>
            <a:spLocks noChangeArrowheads="1"/>
          </p:cNvSpPr>
          <p:nvPr/>
        </p:nvSpPr>
        <p:spPr bwMode="auto">
          <a:xfrm>
            <a:off x="3233738" y="3071813"/>
            <a:ext cx="9144000" cy="0"/>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ndParaRPr>
          </a:p>
        </p:txBody>
      </p:sp>
      <p:graphicFrame>
        <p:nvGraphicFramePr>
          <p:cNvPr id="24580" name="Object 22"/>
          <p:cNvGraphicFramePr>
            <a:graphicFrameLocks noChangeAspect="1"/>
          </p:cNvGraphicFramePr>
          <p:nvPr/>
        </p:nvGraphicFramePr>
        <p:xfrm>
          <a:off x="3290888" y="3228975"/>
          <a:ext cx="3995737" cy="809625"/>
        </p:xfrm>
        <a:graphic>
          <a:graphicData uri="http://schemas.openxmlformats.org/presentationml/2006/ole">
            <p:oleObj spid="_x0000_s359426" name="Equation" r:id="rId3" imgW="1828800" imgH="368300" progId="Equation.DSMT4">
              <p:embed/>
            </p:oleObj>
          </a:graphicData>
        </a:graphic>
      </p:graphicFrame>
      <p:sp>
        <p:nvSpPr>
          <p:cNvPr id="24581" name="Text Box 5"/>
          <p:cNvSpPr txBox="1">
            <a:spLocks noChangeArrowheads="1"/>
          </p:cNvSpPr>
          <p:nvPr/>
        </p:nvSpPr>
        <p:spPr bwMode="auto">
          <a:xfrm>
            <a:off x="638175" y="4745038"/>
            <a:ext cx="6005513"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其中     表示对</a:t>
            </a:r>
            <a:r>
              <a:rPr kumimoji="1" lang="en-US" altLang="zh-CN" sz="2400" b="1" smtClean="0">
                <a:solidFill>
                  <a:srgbClr val="000000"/>
                </a:solidFill>
                <a:latin typeface="Times New Roman" pitchFamily="18" charset="0"/>
                <a:ea typeface="楷体_GB2312" pitchFamily="49" charset="-122"/>
              </a:rPr>
              <a:t>1</a:t>
            </a:r>
            <a:r>
              <a:rPr kumimoji="1" lang="zh-CN" altLang="en-US" sz="2400" b="1" smtClean="0">
                <a:solidFill>
                  <a:srgbClr val="000000"/>
                </a:solidFill>
                <a:latin typeface="楷体_GB2312" pitchFamily="49" charset="-122"/>
                <a:ea typeface="楷体_GB2312" pitchFamily="49" charset="-122"/>
              </a:rPr>
              <a:t>、</a:t>
            </a:r>
            <a:r>
              <a:rPr kumimoji="1" lang="en-US" altLang="zh-CN" sz="2400" b="1" smtClean="0">
                <a:solidFill>
                  <a:srgbClr val="000000"/>
                </a:solidFill>
                <a:latin typeface="Times New Roman" pitchFamily="18" charset="0"/>
                <a:ea typeface="楷体_GB2312" pitchFamily="49" charset="-122"/>
              </a:rPr>
              <a:t>2</a:t>
            </a:r>
            <a:r>
              <a:rPr kumimoji="1" lang="zh-CN" altLang="en-US" sz="2400" b="1" smtClean="0">
                <a:solidFill>
                  <a:srgbClr val="000000"/>
                </a:solidFill>
                <a:latin typeface="楷体_GB2312" pitchFamily="49" charset="-122"/>
                <a:ea typeface="楷体_GB2312" pitchFamily="49" charset="-122"/>
              </a:rPr>
              <a:t>、</a:t>
            </a:r>
            <a:r>
              <a:rPr kumimoji="1" lang="en-US" altLang="zh-CN" sz="2400" b="1" smtClean="0">
                <a:solidFill>
                  <a:srgbClr val="000000"/>
                </a:solidFill>
                <a:latin typeface="Times New Roman" pitchFamily="18" charset="0"/>
                <a:ea typeface="楷体_GB2312" pitchFamily="49" charset="-122"/>
              </a:rPr>
              <a:t>3</a:t>
            </a:r>
            <a:r>
              <a:rPr kumimoji="1" lang="zh-CN" altLang="en-US" sz="2400" b="1" smtClean="0">
                <a:solidFill>
                  <a:srgbClr val="000000"/>
                </a:solidFill>
                <a:latin typeface="楷体_GB2312" pitchFamily="49" charset="-122"/>
                <a:ea typeface="楷体_GB2312" pitchFamily="49" charset="-122"/>
              </a:rPr>
              <a:t>的所有排列求和</a:t>
            </a:r>
            <a:r>
              <a:rPr kumimoji="1" lang="en-US" altLang="zh-CN" sz="2400" smtClean="0">
                <a:solidFill>
                  <a:srgbClr val="000000"/>
                </a:solidFill>
                <a:latin typeface="楷体_GB2312" pitchFamily="49" charset="-122"/>
                <a:ea typeface="楷体_GB2312" pitchFamily="49" charset="-122"/>
              </a:rPr>
              <a:t>. </a:t>
            </a:r>
          </a:p>
        </p:txBody>
      </p:sp>
      <p:graphicFrame>
        <p:nvGraphicFramePr>
          <p:cNvPr id="24582" name="Object 23"/>
          <p:cNvGraphicFramePr>
            <a:graphicFrameLocks noChangeAspect="1"/>
          </p:cNvGraphicFramePr>
          <p:nvPr/>
        </p:nvGraphicFramePr>
        <p:xfrm>
          <a:off x="1371600" y="4614863"/>
          <a:ext cx="838200" cy="739775"/>
        </p:xfrm>
        <a:graphic>
          <a:graphicData uri="http://schemas.openxmlformats.org/presentationml/2006/ole">
            <p:oleObj spid="_x0000_s359427" name="Equation" r:id="rId4" imgW="419100" imgH="368300" progId="Equation.DSMT4">
              <p:embed/>
            </p:oleObj>
          </a:graphicData>
        </a:graphic>
      </p:graphicFrame>
      <p:sp>
        <p:nvSpPr>
          <p:cNvPr id="24583" name="Text Box 7"/>
          <p:cNvSpPr txBox="1">
            <a:spLocks noChangeArrowheads="1"/>
          </p:cNvSpPr>
          <p:nvPr/>
        </p:nvSpPr>
        <p:spPr bwMode="auto">
          <a:xfrm>
            <a:off x="623888" y="5486400"/>
            <a:ext cx="79946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二阶行列式有类似规律</a:t>
            </a:r>
            <a:r>
              <a:rPr kumimoji="1" lang="en-US" altLang="zh-CN" sz="2400"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下面将行列式推广到一般的情形</a:t>
            </a:r>
            <a:r>
              <a:rPr kumimoji="1" lang="en-US" altLang="zh-CN" sz="2400" smtClean="0">
                <a:solidFill>
                  <a:srgbClr val="000000"/>
                </a:solidFill>
                <a:latin typeface="楷体_GB2312" pitchFamily="49" charset="-122"/>
                <a:ea typeface="楷体_GB2312" pitchFamily="49" charset="-122"/>
              </a:rPr>
              <a:t>. </a:t>
            </a:r>
          </a:p>
        </p:txBody>
      </p:sp>
      <p:graphicFrame>
        <p:nvGraphicFramePr>
          <p:cNvPr id="633864" name="Object 24"/>
          <p:cNvGraphicFramePr>
            <a:graphicFrameLocks noChangeAspect="1"/>
          </p:cNvGraphicFramePr>
          <p:nvPr/>
        </p:nvGraphicFramePr>
        <p:xfrm>
          <a:off x="611188" y="1482725"/>
          <a:ext cx="2652712" cy="1563688"/>
        </p:xfrm>
        <a:graphic>
          <a:graphicData uri="http://schemas.openxmlformats.org/presentationml/2006/ole">
            <p:oleObj spid="_x0000_s359428" name="Equation" r:id="rId5" imgW="1206500" imgH="711200" progId="Equation.DSMT4">
              <p:embed/>
            </p:oleObj>
          </a:graphicData>
        </a:graphic>
      </p:graphicFrame>
      <p:graphicFrame>
        <p:nvGraphicFramePr>
          <p:cNvPr id="633865" name="Object 25"/>
          <p:cNvGraphicFramePr>
            <a:graphicFrameLocks noChangeAspect="1"/>
          </p:cNvGraphicFramePr>
          <p:nvPr/>
        </p:nvGraphicFramePr>
        <p:xfrm>
          <a:off x="3276600" y="2170113"/>
          <a:ext cx="306388" cy="250825"/>
        </p:xfrm>
        <a:graphic>
          <a:graphicData uri="http://schemas.openxmlformats.org/presentationml/2006/ole">
            <p:oleObj spid="_x0000_s359429" name="Equation" r:id="rId6" imgW="139579" imgH="114201" progId="Equation.DSMT4">
              <p:embed/>
            </p:oleObj>
          </a:graphicData>
        </a:graphic>
      </p:graphicFrame>
      <p:graphicFrame>
        <p:nvGraphicFramePr>
          <p:cNvPr id="633866" name="Object 26"/>
          <p:cNvGraphicFramePr>
            <a:graphicFrameLocks noChangeAspect="1"/>
          </p:cNvGraphicFramePr>
          <p:nvPr/>
        </p:nvGraphicFramePr>
        <p:xfrm>
          <a:off x="3581400" y="2039938"/>
          <a:ext cx="4308475" cy="1008062"/>
        </p:xfrm>
        <a:graphic>
          <a:graphicData uri="http://schemas.openxmlformats.org/presentationml/2006/ole">
            <p:oleObj spid="_x0000_s359430" name="Equation" r:id="rId7" imgW="1955800" imgH="457200"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slide(fromBottom)">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fade">
                                      <p:cBhvr>
                                        <p:cTn id="12" dur="1000"/>
                                        <p:tgtEl>
                                          <p:spTgt spid="24582"/>
                                        </p:tgtEl>
                                      </p:cBhvr>
                                    </p:animEffect>
                                    <p:anim calcmode="lin" valueType="num">
                                      <p:cBhvr>
                                        <p:cTn id="13" dur="1000" fill="hold"/>
                                        <p:tgtEl>
                                          <p:spTgt spid="24582"/>
                                        </p:tgtEl>
                                        <p:attrNameLst>
                                          <p:attrName>ppt_x</p:attrName>
                                        </p:attrNameLst>
                                      </p:cBhvr>
                                      <p:tavLst>
                                        <p:tav tm="0">
                                          <p:val>
                                            <p:strVal val="#ppt_x"/>
                                          </p:val>
                                        </p:tav>
                                        <p:tav tm="100000">
                                          <p:val>
                                            <p:strVal val="#ppt_x"/>
                                          </p:val>
                                        </p:tav>
                                      </p:tavLst>
                                    </p:anim>
                                    <p:anim calcmode="lin" valueType="num">
                                      <p:cBhvr>
                                        <p:cTn id="14" dur="1000" fill="hold"/>
                                        <p:tgtEl>
                                          <p:spTgt spid="2458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fade">
                                      <p:cBhvr>
                                        <p:cTn id="17" dur="1000"/>
                                        <p:tgtEl>
                                          <p:spTgt spid="24581"/>
                                        </p:tgtEl>
                                      </p:cBhvr>
                                    </p:animEffect>
                                    <p:anim calcmode="lin" valueType="num">
                                      <p:cBhvr>
                                        <p:cTn id="18" dur="1000" fill="hold"/>
                                        <p:tgtEl>
                                          <p:spTgt spid="24581"/>
                                        </p:tgtEl>
                                        <p:attrNameLst>
                                          <p:attrName>ppt_x</p:attrName>
                                        </p:attrNameLst>
                                      </p:cBhvr>
                                      <p:tavLst>
                                        <p:tav tm="0">
                                          <p:val>
                                            <p:strVal val="#ppt_x"/>
                                          </p:val>
                                        </p:tav>
                                        <p:tav tm="100000">
                                          <p:val>
                                            <p:strVal val="#ppt_x"/>
                                          </p:val>
                                        </p:tav>
                                      </p:tavLst>
                                    </p:anim>
                                    <p:anim calcmode="lin" valueType="num">
                                      <p:cBhvr>
                                        <p:cTn id="19" dur="1000" fill="hold"/>
                                        <p:tgtEl>
                                          <p:spTgt spid="24581"/>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24583"/>
                                        </p:tgtEl>
                                        <p:attrNameLst>
                                          <p:attrName>style.visibility</p:attrName>
                                        </p:attrNameLst>
                                      </p:cBhvr>
                                      <p:to>
                                        <p:strVal val="visible"/>
                                      </p:to>
                                    </p:set>
                                    <p:anim calcmode="lin" valueType="num">
                                      <p:cBhvr>
                                        <p:cTn id="24" dur="500" fill="hold"/>
                                        <p:tgtEl>
                                          <p:spTgt spid="24583"/>
                                        </p:tgtEl>
                                        <p:attrNameLst>
                                          <p:attrName>ppt_w</p:attrName>
                                        </p:attrNameLst>
                                      </p:cBhvr>
                                      <p:tavLst>
                                        <p:tav tm="0">
                                          <p:val>
                                            <p:fltVal val="0"/>
                                          </p:val>
                                        </p:tav>
                                        <p:tav tm="100000">
                                          <p:val>
                                            <p:strVal val="#ppt_w"/>
                                          </p:val>
                                        </p:tav>
                                      </p:tavLst>
                                    </p:anim>
                                    <p:anim calcmode="lin" valueType="num">
                                      <p:cBhvr>
                                        <p:cTn id="25" dur="500" fill="hold"/>
                                        <p:tgtEl>
                                          <p:spTgt spid="245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3"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457200" y="76200"/>
            <a:ext cx="8229600" cy="1371600"/>
          </a:xfrm>
        </p:spPr>
        <p:txBody>
          <a:bodyPr/>
          <a:lstStyle/>
          <a:p>
            <a:pPr eaLnBrk="1" hangingPunct="1"/>
            <a:r>
              <a:rPr lang="zh-CN" altLang="en-US" sz="3600" b="1" smtClean="0">
                <a:solidFill>
                  <a:srgbClr val="0000FF"/>
                </a:solidFill>
                <a:ea typeface="楷体_GB2312" pitchFamily="49" charset="-122"/>
              </a:rPr>
              <a:t>     二、</a:t>
            </a:r>
            <a:r>
              <a:rPr lang="en-US" altLang="zh-CN" sz="3600" b="1" i="1" smtClean="0">
                <a:solidFill>
                  <a:srgbClr val="0000FF"/>
                </a:solidFill>
                <a:latin typeface="Times New Roman" pitchFamily="18" charset="0"/>
                <a:ea typeface="楷体_GB2312" pitchFamily="49" charset="-122"/>
              </a:rPr>
              <a:t>n </a:t>
            </a:r>
            <a:r>
              <a:rPr lang="zh-CN" altLang="en-US" sz="3600" b="1" smtClean="0">
                <a:solidFill>
                  <a:srgbClr val="0000FF"/>
                </a:solidFill>
                <a:ea typeface="楷体_GB2312" pitchFamily="49" charset="-122"/>
              </a:rPr>
              <a:t>阶行列式的定义</a:t>
            </a:r>
          </a:p>
        </p:txBody>
      </p:sp>
      <p:sp>
        <p:nvSpPr>
          <p:cNvPr id="25609" name="Text Box 9"/>
          <p:cNvSpPr txBox="1">
            <a:spLocks noChangeArrowheads="1"/>
          </p:cNvSpPr>
          <p:nvPr/>
        </p:nvSpPr>
        <p:spPr bwMode="auto">
          <a:xfrm>
            <a:off x="571500" y="4816475"/>
            <a:ext cx="8143875" cy="1200150"/>
          </a:xfrm>
          <a:prstGeom prst="rect">
            <a:avLst/>
          </a:prstGeom>
          <a:solidFill>
            <a:srgbClr val="FFFF99"/>
          </a:solidFill>
          <a:ln w="9525">
            <a:noFill/>
            <a:miter lim="800000"/>
            <a:headEnd/>
            <a:tailEnd/>
          </a:ln>
        </p:spPr>
        <p:txBody>
          <a:bodyPr>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简记作        ，其中</a:t>
            </a:r>
            <a:r>
              <a:rPr kumimoji="1" lang="en-US" altLang="zh-CN" sz="2400" b="1" i="1" smtClean="0">
                <a:solidFill>
                  <a:srgbClr val="000000"/>
                </a:solidFill>
                <a:latin typeface="楷体_GB2312" pitchFamily="49" charset="-122"/>
                <a:ea typeface="楷体_GB2312" pitchFamily="49" charset="-122"/>
              </a:rPr>
              <a:t>t </a:t>
            </a:r>
            <a:r>
              <a:rPr kumimoji="1" lang="en-US" altLang="zh-CN" sz="2400" b="1" smtClean="0">
                <a:solidFill>
                  <a:srgbClr val="000000"/>
                </a:solidFill>
                <a:latin typeface="楷体_GB2312" pitchFamily="49" charset="-122"/>
                <a:ea typeface="楷体_GB2312" pitchFamily="49" charset="-122"/>
              </a:rPr>
              <a:t>=</a:t>
            </a:r>
            <a:r>
              <a:rPr kumimoji="1" lang="en-US" altLang="zh-CN" sz="2400" b="1" i="1" smtClean="0">
                <a:solidFill>
                  <a:srgbClr val="000000"/>
                </a:solidFill>
                <a:latin typeface="楷体_GB2312" pitchFamily="49" charset="-122"/>
                <a:ea typeface="楷体_GB2312" pitchFamily="49" charset="-122"/>
              </a:rPr>
              <a:t>t</a:t>
            </a:r>
            <a:r>
              <a:rPr kumimoji="1" lang="en-US" altLang="zh-CN" sz="2400" b="1" smtClean="0">
                <a:solidFill>
                  <a:srgbClr val="000000"/>
                </a:solidFill>
                <a:latin typeface="楷体_GB2312" pitchFamily="49" charset="-122"/>
                <a:ea typeface="楷体_GB2312" pitchFamily="49" charset="-122"/>
              </a:rPr>
              <a:t>( </a:t>
            </a:r>
            <a:r>
              <a:rPr kumimoji="1" lang="en-US" altLang="zh-CN" sz="2400" b="1" i="1" smtClean="0">
                <a:solidFill>
                  <a:srgbClr val="000000"/>
                </a:solidFill>
                <a:latin typeface="Times New Roman" pitchFamily="18" charset="0"/>
                <a:ea typeface="楷体_GB2312" pitchFamily="49" charset="-122"/>
                <a:cs typeface="Times New Roman" pitchFamily="18" charset="0"/>
              </a:rPr>
              <a:t>p</a:t>
            </a:r>
            <a:r>
              <a:rPr kumimoji="1" lang="en-US" altLang="zh-CN" sz="2400" b="1" baseline="-25000" smtClean="0">
                <a:solidFill>
                  <a:srgbClr val="000000"/>
                </a:solidFill>
                <a:latin typeface="楷体_GB2312" pitchFamily="49" charset="-122"/>
                <a:ea typeface="楷体_GB2312" pitchFamily="49" charset="-122"/>
              </a:rPr>
              <a:t>1</a:t>
            </a:r>
            <a:r>
              <a:rPr kumimoji="1" lang="en-US" altLang="zh-CN" sz="2400" b="1" i="1" smtClean="0">
                <a:solidFill>
                  <a:srgbClr val="000000"/>
                </a:solidFill>
                <a:latin typeface="Times New Roman" pitchFamily="18" charset="0"/>
                <a:ea typeface="楷体_GB2312" pitchFamily="49" charset="-122"/>
                <a:cs typeface="Times New Roman" pitchFamily="18" charset="0"/>
              </a:rPr>
              <a:t>p</a:t>
            </a:r>
            <a:r>
              <a:rPr kumimoji="1" lang="en-US" altLang="zh-CN" sz="2400" b="1" baseline="-25000" smtClean="0">
                <a:solidFill>
                  <a:srgbClr val="000000"/>
                </a:solidFill>
                <a:latin typeface="楷体_GB2312" pitchFamily="49" charset="-122"/>
                <a:ea typeface="楷体_GB2312" pitchFamily="49" charset="-122"/>
                <a:cs typeface="Times New Roman" pitchFamily="18" charset="0"/>
              </a:rPr>
              <a:t>2</a:t>
            </a:r>
            <a:r>
              <a:rPr kumimoji="1" lang="en-US" altLang="zh-CN" sz="2400" b="1" smtClean="0">
                <a:solidFill>
                  <a:srgbClr val="000000"/>
                </a:solidFill>
                <a:latin typeface="楷体_GB2312" pitchFamily="49" charset="-122"/>
                <a:ea typeface="楷体_GB2312" pitchFamily="49" charset="-122"/>
                <a:cs typeface="Times New Roman" pitchFamily="18" charset="0"/>
              </a:rPr>
              <a:t> ...</a:t>
            </a:r>
            <a:r>
              <a:rPr kumimoji="1" lang="en-US" altLang="zh-CN" sz="2400" b="1" i="1" smtClean="0">
                <a:solidFill>
                  <a:srgbClr val="000000"/>
                </a:solidFill>
                <a:latin typeface="Times New Roman" pitchFamily="18" charset="0"/>
                <a:ea typeface="楷体_GB2312" pitchFamily="49" charset="-122"/>
                <a:cs typeface="Times New Roman" pitchFamily="18" charset="0"/>
              </a:rPr>
              <a:t>p</a:t>
            </a:r>
            <a:r>
              <a:rPr kumimoji="1" lang="en-US" altLang="zh-CN" sz="2400" b="1" i="1" baseline="-25000" smtClean="0">
                <a:solidFill>
                  <a:srgbClr val="000000"/>
                </a:solidFill>
                <a:latin typeface="楷体_GB2312" pitchFamily="49" charset="-122"/>
                <a:ea typeface="楷体_GB2312" pitchFamily="49" charset="-122"/>
                <a:cs typeface="Times New Roman" pitchFamily="18" charset="0"/>
              </a:rPr>
              <a:t>n </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  为行列式</a:t>
            </a:r>
            <a:r>
              <a:rPr kumimoji="1" lang="en-US" altLang="zh-CN" sz="2400" b="1" i="1" smtClean="0">
                <a:solidFill>
                  <a:srgbClr val="000000"/>
                </a:solidFill>
                <a:latin typeface="Times New Roman" pitchFamily="18" charset="0"/>
                <a:ea typeface="楷体_GB2312" pitchFamily="49" charset="-122"/>
              </a:rPr>
              <a:t>D </a:t>
            </a:r>
            <a:r>
              <a:rPr kumimoji="1" lang="zh-CN" altLang="en-US" sz="2400" b="1" smtClean="0">
                <a:solidFill>
                  <a:srgbClr val="000000"/>
                </a:solidFill>
                <a:latin typeface="楷体_GB2312" pitchFamily="49" charset="-122"/>
                <a:ea typeface="楷体_GB2312" pitchFamily="49" charset="-122"/>
              </a:rPr>
              <a:t>的</a:t>
            </a:r>
            <a:endParaRPr kumimoji="1" lang="en-US" altLang="zh-CN" sz="2400" b="1" smtClean="0">
              <a:solidFill>
                <a:srgbClr val="000000"/>
              </a:solidFill>
              <a:latin typeface="楷体_GB2312" pitchFamily="49" charset="-122"/>
              <a:ea typeface="楷体_GB2312" pitchFamily="49" charset="-122"/>
            </a:endParaRPr>
          </a:p>
          <a:p>
            <a:pPr fontAlgn="base">
              <a:spcBef>
                <a:spcPct val="0"/>
              </a:spcBef>
              <a:spcAft>
                <a:spcPct val="0"/>
              </a:spcAft>
            </a:pPr>
            <a:endParaRPr kumimoji="1" lang="en-US" altLang="zh-CN" sz="2400" b="1" smtClean="0">
              <a:solidFill>
                <a:srgbClr val="000000"/>
              </a:solidFill>
              <a:latin typeface="楷体_GB2312" pitchFamily="49" charset="-122"/>
              <a:ea typeface="楷体_GB2312" pitchFamily="49" charset="-122"/>
            </a:endParaRPr>
          </a:p>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a:t>
            </a:r>
            <a:r>
              <a:rPr kumimoji="1" lang="en-US" altLang="zh-CN" sz="2400" b="1" i="1" smtClean="0">
                <a:solidFill>
                  <a:srgbClr val="000000"/>
                </a:solidFill>
                <a:latin typeface="Times New Roman" pitchFamily="18" charset="0"/>
                <a:ea typeface="楷体_GB2312" pitchFamily="49" charset="-122"/>
              </a:rPr>
              <a:t>i</a:t>
            </a:r>
            <a:r>
              <a:rPr kumimoji="1" lang="en-US" altLang="zh-CN" sz="2400" b="1" smtClean="0">
                <a:solidFill>
                  <a:srgbClr val="000000"/>
                </a:solidFill>
                <a:latin typeface="Times New Roman" pitchFamily="18" charset="0"/>
                <a:ea typeface="楷体_GB2312" pitchFamily="49" charset="-122"/>
              </a:rPr>
              <a:t>, </a:t>
            </a:r>
            <a:r>
              <a:rPr kumimoji="1" lang="en-US" altLang="zh-CN" sz="2400" b="1" i="1" smtClean="0">
                <a:solidFill>
                  <a:srgbClr val="000000"/>
                </a:solidFill>
                <a:latin typeface="Times New Roman" pitchFamily="18" charset="0"/>
                <a:ea typeface="楷体_GB2312" pitchFamily="49" charset="-122"/>
              </a:rPr>
              <a:t>j</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元</a:t>
            </a:r>
            <a:r>
              <a:rPr kumimoji="1" lang="en-US" altLang="zh-CN" sz="2400" b="1" smtClean="0">
                <a:solidFill>
                  <a:srgbClr val="000000"/>
                </a:solidFill>
                <a:latin typeface="楷体_GB2312" pitchFamily="49" charset="-122"/>
                <a:ea typeface="楷体_GB2312" pitchFamily="49" charset="-122"/>
              </a:rPr>
              <a:t>.</a:t>
            </a:r>
            <a:endParaRPr kumimoji="1" lang="zh-CN" altLang="en-US" sz="2400" b="1" smtClean="0">
              <a:solidFill>
                <a:srgbClr val="000000"/>
              </a:solidFill>
              <a:latin typeface="楷体_GB2312" pitchFamily="49" charset="-122"/>
              <a:ea typeface="楷体_GB2312" pitchFamily="49" charset="-122"/>
            </a:endParaRPr>
          </a:p>
        </p:txBody>
      </p:sp>
      <p:graphicFrame>
        <p:nvGraphicFramePr>
          <p:cNvPr id="25610" name="Object 35"/>
          <p:cNvGraphicFramePr>
            <a:graphicFrameLocks noChangeAspect="1"/>
          </p:cNvGraphicFramePr>
          <p:nvPr/>
        </p:nvGraphicFramePr>
        <p:xfrm>
          <a:off x="1643063" y="4826000"/>
          <a:ext cx="1112837" cy="531813"/>
        </p:xfrm>
        <a:graphic>
          <a:graphicData uri="http://schemas.openxmlformats.org/presentationml/2006/ole">
            <p:oleObj spid="_x0000_s360450" name="Equation" r:id="rId3" imgW="508000" imgH="241300" progId="Equation.DSMT4">
              <p:embed/>
            </p:oleObj>
          </a:graphicData>
        </a:graphic>
      </p:graphicFrame>
      <p:graphicFrame>
        <p:nvGraphicFramePr>
          <p:cNvPr id="25611" name="Object 36"/>
          <p:cNvGraphicFramePr>
            <a:graphicFrameLocks noChangeAspect="1"/>
          </p:cNvGraphicFramePr>
          <p:nvPr/>
        </p:nvGraphicFramePr>
        <p:xfrm>
          <a:off x="6253163" y="4786313"/>
          <a:ext cx="390525" cy="531812"/>
        </p:xfrm>
        <a:graphic>
          <a:graphicData uri="http://schemas.openxmlformats.org/presentationml/2006/ole">
            <p:oleObj spid="_x0000_s360451" name="Equation" r:id="rId4" imgW="177646" imgH="241091" progId="Equation.DSMT4">
              <p:embed/>
            </p:oleObj>
          </a:graphicData>
        </a:graphic>
      </p:graphicFrame>
      <p:sp>
        <p:nvSpPr>
          <p:cNvPr id="634886" name="Text Box 3"/>
          <p:cNvSpPr txBox="1">
            <a:spLocks noChangeArrowheads="1"/>
          </p:cNvSpPr>
          <p:nvPr/>
        </p:nvSpPr>
        <p:spPr bwMode="auto">
          <a:xfrm>
            <a:off x="609600" y="1258888"/>
            <a:ext cx="6088063" cy="461962"/>
          </a:xfrm>
          <a:prstGeom prst="rect">
            <a:avLst/>
          </a:prstGeom>
          <a:noFill/>
          <a:ln w="9525">
            <a:noFill/>
            <a:miter lim="800000"/>
            <a:headEnd/>
            <a:tailEnd/>
          </a:ln>
        </p:spPr>
        <p:txBody>
          <a:bodyPr wrap="none">
            <a:spAutoFit/>
          </a:bodyPr>
          <a:lstStyle/>
          <a:p>
            <a:pPr fontAlgn="base">
              <a:spcBef>
                <a:spcPct val="50000"/>
              </a:spcBef>
              <a:spcAft>
                <a:spcPct val="0"/>
              </a:spcAft>
            </a:pPr>
            <a:r>
              <a:rPr kumimoji="1" lang="en-US" altLang="zh-CN" sz="2400" b="1" smtClean="0">
                <a:solidFill>
                  <a:srgbClr val="3333FF"/>
                </a:solidFill>
                <a:latin typeface="Times New Roman" pitchFamily="18" charset="0"/>
                <a:ea typeface="楷体_GB2312" pitchFamily="49" charset="-122"/>
              </a:rPr>
              <a:t>       </a:t>
            </a:r>
            <a:r>
              <a:rPr kumimoji="1" lang="zh-CN" altLang="en-US" sz="2400" b="1" smtClean="0">
                <a:solidFill>
                  <a:srgbClr val="3333FF"/>
                </a:solidFill>
                <a:latin typeface="Times New Roman" pitchFamily="18" charset="0"/>
                <a:ea typeface="楷体_GB2312" pitchFamily="49" charset="-122"/>
              </a:rPr>
              <a:t>定义</a:t>
            </a:r>
            <a:r>
              <a:rPr kumimoji="1" lang="en-US" altLang="zh-CN" sz="2400" b="1" smtClean="0">
                <a:solidFill>
                  <a:srgbClr val="3333FF"/>
                </a:solidFill>
                <a:latin typeface="Times New Roman" pitchFamily="18" charset="0"/>
                <a:ea typeface="楷体_GB2312" pitchFamily="49" charset="-122"/>
              </a:rPr>
              <a:t>1</a:t>
            </a:r>
            <a:r>
              <a:rPr kumimoji="1" lang="zh-CN" altLang="en-US" sz="2400" b="1" smtClean="0">
                <a:solidFill>
                  <a:srgbClr val="0000FF"/>
                </a:solidFill>
                <a:latin typeface="Times New Roman" pitchFamily="18" charset="0"/>
                <a:ea typeface="楷体_GB2312" pitchFamily="49" charset="-122"/>
              </a:rPr>
              <a:t>   </a:t>
            </a:r>
            <a:r>
              <a:rPr kumimoji="1" lang="zh-CN" altLang="en-US" sz="2400" b="1" smtClean="0">
                <a:solidFill>
                  <a:srgbClr val="000000"/>
                </a:solidFill>
                <a:latin typeface="Times New Roman" pitchFamily="18" charset="0"/>
                <a:ea typeface="楷体_GB2312" pitchFamily="49" charset="-122"/>
              </a:rPr>
              <a:t>设有    个数排成 </a:t>
            </a:r>
            <a:r>
              <a:rPr lang="en-US" altLang="zh-CN" sz="2400" b="1" i="1" smtClean="0">
                <a:solidFill>
                  <a:srgbClr val="000000"/>
                </a:solidFill>
                <a:latin typeface="Times New Roman" pitchFamily="18" charset="0"/>
                <a:ea typeface="楷体_GB2312" pitchFamily="49" charset="-122"/>
                <a:cs typeface="Times New Roman" pitchFamily="18" charset="0"/>
              </a:rPr>
              <a:t>n </a:t>
            </a:r>
            <a:r>
              <a:rPr kumimoji="1" lang="zh-CN" altLang="en-US" sz="2400" b="1" smtClean="0">
                <a:solidFill>
                  <a:srgbClr val="000000"/>
                </a:solidFill>
                <a:latin typeface="Times New Roman" pitchFamily="18" charset="0"/>
                <a:ea typeface="楷体_GB2312" pitchFamily="49" charset="-122"/>
              </a:rPr>
              <a:t>行 </a:t>
            </a:r>
            <a:r>
              <a:rPr lang="en-US" altLang="zh-CN" sz="2400" b="1" i="1" smtClean="0">
                <a:solidFill>
                  <a:srgbClr val="000000"/>
                </a:solidFill>
                <a:latin typeface="Times New Roman" pitchFamily="18" charset="0"/>
                <a:ea typeface="楷体_GB2312" pitchFamily="49" charset="-122"/>
                <a:cs typeface="Times New Roman" pitchFamily="18" charset="0"/>
              </a:rPr>
              <a:t>n </a:t>
            </a:r>
            <a:r>
              <a:rPr kumimoji="1" lang="zh-CN" altLang="en-US" sz="2400" b="1" smtClean="0">
                <a:solidFill>
                  <a:srgbClr val="000000"/>
                </a:solidFill>
                <a:latin typeface="Times New Roman" pitchFamily="18" charset="0"/>
                <a:ea typeface="楷体_GB2312" pitchFamily="49" charset="-122"/>
              </a:rPr>
              <a:t>列的数表</a:t>
            </a:r>
          </a:p>
        </p:txBody>
      </p:sp>
      <p:graphicFrame>
        <p:nvGraphicFramePr>
          <p:cNvPr id="634887" name="Object 14"/>
          <p:cNvGraphicFramePr>
            <a:graphicFrameLocks noChangeAspect="1"/>
          </p:cNvGraphicFramePr>
          <p:nvPr/>
        </p:nvGraphicFramePr>
        <p:xfrm>
          <a:off x="2857500" y="1285875"/>
          <a:ext cx="327025" cy="406400"/>
        </p:xfrm>
        <a:graphic>
          <a:graphicData uri="http://schemas.openxmlformats.org/presentationml/2006/ole">
            <p:oleObj spid="_x0000_s360452" name="公式" r:id="rId5" imgW="177569" imgH="202936" progId="">
              <p:embed/>
            </p:oleObj>
          </a:graphicData>
        </a:graphic>
      </p:graphicFrame>
      <p:graphicFrame>
        <p:nvGraphicFramePr>
          <p:cNvPr id="31749" name="Object 19"/>
          <p:cNvGraphicFramePr>
            <a:graphicFrameLocks noChangeAspect="1"/>
          </p:cNvGraphicFramePr>
          <p:nvPr/>
        </p:nvGraphicFramePr>
        <p:xfrm>
          <a:off x="2970213" y="2000250"/>
          <a:ext cx="2101850" cy="1663700"/>
        </p:xfrm>
        <a:graphic>
          <a:graphicData uri="http://schemas.openxmlformats.org/presentationml/2006/ole">
            <p:oleObj spid="_x0000_s360453" name="Equation" r:id="rId6" imgW="1155700" imgH="914400" progId="">
              <p:embed/>
            </p:oleObj>
          </a:graphicData>
        </a:graphic>
      </p:graphicFrame>
      <p:sp>
        <p:nvSpPr>
          <p:cNvPr id="16" name="Text Box 3"/>
          <p:cNvSpPr txBox="1">
            <a:spLocks noChangeArrowheads="1"/>
          </p:cNvSpPr>
          <p:nvPr/>
        </p:nvSpPr>
        <p:spPr bwMode="auto">
          <a:xfrm>
            <a:off x="428625" y="3929063"/>
            <a:ext cx="881063" cy="461962"/>
          </a:xfrm>
          <a:prstGeom prst="rect">
            <a:avLst/>
          </a:prstGeom>
          <a:noFill/>
          <a:ln w="9525">
            <a:noFill/>
            <a:miter lim="800000"/>
            <a:headEnd/>
            <a:tailEnd/>
          </a:ln>
        </p:spPr>
        <p:txBody>
          <a:bodyPr wrap="none">
            <a:spAutoFit/>
          </a:bodyPr>
          <a:lstStyle/>
          <a:p>
            <a:pPr fontAlgn="base">
              <a:spcBef>
                <a:spcPct val="50000"/>
              </a:spcBef>
              <a:spcAft>
                <a:spcPct val="0"/>
              </a:spcAft>
            </a:pPr>
            <a:r>
              <a:rPr kumimoji="1" lang="zh-CN" altLang="en-US" sz="2400" b="1" smtClean="0">
                <a:solidFill>
                  <a:srgbClr val="0000FF"/>
                </a:solidFill>
                <a:latin typeface="Times New Roman" pitchFamily="18" charset="0"/>
                <a:ea typeface="楷体_GB2312" pitchFamily="49" charset="-122"/>
              </a:rPr>
              <a:t> </a:t>
            </a:r>
            <a:r>
              <a:rPr kumimoji="1" lang="zh-CN" altLang="en-US" sz="2400" b="1" smtClean="0">
                <a:solidFill>
                  <a:srgbClr val="000000"/>
                </a:solidFill>
                <a:latin typeface="Times New Roman" pitchFamily="18" charset="0"/>
                <a:ea typeface="楷体_GB2312" pitchFamily="49" charset="-122"/>
              </a:rPr>
              <a:t>和式</a:t>
            </a:r>
          </a:p>
        </p:txBody>
      </p:sp>
      <p:graphicFrame>
        <p:nvGraphicFramePr>
          <p:cNvPr id="3" name="Object 14"/>
          <p:cNvGraphicFramePr>
            <a:graphicFrameLocks noChangeAspect="1"/>
          </p:cNvGraphicFramePr>
          <p:nvPr/>
        </p:nvGraphicFramePr>
        <p:xfrm>
          <a:off x="2470150" y="3913188"/>
          <a:ext cx="1565275" cy="482600"/>
        </p:xfrm>
        <a:graphic>
          <a:graphicData uri="http://schemas.openxmlformats.org/presentationml/2006/ole">
            <p:oleObj spid="_x0000_s360454" name="公式" r:id="rId7" imgW="850531" imgH="241195" progId="">
              <p:embed/>
            </p:oleObj>
          </a:graphicData>
        </a:graphic>
      </p:graphicFrame>
      <p:graphicFrame>
        <p:nvGraphicFramePr>
          <p:cNvPr id="27664" name="Object 16"/>
          <p:cNvGraphicFramePr>
            <a:graphicFrameLocks noChangeAspect="1"/>
          </p:cNvGraphicFramePr>
          <p:nvPr/>
        </p:nvGraphicFramePr>
        <p:xfrm>
          <a:off x="1857375" y="3975100"/>
          <a:ext cx="606425" cy="382588"/>
        </p:xfrm>
        <a:graphic>
          <a:graphicData uri="http://schemas.openxmlformats.org/presentationml/2006/ole">
            <p:oleObj spid="_x0000_s360455" r:id="rId8" imgW="330057" imgH="203112" progId="">
              <p:embed/>
            </p:oleObj>
          </a:graphicData>
        </a:graphic>
      </p:graphicFrame>
      <p:graphicFrame>
        <p:nvGraphicFramePr>
          <p:cNvPr id="4" name="Object 14"/>
          <p:cNvGraphicFramePr>
            <a:graphicFrameLocks noChangeAspect="1"/>
          </p:cNvGraphicFramePr>
          <p:nvPr/>
        </p:nvGraphicFramePr>
        <p:xfrm>
          <a:off x="1143000" y="3857625"/>
          <a:ext cx="723900" cy="736600"/>
        </p:xfrm>
        <a:graphic>
          <a:graphicData uri="http://schemas.openxmlformats.org/presentationml/2006/ole">
            <p:oleObj spid="_x0000_s360456" name="公式" r:id="rId9" imgW="393529" imgH="368140" progId="">
              <p:embed/>
            </p:oleObj>
          </a:graphicData>
        </a:graphic>
      </p:graphicFrame>
      <p:sp>
        <p:nvSpPr>
          <p:cNvPr id="21" name="Text Box 3"/>
          <p:cNvSpPr txBox="1">
            <a:spLocks noChangeArrowheads="1"/>
          </p:cNvSpPr>
          <p:nvPr/>
        </p:nvSpPr>
        <p:spPr bwMode="auto">
          <a:xfrm>
            <a:off x="3976688" y="3929063"/>
            <a:ext cx="4738687" cy="461962"/>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FF"/>
                </a:solidFill>
                <a:latin typeface="Times New Roman" pitchFamily="18" charset="0"/>
                <a:ea typeface="楷体_GB2312" pitchFamily="49" charset="-122"/>
              </a:rPr>
              <a:t> </a:t>
            </a:r>
            <a:r>
              <a:rPr kumimoji="1" lang="zh-CN" altLang="en-US" sz="2400" b="1" smtClean="0">
                <a:solidFill>
                  <a:srgbClr val="000000"/>
                </a:solidFill>
                <a:latin typeface="Times New Roman" pitchFamily="18" charset="0"/>
                <a:ea typeface="楷体_GB2312" pitchFamily="49" charset="-122"/>
              </a:rPr>
              <a:t>称为由上数表所确定的</a:t>
            </a:r>
            <a:r>
              <a:rPr lang="en-US" altLang="zh-CN" sz="2400" b="1" i="1" smtClean="0">
                <a:solidFill>
                  <a:srgbClr val="0000CC"/>
                </a:solidFill>
                <a:latin typeface="Times New Roman" pitchFamily="18" charset="0"/>
                <a:ea typeface="楷体_GB2312" pitchFamily="49" charset="-122"/>
                <a:cs typeface="Times New Roman" pitchFamily="18" charset="0"/>
              </a:rPr>
              <a:t>n</a:t>
            </a:r>
            <a:r>
              <a:rPr lang="zh-CN" altLang="en-US" sz="2400" b="1" smtClean="0">
                <a:solidFill>
                  <a:srgbClr val="0000CC"/>
                </a:solidFill>
                <a:latin typeface="Times New Roman" pitchFamily="18" charset="0"/>
                <a:ea typeface="楷体_GB2312" pitchFamily="49" charset="-122"/>
                <a:cs typeface="Times New Roman" pitchFamily="18" charset="0"/>
              </a:rPr>
              <a:t>阶</a:t>
            </a:r>
            <a:r>
              <a:rPr kumimoji="1" lang="zh-CN" altLang="en-US" sz="2400" b="1" smtClean="0">
                <a:solidFill>
                  <a:srgbClr val="0000CC"/>
                </a:solidFill>
                <a:latin typeface="Times New Roman" pitchFamily="18" charset="0"/>
                <a:ea typeface="楷体_GB2312" pitchFamily="49" charset="-122"/>
              </a:rPr>
              <a:t>行列式</a:t>
            </a:r>
            <a:r>
              <a:rPr kumimoji="1" lang="zh-CN" altLang="en-US" sz="2400" b="1" smtClean="0">
                <a:solidFill>
                  <a:srgbClr val="000000"/>
                </a:solidFill>
                <a:latin typeface="Times New Roman" pitchFamily="18" charset="0"/>
                <a:ea typeface="楷体_GB2312" pitchFamily="49" charset="-122"/>
              </a:rPr>
              <a:t>，</a:t>
            </a:r>
          </a:p>
        </p:txBody>
      </p:sp>
      <p:sp>
        <p:nvSpPr>
          <p:cNvPr id="634894" name="Text Box 3"/>
          <p:cNvSpPr txBox="1">
            <a:spLocks noChangeArrowheads="1"/>
          </p:cNvSpPr>
          <p:nvPr/>
        </p:nvSpPr>
        <p:spPr bwMode="auto">
          <a:xfrm>
            <a:off x="428625" y="4681538"/>
            <a:ext cx="4738688" cy="461962"/>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FF"/>
                </a:solidFill>
                <a:latin typeface="Times New Roman" pitchFamily="18" charset="0"/>
                <a:ea typeface="楷体_GB2312" pitchFamily="49" charset="-122"/>
              </a:rPr>
              <a:t> </a:t>
            </a:r>
            <a:endParaRPr kumimoji="1" lang="zh-CN" altLang="en-US" sz="2400" b="1" smtClean="0">
              <a:solidFill>
                <a:srgbClr val="000000"/>
              </a:solidFill>
              <a:latin typeface="Times New Roman" pitchFamily="18" charset="0"/>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6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5610"/>
                                        </p:tgtEl>
                                        <p:attrNameLst>
                                          <p:attrName>style.visibility</p:attrName>
                                        </p:attrNameLst>
                                      </p:cBhvr>
                                      <p:to>
                                        <p:strVal val="visible"/>
                                      </p:to>
                                    </p:set>
                                    <p:animEffect transition="in" filter="dissolve">
                                      <p:cBhvr>
                                        <p:cTn id="35" dur="500"/>
                                        <p:tgtEl>
                                          <p:spTgt spid="25610"/>
                                        </p:tgtEl>
                                      </p:cBhvr>
                                    </p:animEffect>
                                  </p:childTnLst>
                                </p:cTn>
                              </p:par>
                              <p:par>
                                <p:cTn id="36" presetID="9" presetClass="entr" presetSubtype="0" fill="hold" nodeType="withEffect">
                                  <p:stCondLst>
                                    <p:cond delay="0"/>
                                  </p:stCondLst>
                                  <p:childTnLst>
                                    <p:set>
                                      <p:cBhvr>
                                        <p:cTn id="37" dur="1" fill="hold">
                                          <p:stCondLst>
                                            <p:cond delay="0"/>
                                          </p:stCondLst>
                                        </p:cTn>
                                        <p:tgtEl>
                                          <p:spTgt spid="25611"/>
                                        </p:tgtEl>
                                        <p:attrNameLst>
                                          <p:attrName>style.visibility</p:attrName>
                                        </p:attrNameLst>
                                      </p:cBhvr>
                                      <p:to>
                                        <p:strVal val="visible"/>
                                      </p:to>
                                    </p:set>
                                    <p:animEffect transition="in" filter="dissolve">
                                      <p:cBhvr>
                                        <p:cTn id="38" dur="500"/>
                                        <p:tgtEl>
                                          <p:spTgt spid="2561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609"/>
                                        </p:tgtEl>
                                        <p:attrNameLst>
                                          <p:attrName>style.visibility</p:attrName>
                                        </p:attrNameLst>
                                      </p:cBhvr>
                                      <p:to>
                                        <p:strVal val="visible"/>
                                      </p:to>
                                    </p:set>
                                    <p:animEffect transition="in" filter="dissolve">
                                      <p:cBhvr>
                                        <p:cTn id="41"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nimBg="1"/>
      <p:bldP spid="16" grpId="0"/>
      <p:bldP spid="21"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228600" y="3505200"/>
            <a:ext cx="8763000" cy="2830513"/>
          </a:xfrm>
          <a:prstGeom prst="rect">
            <a:avLst/>
          </a:prstGeom>
          <a:noFill/>
          <a:ln w="9525">
            <a:noFill/>
            <a:miter lim="800000"/>
            <a:headEnd/>
            <a:tailEnd/>
          </a:ln>
        </p:spPr>
        <p:txBody>
          <a:bodyPr>
            <a:spAutoFit/>
          </a:bodyPr>
          <a:lstStyle/>
          <a:p>
            <a:pPr marL="342900" indent="-342900" fontAlgn="base">
              <a:spcBef>
                <a:spcPct val="0"/>
              </a:spcBef>
              <a:spcAft>
                <a:spcPct val="0"/>
              </a:spcAft>
              <a:buFontTx/>
              <a:buAutoNum type="arabicPeriod"/>
            </a:pPr>
            <a:r>
              <a:rPr kumimoji="1" lang="en-US" altLang="zh-CN" sz="2400" b="1" smtClean="0">
                <a:solidFill>
                  <a:srgbClr val="000000"/>
                </a:solidFill>
                <a:latin typeface="Times New Roman" pitchFamily="18" charset="0"/>
                <a:ea typeface="楷体_GB2312" pitchFamily="49" charset="-122"/>
              </a:rPr>
              <a:t> </a:t>
            </a:r>
            <a:r>
              <a:rPr kumimoji="1" lang="en-US" altLang="zh-CN" sz="2400" b="1" i="1" smtClean="0">
                <a:solidFill>
                  <a:srgbClr val="FF0000"/>
                </a:solidFill>
                <a:latin typeface="Times New Roman" pitchFamily="18" charset="0"/>
                <a:ea typeface="楷体_GB2312" pitchFamily="49" charset="-122"/>
              </a:rPr>
              <a:t>n</a:t>
            </a:r>
            <a:r>
              <a:rPr kumimoji="1" lang="en-US" altLang="zh-CN" sz="2400" b="1" i="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楷体_GB2312" pitchFamily="49" charset="-122"/>
                <a:ea typeface="楷体_GB2312" pitchFamily="49" charset="-122"/>
              </a:rPr>
              <a:t>阶行列式共有</a:t>
            </a:r>
            <a:r>
              <a:rPr kumimoji="1" lang="zh-CN" altLang="en-US" sz="2400" b="1" smtClean="0">
                <a:solidFill>
                  <a:srgbClr val="000000"/>
                </a:solidFill>
                <a:latin typeface="Times New Roman" pitchFamily="18" charset="0"/>
                <a:ea typeface="楷体_GB2312" pitchFamily="49" charset="-122"/>
              </a:rPr>
              <a:t> </a:t>
            </a:r>
            <a:r>
              <a:rPr kumimoji="1" lang="en-US" altLang="zh-CN" sz="2400" b="1" i="1" smtClean="0">
                <a:solidFill>
                  <a:srgbClr val="FF0000"/>
                </a:solidFill>
                <a:latin typeface="Times New Roman" pitchFamily="18" charset="0"/>
                <a:ea typeface="楷体_GB2312" pitchFamily="49" charset="-122"/>
              </a:rPr>
              <a:t>n</a:t>
            </a:r>
            <a:r>
              <a:rPr kumimoji="1" lang="en-US" altLang="zh-CN" sz="2400" b="1" smtClean="0">
                <a:solidFill>
                  <a:srgbClr val="FF0000"/>
                </a:solidFill>
                <a:latin typeface="Times New Roman" pitchFamily="18" charset="0"/>
                <a:ea typeface="楷体_GB2312" pitchFamily="49" charset="-122"/>
              </a:rPr>
              <a:t>! </a:t>
            </a:r>
            <a:r>
              <a:rPr kumimoji="1" lang="zh-CN" altLang="en-US" sz="2400" b="1" smtClean="0">
                <a:solidFill>
                  <a:srgbClr val="000000"/>
                </a:solidFill>
                <a:latin typeface="楷体_GB2312" pitchFamily="49" charset="-122"/>
                <a:ea typeface="楷体_GB2312" pitchFamily="49" charset="-122"/>
              </a:rPr>
              <a:t>项．</a:t>
            </a:r>
          </a:p>
          <a:p>
            <a:pPr marL="342900" indent="-342900" fontAlgn="base">
              <a:lnSpc>
                <a:spcPct val="130000"/>
              </a:lnSpc>
              <a:spcBef>
                <a:spcPct val="0"/>
              </a:spcBef>
              <a:spcAft>
                <a:spcPct val="0"/>
              </a:spcAft>
              <a:buFontTx/>
              <a:buAutoNum type="arabicPeriod"/>
            </a:pPr>
            <a:r>
              <a:rPr kumimoji="1" lang="zh-CN" altLang="en-US" sz="2400" b="1" smtClean="0">
                <a:solidFill>
                  <a:srgbClr val="000000"/>
                </a:solidFill>
                <a:latin typeface="楷体_GB2312" pitchFamily="49" charset="-122"/>
                <a:ea typeface="楷体_GB2312" pitchFamily="49" charset="-122"/>
              </a:rPr>
              <a:t>每一项都是位于不同行不同列的</a:t>
            </a:r>
            <a:r>
              <a:rPr kumimoji="1" lang="zh-CN" altLang="en-US" sz="2400" b="1" smtClean="0">
                <a:solidFill>
                  <a:srgbClr val="000000"/>
                </a:solidFill>
                <a:latin typeface="Times New Roman" pitchFamily="18" charset="0"/>
                <a:ea typeface="楷体_GB2312" pitchFamily="49" charset="-122"/>
              </a:rPr>
              <a:t> </a:t>
            </a:r>
            <a:r>
              <a:rPr kumimoji="1" lang="en-US" altLang="zh-CN" sz="2400" b="1" i="1" smtClean="0">
                <a:solidFill>
                  <a:srgbClr val="FF0000"/>
                </a:solidFill>
                <a:latin typeface="Times New Roman" pitchFamily="18" charset="0"/>
                <a:ea typeface="楷体_GB2312" pitchFamily="49" charset="-122"/>
              </a:rPr>
              <a:t>n</a:t>
            </a:r>
            <a:r>
              <a:rPr kumimoji="1" lang="en-US" altLang="zh-CN" sz="2400" b="1" i="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楷体_GB2312" pitchFamily="49" charset="-122"/>
                <a:ea typeface="楷体_GB2312" pitchFamily="49" charset="-122"/>
              </a:rPr>
              <a:t>个元素的乘积．</a:t>
            </a:r>
          </a:p>
          <a:p>
            <a:pPr marL="342900" indent="-342900" fontAlgn="base">
              <a:lnSpc>
                <a:spcPct val="130000"/>
              </a:lnSpc>
              <a:spcBef>
                <a:spcPct val="0"/>
              </a:spcBef>
              <a:spcAft>
                <a:spcPct val="0"/>
              </a:spcAft>
              <a:buFontTx/>
              <a:buAutoNum type="arabicPeriod"/>
            </a:pPr>
            <a:r>
              <a:rPr kumimoji="1" lang="zh-CN" altLang="en-US" sz="2400" b="1" smtClean="0">
                <a:solidFill>
                  <a:srgbClr val="000000"/>
                </a:solidFill>
                <a:latin typeface="楷体_GB2312" pitchFamily="49" charset="-122"/>
                <a:ea typeface="楷体_GB2312" pitchFamily="49" charset="-122"/>
              </a:rPr>
              <a:t>每一项可以写成            （正负号除外），其中</a:t>
            </a:r>
          </a:p>
          <a:p>
            <a:pPr marL="342900" indent="-342900"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  是</a:t>
            </a:r>
            <a:r>
              <a:rPr kumimoji="1" lang="en-US" altLang="zh-CN" sz="2400" b="1" smtClean="0">
                <a:solidFill>
                  <a:srgbClr val="000000"/>
                </a:solidFill>
                <a:latin typeface="Times New Roman" pitchFamily="18" charset="0"/>
                <a:ea typeface="楷体_GB2312" pitchFamily="49" charset="-122"/>
              </a:rPr>
              <a:t>1, 2, …, </a:t>
            </a:r>
            <a:r>
              <a:rPr kumimoji="1" lang="en-US" altLang="zh-CN" sz="2400" b="1" i="1" smtClean="0">
                <a:solidFill>
                  <a:srgbClr val="000000"/>
                </a:solidFill>
                <a:latin typeface="Times New Roman" pitchFamily="18" charset="0"/>
                <a:ea typeface="楷体_GB2312" pitchFamily="49" charset="-122"/>
              </a:rPr>
              <a:t>n </a:t>
            </a:r>
            <a:r>
              <a:rPr kumimoji="1" lang="zh-CN" altLang="en-US" sz="2400" b="1" smtClean="0">
                <a:solidFill>
                  <a:srgbClr val="000000"/>
                </a:solidFill>
                <a:latin typeface="楷体_GB2312" pitchFamily="49" charset="-122"/>
                <a:ea typeface="楷体_GB2312" pitchFamily="49" charset="-122"/>
              </a:rPr>
              <a:t>的某个排列</a:t>
            </a:r>
            <a:r>
              <a:rPr kumimoji="1" lang="en-US" altLang="zh-CN" sz="2400" b="1" smtClean="0">
                <a:solidFill>
                  <a:srgbClr val="000000"/>
                </a:solidFill>
                <a:latin typeface="楷体_GB2312" pitchFamily="49" charset="-122"/>
                <a:ea typeface="楷体_GB2312" pitchFamily="49" charset="-122"/>
              </a:rPr>
              <a:t>.</a:t>
            </a:r>
          </a:p>
          <a:p>
            <a:pPr marL="342900" indent="-342900" fontAlgn="base">
              <a:lnSpc>
                <a:spcPct val="130000"/>
              </a:lnSpc>
              <a:spcBef>
                <a:spcPct val="0"/>
              </a:spcBef>
              <a:spcAft>
                <a:spcPct val="0"/>
              </a:spcAft>
              <a:buFontTx/>
              <a:buAutoNum type="arabicPeriod" startAt="4"/>
            </a:pPr>
            <a:r>
              <a:rPr kumimoji="1" lang="zh-CN" altLang="en-US" sz="2400" b="1" smtClean="0">
                <a:solidFill>
                  <a:srgbClr val="000000"/>
                </a:solidFill>
                <a:latin typeface="楷体_GB2312" pitchFamily="49" charset="-122"/>
                <a:ea typeface="楷体_GB2312" pitchFamily="49" charset="-122"/>
              </a:rPr>
              <a:t>当         是</a:t>
            </a:r>
            <a:r>
              <a:rPr kumimoji="1" lang="zh-CN" altLang="en-US" sz="2400" b="1" smtClean="0">
                <a:solidFill>
                  <a:srgbClr val="0000FF"/>
                </a:solidFill>
                <a:latin typeface="楷体_GB2312" pitchFamily="49" charset="-122"/>
                <a:ea typeface="楷体_GB2312" pitchFamily="49" charset="-122"/>
              </a:rPr>
              <a:t>偶排列</a:t>
            </a:r>
            <a:r>
              <a:rPr kumimoji="1" lang="zh-CN" altLang="en-US" sz="2400" b="1" smtClean="0">
                <a:solidFill>
                  <a:srgbClr val="000000"/>
                </a:solidFill>
                <a:latin typeface="楷体_GB2312" pitchFamily="49" charset="-122"/>
                <a:ea typeface="楷体_GB2312" pitchFamily="49" charset="-122"/>
              </a:rPr>
              <a:t>时，对应的项取</a:t>
            </a:r>
            <a:r>
              <a:rPr kumimoji="1" lang="zh-CN" altLang="en-US" sz="2400" b="1" smtClean="0">
                <a:solidFill>
                  <a:srgbClr val="0000FF"/>
                </a:solidFill>
                <a:latin typeface="楷体_GB2312" pitchFamily="49" charset="-122"/>
                <a:ea typeface="楷体_GB2312" pitchFamily="49" charset="-122"/>
              </a:rPr>
              <a:t>正号</a:t>
            </a:r>
            <a:r>
              <a:rPr kumimoji="1" lang="zh-CN" altLang="en-US" sz="2400" b="1" smtClean="0">
                <a:solidFill>
                  <a:srgbClr val="000000"/>
                </a:solidFill>
                <a:latin typeface="楷体_GB2312" pitchFamily="49" charset="-122"/>
                <a:ea typeface="楷体_GB2312" pitchFamily="49" charset="-122"/>
              </a:rPr>
              <a:t>；</a:t>
            </a:r>
          </a:p>
          <a:p>
            <a:pPr marL="342900" indent="-342900"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  当         是</a:t>
            </a:r>
            <a:r>
              <a:rPr kumimoji="1" lang="zh-CN" altLang="en-US" sz="2400" b="1" smtClean="0">
                <a:solidFill>
                  <a:srgbClr val="0000FF"/>
                </a:solidFill>
                <a:latin typeface="楷体_GB2312" pitchFamily="49" charset="-122"/>
                <a:ea typeface="楷体_GB2312" pitchFamily="49" charset="-122"/>
              </a:rPr>
              <a:t>奇排列</a:t>
            </a:r>
            <a:r>
              <a:rPr kumimoji="1" lang="zh-CN" altLang="en-US" sz="2400" b="1" smtClean="0">
                <a:solidFill>
                  <a:srgbClr val="000000"/>
                </a:solidFill>
                <a:latin typeface="楷体_GB2312" pitchFamily="49" charset="-122"/>
                <a:ea typeface="楷体_GB2312" pitchFamily="49" charset="-122"/>
              </a:rPr>
              <a:t>时，对应的项取</a:t>
            </a:r>
            <a:r>
              <a:rPr kumimoji="1" lang="zh-CN" altLang="en-US" sz="2400" b="1" smtClean="0">
                <a:solidFill>
                  <a:srgbClr val="0000FF"/>
                </a:solidFill>
                <a:latin typeface="楷体_GB2312" pitchFamily="49" charset="-122"/>
                <a:ea typeface="楷体_GB2312" pitchFamily="49" charset="-122"/>
              </a:rPr>
              <a:t>负号</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25604" name="Object 30"/>
          <p:cNvGraphicFramePr>
            <a:graphicFrameLocks noChangeAspect="1"/>
          </p:cNvGraphicFramePr>
          <p:nvPr/>
        </p:nvGraphicFramePr>
        <p:xfrm>
          <a:off x="2868613" y="4419600"/>
          <a:ext cx="1968500" cy="557213"/>
        </p:xfrm>
        <a:graphic>
          <a:graphicData uri="http://schemas.openxmlformats.org/presentationml/2006/ole">
            <p:oleObj spid="_x0000_s361474" name="Equation" r:id="rId3" imgW="888614" imgH="253890" progId="Equation.DSMT4">
              <p:embed/>
            </p:oleObj>
          </a:graphicData>
        </a:graphic>
      </p:graphicFrame>
      <p:graphicFrame>
        <p:nvGraphicFramePr>
          <p:cNvPr id="25605" name="Object 31"/>
          <p:cNvGraphicFramePr>
            <a:graphicFrameLocks noChangeAspect="1"/>
          </p:cNvGraphicFramePr>
          <p:nvPr/>
        </p:nvGraphicFramePr>
        <p:xfrm>
          <a:off x="7648575" y="4419600"/>
          <a:ext cx="1457325" cy="503238"/>
        </p:xfrm>
        <a:graphic>
          <a:graphicData uri="http://schemas.openxmlformats.org/presentationml/2006/ole">
            <p:oleObj spid="_x0000_s361475" name="Equation" r:id="rId4" imgW="660400" imgH="228600" progId="Equation.DSMT4">
              <p:embed/>
            </p:oleObj>
          </a:graphicData>
        </a:graphic>
      </p:graphicFrame>
      <p:graphicFrame>
        <p:nvGraphicFramePr>
          <p:cNvPr id="25606" name="Object 32"/>
          <p:cNvGraphicFramePr>
            <a:graphicFrameLocks noChangeAspect="1"/>
          </p:cNvGraphicFramePr>
          <p:nvPr/>
        </p:nvGraphicFramePr>
        <p:xfrm>
          <a:off x="904875" y="5375275"/>
          <a:ext cx="1457325" cy="503238"/>
        </p:xfrm>
        <a:graphic>
          <a:graphicData uri="http://schemas.openxmlformats.org/presentationml/2006/ole">
            <p:oleObj spid="_x0000_s361476" name="Equation" r:id="rId5" imgW="660400" imgH="228600" progId="Equation.DSMT4">
              <p:embed/>
            </p:oleObj>
          </a:graphicData>
        </a:graphic>
      </p:graphicFrame>
      <p:graphicFrame>
        <p:nvGraphicFramePr>
          <p:cNvPr id="25607" name="Object 33"/>
          <p:cNvGraphicFramePr>
            <a:graphicFrameLocks noChangeAspect="1"/>
          </p:cNvGraphicFramePr>
          <p:nvPr/>
        </p:nvGraphicFramePr>
        <p:xfrm>
          <a:off x="904875" y="5867400"/>
          <a:ext cx="1457325" cy="503238"/>
        </p:xfrm>
        <a:graphic>
          <a:graphicData uri="http://schemas.openxmlformats.org/presentationml/2006/ole">
            <p:oleObj spid="_x0000_s361477" name="Equation" r:id="rId6" imgW="660400" imgH="228600" progId="Equation.DSMT4">
              <p:embed/>
            </p:oleObj>
          </a:graphicData>
        </a:graphic>
      </p:graphicFrame>
      <p:graphicFrame>
        <p:nvGraphicFramePr>
          <p:cNvPr id="635911" name="Object 34"/>
          <p:cNvGraphicFramePr>
            <a:graphicFrameLocks noChangeAspect="1"/>
          </p:cNvGraphicFramePr>
          <p:nvPr/>
        </p:nvGraphicFramePr>
        <p:xfrm>
          <a:off x="317500" y="1066800"/>
          <a:ext cx="8062913" cy="2066925"/>
        </p:xfrm>
        <a:graphic>
          <a:graphicData uri="http://schemas.openxmlformats.org/presentationml/2006/ole">
            <p:oleObj spid="_x0000_s361478" name="Equation" r:id="rId7" imgW="3683000" imgH="93980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checkerboard(across)">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checkerboard(across)">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checkerboard(across)">
                                      <p:cBhvr>
                                        <p:cTn id="17" dur="500"/>
                                        <p:tgtEl>
                                          <p:spTgt spid="2560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5604"/>
                                        </p:tgtEl>
                                        <p:attrNameLst>
                                          <p:attrName>style.visibility</p:attrName>
                                        </p:attrNameLst>
                                      </p:cBhvr>
                                      <p:to>
                                        <p:strVal val="visible"/>
                                      </p:to>
                                    </p:set>
                                    <p:animEffect transition="in" filter="checkerboard(across)">
                                      <p:cBhvr>
                                        <p:cTn id="20" dur="500"/>
                                        <p:tgtEl>
                                          <p:spTgt spid="25604"/>
                                        </p:tgtEl>
                                      </p:cBhvr>
                                    </p:animEffect>
                                  </p:childTnLst>
                                </p:cTn>
                              </p:par>
                              <p:par>
                                <p:cTn id="21" presetID="5" presetClass="entr" presetSubtype="10" fill="hold" nodeType="withEffect">
                                  <p:stCondLst>
                                    <p:cond delay="0"/>
                                  </p:stCondLst>
                                  <p:childTnLst>
                                    <p:set>
                                      <p:cBhvr>
                                        <p:cTn id="22" dur="1" fill="hold">
                                          <p:stCondLst>
                                            <p:cond delay="0"/>
                                          </p:stCondLst>
                                        </p:cTn>
                                        <p:tgtEl>
                                          <p:spTgt spid="25605"/>
                                        </p:tgtEl>
                                        <p:attrNameLst>
                                          <p:attrName>style.visibility</p:attrName>
                                        </p:attrNameLst>
                                      </p:cBhvr>
                                      <p:to>
                                        <p:strVal val="visible"/>
                                      </p:to>
                                    </p:set>
                                    <p:animEffect transition="in" filter="checkerboard(across)">
                                      <p:cBhvr>
                                        <p:cTn id="23" dur="500"/>
                                        <p:tgtEl>
                                          <p:spTgt spid="25605"/>
                                        </p:tgtEl>
                                      </p:cBhvr>
                                    </p:animEffect>
                                  </p:childTnLst>
                                </p:cTn>
                              </p:par>
                            </p:childTnLst>
                          </p:cTn>
                        </p:par>
                        <p:par>
                          <p:cTn id="24" fill="hold" nodeType="afterGroup">
                            <p:stCondLst>
                              <p:cond delay="500"/>
                            </p:stCondLst>
                            <p:childTnLst>
                              <p:par>
                                <p:cTn id="25" presetID="5" presetClass="entr" presetSubtype="10" fill="hold" nodeType="afterEffect">
                                  <p:stCondLst>
                                    <p:cond delay="0"/>
                                  </p:stCondLst>
                                  <p:childTnLst>
                                    <p:set>
                                      <p:cBhvr>
                                        <p:cTn id="26" dur="1" fill="hold">
                                          <p:stCondLst>
                                            <p:cond delay="0"/>
                                          </p:stCondLst>
                                        </p:cTn>
                                        <p:tgtEl>
                                          <p:spTgt spid="25603">
                                            <p:txEl>
                                              <p:pRg st="3" end="3"/>
                                            </p:txEl>
                                          </p:spTgt>
                                        </p:tgtEl>
                                        <p:attrNameLst>
                                          <p:attrName>style.visibility</p:attrName>
                                        </p:attrNameLst>
                                      </p:cBhvr>
                                      <p:to>
                                        <p:strVal val="visible"/>
                                      </p:to>
                                    </p:set>
                                    <p:animEffect transition="in" filter="checkerboard(across)">
                                      <p:cBhvr>
                                        <p:cTn id="27" dur="500"/>
                                        <p:tgtEl>
                                          <p:spTgt spid="256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5603">
                                            <p:txEl>
                                              <p:pRg st="4" end="4"/>
                                            </p:txEl>
                                          </p:spTgt>
                                        </p:tgtEl>
                                        <p:attrNameLst>
                                          <p:attrName>style.visibility</p:attrName>
                                        </p:attrNameLst>
                                      </p:cBhvr>
                                      <p:to>
                                        <p:strVal val="visible"/>
                                      </p:to>
                                    </p:set>
                                    <p:animEffect transition="in" filter="checkerboard(across)">
                                      <p:cBhvr>
                                        <p:cTn id="32" dur="500"/>
                                        <p:tgtEl>
                                          <p:spTgt spid="25603">
                                            <p:txEl>
                                              <p:pRg st="4" end="4"/>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5606"/>
                                        </p:tgtEl>
                                        <p:attrNameLst>
                                          <p:attrName>style.visibility</p:attrName>
                                        </p:attrNameLst>
                                      </p:cBhvr>
                                      <p:to>
                                        <p:strVal val="visible"/>
                                      </p:to>
                                    </p:set>
                                    <p:animEffect transition="in" filter="checkerboard(across)">
                                      <p:cBhvr>
                                        <p:cTn id="35" dur="500"/>
                                        <p:tgtEl>
                                          <p:spTgt spid="2560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25603">
                                            <p:txEl>
                                              <p:pRg st="5" end="5"/>
                                            </p:txEl>
                                          </p:spTgt>
                                        </p:tgtEl>
                                        <p:attrNameLst>
                                          <p:attrName>style.visibility</p:attrName>
                                        </p:attrNameLst>
                                      </p:cBhvr>
                                      <p:to>
                                        <p:strVal val="visible"/>
                                      </p:to>
                                    </p:set>
                                    <p:animEffect transition="in" filter="checkerboard(across)">
                                      <p:cBhvr>
                                        <p:cTn id="40" dur="500"/>
                                        <p:tgtEl>
                                          <p:spTgt spid="25603">
                                            <p:txEl>
                                              <p:pRg st="5" end="5"/>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checkerboard(across)">
                                      <p:cBhvr>
                                        <p:cTn id="43"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315913" y="1282700"/>
            <a:ext cx="4184650"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6666FF"/>
                </a:solidFill>
                <a:latin typeface="Times New Roman" pitchFamily="18" charset="0"/>
                <a:ea typeface="楷体_GB2312" pitchFamily="49" charset="-122"/>
              </a:rPr>
              <a:t>思考题：              </a:t>
            </a:r>
            <a:r>
              <a:rPr kumimoji="1" lang="zh-CN" altLang="en-US" sz="2400" b="1" smtClean="0">
                <a:solidFill>
                  <a:srgbClr val="000000"/>
                </a:solidFill>
                <a:latin typeface="Times New Roman" pitchFamily="18" charset="0"/>
                <a:ea typeface="楷体_GB2312" pitchFamily="49" charset="-122"/>
              </a:rPr>
              <a:t>成立</a:t>
            </a:r>
            <a:r>
              <a:rPr kumimoji="1" lang="zh-CN" altLang="en-US" sz="2800" b="1" smtClean="0">
                <a:solidFill>
                  <a:srgbClr val="000000"/>
                </a:solidFill>
                <a:latin typeface="Times New Roman" pitchFamily="18" charset="0"/>
                <a:ea typeface="楷体_GB2312" pitchFamily="49" charset="-122"/>
              </a:rPr>
              <a:t>吗？</a:t>
            </a:r>
          </a:p>
        </p:txBody>
      </p:sp>
      <p:sp>
        <p:nvSpPr>
          <p:cNvPr id="26627" name="Text Box 3"/>
          <p:cNvSpPr txBox="1">
            <a:spLocks noChangeArrowheads="1"/>
          </p:cNvSpPr>
          <p:nvPr/>
        </p:nvSpPr>
        <p:spPr bwMode="auto">
          <a:xfrm>
            <a:off x="315913" y="1844675"/>
            <a:ext cx="7924800" cy="1758950"/>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800" b="1" smtClean="0">
                <a:solidFill>
                  <a:srgbClr val="6666FF"/>
                </a:solidFill>
                <a:latin typeface="楷体_GB2312" pitchFamily="49" charset="-122"/>
                <a:ea typeface="楷体_GB2312" pitchFamily="49" charset="-122"/>
              </a:rPr>
              <a:t>答：</a:t>
            </a:r>
            <a:r>
              <a:rPr kumimoji="1" lang="zh-CN" altLang="en-US" sz="2800" b="1" smtClean="0">
                <a:solidFill>
                  <a:srgbClr val="000000"/>
                </a:solidFill>
                <a:latin typeface="楷体_GB2312" pitchFamily="49" charset="-122"/>
                <a:ea typeface="楷体_GB2312" pitchFamily="49" charset="-122"/>
              </a:rPr>
              <a:t>符号   可以有两种理解：</a:t>
            </a:r>
          </a:p>
          <a:p>
            <a:pPr fontAlgn="base">
              <a:lnSpc>
                <a:spcPct val="130000"/>
              </a:lnSpc>
              <a:spcBef>
                <a:spcPct val="0"/>
              </a:spcBef>
              <a:spcAft>
                <a:spcPct val="0"/>
              </a:spcAft>
              <a:buFont typeface="Wingdings" pitchFamily="2" charset="2"/>
              <a:buChar char="ü"/>
            </a:pPr>
            <a:r>
              <a:rPr kumimoji="1" lang="zh-CN" altLang="en-US" sz="2800" b="1" smtClean="0">
                <a:solidFill>
                  <a:srgbClr val="000000"/>
                </a:solidFill>
                <a:latin typeface="楷体_GB2312" pitchFamily="49" charset="-122"/>
                <a:ea typeface="楷体_GB2312" pitchFamily="49" charset="-122"/>
              </a:rPr>
              <a:t>若理解成绝对值，则       ；</a:t>
            </a:r>
          </a:p>
          <a:p>
            <a:pPr fontAlgn="base">
              <a:lnSpc>
                <a:spcPct val="130000"/>
              </a:lnSpc>
              <a:spcBef>
                <a:spcPct val="0"/>
              </a:spcBef>
              <a:spcAft>
                <a:spcPct val="0"/>
              </a:spcAft>
              <a:buFont typeface="Wingdings" pitchFamily="2" charset="2"/>
              <a:buChar char="ü"/>
            </a:pPr>
            <a:r>
              <a:rPr kumimoji="1" lang="zh-CN" altLang="en-US" sz="2800" b="1" smtClean="0">
                <a:solidFill>
                  <a:srgbClr val="000000"/>
                </a:solidFill>
                <a:latin typeface="楷体_GB2312" pitchFamily="49" charset="-122"/>
                <a:ea typeface="楷体_GB2312" pitchFamily="49" charset="-122"/>
              </a:rPr>
              <a:t>若理解成一阶行列式，则       </a:t>
            </a:r>
            <a:r>
              <a:rPr kumimoji="1" lang="en-US" altLang="zh-CN" sz="2800" b="1" smtClean="0">
                <a:solidFill>
                  <a:srgbClr val="000000"/>
                </a:solidFill>
                <a:latin typeface="楷体_GB2312" pitchFamily="49" charset="-122"/>
                <a:ea typeface="楷体_GB2312" pitchFamily="49" charset="-122"/>
              </a:rPr>
              <a:t>.</a:t>
            </a:r>
          </a:p>
        </p:txBody>
      </p:sp>
      <p:graphicFrame>
        <p:nvGraphicFramePr>
          <p:cNvPr id="636932" name="Object 22"/>
          <p:cNvGraphicFramePr>
            <a:graphicFrameLocks noChangeAspect="1"/>
          </p:cNvGraphicFramePr>
          <p:nvPr/>
        </p:nvGraphicFramePr>
        <p:xfrm>
          <a:off x="1857375" y="1357313"/>
          <a:ext cx="1262063" cy="530225"/>
        </p:xfrm>
        <a:graphic>
          <a:graphicData uri="http://schemas.openxmlformats.org/presentationml/2006/ole">
            <p:oleObj spid="_x0000_s362498" name="Equation" r:id="rId3" imgW="571252" imgH="241195" progId="Equation.DSMT4">
              <p:embed/>
            </p:oleObj>
          </a:graphicData>
        </a:graphic>
      </p:graphicFrame>
      <p:graphicFrame>
        <p:nvGraphicFramePr>
          <p:cNvPr id="26629" name="Object 23"/>
          <p:cNvGraphicFramePr>
            <a:graphicFrameLocks noChangeAspect="1"/>
          </p:cNvGraphicFramePr>
          <p:nvPr/>
        </p:nvGraphicFramePr>
        <p:xfrm>
          <a:off x="1868488" y="1371600"/>
          <a:ext cx="560387" cy="530225"/>
        </p:xfrm>
        <a:graphic>
          <a:graphicData uri="http://schemas.openxmlformats.org/presentationml/2006/ole">
            <p:oleObj spid="_x0000_s362499" name="Equation" r:id="rId4" imgW="253890" imgH="241195" progId="Equation.DSMT4">
              <p:embed/>
            </p:oleObj>
          </a:graphicData>
        </a:graphic>
      </p:graphicFrame>
      <p:graphicFrame>
        <p:nvGraphicFramePr>
          <p:cNvPr id="26630" name="Object 24"/>
          <p:cNvGraphicFramePr>
            <a:graphicFrameLocks noChangeAspect="1"/>
          </p:cNvGraphicFramePr>
          <p:nvPr/>
        </p:nvGraphicFramePr>
        <p:xfrm>
          <a:off x="3919538" y="2470150"/>
          <a:ext cx="1262062" cy="530225"/>
        </p:xfrm>
        <a:graphic>
          <a:graphicData uri="http://schemas.openxmlformats.org/presentationml/2006/ole">
            <p:oleObj spid="_x0000_s362500" name="Equation" r:id="rId5" imgW="571252" imgH="241195" progId="Equation.DSMT4">
              <p:embed/>
            </p:oleObj>
          </a:graphicData>
        </a:graphic>
      </p:graphicFrame>
      <p:graphicFrame>
        <p:nvGraphicFramePr>
          <p:cNvPr id="26631" name="Object 25"/>
          <p:cNvGraphicFramePr>
            <a:graphicFrameLocks noChangeAspect="1"/>
          </p:cNvGraphicFramePr>
          <p:nvPr/>
        </p:nvGraphicFramePr>
        <p:xfrm>
          <a:off x="4676775" y="3041650"/>
          <a:ext cx="1262063" cy="530225"/>
        </p:xfrm>
        <a:graphic>
          <a:graphicData uri="http://schemas.openxmlformats.org/presentationml/2006/ole">
            <p:oleObj spid="_x0000_s362501" name="Equation" r:id="rId6" imgW="571252" imgH="241195" progId="Equation.DSMT4">
              <p:embed/>
            </p:oleObj>
          </a:graphicData>
        </a:graphic>
      </p:graphicFrame>
      <p:sp>
        <p:nvSpPr>
          <p:cNvPr id="26632" name="Text Box 8"/>
          <p:cNvSpPr txBox="1">
            <a:spLocks noChangeArrowheads="1"/>
          </p:cNvSpPr>
          <p:nvPr/>
        </p:nvSpPr>
        <p:spPr bwMode="auto">
          <a:xfrm>
            <a:off x="315913" y="3797300"/>
            <a:ext cx="8169275" cy="1203325"/>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800" b="1" smtClean="0">
                <a:solidFill>
                  <a:srgbClr val="FF0000"/>
                </a:solidFill>
                <a:latin typeface="Times New Roman" pitchFamily="18" charset="0"/>
                <a:ea typeface="楷体_GB2312" pitchFamily="49" charset="-122"/>
              </a:rPr>
              <a:t>注意：</a:t>
            </a:r>
            <a:r>
              <a:rPr kumimoji="1" lang="zh-CN" altLang="en-US" sz="2800" b="1" smtClean="0">
                <a:solidFill>
                  <a:srgbClr val="000000"/>
                </a:solidFill>
                <a:latin typeface="Times New Roman" pitchFamily="18" charset="0"/>
                <a:ea typeface="楷体_GB2312" pitchFamily="49" charset="-122"/>
              </a:rPr>
              <a:t>当</a:t>
            </a:r>
            <a:r>
              <a:rPr kumimoji="1" lang="en-US" altLang="zh-CN" sz="2800" b="1" i="1" smtClean="0">
                <a:solidFill>
                  <a:srgbClr val="000000"/>
                </a:solidFill>
                <a:latin typeface="Times New Roman" pitchFamily="18" charset="0"/>
                <a:ea typeface="楷体_GB2312" pitchFamily="49" charset="-122"/>
              </a:rPr>
              <a:t>n </a:t>
            </a:r>
            <a:r>
              <a:rPr kumimoji="1" lang="en-US" altLang="zh-CN" sz="2800" b="1" smtClean="0">
                <a:solidFill>
                  <a:srgbClr val="000000"/>
                </a:solidFill>
                <a:latin typeface="Times New Roman" pitchFamily="18" charset="0"/>
                <a:ea typeface="楷体_GB2312" pitchFamily="49" charset="-122"/>
              </a:rPr>
              <a:t>= 1</a:t>
            </a:r>
            <a:r>
              <a:rPr kumimoji="1" lang="zh-CN" altLang="en-US" sz="2800" b="1" smtClean="0">
                <a:solidFill>
                  <a:srgbClr val="000000"/>
                </a:solidFill>
                <a:latin typeface="Times New Roman" pitchFamily="18" charset="0"/>
                <a:ea typeface="楷体_GB2312" pitchFamily="49" charset="-122"/>
              </a:rPr>
              <a:t>时，一阶行列式</a:t>
            </a:r>
            <a:r>
              <a:rPr kumimoji="1" lang="en-US" altLang="zh-CN" sz="2800" b="1" smtClean="0">
                <a:solidFill>
                  <a:srgbClr val="000000"/>
                </a:solidFill>
                <a:latin typeface="Times New Roman" pitchFamily="18" charset="0"/>
                <a:ea typeface="楷体_GB2312" pitchFamily="49" charset="-122"/>
              </a:rPr>
              <a:t>|</a:t>
            </a:r>
            <a:r>
              <a:rPr kumimoji="1" lang="en-US" altLang="zh-CN" sz="2800" b="1" i="1" smtClean="0">
                <a:solidFill>
                  <a:srgbClr val="000000"/>
                </a:solidFill>
                <a:latin typeface="Times New Roman" pitchFamily="18" charset="0"/>
                <a:ea typeface="楷体_GB2312" pitchFamily="49" charset="-122"/>
              </a:rPr>
              <a:t>a</a:t>
            </a:r>
            <a:r>
              <a:rPr kumimoji="1" lang="en-US" altLang="zh-CN" sz="2800" b="1" smtClean="0">
                <a:solidFill>
                  <a:srgbClr val="000000"/>
                </a:solidFill>
                <a:latin typeface="Times New Roman" pitchFamily="18" charset="0"/>
                <a:ea typeface="楷体_GB2312" pitchFamily="49" charset="-122"/>
              </a:rPr>
              <a:t>| = </a:t>
            </a:r>
            <a:r>
              <a:rPr kumimoji="1" lang="en-US" altLang="zh-CN" sz="2800" b="1" i="1" smtClean="0">
                <a:solidFill>
                  <a:srgbClr val="000000"/>
                </a:solidFill>
                <a:latin typeface="Times New Roman" pitchFamily="18" charset="0"/>
                <a:ea typeface="楷体_GB2312" pitchFamily="49" charset="-122"/>
              </a:rPr>
              <a:t>a</a:t>
            </a:r>
            <a:r>
              <a:rPr kumimoji="1" lang="zh-CN" altLang="en-US" sz="2800" b="1" smtClean="0">
                <a:solidFill>
                  <a:srgbClr val="000000"/>
                </a:solidFill>
                <a:latin typeface="Times New Roman" pitchFamily="18" charset="0"/>
                <a:ea typeface="楷体_GB2312" pitchFamily="49" charset="-122"/>
              </a:rPr>
              <a:t>，注意不要与绝对值的记号相混淆</a:t>
            </a:r>
            <a:r>
              <a:rPr kumimoji="1" lang="en-US" altLang="zh-CN" sz="2800" b="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例如：一阶行列式               </a:t>
            </a:r>
            <a:r>
              <a:rPr kumimoji="1" lang="en-US" altLang="zh-CN" sz="2800" b="1" smtClean="0">
                <a:solidFill>
                  <a:srgbClr val="000000"/>
                </a:solidFill>
                <a:latin typeface="Times New Roman" pitchFamily="18" charset="0"/>
                <a:ea typeface="楷体_GB2312" pitchFamily="49" charset="-122"/>
              </a:rPr>
              <a:t>. </a:t>
            </a:r>
          </a:p>
        </p:txBody>
      </p:sp>
      <p:graphicFrame>
        <p:nvGraphicFramePr>
          <p:cNvPr id="26633" name="Object 26"/>
          <p:cNvGraphicFramePr>
            <a:graphicFrameLocks noChangeAspect="1"/>
          </p:cNvGraphicFramePr>
          <p:nvPr/>
        </p:nvGraphicFramePr>
        <p:xfrm>
          <a:off x="6700838" y="4429125"/>
          <a:ext cx="1262062" cy="530225"/>
        </p:xfrm>
        <a:graphic>
          <a:graphicData uri="http://schemas.openxmlformats.org/presentationml/2006/ole">
            <p:oleObj spid="_x0000_s362502" name="Equation" r:id="rId7" imgW="571252" imgH="241195"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9"/>
                                        </p:tgtEl>
                                        <p:attrNameLst>
                                          <p:attrName>style.visibility</p:attrName>
                                        </p:attrNameLst>
                                      </p:cBhvr>
                                      <p:to>
                                        <p:strVal val="visible"/>
                                      </p:to>
                                    </p:set>
                                    <p:animEffect transition="in" filter="blinds(horizontal)">
                                      <p:cBhvr>
                                        <p:cTn id="10" dur="500"/>
                                        <p:tgtEl>
                                          <p:spTgt spid="266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5" dur="500"/>
                                        <p:tgtEl>
                                          <p:spTgt spid="26627">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630"/>
                                        </p:tgtEl>
                                        <p:attrNameLst>
                                          <p:attrName>style.visibility</p:attrName>
                                        </p:attrNameLst>
                                      </p:cBhvr>
                                      <p:to>
                                        <p:strVal val="visible"/>
                                      </p:to>
                                    </p:set>
                                    <p:animEffect transition="in" filter="blinds(horizontal)">
                                      <p:cBhvr>
                                        <p:cTn id="18" dur="500"/>
                                        <p:tgtEl>
                                          <p:spTgt spid="266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23" dur="500"/>
                                        <p:tgtEl>
                                          <p:spTgt spid="26627">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631"/>
                                        </p:tgtEl>
                                        <p:attrNameLst>
                                          <p:attrName>style.visibility</p:attrName>
                                        </p:attrNameLst>
                                      </p:cBhvr>
                                      <p:to>
                                        <p:strVal val="visible"/>
                                      </p:to>
                                    </p:set>
                                    <p:animEffect transition="in" filter="blinds(horizontal)">
                                      <p:cBhvr>
                                        <p:cTn id="26" dur="500"/>
                                        <p:tgtEl>
                                          <p:spTgt spid="266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26632">
                                            <p:txEl>
                                              <p:pRg st="0" end="0"/>
                                            </p:txEl>
                                          </p:spTgt>
                                        </p:tgtEl>
                                        <p:attrNameLst>
                                          <p:attrName>style.visibility</p:attrName>
                                        </p:attrNameLst>
                                      </p:cBhvr>
                                      <p:to>
                                        <p:strVal val="visible"/>
                                      </p:to>
                                    </p:set>
                                    <p:animEffect transition="in" filter="slide(fromRight)">
                                      <p:cBhvr>
                                        <p:cTn id="31" dur="500"/>
                                        <p:tgtEl>
                                          <p:spTgt spid="26632">
                                            <p:txEl>
                                              <p:pRg st="0" end="0"/>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6633"/>
                                        </p:tgtEl>
                                        <p:attrNameLst>
                                          <p:attrName>style.visibility</p:attrName>
                                        </p:attrNameLst>
                                      </p:cBhvr>
                                      <p:to>
                                        <p:strVal val="visible"/>
                                      </p:to>
                                    </p:set>
                                    <p:animEffect transition="in" filter="dissolve">
                                      <p:cBhvr>
                                        <p:cTn id="34"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7954" name="Text Box 5"/>
          <p:cNvSpPr txBox="1">
            <a:spLocks noChangeArrowheads="1"/>
          </p:cNvSpPr>
          <p:nvPr/>
        </p:nvSpPr>
        <p:spPr bwMode="auto">
          <a:xfrm>
            <a:off x="685800" y="1038225"/>
            <a:ext cx="1087438"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楷体_GB2312" pitchFamily="49" charset="-122"/>
                <a:ea typeface="楷体_GB2312" pitchFamily="49" charset="-122"/>
              </a:rPr>
              <a:t>例</a:t>
            </a:r>
            <a:r>
              <a:rPr kumimoji="1" lang="en-US" altLang="zh-CN" sz="2800" b="1" smtClean="0">
                <a:solidFill>
                  <a:srgbClr val="3333FF"/>
                </a:solidFill>
                <a:latin typeface="楷体_GB2312" pitchFamily="49" charset="-122"/>
                <a:ea typeface="楷体_GB2312" pitchFamily="49" charset="-122"/>
              </a:rPr>
              <a:t>1</a:t>
            </a:r>
            <a:r>
              <a:rPr kumimoji="1" lang="zh-CN" altLang="en-US" sz="2800" b="1" smtClean="0">
                <a:solidFill>
                  <a:srgbClr val="3333FF"/>
                </a:solidFill>
                <a:latin typeface="楷体_GB2312" pitchFamily="49" charset="-122"/>
                <a:ea typeface="楷体_GB2312" pitchFamily="49" charset="-122"/>
              </a:rPr>
              <a:t>：</a:t>
            </a:r>
          </a:p>
        </p:txBody>
      </p:sp>
      <p:sp>
        <p:nvSpPr>
          <p:cNvPr id="637955" name="Text Box 6"/>
          <p:cNvSpPr txBox="1">
            <a:spLocks noChangeArrowheads="1"/>
          </p:cNvSpPr>
          <p:nvPr/>
        </p:nvSpPr>
        <p:spPr bwMode="auto">
          <a:xfrm>
            <a:off x="1392238" y="1038225"/>
            <a:ext cx="6864350"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写出四阶行列式中含有因子     的项</a:t>
            </a:r>
            <a:r>
              <a:rPr kumimoji="1" lang="en-US" altLang="zh-CN" sz="2800" b="1" smtClean="0">
                <a:solidFill>
                  <a:srgbClr val="000000"/>
                </a:solidFill>
                <a:latin typeface="楷体_GB2312" pitchFamily="49" charset="-122"/>
                <a:ea typeface="楷体_GB2312" pitchFamily="49" charset="-122"/>
              </a:rPr>
              <a:t>.   </a:t>
            </a:r>
          </a:p>
        </p:txBody>
      </p:sp>
      <p:graphicFrame>
        <p:nvGraphicFramePr>
          <p:cNvPr id="637956" name="Object 31"/>
          <p:cNvGraphicFramePr>
            <a:graphicFrameLocks noChangeAspect="1"/>
          </p:cNvGraphicFramePr>
          <p:nvPr/>
        </p:nvGraphicFramePr>
        <p:xfrm>
          <a:off x="5851525" y="1068388"/>
          <a:ext cx="736600" cy="431800"/>
        </p:xfrm>
        <a:graphic>
          <a:graphicData uri="http://schemas.openxmlformats.org/presentationml/2006/ole">
            <p:oleObj spid="_x0000_s363522" name="Equation" r:id="rId3" imgW="736600" imgH="431800" progId="">
              <p:embed/>
            </p:oleObj>
          </a:graphicData>
        </a:graphic>
      </p:graphicFrame>
      <p:sp>
        <p:nvSpPr>
          <p:cNvPr id="27658" name="Text Box 10"/>
          <p:cNvSpPr txBox="1">
            <a:spLocks noChangeArrowheads="1"/>
          </p:cNvSpPr>
          <p:nvPr/>
        </p:nvSpPr>
        <p:spPr bwMode="auto">
          <a:xfrm>
            <a:off x="685800" y="1943100"/>
            <a:ext cx="6262688"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3333FF"/>
                </a:solidFill>
                <a:latin typeface="楷体_GB2312" pitchFamily="49" charset="-122"/>
                <a:ea typeface="楷体_GB2312" pitchFamily="49" charset="-122"/>
              </a:rPr>
              <a:t>解：</a:t>
            </a:r>
            <a:r>
              <a:rPr kumimoji="1" lang="zh-CN" altLang="en-US" sz="2800" b="1" smtClean="0">
                <a:solidFill>
                  <a:srgbClr val="000000"/>
                </a:solidFill>
                <a:latin typeface="楷体_GB2312" pitchFamily="49" charset="-122"/>
                <a:ea typeface="楷体_GB2312" pitchFamily="49" charset="-122"/>
              </a:rPr>
              <a:t>一般项为</a:t>
            </a:r>
          </a:p>
        </p:txBody>
      </p:sp>
      <p:graphicFrame>
        <p:nvGraphicFramePr>
          <p:cNvPr id="27659" name="Object 32"/>
          <p:cNvGraphicFramePr>
            <a:graphicFrameLocks noChangeAspect="1"/>
          </p:cNvGraphicFramePr>
          <p:nvPr/>
        </p:nvGraphicFramePr>
        <p:xfrm>
          <a:off x="1908175" y="5500688"/>
          <a:ext cx="2260600" cy="635000"/>
        </p:xfrm>
        <a:graphic>
          <a:graphicData uri="http://schemas.openxmlformats.org/presentationml/2006/ole">
            <p:oleObj spid="_x0000_s363523" name="Equation" r:id="rId4" imgW="812447" imgH="228501" progId="Equation.DSMT4">
              <p:embed/>
            </p:oleObj>
          </a:graphicData>
        </a:graphic>
      </p:graphicFrame>
      <p:graphicFrame>
        <p:nvGraphicFramePr>
          <p:cNvPr id="27660" name="Object 33"/>
          <p:cNvGraphicFramePr>
            <a:graphicFrameLocks noChangeAspect="1"/>
          </p:cNvGraphicFramePr>
          <p:nvPr/>
        </p:nvGraphicFramePr>
        <p:xfrm>
          <a:off x="4741863" y="5500688"/>
          <a:ext cx="2422525" cy="714375"/>
        </p:xfrm>
        <a:graphic>
          <a:graphicData uri="http://schemas.openxmlformats.org/presentationml/2006/ole">
            <p:oleObj spid="_x0000_s363524" name="Equation" r:id="rId5" imgW="774364" imgH="228501" progId="Equation.DSMT4">
              <p:embed/>
            </p:oleObj>
          </a:graphicData>
        </a:graphic>
      </p:graphicFrame>
      <p:sp>
        <p:nvSpPr>
          <p:cNvPr id="27661" name="Text Box 13"/>
          <p:cNvSpPr txBox="1">
            <a:spLocks noChangeArrowheads="1"/>
          </p:cNvSpPr>
          <p:nvPr/>
        </p:nvSpPr>
        <p:spPr bwMode="auto">
          <a:xfrm>
            <a:off x="4170363" y="5624513"/>
            <a:ext cx="546100" cy="52228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和</a:t>
            </a:r>
          </a:p>
        </p:txBody>
      </p:sp>
      <p:graphicFrame>
        <p:nvGraphicFramePr>
          <p:cNvPr id="20517" name="Object 37"/>
          <p:cNvGraphicFramePr>
            <a:graphicFrameLocks noChangeAspect="1"/>
          </p:cNvGraphicFramePr>
          <p:nvPr/>
        </p:nvGraphicFramePr>
        <p:xfrm>
          <a:off x="3214688" y="1925638"/>
          <a:ext cx="3862387" cy="588962"/>
        </p:xfrm>
        <a:graphic>
          <a:graphicData uri="http://schemas.openxmlformats.org/presentationml/2006/ole">
            <p:oleObj spid="_x0000_s363525" name="公式" r:id="rId6" imgW="1675673" imgH="253890" progId="">
              <p:embed/>
            </p:oleObj>
          </a:graphicData>
        </a:graphic>
      </p:graphicFrame>
      <p:sp>
        <p:nvSpPr>
          <p:cNvPr id="20" name="Text Box 10"/>
          <p:cNvSpPr txBox="1">
            <a:spLocks noChangeArrowheads="1"/>
          </p:cNvSpPr>
          <p:nvPr/>
        </p:nvSpPr>
        <p:spPr bwMode="auto">
          <a:xfrm>
            <a:off x="611188" y="2689225"/>
            <a:ext cx="1296987"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已知   </a:t>
            </a:r>
          </a:p>
        </p:txBody>
      </p:sp>
      <p:graphicFrame>
        <p:nvGraphicFramePr>
          <p:cNvPr id="20518" name="Object 38"/>
          <p:cNvGraphicFramePr>
            <a:graphicFrameLocks noChangeAspect="1"/>
          </p:cNvGraphicFramePr>
          <p:nvPr/>
        </p:nvGraphicFramePr>
        <p:xfrm>
          <a:off x="1692275" y="2617788"/>
          <a:ext cx="1973263" cy="500062"/>
        </p:xfrm>
        <a:graphic>
          <a:graphicData uri="http://schemas.openxmlformats.org/presentationml/2006/ole">
            <p:oleObj spid="_x0000_s363526" name="公式" r:id="rId7" imgW="825142" imgH="215806" progId="">
              <p:embed/>
            </p:oleObj>
          </a:graphicData>
        </a:graphic>
      </p:graphicFrame>
      <p:graphicFrame>
        <p:nvGraphicFramePr>
          <p:cNvPr id="2" name="Object 39"/>
          <p:cNvGraphicFramePr>
            <a:graphicFrameLocks noChangeAspect="1"/>
          </p:cNvGraphicFramePr>
          <p:nvPr/>
        </p:nvGraphicFramePr>
        <p:xfrm>
          <a:off x="1403350" y="3336925"/>
          <a:ext cx="2019300" cy="528638"/>
        </p:xfrm>
        <a:graphic>
          <a:graphicData uri="http://schemas.openxmlformats.org/presentationml/2006/ole">
            <p:oleObj spid="_x0000_s363527" name="公式" r:id="rId8" imgW="876300" imgH="228600" progId="">
              <p:embed/>
            </p:oleObj>
          </a:graphicData>
        </a:graphic>
      </p:graphicFrame>
      <p:graphicFrame>
        <p:nvGraphicFramePr>
          <p:cNvPr id="3" name="Object 40"/>
          <p:cNvGraphicFramePr>
            <a:graphicFrameLocks noChangeAspect="1"/>
          </p:cNvGraphicFramePr>
          <p:nvPr/>
        </p:nvGraphicFramePr>
        <p:xfrm>
          <a:off x="4211638" y="3265488"/>
          <a:ext cx="2019300" cy="528637"/>
        </p:xfrm>
        <a:graphic>
          <a:graphicData uri="http://schemas.openxmlformats.org/presentationml/2006/ole">
            <p:oleObj spid="_x0000_s363528" name="公式" r:id="rId9" imgW="876300" imgH="228600" progId="">
              <p:embed/>
            </p:oleObj>
          </a:graphicData>
        </a:graphic>
      </p:graphicFrame>
      <p:sp>
        <p:nvSpPr>
          <p:cNvPr id="24" name="Text Box 10"/>
          <p:cNvSpPr txBox="1">
            <a:spLocks noChangeArrowheads="1"/>
          </p:cNvSpPr>
          <p:nvPr/>
        </p:nvSpPr>
        <p:spPr bwMode="auto">
          <a:xfrm>
            <a:off x="3635375" y="2592388"/>
            <a:ext cx="8642350"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，根据行列式的定义   </a:t>
            </a:r>
          </a:p>
        </p:txBody>
      </p:sp>
      <p:sp>
        <p:nvSpPr>
          <p:cNvPr id="25" name="Text Box 10"/>
          <p:cNvSpPr txBox="1">
            <a:spLocks noChangeArrowheads="1"/>
          </p:cNvSpPr>
          <p:nvPr/>
        </p:nvSpPr>
        <p:spPr bwMode="auto">
          <a:xfrm>
            <a:off x="3530600" y="3336925"/>
            <a:ext cx="1296988"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或   </a:t>
            </a:r>
          </a:p>
        </p:txBody>
      </p:sp>
      <p:sp>
        <p:nvSpPr>
          <p:cNvPr id="26" name="Text Box 10"/>
          <p:cNvSpPr txBox="1">
            <a:spLocks noChangeArrowheads="1"/>
          </p:cNvSpPr>
          <p:nvPr/>
        </p:nvSpPr>
        <p:spPr bwMode="auto">
          <a:xfrm>
            <a:off x="6196013" y="3235325"/>
            <a:ext cx="1905000" cy="461963"/>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，于是   </a:t>
            </a:r>
          </a:p>
        </p:txBody>
      </p:sp>
      <p:graphicFrame>
        <p:nvGraphicFramePr>
          <p:cNvPr id="20521" name="Object 41"/>
          <p:cNvGraphicFramePr>
            <a:graphicFrameLocks noChangeAspect="1"/>
          </p:cNvGraphicFramePr>
          <p:nvPr/>
        </p:nvGraphicFramePr>
        <p:xfrm>
          <a:off x="811213" y="3913188"/>
          <a:ext cx="4841875" cy="704850"/>
        </p:xfrm>
        <a:graphic>
          <a:graphicData uri="http://schemas.openxmlformats.org/presentationml/2006/ole">
            <p:oleObj spid="_x0000_s363529" name="公式" r:id="rId10" imgW="1841500" imgH="266700" progId="">
              <p:embed/>
            </p:oleObj>
          </a:graphicData>
        </a:graphic>
      </p:graphicFrame>
      <p:sp>
        <p:nvSpPr>
          <p:cNvPr id="28" name="Text Box 10"/>
          <p:cNvSpPr txBox="1">
            <a:spLocks noChangeArrowheads="1"/>
          </p:cNvSpPr>
          <p:nvPr/>
        </p:nvSpPr>
        <p:spPr bwMode="auto">
          <a:xfrm>
            <a:off x="5651500" y="4098925"/>
            <a:ext cx="896938" cy="461963"/>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或   </a:t>
            </a:r>
          </a:p>
        </p:txBody>
      </p:sp>
      <p:graphicFrame>
        <p:nvGraphicFramePr>
          <p:cNvPr id="20522" name="Object 42"/>
          <p:cNvGraphicFramePr>
            <a:graphicFrameLocks noChangeAspect="1"/>
          </p:cNvGraphicFramePr>
          <p:nvPr/>
        </p:nvGraphicFramePr>
        <p:xfrm>
          <a:off x="6261100" y="3846513"/>
          <a:ext cx="2233613" cy="736600"/>
        </p:xfrm>
        <a:graphic>
          <a:graphicData uri="http://schemas.openxmlformats.org/presentationml/2006/ole">
            <p:oleObj spid="_x0000_s363530" name="公式" r:id="rId11" imgW="774364" imgH="253890" progId="">
              <p:embed/>
            </p:oleObj>
          </a:graphicData>
        </a:graphic>
      </p:graphicFrame>
      <p:sp>
        <p:nvSpPr>
          <p:cNvPr id="30" name="Text Box 10"/>
          <p:cNvSpPr txBox="1">
            <a:spLocks noChangeArrowheads="1"/>
          </p:cNvSpPr>
          <p:nvPr/>
        </p:nvSpPr>
        <p:spPr bwMode="auto">
          <a:xfrm>
            <a:off x="827088" y="4891088"/>
            <a:ext cx="3240087"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故所求项为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checkerboard(across)">
                                      <p:cBhvr>
                                        <p:cTn id="7" dur="500"/>
                                        <p:tgtEl>
                                          <p:spTgt spid="27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517"/>
                                        </p:tgtEl>
                                        <p:attrNameLst>
                                          <p:attrName>style.visibility</p:attrName>
                                        </p:attrNameLst>
                                      </p:cBhvr>
                                      <p:to>
                                        <p:strVal val="visible"/>
                                      </p:to>
                                    </p:set>
                                  </p:childTnLst>
                                </p:cTn>
                              </p:par>
                              <p:par>
                                <p:cTn id="12" presetID="5" presetClass="entr" presetSubtype="1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heckerboard(across)">
                                      <p:cBhvr>
                                        <p:cTn id="14" dur="500"/>
                                        <p:tgtEl>
                                          <p:spTgt spid="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heckerboard(across)">
                                      <p:cBhvr>
                                        <p:cTn id="23" dur="500"/>
                                        <p:tgtEl>
                                          <p:spTgt spid="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5"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checkerboard(across)">
                                      <p:cBhvr>
                                        <p:cTn id="37" dur="500"/>
                                        <p:tgtEl>
                                          <p:spTgt spid="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0521"/>
                                        </p:tgtEl>
                                        <p:attrNameLst>
                                          <p:attrName>style.visibility</p:attrName>
                                        </p:attrNameLst>
                                      </p:cBhvr>
                                      <p:to>
                                        <p:strVal val="visible"/>
                                      </p:to>
                                    </p:set>
                                  </p:childTnLst>
                                </p:cTn>
                              </p:par>
                              <p:par>
                                <p:cTn id="42" presetID="5" presetClass="entr" presetSubtype="1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checkerboard(across)">
                                      <p:cBhvr>
                                        <p:cTn id="44" dur="500"/>
                                        <p:tgtEl>
                                          <p:spTgt spid="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052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27659"/>
                                        </p:tgtEl>
                                        <p:attrNameLst>
                                          <p:attrName>style.visibility</p:attrName>
                                        </p:attrNameLst>
                                      </p:cBhvr>
                                      <p:to>
                                        <p:strVal val="visible"/>
                                      </p:to>
                                    </p:set>
                                    <p:animEffect transition="in" filter="checkerboard(across)">
                                      <p:cBhvr>
                                        <p:cTn id="53" dur="500"/>
                                        <p:tgtEl>
                                          <p:spTgt spid="2765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checkerboard(across)">
                                      <p:cBhvr>
                                        <p:cTn id="56" dur="500"/>
                                        <p:tgtEl>
                                          <p:spTgt spid="3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27661"/>
                                        </p:tgtEl>
                                        <p:attrNameLst>
                                          <p:attrName>style.visibility</p:attrName>
                                        </p:attrNameLst>
                                      </p:cBhvr>
                                      <p:to>
                                        <p:strVal val="visible"/>
                                      </p:to>
                                    </p:set>
                                    <p:animEffect transition="in" filter="checkerboard(across)">
                                      <p:cBhvr>
                                        <p:cTn id="61" dur="500"/>
                                        <p:tgtEl>
                                          <p:spTgt spid="27661"/>
                                        </p:tgtEl>
                                      </p:cBhvr>
                                    </p:animEffect>
                                  </p:childTnLst>
                                </p:cTn>
                              </p:par>
                              <p:par>
                                <p:cTn id="62" presetID="5" presetClass="entr" presetSubtype="10" fill="hold" nodeType="withEffect">
                                  <p:stCondLst>
                                    <p:cond delay="0"/>
                                  </p:stCondLst>
                                  <p:childTnLst>
                                    <p:set>
                                      <p:cBhvr>
                                        <p:cTn id="63" dur="1" fill="hold">
                                          <p:stCondLst>
                                            <p:cond delay="0"/>
                                          </p:stCondLst>
                                        </p:cTn>
                                        <p:tgtEl>
                                          <p:spTgt spid="27660"/>
                                        </p:tgtEl>
                                        <p:attrNameLst>
                                          <p:attrName>style.visibility</p:attrName>
                                        </p:attrNameLst>
                                      </p:cBhvr>
                                      <p:to>
                                        <p:strVal val="visible"/>
                                      </p:to>
                                    </p:set>
                                    <p:animEffect transition="in" filter="checkerboard(across)">
                                      <p:cBhvr>
                                        <p:cTn id="64" dur="5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p:bldP spid="27661" grpId="0"/>
      <p:bldP spid="20" grpId="0"/>
      <p:bldP spid="24" grpId="0"/>
      <p:bldP spid="25" grpId="0"/>
      <p:bldP spid="26" grpId="0"/>
      <p:bldP spid="28" grpId="0"/>
      <p:bldP spid="30"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4"/>
          <p:cNvSpPr>
            <a:spLocks noChangeArrowheads="1"/>
          </p:cNvSpPr>
          <p:nvPr/>
        </p:nvSpPr>
        <p:spPr bwMode="auto">
          <a:xfrm>
            <a:off x="6156325" y="3992563"/>
            <a:ext cx="2592388" cy="1943100"/>
          </a:xfrm>
          <a:prstGeom prst="rtTriangle">
            <a:avLst/>
          </a:prstGeom>
          <a:solidFill>
            <a:srgbClr val="FFFF99"/>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4" name="AutoShape 2"/>
          <p:cNvSpPr>
            <a:spLocks noChangeArrowheads="1"/>
          </p:cNvSpPr>
          <p:nvPr/>
        </p:nvSpPr>
        <p:spPr bwMode="auto">
          <a:xfrm flipH="1" flipV="1">
            <a:off x="1979613" y="4103688"/>
            <a:ext cx="2592387" cy="1822450"/>
          </a:xfrm>
          <a:prstGeom prst="rtTriangle">
            <a:avLst/>
          </a:prstGeom>
          <a:solidFill>
            <a:srgbClr val="FFFF99"/>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3" name="Object 3"/>
          <p:cNvGraphicFramePr>
            <a:graphicFrameLocks noChangeAspect="1"/>
          </p:cNvGraphicFramePr>
          <p:nvPr/>
        </p:nvGraphicFramePr>
        <p:xfrm>
          <a:off x="1203325" y="3978275"/>
          <a:ext cx="3459163" cy="2070100"/>
        </p:xfrm>
        <a:graphic>
          <a:graphicData uri="http://schemas.openxmlformats.org/presentationml/2006/ole">
            <p:oleObj spid="_x0000_s364546" name="Equation" r:id="rId3" imgW="1574800" imgH="939800" progId="Equation.DSMT4">
              <p:embed/>
            </p:oleObj>
          </a:graphicData>
        </a:graphic>
      </p:graphicFrame>
      <p:sp>
        <p:nvSpPr>
          <p:cNvPr id="6" name="Text Box 8"/>
          <p:cNvSpPr txBox="1">
            <a:spLocks noChangeArrowheads="1"/>
          </p:cNvSpPr>
          <p:nvPr/>
        </p:nvSpPr>
        <p:spPr bwMode="auto">
          <a:xfrm>
            <a:off x="685800" y="981075"/>
            <a:ext cx="1087438"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楷体_GB2312" pitchFamily="49" charset="-122"/>
                <a:ea typeface="楷体_GB2312" pitchFamily="49" charset="-122"/>
              </a:rPr>
              <a:t>例</a:t>
            </a:r>
            <a:r>
              <a:rPr kumimoji="1" lang="en-US" altLang="zh-CN" sz="2800" b="1" smtClean="0">
                <a:solidFill>
                  <a:srgbClr val="3333FF"/>
                </a:solidFill>
                <a:latin typeface="楷体_GB2312" pitchFamily="49" charset="-122"/>
                <a:ea typeface="楷体_GB2312" pitchFamily="49" charset="-122"/>
              </a:rPr>
              <a:t>2</a:t>
            </a:r>
            <a:r>
              <a:rPr kumimoji="1" lang="zh-CN" altLang="en-US" sz="2800" b="1" smtClean="0">
                <a:solidFill>
                  <a:srgbClr val="3333FF"/>
                </a:solidFill>
                <a:latin typeface="楷体_GB2312" pitchFamily="49" charset="-122"/>
                <a:ea typeface="楷体_GB2312" pitchFamily="49" charset="-122"/>
              </a:rPr>
              <a:t>：</a:t>
            </a:r>
          </a:p>
        </p:txBody>
      </p:sp>
      <p:sp>
        <p:nvSpPr>
          <p:cNvPr id="7" name="Text Box 9"/>
          <p:cNvSpPr txBox="1">
            <a:spLocks noChangeArrowheads="1"/>
          </p:cNvSpPr>
          <p:nvPr/>
        </p:nvSpPr>
        <p:spPr bwMode="auto">
          <a:xfrm>
            <a:off x="1416050" y="981075"/>
            <a:ext cx="1987550"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计算行列式</a:t>
            </a:r>
          </a:p>
        </p:txBody>
      </p:sp>
      <p:graphicFrame>
        <p:nvGraphicFramePr>
          <p:cNvPr id="8" name="Object 4"/>
          <p:cNvGraphicFramePr>
            <a:graphicFrameLocks noChangeAspect="1"/>
          </p:cNvGraphicFramePr>
          <p:nvPr/>
        </p:nvGraphicFramePr>
        <p:xfrm>
          <a:off x="5364163" y="1655763"/>
          <a:ext cx="3459162" cy="2070100"/>
        </p:xfrm>
        <a:graphic>
          <a:graphicData uri="http://schemas.openxmlformats.org/presentationml/2006/ole">
            <p:oleObj spid="_x0000_s364547" name="Equation" r:id="rId4" imgW="1574800" imgH="939800" progId="Equation.DSMT4">
              <p:embed/>
            </p:oleObj>
          </a:graphicData>
        </a:graphic>
      </p:graphicFrame>
      <p:graphicFrame>
        <p:nvGraphicFramePr>
          <p:cNvPr id="9" name="Object 5"/>
          <p:cNvGraphicFramePr>
            <a:graphicFrameLocks noChangeAspect="1"/>
          </p:cNvGraphicFramePr>
          <p:nvPr/>
        </p:nvGraphicFramePr>
        <p:xfrm>
          <a:off x="1258888" y="1657350"/>
          <a:ext cx="3432175" cy="2068513"/>
        </p:xfrm>
        <a:graphic>
          <a:graphicData uri="http://schemas.openxmlformats.org/presentationml/2006/ole">
            <p:oleObj spid="_x0000_s364548" name="Equation" r:id="rId5" imgW="1562100" imgH="939800" progId="Equation.DSMT4">
              <p:embed/>
            </p:oleObj>
          </a:graphicData>
        </a:graphic>
      </p:graphicFrame>
      <p:sp>
        <p:nvSpPr>
          <p:cNvPr id="10" name="Line 17"/>
          <p:cNvSpPr>
            <a:spLocks noChangeShapeType="1"/>
          </p:cNvSpPr>
          <p:nvPr/>
        </p:nvSpPr>
        <p:spPr bwMode="auto">
          <a:xfrm>
            <a:off x="2195513" y="1871663"/>
            <a:ext cx="2376487" cy="1800225"/>
          </a:xfrm>
          <a:prstGeom prst="line">
            <a:avLst/>
          </a:prstGeom>
          <a:noFill/>
          <a:ln w="28575">
            <a:solidFill>
              <a:srgbClr val="FF0000"/>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11" name="Line 18"/>
          <p:cNvSpPr>
            <a:spLocks noChangeShapeType="1"/>
          </p:cNvSpPr>
          <p:nvPr/>
        </p:nvSpPr>
        <p:spPr bwMode="auto">
          <a:xfrm flipH="1">
            <a:off x="6227763" y="1800225"/>
            <a:ext cx="2305050" cy="1728788"/>
          </a:xfrm>
          <a:prstGeom prst="line">
            <a:avLst/>
          </a:prstGeom>
          <a:noFill/>
          <a:ln w="28575">
            <a:solidFill>
              <a:srgbClr val="FF0000"/>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nvGrpSpPr>
          <p:cNvPr id="2" name="组合 12"/>
          <p:cNvGrpSpPr>
            <a:grpSpLocks/>
          </p:cNvGrpSpPr>
          <p:nvPr/>
        </p:nvGrpSpPr>
        <p:grpSpPr bwMode="auto">
          <a:xfrm>
            <a:off x="5349875" y="3979863"/>
            <a:ext cx="3487738" cy="2068512"/>
            <a:chOff x="5349875" y="3979639"/>
            <a:chExt cx="3487738" cy="2068513"/>
          </a:xfrm>
        </p:grpSpPr>
        <p:graphicFrame>
          <p:nvGraphicFramePr>
            <p:cNvPr id="638988" name="Object 2"/>
            <p:cNvGraphicFramePr>
              <a:graphicFrameLocks noChangeAspect="1"/>
            </p:cNvGraphicFramePr>
            <p:nvPr/>
          </p:nvGraphicFramePr>
          <p:xfrm>
            <a:off x="5349875" y="3979639"/>
            <a:ext cx="3487738" cy="2068513"/>
          </p:xfrm>
          <a:graphic>
            <a:graphicData uri="http://schemas.openxmlformats.org/presentationml/2006/ole">
              <p:oleObj spid="_x0000_s364549" name="Equation" r:id="rId6" imgW="1587500" imgH="939800" progId="Equation.DSMT4">
                <p:embed/>
              </p:oleObj>
            </a:graphicData>
          </a:graphic>
        </p:graphicFrame>
        <p:graphicFrame>
          <p:nvGraphicFramePr>
            <p:cNvPr id="638989" name="Object 6"/>
            <p:cNvGraphicFramePr>
              <a:graphicFrameLocks noChangeAspect="1"/>
            </p:cNvGraphicFramePr>
            <p:nvPr/>
          </p:nvGraphicFramePr>
          <p:xfrm>
            <a:off x="6415187" y="5013176"/>
            <a:ext cx="173037" cy="487362"/>
          </p:xfrm>
          <a:graphic>
            <a:graphicData uri="http://schemas.openxmlformats.org/presentationml/2006/ole">
              <p:oleObj spid="_x0000_s364550" name="公式" r:id="rId7" imgW="88707" imgH="215432" progId="">
                <p:embed/>
              </p:oleObj>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500"/>
                                        <p:tgtEl>
                                          <p:spTgt spid="3"/>
                                        </p:tgtEl>
                                      </p:cBhvr>
                                    </p:animEffec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0002" name="AutoShape 3"/>
          <p:cNvSpPr>
            <a:spLocks noChangeArrowheads="1"/>
          </p:cNvSpPr>
          <p:nvPr/>
        </p:nvSpPr>
        <p:spPr bwMode="auto">
          <a:xfrm flipH="1" flipV="1">
            <a:off x="2336800" y="571500"/>
            <a:ext cx="2592388" cy="1822450"/>
          </a:xfrm>
          <a:prstGeom prst="rtTriangle">
            <a:avLst/>
          </a:prstGeom>
          <a:solidFill>
            <a:srgbClr val="FFFF99"/>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640003" name="Object 18"/>
          <p:cNvGraphicFramePr>
            <a:graphicFrameLocks noChangeAspect="1"/>
          </p:cNvGraphicFramePr>
          <p:nvPr/>
        </p:nvGraphicFramePr>
        <p:xfrm>
          <a:off x="1611313" y="357188"/>
          <a:ext cx="3460750" cy="2068512"/>
        </p:xfrm>
        <a:graphic>
          <a:graphicData uri="http://schemas.openxmlformats.org/presentationml/2006/ole">
            <p:oleObj spid="_x0000_s365570" name="Equation" r:id="rId3" imgW="1574800" imgH="939800" progId="Equation.DSMT4">
              <p:embed/>
            </p:oleObj>
          </a:graphicData>
        </a:graphic>
      </p:graphicFrame>
      <p:graphicFrame>
        <p:nvGraphicFramePr>
          <p:cNvPr id="29702" name="Object 20"/>
          <p:cNvGraphicFramePr>
            <a:graphicFrameLocks noChangeAspect="1"/>
          </p:cNvGraphicFramePr>
          <p:nvPr/>
        </p:nvGraphicFramePr>
        <p:xfrm>
          <a:off x="4987925" y="1214438"/>
          <a:ext cx="1870075" cy="503237"/>
        </p:xfrm>
        <a:graphic>
          <a:graphicData uri="http://schemas.openxmlformats.org/presentationml/2006/ole">
            <p:oleObj spid="_x0000_s365571" name="Equation" r:id="rId4" imgW="850900" imgH="228600" progId="Equation.DSMT4">
              <p:embed/>
            </p:oleObj>
          </a:graphicData>
        </a:graphic>
      </p:graphicFrame>
      <p:graphicFrame>
        <p:nvGraphicFramePr>
          <p:cNvPr id="20522" name="Object 42"/>
          <p:cNvGraphicFramePr>
            <a:graphicFrameLocks noChangeAspect="1"/>
          </p:cNvGraphicFramePr>
          <p:nvPr/>
        </p:nvGraphicFramePr>
        <p:xfrm>
          <a:off x="1444625" y="2714625"/>
          <a:ext cx="5984875" cy="574675"/>
        </p:xfrm>
        <a:graphic>
          <a:graphicData uri="http://schemas.openxmlformats.org/presentationml/2006/ole">
            <p:oleObj spid="_x0000_s365572" name="公式" r:id="rId5" imgW="2527300" imgH="241300" progId="">
              <p:embed/>
            </p:oleObj>
          </a:graphicData>
        </a:graphic>
      </p:graphicFrame>
      <p:graphicFrame>
        <p:nvGraphicFramePr>
          <p:cNvPr id="4" name="Object 42"/>
          <p:cNvGraphicFramePr>
            <a:graphicFrameLocks noChangeAspect="1"/>
          </p:cNvGraphicFramePr>
          <p:nvPr/>
        </p:nvGraphicFramePr>
        <p:xfrm>
          <a:off x="928688" y="3425825"/>
          <a:ext cx="4710112" cy="574675"/>
        </p:xfrm>
        <a:graphic>
          <a:graphicData uri="http://schemas.openxmlformats.org/presentationml/2006/ole">
            <p:oleObj spid="_x0000_s365573" name="公式" r:id="rId6" imgW="1930400" imgH="241300" progId="">
              <p:embed/>
            </p:oleObj>
          </a:graphicData>
        </a:graphic>
      </p:graphicFrame>
      <p:graphicFrame>
        <p:nvGraphicFramePr>
          <p:cNvPr id="6" name="Object 42"/>
          <p:cNvGraphicFramePr>
            <a:graphicFrameLocks noChangeAspect="1"/>
          </p:cNvGraphicFramePr>
          <p:nvPr/>
        </p:nvGraphicFramePr>
        <p:xfrm>
          <a:off x="5786438" y="3500438"/>
          <a:ext cx="1565275" cy="484187"/>
        </p:xfrm>
        <a:graphic>
          <a:graphicData uri="http://schemas.openxmlformats.org/presentationml/2006/ole">
            <p:oleObj spid="_x0000_s365574" name="公式" r:id="rId7" imgW="660113" imgH="203112" progId="">
              <p:embed/>
            </p:oleObj>
          </a:graphicData>
        </a:graphic>
      </p:graphicFrame>
      <p:graphicFrame>
        <p:nvGraphicFramePr>
          <p:cNvPr id="7" name="Object 42"/>
          <p:cNvGraphicFramePr>
            <a:graphicFrameLocks noChangeAspect="1"/>
          </p:cNvGraphicFramePr>
          <p:nvPr/>
        </p:nvGraphicFramePr>
        <p:xfrm>
          <a:off x="884238" y="4083050"/>
          <a:ext cx="4392612" cy="544513"/>
        </p:xfrm>
        <a:graphic>
          <a:graphicData uri="http://schemas.openxmlformats.org/presentationml/2006/ole">
            <p:oleObj spid="_x0000_s365575" name="公式" r:id="rId8" imgW="1854200" imgH="228600" progId="">
              <p:embed/>
            </p:oleObj>
          </a:graphicData>
        </a:graphic>
      </p:graphicFrame>
      <p:graphicFrame>
        <p:nvGraphicFramePr>
          <p:cNvPr id="8" name="Object 42"/>
          <p:cNvGraphicFramePr>
            <a:graphicFrameLocks noChangeAspect="1"/>
          </p:cNvGraphicFramePr>
          <p:nvPr/>
        </p:nvGraphicFramePr>
        <p:xfrm>
          <a:off x="5357813" y="4071938"/>
          <a:ext cx="2559050" cy="544512"/>
        </p:xfrm>
        <a:graphic>
          <a:graphicData uri="http://schemas.openxmlformats.org/presentationml/2006/ole">
            <p:oleObj spid="_x0000_s365576" name="公式" r:id="rId9" imgW="1079500" imgH="228600" progId="">
              <p:embed/>
            </p:oleObj>
          </a:graphicData>
        </a:graphic>
      </p:graphicFrame>
      <p:graphicFrame>
        <p:nvGraphicFramePr>
          <p:cNvPr id="9" name="Object 42"/>
          <p:cNvGraphicFramePr>
            <a:graphicFrameLocks noChangeAspect="1"/>
          </p:cNvGraphicFramePr>
          <p:nvPr/>
        </p:nvGraphicFramePr>
        <p:xfrm>
          <a:off x="857250" y="4772025"/>
          <a:ext cx="3370263" cy="514350"/>
        </p:xfrm>
        <a:graphic>
          <a:graphicData uri="http://schemas.openxmlformats.org/presentationml/2006/ole">
            <p:oleObj spid="_x0000_s365577" name="公式" r:id="rId10" imgW="1422400" imgH="215900" progId="">
              <p:embed/>
            </p:oleObj>
          </a:graphicData>
        </a:graphic>
      </p:graphicFrame>
      <p:graphicFrame>
        <p:nvGraphicFramePr>
          <p:cNvPr id="10" name="Object 42"/>
          <p:cNvGraphicFramePr>
            <a:graphicFrameLocks noChangeAspect="1"/>
          </p:cNvGraphicFramePr>
          <p:nvPr/>
        </p:nvGraphicFramePr>
        <p:xfrm>
          <a:off x="4357688" y="4757738"/>
          <a:ext cx="3400425" cy="544512"/>
        </p:xfrm>
        <a:graphic>
          <a:graphicData uri="http://schemas.openxmlformats.org/presentationml/2006/ole">
            <p:oleObj spid="_x0000_s365578" name="公式" r:id="rId11" imgW="1435100" imgH="228600" progId="">
              <p:embed/>
            </p:oleObj>
          </a:graphicData>
        </a:graphic>
      </p:graphicFrame>
      <p:graphicFrame>
        <p:nvGraphicFramePr>
          <p:cNvPr id="640012" name="Object 20"/>
          <p:cNvGraphicFramePr>
            <a:graphicFrameLocks noChangeAspect="1"/>
          </p:cNvGraphicFramePr>
          <p:nvPr/>
        </p:nvGraphicFramePr>
        <p:xfrm>
          <a:off x="1000125" y="5364163"/>
          <a:ext cx="981075" cy="500062"/>
        </p:xfrm>
        <a:graphic>
          <a:graphicData uri="http://schemas.openxmlformats.org/presentationml/2006/ole">
            <p:oleObj spid="_x0000_s365579" r:id="rId12" imgW="431613" imgH="215806" progId="">
              <p:embed/>
            </p:oleObj>
          </a:graphicData>
        </a:graphic>
      </p:graphicFrame>
      <p:graphicFrame>
        <p:nvGraphicFramePr>
          <p:cNvPr id="11" name="Object 42"/>
          <p:cNvGraphicFramePr>
            <a:graphicFrameLocks noChangeAspect="1"/>
          </p:cNvGraphicFramePr>
          <p:nvPr/>
        </p:nvGraphicFramePr>
        <p:xfrm>
          <a:off x="2214563" y="5383213"/>
          <a:ext cx="5778500" cy="546100"/>
        </p:xfrm>
        <a:graphic>
          <a:graphicData uri="http://schemas.openxmlformats.org/presentationml/2006/ole">
            <p:oleObj spid="_x0000_s365580" name="公式" r:id="rId13" imgW="2438400" imgH="228600" progId="">
              <p:embed/>
            </p:oleObj>
          </a:graphicData>
        </a:graphic>
      </p:graphicFrame>
      <p:graphicFrame>
        <p:nvGraphicFramePr>
          <p:cNvPr id="13" name="Object 42"/>
          <p:cNvGraphicFramePr>
            <a:graphicFrameLocks noChangeAspect="1"/>
          </p:cNvGraphicFramePr>
          <p:nvPr/>
        </p:nvGraphicFramePr>
        <p:xfrm>
          <a:off x="1476375" y="5994400"/>
          <a:ext cx="6381750" cy="577850"/>
        </p:xfrm>
        <a:graphic>
          <a:graphicData uri="http://schemas.openxmlformats.org/presentationml/2006/ole">
            <p:oleObj spid="_x0000_s365581" name="公式" r:id="rId14" imgW="2692400" imgH="241300" progId="">
              <p:embed/>
            </p:oleObj>
          </a:graphicData>
        </a:graphic>
      </p:graphicFrame>
      <p:sp>
        <p:nvSpPr>
          <p:cNvPr id="640015" name="Text Box 2"/>
          <p:cNvSpPr txBox="1">
            <a:spLocks noChangeArrowheads="1"/>
          </p:cNvSpPr>
          <p:nvPr/>
        </p:nvSpPr>
        <p:spPr bwMode="auto">
          <a:xfrm>
            <a:off x="785813" y="2643188"/>
            <a:ext cx="906462"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楷体_GB2312" pitchFamily="49" charset="-122"/>
                <a:ea typeface="楷体_GB2312" pitchFamily="49" charset="-122"/>
              </a:rPr>
              <a:t>解：</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9702"/>
                                        </p:tgtEl>
                                        <p:attrNameLst>
                                          <p:attrName>style.visibility</p:attrName>
                                        </p:attrNameLst>
                                      </p:cBhvr>
                                      <p:to>
                                        <p:strVal val="visible"/>
                                      </p:to>
                                    </p:set>
                                    <p:animEffect transition="in" filter="wipe(left)">
                                      <p:cBhvr>
                                        <p:cTn id="43"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7"/>
          <p:cNvSpPr txBox="1">
            <a:spLocks noChangeArrowheads="1"/>
          </p:cNvSpPr>
          <p:nvPr/>
        </p:nvSpPr>
        <p:spPr bwMode="auto">
          <a:xfrm>
            <a:off x="860425" y="3773488"/>
            <a:ext cx="7777163" cy="1298575"/>
          </a:xfrm>
          <a:prstGeom prst="rect">
            <a:avLst/>
          </a:prstGeom>
          <a:noFill/>
          <a:ln w="9525">
            <a:noFill/>
            <a:miter lim="800000"/>
            <a:headEnd/>
            <a:tailEnd/>
          </a:ln>
        </p:spPr>
        <p:txBody>
          <a:bodyPr>
            <a:spAutoFit/>
          </a:bodyPr>
          <a:lstStyle/>
          <a:p>
            <a:pPr fontAlgn="base">
              <a:lnSpc>
                <a:spcPct val="90000"/>
              </a:lnSpc>
              <a:spcBef>
                <a:spcPct val="0"/>
              </a:spcBef>
              <a:spcAft>
                <a:spcPct val="0"/>
              </a:spcAft>
            </a:pPr>
            <a:r>
              <a:rPr lang="zh-CN" altLang="en-US" sz="2800" b="1" smtClean="0">
                <a:solidFill>
                  <a:srgbClr val="0000CC"/>
                </a:solidFill>
                <a:latin typeface="楷体_GB2312" pitchFamily="49" charset="-122"/>
                <a:ea typeface="楷体_GB2312" pitchFamily="49" charset="-122"/>
              </a:rPr>
              <a:t>英国数学家</a:t>
            </a:r>
            <a:r>
              <a:rPr lang="en-US" altLang="zh-CN" sz="2800" b="1" smtClean="0">
                <a:solidFill>
                  <a:srgbClr val="0000CC"/>
                </a:solidFill>
                <a:latin typeface="楷体_GB2312" pitchFamily="49" charset="-122"/>
                <a:ea typeface="楷体_GB2312" pitchFamily="49" charset="-122"/>
              </a:rPr>
              <a:t>--</a:t>
            </a:r>
            <a:r>
              <a:rPr lang="zh-CN" altLang="en-US" sz="2800" b="1" smtClean="0">
                <a:solidFill>
                  <a:srgbClr val="D60093"/>
                </a:solidFill>
                <a:latin typeface="楷体_GB2312" pitchFamily="49" charset="-122"/>
                <a:ea typeface="楷体_GB2312" pitchFamily="49" charset="-122"/>
              </a:rPr>
              <a:t>西勒维斯特</a:t>
            </a:r>
            <a:r>
              <a:rPr lang="en-US" altLang="zh-CN" sz="2800" b="1" smtClean="0">
                <a:solidFill>
                  <a:srgbClr val="0000CC"/>
                </a:solidFill>
                <a:latin typeface="楷体_GB2312" pitchFamily="49" charset="-122"/>
                <a:ea typeface="楷体_GB2312" pitchFamily="49" charset="-122"/>
              </a:rPr>
              <a:t>(1814-1897)</a:t>
            </a:r>
          </a:p>
          <a:p>
            <a:pPr fontAlgn="base">
              <a:lnSpc>
                <a:spcPct val="90000"/>
              </a:lnSpc>
              <a:spcBef>
                <a:spcPct val="0"/>
              </a:spcBef>
              <a:spcAft>
                <a:spcPct val="0"/>
              </a:spcAft>
            </a:pPr>
            <a:r>
              <a:rPr lang="en-US" altLang="zh-CN" sz="2800" b="1" smtClean="0">
                <a:solidFill>
                  <a:srgbClr val="0000CC"/>
                </a:solidFill>
                <a:latin typeface="楷体_GB2312" pitchFamily="49" charset="-122"/>
                <a:ea typeface="楷体_GB2312" pitchFamily="49" charset="-122"/>
              </a:rPr>
              <a:t>     </a:t>
            </a:r>
            <a:r>
              <a:rPr lang="en-US" altLang="zh-CN" sz="2800" smtClean="0">
                <a:solidFill>
                  <a:srgbClr val="000000"/>
                </a:solidFill>
                <a:latin typeface="楷体_GB2312" pitchFamily="49" charset="-122"/>
                <a:ea typeface="楷体_GB2312" pitchFamily="49" charset="-122"/>
              </a:rPr>
              <a:t>——</a:t>
            </a:r>
            <a:r>
              <a:rPr lang="zh-CN" altLang="en-US" sz="2800" b="1" smtClean="0">
                <a:solidFill>
                  <a:srgbClr val="000000"/>
                </a:solidFill>
                <a:latin typeface="楷体_GB2312" pitchFamily="49" charset="-122"/>
                <a:ea typeface="楷体_GB2312" pitchFamily="49" charset="-122"/>
              </a:rPr>
              <a:t>首次提出矩阵的概念</a:t>
            </a:r>
            <a:r>
              <a:rPr lang="en-US" altLang="zh-CN" sz="2800" b="1" smtClean="0">
                <a:solidFill>
                  <a:srgbClr val="000000"/>
                </a:solidFill>
                <a:latin typeface="楷体_GB2312" pitchFamily="49" charset="-122"/>
                <a:ea typeface="楷体_GB2312" pitchFamily="49" charset="-122"/>
              </a:rPr>
              <a:t>(</a:t>
            </a:r>
            <a:r>
              <a:rPr lang="zh-CN" altLang="en-US" sz="2800" b="1" smtClean="0">
                <a:solidFill>
                  <a:srgbClr val="000000"/>
                </a:solidFill>
                <a:latin typeface="楷体_GB2312" pitchFamily="49" charset="-122"/>
                <a:ea typeface="楷体_GB2312" pitchFamily="49" charset="-122"/>
              </a:rPr>
              <a:t>矩型阵式</a:t>
            </a:r>
            <a:r>
              <a:rPr lang="en-US" altLang="zh-CN" sz="2800" b="1" smtClean="0">
                <a:solidFill>
                  <a:srgbClr val="000000"/>
                </a:solidFill>
                <a:latin typeface="楷体_GB2312" pitchFamily="49" charset="-122"/>
                <a:ea typeface="楷体_GB2312" pitchFamily="49" charset="-122"/>
              </a:rPr>
              <a:t>)</a:t>
            </a:r>
          </a:p>
          <a:p>
            <a:pPr fontAlgn="base">
              <a:spcBef>
                <a:spcPct val="0"/>
              </a:spcBef>
              <a:spcAft>
                <a:spcPct val="0"/>
              </a:spcAft>
            </a:pPr>
            <a:endParaRPr lang="zh-CN" altLang="en-US" sz="2800" smtClean="0">
              <a:solidFill>
                <a:srgbClr val="000000"/>
              </a:solidFill>
              <a:latin typeface="楷体_GB2312" pitchFamily="49" charset="-122"/>
              <a:ea typeface="楷体_GB2312" pitchFamily="49" charset="-122"/>
            </a:endParaRPr>
          </a:p>
        </p:txBody>
      </p:sp>
      <p:sp>
        <p:nvSpPr>
          <p:cNvPr id="5" name="TextBox 8"/>
          <p:cNvSpPr txBox="1">
            <a:spLocks noChangeArrowheads="1"/>
          </p:cNvSpPr>
          <p:nvPr/>
        </p:nvSpPr>
        <p:spPr bwMode="auto">
          <a:xfrm>
            <a:off x="898525" y="5132388"/>
            <a:ext cx="6946900" cy="868362"/>
          </a:xfrm>
          <a:prstGeom prst="rect">
            <a:avLst/>
          </a:prstGeom>
          <a:noFill/>
          <a:ln w="9525">
            <a:noFill/>
            <a:miter lim="800000"/>
            <a:headEnd/>
            <a:tailEnd/>
          </a:ln>
        </p:spPr>
        <p:txBody>
          <a:bodyPr>
            <a:spAutoFit/>
          </a:bodyPr>
          <a:lstStyle/>
          <a:p>
            <a:pPr fontAlgn="base">
              <a:lnSpc>
                <a:spcPct val="90000"/>
              </a:lnSpc>
              <a:spcBef>
                <a:spcPct val="0"/>
              </a:spcBef>
              <a:spcAft>
                <a:spcPct val="0"/>
              </a:spcAft>
            </a:pPr>
            <a:r>
              <a:rPr lang="zh-CN" altLang="en-US" sz="2800" b="1" smtClean="0">
                <a:solidFill>
                  <a:srgbClr val="0000CC"/>
                </a:solidFill>
                <a:latin typeface="楷体_GB2312" pitchFamily="49" charset="-122"/>
                <a:ea typeface="楷体_GB2312" pitchFamily="49" charset="-122"/>
              </a:rPr>
              <a:t>英国数学家</a:t>
            </a:r>
            <a:r>
              <a:rPr lang="en-US" altLang="zh-CN" sz="2800" b="1" smtClean="0">
                <a:solidFill>
                  <a:srgbClr val="0000CC"/>
                </a:solidFill>
                <a:latin typeface="楷体_GB2312" pitchFamily="49" charset="-122"/>
                <a:ea typeface="楷体_GB2312" pitchFamily="49" charset="-122"/>
              </a:rPr>
              <a:t>--</a:t>
            </a:r>
            <a:r>
              <a:rPr lang="zh-CN" altLang="en-US" sz="2800" b="1" smtClean="0">
                <a:solidFill>
                  <a:srgbClr val="D60093"/>
                </a:solidFill>
                <a:latin typeface="楷体_GB2312" pitchFamily="49" charset="-122"/>
                <a:ea typeface="楷体_GB2312" pitchFamily="49" charset="-122"/>
              </a:rPr>
              <a:t>凯莱</a:t>
            </a:r>
            <a:r>
              <a:rPr lang="en-US" altLang="zh-CN" sz="2800" b="1" smtClean="0">
                <a:solidFill>
                  <a:srgbClr val="0000CC"/>
                </a:solidFill>
                <a:latin typeface="楷体_GB2312" pitchFamily="49" charset="-122"/>
                <a:ea typeface="楷体_GB2312" pitchFamily="49" charset="-122"/>
              </a:rPr>
              <a:t>(1821-1895)</a:t>
            </a:r>
          </a:p>
          <a:p>
            <a:pPr fontAlgn="base">
              <a:lnSpc>
                <a:spcPct val="90000"/>
              </a:lnSpc>
              <a:spcBef>
                <a:spcPct val="0"/>
              </a:spcBef>
              <a:spcAft>
                <a:spcPct val="0"/>
              </a:spcAft>
            </a:pPr>
            <a:r>
              <a:rPr lang="en-US" altLang="zh-CN" sz="2800" b="1" smtClean="0">
                <a:solidFill>
                  <a:srgbClr val="0000CC"/>
                </a:solidFill>
                <a:latin typeface="楷体_GB2312" pitchFamily="49" charset="-122"/>
                <a:ea typeface="楷体_GB2312" pitchFamily="49" charset="-122"/>
              </a:rPr>
              <a:t>      </a:t>
            </a:r>
            <a:r>
              <a:rPr lang="en-US" altLang="zh-CN" sz="2800" smtClean="0">
                <a:solidFill>
                  <a:srgbClr val="000000"/>
                </a:solidFill>
                <a:latin typeface="楷体_GB2312" pitchFamily="49" charset="-122"/>
                <a:ea typeface="楷体_GB2312" pitchFamily="49" charset="-122"/>
              </a:rPr>
              <a:t>——</a:t>
            </a:r>
            <a:r>
              <a:rPr lang="zh-CN" altLang="en-US" sz="2800" b="1" smtClean="0">
                <a:solidFill>
                  <a:srgbClr val="000000"/>
                </a:solidFill>
                <a:latin typeface="楷体_GB2312" pitchFamily="49" charset="-122"/>
                <a:ea typeface="楷体_GB2312" pitchFamily="49" charset="-122"/>
              </a:rPr>
              <a:t>矩阵论的创立</a:t>
            </a:r>
            <a:endParaRPr lang="zh-CN" altLang="en-US" sz="2800" smtClean="0">
              <a:solidFill>
                <a:srgbClr val="000000"/>
              </a:solidFill>
              <a:latin typeface="楷体_GB2312" pitchFamily="49" charset="-122"/>
              <a:ea typeface="楷体_GB2312" pitchFamily="49" charset="-122"/>
            </a:endParaRPr>
          </a:p>
        </p:txBody>
      </p:sp>
      <p:sp>
        <p:nvSpPr>
          <p:cNvPr id="6" name="TextBox 5"/>
          <p:cNvSpPr txBox="1">
            <a:spLocks noChangeArrowheads="1"/>
          </p:cNvSpPr>
          <p:nvPr/>
        </p:nvSpPr>
        <p:spPr bwMode="auto">
          <a:xfrm>
            <a:off x="357188" y="2330450"/>
            <a:ext cx="7027862" cy="1384300"/>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2800" b="1" dirty="0">
                <a:solidFill>
                  <a:srgbClr val="0000CC"/>
                </a:solidFill>
                <a:latin typeface="楷体_GB2312" pitchFamily="49" charset="-122"/>
                <a:ea typeface="楷体_GB2312" pitchFamily="49" charset="-122"/>
              </a:rPr>
              <a:t>   德国数学家</a:t>
            </a:r>
            <a:r>
              <a:rPr lang="en-US" altLang="zh-CN" sz="2800" b="1" dirty="0">
                <a:solidFill>
                  <a:srgbClr val="0000CC"/>
                </a:solidFill>
                <a:latin typeface="楷体_GB2312" pitchFamily="49" charset="-122"/>
                <a:ea typeface="楷体_GB2312" pitchFamily="49" charset="-122"/>
              </a:rPr>
              <a:t>--</a:t>
            </a:r>
            <a:r>
              <a:rPr lang="zh-CN" altLang="en-US" sz="2800" b="1" dirty="0">
                <a:solidFill>
                  <a:srgbClr val="D60093"/>
                </a:solidFill>
                <a:latin typeface="楷体_GB2312" pitchFamily="49" charset="-122"/>
                <a:ea typeface="楷体_GB2312" pitchFamily="49" charset="-122"/>
              </a:rPr>
              <a:t>高斯</a:t>
            </a:r>
            <a:r>
              <a:rPr lang="zh-CN" altLang="en-US" sz="2800" b="1" dirty="0">
                <a:solidFill>
                  <a:srgbClr val="9999FF">
                    <a:lumMod val="50000"/>
                  </a:srgbClr>
                </a:solidFill>
                <a:latin typeface="楷体_GB2312" pitchFamily="49" charset="-122"/>
                <a:ea typeface="楷体_GB2312" pitchFamily="49" charset="-122"/>
              </a:rPr>
              <a:t>（</a:t>
            </a:r>
            <a:r>
              <a:rPr lang="en-US" altLang="zh-CN" sz="2800" b="1" dirty="0">
                <a:solidFill>
                  <a:srgbClr val="9999FF">
                    <a:lumMod val="50000"/>
                  </a:srgbClr>
                </a:solidFill>
                <a:latin typeface="楷体_GB2312" pitchFamily="49" charset="-122"/>
                <a:ea typeface="楷体_GB2312" pitchFamily="49" charset="-122"/>
              </a:rPr>
              <a:t>1777-1855</a:t>
            </a:r>
            <a:r>
              <a:rPr lang="zh-CN" altLang="en-US" sz="2800" b="1" dirty="0">
                <a:solidFill>
                  <a:srgbClr val="9999FF">
                    <a:lumMod val="50000"/>
                  </a:srgbClr>
                </a:solidFill>
                <a:latin typeface="楷体_GB2312" pitchFamily="49" charset="-122"/>
                <a:ea typeface="楷体_GB2312" pitchFamily="49" charset="-122"/>
              </a:rPr>
              <a:t>）</a:t>
            </a:r>
            <a:endParaRPr lang="en-US" altLang="zh-CN" sz="2800" dirty="0">
              <a:solidFill>
                <a:srgbClr val="9999FF">
                  <a:lumMod val="50000"/>
                </a:srgbClr>
              </a:solidFill>
              <a:latin typeface="楷体_GB2312" pitchFamily="49" charset="-122"/>
              <a:ea typeface="楷体_GB2312" pitchFamily="49" charset="-122"/>
            </a:endParaRPr>
          </a:p>
          <a:p>
            <a:pPr fontAlgn="base">
              <a:spcBef>
                <a:spcPct val="0"/>
              </a:spcBef>
              <a:spcAft>
                <a:spcPct val="0"/>
              </a:spcAft>
              <a:defRPr/>
            </a:pPr>
            <a:r>
              <a:rPr lang="en-US" altLang="zh-CN" sz="2800"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提出行列式的某些思想和方法</a:t>
            </a:r>
            <a:endParaRPr lang="en-US" altLang="zh-CN" sz="2800" dirty="0">
              <a:solidFill>
                <a:srgbClr val="000000"/>
              </a:solidFill>
              <a:latin typeface="楷体_GB2312" pitchFamily="49" charset="-122"/>
              <a:ea typeface="楷体_GB2312" pitchFamily="49" charset="-122"/>
            </a:endParaRPr>
          </a:p>
          <a:p>
            <a:pPr fontAlgn="base">
              <a:spcBef>
                <a:spcPct val="0"/>
              </a:spcBef>
              <a:spcAft>
                <a:spcPct val="0"/>
              </a:spcAft>
              <a:defRPr/>
            </a:pPr>
            <a:endParaRPr lang="zh-CN" altLang="en-US" sz="2800" dirty="0">
              <a:solidFill>
                <a:srgbClr val="000000"/>
              </a:solidFill>
              <a:latin typeface="楷体_GB2312" pitchFamily="49" charset="-122"/>
              <a:ea typeface="楷体_GB2312" pitchFamily="49" charset="-122"/>
            </a:endParaRPr>
          </a:p>
        </p:txBody>
      </p:sp>
      <p:sp>
        <p:nvSpPr>
          <p:cNvPr id="7" name="TextBox 6"/>
          <p:cNvSpPr txBox="1">
            <a:spLocks noChangeArrowheads="1"/>
          </p:cNvSpPr>
          <p:nvPr/>
        </p:nvSpPr>
        <p:spPr bwMode="auto">
          <a:xfrm>
            <a:off x="428625" y="1131888"/>
            <a:ext cx="8032750" cy="868362"/>
          </a:xfrm>
          <a:prstGeom prst="rect">
            <a:avLst/>
          </a:prstGeom>
          <a:noFill/>
          <a:ln w="9525">
            <a:noFill/>
            <a:miter lim="800000"/>
            <a:headEnd/>
            <a:tailEnd/>
          </a:ln>
        </p:spPr>
        <p:txBody>
          <a:bodyPr>
            <a:spAutoFit/>
          </a:bodyPr>
          <a:lstStyle/>
          <a:p>
            <a:pPr fontAlgn="base">
              <a:lnSpc>
                <a:spcPct val="90000"/>
              </a:lnSpc>
              <a:spcBef>
                <a:spcPct val="0"/>
              </a:spcBef>
              <a:spcAft>
                <a:spcPct val="0"/>
              </a:spcAft>
            </a:pPr>
            <a:r>
              <a:rPr lang="en-US" altLang="zh-CN" sz="2800" smtClean="0">
                <a:solidFill>
                  <a:srgbClr val="000000"/>
                </a:solidFill>
                <a:latin typeface="楷体_GB2312" pitchFamily="49" charset="-122"/>
                <a:ea typeface="楷体_GB2312" pitchFamily="49" charset="-122"/>
              </a:rPr>
              <a:t>• </a:t>
            </a:r>
            <a:r>
              <a:rPr lang="en-US" altLang="zh-CN" sz="2800" b="1" smtClean="0">
                <a:solidFill>
                  <a:srgbClr val="0000CC"/>
                </a:solidFill>
                <a:latin typeface="楷体_GB2312" pitchFamily="49" charset="-122"/>
                <a:ea typeface="楷体_GB2312" pitchFamily="49" charset="-122"/>
              </a:rPr>
              <a:t>1841</a:t>
            </a:r>
            <a:r>
              <a:rPr lang="zh-CN" altLang="en-US" sz="2800" b="1" smtClean="0">
                <a:solidFill>
                  <a:srgbClr val="0000CC"/>
                </a:solidFill>
                <a:latin typeface="楷体_GB2312" pitchFamily="49" charset="-122"/>
                <a:ea typeface="楷体_GB2312" pitchFamily="49" charset="-122"/>
              </a:rPr>
              <a:t>年，法国数学家</a:t>
            </a:r>
            <a:r>
              <a:rPr lang="en-US" altLang="zh-CN" sz="2800" b="1" smtClean="0">
                <a:solidFill>
                  <a:srgbClr val="0000CC"/>
                </a:solidFill>
                <a:latin typeface="楷体_GB2312" pitchFamily="49" charset="-122"/>
                <a:ea typeface="楷体_GB2312" pitchFamily="49" charset="-122"/>
              </a:rPr>
              <a:t>-</a:t>
            </a:r>
            <a:r>
              <a:rPr lang="zh-CN" altLang="en-US" sz="2800" b="1" smtClean="0">
                <a:solidFill>
                  <a:srgbClr val="00007D"/>
                </a:solidFill>
                <a:latin typeface="楷体_GB2312" pitchFamily="49" charset="-122"/>
                <a:ea typeface="楷体_GB2312" pitchFamily="49" charset="-122"/>
              </a:rPr>
              <a:t>柯西</a:t>
            </a:r>
            <a:endParaRPr lang="en-US" altLang="zh-CN" sz="2800" smtClean="0">
              <a:solidFill>
                <a:srgbClr val="000000"/>
              </a:solidFill>
              <a:latin typeface="楷体_GB2312" pitchFamily="49" charset="-122"/>
              <a:ea typeface="楷体_GB2312" pitchFamily="49" charset="-122"/>
            </a:endParaRPr>
          </a:p>
          <a:p>
            <a:pPr fontAlgn="base">
              <a:lnSpc>
                <a:spcPct val="90000"/>
              </a:lnSpc>
              <a:spcBef>
                <a:spcPct val="0"/>
              </a:spcBef>
              <a:spcAft>
                <a:spcPct val="0"/>
              </a:spcAft>
            </a:pPr>
            <a:r>
              <a:rPr lang="en-US" altLang="zh-CN" sz="2800" b="1" smtClean="0">
                <a:solidFill>
                  <a:srgbClr val="000000"/>
                </a:solidFill>
                <a:latin typeface="楷体_GB2312" pitchFamily="49" charset="-122"/>
                <a:ea typeface="楷体_GB2312" pitchFamily="49" charset="-122"/>
              </a:rPr>
              <a:t>       ——</a:t>
            </a:r>
            <a:r>
              <a:rPr lang="zh-CN" altLang="en-US" sz="2800" b="1" smtClean="0">
                <a:solidFill>
                  <a:srgbClr val="000000"/>
                </a:solidFill>
                <a:latin typeface="楷体_GB2312" pitchFamily="49" charset="-122"/>
                <a:ea typeface="楷体_GB2312" pitchFamily="49" charset="-122"/>
              </a:rPr>
              <a:t>首先创立了现代的行列式概念和符号。</a:t>
            </a:r>
            <a:r>
              <a:rPr lang="en-US" altLang="zh-CN" sz="2800" b="1" smtClean="0">
                <a:solidFill>
                  <a:srgbClr val="FF0000"/>
                </a:solidFill>
                <a:latin typeface="楷体_GB2312" pitchFamily="49" charset="-122"/>
                <a:ea typeface="楷体_GB2312" pitchFamily="49" charset="-122"/>
              </a:rPr>
              <a:t> </a:t>
            </a:r>
            <a:endParaRPr lang="en-US" altLang="zh-CN" sz="2800" b="1" smtClean="0">
              <a:solidFill>
                <a:srgbClr val="000000"/>
              </a:solidFill>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1026" name="AutoShape 2"/>
          <p:cNvSpPr>
            <a:spLocks noChangeArrowheads="1"/>
          </p:cNvSpPr>
          <p:nvPr/>
        </p:nvSpPr>
        <p:spPr bwMode="auto">
          <a:xfrm>
            <a:off x="1928813" y="1500188"/>
            <a:ext cx="2592387" cy="1943100"/>
          </a:xfrm>
          <a:prstGeom prst="rtTriangle">
            <a:avLst/>
          </a:prstGeom>
          <a:solidFill>
            <a:srgbClr val="FFFF99"/>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2" name="Object 22"/>
          <p:cNvGraphicFramePr>
            <a:graphicFrameLocks noChangeAspect="1"/>
          </p:cNvGraphicFramePr>
          <p:nvPr/>
        </p:nvGraphicFramePr>
        <p:xfrm>
          <a:off x="4541838" y="2419350"/>
          <a:ext cx="1870075" cy="503238"/>
        </p:xfrm>
        <a:graphic>
          <a:graphicData uri="http://schemas.openxmlformats.org/presentationml/2006/ole">
            <p:oleObj spid="_x0000_s366594" name="Equation" r:id="rId3" imgW="850900" imgH="228600" progId="Equation.DSMT4">
              <p:embed/>
            </p:oleObj>
          </a:graphicData>
        </a:graphic>
      </p:graphicFrame>
      <p:graphicFrame>
        <p:nvGraphicFramePr>
          <p:cNvPr id="641028" name="Object 19"/>
          <p:cNvGraphicFramePr>
            <a:graphicFrameLocks noChangeAspect="1"/>
          </p:cNvGraphicFramePr>
          <p:nvPr/>
        </p:nvGraphicFramePr>
        <p:xfrm>
          <a:off x="1071563" y="1644650"/>
          <a:ext cx="3487737" cy="2070100"/>
        </p:xfrm>
        <a:graphic>
          <a:graphicData uri="http://schemas.openxmlformats.org/presentationml/2006/ole">
            <p:oleObj spid="_x0000_s366595" name="Equation" r:id="rId4" imgW="1587500" imgH="939800" progId="Equation.DSMT4">
              <p:embed/>
            </p:oleObj>
          </a:graphicData>
        </a:graphic>
      </p:graphicFrame>
      <p:graphicFrame>
        <p:nvGraphicFramePr>
          <p:cNvPr id="641029" name="Object 23"/>
          <p:cNvGraphicFramePr>
            <a:graphicFrameLocks noChangeAspect="1"/>
          </p:cNvGraphicFramePr>
          <p:nvPr/>
        </p:nvGraphicFramePr>
        <p:xfrm>
          <a:off x="1000125" y="806450"/>
          <a:ext cx="939800" cy="407988"/>
        </p:xfrm>
        <a:graphic>
          <a:graphicData uri="http://schemas.openxmlformats.org/presentationml/2006/ole">
            <p:oleObj spid="_x0000_s366596" name="公式" r:id="rId5" imgW="482391" imgH="203112" progId="">
              <p:embed/>
            </p:oleObj>
          </a:graphicData>
        </a:graphic>
      </p:graphicFrame>
      <p:graphicFrame>
        <p:nvGraphicFramePr>
          <p:cNvPr id="641030" name="Object 30"/>
          <p:cNvGraphicFramePr>
            <a:graphicFrameLocks noChangeAspect="1"/>
          </p:cNvGraphicFramePr>
          <p:nvPr/>
        </p:nvGraphicFramePr>
        <p:xfrm>
          <a:off x="1098550" y="4003675"/>
          <a:ext cx="3432175" cy="2068513"/>
        </p:xfrm>
        <a:graphic>
          <a:graphicData uri="http://schemas.openxmlformats.org/presentationml/2006/ole">
            <p:oleObj spid="_x0000_s366597" name="Equation" r:id="rId6" imgW="1562100" imgH="939800" progId="Equation.DSMT4">
              <p:embed/>
            </p:oleObj>
          </a:graphicData>
        </a:graphic>
      </p:graphicFrame>
      <p:graphicFrame>
        <p:nvGraphicFramePr>
          <p:cNvPr id="28679" name="Object 32"/>
          <p:cNvGraphicFramePr>
            <a:graphicFrameLocks noChangeAspect="1"/>
          </p:cNvGraphicFramePr>
          <p:nvPr/>
        </p:nvGraphicFramePr>
        <p:xfrm>
          <a:off x="4572000" y="5500688"/>
          <a:ext cx="1870075" cy="503237"/>
        </p:xfrm>
        <a:graphic>
          <a:graphicData uri="http://schemas.openxmlformats.org/presentationml/2006/ole">
            <p:oleObj spid="_x0000_s366598" name="Equation" r:id="rId7" imgW="850900" imgH="228600" progId="Equation.DSMT4">
              <p:embed/>
            </p:oleObj>
          </a:graphicData>
        </a:graphic>
      </p:graphicFrame>
      <p:graphicFrame>
        <p:nvGraphicFramePr>
          <p:cNvPr id="3" name="Object 37"/>
          <p:cNvGraphicFramePr>
            <a:graphicFrameLocks noChangeAspect="1"/>
          </p:cNvGraphicFramePr>
          <p:nvPr/>
        </p:nvGraphicFramePr>
        <p:xfrm>
          <a:off x="4489450" y="4746625"/>
          <a:ext cx="2830513" cy="546100"/>
        </p:xfrm>
        <a:graphic>
          <a:graphicData uri="http://schemas.openxmlformats.org/presentationml/2006/ole">
            <p:oleObj spid="_x0000_s366599" name="公式" r:id="rId8" imgW="1447800" imgH="241300" progId="">
              <p:embed/>
            </p:oleObj>
          </a:graphicData>
        </a:graphic>
      </p:graphicFrame>
      <p:sp>
        <p:nvSpPr>
          <p:cNvPr id="641033" name="Line 4"/>
          <p:cNvSpPr>
            <a:spLocks noChangeShapeType="1"/>
          </p:cNvSpPr>
          <p:nvPr/>
        </p:nvSpPr>
        <p:spPr bwMode="auto">
          <a:xfrm>
            <a:off x="1981200" y="4200525"/>
            <a:ext cx="2376488" cy="1800225"/>
          </a:xfrm>
          <a:prstGeom prst="line">
            <a:avLst/>
          </a:prstGeom>
          <a:noFill/>
          <a:ln w="28575">
            <a:solidFill>
              <a:srgbClr val="FF0000"/>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8679"/>
                                        </p:tgtEl>
                                        <p:attrNameLst>
                                          <p:attrName>style.visibility</p:attrName>
                                        </p:attrNameLst>
                                      </p:cBhvr>
                                      <p:to>
                                        <p:strVal val="visible"/>
                                      </p:to>
                                    </p:set>
                                    <p:animEffect transition="in" filter="wipe(left)">
                                      <p:cBhvr>
                                        <p:cTn id="16"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42050" name="Object 31"/>
          <p:cNvGraphicFramePr>
            <a:graphicFrameLocks noChangeAspect="1"/>
          </p:cNvGraphicFramePr>
          <p:nvPr/>
        </p:nvGraphicFramePr>
        <p:xfrm>
          <a:off x="468313" y="1285875"/>
          <a:ext cx="3459162" cy="2070100"/>
        </p:xfrm>
        <a:graphic>
          <a:graphicData uri="http://schemas.openxmlformats.org/presentationml/2006/ole">
            <p:oleObj spid="_x0000_s367618" name="Equation" r:id="rId3" imgW="1574800" imgH="939800" progId="Equation.DSMT4">
              <p:embed/>
            </p:oleObj>
          </a:graphicData>
        </a:graphic>
      </p:graphicFrame>
      <p:sp>
        <p:nvSpPr>
          <p:cNvPr id="642051" name="Line 6"/>
          <p:cNvSpPr>
            <a:spLocks noChangeShapeType="1"/>
          </p:cNvSpPr>
          <p:nvPr/>
        </p:nvSpPr>
        <p:spPr bwMode="auto">
          <a:xfrm flipH="1">
            <a:off x="1331913" y="1430338"/>
            <a:ext cx="2305050" cy="1728787"/>
          </a:xfrm>
          <a:prstGeom prst="line">
            <a:avLst/>
          </a:prstGeom>
          <a:noFill/>
          <a:ln w="28575">
            <a:solidFill>
              <a:srgbClr val="FF0000"/>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4" name="Object 35"/>
          <p:cNvGraphicFramePr>
            <a:graphicFrameLocks noChangeAspect="1"/>
          </p:cNvGraphicFramePr>
          <p:nvPr/>
        </p:nvGraphicFramePr>
        <p:xfrm>
          <a:off x="1430338" y="3860800"/>
          <a:ext cx="3013075" cy="447675"/>
        </p:xfrm>
        <a:graphic>
          <a:graphicData uri="http://schemas.openxmlformats.org/presentationml/2006/ole">
            <p:oleObj spid="_x0000_s367619" name="Equation" r:id="rId4" imgW="1371600" imgH="203200" progId="Equation.DSMT4">
              <p:embed/>
            </p:oleObj>
          </a:graphicData>
        </a:graphic>
      </p:graphicFrame>
      <p:graphicFrame>
        <p:nvGraphicFramePr>
          <p:cNvPr id="6" name="Object 36"/>
          <p:cNvGraphicFramePr>
            <a:graphicFrameLocks noChangeAspect="1"/>
          </p:cNvGraphicFramePr>
          <p:nvPr/>
        </p:nvGraphicFramePr>
        <p:xfrm>
          <a:off x="4435475" y="3605213"/>
          <a:ext cx="1619250" cy="895350"/>
        </p:xfrm>
        <a:graphic>
          <a:graphicData uri="http://schemas.openxmlformats.org/presentationml/2006/ole">
            <p:oleObj spid="_x0000_s367620" name="Equation" r:id="rId5" imgW="736280" imgH="406224" progId="Equation.DSMT4">
              <p:embed/>
            </p:oleObj>
          </a:graphicData>
        </a:graphic>
      </p:graphicFrame>
      <p:sp>
        <p:nvSpPr>
          <p:cNvPr id="7" name="Text Box 12"/>
          <p:cNvSpPr txBox="1">
            <a:spLocks noChangeArrowheads="1"/>
          </p:cNvSpPr>
          <p:nvPr/>
        </p:nvSpPr>
        <p:spPr bwMode="auto">
          <a:xfrm>
            <a:off x="685800" y="3829050"/>
            <a:ext cx="9461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其中 </a:t>
            </a:r>
          </a:p>
        </p:txBody>
      </p:sp>
      <p:graphicFrame>
        <p:nvGraphicFramePr>
          <p:cNvPr id="2" name="Object 37"/>
          <p:cNvGraphicFramePr>
            <a:graphicFrameLocks noChangeAspect="1"/>
          </p:cNvGraphicFramePr>
          <p:nvPr/>
        </p:nvGraphicFramePr>
        <p:xfrm>
          <a:off x="4081463" y="2003425"/>
          <a:ext cx="2706687" cy="546100"/>
        </p:xfrm>
        <a:graphic>
          <a:graphicData uri="http://schemas.openxmlformats.org/presentationml/2006/ole">
            <p:oleObj spid="_x0000_s367621" name="公式" r:id="rId6" imgW="1384300" imgH="241300" progId="">
              <p:embed/>
            </p:oleObj>
          </a:graphicData>
        </a:graphic>
      </p:graphicFrame>
      <p:graphicFrame>
        <p:nvGraphicFramePr>
          <p:cNvPr id="3" name="Object 38"/>
          <p:cNvGraphicFramePr>
            <a:graphicFrameLocks noChangeAspect="1"/>
          </p:cNvGraphicFramePr>
          <p:nvPr/>
        </p:nvGraphicFramePr>
        <p:xfrm>
          <a:off x="4071938" y="2714625"/>
          <a:ext cx="2170112" cy="515938"/>
        </p:xfrm>
        <a:graphic>
          <a:graphicData uri="http://schemas.openxmlformats.org/presentationml/2006/ole">
            <p:oleObj spid="_x0000_s367622" name="公式" r:id="rId7" imgW="863225" imgH="228501"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par>
                                <p:cTn id="12" presetID="9"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lide(fromBottom)">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0722" name="Object 18"/>
          <p:cNvGraphicFramePr>
            <a:graphicFrameLocks noChangeAspect="1"/>
          </p:cNvGraphicFramePr>
          <p:nvPr/>
        </p:nvGraphicFramePr>
        <p:xfrm>
          <a:off x="1219200" y="4149725"/>
          <a:ext cx="3581400" cy="2070100"/>
        </p:xfrm>
        <a:graphic>
          <a:graphicData uri="http://schemas.openxmlformats.org/presentationml/2006/ole">
            <p:oleObj spid="_x0000_s368642" name="Equation" r:id="rId3" imgW="1625600" imgH="939800" progId="Equation.DSMT4">
              <p:embed/>
            </p:oleObj>
          </a:graphicData>
        </a:graphic>
      </p:graphicFrame>
      <p:graphicFrame>
        <p:nvGraphicFramePr>
          <p:cNvPr id="30723" name="Object 19"/>
          <p:cNvGraphicFramePr>
            <a:graphicFrameLocks noChangeAspect="1"/>
          </p:cNvGraphicFramePr>
          <p:nvPr/>
        </p:nvGraphicFramePr>
        <p:xfrm>
          <a:off x="1219200" y="1557338"/>
          <a:ext cx="3271838" cy="2068512"/>
        </p:xfrm>
        <a:graphic>
          <a:graphicData uri="http://schemas.openxmlformats.org/presentationml/2006/ole">
            <p:oleObj spid="_x0000_s368643" name="Equation" r:id="rId4" imgW="1485900" imgH="939800" progId="Equation.DSMT4">
              <p:embed/>
            </p:oleObj>
          </a:graphicData>
        </a:graphic>
      </p:graphicFrame>
      <p:sp>
        <p:nvSpPr>
          <p:cNvPr id="30725" name="Text Box 5"/>
          <p:cNvSpPr txBox="1">
            <a:spLocks noChangeArrowheads="1"/>
          </p:cNvSpPr>
          <p:nvPr/>
        </p:nvSpPr>
        <p:spPr bwMode="auto">
          <a:xfrm>
            <a:off x="609600" y="1071563"/>
            <a:ext cx="26225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(1)  </a:t>
            </a:r>
            <a:r>
              <a:rPr kumimoji="1" lang="zh-CN" altLang="en-US" sz="2400" b="1" smtClean="0">
                <a:solidFill>
                  <a:srgbClr val="000000"/>
                </a:solidFill>
                <a:latin typeface="楷体_GB2312" pitchFamily="49" charset="-122"/>
                <a:ea typeface="楷体_GB2312" pitchFamily="49" charset="-122"/>
              </a:rPr>
              <a:t>对角行列式 </a:t>
            </a:r>
          </a:p>
        </p:txBody>
      </p:sp>
      <p:graphicFrame>
        <p:nvGraphicFramePr>
          <p:cNvPr id="30726" name="Object 20"/>
          <p:cNvGraphicFramePr>
            <a:graphicFrameLocks noChangeAspect="1"/>
          </p:cNvGraphicFramePr>
          <p:nvPr/>
        </p:nvGraphicFramePr>
        <p:xfrm>
          <a:off x="4500563" y="2374900"/>
          <a:ext cx="1803400" cy="431800"/>
        </p:xfrm>
        <a:graphic>
          <a:graphicData uri="http://schemas.openxmlformats.org/presentationml/2006/ole">
            <p:oleObj spid="_x0000_s368644" name="Equation" r:id="rId5" imgW="1803400" imgH="431800" progId="">
              <p:embed/>
            </p:oleObj>
          </a:graphicData>
        </a:graphic>
      </p:graphicFrame>
      <p:sp>
        <p:nvSpPr>
          <p:cNvPr id="3" name="Text Box 7"/>
          <p:cNvSpPr txBox="1">
            <a:spLocks noChangeArrowheads="1"/>
          </p:cNvSpPr>
          <p:nvPr/>
        </p:nvSpPr>
        <p:spPr bwMode="auto">
          <a:xfrm>
            <a:off x="533400" y="3733800"/>
            <a:ext cx="7010400" cy="457200"/>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(2) </a:t>
            </a:r>
          </a:p>
        </p:txBody>
      </p:sp>
      <p:graphicFrame>
        <p:nvGraphicFramePr>
          <p:cNvPr id="30728" name="Object 21"/>
          <p:cNvGraphicFramePr>
            <a:graphicFrameLocks noChangeAspect="1"/>
          </p:cNvGraphicFramePr>
          <p:nvPr/>
        </p:nvGraphicFramePr>
        <p:xfrm>
          <a:off x="4727575" y="5527675"/>
          <a:ext cx="3459163" cy="781050"/>
        </p:xfrm>
        <a:graphic>
          <a:graphicData uri="http://schemas.openxmlformats.org/presentationml/2006/ole">
            <p:oleObj spid="_x0000_s368645" name="Equation" r:id="rId6" imgW="1574117" imgH="355446" progId="Equation.DSMT4">
              <p:embed/>
            </p:oleObj>
          </a:graphicData>
        </a:graphic>
      </p:graphicFrame>
      <p:sp>
        <p:nvSpPr>
          <p:cNvPr id="30729" name="Line 9"/>
          <p:cNvSpPr>
            <a:spLocks noChangeShapeType="1"/>
          </p:cNvSpPr>
          <p:nvPr/>
        </p:nvSpPr>
        <p:spPr bwMode="auto">
          <a:xfrm>
            <a:off x="1981200" y="1628775"/>
            <a:ext cx="2376488" cy="1800225"/>
          </a:xfrm>
          <a:prstGeom prst="line">
            <a:avLst/>
          </a:prstGeom>
          <a:noFill/>
          <a:ln w="28575">
            <a:solidFill>
              <a:srgbClr val="FF0000"/>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0730" name="Line 10"/>
          <p:cNvSpPr>
            <a:spLocks noChangeShapeType="1"/>
          </p:cNvSpPr>
          <p:nvPr/>
        </p:nvSpPr>
        <p:spPr bwMode="auto">
          <a:xfrm flipH="1">
            <a:off x="1978025" y="4292600"/>
            <a:ext cx="2449513" cy="1657350"/>
          </a:xfrm>
          <a:prstGeom prst="line">
            <a:avLst/>
          </a:prstGeom>
          <a:noFill/>
          <a:ln w="28575">
            <a:solidFill>
              <a:srgbClr val="FF0000"/>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0731" name="Rectangle 11"/>
          <p:cNvSpPr>
            <a:spLocks noChangeArrowheads="1"/>
          </p:cNvSpPr>
          <p:nvPr/>
        </p:nvSpPr>
        <p:spPr bwMode="auto">
          <a:xfrm>
            <a:off x="4989513" y="5445125"/>
            <a:ext cx="1296987" cy="735013"/>
          </a:xfrm>
          <a:prstGeom prst="rect">
            <a:avLst/>
          </a:prstGeom>
          <a:noFill/>
          <a:ln w="28575">
            <a:solidFill>
              <a:srgbClr val="FF0000"/>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2" name="Object 22"/>
          <p:cNvGraphicFramePr>
            <a:graphicFrameLocks noChangeAspect="1"/>
          </p:cNvGraphicFramePr>
          <p:nvPr/>
        </p:nvGraphicFramePr>
        <p:xfrm>
          <a:off x="4722813" y="4679950"/>
          <a:ext cx="4306887" cy="836613"/>
        </p:xfrm>
        <a:graphic>
          <a:graphicData uri="http://schemas.openxmlformats.org/presentationml/2006/ole">
            <p:oleObj spid="_x0000_s368646" name="公式" r:id="rId7" imgW="1422400" imgH="241300" progId="">
              <p:embed/>
            </p:oleObj>
          </a:graphicData>
        </a:graphic>
      </p:graphicFrame>
      <p:sp>
        <p:nvSpPr>
          <p:cNvPr id="13" name="Text Box 5"/>
          <p:cNvSpPr txBox="1">
            <a:spLocks noChangeArrowheads="1"/>
          </p:cNvSpPr>
          <p:nvPr/>
        </p:nvSpPr>
        <p:spPr bwMode="auto">
          <a:xfrm>
            <a:off x="592138" y="500063"/>
            <a:ext cx="2890837"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CC"/>
                </a:solidFill>
                <a:latin typeface="楷体_GB2312" pitchFamily="49" charset="-122"/>
                <a:ea typeface="楷体_GB2312" pitchFamily="49" charset="-122"/>
              </a:rPr>
              <a:t>三、特殊行列式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wipe(left)">
                                      <p:cBhvr>
                                        <p:cTn id="7" dur="500"/>
                                        <p:tgtEl>
                                          <p:spTgt spid="3072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wipe(left)">
                                      <p:cBhvr>
                                        <p:cTn id="11" dur="500"/>
                                        <p:tgtEl>
                                          <p:spTgt spid="307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729"/>
                                        </p:tgtEl>
                                        <p:attrNameLst>
                                          <p:attrName>style.visibility</p:attrName>
                                        </p:attrNameLst>
                                      </p:cBhvr>
                                      <p:to>
                                        <p:strVal val="visible"/>
                                      </p:to>
                                    </p:set>
                                    <p:animEffect transition="in" filter="wipe(left)">
                                      <p:cBhvr>
                                        <p:cTn id="16" dur="500"/>
                                        <p:tgtEl>
                                          <p:spTgt spid="307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726"/>
                                        </p:tgtEl>
                                        <p:attrNameLst>
                                          <p:attrName>style.visibility</p:attrName>
                                        </p:attrNameLst>
                                      </p:cBhvr>
                                      <p:to>
                                        <p:strVal val="visible"/>
                                      </p:to>
                                    </p:set>
                                    <p:animEffect transition="in" filter="wipe(left)">
                                      <p:cBhvr>
                                        <p:cTn id="21" dur="500"/>
                                        <p:tgtEl>
                                          <p:spTgt spid="307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500"/>
                                        <p:tgtEl>
                                          <p:spTgt spid="3">
                                            <p:txEl>
                                              <p:pRg st="0" end="0"/>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0722"/>
                                        </p:tgtEl>
                                        <p:attrNameLst>
                                          <p:attrName>style.visibility</p:attrName>
                                        </p:attrNameLst>
                                      </p:cBhvr>
                                      <p:to>
                                        <p:strVal val="visible"/>
                                      </p:to>
                                    </p:set>
                                    <p:animEffect transition="in" filter="wipe(left)">
                                      <p:cBhvr>
                                        <p:cTn id="30" dur="500"/>
                                        <p:tgtEl>
                                          <p:spTgt spid="3072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730"/>
                                        </p:tgtEl>
                                        <p:attrNameLst>
                                          <p:attrName>style.visibility</p:attrName>
                                        </p:attrNameLst>
                                      </p:cBhvr>
                                      <p:to>
                                        <p:strVal val="visible"/>
                                      </p:to>
                                    </p:set>
                                    <p:animEffect transition="in" filter="wipe(left)">
                                      <p:cBhvr>
                                        <p:cTn id="35" dur="500"/>
                                        <p:tgtEl>
                                          <p:spTgt spid="3073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0728"/>
                                        </p:tgtEl>
                                        <p:attrNameLst>
                                          <p:attrName>style.visibility</p:attrName>
                                        </p:attrNameLst>
                                      </p:cBhvr>
                                      <p:to>
                                        <p:strVal val="visible"/>
                                      </p:to>
                                    </p:set>
                                    <p:animEffect transition="in" filter="wipe(left)">
                                      <p:cBhvr>
                                        <p:cTn id="44" dur="500"/>
                                        <p:tgtEl>
                                          <p:spTgt spid="307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30731"/>
                                        </p:tgtEl>
                                        <p:attrNameLst>
                                          <p:attrName>style.visibility</p:attrName>
                                        </p:attrNameLst>
                                      </p:cBhvr>
                                      <p:to>
                                        <p:strVal val="visible"/>
                                      </p:to>
                                    </p:set>
                                    <p:animEffect transition="in" filter="wedge">
                                      <p:cBhvr>
                                        <p:cTn id="49" dur="2000"/>
                                        <p:tgtEl>
                                          <p:spTgt spid="307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autoUpdateAnimBg="0"/>
      <p:bldP spid="3" grpId="0" build="p" autoUpdateAnimBg="0"/>
      <p:bldP spid="30729" grpId="0" animBg="1"/>
      <p:bldP spid="30730" grpId="0" animBg="1"/>
      <p:bldP spid="30731" grpId="0" animBg="1"/>
      <p:bldP spid="1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flipH="1" flipV="1">
            <a:off x="1858963" y="1752600"/>
            <a:ext cx="2441575" cy="1981200"/>
          </a:xfrm>
          <a:prstGeom prst="rtTriangle">
            <a:avLst/>
          </a:prstGeom>
          <a:solidFill>
            <a:srgbClr val="FFFF99"/>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1747" name="AutoShape 3"/>
          <p:cNvSpPr>
            <a:spLocks noChangeArrowheads="1"/>
          </p:cNvSpPr>
          <p:nvPr/>
        </p:nvSpPr>
        <p:spPr bwMode="auto">
          <a:xfrm>
            <a:off x="1947863" y="4343400"/>
            <a:ext cx="2516187" cy="2057400"/>
          </a:xfrm>
          <a:prstGeom prst="rtTriangle">
            <a:avLst/>
          </a:prstGeom>
          <a:solidFill>
            <a:srgbClr val="FFFF99"/>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31748" name="Object 18"/>
          <p:cNvGraphicFramePr>
            <a:graphicFrameLocks noChangeAspect="1"/>
          </p:cNvGraphicFramePr>
          <p:nvPr/>
        </p:nvGraphicFramePr>
        <p:xfrm>
          <a:off x="1219200" y="4343400"/>
          <a:ext cx="3276600" cy="2057400"/>
        </p:xfrm>
        <a:graphic>
          <a:graphicData uri="http://schemas.openxmlformats.org/presentationml/2006/ole">
            <p:oleObj spid="_x0000_s369666" name="Equation" r:id="rId3" imgW="3276600" imgH="2057400" progId="">
              <p:embed/>
            </p:oleObj>
          </a:graphicData>
        </a:graphic>
      </p:graphicFrame>
      <p:graphicFrame>
        <p:nvGraphicFramePr>
          <p:cNvPr id="31749" name="Object 19"/>
          <p:cNvGraphicFramePr>
            <a:graphicFrameLocks noChangeAspect="1"/>
          </p:cNvGraphicFramePr>
          <p:nvPr/>
        </p:nvGraphicFramePr>
        <p:xfrm>
          <a:off x="1149350" y="1676400"/>
          <a:ext cx="3225800" cy="2057400"/>
        </p:xfrm>
        <a:graphic>
          <a:graphicData uri="http://schemas.openxmlformats.org/presentationml/2006/ole">
            <p:oleObj spid="_x0000_s369667" name="Equation" r:id="rId4" imgW="3225800" imgH="2057400" progId="">
              <p:embed/>
            </p:oleObj>
          </a:graphicData>
        </a:graphic>
      </p:graphicFrame>
      <p:sp>
        <p:nvSpPr>
          <p:cNvPr id="31750" name="Text Box 6"/>
          <p:cNvSpPr txBox="1">
            <a:spLocks noChangeArrowheads="1"/>
          </p:cNvSpPr>
          <p:nvPr/>
        </p:nvSpPr>
        <p:spPr bwMode="auto">
          <a:xfrm>
            <a:off x="609600" y="969963"/>
            <a:ext cx="70421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(3)  </a:t>
            </a:r>
            <a:r>
              <a:rPr kumimoji="1" lang="zh-CN" altLang="en-US" sz="2400" b="1" smtClean="0">
                <a:solidFill>
                  <a:srgbClr val="000000"/>
                </a:solidFill>
                <a:latin typeface="楷体_GB2312" pitchFamily="49" charset="-122"/>
                <a:ea typeface="楷体_GB2312" pitchFamily="49" charset="-122"/>
              </a:rPr>
              <a:t>上三角形行列式 （主对角线下侧元素都为</a:t>
            </a:r>
            <a:r>
              <a:rPr kumimoji="1" lang="en-US" altLang="zh-CN" sz="2400" b="1" smtClean="0">
                <a:solidFill>
                  <a:srgbClr val="000000"/>
                </a:solidFill>
                <a:latin typeface="楷体_GB2312" pitchFamily="49" charset="-122"/>
                <a:ea typeface="楷体_GB2312" pitchFamily="49" charset="-122"/>
              </a:rPr>
              <a:t>0</a:t>
            </a:r>
            <a:r>
              <a:rPr kumimoji="1" lang="zh-CN" altLang="en-US" sz="2400" b="1" smtClean="0">
                <a:solidFill>
                  <a:srgbClr val="000000"/>
                </a:solidFill>
                <a:latin typeface="楷体_GB2312" pitchFamily="49" charset="-122"/>
                <a:ea typeface="楷体_GB2312" pitchFamily="49" charset="-122"/>
              </a:rPr>
              <a:t>）</a:t>
            </a:r>
          </a:p>
        </p:txBody>
      </p:sp>
      <p:graphicFrame>
        <p:nvGraphicFramePr>
          <p:cNvPr id="31751" name="Object 20"/>
          <p:cNvGraphicFramePr>
            <a:graphicFrameLocks noChangeAspect="1"/>
          </p:cNvGraphicFramePr>
          <p:nvPr/>
        </p:nvGraphicFramePr>
        <p:xfrm>
          <a:off x="4597400" y="2463800"/>
          <a:ext cx="1803400" cy="431800"/>
        </p:xfrm>
        <a:graphic>
          <a:graphicData uri="http://schemas.openxmlformats.org/presentationml/2006/ole">
            <p:oleObj spid="_x0000_s369668" name="Equation" r:id="rId5" imgW="1803400" imgH="431800" progId="">
              <p:embed/>
            </p:oleObj>
          </a:graphicData>
        </a:graphic>
      </p:graphicFrame>
      <p:sp>
        <p:nvSpPr>
          <p:cNvPr id="31752" name="Text Box 8"/>
          <p:cNvSpPr txBox="1">
            <a:spLocks noChangeArrowheads="1"/>
          </p:cNvSpPr>
          <p:nvPr/>
        </p:nvSpPr>
        <p:spPr bwMode="auto">
          <a:xfrm>
            <a:off x="533400" y="3733800"/>
            <a:ext cx="7278688" cy="457200"/>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(4)  </a:t>
            </a:r>
            <a:r>
              <a:rPr kumimoji="1" lang="zh-CN" altLang="en-US" sz="2400" b="1" smtClean="0">
                <a:solidFill>
                  <a:srgbClr val="000000"/>
                </a:solidFill>
                <a:latin typeface="楷体_GB2312" pitchFamily="49" charset="-122"/>
                <a:ea typeface="楷体_GB2312" pitchFamily="49" charset="-122"/>
              </a:rPr>
              <a:t>下三角形行列式 （主对角线上侧元素都为</a:t>
            </a:r>
            <a:r>
              <a:rPr kumimoji="1" lang="en-US" altLang="zh-CN" sz="2400" b="1" smtClean="0">
                <a:solidFill>
                  <a:srgbClr val="000000"/>
                </a:solidFill>
                <a:latin typeface="楷体_GB2312" pitchFamily="49" charset="-122"/>
                <a:ea typeface="楷体_GB2312" pitchFamily="49" charset="-122"/>
              </a:rPr>
              <a:t>0</a:t>
            </a:r>
            <a:r>
              <a:rPr kumimoji="1" lang="zh-CN" altLang="en-US" sz="2400" b="1" smtClean="0">
                <a:solidFill>
                  <a:srgbClr val="000000"/>
                </a:solidFill>
                <a:latin typeface="楷体_GB2312" pitchFamily="49" charset="-122"/>
                <a:ea typeface="楷体_GB2312" pitchFamily="49" charset="-122"/>
              </a:rPr>
              <a:t>）</a:t>
            </a:r>
          </a:p>
        </p:txBody>
      </p:sp>
      <p:graphicFrame>
        <p:nvGraphicFramePr>
          <p:cNvPr id="31753" name="Object 21"/>
          <p:cNvGraphicFramePr>
            <a:graphicFrameLocks noChangeAspect="1"/>
          </p:cNvGraphicFramePr>
          <p:nvPr/>
        </p:nvGraphicFramePr>
        <p:xfrm>
          <a:off x="4673600" y="5105400"/>
          <a:ext cx="1803400" cy="431800"/>
        </p:xfrm>
        <a:graphic>
          <a:graphicData uri="http://schemas.openxmlformats.org/presentationml/2006/ole">
            <p:oleObj spid="_x0000_s369669" name="Equation" r:id="rId6" imgW="1803400" imgH="431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50">
                                            <p:txEl>
                                              <p:pRg st="0" end="0"/>
                                            </p:txEl>
                                          </p:spTgt>
                                        </p:tgtEl>
                                        <p:attrNameLst>
                                          <p:attrName>style.visibility</p:attrName>
                                        </p:attrNameLst>
                                      </p:cBhvr>
                                      <p:to>
                                        <p:strVal val="visible"/>
                                      </p:to>
                                    </p:set>
                                    <p:animEffect transition="in" filter="wipe(left)">
                                      <p:cBhvr>
                                        <p:cTn id="7" dur="500"/>
                                        <p:tgtEl>
                                          <p:spTgt spid="3175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wipe(left)">
                                      <p:cBhvr>
                                        <p:cTn id="11" dur="500"/>
                                        <p:tgtEl>
                                          <p:spTgt spid="317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746"/>
                                        </p:tgtEl>
                                        <p:attrNameLst>
                                          <p:attrName>style.visibility</p:attrName>
                                        </p:attrNameLst>
                                      </p:cBhvr>
                                      <p:to>
                                        <p:strVal val="visible"/>
                                      </p:to>
                                    </p:set>
                                    <p:animEffect transition="in" filter="wipe(left)">
                                      <p:cBhvr>
                                        <p:cTn id="15" dur="500"/>
                                        <p:tgtEl>
                                          <p:spTgt spid="317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1751"/>
                                        </p:tgtEl>
                                        <p:attrNameLst>
                                          <p:attrName>style.visibility</p:attrName>
                                        </p:attrNameLst>
                                      </p:cBhvr>
                                      <p:to>
                                        <p:strVal val="visible"/>
                                      </p:to>
                                    </p:set>
                                    <p:animEffect transition="in" filter="wipe(left)">
                                      <p:cBhvr>
                                        <p:cTn id="20" dur="500"/>
                                        <p:tgtEl>
                                          <p:spTgt spid="317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1752">
                                            <p:txEl>
                                              <p:pRg st="0" end="0"/>
                                            </p:txEl>
                                          </p:spTgt>
                                        </p:tgtEl>
                                        <p:attrNameLst>
                                          <p:attrName>style.visibility</p:attrName>
                                        </p:attrNameLst>
                                      </p:cBhvr>
                                      <p:to>
                                        <p:strVal val="visible"/>
                                      </p:to>
                                    </p:set>
                                    <p:animEffect transition="in" filter="wipe(left)">
                                      <p:cBhvr>
                                        <p:cTn id="25" dur="500"/>
                                        <p:tgtEl>
                                          <p:spTgt spid="31752">
                                            <p:txEl>
                                              <p:pRg st="0" end="0"/>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1748"/>
                                        </p:tgtEl>
                                        <p:attrNameLst>
                                          <p:attrName>style.visibility</p:attrName>
                                        </p:attrNameLst>
                                      </p:cBhvr>
                                      <p:to>
                                        <p:strVal val="visible"/>
                                      </p:to>
                                    </p:set>
                                    <p:animEffect transition="in" filter="wipe(left)">
                                      <p:cBhvr>
                                        <p:cTn id="29" dur="500"/>
                                        <p:tgtEl>
                                          <p:spTgt spid="31748"/>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1747"/>
                                        </p:tgtEl>
                                        <p:attrNameLst>
                                          <p:attrName>style.visibility</p:attrName>
                                        </p:attrNameLst>
                                      </p:cBhvr>
                                      <p:to>
                                        <p:strVal val="visible"/>
                                      </p:to>
                                    </p:set>
                                    <p:animEffect transition="in" filter="wipe(up)">
                                      <p:cBhvr>
                                        <p:cTn id="33" dur="500"/>
                                        <p:tgtEl>
                                          <p:spTgt spid="3174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1753"/>
                                        </p:tgtEl>
                                        <p:attrNameLst>
                                          <p:attrName>style.visibility</p:attrName>
                                        </p:attrNameLst>
                                      </p:cBhvr>
                                      <p:to>
                                        <p:strVal val="visible"/>
                                      </p:to>
                                    </p:set>
                                    <p:animEffect transition="in" filter="wipe(left)">
                                      <p:cBhvr>
                                        <p:cTn id="38" dur="500"/>
                                        <p:tgtEl>
                                          <p:spTgt spid="3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50" grpId="0" build="p" autoUpdateAnimBg="0"/>
      <p:bldP spid="31752"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3051522" name="Object 2"/>
          <p:cNvGraphicFramePr>
            <a:graphicFrameLocks noChangeAspect="1"/>
          </p:cNvGraphicFramePr>
          <p:nvPr/>
        </p:nvGraphicFramePr>
        <p:xfrm>
          <a:off x="1258888" y="1557338"/>
          <a:ext cx="3879850" cy="1943100"/>
        </p:xfrm>
        <a:graphic>
          <a:graphicData uri="http://schemas.openxmlformats.org/presentationml/2006/ole">
            <p:oleObj spid="_x0000_s370690" name="公式" r:id="rId3" imgW="1333500" imgH="939800" progId="">
              <p:embed/>
            </p:oleObj>
          </a:graphicData>
        </a:graphic>
      </p:graphicFrame>
      <p:sp>
        <p:nvSpPr>
          <p:cNvPr id="3" name="TextBox 2"/>
          <p:cNvSpPr txBox="1"/>
          <p:nvPr/>
        </p:nvSpPr>
        <p:spPr>
          <a:xfrm>
            <a:off x="1619250" y="836613"/>
            <a:ext cx="2592388" cy="523875"/>
          </a:xfrm>
          <a:prstGeom prst="rect">
            <a:avLst/>
          </a:prstGeom>
          <a:noFill/>
        </p:spPr>
        <p:txBody>
          <a:bodyPr>
            <a:spAutoFit/>
          </a:bodyPr>
          <a:lstStyle/>
          <a:p>
            <a:pPr fontAlgn="base">
              <a:spcBef>
                <a:spcPct val="0"/>
              </a:spcBef>
              <a:spcAft>
                <a:spcPct val="0"/>
              </a:spcAft>
              <a:defRPr/>
            </a:pPr>
            <a:r>
              <a:rPr lang="zh-CN" altLang="en-US" sz="2800" b="1" dirty="0">
                <a:solidFill>
                  <a:srgbClr val="9999FF">
                    <a:lumMod val="50000"/>
                  </a:srgbClr>
                </a:solidFill>
              </a:rPr>
              <a:t>练习：</a:t>
            </a:r>
          </a:p>
        </p:txBody>
      </p:sp>
      <p:graphicFrame>
        <p:nvGraphicFramePr>
          <p:cNvPr id="3051523" name="Object 3"/>
          <p:cNvGraphicFramePr>
            <a:graphicFrameLocks noChangeAspect="1"/>
          </p:cNvGraphicFramePr>
          <p:nvPr/>
        </p:nvGraphicFramePr>
        <p:xfrm>
          <a:off x="5148263" y="1844675"/>
          <a:ext cx="952500" cy="1008063"/>
        </p:xfrm>
        <a:graphic>
          <a:graphicData uri="http://schemas.openxmlformats.org/presentationml/2006/ole">
            <p:oleObj spid="_x0000_s370691" name="公式" r:id="rId4" imgW="228402" imgH="177646" progId="">
              <p:embed/>
            </p:oleObj>
          </a:graphicData>
        </a:graphic>
      </p:graphicFrame>
      <p:graphicFrame>
        <p:nvGraphicFramePr>
          <p:cNvPr id="3051524" name="Object 4"/>
          <p:cNvGraphicFramePr>
            <a:graphicFrameLocks noChangeAspect="1"/>
          </p:cNvGraphicFramePr>
          <p:nvPr/>
        </p:nvGraphicFramePr>
        <p:xfrm>
          <a:off x="1187450" y="4014788"/>
          <a:ext cx="4079875" cy="2006600"/>
        </p:xfrm>
        <a:graphic>
          <a:graphicData uri="http://schemas.openxmlformats.org/presentationml/2006/ole">
            <p:oleObj spid="_x0000_s370692" name="公式" r:id="rId5" imgW="1358900" imgH="939800" progId="">
              <p:embed/>
            </p:oleObj>
          </a:graphicData>
        </a:graphic>
      </p:graphicFrame>
      <p:graphicFrame>
        <p:nvGraphicFramePr>
          <p:cNvPr id="3051525" name="Object 5"/>
          <p:cNvGraphicFramePr>
            <a:graphicFrameLocks noChangeAspect="1"/>
          </p:cNvGraphicFramePr>
          <p:nvPr/>
        </p:nvGraphicFramePr>
        <p:xfrm>
          <a:off x="5219700" y="4149725"/>
          <a:ext cx="952500" cy="1008063"/>
        </p:xfrm>
        <a:graphic>
          <a:graphicData uri="http://schemas.openxmlformats.org/presentationml/2006/ole">
            <p:oleObj spid="_x0000_s370693" name="公式" r:id="rId6" imgW="228402" imgH="177646" progId="">
              <p:embed/>
            </p:oleObj>
          </a:graphicData>
        </a:graphic>
      </p:graphicFrame>
      <p:graphicFrame>
        <p:nvGraphicFramePr>
          <p:cNvPr id="30728" name="Object 6"/>
          <p:cNvGraphicFramePr>
            <a:graphicFrameLocks noChangeAspect="1"/>
          </p:cNvGraphicFramePr>
          <p:nvPr/>
        </p:nvGraphicFramePr>
        <p:xfrm>
          <a:off x="5219700" y="1844675"/>
          <a:ext cx="3827463" cy="863600"/>
        </p:xfrm>
        <a:graphic>
          <a:graphicData uri="http://schemas.openxmlformats.org/presentationml/2006/ole">
            <p:oleObj spid="_x0000_s370694" name="Equation" r:id="rId7" imgW="1574117" imgH="355446" progId="Equation.DSMT4">
              <p:embed/>
            </p:oleObj>
          </a:graphicData>
        </a:graphic>
      </p:graphicFrame>
      <p:graphicFrame>
        <p:nvGraphicFramePr>
          <p:cNvPr id="2" name="Object 7"/>
          <p:cNvGraphicFramePr>
            <a:graphicFrameLocks noChangeAspect="1"/>
          </p:cNvGraphicFramePr>
          <p:nvPr/>
        </p:nvGraphicFramePr>
        <p:xfrm>
          <a:off x="5292725" y="4292600"/>
          <a:ext cx="3825875" cy="865188"/>
        </p:xfrm>
        <a:graphic>
          <a:graphicData uri="http://schemas.openxmlformats.org/presentationml/2006/ole">
            <p:oleObj spid="_x0000_s370695" name="Equation" r:id="rId8" imgW="1574117" imgH="355446"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51522"/>
                                        </p:tgtEl>
                                        <p:attrNameLst>
                                          <p:attrName>style.visibility</p:attrName>
                                        </p:attrNameLst>
                                      </p:cBhvr>
                                      <p:to>
                                        <p:strVal val="visible"/>
                                      </p:to>
                                    </p:set>
                                    <p:animEffect transition="in" filter="wipe(up)">
                                      <p:cBhvr>
                                        <p:cTn id="7" dur="5000"/>
                                        <p:tgtEl>
                                          <p:spTgt spid="3051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05152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051524"/>
                                        </p:tgtEl>
                                        <p:attrNameLst>
                                          <p:attrName>style.visibility</p:attrName>
                                        </p:attrNameLst>
                                      </p:cBhvr>
                                      <p:to>
                                        <p:strVal val="visible"/>
                                      </p:to>
                                    </p:set>
                                    <p:animEffect transition="in" filter="wipe(up)">
                                      <p:cBhvr>
                                        <p:cTn id="16" dur="5000"/>
                                        <p:tgtEl>
                                          <p:spTgt spid="30515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515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nodeType="clickEffect">
                                  <p:stCondLst>
                                    <p:cond delay="0"/>
                                  </p:stCondLst>
                                  <p:childTnLst>
                                    <p:animEffect transition="out" filter="blinds(horizontal)">
                                      <p:cBhvr>
                                        <p:cTn id="24" dur="500"/>
                                        <p:tgtEl>
                                          <p:spTgt spid="3051523"/>
                                        </p:tgtEl>
                                      </p:cBhvr>
                                    </p:animEffect>
                                    <p:set>
                                      <p:cBhvr>
                                        <p:cTn id="25" dur="1" fill="hold">
                                          <p:stCondLst>
                                            <p:cond delay="499"/>
                                          </p:stCondLst>
                                        </p:cTn>
                                        <p:tgtEl>
                                          <p:spTgt spid="3051523"/>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0728"/>
                                        </p:tgtEl>
                                        <p:attrNameLst>
                                          <p:attrName>style.visibility</p:attrName>
                                        </p:attrNameLst>
                                      </p:cBhvr>
                                      <p:to>
                                        <p:strVal val="visible"/>
                                      </p:to>
                                    </p:set>
                                    <p:animEffect transition="in" filter="wipe(left)">
                                      <p:cBhvr>
                                        <p:cTn id="30" dur="500"/>
                                        <p:tgtEl>
                                          <p:spTgt spid="307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xit" presetSubtype="10" fill="hold" nodeType="clickEffect">
                                  <p:stCondLst>
                                    <p:cond delay="0"/>
                                  </p:stCondLst>
                                  <p:childTnLst>
                                    <p:animEffect transition="out" filter="blinds(horizontal)">
                                      <p:cBhvr>
                                        <p:cTn id="34" dur="500"/>
                                        <p:tgtEl>
                                          <p:spTgt spid="3051525"/>
                                        </p:tgtEl>
                                      </p:cBhvr>
                                    </p:animEffect>
                                    <p:set>
                                      <p:cBhvr>
                                        <p:cTn id="35" dur="1" fill="hold">
                                          <p:stCondLst>
                                            <p:cond delay="499"/>
                                          </p:stCondLst>
                                        </p:cTn>
                                        <p:tgtEl>
                                          <p:spTgt spid="3051525"/>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900113" y="2636838"/>
            <a:ext cx="955675" cy="70802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4000" b="1" smtClean="0">
                <a:solidFill>
                  <a:srgbClr val="0000FF"/>
                </a:solidFill>
                <a:latin typeface="Times New Roman" pitchFamily="18" charset="0"/>
                <a:ea typeface="楷体_GB2312" pitchFamily="49" charset="-122"/>
              </a:rPr>
              <a:t>例</a:t>
            </a:r>
            <a:r>
              <a:rPr kumimoji="1" lang="en-US" altLang="zh-CN" sz="4000" b="1" smtClean="0">
                <a:solidFill>
                  <a:srgbClr val="0000FF"/>
                </a:solidFill>
                <a:latin typeface="Times New Roman" pitchFamily="18" charset="0"/>
                <a:ea typeface="楷体_GB2312" pitchFamily="49" charset="-122"/>
              </a:rPr>
              <a:t>3</a:t>
            </a:r>
            <a:endParaRPr kumimoji="1" lang="zh-CN" altLang="en-US" sz="4000" b="1" smtClean="0">
              <a:solidFill>
                <a:srgbClr val="0000FF"/>
              </a:solidFill>
              <a:latin typeface="Times New Roman" pitchFamily="18" charset="0"/>
              <a:ea typeface="楷体_GB2312" pitchFamily="49" charset="-122"/>
            </a:endParaRPr>
          </a:p>
        </p:txBody>
      </p:sp>
      <p:sp>
        <p:nvSpPr>
          <p:cNvPr id="646147" name="Text Box 3"/>
          <p:cNvSpPr txBox="1">
            <a:spLocks noChangeArrowheads="1"/>
          </p:cNvSpPr>
          <p:nvPr/>
        </p:nvSpPr>
        <p:spPr bwMode="auto">
          <a:xfrm>
            <a:off x="2030413" y="2740025"/>
            <a:ext cx="6862762"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已知</a:t>
            </a:r>
            <a:r>
              <a:rPr kumimoji="1" lang="zh-CN" altLang="en-US" sz="2800" b="1" i="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                                        ，求    的系数</a:t>
            </a:r>
            <a:r>
              <a:rPr kumimoji="1" lang="en-US" altLang="zh-CN" sz="2800" b="1" smtClean="0">
                <a:solidFill>
                  <a:srgbClr val="000000"/>
                </a:solidFill>
                <a:latin typeface="Times New Roman" pitchFamily="18" charset="0"/>
                <a:ea typeface="楷体_GB2312" pitchFamily="49" charset="-122"/>
              </a:rPr>
              <a:t>. </a:t>
            </a:r>
          </a:p>
        </p:txBody>
      </p:sp>
      <p:graphicFrame>
        <p:nvGraphicFramePr>
          <p:cNvPr id="646148" name="Object 10"/>
          <p:cNvGraphicFramePr>
            <a:graphicFrameLocks noChangeAspect="1"/>
          </p:cNvGraphicFramePr>
          <p:nvPr/>
        </p:nvGraphicFramePr>
        <p:xfrm>
          <a:off x="2894013" y="2032000"/>
          <a:ext cx="3479800" cy="2044700"/>
        </p:xfrm>
        <a:graphic>
          <a:graphicData uri="http://schemas.openxmlformats.org/presentationml/2006/ole">
            <p:oleObj spid="_x0000_s371714" name="Equation" r:id="rId3" imgW="3479800" imgH="2044700" progId="">
              <p:embed/>
            </p:oleObj>
          </a:graphicData>
        </a:graphic>
      </p:graphicFrame>
      <p:graphicFrame>
        <p:nvGraphicFramePr>
          <p:cNvPr id="646149" name="Object 11"/>
          <p:cNvGraphicFramePr>
            <a:graphicFrameLocks noChangeAspect="1"/>
          </p:cNvGraphicFramePr>
          <p:nvPr/>
        </p:nvGraphicFramePr>
        <p:xfrm>
          <a:off x="7035800" y="2725738"/>
          <a:ext cx="604838" cy="573087"/>
        </p:xfrm>
        <a:graphic>
          <a:graphicData uri="http://schemas.openxmlformats.org/presentationml/2006/ole">
            <p:oleObj spid="_x0000_s371715" name="Equation" r:id="rId4" imgW="241300" imgH="228600" progId="Equation.DSMT4">
              <p:embed/>
            </p:oleObj>
          </a:graphicData>
        </a:graphic>
      </p:graphicFrame>
    </p:spTree>
  </p:cSld>
  <p:clrMapOvr>
    <a:masterClrMapping/>
  </p:clrMapOvr>
  <p:transition>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715000" y="5957888"/>
            <a:ext cx="2822575" cy="519112"/>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故    的系数为</a:t>
            </a:r>
            <a:r>
              <a:rPr kumimoji="1" lang="zh-CN" altLang="en-US" b="1" smtClean="0">
                <a:solidFill>
                  <a:srgbClr val="000000"/>
                </a:solidFill>
              </a:rPr>
              <a:t>－</a:t>
            </a:r>
            <a:r>
              <a:rPr kumimoji="1" lang="en-US" altLang="zh-CN" sz="2800" b="1" smtClean="0">
                <a:solidFill>
                  <a:srgbClr val="000000"/>
                </a:solidFill>
                <a:latin typeface="Times New Roman" pitchFamily="18" charset="0"/>
                <a:ea typeface="楷体_GB2312" pitchFamily="49" charset="-122"/>
              </a:rPr>
              <a:t>1.</a:t>
            </a:r>
          </a:p>
        </p:txBody>
      </p:sp>
      <p:sp>
        <p:nvSpPr>
          <p:cNvPr id="35843" name="Text Box 3"/>
          <p:cNvSpPr txBox="1">
            <a:spLocks noChangeArrowheads="1"/>
          </p:cNvSpPr>
          <p:nvPr/>
        </p:nvSpPr>
        <p:spPr bwMode="auto">
          <a:xfrm>
            <a:off x="838200" y="533400"/>
            <a:ext cx="54292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解</a:t>
            </a:r>
          </a:p>
        </p:txBody>
      </p:sp>
      <p:sp>
        <p:nvSpPr>
          <p:cNvPr id="35844" name="Text Box 4"/>
          <p:cNvSpPr txBox="1">
            <a:spLocks noChangeArrowheads="1"/>
          </p:cNvSpPr>
          <p:nvPr/>
        </p:nvSpPr>
        <p:spPr bwMode="auto">
          <a:xfrm>
            <a:off x="1828800" y="533400"/>
            <a:ext cx="3940175"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含  的项有两项，即</a:t>
            </a:r>
          </a:p>
        </p:txBody>
      </p:sp>
      <p:graphicFrame>
        <p:nvGraphicFramePr>
          <p:cNvPr id="35845" name="Object 30"/>
          <p:cNvGraphicFramePr>
            <a:graphicFrameLocks noChangeAspect="1"/>
          </p:cNvGraphicFramePr>
          <p:nvPr/>
        </p:nvGraphicFramePr>
        <p:xfrm>
          <a:off x="2286000" y="609600"/>
          <a:ext cx="381000" cy="393700"/>
        </p:xfrm>
        <a:graphic>
          <a:graphicData uri="http://schemas.openxmlformats.org/presentationml/2006/ole">
            <p:oleObj spid="_x0000_s372738" name="Equation" r:id="rId3" imgW="380835" imgH="393529" progId="">
              <p:embed/>
            </p:oleObj>
          </a:graphicData>
        </a:graphic>
      </p:graphicFrame>
      <p:graphicFrame>
        <p:nvGraphicFramePr>
          <p:cNvPr id="35846" name="Object 31"/>
          <p:cNvGraphicFramePr>
            <a:graphicFrameLocks noChangeAspect="1"/>
          </p:cNvGraphicFramePr>
          <p:nvPr/>
        </p:nvGraphicFramePr>
        <p:xfrm>
          <a:off x="1905000" y="1219200"/>
          <a:ext cx="3479800" cy="2044700"/>
        </p:xfrm>
        <a:graphic>
          <a:graphicData uri="http://schemas.openxmlformats.org/presentationml/2006/ole">
            <p:oleObj spid="_x0000_s372739" name="Equation" r:id="rId4" imgW="3479800" imgH="2044700" progId="">
              <p:embed/>
            </p:oleObj>
          </a:graphicData>
        </a:graphic>
      </p:graphicFrame>
      <p:sp>
        <p:nvSpPr>
          <p:cNvPr id="35847" name="Line 7"/>
          <p:cNvSpPr>
            <a:spLocks noChangeShapeType="1"/>
          </p:cNvSpPr>
          <p:nvPr/>
        </p:nvSpPr>
        <p:spPr bwMode="auto">
          <a:xfrm>
            <a:off x="3200400" y="1524000"/>
            <a:ext cx="1905000" cy="1524000"/>
          </a:xfrm>
          <a:prstGeom prst="line">
            <a:avLst/>
          </a:prstGeom>
          <a:noFill/>
          <a:ln w="28575">
            <a:solidFill>
              <a:srgbClr val="FF0000"/>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5848" name="Freeform 8"/>
          <p:cNvSpPr>
            <a:spLocks/>
          </p:cNvSpPr>
          <p:nvPr/>
        </p:nvSpPr>
        <p:spPr bwMode="auto">
          <a:xfrm>
            <a:off x="3200400" y="1447800"/>
            <a:ext cx="1993900" cy="1447800"/>
          </a:xfrm>
          <a:custGeom>
            <a:avLst/>
            <a:gdLst>
              <a:gd name="T0" fmla="*/ 0 w 1256"/>
              <a:gd name="T1" fmla="*/ 0 h 912"/>
              <a:gd name="T2" fmla="*/ 2147483647 w 1256"/>
              <a:gd name="T3" fmla="*/ 2147483647 h 912"/>
              <a:gd name="T4" fmla="*/ 2147483647 w 1256"/>
              <a:gd name="T5" fmla="*/ 2147483647 h 912"/>
              <a:gd name="T6" fmla="*/ 2147483647 w 1256"/>
              <a:gd name="T7" fmla="*/ 2147483647 h 912"/>
              <a:gd name="T8" fmla="*/ 0 60000 65536"/>
              <a:gd name="T9" fmla="*/ 0 60000 65536"/>
              <a:gd name="T10" fmla="*/ 0 60000 65536"/>
              <a:gd name="T11" fmla="*/ 0 60000 65536"/>
              <a:gd name="T12" fmla="*/ 0 w 1256"/>
              <a:gd name="T13" fmla="*/ 0 h 912"/>
              <a:gd name="T14" fmla="*/ 1256 w 1256"/>
              <a:gd name="T15" fmla="*/ 912 h 912"/>
            </a:gdLst>
            <a:ahLst/>
            <a:cxnLst>
              <a:cxn ang="T8">
                <a:pos x="T0" y="T1"/>
              </a:cxn>
              <a:cxn ang="T9">
                <a:pos x="T2" y="T3"/>
              </a:cxn>
              <a:cxn ang="T10">
                <a:pos x="T4" y="T5"/>
              </a:cxn>
              <a:cxn ang="T11">
                <a:pos x="T6" y="T7"/>
              </a:cxn>
            </a:cxnLst>
            <a:rect l="T12" t="T13" r="T14" b="T15"/>
            <a:pathLst>
              <a:path w="1256" h="912">
                <a:moveTo>
                  <a:pt x="0" y="0"/>
                </a:moveTo>
                <a:cubicBezTo>
                  <a:pt x="92" y="120"/>
                  <a:pt x="184" y="240"/>
                  <a:pt x="384" y="336"/>
                </a:cubicBezTo>
                <a:cubicBezTo>
                  <a:pt x="584" y="432"/>
                  <a:pt x="1144" y="480"/>
                  <a:pt x="1200" y="576"/>
                </a:cubicBezTo>
                <a:cubicBezTo>
                  <a:pt x="1256" y="672"/>
                  <a:pt x="800" y="856"/>
                  <a:pt x="720" y="912"/>
                </a:cubicBezTo>
              </a:path>
            </a:pathLst>
          </a:cu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5849" name="Text Box 9"/>
          <p:cNvSpPr txBox="1">
            <a:spLocks noChangeArrowheads="1"/>
          </p:cNvSpPr>
          <p:nvPr/>
        </p:nvSpPr>
        <p:spPr bwMode="auto">
          <a:xfrm>
            <a:off x="898525" y="3429000"/>
            <a:ext cx="1255713"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对应于</a:t>
            </a:r>
          </a:p>
        </p:txBody>
      </p:sp>
      <p:graphicFrame>
        <p:nvGraphicFramePr>
          <p:cNvPr id="35850" name="Object 32"/>
          <p:cNvGraphicFramePr>
            <a:graphicFrameLocks noChangeAspect="1"/>
          </p:cNvGraphicFramePr>
          <p:nvPr/>
        </p:nvGraphicFramePr>
        <p:xfrm>
          <a:off x="4102100" y="4108450"/>
          <a:ext cx="3459163" cy="665163"/>
        </p:xfrm>
        <a:graphic>
          <a:graphicData uri="http://schemas.openxmlformats.org/presentationml/2006/ole">
            <p:oleObj spid="_x0000_s372740" name="Equation" r:id="rId5" imgW="1383699" imgH="266584" progId="Equation.DSMT4">
              <p:embed/>
            </p:oleObj>
          </a:graphicData>
        </a:graphic>
      </p:graphicFrame>
      <p:graphicFrame>
        <p:nvGraphicFramePr>
          <p:cNvPr id="35851" name="Object 33"/>
          <p:cNvGraphicFramePr>
            <a:graphicFrameLocks noChangeAspect="1"/>
          </p:cNvGraphicFramePr>
          <p:nvPr/>
        </p:nvGraphicFramePr>
        <p:xfrm>
          <a:off x="769938" y="4124325"/>
          <a:ext cx="3205162" cy="603250"/>
        </p:xfrm>
        <a:graphic>
          <a:graphicData uri="http://schemas.openxmlformats.org/presentationml/2006/ole">
            <p:oleObj spid="_x0000_s372741" name="Equation" r:id="rId6" imgW="1282700" imgH="241300" progId="Equation.DSMT4">
              <p:embed/>
            </p:oleObj>
          </a:graphicData>
        </a:graphic>
      </p:graphicFrame>
      <p:graphicFrame>
        <p:nvGraphicFramePr>
          <p:cNvPr id="35852" name="Object 34"/>
          <p:cNvGraphicFramePr>
            <a:graphicFrameLocks noChangeAspect="1"/>
          </p:cNvGraphicFramePr>
          <p:nvPr/>
        </p:nvGraphicFramePr>
        <p:xfrm>
          <a:off x="769938" y="5035550"/>
          <a:ext cx="4125912" cy="603250"/>
        </p:xfrm>
        <a:graphic>
          <a:graphicData uri="http://schemas.openxmlformats.org/presentationml/2006/ole">
            <p:oleObj spid="_x0000_s372742" name="Equation" r:id="rId7" imgW="1651000" imgH="241300" progId="Equation.DSMT4">
              <p:embed/>
            </p:oleObj>
          </a:graphicData>
        </a:graphic>
      </p:graphicFrame>
      <p:graphicFrame>
        <p:nvGraphicFramePr>
          <p:cNvPr id="35853" name="Object 35"/>
          <p:cNvGraphicFramePr>
            <a:graphicFrameLocks noChangeAspect="1"/>
          </p:cNvGraphicFramePr>
          <p:nvPr/>
        </p:nvGraphicFramePr>
        <p:xfrm>
          <a:off x="769938" y="5861050"/>
          <a:ext cx="4411662" cy="665163"/>
        </p:xfrm>
        <a:graphic>
          <a:graphicData uri="http://schemas.openxmlformats.org/presentationml/2006/ole">
            <p:oleObj spid="_x0000_s372743" name="Equation" r:id="rId8" imgW="1764534" imgH="266584" progId="Equation.DSMT4">
              <p:embed/>
            </p:oleObj>
          </a:graphicData>
        </a:graphic>
      </p:graphicFrame>
      <p:graphicFrame>
        <p:nvGraphicFramePr>
          <p:cNvPr id="35854" name="Object 36"/>
          <p:cNvGraphicFramePr>
            <a:graphicFrameLocks noChangeAspect="1"/>
          </p:cNvGraphicFramePr>
          <p:nvPr/>
        </p:nvGraphicFramePr>
        <p:xfrm>
          <a:off x="6154738" y="5908675"/>
          <a:ext cx="474662" cy="506413"/>
        </p:xfrm>
        <a:graphic>
          <a:graphicData uri="http://schemas.openxmlformats.org/presentationml/2006/ole">
            <p:oleObj spid="_x0000_s372744" name="Equation" r:id="rId9" imgW="190417" imgH="203112"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par>
                                <p:cTn id="8" presetID="5" presetClass="entr" presetSubtype="10" fill="hold"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checkerboard(across)">
                                      <p:cBhvr>
                                        <p:cTn id="10" dur="500"/>
                                        <p:tgtEl>
                                          <p:spTgt spid="3584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5844"/>
                                        </p:tgtEl>
                                        <p:attrNameLst>
                                          <p:attrName>style.visibility</p:attrName>
                                        </p:attrNameLst>
                                      </p:cBhvr>
                                      <p:to>
                                        <p:strVal val="visible"/>
                                      </p:to>
                                    </p:set>
                                    <p:animEffect transition="in" filter="checkerboard(across)">
                                      <p:cBhvr>
                                        <p:cTn id="13" dur="500"/>
                                        <p:tgtEl>
                                          <p:spTgt spid="358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5846"/>
                                        </p:tgtEl>
                                        <p:attrNameLst>
                                          <p:attrName>style.visibility</p:attrName>
                                        </p:attrNameLst>
                                      </p:cBhvr>
                                      <p:to>
                                        <p:strVal val="visible"/>
                                      </p:to>
                                    </p:set>
                                    <p:animEffect transition="in" filter="wipe(left)">
                                      <p:cBhvr>
                                        <p:cTn id="18" dur="500"/>
                                        <p:tgtEl>
                                          <p:spTgt spid="358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5847"/>
                                        </p:tgtEl>
                                        <p:attrNameLst>
                                          <p:attrName>style.visibility</p:attrName>
                                        </p:attrNameLst>
                                      </p:cBhvr>
                                      <p:to>
                                        <p:strVal val="visible"/>
                                      </p:to>
                                    </p:set>
                                    <p:animEffect transition="in" filter="wipe(left)">
                                      <p:cBhvr>
                                        <p:cTn id="23" dur="500"/>
                                        <p:tgtEl>
                                          <p:spTgt spid="358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848"/>
                                        </p:tgtEl>
                                        <p:attrNameLst>
                                          <p:attrName>style.visibility</p:attrName>
                                        </p:attrNameLst>
                                      </p:cBhvr>
                                      <p:to>
                                        <p:strVal val="visible"/>
                                      </p:to>
                                    </p:set>
                                    <p:animEffect transition="in" filter="wipe(left)">
                                      <p:cBhvr>
                                        <p:cTn id="28" dur="500"/>
                                        <p:tgtEl>
                                          <p:spTgt spid="358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35849"/>
                                        </p:tgtEl>
                                        <p:attrNameLst>
                                          <p:attrName>style.visibility</p:attrName>
                                        </p:attrNameLst>
                                      </p:cBhvr>
                                      <p:to>
                                        <p:strVal val="visible"/>
                                      </p:to>
                                    </p:set>
                                    <p:animEffect transition="in" filter="wipe(left)">
                                      <p:cBhvr>
                                        <p:cTn id="33" dur="75"/>
                                        <p:tgtEl>
                                          <p:spTgt spid="3584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5851"/>
                                        </p:tgtEl>
                                        <p:attrNameLst>
                                          <p:attrName>style.visibility</p:attrName>
                                        </p:attrNameLst>
                                      </p:cBhvr>
                                      <p:to>
                                        <p:strVal val="visible"/>
                                      </p:to>
                                    </p:set>
                                    <p:animEffect transition="in" filter="wipe(left)">
                                      <p:cBhvr>
                                        <p:cTn id="38" dur="500"/>
                                        <p:tgtEl>
                                          <p:spTgt spid="358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5850"/>
                                        </p:tgtEl>
                                        <p:attrNameLst>
                                          <p:attrName>style.visibility</p:attrName>
                                        </p:attrNameLst>
                                      </p:cBhvr>
                                      <p:to>
                                        <p:strVal val="visible"/>
                                      </p:to>
                                    </p:set>
                                    <p:animEffect transition="in" filter="wipe(left)">
                                      <p:cBhvr>
                                        <p:cTn id="43" dur="500"/>
                                        <p:tgtEl>
                                          <p:spTgt spid="3585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5852"/>
                                        </p:tgtEl>
                                        <p:attrNameLst>
                                          <p:attrName>style.visibility</p:attrName>
                                        </p:attrNameLst>
                                      </p:cBhvr>
                                      <p:to>
                                        <p:strVal val="visible"/>
                                      </p:to>
                                    </p:set>
                                    <p:animEffect transition="in" filter="wipe(left)">
                                      <p:cBhvr>
                                        <p:cTn id="48" dur="2000"/>
                                        <p:tgtEl>
                                          <p:spTgt spid="3585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5853"/>
                                        </p:tgtEl>
                                        <p:attrNameLst>
                                          <p:attrName>style.visibility</p:attrName>
                                        </p:attrNameLst>
                                      </p:cBhvr>
                                      <p:to>
                                        <p:strVal val="visible"/>
                                      </p:to>
                                    </p:set>
                                    <p:animEffect transition="in" filter="wipe(left)">
                                      <p:cBhvr>
                                        <p:cTn id="53" dur="500"/>
                                        <p:tgtEl>
                                          <p:spTgt spid="358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iterate type="lt">
                                    <p:tmPct val="100000"/>
                                  </p:iterate>
                                  <p:childTnLst>
                                    <p:set>
                                      <p:cBhvr>
                                        <p:cTn id="57" dur="1" fill="hold">
                                          <p:stCondLst>
                                            <p:cond delay="0"/>
                                          </p:stCondLst>
                                        </p:cTn>
                                        <p:tgtEl>
                                          <p:spTgt spid="35842"/>
                                        </p:tgtEl>
                                        <p:attrNameLst>
                                          <p:attrName>style.visibility</p:attrName>
                                        </p:attrNameLst>
                                      </p:cBhvr>
                                      <p:to>
                                        <p:strVal val="visible"/>
                                      </p:to>
                                    </p:set>
                                    <p:animEffect transition="in" filter="wipe(left)">
                                      <p:cBhvr>
                                        <p:cTn id="58" dur="75"/>
                                        <p:tgtEl>
                                          <p:spTgt spid="35842"/>
                                        </p:tgtEl>
                                      </p:cBhvr>
                                    </p:animEffect>
                                  </p:childTnLst>
                                </p:cTn>
                              </p:par>
                              <p:par>
                                <p:cTn id="59" presetID="22" presetClass="entr" presetSubtype="8" fill="hold" nodeType="withEffect">
                                  <p:stCondLst>
                                    <p:cond delay="0"/>
                                  </p:stCondLst>
                                  <p:childTnLst>
                                    <p:set>
                                      <p:cBhvr>
                                        <p:cTn id="60" dur="1" fill="hold">
                                          <p:stCondLst>
                                            <p:cond delay="0"/>
                                          </p:stCondLst>
                                        </p:cTn>
                                        <p:tgtEl>
                                          <p:spTgt spid="35854"/>
                                        </p:tgtEl>
                                        <p:attrNameLst>
                                          <p:attrName>style.visibility</p:attrName>
                                        </p:attrNameLst>
                                      </p:cBhvr>
                                      <p:to>
                                        <p:strVal val="visible"/>
                                      </p:to>
                                    </p:set>
                                    <p:animEffect transition="in" filter="wipe(left)">
                                      <p:cBhvr>
                                        <p:cTn id="61"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P spid="35844" grpId="0"/>
      <p:bldP spid="35847" grpId="0" animBg="1"/>
      <p:bldP spid="35848" grpId="0" animBg="1"/>
      <p:bldP spid="3584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p:sp>
        <p:nvSpPr>
          <p:cNvPr id="648194" name="Rectangle 2"/>
          <p:cNvSpPr>
            <a:spLocks noGrp="1" noChangeArrowheads="1"/>
          </p:cNvSpPr>
          <p:nvPr>
            <p:ph type="ctrTitle"/>
          </p:nvPr>
        </p:nvSpPr>
        <p:spPr/>
        <p:txBody>
          <a:bodyPr/>
          <a:lstStyle/>
          <a:p>
            <a:pPr algn="ctr" eaLnBrk="1" hangingPunct="1"/>
            <a:r>
              <a:rPr lang="en-US" altLang="zh-CN" sz="3600" b="1" smtClean="0">
                <a:solidFill>
                  <a:srgbClr val="CC0099"/>
                </a:solidFill>
                <a:latin typeface="楷体_GB2312" pitchFamily="49" charset="-122"/>
                <a:ea typeface="楷体_GB2312" pitchFamily="49" charset="-122"/>
              </a:rPr>
              <a:t>§</a:t>
            </a:r>
            <a:r>
              <a:rPr lang="en-US" altLang="zh-CN" sz="3600" b="1" smtClean="0">
                <a:solidFill>
                  <a:srgbClr val="CC0099"/>
                </a:solidFill>
                <a:latin typeface="Times New Roman" pitchFamily="18" charset="0"/>
                <a:ea typeface="楷体_GB2312" pitchFamily="49" charset="-122"/>
              </a:rPr>
              <a:t>4</a:t>
            </a:r>
            <a:r>
              <a:rPr lang="en-US" altLang="zh-CN" sz="3600" b="1" smtClean="0">
                <a:solidFill>
                  <a:srgbClr val="CC0099"/>
                </a:solidFill>
                <a:latin typeface="楷体_GB2312" pitchFamily="49" charset="-122"/>
                <a:ea typeface="楷体_GB2312" pitchFamily="49" charset="-122"/>
              </a:rPr>
              <a:t>  </a:t>
            </a:r>
            <a:r>
              <a:rPr lang="zh-CN" altLang="en-US" sz="3600" b="1" smtClean="0">
                <a:solidFill>
                  <a:srgbClr val="CC0099"/>
                </a:solidFill>
                <a:latin typeface="Times New Roman" pitchFamily="18" charset="0"/>
                <a:ea typeface="楷体_GB2312" pitchFamily="49" charset="-122"/>
              </a:rPr>
              <a:t>对换</a:t>
            </a:r>
            <a:endParaRPr lang="zh-CN" altLang="en-US" sz="3600" b="1" smtClean="0">
              <a:solidFill>
                <a:srgbClr val="CC0099"/>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22530" name="Object 18"/>
          <p:cNvGraphicFramePr>
            <a:graphicFrameLocks noChangeAspect="1"/>
          </p:cNvGraphicFramePr>
          <p:nvPr/>
        </p:nvGraphicFramePr>
        <p:xfrm>
          <a:off x="4635500" y="4221163"/>
          <a:ext cx="4084638" cy="485775"/>
        </p:xfrm>
        <a:graphic>
          <a:graphicData uri="http://schemas.openxmlformats.org/presentationml/2006/ole">
            <p:oleObj spid="_x0000_s373762" name="Equation" r:id="rId3" imgW="1574800" imgH="228600" progId="Equation.DSMT4">
              <p:embed/>
            </p:oleObj>
          </a:graphicData>
        </a:graphic>
      </p:graphicFrame>
      <p:sp>
        <p:nvSpPr>
          <p:cNvPr id="649219" name="Rectangle 3"/>
          <p:cNvSpPr>
            <a:spLocks noGrp="1" noChangeArrowheads="1"/>
          </p:cNvSpPr>
          <p:nvPr>
            <p:ph type="title"/>
          </p:nvPr>
        </p:nvSpPr>
        <p:spPr>
          <a:xfrm>
            <a:off x="457200" y="115888"/>
            <a:ext cx="8229600" cy="1371600"/>
          </a:xfrm>
        </p:spPr>
        <p:txBody>
          <a:bodyPr/>
          <a:lstStyle/>
          <a:p>
            <a:pPr eaLnBrk="1" hangingPunct="1"/>
            <a:r>
              <a:rPr lang="zh-CN" altLang="en-US" sz="3600" b="1" smtClean="0">
                <a:solidFill>
                  <a:srgbClr val="3333FF"/>
                </a:solidFill>
                <a:ea typeface="楷体_GB2312" pitchFamily="49" charset="-122"/>
              </a:rPr>
              <a:t>一、对换的定义</a:t>
            </a:r>
          </a:p>
        </p:txBody>
      </p:sp>
      <p:sp>
        <p:nvSpPr>
          <p:cNvPr id="649220" name="Text Box 4"/>
          <p:cNvSpPr txBox="1">
            <a:spLocks noChangeArrowheads="1"/>
          </p:cNvSpPr>
          <p:nvPr/>
        </p:nvSpPr>
        <p:spPr bwMode="auto">
          <a:xfrm>
            <a:off x="952500" y="1793875"/>
            <a:ext cx="950913" cy="530225"/>
          </a:xfrm>
          <a:prstGeom prst="rect">
            <a:avLst/>
          </a:prstGeom>
          <a:noFill/>
          <a:ln w="9525">
            <a:noFill/>
            <a:miter lim="800000"/>
            <a:headEnd/>
            <a:tailEnd/>
          </a:ln>
        </p:spPr>
        <p:txBody>
          <a:bodyPr wrap="none">
            <a:spAutoFit/>
          </a:bodyPr>
          <a:lstStyle/>
          <a:p>
            <a:pPr fontAlgn="base">
              <a:lnSpc>
                <a:spcPct val="120000"/>
              </a:lnSpc>
              <a:spcBef>
                <a:spcPct val="0"/>
              </a:spcBef>
              <a:spcAft>
                <a:spcPct val="0"/>
              </a:spcAft>
            </a:pPr>
            <a:r>
              <a:rPr kumimoji="1" lang="zh-CN" altLang="en-US" sz="2400" b="1" smtClean="0">
                <a:solidFill>
                  <a:srgbClr val="0000FF"/>
                </a:solidFill>
                <a:latin typeface="楷体_GB2312" pitchFamily="49" charset="-122"/>
                <a:ea typeface="楷体_GB2312" pitchFamily="49" charset="-122"/>
              </a:rPr>
              <a:t>定义 </a:t>
            </a:r>
          </a:p>
        </p:txBody>
      </p:sp>
      <p:sp>
        <p:nvSpPr>
          <p:cNvPr id="649221" name="Text Box 5"/>
          <p:cNvSpPr txBox="1">
            <a:spLocks noChangeArrowheads="1"/>
          </p:cNvSpPr>
          <p:nvPr/>
        </p:nvSpPr>
        <p:spPr bwMode="auto">
          <a:xfrm>
            <a:off x="2076450" y="1793875"/>
            <a:ext cx="6381750" cy="968375"/>
          </a:xfrm>
          <a:prstGeom prst="rect">
            <a:avLst/>
          </a:prstGeom>
          <a:noFill/>
          <a:ln w="9525">
            <a:noFill/>
            <a:miter lim="800000"/>
            <a:headEnd/>
            <a:tailEnd/>
          </a:ln>
        </p:spPr>
        <p:txBody>
          <a:bodyPr>
            <a:spAutoFit/>
          </a:bodyPr>
          <a:lstStyle/>
          <a:p>
            <a:pPr fontAlgn="base">
              <a:lnSpc>
                <a:spcPct val="120000"/>
              </a:lnSpc>
              <a:spcBef>
                <a:spcPct val="50000"/>
              </a:spcBef>
              <a:spcAft>
                <a:spcPct val="0"/>
              </a:spcAft>
            </a:pPr>
            <a:r>
              <a:rPr kumimoji="1" lang="zh-CN" altLang="en-US" sz="2400" b="1" smtClean="0">
                <a:solidFill>
                  <a:srgbClr val="000000"/>
                </a:solidFill>
                <a:latin typeface="楷体_GB2312" pitchFamily="49" charset="-122"/>
                <a:ea typeface="楷体_GB2312" pitchFamily="49" charset="-122"/>
              </a:rPr>
              <a:t>在排列中，将任意两个元素对调，其余的元素不动，这种作出新排列的手续叫做</a:t>
            </a:r>
            <a:r>
              <a:rPr kumimoji="1" lang="zh-CN" altLang="en-US" sz="2400" b="1" smtClean="0">
                <a:solidFill>
                  <a:srgbClr val="FF0000"/>
                </a:solidFill>
                <a:latin typeface="楷体_GB2312" pitchFamily="49" charset="-122"/>
                <a:ea typeface="楷体_GB2312" pitchFamily="49" charset="-122"/>
              </a:rPr>
              <a:t>对换</a:t>
            </a:r>
            <a:r>
              <a:rPr kumimoji="1" lang="zh-CN" altLang="en-US" sz="2400" b="1" smtClean="0">
                <a:solidFill>
                  <a:srgbClr val="000000"/>
                </a:solidFill>
                <a:latin typeface="楷体_GB2312" pitchFamily="49" charset="-122"/>
                <a:ea typeface="楷体_GB2312" pitchFamily="49" charset="-122"/>
              </a:rPr>
              <a:t>．</a:t>
            </a:r>
          </a:p>
        </p:txBody>
      </p:sp>
      <p:sp>
        <p:nvSpPr>
          <p:cNvPr id="649222" name="Rectangle 6"/>
          <p:cNvSpPr>
            <a:spLocks noChangeArrowheads="1"/>
          </p:cNvSpPr>
          <p:nvPr/>
        </p:nvSpPr>
        <p:spPr bwMode="auto">
          <a:xfrm>
            <a:off x="2057400" y="2900363"/>
            <a:ext cx="5392738"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将相邻两个元素对换，叫做</a:t>
            </a:r>
            <a:r>
              <a:rPr kumimoji="1" lang="zh-CN" altLang="en-US" sz="2400" b="1" smtClean="0">
                <a:solidFill>
                  <a:srgbClr val="FF0000"/>
                </a:solidFill>
                <a:latin typeface="楷体_GB2312" pitchFamily="49" charset="-122"/>
                <a:ea typeface="楷体_GB2312" pitchFamily="49" charset="-122"/>
              </a:rPr>
              <a:t>相邻对换</a:t>
            </a:r>
            <a:r>
              <a:rPr kumimoji="1" lang="zh-CN" altLang="en-US" sz="2400" b="1" smtClean="0">
                <a:solidFill>
                  <a:srgbClr val="000000"/>
                </a:solidFill>
                <a:latin typeface="楷体_GB2312" pitchFamily="49" charset="-122"/>
                <a:ea typeface="楷体_GB2312" pitchFamily="49" charset="-122"/>
              </a:rPr>
              <a:t>．</a:t>
            </a:r>
          </a:p>
        </p:txBody>
      </p:sp>
      <p:sp>
        <p:nvSpPr>
          <p:cNvPr id="22535" name="Text Box 7"/>
          <p:cNvSpPr txBox="1">
            <a:spLocks noChangeArrowheads="1"/>
          </p:cNvSpPr>
          <p:nvPr/>
        </p:nvSpPr>
        <p:spPr bwMode="auto">
          <a:xfrm>
            <a:off x="914400" y="3405188"/>
            <a:ext cx="950913"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例如 </a:t>
            </a:r>
          </a:p>
        </p:txBody>
      </p:sp>
      <p:sp>
        <p:nvSpPr>
          <p:cNvPr id="22536" name="Line 8"/>
          <p:cNvSpPr>
            <a:spLocks noChangeShapeType="1"/>
          </p:cNvSpPr>
          <p:nvPr/>
        </p:nvSpPr>
        <p:spPr bwMode="auto">
          <a:xfrm>
            <a:off x="2463800" y="4703763"/>
            <a:ext cx="0" cy="381000"/>
          </a:xfrm>
          <a:prstGeom prst="line">
            <a:avLst/>
          </a:prstGeom>
          <a:noFill/>
          <a:ln w="38100">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22537" name="Object 19"/>
          <p:cNvGraphicFramePr>
            <a:graphicFrameLocks noChangeAspect="1"/>
          </p:cNvGraphicFramePr>
          <p:nvPr/>
        </p:nvGraphicFramePr>
        <p:xfrm>
          <a:off x="1036638" y="4238625"/>
          <a:ext cx="2998787" cy="485775"/>
        </p:xfrm>
        <a:graphic>
          <a:graphicData uri="http://schemas.openxmlformats.org/presentationml/2006/ole">
            <p:oleObj spid="_x0000_s373763" name="Equation" r:id="rId4" imgW="1155700" imgH="228600" progId="Equation.DSMT4">
              <p:embed/>
            </p:oleObj>
          </a:graphicData>
        </a:graphic>
      </p:graphicFrame>
      <p:graphicFrame>
        <p:nvGraphicFramePr>
          <p:cNvPr id="22538" name="Object 20"/>
          <p:cNvGraphicFramePr>
            <a:graphicFrameLocks noChangeAspect="1"/>
          </p:cNvGraphicFramePr>
          <p:nvPr/>
        </p:nvGraphicFramePr>
        <p:xfrm>
          <a:off x="1039813" y="5097463"/>
          <a:ext cx="2998787" cy="485775"/>
        </p:xfrm>
        <a:graphic>
          <a:graphicData uri="http://schemas.openxmlformats.org/presentationml/2006/ole">
            <p:oleObj spid="_x0000_s373764" name="Equation" r:id="rId5" imgW="1155700" imgH="228600" progId="Equation.DSMT4">
              <p:embed/>
            </p:oleObj>
          </a:graphicData>
        </a:graphic>
      </p:graphicFrame>
      <p:graphicFrame>
        <p:nvGraphicFramePr>
          <p:cNvPr id="22539" name="Object 21"/>
          <p:cNvGraphicFramePr>
            <a:graphicFrameLocks noChangeAspect="1"/>
          </p:cNvGraphicFramePr>
          <p:nvPr/>
        </p:nvGraphicFramePr>
        <p:xfrm>
          <a:off x="4638675" y="5080000"/>
          <a:ext cx="4083050" cy="485775"/>
        </p:xfrm>
        <a:graphic>
          <a:graphicData uri="http://schemas.openxmlformats.org/presentationml/2006/ole">
            <p:oleObj spid="_x0000_s373765" name="Equation" r:id="rId6" imgW="1574800" imgH="228600" progId="Equation.DSMT4">
              <p:embed/>
            </p:oleObj>
          </a:graphicData>
        </a:graphic>
      </p:graphicFrame>
      <p:grpSp>
        <p:nvGrpSpPr>
          <p:cNvPr id="2" name="Group 12"/>
          <p:cNvGrpSpPr>
            <a:grpSpLocks/>
          </p:cNvGrpSpPr>
          <p:nvPr/>
        </p:nvGrpSpPr>
        <p:grpSpPr bwMode="auto">
          <a:xfrm>
            <a:off x="5943600" y="4614863"/>
            <a:ext cx="1435100" cy="558800"/>
            <a:chOff x="3744" y="3336"/>
            <a:chExt cx="904" cy="352"/>
          </a:xfrm>
        </p:grpSpPr>
        <p:sp>
          <p:nvSpPr>
            <p:cNvPr id="649229" name="Line 13"/>
            <p:cNvSpPr>
              <a:spLocks noChangeShapeType="1"/>
            </p:cNvSpPr>
            <p:nvPr/>
          </p:nvSpPr>
          <p:spPr bwMode="auto">
            <a:xfrm>
              <a:off x="3744" y="3352"/>
              <a:ext cx="864" cy="336"/>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49230" name="Line 14"/>
            <p:cNvSpPr>
              <a:spLocks noChangeShapeType="1"/>
            </p:cNvSpPr>
            <p:nvPr/>
          </p:nvSpPr>
          <p:spPr bwMode="auto">
            <a:xfrm flipH="1">
              <a:off x="3784" y="3336"/>
              <a:ext cx="864" cy="336"/>
            </a:xfrm>
            <a:prstGeom prst="line">
              <a:avLst/>
            </a:prstGeom>
            <a:noFill/>
            <a:ln w="28575">
              <a:solidFill>
                <a:srgbClr val="0000FF"/>
              </a:solidFill>
              <a:round/>
              <a:headEnd/>
              <a:tailEnd type="triangle"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iterate type="lt">
                                    <p:tmPct val="100000"/>
                                  </p:iterate>
                                  <p:childTnLst>
                                    <p:set>
                                      <p:cBhvr>
                                        <p:cTn id="6" dur="1" fill="hold">
                                          <p:stCondLst>
                                            <p:cond delay="0"/>
                                          </p:stCondLst>
                                        </p:cTn>
                                        <p:tgtEl>
                                          <p:spTgt spid="22535"/>
                                        </p:tgtEl>
                                        <p:attrNameLst>
                                          <p:attrName>style.visibility</p:attrName>
                                        </p:attrNameLst>
                                      </p:cBhvr>
                                      <p:to>
                                        <p:strVal val="visible"/>
                                      </p:to>
                                    </p:set>
                                    <p:anim calcmode="lin" valueType="num">
                                      <p:cBhvr>
                                        <p:cTn id="7" dur="75" fill="hold"/>
                                        <p:tgtEl>
                                          <p:spTgt spid="22535"/>
                                        </p:tgtEl>
                                        <p:attrNameLst>
                                          <p:attrName>ppt_w</p:attrName>
                                        </p:attrNameLst>
                                      </p:cBhvr>
                                      <p:tavLst>
                                        <p:tav tm="0">
                                          <p:val>
                                            <p:fltVal val="0"/>
                                          </p:val>
                                        </p:tav>
                                        <p:tav tm="100000">
                                          <p:val>
                                            <p:strVal val="#ppt_w"/>
                                          </p:val>
                                        </p:tav>
                                      </p:tavLst>
                                    </p:anim>
                                    <p:anim calcmode="lin" valueType="num">
                                      <p:cBhvr>
                                        <p:cTn id="8" dur="75" fill="hold"/>
                                        <p:tgtEl>
                                          <p:spTgt spid="2253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barn(outHorizontal)">
                                      <p:cBhvr>
                                        <p:cTn id="13" dur="500"/>
                                        <p:tgtEl>
                                          <p:spTgt spid="225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2536"/>
                                        </p:tgtEl>
                                        <p:attrNameLst>
                                          <p:attrName>style.visibility</p:attrName>
                                        </p:attrNameLst>
                                      </p:cBhvr>
                                      <p:to>
                                        <p:strVal val="visible"/>
                                      </p:to>
                                    </p:set>
                                    <p:animEffect transition="in" filter="wipe(up)">
                                      <p:cBhvr>
                                        <p:cTn id="18" dur="500"/>
                                        <p:tgtEl>
                                          <p:spTgt spid="225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22538"/>
                                        </p:tgtEl>
                                        <p:attrNameLst>
                                          <p:attrName>style.visibility</p:attrName>
                                        </p:attrNameLst>
                                      </p:cBhvr>
                                      <p:to>
                                        <p:strVal val="visible"/>
                                      </p:to>
                                    </p:set>
                                    <p:animEffect transition="in" filter="barn(outHorizontal)">
                                      <p:cBhvr>
                                        <p:cTn id="23" dur="500"/>
                                        <p:tgtEl>
                                          <p:spTgt spid="225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nodeType="clickEffect">
                                  <p:stCondLst>
                                    <p:cond delay="0"/>
                                  </p:stCondLst>
                                  <p:childTnLst>
                                    <p:set>
                                      <p:cBhvr>
                                        <p:cTn id="27" dur="1" fill="hold">
                                          <p:stCondLst>
                                            <p:cond delay="0"/>
                                          </p:stCondLst>
                                        </p:cTn>
                                        <p:tgtEl>
                                          <p:spTgt spid="22530"/>
                                        </p:tgtEl>
                                        <p:attrNameLst>
                                          <p:attrName>style.visibility</p:attrName>
                                        </p:attrNameLst>
                                      </p:cBhvr>
                                      <p:to>
                                        <p:strVal val="visible"/>
                                      </p:to>
                                    </p:set>
                                    <p:animEffect transition="in" filter="barn(outHorizontal)">
                                      <p:cBhvr>
                                        <p:cTn id="28" dur="500"/>
                                        <p:tgtEl>
                                          <p:spTgt spid="225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nodeType="clickEffect">
                                  <p:stCondLst>
                                    <p:cond delay="0"/>
                                  </p:stCondLst>
                                  <p:childTnLst>
                                    <p:set>
                                      <p:cBhvr>
                                        <p:cTn id="37" dur="1" fill="hold">
                                          <p:stCondLst>
                                            <p:cond delay="0"/>
                                          </p:stCondLst>
                                        </p:cTn>
                                        <p:tgtEl>
                                          <p:spTgt spid="22539"/>
                                        </p:tgtEl>
                                        <p:attrNameLst>
                                          <p:attrName>style.visibility</p:attrName>
                                        </p:attrNameLst>
                                      </p:cBhvr>
                                      <p:to>
                                        <p:strVal val="visible"/>
                                      </p:to>
                                    </p:set>
                                    <p:animEffect transition="in" filter="barn(outHorizontal)">
                                      <p:cBhvr>
                                        <p:cTn id="38"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P spid="22536"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50242" name="Rectangle 2"/>
          <p:cNvSpPr>
            <a:spLocks noGrp="1" noChangeArrowheads="1"/>
          </p:cNvSpPr>
          <p:nvPr>
            <p:ph type="title" idx="4294967295"/>
          </p:nvPr>
        </p:nvSpPr>
        <p:spPr>
          <a:xfrm>
            <a:off x="457200" y="112713"/>
            <a:ext cx="8229600" cy="1371600"/>
          </a:xfrm>
        </p:spPr>
        <p:txBody>
          <a:bodyPr/>
          <a:lstStyle/>
          <a:p>
            <a:pPr eaLnBrk="1" hangingPunct="1"/>
            <a:r>
              <a:rPr lang="zh-CN" altLang="en-US" sz="3600" b="1" smtClean="0">
                <a:solidFill>
                  <a:srgbClr val="3333FF"/>
                </a:solidFill>
                <a:ea typeface="楷体_GB2312" pitchFamily="49" charset="-122"/>
              </a:rPr>
              <a:t>二、对换与排列奇偶性的关系</a:t>
            </a:r>
          </a:p>
        </p:txBody>
      </p:sp>
      <p:sp>
        <p:nvSpPr>
          <p:cNvPr id="24579" name="Rectangle 3"/>
          <p:cNvSpPr>
            <a:spLocks noChangeArrowheads="1"/>
          </p:cNvSpPr>
          <p:nvPr/>
        </p:nvSpPr>
        <p:spPr bwMode="auto">
          <a:xfrm>
            <a:off x="914400" y="1484313"/>
            <a:ext cx="7620000" cy="457200"/>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4044F6"/>
                </a:solidFill>
                <a:latin typeface="楷体_GB2312" pitchFamily="49" charset="-122"/>
                <a:ea typeface="楷体_GB2312" pitchFamily="49" charset="-122"/>
              </a:rPr>
              <a:t>定理</a:t>
            </a:r>
            <a:r>
              <a:rPr kumimoji="1" lang="en-US" altLang="zh-CN" sz="2400" b="1" smtClean="0">
                <a:solidFill>
                  <a:srgbClr val="4044F6"/>
                </a:solidFill>
                <a:latin typeface="楷体_GB2312" pitchFamily="49" charset="-122"/>
                <a:ea typeface="楷体_GB2312" pitchFamily="49" charset="-122"/>
              </a:rPr>
              <a:t>1</a:t>
            </a:r>
            <a:r>
              <a:rPr kumimoji="1" lang="zh-CN" altLang="en-US" sz="2400" b="1" smtClean="0">
                <a:solidFill>
                  <a:srgbClr val="00007D"/>
                </a:solidFill>
                <a:latin typeface="楷体_GB2312" pitchFamily="49" charset="-122"/>
                <a:ea typeface="楷体_GB2312" pitchFamily="49" charset="-122"/>
              </a:rPr>
              <a:t>　</a:t>
            </a:r>
            <a:r>
              <a:rPr kumimoji="1" lang="zh-CN" altLang="en-US" sz="2400" b="1" smtClean="0">
                <a:solidFill>
                  <a:srgbClr val="000000"/>
                </a:solidFill>
                <a:latin typeface="楷体_GB2312" pitchFamily="49" charset="-122"/>
                <a:ea typeface="楷体_GB2312" pitchFamily="49" charset="-122"/>
              </a:rPr>
              <a:t>对换改变排列的奇偶性</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650244" name="Object 21"/>
          <p:cNvGraphicFramePr>
            <a:graphicFrameLocks noChangeAspect="1"/>
          </p:cNvGraphicFramePr>
          <p:nvPr/>
        </p:nvGraphicFramePr>
        <p:xfrm>
          <a:off x="766763" y="5848350"/>
          <a:ext cx="6862762" cy="615950"/>
        </p:xfrm>
        <a:graphic>
          <a:graphicData uri="http://schemas.openxmlformats.org/presentationml/2006/ole">
            <p:oleObj spid="_x0000_s374786" name="Equation" r:id="rId3" imgW="2324100" imgH="254000" progId="Equation.DSMT4">
              <p:embed/>
            </p:oleObj>
          </a:graphicData>
        </a:graphic>
      </p:graphicFrame>
      <p:sp>
        <p:nvSpPr>
          <p:cNvPr id="24637" name="Rectangle 61"/>
          <p:cNvSpPr>
            <a:spLocks noChangeArrowheads="1"/>
          </p:cNvSpPr>
          <p:nvPr/>
        </p:nvSpPr>
        <p:spPr bwMode="auto">
          <a:xfrm>
            <a:off x="798513" y="3167063"/>
            <a:ext cx="5762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39" name="Rectangle 63"/>
          <p:cNvSpPr>
            <a:spLocks noChangeArrowheads="1"/>
          </p:cNvSpPr>
          <p:nvPr/>
        </p:nvSpPr>
        <p:spPr bwMode="auto">
          <a:xfrm>
            <a:off x="1871663"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0" name="Rectangle 64"/>
          <p:cNvSpPr>
            <a:spLocks noChangeArrowheads="1"/>
          </p:cNvSpPr>
          <p:nvPr/>
        </p:nvSpPr>
        <p:spPr bwMode="auto">
          <a:xfrm>
            <a:off x="2274888"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1" name="Rectangle 65"/>
          <p:cNvSpPr>
            <a:spLocks noChangeArrowheads="1"/>
          </p:cNvSpPr>
          <p:nvPr/>
        </p:nvSpPr>
        <p:spPr bwMode="auto">
          <a:xfrm>
            <a:off x="3060700" y="3167063"/>
            <a:ext cx="46831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2" name="Rectangle 66"/>
          <p:cNvSpPr>
            <a:spLocks noChangeArrowheads="1"/>
          </p:cNvSpPr>
          <p:nvPr/>
        </p:nvSpPr>
        <p:spPr bwMode="auto">
          <a:xfrm>
            <a:off x="3521075" y="3167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3" name="Rectangle 67"/>
          <p:cNvSpPr>
            <a:spLocks noChangeArrowheads="1"/>
          </p:cNvSpPr>
          <p:nvPr/>
        </p:nvSpPr>
        <p:spPr bwMode="auto">
          <a:xfrm>
            <a:off x="2665413"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4" name="Rectangle 68"/>
          <p:cNvSpPr>
            <a:spLocks noChangeArrowheads="1"/>
          </p:cNvSpPr>
          <p:nvPr/>
        </p:nvSpPr>
        <p:spPr bwMode="auto">
          <a:xfrm>
            <a:off x="3881438"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5" name="Rectangle 69"/>
          <p:cNvSpPr>
            <a:spLocks noChangeArrowheads="1"/>
          </p:cNvSpPr>
          <p:nvPr/>
        </p:nvSpPr>
        <p:spPr bwMode="auto">
          <a:xfrm>
            <a:off x="4283075" y="3167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6" name="Rectangle 70"/>
          <p:cNvSpPr>
            <a:spLocks noChangeArrowheads="1"/>
          </p:cNvSpPr>
          <p:nvPr/>
        </p:nvSpPr>
        <p:spPr bwMode="auto">
          <a:xfrm>
            <a:off x="4645025"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7" name="Rectangle 71"/>
          <p:cNvSpPr>
            <a:spLocks noChangeArrowheads="1"/>
          </p:cNvSpPr>
          <p:nvPr/>
        </p:nvSpPr>
        <p:spPr bwMode="auto">
          <a:xfrm>
            <a:off x="5046663" y="3167063"/>
            <a:ext cx="3603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8" name="Rectangle 72"/>
          <p:cNvSpPr>
            <a:spLocks noChangeArrowheads="1"/>
          </p:cNvSpPr>
          <p:nvPr/>
        </p:nvSpPr>
        <p:spPr bwMode="auto">
          <a:xfrm>
            <a:off x="5413375" y="3167063"/>
            <a:ext cx="431800"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9" name="Rectangle 73"/>
          <p:cNvSpPr>
            <a:spLocks noChangeArrowheads="1"/>
          </p:cNvSpPr>
          <p:nvPr/>
        </p:nvSpPr>
        <p:spPr bwMode="auto">
          <a:xfrm>
            <a:off x="5838825"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0" name="Rectangle 74"/>
          <p:cNvSpPr>
            <a:spLocks noChangeArrowheads="1"/>
          </p:cNvSpPr>
          <p:nvPr/>
        </p:nvSpPr>
        <p:spPr bwMode="auto">
          <a:xfrm>
            <a:off x="6242050"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1" name="Rectangle 75"/>
          <p:cNvSpPr>
            <a:spLocks noChangeArrowheads="1"/>
          </p:cNvSpPr>
          <p:nvPr/>
        </p:nvSpPr>
        <p:spPr bwMode="auto">
          <a:xfrm>
            <a:off x="7027863" y="3167063"/>
            <a:ext cx="46831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2" name="Rectangle 76"/>
          <p:cNvSpPr>
            <a:spLocks noChangeArrowheads="1"/>
          </p:cNvSpPr>
          <p:nvPr/>
        </p:nvSpPr>
        <p:spPr bwMode="auto">
          <a:xfrm>
            <a:off x="6632575"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3" name="Rectangle 77"/>
          <p:cNvSpPr>
            <a:spLocks noChangeArrowheads="1"/>
          </p:cNvSpPr>
          <p:nvPr/>
        </p:nvSpPr>
        <p:spPr bwMode="auto">
          <a:xfrm>
            <a:off x="798513" y="5961063"/>
            <a:ext cx="5762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4" name="Rectangle 78"/>
          <p:cNvSpPr>
            <a:spLocks noChangeArrowheads="1"/>
          </p:cNvSpPr>
          <p:nvPr/>
        </p:nvSpPr>
        <p:spPr bwMode="auto">
          <a:xfrm>
            <a:off x="1374775" y="5961063"/>
            <a:ext cx="50323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5" name="Rectangle 79"/>
          <p:cNvSpPr>
            <a:spLocks noChangeArrowheads="1"/>
          </p:cNvSpPr>
          <p:nvPr/>
        </p:nvSpPr>
        <p:spPr bwMode="auto">
          <a:xfrm>
            <a:off x="1871663"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6" name="Rectangle 80"/>
          <p:cNvSpPr>
            <a:spLocks noChangeArrowheads="1"/>
          </p:cNvSpPr>
          <p:nvPr/>
        </p:nvSpPr>
        <p:spPr bwMode="auto">
          <a:xfrm>
            <a:off x="2274888"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7" name="Rectangle 81"/>
          <p:cNvSpPr>
            <a:spLocks noChangeArrowheads="1"/>
          </p:cNvSpPr>
          <p:nvPr/>
        </p:nvSpPr>
        <p:spPr bwMode="auto">
          <a:xfrm>
            <a:off x="3060700" y="5961063"/>
            <a:ext cx="46831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8" name="Rectangle 82"/>
          <p:cNvSpPr>
            <a:spLocks noChangeArrowheads="1"/>
          </p:cNvSpPr>
          <p:nvPr/>
        </p:nvSpPr>
        <p:spPr bwMode="auto">
          <a:xfrm>
            <a:off x="3521075" y="5961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9" name="Rectangle 83"/>
          <p:cNvSpPr>
            <a:spLocks noChangeArrowheads="1"/>
          </p:cNvSpPr>
          <p:nvPr/>
        </p:nvSpPr>
        <p:spPr bwMode="auto">
          <a:xfrm>
            <a:off x="2665413"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0" name="Rectangle 84"/>
          <p:cNvSpPr>
            <a:spLocks noChangeArrowheads="1"/>
          </p:cNvSpPr>
          <p:nvPr/>
        </p:nvSpPr>
        <p:spPr bwMode="auto">
          <a:xfrm>
            <a:off x="3881438"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1" name="Rectangle 85"/>
          <p:cNvSpPr>
            <a:spLocks noChangeArrowheads="1"/>
          </p:cNvSpPr>
          <p:nvPr/>
        </p:nvSpPr>
        <p:spPr bwMode="auto">
          <a:xfrm>
            <a:off x="4283075" y="5961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2" name="Rectangle 86"/>
          <p:cNvSpPr>
            <a:spLocks noChangeArrowheads="1"/>
          </p:cNvSpPr>
          <p:nvPr/>
        </p:nvSpPr>
        <p:spPr bwMode="auto">
          <a:xfrm>
            <a:off x="4645025"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3" name="Rectangle 87"/>
          <p:cNvSpPr>
            <a:spLocks noChangeArrowheads="1"/>
          </p:cNvSpPr>
          <p:nvPr/>
        </p:nvSpPr>
        <p:spPr bwMode="auto">
          <a:xfrm>
            <a:off x="5046663" y="5961063"/>
            <a:ext cx="3603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4" name="Rectangle 88"/>
          <p:cNvSpPr>
            <a:spLocks noChangeArrowheads="1"/>
          </p:cNvSpPr>
          <p:nvPr/>
        </p:nvSpPr>
        <p:spPr bwMode="auto">
          <a:xfrm>
            <a:off x="5413375" y="5961063"/>
            <a:ext cx="431800"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5" name="Rectangle 89"/>
          <p:cNvSpPr>
            <a:spLocks noChangeArrowheads="1"/>
          </p:cNvSpPr>
          <p:nvPr/>
        </p:nvSpPr>
        <p:spPr bwMode="auto">
          <a:xfrm>
            <a:off x="5838825"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6" name="Rectangle 90"/>
          <p:cNvSpPr>
            <a:spLocks noChangeArrowheads="1"/>
          </p:cNvSpPr>
          <p:nvPr/>
        </p:nvSpPr>
        <p:spPr bwMode="auto">
          <a:xfrm>
            <a:off x="6242050"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7" name="Rectangle 91"/>
          <p:cNvSpPr>
            <a:spLocks noChangeArrowheads="1"/>
          </p:cNvSpPr>
          <p:nvPr/>
        </p:nvSpPr>
        <p:spPr bwMode="auto">
          <a:xfrm>
            <a:off x="7027863" y="5961063"/>
            <a:ext cx="46831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8" name="Rectangle 92"/>
          <p:cNvSpPr>
            <a:spLocks noChangeArrowheads="1"/>
          </p:cNvSpPr>
          <p:nvPr/>
        </p:nvSpPr>
        <p:spPr bwMode="auto">
          <a:xfrm>
            <a:off x="6632575"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5619" name="Text Box 19"/>
          <p:cNvSpPr txBox="1">
            <a:spLocks noChangeArrowheads="1"/>
          </p:cNvSpPr>
          <p:nvPr/>
        </p:nvSpPr>
        <p:spPr bwMode="auto">
          <a:xfrm>
            <a:off x="944563" y="2349500"/>
            <a:ext cx="10985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4044F6"/>
                </a:solidFill>
                <a:latin typeface="楷体_GB2312" pitchFamily="49" charset="-122"/>
                <a:ea typeface="楷体_GB2312" pitchFamily="49" charset="-122"/>
              </a:rPr>
              <a:t>推论  </a:t>
            </a:r>
          </a:p>
        </p:txBody>
      </p:sp>
      <p:sp>
        <p:nvSpPr>
          <p:cNvPr id="25620" name="Text Box 20"/>
          <p:cNvSpPr txBox="1">
            <a:spLocks noChangeArrowheads="1"/>
          </p:cNvSpPr>
          <p:nvPr/>
        </p:nvSpPr>
        <p:spPr bwMode="auto">
          <a:xfrm>
            <a:off x="1917700" y="2349500"/>
            <a:ext cx="5822950" cy="9683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FF0000"/>
                </a:solidFill>
                <a:latin typeface="楷体_GB2312" pitchFamily="49" charset="-122"/>
                <a:ea typeface="楷体_GB2312" pitchFamily="49" charset="-122"/>
              </a:rPr>
              <a:t>奇排列</a:t>
            </a:r>
            <a:r>
              <a:rPr kumimoji="1" lang="zh-CN" altLang="en-US" sz="2400" b="1" smtClean="0">
                <a:solidFill>
                  <a:srgbClr val="000000"/>
                </a:solidFill>
                <a:latin typeface="楷体_GB2312" pitchFamily="49" charset="-122"/>
                <a:ea typeface="楷体_GB2312" pitchFamily="49" charset="-122"/>
              </a:rPr>
              <a:t>变成标准排列的对换次数为</a:t>
            </a:r>
            <a:r>
              <a:rPr kumimoji="1" lang="zh-CN" altLang="en-US" sz="2400" b="1" smtClean="0">
                <a:solidFill>
                  <a:srgbClr val="FF0000"/>
                </a:solidFill>
                <a:latin typeface="楷体_GB2312" pitchFamily="49" charset="-122"/>
                <a:ea typeface="楷体_GB2312" pitchFamily="49" charset="-122"/>
              </a:rPr>
              <a:t>奇数</a:t>
            </a:r>
            <a:r>
              <a:rPr kumimoji="1" lang="zh-CN" altLang="en-US" sz="2400" b="1" smtClean="0">
                <a:solidFill>
                  <a:srgbClr val="000000"/>
                </a:solidFill>
                <a:latin typeface="楷体_GB2312" pitchFamily="49" charset="-122"/>
                <a:ea typeface="楷体_GB2312" pitchFamily="49" charset="-122"/>
              </a:rPr>
              <a:t>， </a:t>
            </a:r>
          </a:p>
          <a:p>
            <a:pPr fontAlgn="base">
              <a:lnSpc>
                <a:spcPct val="140000"/>
              </a:lnSpc>
              <a:spcBef>
                <a:spcPct val="0"/>
              </a:spcBef>
              <a:spcAft>
                <a:spcPct val="0"/>
              </a:spcAft>
            </a:pPr>
            <a:r>
              <a:rPr kumimoji="1" lang="zh-CN" altLang="en-US" sz="2400" b="1" smtClean="0">
                <a:solidFill>
                  <a:srgbClr val="FF0000"/>
                </a:solidFill>
                <a:latin typeface="楷体_GB2312" pitchFamily="49" charset="-122"/>
                <a:ea typeface="楷体_GB2312" pitchFamily="49" charset="-122"/>
              </a:rPr>
              <a:t>偶排列</a:t>
            </a:r>
            <a:r>
              <a:rPr kumimoji="1" lang="zh-CN" altLang="en-US" sz="2400" b="1" smtClean="0">
                <a:solidFill>
                  <a:srgbClr val="000000"/>
                </a:solidFill>
                <a:latin typeface="楷体_GB2312" pitchFamily="49" charset="-122"/>
                <a:ea typeface="楷体_GB2312" pitchFamily="49" charset="-122"/>
              </a:rPr>
              <a:t>变成标准排列的对换次数为</a:t>
            </a:r>
            <a:r>
              <a:rPr kumimoji="1" lang="zh-CN" altLang="en-US" sz="2400" b="1" smtClean="0">
                <a:solidFill>
                  <a:srgbClr val="FF0000"/>
                </a:solidFill>
                <a:latin typeface="楷体_GB2312" pitchFamily="49" charset="-122"/>
                <a:ea typeface="楷体_GB2312" pitchFamily="49" charset="-122"/>
              </a:rPr>
              <a:t>偶数</a:t>
            </a:r>
            <a:r>
              <a:rPr kumimoji="1" lang="en-US" altLang="zh-CN" sz="2400" b="1" smtClean="0">
                <a:solidFill>
                  <a:srgbClr val="000000"/>
                </a:solidFill>
                <a:latin typeface="楷体_GB2312" pitchFamily="49" charset="-122"/>
                <a:ea typeface="楷体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slide(fromBottom)">
                                      <p:cBhvr>
                                        <p:cTn id="7" dur="500"/>
                                        <p:tgtEl>
                                          <p:spTgt spid="24579"/>
                                        </p:tgtEl>
                                      </p:cBhvr>
                                    </p:animEffect>
                                  </p:childTnLst>
                                </p:cTn>
                              </p:par>
                            </p:childTnLst>
                          </p:cTn>
                        </p:par>
                        <p:par>
                          <p:cTn id="8" fill="hold" nodeType="afterGroup">
                            <p:stCondLst>
                              <p:cond delay="500"/>
                            </p:stCondLst>
                            <p:childTnLst>
                              <p:par>
                                <p:cTn id="9" presetID="22" presetClass="exit" presetSubtype="4" fill="hold" grpId="0" nodeType="afterEffect">
                                  <p:stCondLst>
                                    <p:cond delay="0"/>
                                  </p:stCondLst>
                                  <p:childTnLst>
                                    <p:animEffect transition="out" filter="wipe(down)">
                                      <p:cBhvr>
                                        <p:cTn id="10" dur="500"/>
                                        <p:tgtEl>
                                          <p:spTgt spid="24640"/>
                                        </p:tgtEl>
                                      </p:cBhvr>
                                    </p:animEffect>
                                    <p:set>
                                      <p:cBhvr>
                                        <p:cTn id="11" dur="1" fill="hold">
                                          <p:stCondLst>
                                            <p:cond delay="499"/>
                                          </p:stCondLst>
                                        </p:cTn>
                                        <p:tgtEl>
                                          <p:spTgt spid="24640"/>
                                        </p:tgtEl>
                                        <p:attrNameLst>
                                          <p:attrName>style.visibility</p:attrName>
                                        </p:attrNameLst>
                                      </p:cBhvr>
                                      <p:to>
                                        <p:strVal val="hidden"/>
                                      </p:to>
                                    </p:set>
                                  </p:childTnLst>
                                </p:cTn>
                              </p:par>
                              <p:par>
                                <p:cTn id="12" presetID="22" presetClass="exit" presetSubtype="4" fill="hold" grpId="0" nodeType="withEffect">
                                  <p:stCondLst>
                                    <p:cond delay="0"/>
                                  </p:stCondLst>
                                  <p:childTnLst>
                                    <p:animEffect transition="out" filter="wipe(down)">
                                      <p:cBhvr>
                                        <p:cTn id="13" dur="500"/>
                                        <p:tgtEl>
                                          <p:spTgt spid="24641"/>
                                        </p:tgtEl>
                                      </p:cBhvr>
                                    </p:animEffect>
                                    <p:set>
                                      <p:cBhvr>
                                        <p:cTn id="14" dur="1" fill="hold">
                                          <p:stCondLst>
                                            <p:cond delay="499"/>
                                          </p:stCondLst>
                                        </p:cTn>
                                        <p:tgtEl>
                                          <p:spTgt spid="24641"/>
                                        </p:tgtEl>
                                        <p:attrNameLst>
                                          <p:attrName>style.visibility</p:attrName>
                                        </p:attrNameLst>
                                      </p:cBhvr>
                                      <p:to>
                                        <p:strVal val="hidden"/>
                                      </p:to>
                                    </p:set>
                                  </p:childTnLst>
                                </p:cTn>
                              </p:par>
                            </p:childTnLst>
                          </p:cTn>
                        </p:par>
                        <p:par>
                          <p:cTn id="15" fill="hold" nodeType="afterGroup">
                            <p:stCondLst>
                              <p:cond delay="1000"/>
                            </p:stCondLst>
                            <p:childTnLst>
                              <p:par>
                                <p:cTn id="16" presetID="22" presetClass="exit" presetSubtype="4" fill="hold" grpId="0" nodeType="afterEffect">
                                  <p:stCondLst>
                                    <p:cond delay="0"/>
                                  </p:stCondLst>
                                  <p:childTnLst>
                                    <p:animEffect transition="out" filter="wipe(down)">
                                      <p:cBhvr>
                                        <p:cTn id="17" dur="500"/>
                                        <p:tgtEl>
                                          <p:spTgt spid="24644"/>
                                        </p:tgtEl>
                                      </p:cBhvr>
                                    </p:animEffect>
                                    <p:set>
                                      <p:cBhvr>
                                        <p:cTn id="18" dur="1" fill="hold">
                                          <p:stCondLst>
                                            <p:cond delay="499"/>
                                          </p:stCondLst>
                                        </p:cTn>
                                        <p:tgtEl>
                                          <p:spTgt spid="24644"/>
                                        </p:tgtEl>
                                        <p:attrNameLst>
                                          <p:attrName>style.visibility</p:attrName>
                                        </p:attrNameLst>
                                      </p:cBhvr>
                                      <p:to>
                                        <p:strVal val="hidden"/>
                                      </p:to>
                                    </p:set>
                                  </p:childTnLst>
                                </p:cTn>
                              </p:par>
                            </p:childTnLst>
                          </p:cTn>
                        </p:par>
                        <p:par>
                          <p:cTn id="19" fill="hold" nodeType="afterGroup">
                            <p:stCondLst>
                              <p:cond delay="1500"/>
                            </p:stCondLst>
                            <p:childTnLst>
                              <p:par>
                                <p:cTn id="20" presetID="22" presetClass="exit" presetSubtype="4" fill="hold" grpId="0" nodeType="afterEffect">
                                  <p:stCondLst>
                                    <p:cond delay="0"/>
                                  </p:stCondLst>
                                  <p:childTnLst>
                                    <p:animEffect transition="out" filter="wipe(down)">
                                      <p:cBhvr>
                                        <p:cTn id="21" dur="500"/>
                                        <p:tgtEl>
                                          <p:spTgt spid="24646"/>
                                        </p:tgtEl>
                                      </p:cBhvr>
                                    </p:animEffect>
                                    <p:set>
                                      <p:cBhvr>
                                        <p:cTn id="22" dur="1" fill="hold">
                                          <p:stCondLst>
                                            <p:cond delay="499"/>
                                          </p:stCondLst>
                                        </p:cTn>
                                        <p:tgtEl>
                                          <p:spTgt spid="24646"/>
                                        </p:tgtEl>
                                        <p:attrNameLst>
                                          <p:attrName>style.visibility</p:attrName>
                                        </p:attrNameLst>
                                      </p:cBhvr>
                                      <p:to>
                                        <p:strVal val="hidden"/>
                                      </p:to>
                                    </p:set>
                                  </p:childTnLst>
                                </p:cTn>
                              </p:par>
                            </p:childTnLst>
                          </p:cTn>
                        </p:par>
                        <p:par>
                          <p:cTn id="23" fill="hold" nodeType="afterGroup">
                            <p:stCondLst>
                              <p:cond delay="2000"/>
                            </p:stCondLst>
                            <p:childTnLst>
                              <p:par>
                                <p:cTn id="24" presetID="22" presetClass="exit" presetSubtype="4" fill="hold" grpId="0" nodeType="afterEffect">
                                  <p:stCondLst>
                                    <p:cond delay="0"/>
                                  </p:stCondLst>
                                  <p:childTnLst>
                                    <p:animEffect transition="out" filter="wipe(down)">
                                      <p:cBhvr>
                                        <p:cTn id="25" dur="500"/>
                                        <p:tgtEl>
                                          <p:spTgt spid="24648"/>
                                        </p:tgtEl>
                                      </p:cBhvr>
                                    </p:animEffect>
                                    <p:set>
                                      <p:cBhvr>
                                        <p:cTn id="26" dur="1" fill="hold">
                                          <p:stCondLst>
                                            <p:cond delay="499"/>
                                          </p:stCondLst>
                                        </p:cTn>
                                        <p:tgtEl>
                                          <p:spTgt spid="24648"/>
                                        </p:tgtEl>
                                        <p:attrNameLst>
                                          <p:attrName>style.visibility</p:attrName>
                                        </p:attrNameLst>
                                      </p:cBhvr>
                                      <p:to>
                                        <p:strVal val="hidden"/>
                                      </p:to>
                                    </p:set>
                                  </p:childTnLst>
                                </p:cTn>
                              </p:par>
                            </p:childTnLst>
                          </p:cTn>
                        </p:par>
                        <p:par>
                          <p:cTn id="27" fill="hold" nodeType="afterGroup">
                            <p:stCondLst>
                              <p:cond delay="2500"/>
                            </p:stCondLst>
                            <p:childTnLst>
                              <p:par>
                                <p:cTn id="28" presetID="22" presetClass="exit" presetSubtype="4" fill="hold" grpId="0" nodeType="afterEffect">
                                  <p:stCondLst>
                                    <p:cond delay="0"/>
                                  </p:stCondLst>
                                  <p:childTnLst>
                                    <p:animEffect transition="out" filter="wipe(down)">
                                      <p:cBhvr>
                                        <p:cTn id="29" dur="500"/>
                                        <p:tgtEl>
                                          <p:spTgt spid="24650"/>
                                        </p:tgtEl>
                                      </p:cBhvr>
                                    </p:animEffect>
                                    <p:set>
                                      <p:cBhvr>
                                        <p:cTn id="30" dur="1" fill="hold">
                                          <p:stCondLst>
                                            <p:cond delay="499"/>
                                          </p:stCondLst>
                                        </p:cTn>
                                        <p:tgtEl>
                                          <p:spTgt spid="24650"/>
                                        </p:tgtEl>
                                        <p:attrNameLst>
                                          <p:attrName>style.visibility</p:attrName>
                                        </p:attrNameLst>
                                      </p:cBhvr>
                                      <p:to>
                                        <p:strVal val="hidden"/>
                                      </p:to>
                                    </p:set>
                                  </p:childTnLst>
                                </p:cTn>
                              </p:par>
                              <p:par>
                                <p:cTn id="31" presetID="22" presetClass="exit" presetSubtype="4" fill="hold" grpId="0" nodeType="withEffect">
                                  <p:stCondLst>
                                    <p:cond delay="0"/>
                                  </p:stCondLst>
                                  <p:childTnLst>
                                    <p:animEffect transition="out" filter="wipe(down)">
                                      <p:cBhvr>
                                        <p:cTn id="32" dur="500"/>
                                        <p:tgtEl>
                                          <p:spTgt spid="24651"/>
                                        </p:tgtEl>
                                      </p:cBhvr>
                                    </p:animEffect>
                                    <p:set>
                                      <p:cBhvr>
                                        <p:cTn id="33" dur="1" fill="hold">
                                          <p:stCondLst>
                                            <p:cond delay="499"/>
                                          </p:stCondLst>
                                        </p:cTn>
                                        <p:tgtEl>
                                          <p:spTgt spid="24651"/>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xit" presetSubtype="16" fill="hold" grpId="0" nodeType="clickEffect">
                                  <p:stCondLst>
                                    <p:cond delay="0"/>
                                  </p:stCondLst>
                                  <p:childTnLst>
                                    <p:animEffect transition="out" filter="box(in)">
                                      <p:cBhvr>
                                        <p:cTn id="37" dur="500"/>
                                        <p:tgtEl>
                                          <p:spTgt spid="24639"/>
                                        </p:tgtEl>
                                      </p:cBhvr>
                                    </p:animEffect>
                                    <p:set>
                                      <p:cBhvr>
                                        <p:cTn id="38" dur="1" fill="hold">
                                          <p:stCondLst>
                                            <p:cond delay="499"/>
                                          </p:stCondLst>
                                        </p:cTn>
                                        <p:tgtEl>
                                          <p:spTgt spid="24639"/>
                                        </p:tgtEl>
                                        <p:attrNameLst>
                                          <p:attrName>style.visibility</p:attrName>
                                        </p:attrNameLst>
                                      </p:cBhvr>
                                      <p:to>
                                        <p:strVal val="hidden"/>
                                      </p:to>
                                    </p:set>
                                  </p:childTnLst>
                                </p:cTn>
                              </p:par>
                              <p:par>
                                <p:cTn id="39" presetID="4" presetClass="exit" presetSubtype="16" fill="hold" grpId="0" nodeType="withEffect">
                                  <p:stCondLst>
                                    <p:cond delay="0"/>
                                  </p:stCondLst>
                                  <p:childTnLst>
                                    <p:animEffect transition="out" filter="box(in)">
                                      <p:cBhvr>
                                        <p:cTn id="40" dur="500"/>
                                        <p:tgtEl>
                                          <p:spTgt spid="24643"/>
                                        </p:tgtEl>
                                      </p:cBhvr>
                                    </p:animEffect>
                                    <p:set>
                                      <p:cBhvr>
                                        <p:cTn id="41" dur="1" fill="hold">
                                          <p:stCondLst>
                                            <p:cond delay="499"/>
                                          </p:stCondLst>
                                        </p:cTn>
                                        <p:tgtEl>
                                          <p:spTgt spid="24643"/>
                                        </p:tgtEl>
                                        <p:attrNameLst>
                                          <p:attrName>style.visibility</p:attrName>
                                        </p:attrNameLst>
                                      </p:cBhvr>
                                      <p:to>
                                        <p:strVal val="hidden"/>
                                      </p:to>
                                    </p:set>
                                  </p:childTnLst>
                                </p:cTn>
                              </p:par>
                              <p:par>
                                <p:cTn id="42" presetID="4" presetClass="exit" presetSubtype="16" fill="hold" grpId="0" nodeType="withEffect">
                                  <p:stCondLst>
                                    <p:cond delay="0"/>
                                  </p:stCondLst>
                                  <p:childTnLst>
                                    <p:animEffect transition="out" filter="box(in)">
                                      <p:cBhvr>
                                        <p:cTn id="43" dur="500"/>
                                        <p:tgtEl>
                                          <p:spTgt spid="24642"/>
                                        </p:tgtEl>
                                      </p:cBhvr>
                                    </p:animEffect>
                                    <p:set>
                                      <p:cBhvr>
                                        <p:cTn id="44" dur="1" fill="hold">
                                          <p:stCondLst>
                                            <p:cond delay="499"/>
                                          </p:stCondLst>
                                        </p:cTn>
                                        <p:tgtEl>
                                          <p:spTgt spid="24642"/>
                                        </p:tgtEl>
                                        <p:attrNameLst>
                                          <p:attrName>style.visibility</p:attrName>
                                        </p:attrNameLst>
                                      </p:cBhvr>
                                      <p:to>
                                        <p:strVal val="hidden"/>
                                      </p:to>
                                    </p:set>
                                  </p:childTnLst>
                                </p:cTn>
                              </p:par>
                              <p:par>
                                <p:cTn id="45" presetID="4" presetClass="exit" presetSubtype="16" fill="hold" grpId="0" nodeType="withEffect">
                                  <p:stCondLst>
                                    <p:cond delay="0"/>
                                  </p:stCondLst>
                                  <p:childTnLst>
                                    <p:animEffect transition="out" filter="box(in)">
                                      <p:cBhvr>
                                        <p:cTn id="46" dur="500"/>
                                        <p:tgtEl>
                                          <p:spTgt spid="24645"/>
                                        </p:tgtEl>
                                      </p:cBhvr>
                                    </p:animEffect>
                                    <p:set>
                                      <p:cBhvr>
                                        <p:cTn id="47" dur="1" fill="hold">
                                          <p:stCondLst>
                                            <p:cond delay="499"/>
                                          </p:stCondLst>
                                        </p:cTn>
                                        <p:tgtEl>
                                          <p:spTgt spid="24645"/>
                                        </p:tgtEl>
                                        <p:attrNameLst>
                                          <p:attrName>style.visibility</p:attrName>
                                        </p:attrNameLst>
                                      </p:cBhvr>
                                      <p:to>
                                        <p:strVal val="hidden"/>
                                      </p:to>
                                    </p:set>
                                  </p:childTnLst>
                                </p:cTn>
                              </p:par>
                              <p:par>
                                <p:cTn id="48" presetID="4" presetClass="exit" presetSubtype="16" fill="hold" grpId="0" nodeType="withEffect">
                                  <p:stCondLst>
                                    <p:cond delay="0"/>
                                  </p:stCondLst>
                                  <p:childTnLst>
                                    <p:animEffect transition="out" filter="box(in)">
                                      <p:cBhvr>
                                        <p:cTn id="49" dur="500"/>
                                        <p:tgtEl>
                                          <p:spTgt spid="24647"/>
                                        </p:tgtEl>
                                      </p:cBhvr>
                                    </p:animEffect>
                                    <p:set>
                                      <p:cBhvr>
                                        <p:cTn id="50" dur="1" fill="hold">
                                          <p:stCondLst>
                                            <p:cond delay="499"/>
                                          </p:stCondLst>
                                        </p:cTn>
                                        <p:tgtEl>
                                          <p:spTgt spid="24647"/>
                                        </p:tgtEl>
                                        <p:attrNameLst>
                                          <p:attrName>style.visibility</p:attrName>
                                        </p:attrNameLst>
                                      </p:cBhvr>
                                      <p:to>
                                        <p:strVal val="hidden"/>
                                      </p:to>
                                    </p:set>
                                  </p:childTnLst>
                                </p:cTn>
                              </p:par>
                              <p:par>
                                <p:cTn id="51" presetID="4" presetClass="exit" presetSubtype="16" fill="hold" grpId="0" nodeType="withEffect">
                                  <p:stCondLst>
                                    <p:cond delay="0"/>
                                  </p:stCondLst>
                                  <p:childTnLst>
                                    <p:animEffect transition="out" filter="box(in)">
                                      <p:cBhvr>
                                        <p:cTn id="52" dur="500"/>
                                        <p:tgtEl>
                                          <p:spTgt spid="24649"/>
                                        </p:tgtEl>
                                      </p:cBhvr>
                                    </p:animEffect>
                                    <p:set>
                                      <p:cBhvr>
                                        <p:cTn id="53" dur="1" fill="hold">
                                          <p:stCondLst>
                                            <p:cond delay="499"/>
                                          </p:stCondLst>
                                        </p:cTn>
                                        <p:tgtEl>
                                          <p:spTgt spid="24649"/>
                                        </p:tgtEl>
                                        <p:attrNameLst>
                                          <p:attrName>style.visibility</p:attrName>
                                        </p:attrNameLst>
                                      </p:cBhvr>
                                      <p:to>
                                        <p:strVal val="hidden"/>
                                      </p:to>
                                    </p:set>
                                  </p:childTnLst>
                                </p:cTn>
                              </p:par>
                              <p:par>
                                <p:cTn id="54" presetID="4" presetClass="exit" presetSubtype="16" fill="hold" grpId="0" nodeType="withEffect">
                                  <p:stCondLst>
                                    <p:cond delay="0"/>
                                  </p:stCondLst>
                                  <p:childTnLst>
                                    <p:animEffect transition="out" filter="box(in)">
                                      <p:cBhvr>
                                        <p:cTn id="55" dur="500"/>
                                        <p:tgtEl>
                                          <p:spTgt spid="24652"/>
                                        </p:tgtEl>
                                      </p:cBhvr>
                                    </p:animEffect>
                                    <p:set>
                                      <p:cBhvr>
                                        <p:cTn id="56" dur="1" fill="hold">
                                          <p:stCondLst>
                                            <p:cond delay="499"/>
                                          </p:stCondLst>
                                        </p:cTn>
                                        <p:tgtEl>
                                          <p:spTgt spid="24652"/>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xit" presetSubtype="8" fill="hold" grpId="0" nodeType="clickEffect">
                                  <p:stCondLst>
                                    <p:cond delay="0"/>
                                  </p:stCondLst>
                                  <p:childTnLst>
                                    <p:animEffect transition="out" filter="wipe(left)">
                                      <p:cBhvr>
                                        <p:cTn id="60" dur="500"/>
                                        <p:tgtEl>
                                          <p:spTgt spid="24637"/>
                                        </p:tgtEl>
                                      </p:cBhvr>
                                    </p:animEffect>
                                    <p:set>
                                      <p:cBhvr>
                                        <p:cTn id="61" dur="1" fill="hold">
                                          <p:stCondLst>
                                            <p:cond delay="499"/>
                                          </p:stCondLst>
                                        </p:cTn>
                                        <p:tgtEl>
                                          <p:spTgt spid="24637"/>
                                        </p:tgtEl>
                                        <p:attrNameLst>
                                          <p:attrName>style.visibility</p:attrName>
                                        </p:attrNameLst>
                                      </p:cBhvr>
                                      <p:to>
                                        <p:strVal val="hidden"/>
                                      </p:to>
                                    </p:set>
                                  </p:childTnLst>
                                </p:cTn>
                              </p:par>
                            </p:childTnLst>
                          </p:cTn>
                        </p:par>
                        <p:par>
                          <p:cTn id="62" fill="hold" nodeType="afterGroup">
                            <p:stCondLst>
                              <p:cond delay="500"/>
                            </p:stCondLst>
                            <p:childTnLst>
                              <p:par>
                                <p:cTn id="63" presetID="22" presetClass="exit" presetSubtype="1" fill="hold" grpId="0" nodeType="afterEffect">
                                  <p:stCondLst>
                                    <p:cond delay="0"/>
                                  </p:stCondLst>
                                  <p:childTnLst>
                                    <p:animEffect transition="out" filter="wipe(up)">
                                      <p:cBhvr>
                                        <p:cTn id="64" dur="500"/>
                                        <p:tgtEl>
                                          <p:spTgt spid="24654"/>
                                        </p:tgtEl>
                                      </p:cBhvr>
                                    </p:animEffect>
                                    <p:set>
                                      <p:cBhvr>
                                        <p:cTn id="65" dur="1" fill="hold">
                                          <p:stCondLst>
                                            <p:cond delay="499"/>
                                          </p:stCondLst>
                                        </p:cTn>
                                        <p:tgtEl>
                                          <p:spTgt spid="24654"/>
                                        </p:tgtEl>
                                        <p:attrNameLst>
                                          <p:attrName>style.visibility</p:attrName>
                                        </p:attrNameLst>
                                      </p:cBhvr>
                                      <p:to>
                                        <p:strVal val="hidden"/>
                                      </p:to>
                                    </p:set>
                                  </p:childTnLst>
                                </p:cTn>
                              </p:par>
                            </p:childTnLst>
                          </p:cTn>
                        </p:par>
                        <p:par>
                          <p:cTn id="66" fill="hold" nodeType="afterGroup">
                            <p:stCondLst>
                              <p:cond delay="1000"/>
                            </p:stCondLst>
                            <p:childTnLst>
                              <p:par>
                                <p:cTn id="67" presetID="22" presetClass="exit" presetSubtype="1" fill="hold" grpId="0" nodeType="afterEffect">
                                  <p:stCondLst>
                                    <p:cond delay="0"/>
                                  </p:stCondLst>
                                  <p:childTnLst>
                                    <p:animEffect transition="out" filter="wipe(up)">
                                      <p:cBhvr>
                                        <p:cTn id="68" dur="500"/>
                                        <p:tgtEl>
                                          <p:spTgt spid="24656"/>
                                        </p:tgtEl>
                                      </p:cBhvr>
                                    </p:animEffect>
                                    <p:set>
                                      <p:cBhvr>
                                        <p:cTn id="69" dur="1" fill="hold">
                                          <p:stCondLst>
                                            <p:cond delay="499"/>
                                          </p:stCondLst>
                                        </p:cTn>
                                        <p:tgtEl>
                                          <p:spTgt spid="24656"/>
                                        </p:tgtEl>
                                        <p:attrNameLst>
                                          <p:attrName>style.visibility</p:attrName>
                                        </p:attrNameLst>
                                      </p:cBhvr>
                                      <p:to>
                                        <p:strVal val="hidden"/>
                                      </p:to>
                                    </p:set>
                                  </p:childTnLst>
                                </p:cTn>
                              </p:par>
                              <p:par>
                                <p:cTn id="70" presetID="22" presetClass="exit" presetSubtype="1" fill="hold" grpId="0" nodeType="withEffect">
                                  <p:stCondLst>
                                    <p:cond delay="0"/>
                                  </p:stCondLst>
                                  <p:childTnLst>
                                    <p:animEffect transition="out" filter="wipe(up)">
                                      <p:cBhvr>
                                        <p:cTn id="71" dur="500"/>
                                        <p:tgtEl>
                                          <p:spTgt spid="24657"/>
                                        </p:tgtEl>
                                      </p:cBhvr>
                                    </p:animEffect>
                                    <p:set>
                                      <p:cBhvr>
                                        <p:cTn id="72" dur="1" fill="hold">
                                          <p:stCondLst>
                                            <p:cond delay="499"/>
                                          </p:stCondLst>
                                        </p:cTn>
                                        <p:tgtEl>
                                          <p:spTgt spid="24657"/>
                                        </p:tgtEl>
                                        <p:attrNameLst>
                                          <p:attrName>style.visibility</p:attrName>
                                        </p:attrNameLst>
                                      </p:cBhvr>
                                      <p:to>
                                        <p:strVal val="hidden"/>
                                      </p:to>
                                    </p:set>
                                  </p:childTnLst>
                                </p:cTn>
                              </p:par>
                            </p:childTnLst>
                          </p:cTn>
                        </p:par>
                        <p:par>
                          <p:cTn id="73" fill="hold" nodeType="afterGroup">
                            <p:stCondLst>
                              <p:cond delay="1500"/>
                            </p:stCondLst>
                            <p:childTnLst>
                              <p:par>
                                <p:cTn id="74" presetID="22" presetClass="exit" presetSubtype="1" fill="hold" grpId="0" nodeType="afterEffect">
                                  <p:stCondLst>
                                    <p:cond delay="0"/>
                                  </p:stCondLst>
                                  <p:childTnLst>
                                    <p:animEffect transition="out" filter="wipe(up)">
                                      <p:cBhvr>
                                        <p:cTn id="75" dur="500"/>
                                        <p:tgtEl>
                                          <p:spTgt spid="24660"/>
                                        </p:tgtEl>
                                      </p:cBhvr>
                                    </p:animEffect>
                                    <p:set>
                                      <p:cBhvr>
                                        <p:cTn id="76" dur="1" fill="hold">
                                          <p:stCondLst>
                                            <p:cond delay="499"/>
                                          </p:stCondLst>
                                        </p:cTn>
                                        <p:tgtEl>
                                          <p:spTgt spid="24660"/>
                                        </p:tgtEl>
                                        <p:attrNameLst>
                                          <p:attrName>style.visibility</p:attrName>
                                        </p:attrNameLst>
                                      </p:cBhvr>
                                      <p:to>
                                        <p:strVal val="hidden"/>
                                      </p:to>
                                    </p:set>
                                  </p:childTnLst>
                                </p:cTn>
                              </p:par>
                            </p:childTnLst>
                          </p:cTn>
                        </p:par>
                        <p:par>
                          <p:cTn id="77" fill="hold" nodeType="afterGroup">
                            <p:stCondLst>
                              <p:cond delay="2000"/>
                            </p:stCondLst>
                            <p:childTnLst>
                              <p:par>
                                <p:cTn id="78" presetID="22" presetClass="exit" presetSubtype="1" fill="hold" grpId="0" nodeType="afterEffect">
                                  <p:stCondLst>
                                    <p:cond delay="0"/>
                                  </p:stCondLst>
                                  <p:childTnLst>
                                    <p:animEffect transition="out" filter="wipe(up)">
                                      <p:cBhvr>
                                        <p:cTn id="79" dur="500"/>
                                        <p:tgtEl>
                                          <p:spTgt spid="24662"/>
                                        </p:tgtEl>
                                      </p:cBhvr>
                                    </p:animEffect>
                                    <p:set>
                                      <p:cBhvr>
                                        <p:cTn id="80" dur="1" fill="hold">
                                          <p:stCondLst>
                                            <p:cond delay="499"/>
                                          </p:stCondLst>
                                        </p:cTn>
                                        <p:tgtEl>
                                          <p:spTgt spid="24662"/>
                                        </p:tgtEl>
                                        <p:attrNameLst>
                                          <p:attrName>style.visibility</p:attrName>
                                        </p:attrNameLst>
                                      </p:cBhvr>
                                      <p:to>
                                        <p:strVal val="hidden"/>
                                      </p:to>
                                    </p:set>
                                  </p:childTnLst>
                                </p:cTn>
                              </p:par>
                            </p:childTnLst>
                          </p:cTn>
                        </p:par>
                        <p:par>
                          <p:cTn id="81" fill="hold" nodeType="afterGroup">
                            <p:stCondLst>
                              <p:cond delay="2500"/>
                            </p:stCondLst>
                            <p:childTnLst>
                              <p:par>
                                <p:cTn id="82" presetID="22" presetClass="exit" presetSubtype="1" fill="hold" grpId="0" nodeType="afterEffect">
                                  <p:stCondLst>
                                    <p:cond delay="0"/>
                                  </p:stCondLst>
                                  <p:childTnLst>
                                    <p:animEffect transition="out" filter="wipe(up)">
                                      <p:cBhvr>
                                        <p:cTn id="83" dur="500"/>
                                        <p:tgtEl>
                                          <p:spTgt spid="24664"/>
                                        </p:tgtEl>
                                      </p:cBhvr>
                                    </p:animEffect>
                                    <p:set>
                                      <p:cBhvr>
                                        <p:cTn id="84" dur="1" fill="hold">
                                          <p:stCondLst>
                                            <p:cond delay="499"/>
                                          </p:stCondLst>
                                        </p:cTn>
                                        <p:tgtEl>
                                          <p:spTgt spid="24664"/>
                                        </p:tgtEl>
                                        <p:attrNameLst>
                                          <p:attrName>style.visibility</p:attrName>
                                        </p:attrNameLst>
                                      </p:cBhvr>
                                      <p:to>
                                        <p:strVal val="hidden"/>
                                      </p:to>
                                    </p:set>
                                  </p:childTnLst>
                                </p:cTn>
                              </p:par>
                            </p:childTnLst>
                          </p:cTn>
                        </p:par>
                        <p:par>
                          <p:cTn id="85" fill="hold" nodeType="afterGroup">
                            <p:stCondLst>
                              <p:cond delay="3000"/>
                            </p:stCondLst>
                            <p:childTnLst>
                              <p:par>
                                <p:cTn id="86" presetID="22" presetClass="exit" presetSubtype="1" fill="hold" grpId="0" nodeType="afterEffect">
                                  <p:stCondLst>
                                    <p:cond delay="0"/>
                                  </p:stCondLst>
                                  <p:childTnLst>
                                    <p:animEffect transition="out" filter="wipe(up)">
                                      <p:cBhvr>
                                        <p:cTn id="87" dur="500"/>
                                        <p:tgtEl>
                                          <p:spTgt spid="24666"/>
                                        </p:tgtEl>
                                      </p:cBhvr>
                                    </p:animEffect>
                                    <p:set>
                                      <p:cBhvr>
                                        <p:cTn id="88" dur="1" fill="hold">
                                          <p:stCondLst>
                                            <p:cond delay="499"/>
                                          </p:stCondLst>
                                        </p:cTn>
                                        <p:tgtEl>
                                          <p:spTgt spid="24666"/>
                                        </p:tgtEl>
                                        <p:attrNameLst>
                                          <p:attrName>style.visibility</p:attrName>
                                        </p:attrNameLst>
                                      </p:cBhvr>
                                      <p:to>
                                        <p:strVal val="hidden"/>
                                      </p:to>
                                    </p:set>
                                  </p:childTnLst>
                                </p:cTn>
                              </p:par>
                              <p:par>
                                <p:cTn id="89" presetID="22" presetClass="exit" presetSubtype="8" fill="hold" grpId="0" nodeType="withEffect">
                                  <p:stCondLst>
                                    <p:cond delay="0"/>
                                  </p:stCondLst>
                                  <p:childTnLst>
                                    <p:animEffect transition="out" filter="wipe(left)">
                                      <p:cBhvr>
                                        <p:cTn id="90" dur="500"/>
                                        <p:tgtEl>
                                          <p:spTgt spid="24667"/>
                                        </p:tgtEl>
                                      </p:cBhvr>
                                    </p:animEffect>
                                    <p:set>
                                      <p:cBhvr>
                                        <p:cTn id="91" dur="1" fill="hold">
                                          <p:stCondLst>
                                            <p:cond delay="499"/>
                                          </p:stCondLst>
                                        </p:cTn>
                                        <p:tgtEl>
                                          <p:spTgt spid="24667"/>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xit" presetSubtype="8" fill="hold" grpId="0" nodeType="clickEffect">
                                  <p:stCondLst>
                                    <p:cond delay="0"/>
                                  </p:stCondLst>
                                  <p:childTnLst>
                                    <p:animEffect transition="out" filter="wipe(left)">
                                      <p:cBhvr>
                                        <p:cTn id="95" dur="500"/>
                                        <p:tgtEl>
                                          <p:spTgt spid="24655"/>
                                        </p:tgtEl>
                                      </p:cBhvr>
                                    </p:animEffect>
                                    <p:set>
                                      <p:cBhvr>
                                        <p:cTn id="96" dur="1" fill="hold">
                                          <p:stCondLst>
                                            <p:cond delay="499"/>
                                          </p:stCondLst>
                                        </p:cTn>
                                        <p:tgtEl>
                                          <p:spTgt spid="24655"/>
                                        </p:tgtEl>
                                        <p:attrNameLst>
                                          <p:attrName>style.visibility</p:attrName>
                                        </p:attrNameLst>
                                      </p:cBhvr>
                                      <p:to>
                                        <p:strVal val="hidden"/>
                                      </p:to>
                                    </p:set>
                                  </p:childTnLst>
                                </p:cTn>
                              </p:par>
                              <p:par>
                                <p:cTn id="97" presetID="22" presetClass="exit" presetSubtype="8" fill="hold" grpId="0" nodeType="withEffect">
                                  <p:stCondLst>
                                    <p:cond delay="0"/>
                                  </p:stCondLst>
                                  <p:childTnLst>
                                    <p:animEffect transition="out" filter="wipe(left)">
                                      <p:cBhvr>
                                        <p:cTn id="98" dur="500"/>
                                        <p:tgtEl>
                                          <p:spTgt spid="24658"/>
                                        </p:tgtEl>
                                      </p:cBhvr>
                                    </p:animEffect>
                                    <p:set>
                                      <p:cBhvr>
                                        <p:cTn id="99" dur="1" fill="hold">
                                          <p:stCondLst>
                                            <p:cond delay="499"/>
                                          </p:stCondLst>
                                        </p:cTn>
                                        <p:tgtEl>
                                          <p:spTgt spid="24658"/>
                                        </p:tgtEl>
                                        <p:attrNameLst>
                                          <p:attrName>style.visibility</p:attrName>
                                        </p:attrNameLst>
                                      </p:cBhvr>
                                      <p:to>
                                        <p:strVal val="hidden"/>
                                      </p:to>
                                    </p:set>
                                  </p:childTnLst>
                                </p:cTn>
                              </p:par>
                              <p:par>
                                <p:cTn id="100" presetID="22" presetClass="exit" presetSubtype="8" fill="hold" grpId="0" nodeType="withEffect">
                                  <p:stCondLst>
                                    <p:cond delay="0"/>
                                  </p:stCondLst>
                                  <p:childTnLst>
                                    <p:animEffect transition="out" filter="wipe(left)">
                                      <p:cBhvr>
                                        <p:cTn id="101" dur="500"/>
                                        <p:tgtEl>
                                          <p:spTgt spid="24659"/>
                                        </p:tgtEl>
                                      </p:cBhvr>
                                    </p:animEffect>
                                    <p:set>
                                      <p:cBhvr>
                                        <p:cTn id="102" dur="1" fill="hold">
                                          <p:stCondLst>
                                            <p:cond delay="499"/>
                                          </p:stCondLst>
                                        </p:cTn>
                                        <p:tgtEl>
                                          <p:spTgt spid="24659"/>
                                        </p:tgtEl>
                                        <p:attrNameLst>
                                          <p:attrName>style.visibility</p:attrName>
                                        </p:attrNameLst>
                                      </p:cBhvr>
                                      <p:to>
                                        <p:strVal val="hidden"/>
                                      </p:to>
                                    </p:set>
                                  </p:childTnLst>
                                </p:cTn>
                              </p:par>
                              <p:par>
                                <p:cTn id="103" presetID="22" presetClass="exit" presetSubtype="8" fill="hold" grpId="0" nodeType="withEffect">
                                  <p:stCondLst>
                                    <p:cond delay="0"/>
                                  </p:stCondLst>
                                  <p:childTnLst>
                                    <p:animEffect transition="out" filter="wipe(left)">
                                      <p:cBhvr>
                                        <p:cTn id="104" dur="500"/>
                                        <p:tgtEl>
                                          <p:spTgt spid="24661"/>
                                        </p:tgtEl>
                                      </p:cBhvr>
                                    </p:animEffect>
                                    <p:set>
                                      <p:cBhvr>
                                        <p:cTn id="105" dur="1" fill="hold">
                                          <p:stCondLst>
                                            <p:cond delay="499"/>
                                          </p:stCondLst>
                                        </p:cTn>
                                        <p:tgtEl>
                                          <p:spTgt spid="24661"/>
                                        </p:tgtEl>
                                        <p:attrNameLst>
                                          <p:attrName>style.visibility</p:attrName>
                                        </p:attrNameLst>
                                      </p:cBhvr>
                                      <p:to>
                                        <p:strVal val="hidden"/>
                                      </p:to>
                                    </p:set>
                                  </p:childTnLst>
                                </p:cTn>
                              </p:par>
                              <p:par>
                                <p:cTn id="106" presetID="4" presetClass="exit" presetSubtype="16" fill="hold" grpId="0" nodeType="withEffect">
                                  <p:stCondLst>
                                    <p:cond delay="0"/>
                                  </p:stCondLst>
                                  <p:childTnLst>
                                    <p:animEffect transition="out" filter="box(in)">
                                      <p:cBhvr>
                                        <p:cTn id="107" dur="500"/>
                                        <p:tgtEl>
                                          <p:spTgt spid="24663"/>
                                        </p:tgtEl>
                                      </p:cBhvr>
                                    </p:animEffect>
                                    <p:set>
                                      <p:cBhvr>
                                        <p:cTn id="108" dur="1" fill="hold">
                                          <p:stCondLst>
                                            <p:cond delay="499"/>
                                          </p:stCondLst>
                                        </p:cTn>
                                        <p:tgtEl>
                                          <p:spTgt spid="24663"/>
                                        </p:tgtEl>
                                        <p:attrNameLst>
                                          <p:attrName>style.visibility</p:attrName>
                                        </p:attrNameLst>
                                      </p:cBhvr>
                                      <p:to>
                                        <p:strVal val="hidden"/>
                                      </p:to>
                                    </p:set>
                                  </p:childTnLst>
                                </p:cTn>
                              </p:par>
                              <p:par>
                                <p:cTn id="109" presetID="22" presetClass="exit" presetSubtype="8" fill="hold" grpId="0" nodeType="withEffect">
                                  <p:stCondLst>
                                    <p:cond delay="0"/>
                                  </p:stCondLst>
                                  <p:childTnLst>
                                    <p:animEffect transition="out" filter="wipe(left)">
                                      <p:cBhvr>
                                        <p:cTn id="110" dur="500"/>
                                        <p:tgtEl>
                                          <p:spTgt spid="24665"/>
                                        </p:tgtEl>
                                      </p:cBhvr>
                                    </p:animEffect>
                                    <p:set>
                                      <p:cBhvr>
                                        <p:cTn id="111" dur="1" fill="hold">
                                          <p:stCondLst>
                                            <p:cond delay="499"/>
                                          </p:stCondLst>
                                        </p:cTn>
                                        <p:tgtEl>
                                          <p:spTgt spid="24665"/>
                                        </p:tgtEl>
                                        <p:attrNameLst>
                                          <p:attrName>style.visibility</p:attrName>
                                        </p:attrNameLst>
                                      </p:cBhvr>
                                      <p:to>
                                        <p:strVal val="hidden"/>
                                      </p:to>
                                    </p:set>
                                  </p:childTnLst>
                                </p:cTn>
                              </p:par>
                              <p:par>
                                <p:cTn id="112" presetID="22" presetClass="exit" presetSubtype="8" fill="hold" grpId="1" nodeType="withEffect">
                                  <p:stCondLst>
                                    <p:cond delay="0"/>
                                  </p:stCondLst>
                                  <p:childTnLst>
                                    <p:animEffect transition="out" filter="wipe(left)">
                                      <p:cBhvr>
                                        <p:cTn id="113" dur="500"/>
                                        <p:tgtEl>
                                          <p:spTgt spid="24667"/>
                                        </p:tgtEl>
                                      </p:cBhvr>
                                    </p:animEffect>
                                    <p:set>
                                      <p:cBhvr>
                                        <p:cTn id="114" dur="1" fill="hold">
                                          <p:stCondLst>
                                            <p:cond delay="499"/>
                                          </p:stCondLst>
                                        </p:cTn>
                                        <p:tgtEl>
                                          <p:spTgt spid="24667"/>
                                        </p:tgtEl>
                                        <p:attrNameLst>
                                          <p:attrName>style.visibility</p:attrName>
                                        </p:attrNameLst>
                                      </p:cBhvr>
                                      <p:to>
                                        <p:strVal val="hidden"/>
                                      </p:to>
                                    </p:set>
                                  </p:childTnLst>
                                </p:cTn>
                              </p:par>
                              <p:par>
                                <p:cTn id="115" presetID="4" presetClass="exit" presetSubtype="16" fill="hold" grpId="0" nodeType="withEffect">
                                  <p:stCondLst>
                                    <p:cond delay="0"/>
                                  </p:stCondLst>
                                  <p:childTnLst>
                                    <p:animEffect transition="out" filter="box(in)">
                                      <p:cBhvr>
                                        <p:cTn id="116" dur="500"/>
                                        <p:tgtEl>
                                          <p:spTgt spid="24668"/>
                                        </p:tgtEl>
                                      </p:cBhvr>
                                    </p:animEffect>
                                    <p:set>
                                      <p:cBhvr>
                                        <p:cTn id="117" dur="1" fill="hold">
                                          <p:stCondLst>
                                            <p:cond delay="499"/>
                                          </p:stCondLst>
                                        </p:cTn>
                                        <p:tgtEl>
                                          <p:spTgt spid="24668"/>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xit" presetSubtype="8" fill="hold" grpId="0" nodeType="clickEffect">
                                  <p:stCondLst>
                                    <p:cond delay="0"/>
                                  </p:stCondLst>
                                  <p:childTnLst>
                                    <p:animEffect transition="out" filter="wipe(left)">
                                      <p:cBhvr>
                                        <p:cTn id="121" dur="500"/>
                                        <p:tgtEl>
                                          <p:spTgt spid="24653"/>
                                        </p:tgtEl>
                                      </p:cBhvr>
                                    </p:animEffect>
                                    <p:set>
                                      <p:cBhvr>
                                        <p:cTn id="122" dur="1" fill="hold">
                                          <p:stCondLst>
                                            <p:cond delay="499"/>
                                          </p:stCondLst>
                                        </p:cTn>
                                        <p:tgtEl>
                                          <p:spTgt spid="24653"/>
                                        </p:tgtEl>
                                        <p:attrNameLst>
                                          <p:attrName>style.visibility</p:attrName>
                                        </p:attrNameLst>
                                      </p:cBhvr>
                                      <p:to>
                                        <p:strVal val="hidden"/>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25619"/>
                                        </p:tgtEl>
                                        <p:attrNameLst>
                                          <p:attrName>style.visibility</p:attrName>
                                        </p:attrNameLst>
                                      </p:cBhvr>
                                      <p:to>
                                        <p:strVal val="visible"/>
                                      </p:to>
                                    </p:set>
                                    <p:animEffect transition="in" filter="box(in)">
                                      <p:cBhvr>
                                        <p:cTn id="127" dur="500"/>
                                        <p:tgtEl>
                                          <p:spTgt spid="25619"/>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25620"/>
                                        </p:tgtEl>
                                        <p:attrNameLst>
                                          <p:attrName>style.visibility</p:attrName>
                                        </p:attrNameLst>
                                      </p:cBhvr>
                                      <p:to>
                                        <p:strVal val="visible"/>
                                      </p:to>
                                    </p:set>
                                    <p:animEffect transition="in" filter="box(in)">
                                      <p:cBhvr>
                                        <p:cTn id="130" dur="500"/>
                                        <p:tgtEl>
                                          <p:spTgt spid="2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637" grpId="0" animBg="1"/>
      <p:bldP spid="24639" grpId="0" animBg="1"/>
      <p:bldP spid="24640" grpId="0" animBg="1"/>
      <p:bldP spid="24641" grpId="0" animBg="1"/>
      <p:bldP spid="24642" grpId="0" animBg="1"/>
      <p:bldP spid="24643" grpId="0" animBg="1"/>
      <p:bldP spid="24644" grpId="0" animBg="1"/>
      <p:bldP spid="24645" grpId="0" animBg="1"/>
      <p:bldP spid="24646" grpId="0" animBg="1"/>
      <p:bldP spid="24647" grpId="0" animBg="1"/>
      <p:bldP spid="24648" grpId="0" animBg="1"/>
      <p:bldP spid="24649" grpId="0" animBg="1"/>
      <p:bldP spid="24650" grpId="0" animBg="1"/>
      <p:bldP spid="24651" grpId="0" animBg="1"/>
      <p:bldP spid="24652" grpId="0" animBg="1"/>
      <p:bldP spid="24653" grpId="0" animBg="1"/>
      <p:bldP spid="24654" grpId="0" animBg="1"/>
      <p:bldP spid="24655" grpId="0" animBg="1"/>
      <p:bldP spid="24656" grpId="0" animBg="1"/>
      <p:bldP spid="24657" grpId="0" animBg="1"/>
      <p:bldP spid="24658" grpId="0" animBg="1"/>
      <p:bldP spid="24659" grpId="0" animBg="1"/>
      <p:bldP spid="24660" grpId="0" animBg="1"/>
      <p:bldP spid="24661" grpId="0" animBg="1"/>
      <p:bldP spid="24662" grpId="0" animBg="1"/>
      <p:bldP spid="24663" grpId="0" animBg="1"/>
      <p:bldP spid="24664" grpId="0" animBg="1"/>
      <p:bldP spid="24665" grpId="0" animBg="1"/>
      <p:bldP spid="24666" grpId="0" animBg="1"/>
      <p:bldP spid="24667" grpId="0" animBg="1"/>
      <p:bldP spid="24667" grpId="1" animBg="1"/>
      <p:bldP spid="24668" grpId="0" animBg="1"/>
      <p:bldP spid="25619" grpId="0"/>
      <p:bldP spid="2562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5730" name="矩形 3"/>
          <p:cNvSpPr>
            <a:spLocks noChangeArrowheads="1"/>
          </p:cNvSpPr>
          <p:nvPr/>
        </p:nvSpPr>
        <p:spPr bwMode="auto">
          <a:xfrm>
            <a:off x="1285875" y="1071563"/>
            <a:ext cx="7429500" cy="1816100"/>
          </a:xfrm>
          <a:prstGeom prst="rect">
            <a:avLst/>
          </a:prstGeom>
          <a:noFill/>
          <a:ln w="9525">
            <a:noFill/>
            <a:miter lim="800000"/>
            <a:headEnd/>
            <a:tailEnd/>
          </a:ln>
        </p:spPr>
        <p:txBody>
          <a:bodyPr>
            <a:spAutoFit/>
          </a:bodyPr>
          <a:lstStyle/>
          <a:p>
            <a:pPr fontAlgn="base">
              <a:spcBef>
                <a:spcPct val="0"/>
              </a:spcBef>
              <a:spcAft>
                <a:spcPct val="0"/>
              </a:spcAft>
            </a:pPr>
            <a:r>
              <a:rPr lang="zh-CN" altLang="en-US" sz="2400" smtClean="0">
                <a:solidFill>
                  <a:srgbClr val="000000"/>
                </a:solidFill>
                <a:ea typeface="楷体_GB2312" pitchFamily="49" charset="-122"/>
              </a:rPr>
              <a:t>       </a:t>
            </a:r>
            <a:r>
              <a:rPr lang="zh-CN" altLang="en-US" sz="2800" b="1" smtClean="0">
                <a:solidFill>
                  <a:srgbClr val="000000"/>
                </a:solidFill>
                <a:ea typeface="楷体_GB2312" pitchFamily="49" charset="-122"/>
              </a:rPr>
              <a:t>向量概念的引入，形成了向量空间的概念。凡是线性问题都可以用向量空间的观点加以讨论。因此，向量空间及其线性变换，以及与此相联的矩阵理论，构成了线性代数的中心内容。</a:t>
            </a:r>
          </a:p>
        </p:txBody>
      </p:sp>
      <p:sp>
        <p:nvSpPr>
          <p:cNvPr id="585731" name="矩形 2"/>
          <p:cNvSpPr>
            <a:spLocks noChangeArrowheads="1"/>
          </p:cNvSpPr>
          <p:nvPr/>
        </p:nvSpPr>
        <p:spPr bwMode="auto">
          <a:xfrm>
            <a:off x="1357313" y="3357563"/>
            <a:ext cx="7215187" cy="2678112"/>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ea typeface="楷体_GB2312" pitchFamily="49" charset="-122"/>
              </a:rPr>
              <a:t>       在十九世纪下半叶，因若当的工作而达到了它的顶点。</a:t>
            </a:r>
            <a:r>
              <a:rPr lang="en-US" altLang="zh-CN" sz="2800" b="1" smtClean="0">
                <a:solidFill>
                  <a:srgbClr val="000000"/>
                </a:solidFill>
                <a:ea typeface="楷体_GB2312" pitchFamily="49" charset="-122"/>
              </a:rPr>
              <a:t>1888</a:t>
            </a:r>
            <a:r>
              <a:rPr lang="zh-CN" altLang="en-US" sz="2800" b="1" smtClean="0">
                <a:solidFill>
                  <a:srgbClr val="000000"/>
                </a:solidFill>
                <a:ea typeface="楷体_GB2312" pitchFamily="49" charset="-122"/>
              </a:rPr>
              <a:t>年，意大利数学家</a:t>
            </a:r>
            <a:r>
              <a:rPr lang="zh-CN" altLang="en-US" sz="2800" b="1" smtClean="0">
                <a:solidFill>
                  <a:srgbClr val="00007D"/>
                </a:solidFill>
                <a:ea typeface="楷体_GB2312" pitchFamily="49" charset="-122"/>
              </a:rPr>
              <a:t>皮亚诺（</a:t>
            </a:r>
            <a:r>
              <a:rPr lang="en-US" altLang="zh-CN" sz="2800" smtClean="0">
                <a:solidFill>
                  <a:srgbClr val="000000"/>
                </a:solidFill>
                <a:ea typeface="楷体_GB2312" pitchFamily="49" charset="-122"/>
              </a:rPr>
              <a:t>1858-1932</a:t>
            </a:r>
            <a:r>
              <a:rPr lang="zh-CN" altLang="en-US" sz="2800" smtClean="0">
                <a:solidFill>
                  <a:srgbClr val="000000"/>
                </a:solidFill>
                <a:ea typeface="楷体_GB2312" pitchFamily="49" charset="-122"/>
              </a:rPr>
              <a:t>）</a:t>
            </a:r>
            <a:r>
              <a:rPr lang="zh-CN" altLang="en-US" sz="2800" b="1" smtClean="0">
                <a:solidFill>
                  <a:srgbClr val="000000"/>
                </a:solidFill>
                <a:ea typeface="楷体_GB2312" pitchFamily="49" charset="-122"/>
              </a:rPr>
              <a:t>以公理的方式定义了有限维或无限维线性空间。</a:t>
            </a:r>
            <a:r>
              <a:rPr lang="zh-CN" altLang="en-US" sz="2800" b="1" smtClean="0">
                <a:solidFill>
                  <a:srgbClr val="00007D"/>
                </a:solidFill>
                <a:ea typeface="楷体_GB2312" pitchFamily="49" charset="-122"/>
              </a:rPr>
              <a:t>托普利茨</a:t>
            </a:r>
            <a:r>
              <a:rPr lang="zh-CN" altLang="en-US" sz="2800" b="1" smtClean="0">
                <a:solidFill>
                  <a:srgbClr val="000000"/>
                </a:solidFill>
                <a:ea typeface="楷体_GB2312" pitchFamily="49" charset="-122"/>
              </a:rPr>
              <a:t>将线性代数的主要定理推广到任意体（</a:t>
            </a:r>
            <a:r>
              <a:rPr lang="en-US" altLang="zh-CN" sz="2800" b="1" smtClean="0">
                <a:solidFill>
                  <a:srgbClr val="000000"/>
                </a:solidFill>
                <a:ea typeface="楷体_GB2312" pitchFamily="49" charset="-122"/>
              </a:rPr>
              <a:t>domain</a:t>
            </a:r>
            <a:r>
              <a:rPr lang="en-US" sz="2800" b="1" smtClean="0">
                <a:solidFill>
                  <a:srgbClr val="000000"/>
                </a:solidFill>
                <a:ea typeface="楷体_GB2312" pitchFamily="49" charset="-122"/>
              </a:rPr>
              <a:t>）</a:t>
            </a:r>
            <a:r>
              <a:rPr lang="zh-CN" altLang="en-US" sz="2800" b="1" smtClean="0">
                <a:solidFill>
                  <a:srgbClr val="000000"/>
                </a:solidFill>
                <a:ea typeface="楷体_GB2312" pitchFamily="49" charset="-122"/>
              </a:rPr>
              <a:t>上的最一般的向量空间中。</a:t>
            </a:r>
            <a:endParaRPr lang="zh-CN" altLang="en-US" sz="2800" smtClean="0">
              <a:solidFill>
                <a:srgbClr val="000000"/>
              </a:solidFill>
              <a:ea typeface="楷体_GB2312" pitchFamily="49" charset="-122"/>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04800" y="500063"/>
            <a:ext cx="8610600" cy="2282825"/>
          </a:xfrm>
          <a:prstGeom prst="rect">
            <a:avLst/>
          </a:prstGeom>
          <a:noFill/>
          <a:ln w="9525">
            <a:noFill/>
            <a:miter lim="800000"/>
            <a:headEnd/>
            <a:tailEnd/>
          </a:ln>
        </p:spPr>
        <p:txBody>
          <a:bodyPr>
            <a:spAutoFit/>
          </a:bodyPr>
          <a:lstStyle/>
          <a:p>
            <a:pPr marL="457200" indent="-457200" fontAlgn="base">
              <a:spcBef>
                <a:spcPct val="0"/>
              </a:spcBef>
              <a:spcAft>
                <a:spcPct val="0"/>
              </a:spcAft>
            </a:pPr>
            <a:r>
              <a:rPr kumimoji="1" lang="zh-CN" altLang="en-US" sz="2400" b="1" smtClean="0">
                <a:solidFill>
                  <a:srgbClr val="4044F6"/>
                </a:solidFill>
                <a:latin typeface="楷体_GB2312" pitchFamily="49" charset="-122"/>
                <a:ea typeface="楷体_GB2312" pitchFamily="49" charset="-122"/>
              </a:rPr>
              <a:t>备注</a:t>
            </a:r>
          </a:p>
          <a:p>
            <a:pPr marL="457200" indent="-457200" fontAlgn="base">
              <a:spcBef>
                <a:spcPct val="0"/>
              </a:spcBef>
              <a:spcAft>
                <a:spcPct val="0"/>
              </a:spcAft>
              <a:buFontTx/>
              <a:buAutoNum type="arabicPeriod"/>
            </a:pPr>
            <a:r>
              <a:rPr kumimoji="1" lang="zh-CN" altLang="en-US" sz="2400" b="1" smtClean="0">
                <a:solidFill>
                  <a:srgbClr val="000000"/>
                </a:solidFill>
                <a:latin typeface="楷体_GB2312" pitchFamily="49" charset="-122"/>
                <a:ea typeface="楷体_GB2312" pitchFamily="49" charset="-122"/>
              </a:rPr>
              <a:t>相邻对换是对换的特殊情形</a:t>
            </a:r>
            <a:r>
              <a:rPr kumimoji="1" lang="en-US" altLang="zh-CN" sz="2400" b="1" smtClean="0">
                <a:solidFill>
                  <a:srgbClr val="000000"/>
                </a:solidFill>
                <a:latin typeface="楷体_GB2312" pitchFamily="49" charset="-122"/>
                <a:ea typeface="楷体_GB2312" pitchFamily="49" charset="-122"/>
              </a:rPr>
              <a:t>. </a:t>
            </a:r>
          </a:p>
          <a:p>
            <a:pPr marL="457200" indent="-457200" fontAlgn="base">
              <a:spcBef>
                <a:spcPct val="0"/>
              </a:spcBef>
              <a:spcAft>
                <a:spcPct val="0"/>
              </a:spcAft>
              <a:buFontTx/>
              <a:buAutoNum type="arabicPeriod"/>
            </a:pPr>
            <a:endParaRPr kumimoji="1" lang="en-US" altLang="zh-CN" sz="2400" b="1" smtClean="0">
              <a:solidFill>
                <a:srgbClr val="000000"/>
              </a:solidFill>
              <a:latin typeface="楷体_GB2312" pitchFamily="49" charset="-122"/>
              <a:ea typeface="楷体_GB2312" pitchFamily="49" charset="-122"/>
            </a:endParaRPr>
          </a:p>
          <a:p>
            <a:pPr marL="457200" indent="-457200" fontAlgn="base">
              <a:spcBef>
                <a:spcPct val="0"/>
              </a:spcBef>
              <a:spcAft>
                <a:spcPct val="0"/>
              </a:spcAft>
              <a:buFontTx/>
              <a:buAutoNum type="arabicPeriod"/>
            </a:pPr>
            <a:r>
              <a:rPr kumimoji="1" lang="zh-CN" altLang="en-US" sz="2400" b="1" smtClean="0">
                <a:solidFill>
                  <a:srgbClr val="000000"/>
                </a:solidFill>
                <a:latin typeface="楷体_GB2312" pitchFamily="49" charset="-122"/>
                <a:ea typeface="楷体_GB2312" pitchFamily="49" charset="-122"/>
              </a:rPr>
              <a:t>一般的对换可以通过一系列的相邻对换来实现</a:t>
            </a:r>
            <a:r>
              <a:rPr kumimoji="1" lang="en-US" altLang="zh-CN" sz="2400" b="1" smtClean="0">
                <a:solidFill>
                  <a:srgbClr val="000000"/>
                </a:solidFill>
                <a:latin typeface="楷体_GB2312" pitchFamily="49" charset="-122"/>
                <a:ea typeface="楷体_GB2312" pitchFamily="49" charset="-122"/>
              </a:rPr>
              <a:t>. </a:t>
            </a:r>
          </a:p>
          <a:p>
            <a:pPr marL="457200" indent="-457200" fontAlgn="base">
              <a:spcBef>
                <a:spcPct val="0"/>
              </a:spcBef>
              <a:spcAft>
                <a:spcPct val="0"/>
              </a:spcAft>
              <a:buFontTx/>
              <a:buAutoNum type="arabicPeriod"/>
            </a:pPr>
            <a:endParaRPr kumimoji="1" lang="en-US" altLang="zh-CN" sz="2400" b="1" smtClean="0">
              <a:solidFill>
                <a:srgbClr val="000000"/>
              </a:solidFill>
              <a:latin typeface="楷体_GB2312" pitchFamily="49" charset="-122"/>
              <a:ea typeface="楷体_GB2312" pitchFamily="49" charset="-122"/>
            </a:endParaRPr>
          </a:p>
          <a:p>
            <a:pPr marL="457200" indent="-457200" fontAlgn="base">
              <a:spcBef>
                <a:spcPct val="0"/>
              </a:spcBef>
              <a:spcAft>
                <a:spcPct val="0"/>
              </a:spcAft>
              <a:buFontTx/>
              <a:buAutoNum type="arabicPeriod"/>
            </a:pPr>
            <a:r>
              <a:rPr kumimoji="1" lang="zh-CN" altLang="en-US" sz="2400" b="1" smtClean="0">
                <a:solidFill>
                  <a:srgbClr val="000000"/>
                </a:solidFill>
                <a:latin typeface="楷体_GB2312" pitchFamily="49" charset="-122"/>
                <a:ea typeface="楷体_GB2312" pitchFamily="49" charset="-122"/>
              </a:rPr>
              <a:t>如果连续施行两次相同的对换，那么排列就还原了</a:t>
            </a:r>
            <a:r>
              <a:rPr kumimoji="1" lang="en-US" altLang="zh-CN" sz="2400" b="1" smtClean="0">
                <a:solidFill>
                  <a:srgbClr val="000000"/>
                </a:solidFill>
                <a:latin typeface="楷体_GB2312" pitchFamily="49" charset="-122"/>
                <a:ea typeface="楷体_GB2312" pitchFamily="49" charset="-122"/>
              </a:rPr>
              <a:t>. </a:t>
            </a:r>
          </a:p>
        </p:txBody>
      </p:sp>
      <p:grpSp>
        <p:nvGrpSpPr>
          <p:cNvPr id="2" name="Group 3"/>
          <p:cNvGrpSpPr>
            <a:grpSpLocks/>
          </p:cNvGrpSpPr>
          <p:nvPr/>
        </p:nvGrpSpPr>
        <p:grpSpPr bwMode="auto">
          <a:xfrm>
            <a:off x="1023938" y="3524250"/>
            <a:ext cx="2438400" cy="460375"/>
            <a:chOff x="768" y="2555"/>
            <a:chExt cx="1536" cy="290"/>
          </a:xfrm>
        </p:grpSpPr>
        <p:sp>
          <p:nvSpPr>
            <p:cNvPr id="651282" name="Rectangle 4"/>
            <p:cNvSpPr>
              <a:spLocks noChangeArrowheads="1"/>
            </p:cNvSpPr>
            <p:nvPr/>
          </p:nvSpPr>
          <p:spPr bwMode="auto">
            <a:xfrm>
              <a:off x="808" y="2555"/>
              <a:ext cx="1321" cy="288"/>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i="1" smtClean="0">
                  <a:solidFill>
                    <a:srgbClr val="000000"/>
                  </a:solidFill>
                  <a:latin typeface="Times New Roman" pitchFamily="18" charset="0"/>
                </a:rPr>
                <a:t>m </a:t>
              </a:r>
              <a:r>
                <a:rPr kumimoji="1" lang="zh-CN" altLang="en-US" sz="2400" b="1" smtClean="0">
                  <a:solidFill>
                    <a:srgbClr val="000000"/>
                  </a:solidFill>
                  <a:latin typeface="Times New Roman" pitchFamily="18" charset="0"/>
                  <a:ea typeface="楷体_GB2312" pitchFamily="49" charset="-122"/>
                </a:rPr>
                <a:t>次相邻对换</a:t>
              </a:r>
              <a:r>
                <a:rPr kumimoji="1" lang="zh-CN" altLang="en-US" sz="2400" b="1" smtClean="0">
                  <a:solidFill>
                    <a:srgbClr val="000000"/>
                  </a:solidFill>
                  <a:latin typeface="Times New Roman" pitchFamily="18" charset="0"/>
                </a:rPr>
                <a:t> </a:t>
              </a:r>
            </a:p>
          </p:txBody>
        </p:sp>
        <p:sp>
          <p:nvSpPr>
            <p:cNvPr id="651283" name="Line 5"/>
            <p:cNvSpPr>
              <a:spLocks noChangeShapeType="1"/>
            </p:cNvSpPr>
            <p:nvPr/>
          </p:nvSpPr>
          <p:spPr bwMode="auto">
            <a:xfrm>
              <a:off x="768" y="2845"/>
              <a:ext cx="1536" cy="0"/>
            </a:xfrm>
            <a:prstGeom prst="line">
              <a:avLst/>
            </a:prstGeom>
            <a:noFill/>
            <a:ln w="28575">
              <a:solidFill>
                <a:srgbClr val="FF0000"/>
              </a:solidFill>
              <a:round/>
              <a:headEnd/>
              <a:tailEnd type="triangle" w="med" len="me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23561" name="Object 22"/>
          <p:cNvGraphicFramePr>
            <a:graphicFrameLocks noChangeAspect="1"/>
          </p:cNvGraphicFramePr>
          <p:nvPr/>
        </p:nvGraphicFramePr>
        <p:xfrm>
          <a:off x="304800" y="2997200"/>
          <a:ext cx="3462338" cy="503238"/>
        </p:xfrm>
        <a:graphic>
          <a:graphicData uri="http://schemas.openxmlformats.org/presentationml/2006/ole">
            <p:oleObj spid="_x0000_s375810" name="Equation" r:id="rId3" imgW="1574800" imgH="228600" progId="Equation.DSMT4">
              <p:embed/>
            </p:oleObj>
          </a:graphicData>
        </a:graphic>
      </p:graphicFrame>
      <p:graphicFrame>
        <p:nvGraphicFramePr>
          <p:cNvPr id="23562" name="Object 23"/>
          <p:cNvGraphicFramePr>
            <a:graphicFrameLocks noChangeAspect="1"/>
          </p:cNvGraphicFramePr>
          <p:nvPr/>
        </p:nvGraphicFramePr>
        <p:xfrm>
          <a:off x="3602038" y="3644900"/>
          <a:ext cx="3490912" cy="503238"/>
        </p:xfrm>
        <a:graphic>
          <a:graphicData uri="http://schemas.openxmlformats.org/presentationml/2006/ole">
            <p:oleObj spid="_x0000_s375811" name="Equation" r:id="rId4" imgW="1587500" imgH="228600" progId="Equation.DSMT4">
              <p:embed/>
            </p:oleObj>
          </a:graphicData>
        </a:graphic>
      </p:graphicFrame>
      <p:graphicFrame>
        <p:nvGraphicFramePr>
          <p:cNvPr id="23563" name="Object 24"/>
          <p:cNvGraphicFramePr>
            <a:graphicFrameLocks noChangeAspect="1"/>
          </p:cNvGraphicFramePr>
          <p:nvPr/>
        </p:nvGraphicFramePr>
        <p:xfrm>
          <a:off x="3602038" y="4292600"/>
          <a:ext cx="3490912" cy="503238"/>
        </p:xfrm>
        <a:graphic>
          <a:graphicData uri="http://schemas.openxmlformats.org/presentationml/2006/ole">
            <p:oleObj spid="_x0000_s375812" name="Equation" r:id="rId5" imgW="1587500" imgH="228600" progId="Equation.DSMT4">
              <p:embed/>
            </p:oleObj>
          </a:graphicData>
        </a:graphic>
      </p:graphicFrame>
      <p:grpSp>
        <p:nvGrpSpPr>
          <p:cNvPr id="3" name="Group 14"/>
          <p:cNvGrpSpPr>
            <a:grpSpLocks/>
          </p:cNvGrpSpPr>
          <p:nvPr/>
        </p:nvGrpSpPr>
        <p:grpSpPr bwMode="auto">
          <a:xfrm>
            <a:off x="1023938" y="4171950"/>
            <a:ext cx="2438400" cy="460375"/>
            <a:chOff x="768" y="2555"/>
            <a:chExt cx="1536" cy="290"/>
          </a:xfrm>
        </p:grpSpPr>
        <p:sp>
          <p:nvSpPr>
            <p:cNvPr id="651280" name="Rectangle 15"/>
            <p:cNvSpPr>
              <a:spLocks noChangeArrowheads="1"/>
            </p:cNvSpPr>
            <p:nvPr/>
          </p:nvSpPr>
          <p:spPr bwMode="auto">
            <a:xfrm>
              <a:off x="808" y="2555"/>
              <a:ext cx="1478" cy="288"/>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i="1" smtClean="0">
                  <a:solidFill>
                    <a:srgbClr val="000000"/>
                  </a:solidFill>
                  <a:latin typeface="Times New Roman" pitchFamily="18" charset="0"/>
                </a:rPr>
                <a:t>m</a:t>
              </a:r>
              <a:r>
                <a:rPr kumimoji="1" lang="en-US" altLang="zh-CN" sz="2400" b="1" smtClean="0">
                  <a:solidFill>
                    <a:srgbClr val="000000"/>
                  </a:solidFill>
                  <a:latin typeface="Times New Roman" pitchFamily="18" charset="0"/>
                </a:rPr>
                <a:t>+1</a:t>
              </a:r>
              <a:r>
                <a:rPr kumimoji="1" lang="zh-CN" altLang="en-US" sz="2400" b="1" smtClean="0">
                  <a:solidFill>
                    <a:srgbClr val="000000"/>
                  </a:solidFill>
                  <a:latin typeface="Times New Roman" pitchFamily="18" charset="0"/>
                  <a:ea typeface="楷体_GB2312" pitchFamily="49" charset="-122"/>
                </a:rPr>
                <a:t>次相邻对换</a:t>
              </a:r>
              <a:r>
                <a:rPr kumimoji="1" lang="zh-CN" altLang="en-US" sz="2400" b="1" smtClean="0">
                  <a:solidFill>
                    <a:srgbClr val="000000"/>
                  </a:solidFill>
                  <a:latin typeface="Times New Roman" pitchFamily="18" charset="0"/>
                </a:rPr>
                <a:t> </a:t>
              </a:r>
            </a:p>
          </p:txBody>
        </p:sp>
        <p:sp>
          <p:nvSpPr>
            <p:cNvPr id="651281" name="Line 16"/>
            <p:cNvSpPr>
              <a:spLocks noChangeShapeType="1"/>
            </p:cNvSpPr>
            <p:nvPr/>
          </p:nvSpPr>
          <p:spPr bwMode="auto">
            <a:xfrm>
              <a:off x="768" y="2845"/>
              <a:ext cx="1536" cy="0"/>
            </a:xfrm>
            <a:prstGeom prst="line">
              <a:avLst/>
            </a:prstGeom>
            <a:noFill/>
            <a:ln w="28575">
              <a:solidFill>
                <a:srgbClr val="FF0000"/>
              </a:solidFill>
              <a:round/>
              <a:headEnd/>
              <a:tailEnd type="triangle" w="med" len="me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grpSp>
      <p:grpSp>
        <p:nvGrpSpPr>
          <p:cNvPr id="4" name="Group 17"/>
          <p:cNvGrpSpPr>
            <a:grpSpLocks/>
          </p:cNvGrpSpPr>
          <p:nvPr/>
        </p:nvGrpSpPr>
        <p:grpSpPr bwMode="auto">
          <a:xfrm>
            <a:off x="1023938" y="4819650"/>
            <a:ext cx="2438400" cy="460375"/>
            <a:chOff x="768" y="2555"/>
            <a:chExt cx="1536" cy="290"/>
          </a:xfrm>
        </p:grpSpPr>
        <p:sp>
          <p:nvSpPr>
            <p:cNvPr id="651278" name="Rectangle 18"/>
            <p:cNvSpPr>
              <a:spLocks noChangeArrowheads="1"/>
            </p:cNvSpPr>
            <p:nvPr/>
          </p:nvSpPr>
          <p:spPr bwMode="auto">
            <a:xfrm>
              <a:off x="808" y="2555"/>
              <a:ext cx="1321" cy="288"/>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i="1" smtClean="0">
                  <a:solidFill>
                    <a:srgbClr val="000000"/>
                  </a:solidFill>
                  <a:latin typeface="Times New Roman" pitchFamily="18" charset="0"/>
                </a:rPr>
                <a:t>m </a:t>
              </a:r>
              <a:r>
                <a:rPr kumimoji="1" lang="zh-CN" altLang="en-US" sz="2400" b="1" smtClean="0">
                  <a:solidFill>
                    <a:srgbClr val="000000"/>
                  </a:solidFill>
                  <a:latin typeface="Times New Roman" pitchFamily="18" charset="0"/>
                  <a:ea typeface="楷体_GB2312" pitchFamily="49" charset="-122"/>
                </a:rPr>
                <a:t>次相邻对换</a:t>
              </a:r>
              <a:r>
                <a:rPr kumimoji="1" lang="zh-CN" altLang="en-US" sz="2400" b="1" smtClean="0">
                  <a:solidFill>
                    <a:srgbClr val="000000"/>
                  </a:solidFill>
                  <a:latin typeface="Times New Roman" pitchFamily="18" charset="0"/>
                </a:rPr>
                <a:t> </a:t>
              </a:r>
            </a:p>
          </p:txBody>
        </p:sp>
        <p:sp>
          <p:nvSpPr>
            <p:cNvPr id="651279" name="Line 19"/>
            <p:cNvSpPr>
              <a:spLocks noChangeShapeType="1"/>
            </p:cNvSpPr>
            <p:nvPr/>
          </p:nvSpPr>
          <p:spPr bwMode="auto">
            <a:xfrm>
              <a:off x="768" y="2845"/>
              <a:ext cx="1536" cy="0"/>
            </a:xfrm>
            <a:prstGeom prst="line">
              <a:avLst/>
            </a:prstGeom>
            <a:noFill/>
            <a:ln w="28575">
              <a:solidFill>
                <a:srgbClr val="0000FF"/>
              </a:solidFill>
              <a:round/>
              <a:headEnd/>
              <a:tailEnd type="triangle" w="med" len="me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grpSp>
      <p:graphicFrame>
        <p:nvGraphicFramePr>
          <p:cNvPr id="23572" name="Object 25"/>
          <p:cNvGraphicFramePr>
            <a:graphicFrameLocks noChangeAspect="1"/>
          </p:cNvGraphicFramePr>
          <p:nvPr/>
        </p:nvGraphicFramePr>
        <p:xfrm>
          <a:off x="3602038" y="4940300"/>
          <a:ext cx="3490912" cy="503238"/>
        </p:xfrm>
        <a:graphic>
          <a:graphicData uri="http://schemas.openxmlformats.org/presentationml/2006/ole">
            <p:oleObj spid="_x0000_s375813" name="Equation" r:id="rId6" imgW="1587500" imgH="228600" progId="Equation.DSMT4">
              <p:embed/>
            </p:oleObj>
          </a:graphicData>
        </a:graphic>
      </p:graphicFrame>
      <p:graphicFrame>
        <p:nvGraphicFramePr>
          <p:cNvPr id="23573" name="Object 26"/>
          <p:cNvGraphicFramePr>
            <a:graphicFrameLocks noChangeAspect="1"/>
          </p:cNvGraphicFramePr>
          <p:nvPr/>
        </p:nvGraphicFramePr>
        <p:xfrm>
          <a:off x="3602038" y="5589588"/>
          <a:ext cx="3490912" cy="503237"/>
        </p:xfrm>
        <a:graphic>
          <a:graphicData uri="http://schemas.openxmlformats.org/presentationml/2006/ole">
            <p:oleObj spid="_x0000_s375814" name="Equation" r:id="rId7" imgW="1587500" imgH="228600" progId="Equation.DSMT4">
              <p:embed/>
            </p:oleObj>
          </a:graphicData>
        </a:graphic>
      </p:graphicFrame>
      <p:grpSp>
        <p:nvGrpSpPr>
          <p:cNvPr id="5" name="Group 22"/>
          <p:cNvGrpSpPr>
            <a:grpSpLocks/>
          </p:cNvGrpSpPr>
          <p:nvPr/>
        </p:nvGrpSpPr>
        <p:grpSpPr bwMode="auto">
          <a:xfrm>
            <a:off x="1023938" y="5468938"/>
            <a:ext cx="2438400" cy="460375"/>
            <a:chOff x="768" y="2555"/>
            <a:chExt cx="1536" cy="290"/>
          </a:xfrm>
        </p:grpSpPr>
        <p:sp>
          <p:nvSpPr>
            <p:cNvPr id="651276" name="Rectangle 23"/>
            <p:cNvSpPr>
              <a:spLocks noChangeArrowheads="1"/>
            </p:cNvSpPr>
            <p:nvPr/>
          </p:nvSpPr>
          <p:spPr bwMode="auto">
            <a:xfrm>
              <a:off x="808" y="2555"/>
              <a:ext cx="1478" cy="288"/>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i="1" smtClean="0">
                  <a:solidFill>
                    <a:srgbClr val="000000"/>
                  </a:solidFill>
                  <a:latin typeface="Times New Roman" pitchFamily="18" charset="0"/>
                </a:rPr>
                <a:t>m</a:t>
              </a:r>
              <a:r>
                <a:rPr kumimoji="1" lang="en-US" altLang="zh-CN" sz="2400" b="1" smtClean="0">
                  <a:solidFill>
                    <a:srgbClr val="000000"/>
                  </a:solidFill>
                  <a:latin typeface="Times New Roman" pitchFamily="18" charset="0"/>
                </a:rPr>
                <a:t>+1</a:t>
              </a:r>
              <a:r>
                <a:rPr kumimoji="1" lang="zh-CN" altLang="en-US" sz="2400" b="1" smtClean="0">
                  <a:solidFill>
                    <a:srgbClr val="000000"/>
                  </a:solidFill>
                  <a:latin typeface="Times New Roman" pitchFamily="18" charset="0"/>
                  <a:ea typeface="楷体_GB2312" pitchFamily="49" charset="-122"/>
                </a:rPr>
                <a:t>次相邻对换</a:t>
              </a:r>
              <a:r>
                <a:rPr kumimoji="1" lang="zh-CN" altLang="en-US" sz="2400" b="1" smtClean="0">
                  <a:solidFill>
                    <a:srgbClr val="000000"/>
                  </a:solidFill>
                  <a:latin typeface="Times New Roman" pitchFamily="18" charset="0"/>
                </a:rPr>
                <a:t> </a:t>
              </a:r>
            </a:p>
          </p:txBody>
        </p:sp>
        <p:sp>
          <p:nvSpPr>
            <p:cNvPr id="651277" name="Line 24"/>
            <p:cNvSpPr>
              <a:spLocks noChangeShapeType="1"/>
            </p:cNvSpPr>
            <p:nvPr/>
          </p:nvSpPr>
          <p:spPr bwMode="auto">
            <a:xfrm>
              <a:off x="768" y="2845"/>
              <a:ext cx="1536" cy="0"/>
            </a:xfrm>
            <a:prstGeom prst="line">
              <a:avLst/>
            </a:prstGeom>
            <a:noFill/>
            <a:ln w="28575">
              <a:solidFill>
                <a:srgbClr val="0000FF"/>
              </a:solidFill>
              <a:round/>
              <a:headEnd/>
              <a:tailEnd type="triangle" w="med" len="me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Effect transition="in" filter="slide(fromBottom)">
                                      <p:cBhvr>
                                        <p:cTn id="7" dur="500"/>
                                        <p:tgtEl>
                                          <p:spTgt spid="235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554">
                                            <p:txEl>
                                              <p:pRg st="3" end="3"/>
                                            </p:txEl>
                                          </p:spTgt>
                                        </p:tgtEl>
                                        <p:attrNameLst>
                                          <p:attrName>style.visibility</p:attrName>
                                        </p:attrNameLst>
                                      </p:cBhvr>
                                      <p:to>
                                        <p:strVal val="visible"/>
                                      </p:to>
                                    </p:set>
                                    <p:animEffect transition="in" filter="slide(fromBottom)">
                                      <p:cBhvr>
                                        <p:cTn id="12" dur="500"/>
                                        <p:tgtEl>
                                          <p:spTgt spid="2355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561"/>
                                        </p:tgtEl>
                                        <p:attrNameLst>
                                          <p:attrName>style.visibility</p:attrName>
                                        </p:attrNameLst>
                                      </p:cBhvr>
                                      <p:to>
                                        <p:strVal val="visible"/>
                                      </p:to>
                                    </p:set>
                                    <p:animEffect transition="in" filter="wipe(left)">
                                      <p:cBhvr>
                                        <p:cTn id="17" dur="500"/>
                                        <p:tgtEl>
                                          <p:spTgt spid="235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562"/>
                                        </p:tgtEl>
                                        <p:attrNameLst>
                                          <p:attrName>style.visibility</p:attrName>
                                        </p:attrNameLst>
                                      </p:cBhvr>
                                      <p:to>
                                        <p:strVal val="visible"/>
                                      </p:to>
                                    </p:set>
                                    <p:animEffect transition="in" filter="wipe(left)">
                                      <p:cBhvr>
                                        <p:cTn id="27" dur="500"/>
                                        <p:tgtEl>
                                          <p:spTgt spid="235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563"/>
                                        </p:tgtEl>
                                        <p:attrNameLst>
                                          <p:attrName>style.visibility</p:attrName>
                                        </p:attrNameLst>
                                      </p:cBhvr>
                                      <p:to>
                                        <p:strVal val="visible"/>
                                      </p:to>
                                    </p:set>
                                    <p:animEffect transition="in" filter="wipe(left)">
                                      <p:cBhvr>
                                        <p:cTn id="37" dur="500"/>
                                        <p:tgtEl>
                                          <p:spTgt spid="235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3572"/>
                                        </p:tgtEl>
                                        <p:attrNameLst>
                                          <p:attrName>style.visibility</p:attrName>
                                        </p:attrNameLst>
                                      </p:cBhvr>
                                      <p:to>
                                        <p:strVal val="visible"/>
                                      </p:to>
                                    </p:set>
                                    <p:animEffect transition="in" filter="wipe(left)">
                                      <p:cBhvr>
                                        <p:cTn id="47" dur="500"/>
                                        <p:tgtEl>
                                          <p:spTgt spid="235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3573"/>
                                        </p:tgtEl>
                                        <p:attrNameLst>
                                          <p:attrName>style.visibility</p:attrName>
                                        </p:attrNameLst>
                                      </p:cBhvr>
                                      <p:to>
                                        <p:strVal val="visible"/>
                                      </p:to>
                                    </p:set>
                                    <p:animEffect transition="in" filter="wipe(left)">
                                      <p:cBhvr>
                                        <p:cTn id="57" dur="500"/>
                                        <p:tgtEl>
                                          <p:spTgt spid="2357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23554">
                                            <p:txEl>
                                              <p:pRg st="5" end="5"/>
                                            </p:txEl>
                                          </p:spTgt>
                                        </p:tgtEl>
                                        <p:attrNameLst>
                                          <p:attrName>style.visibility</p:attrName>
                                        </p:attrNameLst>
                                      </p:cBhvr>
                                      <p:to>
                                        <p:strVal val="visible"/>
                                      </p:to>
                                    </p:set>
                                    <p:animEffect transition="in" filter="slide(fromBottom)">
                                      <p:cBhvr>
                                        <p:cTn id="62" dur="500"/>
                                        <p:tgtEl>
                                          <p:spTgt spid="23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457200" y="112713"/>
            <a:ext cx="8229600" cy="1371600"/>
          </a:xfrm>
        </p:spPr>
        <p:txBody>
          <a:bodyPr/>
          <a:lstStyle/>
          <a:p>
            <a:pPr eaLnBrk="1" hangingPunct="1"/>
            <a:r>
              <a:rPr lang="zh-CN" altLang="en-US" sz="3600" b="1" smtClean="0">
                <a:solidFill>
                  <a:srgbClr val="3333FF"/>
                </a:solidFill>
                <a:ea typeface="楷体_GB2312" pitchFamily="49" charset="-122"/>
              </a:rPr>
              <a:t>二、对换与排列奇偶性的关系</a:t>
            </a:r>
          </a:p>
        </p:txBody>
      </p:sp>
      <p:sp>
        <p:nvSpPr>
          <p:cNvPr id="24579" name="Rectangle 3"/>
          <p:cNvSpPr>
            <a:spLocks noChangeArrowheads="1"/>
          </p:cNvSpPr>
          <p:nvPr/>
        </p:nvSpPr>
        <p:spPr bwMode="auto">
          <a:xfrm>
            <a:off x="914400" y="1484313"/>
            <a:ext cx="7620000" cy="457200"/>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smtClean="0">
                <a:solidFill>
                  <a:srgbClr val="4044F6"/>
                </a:solidFill>
                <a:latin typeface="楷体_GB2312" pitchFamily="49" charset="-122"/>
                <a:ea typeface="楷体_GB2312" pitchFamily="49" charset="-122"/>
              </a:rPr>
              <a:t>定理</a:t>
            </a:r>
            <a:r>
              <a:rPr kumimoji="1" lang="en-US" altLang="zh-CN" sz="2400" b="1" smtClean="0">
                <a:solidFill>
                  <a:srgbClr val="4044F6"/>
                </a:solidFill>
                <a:latin typeface="楷体_GB2312" pitchFamily="49" charset="-122"/>
                <a:ea typeface="楷体_GB2312" pitchFamily="49" charset="-122"/>
              </a:rPr>
              <a:t>1</a:t>
            </a:r>
            <a:r>
              <a:rPr kumimoji="1" lang="zh-CN" altLang="en-US" sz="2400" b="1" smtClean="0">
                <a:solidFill>
                  <a:srgbClr val="00007D"/>
                </a:solidFill>
                <a:latin typeface="楷体_GB2312" pitchFamily="49" charset="-122"/>
                <a:ea typeface="楷体_GB2312" pitchFamily="49" charset="-122"/>
              </a:rPr>
              <a:t>　</a:t>
            </a:r>
            <a:r>
              <a:rPr kumimoji="1" lang="zh-CN" altLang="en-US" sz="2400" b="1" smtClean="0">
                <a:solidFill>
                  <a:srgbClr val="000000"/>
                </a:solidFill>
                <a:latin typeface="楷体_GB2312" pitchFamily="49" charset="-122"/>
                <a:ea typeface="楷体_GB2312" pitchFamily="49" charset="-122"/>
              </a:rPr>
              <a:t>对换改变排列的奇偶性</a:t>
            </a:r>
            <a:r>
              <a:rPr kumimoji="1" lang="en-US" altLang="zh-CN" sz="2400" b="1" smtClean="0">
                <a:solidFill>
                  <a:srgbClr val="000000"/>
                </a:solidFill>
                <a:latin typeface="楷体_GB2312" pitchFamily="49" charset="-122"/>
                <a:ea typeface="楷体_GB2312" pitchFamily="49" charset="-122"/>
              </a:rPr>
              <a:t>. </a:t>
            </a:r>
          </a:p>
        </p:txBody>
      </p:sp>
      <p:sp>
        <p:nvSpPr>
          <p:cNvPr id="24580" name="Text Box 4"/>
          <p:cNvSpPr txBox="1">
            <a:spLocks noChangeArrowheads="1"/>
          </p:cNvSpPr>
          <p:nvPr/>
        </p:nvSpPr>
        <p:spPr bwMode="auto">
          <a:xfrm>
            <a:off x="914400" y="2278063"/>
            <a:ext cx="9906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smtClean="0">
                <a:solidFill>
                  <a:srgbClr val="0000FF"/>
                </a:solidFill>
                <a:latin typeface="楷体_GB2312" pitchFamily="49" charset="-122"/>
                <a:ea typeface="楷体_GB2312" pitchFamily="49" charset="-122"/>
              </a:rPr>
              <a:t>证明</a:t>
            </a:r>
          </a:p>
        </p:txBody>
      </p:sp>
      <p:sp>
        <p:nvSpPr>
          <p:cNvPr id="24586" name="Text Box 10"/>
          <p:cNvSpPr txBox="1">
            <a:spLocks noChangeArrowheads="1"/>
          </p:cNvSpPr>
          <p:nvPr/>
        </p:nvSpPr>
        <p:spPr bwMode="auto">
          <a:xfrm>
            <a:off x="1979613" y="2278063"/>
            <a:ext cx="39941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先考虑相邻对换的情形．   </a:t>
            </a:r>
          </a:p>
        </p:txBody>
      </p:sp>
      <p:graphicFrame>
        <p:nvGraphicFramePr>
          <p:cNvPr id="24619" name="Object 18"/>
          <p:cNvGraphicFramePr>
            <a:graphicFrameLocks noChangeAspect="1"/>
          </p:cNvGraphicFramePr>
          <p:nvPr/>
        </p:nvGraphicFramePr>
        <p:xfrm>
          <a:off x="2833688" y="3941763"/>
          <a:ext cx="3449637" cy="554037"/>
        </p:xfrm>
        <a:graphic>
          <a:graphicData uri="http://schemas.openxmlformats.org/presentationml/2006/ole">
            <p:oleObj spid="_x0000_s376834" name="Equation" r:id="rId3" imgW="1168400" imgH="228600" progId="Equation.DSMT4">
              <p:embed/>
            </p:oleObj>
          </a:graphicData>
        </a:graphic>
      </p:graphicFrame>
      <p:graphicFrame>
        <p:nvGraphicFramePr>
          <p:cNvPr id="24620" name="Object 19"/>
          <p:cNvGraphicFramePr>
            <a:graphicFrameLocks noChangeAspect="1"/>
          </p:cNvGraphicFramePr>
          <p:nvPr/>
        </p:nvGraphicFramePr>
        <p:xfrm>
          <a:off x="2835275" y="5038725"/>
          <a:ext cx="3449638" cy="554038"/>
        </p:xfrm>
        <a:graphic>
          <a:graphicData uri="http://schemas.openxmlformats.org/presentationml/2006/ole">
            <p:oleObj spid="_x0000_s376835" name="Equation" r:id="rId4" imgW="1168400" imgH="228600" progId="Equation.DSMT4">
              <p:embed/>
            </p:oleObj>
          </a:graphicData>
        </a:graphic>
      </p:graphicFrame>
      <p:graphicFrame>
        <p:nvGraphicFramePr>
          <p:cNvPr id="652296" name="Object 20"/>
          <p:cNvGraphicFramePr>
            <a:graphicFrameLocks noChangeAspect="1"/>
          </p:cNvGraphicFramePr>
          <p:nvPr/>
        </p:nvGraphicFramePr>
        <p:xfrm>
          <a:off x="785813" y="3068638"/>
          <a:ext cx="6824662" cy="615950"/>
        </p:xfrm>
        <a:graphic>
          <a:graphicData uri="http://schemas.openxmlformats.org/presentationml/2006/ole">
            <p:oleObj spid="_x0000_s376836" name="Equation" r:id="rId5" imgW="2311400" imgH="254000" progId="Equation.DSMT4">
              <p:embed/>
            </p:oleObj>
          </a:graphicData>
        </a:graphic>
      </p:graphicFrame>
      <p:sp>
        <p:nvSpPr>
          <p:cNvPr id="24622" name="Line 46"/>
          <p:cNvSpPr>
            <a:spLocks noChangeShapeType="1"/>
          </p:cNvSpPr>
          <p:nvPr/>
        </p:nvSpPr>
        <p:spPr bwMode="auto">
          <a:xfrm>
            <a:off x="4075113" y="3633788"/>
            <a:ext cx="207962" cy="360362"/>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23" name="Line 47"/>
          <p:cNvSpPr>
            <a:spLocks noChangeShapeType="1"/>
          </p:cNvSpPr>
          <p:nvPr/>
        </p:nvSpPr>
        <p:spPr bwMode="auto">
          <a:xfrm flipH="1">
            <a:off x="4703763" y="3633788"/>
            <a:ext cx="207962" cy="360362"/>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24" name="Line 48"/>
          <p:cNvSpPr>
            <a:spLocks noChangeShapeType="1"/>
          </p:cNvSpPr>
          <p:nvPr/>
        </p:nvSpPr>
        <p:spPr bwMode="auto">
          <a:xfrm flipH="1" flipV="1">
            <a:off x="3536950" y="3633788"/>
            <a:ext cx="360363"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25" name="Line 49"/>
          <p:cNvSpPr>
            <a:spLocks noChangeShapeType="1"/>
          </p:cNvSpPr>
          <p:nvPr/>
        </p:nvSpPr>
        <p:spPr bwMode="auto">
          <a:xfrm flipV="1">
            <a:off x="5048250" y="3633788"/>
            <a:ext cx="360363"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26" name="Line 50"/>
          <p:cNvSpPr>
            <a:spLocks noChangeShapeType="1"/>
          </p:cNvSpPr>
          <p:nvPr/>
        </p:nvSpPr>
        <p:spPr bwMode="auto">
          <a:xfrm flipH="1" flipV="1">
            <a:off x="1938338" y="3633788"/>
            <a:ext cx="935037"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27" name="Line 51"/>
          <p:cNvSpPr>
            <a:spLocks noChangeShapeType="1"/>
          </p:cNvSpPr>
          <p:nvPr/>
        </p:nvSpPr>
        <p:spPr bwMode="auto">
          <a:xfrm flipV="1">
            <a:off x="6115050" y="3633788"/>
            <a:ext cx="935038"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652303" name="Object 21"/>
          <p:cNvGraphicFramePr>
            <a:graphicFrameLocks noChangeAspect="1"/>
          </p:cNvGraphicFramePr>
          <p:nvPr/>
        </p:nvGraphicFramePr>
        <p:xfrm>
          <a:off x="766763" y="5848350"/>
          <a:ext cx="6862762" cy="615950"/>
        </p:xfrm>
        <a:graphic>
          <a:graphicData uri="http://schemas.openxmlformats.org/presentationml/2006/ole">
            <p:oleObj spid="_x0000_s376837" name="Equation" r:id="rId6" imgW="2324100" imgH="254000" progId="Equation.DSMT4">
              <p:embed/>
            </p:oleObj>
          </a:graphicData>
        </a:graphic>
      </p:graphicFrame>
      <p:sp>
        <p:nvSpPr>
          <p:cNvPr id="24630" name="Line 54"/>
          <p:cNvSpPr>
            <a:spLocks noChangeShapeType="1"/>
          </p:cNvSpPr>
          <p:nvPr/>
        </p:nvSpPr>
        <p:spPr bwMode="auto">
          <a:xfrm flipV="1">
            <a:off x="4075113" y="5540375"/>
            <a:ext cx="207962" cy="360363"/>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31" name="Line 55"/>
          <p:cNvSpPr>
            <a:spLocks noChangeShapeType="1"/>
          </p:cNvSpPr>
          <p:nvPr/>
        </p:nvSpPr>
        <p:spPr bwMode="auto">
          <a:xfrm flipH="1" flipV="1">
            <a:off x="4703763" y="5540375"/>
            <a:ext cx="207962" cy="360363"/>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32" name="Line 56"/>
          <p:cNvSpPr>
            <a:spLocks noChangeShapeType="1"/>
          </p:cNvSpPr>
          <p:nvPr/>
        </p:nvSpPr>
        <p:spPr bwMode="auto">
          <a:xfrm flipH="1">
            <a:off x="3536950" y="5540375"/>
            <a:ext cx="360363" cy="360363"/>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33" name="Line 57"/>
          <p:cNvSpPr>
            <a:spLocks noChangeShapeType="1"/>
          </p:cNvSpPr>
          <p:nvPr/>
        </p:nvSpPr>
        <p:spPr bwMode="auto">
          <a:xfrm>
            <a:off x="5048250" y="5540375"/>
            <a:ext cx="360363" cy="360363"/>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34" name="Line 58"/>
          <p:cNvSpPr>
            <a:spLocks noChangeShapeType="1"/>
          </p:cNvSpPr>
          <p:nvPr/>
        </p:nvSpPr>
        <p:spPr bwMode="auto">
          <a:xfrm flipH="1">
            <a:off x="1938338" y="5540375"/>
            <a:ext cx="935037" cy="360363"/>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35" name="Line 59"/>
          <p:cNvSpPr>
            <a:spLocks noChangeShapeType="1"/>
          </p:cNvSpPr>
          <p:nvPr/>
        </p:nvSpPr>
        <p:spPr bwMode="auto">
          <a:xfrm>
            <a:off x="6115050" y="5540375"/>
            <a:ext cx="935038" cy="360363"/>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24636" name="AutoShape 60"/>
          <p:cNvSpPr>
            <a:spLocks noChangeArrowheads="1"/>
          </p:cNvSpPr>
          <p:nvPr/>
        </p:nvSpPr>
        <p:spPr bwMode="auto">
          <a:xfrm>
            <a:off x="4235450" y="4443413"/>
            <a:ext cx="647700" cy="647700"/>
          </a:xfrm>
          <a:prstGeom prst="downArrow">
            <a:avLst>
              <a:gd name="adj1" fmla="val 50000"/>
              <a:gd name="adj2" fmla="val 25000"/>
            </a:avLst>
          </a:prstGeom>
          <a:solidFill>
            <a:srgbClr val="FFFF66"/>
          </a:solidFill>
          <a:ln w="9525">
            <a:solidFill>
              <a:schemeClr val="tx1"/>
            </a:solidFill>
            <a:miter lim="800000"/>
            <a:headEnd/>
            <a:tailEnd/>
          </a:ln>
        </p:spPr>
        <p:txBody>
          <a:bodyPr vert="eaVert" wrap="none" anchor="ctr"/>
          <a:lstStyle/>
          <a:p>
            <a:pPr fontAlgn="base">
              <a:spcBef>
                <a:spcPct val="0"/>
              </a:spcBef>
              <a:spcAft>
                <a:spcPct val="0"/>
              </a:spcAft>
            </a:pPr>
            <a:endParaRPr lang="zh-CN" altLang="en-US" smtClean="0">
              <a:solidFill>
                <a:srgbClr val="000000"/>
              </a:solidFill>
            </a:endParaRPr>
          </a:p>
        </p:txBody>
      </p:sp>
      <p:sp>
        <p:nvSpPr>
          <p:cNvPr id="24637" name="Rectangle 61"/>
          <p:cNvSpPr>
            <a:spLocks noChangeArrowheads="1"/>
          </p:cNvSpPr>
          <p:nvPr/>
        </p:nvSpPr>
        <p:spPr bwMode="auto">
          <a:xfrm>
            <a:off x="798513" y="3167063"/>
            <a:ext cx="5762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38" name="Rectangle 62"/>
          <p:cNvSpPr>
            <a:spLocks noChangeArrowheads="1"/>
          </p:cNvSpPr>
          <p:nvPr/>
        </p:nvSpPr>
        <p:spPr bwMode="auto">
          <a:xfrm>
            <a:off x="1374775" y="3167063"/>
            <a:ext cx="50323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39" name="Rectangle 63"/>
          <p:cNvSpPr>
            <a:spLocks noChangeArrowheads="1"/>
          </p:cNvSpPr>
          <p:nvPr/>
        </p:nvSpPr>
        <p:spPr bwMode="auto">
          <a:xfrm>
            <a:off x="1871663"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0" name="Rectangle 64"/>
          <p:cNvSpPr>
            <a:spLocks noChangeArrowheads="1"/>
          </p:cNvSpPr>
          <p:nvPr/>
        </p:nvSpPr>
        <p:spPr bwMode="auto">
          <a:xfrm>
            <a:off x="2274888"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1" name="Rectangle 65"/>
          <p:cNvSpPr>
            <a:spLocks noChangeArrowheads="1"/>
          </p:cNvSpPr>
          <p:nvPr/>
        </p:nvSpPr>
        <p:spPr bwMode="auto">
          <a:xfrm>
            <a:off x="3060700" y="3167063"/>
            <a:ext cx="46831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2" name="Rectangle 66"/>
          <p:cNvSpPr>
            <a:spLocks noChangeArrowheads="1"/>
          </p:cNvSpPr>
          <p:nvPr/>
        </p:nvSpPr>
        <p:spPr bwMode="auto">
          <a:xfrm>
            <a:off x="3521075" y="3167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3" name="Rectangle 67"/>
          <p:cNvSpPr>
            <a:spLocks noChangeArrowheads="1"/>
          </p:cNvSpPr>
          <p:nvPr/>
        </p:nvSpPr>
        <p:spPr bwMode="auto">
          <a:xfrm>
            <a:off x="2665413"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4" name="Rectangle 68"/>
          <p:cNvSpPr>
            <a:spLocks noChangeArrowheads="1"/>
          </p:cNvSpPr>
          <p:nvPr/>
        </p:nvSpPr>
        <p:spPr bwMode="auto">
          <a:xfrm>
            <a:off x="3881438" y="3167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5" name="Rectangle 69"/>
          <p:cNvSpPr>
            <a:spLocks noChangeArrowheads="1"/>
          </p:cNvSpPr>
          <p:nvPr/>
        </p:nvSpPr>
        <p:spPr bwMode="auto">
          <a:xfrm>
            <a:off x="4283075" y="3167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6" name="Rectangle 70"/>
          <p:cNvSpPr>
            <a:spLocks noChangeArrowheads="1"/>
          </p:cNvSpPr>
          <p:nvPr/>
        </p:nvSpPr>
        <p:spPr bwMode="auto">
          <a:xfrm>
            <a:off x="4645025"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7" name="Rectangle 71"/>
          <p:cNvSpPr>
            <a:spLocks noChangeArrowheads="1"/>
          </p:cNvSpPr>
          <p:nvPr/>
        </p:nvSpPr>
        <p:spPr bwMode="auto">
          <a:xfrm>
            <a:off x="5046663" y="3167063"/>
            <a:ext cx="3603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8" name="Rectangle 72"/>
          <p:cNvSpPr>
            <a:spLocks noChangeArrowheads="1"/>
          </p:cNvSpPr>
          <p:nvPr/>
        </p:nvSpPr>
        <p:spPr bwMode="auto">
          <a:xfrm>
            <a:off x="5413375" y="3167063"/>
            <a:ext cx="431800"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49" name="Rectangle 73"/>
          <p:cNvSpPr>
            <a:spLocks noChangeArrowheads="1"/>
          </p:cNvSpPr>
          <p:nvPr/>
        </p:nvSpPr>
        <p:spPr bwMode="auto">
          <a:xfrm>
            <a:off x="5838825"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0" name="Rectangle 74"/>
          <p:cNvSpPr>
            <a:spLocks noChangeArrowheads="1"/>
          </p:cNvSpPr>
          <p:nvPr/>
        </p:nvSpPr>
        <p:spPr bwMode="auto">
          <a:xfrm>
            <a:off x="6242050"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1" name="Rectangle 75"/>
          <p:cNvSpPr>
            <a:spLocks noChangeArrowheads="1"/>
          </p:cNvSpPr>
          <p:nvPr/>
        </p:nvSpPr>
        <p:spPr bwMode="auto">
          <a:xfrm>
            <a:off x="7027863" y="3167063"/>
            <a:ext cx="46831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2" name="Rectangle 76"/>
          <p:cNvSpPr>
            <a:spLocks noChangeArrowheads="1"/>
          </p:cNvSpPr>
          <p:nvPr/>
        </p:nvSpPr>
        <p:spPr bwMode="auto">
          <a:xfrm>
            <a:off x="6632575" y="3167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3" name="Rectangle 77"/>
          <p:cNvSpPr>
            <a:spLocks noChangeArrowheads="1"/>
          </p:cNvSpPr>
          <p:nvPr/>
        </p:nvSpPr>
        <p:spPr bwMode="auto">
          <a:xfrm>
            <a:off x="798513" y="5961063"/>
            <a:ext cx="5762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4" name="Rectangle 78"/>
          <p:cNvSpPr>
            <a:spLocks noChangeArrowheads="1"/>
          </p:cNvSpPr>
          <p:nvPr/>
        </p:nvSpPr>
        <p:spPr bwMode="auto">
          <a:xfrm>
            <a:off x="1374775" y="5961063"/>
            <a:ext cx="50323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5" name="Rectangle 79"/>
          <p:cNvSpPr>
            <a:spLocks noChangeArrowheads="1"/>
          </p:cNvSpPr>
          <p:nvPr/>
        </p:nvSpPr>
        <p:spPr bwMode="auto">
          <a:xfrm>
            <a:off x="1871663"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6" name="Rectangle 80"/>
          <p:cNvSpPr>
            <a:spLocks noChangeArrowheads="1"/>
          </p:cNvSpPr>
          <p:nvPr/>
        </p:nvSpPr>
        <p:spPr bwMode="auto">
          <a:xfrm>
            <a:off x="2274888"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7" name="Rectangle 81"/>
          <p:cNvSpPr>
            <a:spLocks noChangeArrowheads="1"/>
          </p:cNvSpPr>
          <p:nvPr/>
        </p:nvSpPr>
        <p:spPr bwMode="auto">
          <a:xfrm>
            <a:off x="3060700" y="5961063"/>
            <a:ext cx="46831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8" name="Rectangle 82"/>
          <p:cNvSpPr>
            <a:spLocks noChangeArrowheads="1"/>
          </p:cNvSpPr>
          <p:nvPr/>
        </p:nvSpPr>
        <p:spPr bwMode="auto">
          <a:xfrm>
            <a:off x="3521075" y="5961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59" name="Rectangle 83"/>
          <p:cNvSpPr>
            <a:spLocks noChangeArrowheads="1"/>
          </p:cNvSpPr>
          <p:nvPr/>
        </p:nvSpPr>
        <p:spPr bwMode="auto">
          <a:xfrm>
            <a:off x="2665413"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0" name="Rectangle 84"/>
          <p:cNvSpPr>
            <a:spLocks noChangeArrowheads="1"/>
          </p:cNvSpPr>
          <p:nvPr/>
        </p:nvSpPr>
        <p:spPr bwMode="auto">
          <a:xfrm>
            <a:off x="3881438" y="5961063"/>
            <a:ext cx="395287"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1" name="Rectangle 85"/>
          <p:cNvSpPr>
            <a:spLocks noChangeArrowheads="1"/>
          </p:cNvSpPr>
          <p:nvPr/>
        </p:nvSpPr>
        <p:spPr bwMode="auto">
          <a:xfrm>
            <a:off x="4283075" y="5961063"/>
            <a:ext cx="360363"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2" name="Rectangle 86"/>
          <p:cNvSpPr>
            <a:spLocks noChangeArrowheads="1"/>
          </p:cNvSpPr>
          <p:nvPr/>
        </p:nvSpPr>
        <p:spPr bwMode="auto">
          <a:xfrm>
            <a:off x="4645025"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3" name="Rectangle 87"/>
          <p:cNvSpPr>
            <a:spLocks noChangeArrowheads="1"/>
          </p:cNvSpPr>
          <p:nvPr/>
        </p:nvSpPr>
        <p:spPr bwMode="auto">
          <a:xfrm>
            <a:off x="5046663" y="5961063"/>
            <a:ext cx="36036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4" name="Rectangle 88"/>
          <p:cNvSpPr>
            <a:spLocks noChangeArrowheads="1"/>
          </p:cNvSpPr>
          <p:nvPr/>
        </p:nvSpPr>
        <p:spPr bwMode="auto">
          <a:xfrm>
            <a:off x="5413375" y="5961063"/>
            <a:ext cx="431800"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5" name="Rectangle 89"/>
          <p:cNvSpPr>
            <a:spLocks noChangeArrowheads="1"/>
          </p:cNvSpPr>
          <p:nvPr/>
        </p:nvSpPr>
        <p:spPr bwMode="auto">
          <a:xfrm>
            <a:off x="5838825"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6" name="Rectangle 90"/>
          <p:cNvSpPr>
            <a:spLocks noChangeArrowheads="1"/>
          </p:cNvSpPr>
          <p:nvPr/>
        </p:nvSpPr>
        <p:spPr bwMode="auto">
          <a:xfrm>
            <a:off x="6242050"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7" name="Rectangle 91"/>
          <p:cNvSpPr>
            <a:spLocks noChangeArrowheads="1"/>
          </p:cNvSpPr>
          <p:nvPr/>
        </p:nvSpPr>
        <p:spPr bwMode="auto">
          <a:xfrm>
            <a:off x="7027863" y="5961063"/>
            <a:ext cx="468312"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24668" name="Rectangle 92"/>
          <p:cNvSpPr>
            <a:spLocks noChangeArrowheads="1"/>
          </p:cNvSpPr>
          <p:nvPr/>
        </p:nvSpPr>
        <p:spPr bwMode="auto">
          <a:xfrm>
            <a:off x="6632575" y="5961063"/>
            <a:ext cx="395288" cy="468312"/>
          </a:xfrm>
          <a:prstGeom prst="rect">
            <a:avLst/>
          </a:prstGeom>
          <a:solidFill>
            <a:schemeClr val="bg1"/>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slide(fromBottom)">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586"/>
                                        </p:tgtEl>
                                        <p:attrNameLst>
                                          <p:attrName>style.visibility</p:attrName>
                                        </p:attrNameLst>
                                      </p:cBhvr>
                                      <p:to>
                                        <p:strVal val="visible"/>
                                      </p:to>
                                    </p:set>
                                    <p:animEffect transition="in" filter="wipe(left)">
                                      <p:cBhvr>
                                        <p:cTn id="16" dur="500"/>
                                        <p:tgtEl>
                                          <p:spTgt spid="245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4619"/>
                                        </p:tgtEl>
                                        <p:attrNameLst>
                                          <p:attrName>style.visibility</p:attrName>
                                        </p:attrNameLst>
                                      </p:cBhvr>
                                      <p:to>
                                        <p:strVal val="visible"/>
                                      </p:to>
                                    </p:set>
                                    <p:animEffect transition="in" filter="wipe(up)">
                                      <p:cBhvr>
                                        <p:cTn id="21" dur="500"/>
                                        <p:tgtEl>
                                          <p:spTgt spid="24619"/>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4636"/>
                                        </p:tgtEl>
                                        <p:attrNameLst>
                                          <p:attrName>style.visibility</p:attrName>
                                        </p:attrNameLst>
                                      </p:cBhvr>
                                      <p:to>
                                        <p:strVal val="visible"/>
                                      </p:to>
                                    </p:set>
                                    <p:animEffect transition="in" filter="wipe(up)">
                                      <p:cBhvr>
                                        <p:cTn id="25" dur="500"/>
                                        <p:tgtEl>
                                          <p:spTgt spid="24636"/>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24620"/>
                                        </p:tgtEl>
                                        <p:attrNameLst>
                                          <p:attrName>style.visibility</p:attrName>
                                        </p:attrNameLst>
                                      </p:cBhvr>
                                      <p:to>
                                        <p:strVal val="visible"/>
                                      </p:to>
                                    </p:set>
                                    <p:animEffect transition="in" filter="wipe(up)">
                                      <p:cBhvr>
                                        <p:cTn id="29" dur="500"/>
                                        <p:tgtEl>
                                          <p:spTgt spid="246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626"/>
                                        </p:tgtEl>
                                        <p:attrNameLst>
                                          <p:attrName>style.visibility</p:attrName>
                                        </p:attrNameLst>
                                      </p:cBhvr>
                                      <p:to>
                                        <p:strVal val="visible"/>
                                      </p:to>
                                    </p:set>
                                    <p:animEffect transition="in" filter="wipe(down)">
                                      <p:cBhvr>
                                        <p:cTn id="34" dur="500"/>
                                        <p:tgtEl>
                                          <p:spTgt spid="24626"/>
                                        </p:tgtEl>
                                      </p:cBhvr>
                                    </p:animEffect>
                                  </p:childTnLst>
                                </p:cTn>
                              </p:par>
                            </p:childTnLst>
                          </p:cTn>
                        </p:par>
                        <p:par>
                          <p:cTn id="35" fill="hold" nodeType="afterGroup">
                            <p:stCondLst>
                              <p:cond delay="500"/>
                            </p:stCondLst>
                            <p:childTnLst>
                              <p:par>
                                <p:cTn id="36" presetID="22" presetClass="exit" presetSubtype="4" fill="hold" grpId="0" nodeType="afterEffect">
                                  <p:stCondLst>
                                    <p:cond delay="0"/>
                                  </p:stCondLst>
                                  <p:childTnLst>
                                    <p:animEffect transition="out" filter="wipe(down)">
                                      <p:cBhvr>
                                        <p:cTn id="37" dur="500"/>
                                        <p:tgtEl>
                                          <p:spTgt spid="24638"/>
                                        </p:tgtEl>
                                      </p:cBhvr>
                                    </p:animEffect>
                                    <p:set>
                                      <p:cBhvr>
                                        <p:cTn id="38" dur="1" fill="hold">
                                          <p:stCondLst>
                                            <p:cond delay="499"/>
                                          </p:stCondLst>
                                        </p:cTn>
                                        <p:tgtEl>
                                          <p:spTgt spid="24638"/>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4624"/>
                                        </p:tgtEl>
                                        <p:attrNameLst>
                                          <p:attrName>style.visibility</p:attrName>
                                        </p:attrNameLst>
                                      </p:cBhvr>
                                      <p:to>
                                        <p:strVal val="visible"/>
                                      </p:to>
                                    </p:set>
                                    <p:animEffect transition="in" filter="wipe(down)">
                                      <p:cBhvr>
                                        <p:cTn id="43" dur="500"/>
                                        <p:tgtEl>
                                          <p:spTgt spid="24624"/>
                                        </p:tgtEl>
                                      </p:cBhvr>
                                    </p:animEffect>
                                  </p:childTnLst>
                                </p:cTn>
                              </p:par>
                            </p:childTnLst>
                          </p:cTn>
                        </p:par>
                        <p:par>
                          <p:cTn id="44" fill="hold" nodeType="afterGroup">
                            <p:stCondLst>
                              <p:cond delay="500"/>
                            </p:stCondLst>
                            <p:childTnLst>
                              <p:par>
                                <p:cTn id="45" presetID="22" presetClass="exit" presetSubtype="4" fill="hold" grpId="0" nodeType="afterEffect">
                                  <p:stCondLst>
                                    <p:cond delay="0"/>
                                  </p:stCondLst>
                                  <p:childTnLst>
                                    <p:animEffect transition="out" filter="wipe(down)">
                                      <p:cBhvr>
                                        <p:cTn id="46" dur="500"/>
                                        <p:tgtEl>
                                          <p:spTgt spid="24640"/>
                                        </p:tgtEl>
                                      </p:cBhvr>
                                    </p:animEffect>
                                    <p:set>
                                      <p:cBhvr>
                                        <p:cTn id="47" dur="1" fill="hold">
                                          <p:stCondLst>
                                            <p:cond delay="499"/>
                                          </p:stCondLst>
                                        </p:cTn>
                                        <p:tgtEl>
                                          <p:spTgt spid="24640"/>
                                        </p:tgtEl>
                                        <p:attrNameLst>
                                          <p:attrName>style.visibility</p:attrName>
                                        </p:attrNameLst>
                                      </p:cBhvr>
                                      <p:to>
                                        <p:strVal val="hidden"/>
                                      </p:to>
                                    </p:set>
                                  </p:childTnLst>
                                </p:cTn>
                              </p:par>
                              <p:par>
                                <p:cTn id="48" presetID="22" presetClass="exit" presetSubtype="4" fill="hold" grpId="0" nodeType="withEffect">
                                  <p:stCondLst>
                                    <p:cond delay="0"/>
                                  </p:stCondLst>
                                  <p:childTnLst>
                                    <p:animEffect transition="out" filter="wipe(down)">
                                      <p:cBhvr>
                                        <p:cTn id="49" dur="500"/>
                                        <p:tgtEl>
                                          <p:spTgt spid="24641"/>
                                        </p:tgtEl>
                                      </p:cBhvr>
                                    </p:animEffect>
                                    <p:set>
                                      <p:cBhvr>
                                        <p:cTn id="50" dur="1" fill="hold">
                                          <p:stCondLst>
                                            <p:cond delay="499"/>
                                          </p:stCondLst>
                                        </p:cTn>
                                        <p:tgtEl>
                                          <p:spTgt spid="2464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4622"/>
                                        </p:tgtEl>
                                        <p:attrNameLst>
                                          <p:attrName>style.visibility</p:attrName>
                                        </p:attrNameLst>
                                      </p:cBhvr>
                                      <p:to>
                                        <p:strVal val="visible"/>
                                      </p:to>
                                    </p:set>
                                    <p:animEffect transition="in" filter="wipe(down)">
                                      <p:cBhvr>
                                        <p:cTn id="55" dur="500"/>
                                        <p:tgtEl>
                                          <p:spTgt spid="24622"/>
                                        </p:tgtEl>
                                      </p:cBhvr>
                                    </p:animEffect>
                                  </p:childTnLst>
                                </p:cTn>
                              </p:par>
                            </p:childTnLst>
                          </p:cTn>
                        </p:par>
                        <p:par>
                          <p:cTn id="56" fill="hold" nodeType="afterGroup">
                            <p:stCondLst>
                              <p:cond delay="500"/>
                            </p:stCondLst>
                            <p:childTnLst>
                              <p:par>
                                <p:cTn id="57" presetID="22" presetClass="exit" presetSubtype="4" fill="hold" grpId="0" nodeType="afterEffect">
                                  <p:stCondLst>
                                    <p:cond delay="0"/>
                                  </p:stCondLst>
                                  <p:childTnLst>
                                    <p:animEffect transition="out" filter="wipe(down)">
                                      <p:cBhvr>
                                        <p:cTn id="58" dur="500"/>
                                        <p:tgtEl>
                                          <p:spTgt spid="24644"/>
                                        </p:tgtEl>
                                      </p:cBhvr>
                                    </p:animEffect>
                                    <p:set>
                                      <p:cBhvr>
                                        <p:cTn id="59" dur="1" fill="hold">
                                          <p:stCondLst>
                                            <p:cond delay="499"/>
                                          </p:stCondLst>
                                        </p:cTn>
                                        <p:tgtEl>
                                          <p:spTgt spid="24644"/>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4623"/>
                                        </p:tgtEl>
                                        <p:attrNameLst>
                                          <p:attrName>style.visibility</p:attrName>
                                        </p:attrNameLst>
                                      </p:cBhvr>
                                      <p:to>
                                        <p:strVal val="visible"/>
                                      </p:to>
                                    </p:set>
                                    <p:animEffect transition="in" filter="wipe(down)">
                                      <p:cBhvr>
                                        <p:cTn id="64" dur="500"/>
                                        <p:tgtEl>
                                          <p:spTgt spid="24623"/>
                                        </p:tgtEl>
                                      </p:cBhvr>
                                    </p:animEffect>
                                  </p:childTnLst>
                                </p:cTn>
                              </p:par>
                            </p:childTnLst>
                          </p:cTn>
                        </p:par>
                        <p:par>
                          <p:cTn id="65" fill="hold" nodeType="afterGroup">
                            <p:stCondLst>
                              <p:cond delay="500"/>
                            </p:stCondLst>
                            <p:childTnLst>
                              <p:par>
                                <p:cTn id="66" presetID="22" presetClass="exit" presetSubtype="4" fill="hold" grpId="0" nodeType="afterEffect">
                                  <p:stCondLst>
                                    <p:cond delay="0"/>
                                  </p:stCondLst>
                                  <p:childTnLst>
                                    <p:animEffect transition="out" filter="wipe(down)">
                                      <p:cBhvr>
                                        <p:cTn id="67" dur="500"/>
                                        <p:tgtEl>
                                          <p:spTgt spid="24646"/>
                                        </p:tgtEl>
                                      </p:cBhvr>
                                    </p:animEffect>
                                    <p:set>
                                      <p:cBhvr>
                                        <p:cTn id="68" dur="1" fill="hold">
                                          <p:stCondLst>
                                            <p:cond delay="499"/>
                                          </p:stCondLst>
                                        </p:cTn>
                                        <p:tgtEl>
                                          <p:spTgt spid="24646"/>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4625"/>
                                        </p:tgtEl>
                                        <p:attrNameLst>
                                          <p:attrName>style.visibility</p:attrName>
                                        </p:attrNameLst>
                                      </p:cBhvr>
                                      <p:to>
                                        <p:strVal val="visible"/>
                                      </p:to>
                                    </p:set>
                                    <p:animEffect transition="in" filter="wipe(down)">
                                      <p:cBhvr>
                                        <p:cTn id="73" dur="500"/>
                                        <p:tgtEl>
                                          <p:spTgt spid="24625"/>
                                        </p:tgtEl>
                                      </p:cBhvr>
                                    </p:animEffect>
                                  </p:childTnLst>
                                </p:cTn>
                              </p:par>
                            </p:childTnLst>
                          </p:cTn>
                        </p:par>
                        <p:par>
                          <p:cTn id="74" fill="hold" nodeType="afterGroup">
                            <p:stCondLst>
                              <p:cond delay="500"/>
                            </p:stCondLst>
                            <p:childTnLst>
                              <p:par>
                                <p:cTn id="75" presetID="22" presetClass="exit" presetSubtype="4" fill="hold" grpId="0" nodeType="afterEffect">
                                  <p:stCondLst>
                                    <p:cond delay="0"/>
                                  </p:stCondLst>
                                  <p:childTnLst>
                                    <p:animEffect transition="out" filter="wipe(down)">
                                      <p:cBhvr>
                                        <p:cTn id="76" dur="500"/>
                                        <p:tgtEl>
                                          <p:spTgt spid="24648"/>
                                        </p:tgtEl>
                                      </p:cBhvr>
                                    </p:animEffect>
                                    <p:set>
                                      <p:cBhvr>
                                        <p:cTn id="77" dur="1" fill="hold">
                                          <p:stCondLst>
                                            <p:cond delay="499"/>
                                          </p:stCondLst>
                                        </p:cTn>
                                        <p:tgtEl>
                                          <p:spTgt spid="24648"/>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4627"/>
                                        </p:tgtEl>
                                        <p:attrNameLst>
                                          <p:attrName>style.visibility</p:attrName>
                                        </p:attrNameLst>
                                      </p:cBhvr>
                                      <p:to>
                                        <p:strVal val="visible"/>
                                      </p:to>
                                    </p:set>
                                    <p:animEffect transition="in" filter="wipe(down)">
                                      <p:cBhvr>
                                        <p:cTn id="82" dur="500"/>
                                        <p:tgtEl>
                                          <p:spTgt spid="24627"/>
                                        </p:tgtEl>
                                      </p:cBhvr>
                                    </p:animEffect>
                                  </p:childTnLst>
                                </p:cTn>
                              </p:par>
                            </p:childTnLst>
                          </p:cTn>
                        </p:par>
                        <p:par>
                          <p:cTn id="83" fill="hold" nodeType="afterGroup">
                            <p:stCondLst>
                              <p:cond delay="500"/>
                            </p:stCondLst>
                            <p:childTnLst>
                              <p:par>
                                <p:cTn id="84" presetID="22" presetClass="exit" presetSubtype="4" fill="hold" grpId="0" nodeType="afterEffect">
                                  <p:stCondLst>
                                    <p:cond delay="0"/>
                                  </p:stCondLst>
                                  <p:childTnLst>
                                    <p:animEffect transition="out" filter="wipe(down)">
                                      <p:cBhvr>
                                        <p:cTn id="85" dur="500"/>
                                        <p:tgtEl>
                                          <p:spTgt spid="24650"/>
                                        </p:tgtEl>
                                      </p:cBhvr>
                                    </p:animEffect>
                                    <p:set>
                                      <p:cBhvr>
                                        <p:cTn id="86" dur="1" fill="hold">
                                          <p:stCondLst>
                                            <p:cond delay="499"/>
                                          </p:stCondLst>
                                        </p:cTn>
                                        <p:tgtEl>
                                          <p:spTgt spid="24650"/>
                                        </p:tgtEl>
                                        <p:attrNameLst>
                                          <p:attrName>style.visibility</p:attrName>
                                        </p:attrNameLst>
                                      </p:cBhvr>
                                      <p:to>
                                        <p:strVal val="hidden"/>
                                      </p:to>
                                    </p:set>
                                  </p:childTnLst>
                                </p:cTn>
                              </p:par>
                              <p:par>
                                <p:cTn id="87" presetID="22" presetClass="exit" presetSubtype="4" fill="hold" grpId="0" nodeType="withEffect">
                                  <p:stCondLst>
                                    <p:cond delay="0"/>
                                  </p:stCondLst>
                                  <p:childTnLst>
                                    <p:animEffect transition="out" filter="wipe(down)">
                                      <p:cBhvr>
                                        <p:cTn id="88" dur="500"/>
                                        <p:tgtEl>
                                          <p:spTgt spid="24651"/>
                                        </p:tgtEl>
                                      </p:cBhvr>
                                    </p:animEffect>
                                    <p:set>
                                      <p:cBhvr>
                                        <p:cTn id="89" dur="1" fill="hold">
                                          <p:stCondLst>
                                            <p:cond delay="499"/>
                                          </p:stCondLst>
                                        </p:cTn>
                                        <p:tgtEl>
                                          <p:spTgt spid="24651"/>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xit" presetSubtype="16" fill="hold" grpId="0" nodeType="clickEffect">
                                  <p:stCondLst>
                                    <p:cond delay="0"/>
                                  </p:stCondLst>
                                  <p:childTnLst>
                                    <p:animEffect transition="out" filter="box(in)">
                                      <p:cBhvr>
                                        <p:cTn id="93" dur="500"/>
                                        <p:tgtEl>
                                          <p:spTgt spid="24639"/>
                                        </p:tgtEl>
                                      </p:cBhvr>
                                    </p:animEffect>
                                    <p:set>
                                      <p:cBhvr>
                                        <p:cTn id="94" dur="1" fill="hold">
                                          <p:stCondLst>
                                            <p:cond delay="499"/>
                                          </p:stCondLst>
                                        </p:cTn>
                                        <p:tgtEl>
                                          <p:spTgt spid="24639"/>
                                        </p:tgtEl>
                                        <p:attrNameLst>
                                          <p:attrName>style.visibility</p:attrName>
                                        </p:attrNameLst>
                                      </p:cBhvr>
                                      <p:to>
                                        <p:strVal val="hidden"/>
                                      </p:to>
                                    </p:set>
                                  </p:childTnLst>
                                </p:cTn>
                              </p:par>
                              <p:par>
                                <p:cTn id="95" presetID="4" presetClass="exit" presetSubtype="16" fill="hold" grpId="0" nodeType="withEffect">
                                  <p:stCondLst>
                                    <p:cond delay="0"/>
                                  </p:stCondLst>
                                  <p:childTnLst>
                                    <p:animEffect transition="out" filter="box(in)">
                                      <p:cBhvr>
                                        <p:cTn id="96" dur="500"/>
                                        <p:tgtEl>
                                          <p:spTgt spid="24643"/>
                                        </p:tgtEl>
                                      </p:cBhvr>
                                    </p:animEffect>
                                    <p:set>
                                      <p:cBhvr>
                                        <p:cTn id="97" dur="1" fill="hold">
                                          <p:stCondLst>
                                            <p:cond delay="499"/>
                                          </p:stCondLst>
                                        </p:cTn>
                                        <p:tgtEl>
                                          <p:spTgt spid="24643"/>
                                        </p:tgtEl>
                                        <p:attrNameLst>
                                          <p:attrName>style.visibility</p:attrName>
                                        </p:attrNameLst>
                                      </p:cBhvr>
                                      <p:to>
                                        <p:strVal val="hidden"/>
                                      </p:to>
                                    </p:set>
                                  </p:childTnLst>
                                </p:cTn>
                              </p:par>
                              <p:par>
                                <p:cTn id="98" presetID="4" presetClass="exit" presetSubtype="16" fill="hold" grpId="0" nodeType="withEffect">
                                  <p:stCondLst>
                                    <p:cond delay="0"/>
                                  </p:stCondLst>
                                  <p:childTnLst>
                                    <p:animEffect transition="out" filter="box(in)">
                                      <p:cBhvr>
                                        <p:cTn id="99" dur="500"/>
                                        <p:tgtEl>
                                          <p:spTgt spid="24642"/>
                                        </p:tgtEl>
                                      </p:cBhvr>
                                    </p:animEffect>
                                    <p:set>
                                      <p:cBhvr>
                                        <p:cTn id="100" dur="1" fill="hold">
                                          <p:stCondLst>
                                            <p:cond delay="499"/>
                                          </p:stCondLst>
                                        </p:cTn>
                                        <p:tgtEl>
                                          <p:spTgt spid="24642"/>
                                        </p:tgtEl>
                                        <p:attrNameLst>
                                          <p:attrName>style.visibility</p:attrName>
                                        </p:attrNameLst>
                                      </p:cBhvr>
                                      <p:to>
                                        <p:strVal val="hidden"/>
                                      </p:to>
                                    </p:set>
                                  </p:childTnLst>
                                </p:cTn>
                              </p:par>
                              <p:par>
                                <p:cTn id="101" presetID="4" presetClass="exit" presetSubtype="16" fill="hold" grpId="0" nodeType="withEffect">
                                  <p:stCondLst>
                                    <p:cond delay="0"/>
                                  </p:stCondLst>
                                  <p:childTnLst>
                                    <p:animEffect transition="out" filter="box(in)">
                                      <p:cBhvr>
                                        <p:cTn id="102" dur="500"/>
                                        <p:tgtEl>
                                          <p:spTgt spid="24645"/>
                                        </p:tgtEl>
                                      </p:cBhvr>
                                    </p:animEffect>
                                    <p:set>
                                      <p:cBhvr>
                                        <p:cTn id="103" dur="1" fill="hold">
                                          <p:stCondLst>
                                            <p:cond delay="499"/>
                                          </p:stCondLst>
                                        </p:cTn>
                                        <p:tgtEl>
                                          <p:spTgt spid="24645"/>
                                        </p:tgtEl>
                                        <p:attrNameLst>
                                          <p:attrName>style.visibility</p:attrName>
                                        </p:attrNameLst>
                                      </p:cBhvr>
                                      <p:to>
                                        <p:strVal val="hidden"/>
                                      </p:to>
                                    </p:set>
                                  </p:childTnLst>
                                </p:cTn>
                              </p:par>
                              <p:par>
                                <p:cTn id="104" presetID="4" presetClass="exit" presetSubtype="16" fill="hold" grpId="0" nodeType="withEffect">
                                  <p:stCondLst>
                                    <p:cond delay="0"/>
                                  </p:stCondLst>
                                  <p:childTnLst>
                                    <p:animEffect transition="out" filter="box(in)">
                                      <p:cBhvr>
                                        <p:cTn id="105" dur="500"/>
                                        <p:tgtEl>
                                          <p:spTgt spid="24647"/>
                                        </p:tgtEl>
                                      </p:cBhvr>
                                    </p:animEffect>
                                    <p:set>
                                      <p:cBhvr>
                                        <p:cTn id="106" dur="1" fill="hold">
                                          <p:stCondLst>
                                            <p:cond delay="499"/>
                                          </p:stCondLst>
                                        </p:cTn>
                                        <p:tgtEl>
                                          <p:spTgt spid="24647"/>
                                        </p:tgtEl>
                                        <p:attrNameLst>
                                          <p:attrName>style.visibility</p:attrName>
                                        </p:attrNameLst>
                                      </p:cBhvr>
                                      <p:to>
                                        <p:strVal val="hidden"/>
                                      </p:to>
                                    </p:set>
                                  </p:childTnLst>
                                </p:cTn>
                              </p:par>
                              <p:par>
                                <p:cTn id="107" presetID="4" presetClass="exit" presetSubtype="16" fill="hold" grpId="0" nodeType="withEffect">
                                  <p:stCondLst>
                                    <p:cond delay="0"/>
                                  </p:stCondLst>
                                  <p:childTnLst>
                                    <p:animEffect transition="out" filter="box(in)">
                                      <p:cBhvr>
                                        <p:cTn id="108" dur="500"/>
                                        <p:tgtEl>
                                          <p:spTgt spid="24649"/>
                                        </p:tgtEl>
                                      </p:cBhvr>
                                    </p:animEffect>
                                    <p:set>
                                      <p:cBhvr>
                                        <p:cTn id="109" dur="1" fill="hold">
                                          <p:stCondLst>
                                            <p:cond delay="499"/>
                                          </p:stCondLst>
                                        </p:cTn>
                                        <p:tgtEl>
                                          <p:spTgt spid="24649"/>
                                        </p:tgtEl>
                                        <p:attrNameLst>
                                          <p:attrName>style.visibility</p:attrName>
                                        </p:attrNameLst>
                                      </p:cBhvr>
                                      <p:to>
                                        <p:strVal val="hidden"/>
                                      </p:to>
                                    </p:set>
                                  </p:childTnLst>
                                </p:cTn>
                              </p:par>
                              <p:par>
                                <p:cTn id="110" presetID="4" presetClass="exit" presetSubtype="16" fill="hold" grpId="0" nodeType="withEffect">
                                  <p:stCondLst>
                                    <p:cond delay="0"/>
                                  </p:stCondLst>
                                  <p:childTnLst>
                                    <p:animEffect transition="out" filter="box(in)">
                                      <p:cBhvr>
                                        <p:cTn id="111" dur="500"/>
                                        <p:tgtEl>
                                          <p:spTgt spid="24652"/>
                                        </p:tgtEl>
                                      </p:cBhvr>
                                    </p:animEffect>
                                    <p:set>
                                      <p:cBhvr>
                                        <p:cTn id="112" dur="1" fill="hold">
                                          <p:stCondLst>
                                            <p:cond delay="499"/>
                                          </p:stCondLst>
                                        </p:cTn>
                                        <p:tgtEl>
                                          <p:spTgt spid="24652"/>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xit" presetSubtype="8" fill="hold" grpId="0" nodeType="clickEffect">
                                  <p:stCondLst>
                                    <p:cond delay="0"/>
                                  </p:stCondLst>
                                  <p:childTnLst>
                                    <p:animEffect transition="out" filter="wipe(left)">
                                      <p:cBhvr>
                                        <p:cTn id="116" dur="500"/>
                                        <p:tgtEl>
                                          <p:spTgt spid="24637"/>
                                        </p:tgtEl>
                                      </p:cBhvr>
                                    </p:animEffect>
                                    <p:set>
                                      <p:cBhvr>
                                        <p:cTn id="117" dur="1" fill="hold">
                                          <p:stCondLst>
                                            <p:cond delay="499"/>
                                          </p:stCondLst>
                                        </p:cTn>
                                        <p:tgtEl>
                                          <p:spTgt spid="24637"/>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24634"/>
                                        </p:tgtEl>
                                        <p:attrNameLst>
                                          <p:attrName>style.visibility</p:attrName>
                                        </p:attrNameLst>
                                      </p:cBhvr>
                                      <p:to>
                                        <p:strVal val="visible"/>
                                      </p:to>
                                    </p:set>
                                    <p:animEffect transition="in" filter="wipe(up)">
                                      <p:cBhvr>
                                        <p:cTn id="122" dur="500"/>
                                        <p:tgtEl>
                                          <p:spTgt spid="24634"/>
                                        </p:tgtEl>
                                      </p:cBhvr>
                                    </p:animEffect>
                                  </p:childTnLst>
                                </p:cTn>
                              </p:par>
                            </p:childTnLst>
                          </p:cTn>
                        </p:par>
                        <p:par>
                          <p:cTn id="123" fill="hold" nodeType="afterGroup">
                            <p:stCondLst>
                              <p:cond delay="500"/>
                            </p:stCondLst>
                            <p:childTnLst>
                              <p:par>
                                <p:cTn id="124" presetID="22" presetClass="exit" presetSubtype="1" fill="hold" grpId="0" nodeType="afterEffect">
                                  <p:stCondLst>
                                    <p:cond delay="0"/>
                                  </p:stCondLst>
                                  <p:childTnLst>
                                    <p:animEffect transition="out" filter="wipe(up)">
                                      <p:cBhvr>
                                        <p:cTn id="125" dur="500"/>
                                        <p:tgtEl>
                                          <p:spTgt spid="24654"/>
                                        </p:tgtEl>
                                      </p:cBhvr>
                                    </p:animEffect>
                                    <p:set>
                                      <p:cBhvr>
                                        <p:cTn id="126" dur="1" fill="hold">
                                          <p:stCondLst>
                                            <p:cond delay="499"/>
                                          </p:stCondLst>
                                        </p:cTn>
                                        <p:tgtEl>
                                          <p:spTgt spid="24654"/>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24632"/>
                                        </p:tgtEl>
                                        <p:attrNameLst>
                                          <p:attrName>style.visibility</p:attrName>
                                        </p:attrNameLst>
                                      </p:cBhvr>
                                      <p:to>
                                        <p:strVal val="visible"/>
                                      </p:to>
                                    </p:set>
                                    <p:animEffect transition="in" filter="wipe(up)">
                                      <p:cBhvr>
                                        <p:cTn id="131" dur="500"/>
                                        <p:tgtEl>
                                          <p:spTgt spid="24632"/>
                                        </p:tgtEl>
                                      </p:cBhvr>
                                    </p:animEffect>
                                  </p:childTnLst>
                                </p:cTn>
                              </p:par>
                            </p:childTnLst>
                          </p:cTn>
                        </p:par>
                        <p:par>
                          <p:cTn id="132" fill="hold" nodeType="afterGroup">
                            <p:stCondLst>
                              <p:cond delay="500"/>
                            </p:stCondLst>
                            <p:childTnLst>
                              <p:par>
                                <p:cTn id="133" presetID="22" presetClass="exit" presetSubtype="1" fill="hold" grpId="0" nodeType="afterEffect">
                                  <p:stCondLst>
                                    <p:cond delay="0"/>
                                  </p:stCondLst>
                                  <p:childTnLst>
                                    <p:animEffect transition="out" filter="wipe(up)">
                                      <p:cBhvr>
                                        <p:cTn id="134" dur="500"/>
                                        <p:tgtEl>
                                          <p:spTgt spid="24656"/>
                                        </p:tgtEl>
                                      </p:cBhvr>
                                    </p:animEffect>
                                    <p:set>
                                      <p:cBhvr>
                                        <p:cTn id="135" dur="1" fill="hold">
                                          <p:stCondLst>
                                            <p:cond delay="499"/>
                                          </p:stCondLst>
                                        </p:cTn>
                                        <p:tgtEl>
                                          <p:spTgt spid="24656"/>
                                        </p:tgtEl>
                                        <p:attrNameLst>
                                          <p:attrName>style.visibility</p:attrName>
                                        </p:attrNameLst>
                                      </p:cBhvr>
                                      <p:to>
                                        <p:strVal val="hidden"/>
                                      </p:to>
                                    </p:set>
                                  </p:childTnLst>
                                </p:cTn>
                              </p:par>
                              <p:par>
                                <p:cTn id="136" presetID="22" presetClass="exit" presetSubtype="1" fill="hold" grpId="0" nodeType="withEffect">
                                  <p:stCondLst>
                                    <p:cond delay="0"/>
                                  </p:stCondLst>
                                  <p:childTnLst>
                                    <p:animEffect transition="out" filter="wipe(up)">
                                      <p:cBhvr>
                                        <p:cTn id="137" dur="500"/>
                                        <p:tgtEl>
                                          <p:spTgt spid="24657"/>
                                        </p:tgtEl>
                                      </p:cBhvr>
                                    </p:animEffect>
                                    <p:set>
                                      <p:cBhvr>
                                        <p:cTn id="138" dur="1" fill="hold">
                                          <p:stCondLst>
                                            <p:cond delay="499"/>
                                          </p:stCondLst>
                                        </p:cTn>
                                        <p:tgtEl>
                                          <p:spTgt spid="24657"/>
                                        </p:tgtEl>
                                        <p:attrNameLst>
                                          <p:attrName>style.visibility</p:attrName>
                                        </p:attrNameLst>
                                      </p:cBhvr>
                                      <p:to>
                                        <p:strVal val="hidden"/>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24630"/>
                                        </p:tgtEl>
                                        <p:attrNameLst>
                                          <p:attrName>style.visibility</p:attrName>
                                        </p:attrNameLst>
                                      </p:cBhvr>
                                      <p:to>
                                        <p:strVal val="visible"/>
                                      </p:to>
                                    </p:set>
                                    <p:animEffect transition="in" filter="wipe(up)">
                                      <p:cBhvr>
                                        <p:cTn id="143" dur="500"/>
                                        <p:tgtEl>
                                          <p:spTgt spid="24630"/>
                                        </p:tgtEl>
                                      </p:cBhvr>
                                    </p:animEffect>
                                  </p:childTnLst>
                                </p:cTn>
                              </p:par>
                            </p:childTnLst>
                          </p:cTn>
                        </p:par>
                        <p:par>
                          <p:cTn id="144" fill="hold" nodeType="afterGroup">
                            <p:stCondLst>
                              <p:cond delay="500"/>
                            </p:stCondLst>
                            <p:childTnLst>
                              <p:par>
                                <p:cTn id="145" presetID="22" presetClass="exit" presetSubtype="1" fill="hold" grpId="0" nodeType="afterEffect">
                                  <p:stCondLst>
                                    <p:cond delay="0"/>
                                  </p:stCondLst>
                                  <p:childTnLst>
                                    <p:animEffect transition="out" filter="wipe(up)">
                                      <p:cBhvr>
                                        <p:cTn id="146" dur="500"/>
                                        <p:tgtEl>
                                          <p:spTgt spid="24660"/>
                                        </p:tgtEl>
                                      </p:cBhvr>
                                    </p:animEffect>
                                    <p:set>
                                      <p:cBhvr>
                                        <p:cTn id="147" dur="1" fill="hold">
                                          <p:stCondLst>
                                            <p:cond delay="499"/>
                                          </p:stCondLst>
                                        </p:cTn>
                                        <p:tgtEl>
                                          <p:spTgt spid="24660"/>
                                        </p:tgtEl>
                                        <p:attrNameLst>
                                          <p:attrName>style.visibility</p:attrName>
                                        </p:attrNameLst>
                                      </p:cBhvr>
                                      <p:to>
                                        <p:strVal val="hidden"/>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24631"/>
                                        </p:tgtEl>
                                        <p:attrNameLst>
                                          <p:attrName>style.visibility</p:attrName>
                                        </p:attrNameLst>
                                      </p:cBhvr>
                                      <p:to>
                                        <p:strVal val="visible"/>
                                      </p:to>
                                    </p:set>
                                    <p:animEffect transition="in" filter="wipe(up)">
                                      <p:cBhvr>
                                        <p:cTn id="152" dur="500"/>
                                        <p:tgtEl>
                                          <p:spTgt spid="24631"/>
                                        </p:tgtEl>
                                      </p:cBhvr>
                                    </p:animEffect>
                                  </p:childTnLst>
                                </p:cTn>
                              </p:par>
                            </p:childTnLst>
                          </p:cTn>
                        </p:par>
                        <p:par>
                          <p:cTn id="153" fill="hold" nodeType="afterGroup">
                            <p:stCondLst>
                              <p:cond delay="500"/>
                            </p:stCondLst>
                            <p:childTnLst>
                              <p:par>
                                <p:cTn id="154" presetID="22" presetClass="exit" presetSubtype="1" fill="hold" grpId="0" nodeType="afterEffect">
                                  <p:stCondLst>
                                    <p:cond delay="0"/>
                                  </p:stCondLst>
                                  <p:childTnLst>
                                    <p:animEffect transition="out" filter="wipe(up)">
                                      <p:cBhvr>
                                        <p:cTn id="155" dur="500"/>
                                        <p:tgtEl>
                                          <p:spTgt spid="24662"/>
                                        </p:tgtEl>
                                      </p:cBhvr>
                                    </p:animEffect>
                                    <p:set>
                                      <p:cBhvr>
                                        <p:cTn id="156" dur="1" fill="hold">
                                          <p:stCondLst>
                                            <p:cond delay="499"/>
                                          </p:stCondLst>
                                        </p:cTn>
                                        <p:tgtEl>
                                          <p:spTgt spid="24662"/>
                                        </p:tgtEl>
                                        <p:attrNameLst>
                                          <p:attrName>style.visibility</p:attrName>
                                        </p:attrNameLst>
                                      </p:cBhvr>
                                      <p:to>
                                        <p:strVal val="hidden"/>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24633"/>
                                        </p:tgtEl>
                                        <p:attrNameLst>
                                          <p:attrName>style.visibility</p:attrName>
                                        </p:attrNameLst>
                                      </p:cBhvr>
                                      <p:to>
                                        <p:strVal val="visible"/>
                                      </p:to>
                                    </p:set>
                                    <p:animEffect transition="in" filter="wipe(up)">
                                      <p:cBhvr>
                                        <p:cTn id="161" dur="500"/>
                                        <p:tgtEl>
                                          <p:spTgt spid="24633"/>
                                        </p:tgtEl>
                                      </p:cBhvr>
                                    </p:animEffect>
                                  </p:childTnLst>
                                </p:cTn>
                              </p:par>
                            </p:childTnLst>
                          </p:cTn>
                        </p:par>
                        <p:par>
                          <p:cTn id="162" fill="hold" nodeType="afterGroup">
                            <p:stCondLst>
                              <p:cond delay="500"/>
                            </p:stCondLst>
                            <p:childTnLst>
                              <p:par>
                                <p:cTn id="163" presetID="22" presetClass="exit" presetSubtype="1" fill="hold" grpId="0" nodeType="afterEffect">
                                  <p:stCondLst>
                                    <p:cond delay="0"/>
                                  </p:stCondLst>
                                  <p:childTnLst>
                                    <p:animEffect transition="out" filter="wipe(up)">
                                      <p:cBhvr>
                                        <p:cTn id="164" dur="500"/>
                                        <p:tgtEl>
                                          <p:spTgt spid="24664"/>
                                        </p:tgtEl>
                                      </p:cBhvr>
                                    </p:animEffect>
                                    <p:set>
                                      <p:cBhvr>
                                        <p:cTn id="165" dur="1" fill="hold">
                                          <p:stCondLst>
                                            <p:cond delay="499"/>
                                          </p:stCondLst>
                                        </p:cTn>
                                        <p:tgtEl>
                                          <p:spTgt spid="24664"/>
                                        </p:tgtEl>
                                        <p:attrNameLst>
                                          <p:attrName>style.visibility</p:attrName>
                                        </p:attrNameLst>
                                      </p:cBhvr>
                                      <p:to>
                                        <p:strVal val="hidden"/>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24635"/>
                                        </p:tgtEl>
                                        <p:attrNameLst>
                                          <p:attrName>style.visibility</p:attrName>
                                        </p:attrNameLst>
                                      </p:cBhvr>
                                      <p:to>
                                        <p:strVal val="visible"/>
                                      </p:to>
                                    </p:set>
                                    <p:animEffect transition="in" filter="wipe(up)">
                                      <p:cBhvr>
                                        <p:cTn id="170" dur="500"/>
                                        <p:tgtEl>
                                          <p:spTgt spid="24635"/>
                                        </p:tgtEl>
                                      </p:cBhvr>
                                    </p:animEffect>
                                  </p:childTnLst>
                                </p:cTn>
                              </p:par>
                            </p:childTnLst>
                          </p:cTn>
                        </p:par>
                        <p:par>
                          <p:cTn id="171" fill="hold" nodeType="afterGroup">
                            <p:stCondLst>
                              <p:cond delay="500"/>
                            </p:stCondLst>
                            <p:childTnLst>
                              <p:par>
                                <p:cTn id="172" presetID="22" presetClass="exit" presetSubtype="1" fill="hold" grpId="0" nodeType="afterEffect">
                                  <p:stCondLst>
                                    <p:cond delay="0"/>
                                  </p:stCondLst>
                                  <p:childTnLst>
                                    <p:animEffect transition="out" filter="wipe(up)">
                                      <p:cBhvr>
                                        <p:cTn id="173" dur="500"/>
                                        <p:tgtEl>
                                          <p:spTgt spid="24666"/>
                                        </p:tgtEl>
                                      </p:cBhvr>
                                    </p:animEffect>
                                    <p:set>
                                      <p:cBhvr>
                                        <p:cTn id="174" dur="1" fill="hold">
                                          <p:stCondLst>
                                            <p:cond delay="499"/>
                                          </p:stCondLst>
                                        </p:cTn>
                                        <p:tgtEl>
                                          <p:spTgt spid="24666"/>
                                        </p:tgtEl>
                                        <p:attrNameLst>
                                          <p:attrName>style.visibility</p:attrName>
                                        </p:attrNameLst>
                                      </p:cBhvr>
                                      <p:to>
                                        <p:strVal val="hidden"/>
                                      </p:to>
                                    </p:set>
                                  </p:childTnLst>
                                </p:cTn>
                              </p:par>
                              <p:par>
                                <p:cTn id="175" presetID="22" presetClass="exit" presetSubtype="8" fill="hold" grpId="0" nodeType="withEffect">
                                  <p:stCondLst>
                                    <p:cond delay="0"/>
                                  </p:stCondLst>
                                  <p:childTnLst>
                                    <p:animEffect transition="out" filter="wipe(left)">
                                      <p:cBhvr>
                                        <p:cTn id="176" dur="500"/>
                                        <p:tgtEl>
                                          <p:spTgt spid="24667"/>
                                        </p:tgtEl>
                                      </p:cBhvr>
                                    </p:animEffect>
                                    <p:set>
                                      <p:cBhvr>
                                        <p:cTn id="177" dur="1" fill="hold">
                                          <p:stCondLst>
                                            <p:cond delay="499"/>
                                          </p:stCondLst>
                                        </p:cTn>
                                        <p:tgtEl>
                                          <p:spTgt spid="24667"/>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xit" presetSubtype="8" fill="hold" grpId="0" nodeType="clickEffect">
                                  <p:stCondLst>
                                    <p:cond delay="0"/>
                                  </p:stCondLst>
                                  <p:childTnLst>
                                    <p:animEffect transition="out" filter="wipe(left)">
                                      <p:cBhvr>
                                        <p:cTn id="181" dur="500"/>
                                        <p:tgtEl>
                                          <p:spTgt spid="24655"/>
                                        </p:tgtEl>
                                      </p:cBhvr>
                                    </p:animEffect>
                                    <p:set>
                                      <p:cBhvr>
                                        <p:cTn id="182" dur="1" fill="hold">
                                          <p:stCondLst>
                                            <p:cond delay="499"/>
                                          </p:stCondLst>
                                        </p:cTn>
                                        <p:tgtEl>
                                          <p:spTgt spid="24655"/>
                                        </p:tgtEl>
                                        <p:attrNameLst>
                                          <p:attrName>style.visibility</p:attrName>
                                        </p:attrNameLst>
                                      </p:cBhvr>
                                      <p:to>
                                        <p:strVal val="hidden"/>
                                      </p:to>
                                    </p:set>
                                  </p:childTnLst>
                                </p:cTn>
                              </p:par>
                              <p:par>
                                <p:cTn id="183" presetID="22" presetClass="exit" presetSubtype="8" fill="hold" grpId="0" nodeType="withEffect">
                                  <p:stCondLst>
                                    <p:cond delay="0"/>
                                  </p:stCondLst>
                                  <p:childTnLst>
                                    <p:animEffect transition="out" filter="wipe(left)">
                                      <p:cBhvr>
                                        <p:cTn id="184" dur="500"/>
                                        <p:tgtEl>
                                          <p:spTgt spid="24658"/>
                                        </p:tgtEl>
                                      </p:cBhvr>
                                    </p:animEffect>
                                    <p:set>
                                      <p:cBhvr>
                                        <p:cTn id="185" dur="1" fill="hold">
                                          <p:stCondLst>
                                            <p:cond delay="499"/>
                                          </p:stCondLst>
                                        </p:cTn>
                                        <p:tgtEl>
                                          <p:spTgt spid="24658"/>
                                        </p:tgtEl>
                                        <p:attrNameLst>
                                          <p:attrName>style.visibility</p:attrName>
                                        </p:attrNameLst>
                                      </p:cBhvr>
                                      <p:to>
                                        <p:strVal val="hidden"/>
                                      </p:to>
                                    </p:set>
                                  </p:childTnLst>
                                </p:cTn>
                              </p:par>
                              <p:par>
                                <p:cTn id="186" presetID="22" presetClass="exit" presetSubtype="8" fill="hold" grpId="0" nodeType="withEffect">
                                  <p:stCondLst>
                                    <p:cond delay="0"/>
                                  </p:stCondLst>
                                  <p:childTnLst>
                                    <p:animEffect transition="out" filter="wipe(left)">
                                      <p:cBhvr>
                                        <p:cTn id="187" dur="500"/>
                                        <p:tgtEl>
                                          <p:spTgt spid="24659"/>
                                        </p:tgtEl>
                                      </p:cBhvr>
                                    </p:animEffect>
                                    <p:set>
                                      <p:cBhvr>
                                        <p:cTn id="188" dur="1" fill="hold">
                                          <p:stCondLst>
                                            <p:cond delay="499"/>
                                          </p:stCondLst>
                                        </p:cTn>
                                        <p:tgtEl>
                                          <p:spTgt spid="24659"/>
                                        </p:tgtEl>
                                        <p:attrNameLst>
                                          <p:attrName>style.visibility</p:attrName>
                                        </p:attrNameLst>
                                      </p:cBhvr>
                                      <p:to>
                                        <p:strVal val="hidden"/>
                                      </p:to>
                                    </p:set>
                                  </p:childTnLst>
                                </p:cTn>
                              </p:par>
                              <p:par>
                                <p:cTn id="189" presetID="22" presetClass="exit" presetSubtype="8" fill="hold" grpId="0" nodeType="withEffect">
                                  <p:stCondLst>
                                    <p:cond delay="0"/>
                                  </p:stCondLst>
                                  <p:childTnLst>
                                    <p:animEffect transition="out" filter="wipe(left)">
                                      <p:cBhvr>
                                        <p:cTn id="190" dur="500"/>
                                        <p:tgtEl>
                                          <p:spTgt spid="24661"/>
                                        </p:tgtEl>
                                      </p:cBhvr>
                                    </p:animEffect>
                                    <p:set>
                                      <p:cBhvr>
                                        <p:cTn id="191" dur="1" fill="hold">
                                          <p:stCondLst>
                                            <p:cond delay="499"/>
                                          </p:stCondLst>
                                        </p:cTn>
                                        <p:tgtEl>
                                          <p:spTgt spid="24661"/>
                                        </p:tgtEl>
                                        <p:attrNameLst>
                                          <p:attrName>style.visibility</p:attrName>
                                        </p:attrNameLst>
                                      </p:cBhvr>
                                      <p:to>
                                        <p:strVal val="hidden"/>
                                      </p:to>
                                    </p:set>
                                  </p:childTnLst>
                                </p:cTn>
                              </p:par>
                              <p:par>
                                <p:cTn id="192" presetID="4" presetClass="exit" presetSubtype="16" fill="hold" grpId="0" nodeType="withEffect">
                                  <p:stCondLst>
                                    <p:cond delay="0"/>
                                  </p:stCondLst>
                                  <p:childTnLst>
                                    <p:animEffect transition="out" filter="box(in)">
                                      <p:cBhvr>
                                        <p:cTn id="193" dur="500"/>
                                        <p:tgtEl>
                                          <p:spTgt spid="24663"/>
                                        </p:tgtEl>
                                      </p:cBhvr>
                                    </p:animEffect>
                                    <p:set>
                                      <p:cBhvr>
                                        <p:cTn id="194" dur="1" fill="hold">
                                          <p:stCondLst>
                                            <p:cond delay="499"/>
                                          </p:stCondLst>
                                        </p:cTn>
                                        <p:tgtEl>
                                          <p:spTgt spid="24663"/>
                                        </p:tgtEl>
                                        <p:attrNameLst>
                                          <p:attrName>style.visibility</p:attrName>
                                        </p:attrNameLst>
                                      </p:cBhvr>
                                      <p:to>
                                        <p:strVal val="hidden"/>
                                      </p:to>
                                    </p:set>
                                  </p:childTnLst>
                                </p:cTn>
                              </p:par>
                              <p:par>
                                <p:cTn id="195" presetID="22" presetClass="exit" presetSubtype="8" fill="hold" grpId="0" nodeType="withEffect">
                                  <p:stCondLst>
                                    <p:cond delay="0"/>
                                  </p:stCondLst>
                                  <p:childTnLst>
                                    <p:animEffect transition="out" filter="wipe(left)">
                                      <p:cBhvr>
                                        <p:cTn id="196" dur="500"/>
                                        <p:tgtEl>
                                          <p:spTgt spid="24665"/>
                                        </p:tgtEl>
                                      </p:cBhvr>
                                    </p:animEffect>
                                    <p:set>
                                      <p:cBhvr>
                                        <p:cTn id="197" dur="1" fill="hold">
                                          <p:stCondLst>
                                            <p:cond delay="499"/>
                                          </p:stCondLst>
                                        </p:cTn>
                                        <p:tgtEl>
                                          <p:spTgt spid="24665"/>
                                        </p:tgtEl>
                                        <p:attrNameLst>
                                          <p:attrName>style.visibility</p:attrName>
                                        </p:attrNameLst>
                                      </p:cBhvr>
                                      <p:to>
                                        <p:strVal val="hidden"/>
                                      </p:to>
                                    </p:set>
                                  </p:childTnLst>
                                </p:cTn>
                              </p:par>
                              <p:par>
                                <p:cTn id="198" presetID="22" presetClass="exit" presetSubtype="8" fill="hold" grpId="1" nodeType="withEffect">
                                  <p:stCondLst>
                                    <p:cond delay="0"/>
                                  </p:stCondLst>
                                  <p:childTnLst>
                                    <p:animEffect transition="out" filter="wipe(left)">
                                      <p:cBhvr>
                                        <p:cTn id="199" dur="500"/>
                                        <p:tgtEl>
                                          <p:spTgt spid="24667"/>
                                        </p:tgtEl>
                                      </p:cBhvr>
                                    </p:animEffect>
                                    <p:set>
                                      <p:cBhvr>
                                        <p:cTn id="200" dur="1" fill="hold">
                                          <p:stCondLst>
                                            <p:cond delay="499"/>
                                          </p:stCondLst>
                                        </p:cTn>
                                        <p:tgtEl>
                                          <p:spTgt spid="24667"/>
                                        </p:tgtEl>
                                        <p:attrNameLst>
                                          <p:attrName>style.visibility</p:attrName>
                                        </p:attrNameLst>
                                      </p:cBhvr>
                                      <p:to>
                                        <p:strVal val="hidden"/>
                                      </p:to>
                                    </p:set>
                                  </p:childTnLst>
                                </p:cTn>
                              </p:par>
                              <p:par>
                                <p:cTn id="201" presetID="4" presetClass="exit" presetSubtype="16" fill="hold" grpId="0" nodeType="withEffect">
                                  <p:stCondLst>
                                    <p:cond delay="0"/>
                                  </p:stCondLst>
                                  <p:childTnLst>
                                    <p:animEffect transition="out" filter="box(in)">
                                      <p:cBhvr>
                                        <p:cTn id="202" dur="500"/>
                                        <p:tgtEl>
                                          <p:spTgt spid="24668"/>
                                        </p:tgtEl>
                                      </p:cBhvr>
                                    </p:animEffect>
                                    <p:set>
                                      <p:cBhvr>
                                        <p:cTn id="203" dur="1" fill="hold">
                                          <p:stCondLst>
                                            <p:cond delay="499"/>
                                          </p:stCondLst>
                                        </p:cTn>
                                        <p:tgtEl>
                                          <p:spTgt spid="24668"/>
                                        </p:tgtEl>
                                        <p:attrNameLst>
                                          <p:attrName>style.visibility</p:attrName>
                                        </p:attrNameLst>
                                      </p:cBhvr>
                                      <p:to>
                                        <p:strVal val="hidden"/>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xit" presetSubtype="8" fill="hold" grpId="0" nodeType="clickEffect">
                                  <p:stCondLst>
                                    <p:cond delay="0"/>
                                  </p:stCondLst>
                                  <p:childTnLst>
                                    <p:animEffect transition="out" filter="wipe(left)">
                                      <p:cBhvr>
                                        <p:cTn id="207" dur="500"/>
                                        <p:tgtEl>
                                          <p:spTgt spid="24653"/>
                                        </p:tgtEl>
                                      </p:cBhvr>
                                    </p:animEffect>
                                    <p:set>
                                      <p:cBhvr>
                                        <p:cTn id="208" dur="1" fill="hold">
                                          <p:stCondLst>
                                            <p:cond delay="499"/>
                                          </p:stCondLst>
                                        </p:cTn>
                                        <p:tgtEl>
                                          <p:spTgt spid="246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autoUpdateAnimBg="0"/>
      <p:bldP spid="24586" grpId="0"/>
      <p:bldP spid="24622" grpId="0" animBg="1"/>
      <p:bldP spid="24623" grpId="0" animBg="1"/>
      <p:bldP spid="24624" grpId="0" animBg="1"/>
      <p:bldP spid="24625" grpId="0" animBg="1"/>
      <p:bldP spid="24626" grpId="0" animBg="1"/>
      <p:bldP spid="24627" grpId="0" animBg="1"/>
      <p:bldP spid="24630" grpId="0" animBg="1"/>
      <p:bldP spid="24631" grpId="0" animBg="1"/>
      <p:bldP spid="24632" grpId="0" animBg="1"/>
      <p:bldP spid="24633" grpId="0" animBg="1"/>
      <p:bldP spid="24634" grpId="0" animBg="1"/>
      <p:bldP spid="24635" grpId="0" animBg="1"/>
      <p:bldP spid="24636" grpId="0" animBg="1"/>
      <p:bldP spid="24637" grpId="0" animBg="1"/>
      <p:bldP spid="24638" grpId="0" animBg="1"/>
      <p:bldP spid="24639" grpId="0" animBg="1"/>
      <p:bldP spid="24640" grpId="0" animBg="1"/>
      <p:bldP spid="24641" grpId="0" animBg="1"/>
      <p:bldP spid="24642" grpId="0" animBg="1"/>
      <p:bldP spid="24643" grpId="0" animBg="1"/>
      <p:bldP spid="24644" grpId="0" animBg="1"/>
      <p:bldP spid="24645" grpId="0" animBg="1"/>
      <p:bldP spid="24646" grpId="0" animBg="1"/>
      <p:bldP spid="24647" grpId="0" animBg="1"/>
      <p:bldP spid="24648" grpId="0" animBg="1"/>
      <p:bldP spid="24649" grpId="0" animBg="1"/>
      <p:bldP spid="24650" grpId="0" animBg="1"/>
      <p:bldP spid="24651" grpId="0" animBg="1"/>
      <p:bldP spid="24652" grpId="0" animBg="1"/>
      <p:bldP spid="24653" grpId="0" animBg="1"/>
      <p:bldP spid="24654" grpId="0" animBg="1"/>
      <p:bldP spid="24655" grpId="0" animBg="1"/>
      <p:bldP spid="24656" grpId="0" animBg="1"/>
      <p:bldP spid="24657" grpId="0" animBg="1"/>
      <p:bldP spid="24658" grpId="0" animBg="1"/>
      <p:bldP spid="24659" grpId="0" animBg="1"/>
      <p:bldP spid="24660" grpId="0" animBg="1"/>
      <p:bldP spid="24661" grpId="0" animBg="1"/>
      <p:bldP spid="24662" grpId="0" animBg="1"/>
      <p:bldP spid="24663" grpId="0" animBg="1"/>
      <p:bldP spid="24664" grpId="0" animBg="1"/>
      <p:bldP spid="24665" grpId="0" animBg="1"/>
      <p:bldP spid="24666" grpId="0" animBg="1"/>
      <p:bldP spid="24667" grpId="0" animBg="1"/>
      <p:bldP spid="24667" grpId="1" animBg="1"/>
      <p:bldP spid="2466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653314" name="Object 22"/>
          <p:cNvGraphicFramePr>
            <a:graphicFrameLocks noChangeAspect="1"/>
          </p:cNvGraphicFramePr>
          <p:nvPr/>
        </p:nvGraphicFramePr>
        <p:xfrm>
          <a:off x="2833688" y="1338263"/>
          <a:ext cx="3449637" cy="554037"/>
        </p:xfrm>
        <a:graphic>
          <a:graphicData uri="http://schemas.openxmlformats.org/presentationml/2006/ole">
            <p:oleObj spid="_x0000_s377858" name="Equation" r:id="rId3" imgW="1168400" imgH="228600" progId="Equation.DSMT4">
              <p:embed/>
            </p:oleObj>
          </a:graphicData>
        </a:graphic>
      </p:graphicFrame>
      <p:graphicFrame>
        <p:nvGraphicFramePr>
          <p:cNvPr id="653315" name="Object 23"/>
          <p:cNvGraphicFramePr>
            <a:graphicFrameLocks noChangeAspect="1"/>
          </p:cNvGraphicFramePr>
          <p:nvPr/>
        </p:nvGraphicFramePr>
        <p:xfrm>
          <a:off x="2835275" y="2435225"/>
          <a:ext cx="3449638" cy="554038"/>
        </p:xfrm>
        <a:graphic>
          <a:graphicData uri="http://schemas.openxmlformats.org/presentationml/2006/ole">
            <p:oleObj spid="_x0000_s377859" name="Equation" r:id="rId4" imgW="1168400" imgH="228600" progId="Equation.DSMT4">
              <p:embed/>
            </p:oleObj>
          </a:graphicData>
        </a:graphic>
      </p:graphicFrame>
      <p:graphicFrame>
        <p:nvGraphicFramePr>
          <p:cNvPr id="653316" name="Object 24"/>
          <p:cNvGraphicFramePr>
            <a:graphicFrameLocks noChangeAspect="1"/>
          </p:cNvGraphicFramePr>
          <p:nvPr/>
        </p:nvGraphicFramePr>
        <p:xfrm>
          <a:off x="785813" y="465138"/>
          <a:ext cx="6824662" cy="615950"/>
        </p:xfrm>
        <a:graphic>
          <a:graphicData uri="http://schemas.openxmlformats.org/presentationml/2006/ole">
            <p:oleObj spid="_x0000_s377860" name="Equation" r:id="rId5" imgW="2311400" imgH="254000" progId="Equation.DSMT4">
              <p:embed/>
            </p:oleObj>
          </a:graphicData>
        </a:graphic>
      </p:graphicFrame>
      <p:sp>
        <p:nvSpPr>
          <p:cNvPr id="653317" name="Line 11"/>
          <p:cNvSpPr>
            <a:spLocks noChangeShapeType="1"/>
          </p:cNvSpPr>
          <p:nvPr/>
        </p:nvSpPr>
        <p:spPr bwMode="auto">
          <a:xfrm>
            <a:off x="4075113" y="1030288"/>
            <a:ext cx="207962" cy="360362"/>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18" name="Line 12"/>
          <p:cNvSpPr>
            <a:spLocks noChangeShapeType="1"/>
          </p:cNvSpPr>
          <p:nvPr/>
        </p:nvSpPr>
        <p:spPr bwMode="auto">
          <a:xfrm flipH="1">
            <a:off x="4703763" y="1030288"/>
            <a:ext cx="207962" cy="360362"/>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19" name="Line 13"/>
          <p:cNvSpPr>
            <a:spLocks noChangeShapeType="1"/>
          </p:cNvSpPr>
          <p:nvPr/>
        </p:nvSpPr>
        <p:spPr bwMode="auto">
          <a:xfrm flipH="1" flipV="1">
            <a:off x="3536950" y="1030288"/>
            <a:ext cx="360363"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20" name="Line 14"/>
          <p:cNvSpPr>
            <a:spLocks noChangeShapeType="1"/>
          </p:cNvSpPr>
          <p:nvPr/>
        </p:nvSpPr>
        <p:spPr bwMode="auto">
          <a:xfrm flipV="1">
            <a:off x="5048250" y="1030288"/>
            <a:ext cx="360363"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21" name="Line 15"/>
          <p:cNvSpPr>
            <a:spLocks noChangeShapeType="1"/>
          </p:cNvSpPr>
          <p:nvPr/>
        </p:nvSpPr>
        <p:spPr bwMode="auto">
          <a:xfrm flipH="1" flipV="1">
            <a:off x="1938338" y="1030288"/>
            <a:ext cx="935037"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22" name="Line 16"/>
          <p:cNvSpPr>
            <a:spLocks noChangeShapeType="1"/>
          </p:cNvSpPr>
          <p:nvPr/>
        </p:nvSpPr>
        <p:spPr bwMode="auto">
          <a:xfrm flipV="1">
            <a:off x="6115050" y="1030288"/>
            <a:ext cx="935038"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653323" name="Object 25"/>
          <p:cNvGraphicFramePr>
            <a:graphicFrameLocks noChangeAspect="1"/>
          </p:cNvGraphicFramePr>
          <p:nvPr/>
        </p:nvGraphicFramePr>
        <p:xfrm>
          <a:off x="766763" y="3244850"/>
          <a:ext cx="6862762" cy="615950"/>
        </p:xfrm>
        <a:graphic>
          <a:graphicData uri="http://schemas.openxmlformats.org/presentationml/2006/ole">
            <p:oleObj spid="_x0000_s377861" name="Equation" r:id="rId6" imgW="2324100" imgH="254000" progId="Equation.DSMT4">
              <p:embed/>
            </p:oleObj>
          </a:graphicData>
        </a:graphic>
      </p:graphicFrame>
      <p:grpSp>
        <p:nvGrpSpPr>
          <p:cNvPr id="2" name="Group 62"/>
          <p:cNvGrpSpPr>
            <a:grpSpLocks/>
          </p:cNvGrpSpPr>
          <p:nvPr/>
        </p:nvGrpSpPr>
        <p:grpSpPr bwMode="auto">
          <a:xfrm flipV="1">
            <a:off x="1938338" y="2936875"/>
            <a:ext cx="5111750" cy="360363"/>
            <a:chOff x="966" y="2840"/>
            <a:chExt cx="3220" cy="227"/>
          </a:xfrm>
        </p:grpSpPr>
        <p:sp>
          <p:nvSpPr>
            <p:cNvPr id="653332" name="Line 63"/>
            <p:cNvSpPr>
              <a:spLocks noChangeShapeType="1"/>
            </p:cNvSpPr>
            <p:nvPr/>
          </p:nvSpPr>
          <p:spPr bwMode="auto">
            <a:xfrm>
              <a:off x="2312" y="2840"/>
              <a:ext cx="131" cy="227"/>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33" name="Line 64"/>
            <p:cNvSpPr>
              <a:spLocks noChangeShapeType="1"/>
            </p:cNvSpPr>
            <p:nvPr/>
          </p:nvSpPr>
          <p:spPr bwMode="auto">
            <a:xfrm flipH="1">
              <a:off x="2708" y="2840"/>
              <a:ext cx="131" cy="227"/>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34" name="Line 65"/>
            <p:cNvSpPr>
              <a:spLocks noChangeShapeType="1"/>
            </p:cNvSpPr>
            <p:nvPr/>
          </p:nvSpPr>
          <p:spPr bwMode="auto">
            <a:xfrm flipH="1" flipV="1">
              <a:off x="1973" y="2840"/>
              <a:ext cx="227" cy="227"/>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35" name="Line 66"/>
            <p:cNvSpPr>
              <a:spLocks noChangeShapeType="1"/>
            </p:cNvSpPr>
            <p:nvPr/>
          </p:nvSpPr>
          <p:spPr bwMode="auto">
            <a:xfrm flipV="1">
              <a:off x="2925" y="2840"/>
              <a:ext cx="227" cy="227"/>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36" name="Line 67"/>
            <p:cNvSpPr>
              <a:spLocks noChangeShapeType="1"/>
            </p:cNvSpPr>
            <p:nvPr/>
          </p:nvSpPr>
          <p:spPr bwMode="auto">
            <a:xfrm flipH="1" flipV="1">
              <a:off x="966" y="2840"/>
              <a:ext cx="589" cy="227"/>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3337" name="Line 68"/>
            <p:cNvSpPr>
              <a:spLocks noChangeShapeType="1"/>
            </p:cNvSpPr>
            <p:nvPr/>
          </p:nvSpPr>
          <p:spPr bwMode="auto">
            <a:xfrm flipV="1">
              <a:off x="3597" y="2840"/>
              <a:ext cx="589" cy="227"/>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53325" name="AutoShape 69"/>
          <p:cNvSpPr>
            <a:spLocks noChangeArrowheads="1"/>
          </p:cNvSpPr>
          <p:nvPr/>
        </p:nvSpPr>
        <p:spPr bwMode="auto">
          <a:xfrm>
            <a:off x="4235450" y="1839913"/>
            <a:ext cx="647700" cy="647700"/>
          </a:xfrm>
          <a:prstGeom prst="downArrow">
            <a:avLst>
              <a:gd name="adj1" fmla="val 50000"/>
              <a:gd name="adj2" fmla="val 25000"/>
            </a:avLst>
          </a:prstGeom>
          <a:solidFill>
            <a:srgbClr val="FFFF66"/>
          </a:solidFill>
          <a:ln w="9525">
            <a:solidFill>
              <a:schemeClr val="tx1"/>
            </a:solidFill>
            <a:miter lim="800000"/>
            <a:headEnd/>
            <a:tailEnd/>
          </a:ln>
        </p:spPr>
        <p:txBody>
          <a:bodyPr vert="eaVert" wrap="none" anchor="ctr"/>
          <a:lstStyle/>
          <a:p>
            <a:pPr fontAlgn="base">
              <a:spcBef>
                <a:spcPct val="0"/>
              </a:spcBef>
              <a:spcAft>
                <a:spcPct val="0"/>
              </a:spcAft>
            </a:pPr>
            <a:endParaRPr lang="zh-CN" altLang="en-US" smtClean="0">
              <a:solidFill>
                <a:srgbClr val="000000"/>
              </a:solidFill>
            </a:endParaRPr>
          </a:p>
        </p:txBody>
      </p:sp>
      <p:sp>
        <p:nvSpPr>
          <p:cNvPr id="35965" name="Rectangle 125"/>
          <p:cNvSpPr>
            <a:spLocks noChangeArrowheads="1"/>
          </p:cNvSpPr>
          <p:nvPr/>
        </p:nvSpPr>
        <p:spPr bwMode="auto">
          <a:xfrm>
            <a:off x="914400" y="3968750"/>
            <a:ext cx="6316663"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注意到除     外，其它元素的逆序数不改变</a:t>
            </a:r>
            <a:r>
              <a:rPr kumimoji="1" lang="en-US" altLang="zh-CN" sz="2400" b="1" smtClean="0">
                <a:solidFill>
                  <a:srgbClr val="000000"/>
                </a:solidFill>
                <a:latin typeface="楷体_GB2312" pitchFamily="49" charset="-122"/>
                <a:ea typeface="楷体_GB2312" pitchFamily="49" charset="-122"/>
              </a:rPr>
              <a:t>.</a:t>
            </a:r>
          </a:p>
        </p:txBody>
      </p:sp>
      <p:graphicFrame>
        <p:nvGraphicFramePr>
          <p:cNvPr id="35966" name="Object 26"/>
          <p:cNvGraphicFramePr>
            <a:graphicFrameLocks noChangeAspect="1"/>
          </p:cNvGraphicFramePr>
          <p:nvPr/>
        </p:nvGraphicFramePr>
        <p:xfrm>
          <a:off x="2311400" y="3951288"/>
          <a:ext cx="647700" cy="493712"/>
        </p:xfrm>
        <a:graphic>
          <a:graphicData uri="http://schemas.openxmlformats.org/presentationml/2006/ole">
            <p:oleObj spid="_x0000_s377862" name="Equation" r:id="rId7" imgW="343080" imgH="254160" progId="Equation.DSMT4">
              <p:embed/>
            </p:oleObj>
          </a:graphicData>
        </a:graphic>
      </p:graphicFrame>
      <p:sp>
        <p:nvSpPr>
          <p:cNvPr id="35978" name="AutoShape 138"/>
          <p:cNvSpPr>
            <a:spLocks noChangeArrowheads="1"/>
          </p:cNvSpPr>
          <p:nvPr/>
        </p:nvSpPr>
        <p:spPr bwMode="auto">
          <a:xfrm>
            <a:off x="1417638" y="504825"/>
            <a:ext cx="2089150" cy="504825"/>
          </a:xfrm>
          <a:prstGeom prst="roundRect">
            <a:avLst>
              <a:gd name="adj" fmla="val 16667"/>
            </a:avLst>
          </a:prstGeom>
          <a:noFill/>
          <a:ln w="28575">
            <a:solidFill>
              <a:srgbClr val="33CC33"/>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5979" name="AutoShape 139"/>
          <p:cNvSpPr>
            <a:spLocks noChangeArrowheads="1"/>
          </p:cNvSpPr>
          <p:nvPr/>
        </p:nvSpPr>
        <p:spPr bwMode="auto">
          <a:xfrm>
            <a:off x="5349875" y="504825"/>
            <a:ext cx="2232025" cy="504825"/>
          </a:xfrm>
          <a:prstGeom prst="roundRect">
            <a:avLst>
              <a:gd name="adj" fmla="val 16667"/>
            </a:avLst>
          </a:prstGeom>
          <a:noFill/>
          <a:ln w="28575">
            <a:solidFill>
              <a:srgbClr val="33CC33"/>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5980" name="AutoShape 140"/>
          <p:cNvSpPr>
            <a:spLocks noChangeArrowheads="1"/>
          </p:cNvSpPr>
          <p:nvPr/>
        </p:nvSpPr>
        <p:spPr bwMode="auto">
          <a:xfrm>
            <a:off x="1417638" y="3313113"/>
            <a:ext cx="2089150" cy="504825"/>
          </a:xfrm>
          <a:prstGeom prst="roundRect">
            <a:avLst>
              <a:gd name="adj" fmla="val 16667"/>
            </a:avLst>
          </a:prstGeom>
          <a:noFill/>
          <a:ln w="28575">
            <a:solidFill>
              <a:srgbClr val="33CC33"/>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5981" name="AutoShape 141"/>
          <p:cNvSpPr>
            <a:spLocks noChangeArrowheads="1"/>
          </p:cNvSpPr>
          <p:nvPr/>
        </p:nvSpPr>
        <p:spPr bwMode="auto">
          <a:xfrm>
            <a:off x="5349875" y="3313113"/>
            <a:ext cx="2232025" cy="504825"/>
          </a:xfrm>
          <a:prstGeom prst="roundRect">
            <a:avLst>
              <a:gd name="adj" fmla="val 16667"/>
            </a:avLst>
          </a:prstGeom>
          <a:noFill/>
          <a:ln w="28575">
            <a:solidFill>
              <a:srgbClr val="33CC33"/>
            </a:solidFill>
            <a:round/>
            <a:headEnd/>
            <a:tailEnd/>
          </a:ln>
        </p:spPr>
        <p:txBody>
          <a:bodyPr wrap="none" anchor="ctr"/>
          <a:lstStyle/>
          <a:p>
            <a:pPr fontAlgn="base">
              <a:spcBef>
                <a:spcPct val="0"/>
              </a:spcBef>
              <a:spcAft>
                <a:spcPct val="0"/>
              </a:spcAft>
            </a:pPr>
            <a:endParaRPr lang="zh-CN" altLang="en-US" smtClean="0">
              <a:solidFill>
                <a:srgbClr val="0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5978"/>
                                        </p:tgtEl>
                                        <p:attrNameLst>
                                          <p:attrName>style.visibility</p:attrName>
                                        </p:attrNameLst>
                                      </p:cBhvr>
                                      <p:to>
                                        <p:strVal val="visible"/>
                                      </p:to>
                                    </p:set>
                                    <p:animEffect transition="in" filter="wedge">
                                      <p:cBhvr>
                                        <p:cTn id="7" dur="2000"/>
                                        <p:tgtEl>
                                          <p:spTgt spid="3597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35979"/>
                                        </p:tgtEl>
                                        <p:attrNameLst>
                                          <p:attrName>style.visibility</p:attrName>
                                        </p:attrNameLst>
                                      </p:cBhvr>
                                      <p:to>
                                        <p:strVal val="visible"/>
                                      </p:to>
                                    </p:set>
                                    <p:animEffect transition="in" filter="wedge">
                                      <p:cBhvr>
                                        <p:cTn id="10" dur="2000"/>
                                        <p:tgtEl>
                                          <p:spTgt spid="3597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35980"/>
                                        </p:tgtEl>
                                        <p:attrNameLst>
                                          <p:attrName>style.visibility</p:attrName>
                                        </p:attrNameLst>
                                      </p:cBhvr>
                                      <p:to>
                                        <p:strVal val="visible"/>
                                      </p:to>
                                    </p:set>
                                    <p:animEffect transition="in" filter="wedge">
                                      <p:cBhvr>
                                        <p:cTn id="13" dur="2000"/>
                                        <p:tgtEl>
                                          <p:spTgt spid="35980"/>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35981"/>
                                        </p:tgtEl>
                                        <p:attrNameLst>
                                          <p:attrName>style.visibility</p:attrName>
                                        </p:attrNameLst>
                                      </p:cBhvr>
                                      <p:to>
                                        <p:strVal val="visible"/>
                                      </p:to>
                                    </p:set>
                                    <p:animEffect transition="in" filter="wedge">
                                      <p:cBhvr>
                                        <p:cTn id="16" dur="2000"/>
                                        <p:tgtEl>
                                          <p:spTgt spid="359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5966"/>
                                        </p:tgtEl>
                                        <p:attrNameLst>
                                          <p:attrName>style.visibility</p:attrName>
                                        </p:attrNameLst>
                                      </p:cBhvr>
                                      <p:to>
                                        <p:strVal val="visible"/>
                                      </p:to>
                                    </p:set>
                                    <p:animEffect transition="in" filter="blinds(horizontal)">
                                      <p:cBhvr>
                                        <p:cTn id="21" dur="500"/>
                                        <p:tgtEl>
                                          <p:spTgt spid="3596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5965"/>
                                        </p:tgtEl>
                                        <p:attrNameLst>
                                          <p:attrName>style.visibility</p:attrName>
                                        </p:attrNameLst>
                                      </p:cBhvr>
                                      <p:to>
                                        <p:strVal val="visible"/>
                                      </p:to>
                                    </p:set>
                                    <p:animEffect transition="in" filter="blinds(horizontal)">
                                      <p:cBhvr>
                                        <p:cTn id="24" dur="500"/>
                                        <p:tgtEl>
                                          <p:spTgt spid="35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65" grpId="0"/>
      <p:bldP spid="35978" grpId="0" animBg="1"/>
      <p:bldP spid="35979" grpId="0" animBg="1"/>
      <p:bldP spid="35980" grpId="0" animBg="1"/>
      <p:bldP spid="35981"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654338" name="Object 50"/>
          <p:cNvGraphicFramePr>
            <a:graphicFrameLocks noChangeAspect="1"/>
          </p:cNvGraphicFramePr>
          <p:nvPr/>
        </p:nvGraphicFramePr>
        <p:xfrm>
          <a:off x="2833688" y="1338263"/>
          <a:ext cx="3449637" cy="554037"/>
        </p:xfrm>
        <a:graphic>
          <a:graphicData uri="http://schemas.openxmlformats.org/presentationml/2006/ole">
            <p:oleObj spid="_x0000_s378882" name="Equation" r:id="rId3" imgW="1168400" imgH="228600" progId="Equation.DSMT4">
              <p:embed/>
            </p:oleObj>
          </a:graphicData>
        </a:graphic>
      </p:graphicFrame>
      <p:graphicFrame>
        <p:nvGraphicFramePr>
          <p:cNvPr id="654339" name="Object 51"/>
          <p:cNvGraphicFramePr>
            <a:graphicFrameLocks noChangeAspect="1"/>
          </p:cNvGraphicFramePr>
          <p:nvPr/>
        </p:nvGraphicFramePr>
        <p:xfrm>
          <a:off x="2835275" y="2435225"/>
          <a:ext cx="3449638" cy="554038"/>
        </p:xfrm>
        <a:graphic>
          <a:graphicData uri="http://schemas.openxmlformats.org/presentationml/2006/ole">
            <p:oleObj spid="_x0000_s378883" name="Equation" r:id="rId4" imgW="1168400" imgH="228600" progId="Equation.DSMT4">
              <p:embed/>
            </p:oleObj>
          </a:graphicData>
        </a:graphic>
      </p:graphicFrame>
      <p:graphicFrame>
        <p:nvGraphicFramePr>
          <p:cNvPr id="654340" name="Object 52"/>
          <p:cNvGraphicFramePr>
            <a:graphicFrameLocks noChangeAspect="1"/>
          </p:cNvGraphicFramePr>
          <p:nvPr/>
        </p:nvGraphicFramePr>
        <p:xfrm>
          <a:off x="785813" y="465138"/>
          <a:ext cx="6824662" cy="615950"/>
        </p:xfrm>
        <a:graphic>
          <a:graphicData uri="http://schemas.openxmlformats.org/presentationml/2006/ole">
            <p:oleObj spid="_x0000_s378884" name="Equation" r:id="rId5" imgW="2311400" imgH="254000" progId="Equation.DSMT4">
              <p:embed/>
            </p:oleObj>
          </a:graphicData>
        </a:graphic>
      </p:graphicFrame>
      <p:sp>
        <p:nvSpPr>
          <p:cNvPr id="654341" name="Line 5"/>
          <p:cNvSpPr>
            <a:spLocks noChangeShapeType="1"/>
          </p:cNvSpPr>
          <p:nvPr/>
        </p:nvSpPr>
        <p:spPr bwMode="auto">
          <a:xfrm>
            <a:off x="4075113" y="1030288"/>
            <a:ext cx="207962" cy="360362"/>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42" name="Line 6"/>
          <p:cNvSpPr>
            <a:spLocks noChangeShapeType="1"/>
          </p:cNvSpPr>
          <p:nvPr/>
        </p:nvSpPr>
        <p:spPr bwMode="auto">
          <a:xfrm flipH="1">
            <a:off x="4703763" y="1030288"/>
            <a:ext cx="207962" cy="360362"/>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43" name="Line 7"/>
          <p:cNvSpPr>
            <a:spLocks noChangeShapeType="1"/>
          </p:cNvSpPr>
          <p:nvPr/>
        </p:nvSpPr>
        <p:spPr bwMode="auto">
          <a:xfrm flipH="1" flipV="1">
            <a:off x="3536950" y="1030288"/>
            <a:ext cx="360363"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44" name="Line 8"/>
          <p:cNvSpPr>
            <a:spLocks noChangeShapeType="1"/>
          </p:cNvSpPr>
          <p:nvPr/>
        </p:nvSpPr>
        <p:spPr bwMode="auto">
          <a:xfrm flipV="1">
            <a:off x="5048250" y="1030288"/>
            <a:ext cx="360363"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45" name="Line 9"/>
          <p:cNvSpPr>
            <a:spLocks noChangeShapeType="1"/>
          </p:cNvSpPr>
          <p:nvPr/>
        </p:nvSpPr>
        <p:spPr bwMode="auto">
          <a:xfrm flipH="1" flipV="1">
            <a:off x="1938338" y="1030288"/>
            <a:ext cx="935037"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46" name="Line 10"/>
          <p:cNvSpPr>
            <a:spLocks noChangeShapeType="1"/>
          </p:cNvSpPr>
          <p:nvPr/>
        </p:nvSpPr>
        <p:spPr bwMode="auto">
          <a:xfrm flipV="1">
            <a:off x="6115050" y="1030288"/>
            <a:ext cx="935038" cy="360362"/>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654347" name="Object 53"/>
          <p:cNvGraphicFramePr>
            <a:graphicFrameLocks noChangeAspect="1"/>
          </p:cNvGraphicFramePr>
          <p:nvPr/>
        </p:nvGraphicFramePr>
        <p:xfrm>
          <a:off x="766763" y="3244850"/>
          <a:ext cx="6862762" cy="615950"/>
        </p:xfrm>
        <a:graphic>
          <a:graphicData uri="http://schemas.openxmlformats.org/presentationml/2006/ole">
            <p:oleObj spid="_x0000_s378885" name="Equation" r:id="rId6" imgW="2324100" imgH="254000" progId="Equation.DSMT4">
              <p:embed/>
            </p:oleObj>
          </a:graphicData>
        </a:graphic>
      </p:graphicFrame>
      <p:grpSp>
        <p:nvGrpSpPr>
          <p:cNvPr id="2" name="Group 12"/>
          <p:cNvGrpSpPr>
            <a:grpSpLocks/>
          </p:cNvGrpSpPr>
          <p:nvPr/>
        </p:nvGrpSpPr>
        <p:grpSpPr bwMode="auto">
          <a:xfrm flipV="1">
            <a:off x="1938338" y="2936875"/>
            <a:ext cx="5111750" cy="360363"/>
            <a:chOff x="966" y="2840"/>
            <a:chExt cx="3220" cy="227"/>
          </a:xfrm>
        </p:grpSpPr>
        <p:sp>
          <p:nvSpPr>
            <p:cNvPr id="654361" name="Line 13"/>
            <p:cNvSpPr>
              <a:spLocks noChangeShapeType="1"/>
            </p:cNvSpPr>
            <p:nvPr/>
          </p:nvSpPr>
          <p:spPr bwMode="auto">
            <a:xfrm>
              <a:off x="2312" y="2840"/>
              <a:ext cx="131" cy="227"/>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62" name="Line 14"/>
            <p:cNvSpPr>
              <a:spLocks noChangeShapeType="1"/>
            </p:cNvSpPr>
            <p:nvPr/>
          </p:nvSpPr>
          <p:spPr bwMode="auto">
            <a:xfrm flipH="1">
              <a:off x="2708" y="2840"/>
              <a:ext cx="131" cy="227"/>
            </a:xfrm>
            <a:prstGeom prst="line">
              <a:avLst/>
            </a:prstGeom>
            <a:noFill/>
            <a:ln w="38100">
              <a:solidFill>
                <a:srgbClr val="0000FF"/>
              </a:solidFill>
              <a:round/>
              <a:headEnd type="triangle" w="med" len="me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63" name="Line 15"/>
            <p:cNvSpPr>
              <a:spLocks noChangeShapeType="1"/>
            </p:cNvSpPr>
            <p:nvPr/>
          </p:nvSpPr>
          <p:spPr bwMode="auto">
            <a:xfrm flipH="1" flipV="1">
              <a:off x="1973" y="2840"/>
              <a:ext cx="227" cy="227"/>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64" name="Line 16"/>
            <p:cNvSpPr>
              <a:spLocks noChangeShapeType="1"/>
            </p:cNvSpPr>
            <p:nvPr/>
          </p:nvSpPr>
          <p:spPr bwMode="auto">
            <a:xfrm flipV="1">
              <a:off x="2925" y="2840"/>
              <a:ext cx="227" cy="227"/>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65" name="Line 17"/>
            <p:cNvSpPr>
              <a:spLocks noChangeShapeType="1"/>
            </p:cNvSpPr>
            <p:nvPr/>
          </p:nvSpPr>
          <p:spPr bwMode="auto">
            <a:xfrm flipH="1" flipV="1">
              <a:off x="966" y="2840"/>
              <a:ext cx="589" cy="227"/>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654366" name="Line 18"/>
            <p:cNvSpPr>
              <a:spLocks noChangeShapeType="1"/>
            </p:cNvSpPr>
            <p:nvPr/>
          </p:nvSpPr>
          <p:spPr bwMode="auto">
            <a:xfrm flipV="1">
              <a:off x="3597" y="2840"/>
              <a:ext cx="589" cy="227"/>
            </a:xfrm>
            <a:prstGeom prst="line">
              <a:avLst/>
            </a:prstGeom>
            <a:noFill/>
            <a:ln w="38100">
              <a:solidFill>
                <a:srgbClr val="0000FF"/>
              </a:solidFill>
              <a:round/>
              <a:headEnd/>
              <a:tailEnd type="triangle" w="med" len="me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654349" name="AutoShape 19"/>
          <p:cNvSpPr>
            <a:spLocks noChangeArrowheads="1"/>
          </p:cNvSpPr>
          <p:nvPr/>
        </p:nvSpPr>
        <p:spPr bwMode="auto">
          <a:xfrm>
            <a:off x="4235450" y="1839913"/>
            <a:ext cx="647700" cy="647700"/>
          </a:xfrm>
          <a:prstGeom prst="downArrow">
            <a:avLst>
              <a:gd name="adj1" fmla="val 50000"/>
              <a:gd name="adj2" fmla="val 25000"/>
            </a:avLst>
          </a:prstGeom>
          <a:solidFill>
            <a:srgbClr val="FFFF66"/>
          </a:solidFill>
          <a:ln w="9525">
            <a:solidFill>
              <a:schemeClr val="tx1"/>
            </a:solidFill>
            <a:miter lim="800000"/>
            <a:headEnd/>
            <a:tailEnd/>
          </a:ln>
        </p:spPr>
        <p:txBody>
          <a:bodyPr vert="eaVert" wrap="none" anchor="ctr"/>
          <a:lstStyle/>
          <a:p>
            <a:pPr fontAlgn="base">
              <a:spcBef>
                <a:spcPct val="0"/>
              </a:spcBef>
              <a:spcAft>
                <a:spcPct val="0"/>
              </a:spcAft>
            </a:pPr>
            <a:endParaRPr lang="zh-CN" altLang="en-US" smtClean="0">
              <a:solidFill>
                <a:srgbClr val="000000"/>
              </a:solidFill>
            </a:endParaRPr>
          </a:p>
        </p:txBody>
      </p:sp>
      <p:sp>
        <p:nvSpPr>
          <p:cNvPr id="37917" name="Text Box 29"/>
          <p:cNvSpPr txBox="1">
            <a:spLocks noChangeArrowheads="1"/>
          </p:cNvSpPr>
          <p:nvPr/>
        </p:nvSpPr>
        <p:spPr bwMode="auto">
          <a:xfrm>
            <a:off x="579438" y="4602163"/>
            <a:ext cx="67373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当      时，         ，       ，         </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37918" name="Object 54"/>
          <p:cNvGraphicFramePr>
            <a:graphicFrameLocks noChangeAspect="1"/>
          </p:cNvGraphicFramePr>
          <p:nvPr/>
        </p:nvGraphicFramePr>
        <p:xfrm>
          <a:off x="1009650" y="4645025"/>
          <a:ext cx="781050" cy="390525"/>
        </p:xfrm>
        <a:graphic>
          <a:graphicData uri="http://schemas.openxmlformats.org/presentationml/2006/ole">
            <p:oleObj spid="_x0000_s378886" name="Equation" r:id="rId7" imgW="355138" imgH="177569" progId="Equation.DSMT4">
              <p:embed/>
            </p:oleObj>
          </a:graphicData>
        </a:graphic>
      </p:graphicFrame>
      <p:sp>
        <p:nvSpPr>
          <p:cNvPr id="37922" name="Rectangle 34"/>
          <p:cNvSpPr>
            <a:spLocks noChangeArrowheads="1"/>
          </p:cNvSpPr>
          <p:nvPr/>
        </p:nvSpPr>
        <p:spPr bwMode="auto">
          <a:xfrm>
            <a:off x="581025" y="5272088"/>
            <a:ext cx="67373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当      时，      ，          ，         </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37923" name="Object 55"/>
          <p:cNvGraphicFramePr>
            <a:graphicFrameLocks noChangeAspect="1"/>
          </p:cNvGraphicFramePr>
          <p:nvPr/>
        </p:nvGraphicFramePr>
        <p:xfrm>
          <a:off x="1023938" y="5329238"/>
          <a:ext cx="781050" cy="390525"/>
        </p:xfrm>
        <a:graphic>
          <a:graphicData uri="http://schemas.openxmlformats.org/presentationml/2006/ole">
            <p:oleObj spid="_x0000_s378887" name="Equation" r:id="rId8" imgW="355138" imgH="177569" progId="Equation.DSMT4">
              <p:embed/>
            </p:oleObj>
          </a:graphicData>
        </a:graphic>
      </p:graphicFrame>
      <p:sp>
        <p:nvSpPr>
          <p:cNvPr id="37924" name="Text Box 36"/>
          <p:cNvSpPr txBox="1">
            <a:spLocks noChangeArrowheads="1"/>
          </p:cNvSpPr>
          <p:nvPr/>
        </p:nvSpPr>
        <p:spPr bwMode="auto">
          <a:xfrm>
            <a:off x="584200" y="5942013"/>
            <a:ext cx="47561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因此相邻对换改变排列的奇偶性</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37929" name="Object 56"/>
          <p:cNvGraphicFramePr>
            <a:graphicFrameLocks noChangeAspect="1"/>
          </p:cNvGraphicFramePr>
          <p:nvPr/>
        </p:nvGraphicFramePr>
        <p:xfrm>
          <a:off x="2397125" y="4587875"/>
          <a:ext cx="1395413" cy="503238"/>
        </p:xfrm>
        <a:graphic>
          <a:graphicData uri="http://schemas.openxmlformats.org/presentationml/2006/ole">
            <p:oleObj spid="_x0000_s378888" name="Equation" r:id="rId9" imgW="634725" imgH="228501" progId="Equation.DSMT4">
              <p:embed/>
            </p:oleObj>
          </a:graphicData>
        </a:graphic>
      </p:graphicFrame>
      <p:graphicFrame>
        <p:nvGraphicFramePr>
          <p:cNvPr id="37930" name="Object 57"/>
          <p:cNvGraphicFramePr>
            <a:graphicFrameLocks noChangeAspect="1"/>
          </p:cNvGraphicFramePr>
          <p:nvPr/>
        </p:nvGraphicFramePr>
        <p:xfrm>
          <a:off x="4179888" y="4587875"/>
          <a:ext cx="893762" cy="503238"/>
        </p:xfrm>
        <a:graphic>
          <a:graphicData uri="http://schemas.openxmlformats.org/presentationml/2006/ole">
            <p:oleObj spid="_x0000_s378889" name="Equation" r:id="rId10" imgW="406224" imgH="228501" progId="Equation.DSMT4">
              <p:embed/>
            </p:oleObj>
          </a:graphicData>
        </a:graphic>
      </p:graphicFrame>
      <p:graphicFrame>
        <p:nvGraphicFramePr>
          <p:cNvPr id="37931" name="Object 58"/>
          <p:cNvGraphicFramePr>
            <a:graphicFrameLocks noChangeAspect="1"/>
          </p:cNvGraphicFramePr>
          <p:nvPr/>
        </p:nvGraphicFramePr>
        <p:xfrm>
          <a:off x="2397125" y="5272088"/>
          <a:ext cx="922338" cy="503237"/>
        </p:xfrm>
        <a:graphic>
          <a:graphicData uri="http://schemas.openxmlformats.org/presentationml/2006/ole">
            <p:oleObj spid="_x0000_s378890" name="Equation" r:id="rId11" imgW="419100" imgH="228600" progId="Equation.DSMT4">
              <p:embed/>
            </p:oleObj>
          </a:graphicData>
        </a:graphic>
      </p:graphicFrame>
      <p:graphicFrame>
        <p:nvGraphicFramePr>
          <p:cNvPr id="37932" name="Object 59"/>
          <p:cNvGraphicFramePr>
            <a:graphicFrameLocks noChangeAspect="1"/>
          </p:cNvGraphicFramePr>
          <p:nvPr/>
        </p:nvGraphicFramePr>
        <p:xfrm>
          <a:off x="3705225" y="5272088"/>
          <a:ext cx="1368425" cy="503237"/>
        </p:xfrm>
        <a:graphic>
          <a:graphicData uri="http://schemas.openxmlformats.org/presentationml/2006/ole">
            <p:oleObj spid="_x0000_s378891" name="Equation" r:id="rId12" imgW="622030" imgH="228501" progId="Equation.DSMT4">
              <p:embed/>
            </p:oleObj>
          </a:graphicData>
        </a:graphic>
      </p:graphicFrame>
      <p:graphicFrame>
        <p:nvGraphicFramePr>
          <p:cNvPr id="37933" name="Object 60"/>
          <p:cNvGraphicFramePr>
            <a:graphicFrameLocks noChangeAspect="1"/>
          </p:cNvGraphicFramePr>
          <p:nvPr/>
        </p:nvGraphicFramePr>
        <p:xfrm>
          <a:off x="5580063" y="4645025"/>
          <a:ext cx="1171575" cy="390525"/>
        </p:xfrm>
        <a:graphic>
          <a:graphicData uri="http://schemas.openxmlformats.org/presentationml/2006/ole">
            <p:oleObj spid="_x0000_s378892" name="Equation" r:id="rId13" imgW="532937" imgH="177646" progId="Equation.DSMT4">
              <p:embed/>
            </p:oleObj>
          </a:graphicData>
        </a:graphic>
      </p:graphicFrame>
      <p:graphicFrame>
        <p:nvGraphicFramePr>
          <p:cNvPr id="37934" name="Object 61"/>
          <p:cNvGraphicFramePr>
            <a:graphicFrameLocks noChangeAspect="1"/>
          </p:cNvGraphicFramePr>
          <p:nvPr/>
        </p:nvGraphicFramePr>
        <p:xfrm>
          <a:off x="5580063" y="5327650"/>
          <a:ext cx="1171575" cy="390525"/>
        </p:xfrm>
        <a:graphic>
          <a:graphicData uri="http://schemas.openxmlformats.org/presentationml/2006/ole">
            <p:oleObj spid="_x0000_s378893" name="Equation" r:id="rId14" imgW="532937" imgH="177646"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918"/>
                                        </p:tgtEl>
                                        <p:attrNameLst>
                                          <p:attrName>style.visibility</p:attrName>
                                        </p:attrNameLst>
                                      </p:cBhvr>
                                      <p:to>
                                        <p:strVal val="visible"/>
                                      </p:to>
                                    </p:set>
                                    <p:animEffect transition="in" filter="blinds(horizontal)">
                                      <p:cBhvr>
                                        <p:cTn id="7" dur="500"/>
                                        <p:tgtEl>
                                          <p:spTgt spid="379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917"/>
                                        </p:tgtEl>
                                        <p:attrNameLst>
                                          <p:attrName>style.visibility</p:attrName>
                                        </p:attrNameLst>
                                      </p:cBhvr>
                                      <p:to>
                                        <p:strVal val="visible"/>
                                      </p:to>
                                    </p:set>
                                    <p:animEffect transition="in" filter="blinds(horizontal)">
                                      <p:cBhvr>
                                        <p:cTn id="10" dur="500"/>
                                        <p:tgtEl>
                                          <p:spTgt spid="379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37929"/>
                                        </p:tgtEl>
                                        <p:attrNameLst>
                                          <p:attrName>style.visibility</p:attrName>
                                        </p:attrNameLst>
                                      </p:cBhvr>
                                      <p:to>
                                        <p:strVal val="visible"/>
                                      </p:to>
                                    </p:set>
                                    <p:anim calcmode="lin" valueType="num">
                                      <p:cBhvr>
                                        <p:cTn id="15" dur="500" fill="hold"/>
                                        <p:tgtEl>
                                          <p:spTgt spid="37929"/>
                                        </p:tgtEl>
                                        <p:attrNameLst>
                                          <p:attrName>ppt_w</p:attrName>
                                        </p:attrNameLst>
                                      </p:cBhvr>
                                      <p:tavLst>
                                        <p:tav tm="0">
                                          <p:val>
                                            <p:fltVal val="0"/>
                                          </p:val>
                                        </p:tav>
                                        <p:tav tm="100000">
                                          <p:val>
                                            <p:strVal val="#ppt_w"/>
                                          </p:val>
                                        </p:tav>
                                      </p:tavLst>
                                    </p:anim>
                                    <p:anim calcmode="lin" valueType="num">
                                      <p:cBhvr>
                                        <p:cTn id="16" dur="500" fill="hold"/>
                                        <p:tgtEl>
                                          <p:spTgt spid="37929"/>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37930"/>
                                        </p:tgtEl>
                                        <p:attrNameLst>
                                          <p:attrName>style.visibility</p:attrName>
                                        </p:attrNameLst>
                                      </p:cBhvr>
                                      <p:to>
                                        <p:strVal val="visible"/>
                                      </p:to>
                                    </p:set>
                                    <p:anim calcmode="lin" valueType="num">
                                      <p:cBhvr>
                                        <p:cTn id="21" dur="500" fill="hold"/>
                                        <p:tgtEl>
                                          <p:spTgt spid="37930"/>
                                        </p:tgtEl>
                                        <p:attrNameLst>
                                          <p:attrName>ppt_w</p:attrName>
                                        </p:attrNameLst>
                                      </p:cBhvr>
                                      <p:tavLst>
                                        <p:tav tm="0">
                                          <p:val>
                                            <p:fltVal val="0"/>
                                          </p:val>
                                        </p:tav>
                                        <p:tav tm="100000">
                                          <p:val>
                                            <p:strVal val="#ppt_w"/>
                                          </p:val>
                                        </p:tav>
                                      </p:tavLst>
                                    </p:anim>
                                    <p:anim calcmode="lin" valueType="num">
                                      <p:cBhvr>
                                        <p:cTn id="22" dur="500" fill="hold"/>
                                        <p:tgtEl>
                                          <p:spTgt spid="37930"/>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37933"/>
                                        </p:tgtEl>
                                        <p:attrNameLst>
                                          <p:attrName>style.visibility</p:attrName>
                                        </p:attrNameLst>
                                      </p:cBhvr>
                                      <p:to>
                                        <p:strVal val="visible"/>
                                      </p:to>
                                    </p:set>
                                    <p:anim calcmode="lin" valueType="num">
                                      <p:cBhvr>
                                        <p:cTn id="27" dur="500" fill="hold"/>
                                        <p:tgtEl>
                                          <p:spTgt spid="37933"/>
                                        </p:tgtEl>
                                        <p:attrNameLst>
                                          <p:attrName>ppt_w</p:attrName>
                                        </p:attrNameLst>
                                      </p:cBhvr>
                                      <p:tavLst>
                                        <p:tav tm="0">
                                          <p:val>
                                            <p:fltVal val="0"/>
                                          </p:val>
                                        </p:tav>
                                        <p:tav tm="100000">
                                          <p:val>
                                            <p:strVal val="#ppt_w"/>
                                          </p:val>
                                        </p:tav>
                                      </p:tavLst>
                                    </p:anim>
                                    <p:anim calcmode="lin" valueType="num">
                                      <p:cBhvr>
                                        <p:cTn id="28" dur="500" fill="hold"/>
                                        <p:tgtEl>
                                          <p:spTgt spid="37933"/>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7923"/>
                                        </p:tgtEl>
                                        <p:attrNameLst>
                                          <p:attrName>style.visibility</p:attrName>
                                        </p:attrNameLst>
                                      </p:cBhvr>
                                      <p:to>
                                        <p:strVal val="visible"/>
                                      </p:to>
                                    </p:set>
                                    <p:animEffect transition="in" filter="blinds(horizontal)">
                                      <p:cBhvr>
                                        <p:cTn id="33" dur="500"/>
                                        <p:tgtEl>
                                          <p:spTgt spid="3792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7922"/>
                                        </p:tgtEl>
                                        <p:attrNameLst>
                                          <p:attrName>style.visibility</p:attrName>
                                        </p:attrNameLst>
                                      </p:cBhvr>
                                      <p:to>
                                        <p:strVal val="visible"/>
                                      </p:to>
                                    </p:set>
                                    <p:animEffect transition="in" filter="blinds(horizontal)">
                                      <p:cBhvr>
                                        <p:cTn id="36" dur="500"/>
                                        <p:tgtEl>
                                          <p:spTgt spid="379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nodeType="clickEffect">
                                  <p:stCondLst>
                                    <p:cond delay="0"/>
                                  </p:stCondLst>
                                  <p:childTnLst>
                                    <p:set>
                                      <p:cBhvr>
                                        <p:cTn id="40" dur="1" fill="hold">
                                          <p:stCondLst>
                                            <p:cond delay="0"/>
                                          </p:stCondLst>
                                        </p:cTn>
                                        <p:tgtEl>
                                          <p:spTgt spid="37931"/>
                                        </p:tgtEl>
                                        <p:attrNameLst>
                                          <p:attrName>style.visibility</p:attrName>
                                        </p:attrNameLst>
                                      </p:cBhvr>
                                      <p:to>
                                        <p:strVal val="visible"/>
                                      </p:to>
                                    </p:set>
                                    <p:anim calcmode="lin" valueType="num">
                                      <p:cBhvr>
                                        <p:cTn id="41" dur="500" fill="hold"/>
                                        <p:tgtEl>
                                          <p:spTgt spid="37931"/>
                                        </p:tgtEl>
                                        <p:attrNameLst>
                                          <p:attrName>ppt_w</p:attrName>
                                        </p:attrNameLst>
                                      </p:cBhvr>
                                      <p:tavLst>
                                        <p:tav tm="0">
                                          <p:val>
                                            <p:fltVal val="0"/>
                                          </p:val>
                                        </p:tav>
                                        <p:tav tm="100000">
                                          <p:val>
                                            <p:strVal val="#ppt_w"/>
                                          </p:val>
                                        </p:tav>
                                      </p:tavLst>
                                    </p:anim>
                                    <p:anim calcmode="lin" valueType="num">
                                      <p:cBhvr>
                                        <p:cTn id="42" dur="500" fill="hold"/>
                                        <p:tgtEl>
                                          <p:spTgt spid="37931"/>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nodeType="clickEffect">
                                  <p:stCondLst>
                                    <p:cond delay="0"/>
                                  </p:stCondLst>
                                  <p:childTnLst>
                                    <p:set>
                                      <p:cBhvr>
                                        <p:cTn id="46" dur="1" fill="hold">
                                          <p:stCondLst>
                                            <p:cond delay="0"/>
                                          </p:stCondLst>
                                        </p:cTn>
                                        <p:tgtEl>
                                          <p:spTgt spid="37932"/>
                                        </p:tgtEl>
                                        <p:attrNameLst>
                                          <p:attrName>style.visibility</p:attrName>
                                        </p:attrNameLst>
                                      </p:cBhvr>
                                      <p:to>
                                        <p:strVal val="visible"/>
                                      </p:to>
                                    </p:set>
                                    <p:anim calcmode="lin" valueType="num">
                                      <p:cBhvr>
                                        <p:cTn id="47" dur="500" fill="hold"/>
                                        <p:tgtEl>
                                          <p:spTgt spid="37932"/>
                                        </p:tgtEl>
                                        <p:attrNameLst>
                                          <p:attrName>ppt_w</p:attrName>
                                        </p:attrNameLst>
                                      </p:cBhvr>
                                      <p:tavLst>
                                        <p:tav tm="0">
                                          <p:val>
                                            <p:fltVal val="0"/>
                                          </p:val>
                                        </p:tav>
                                        <p:tav tm="100000">
                                          <p:val>
                                            <p:strVal val="#ppt_w"/>
                                          </p:val>
                                        </p:tav>
                                      </p:tavLst>
                                    </p:anim>
                                    <p:anim calcmode="lin" valueType="num">
                                      <p:cBhvr>
                                        <p:cTn id="48" dur="500" fill="hold"/>
                                        <p:tgtEl>
                                          <p:spTgt spid="37932"/>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nodeType="clickEffect">
                                  <p:stCondLst>
                                    <p:cond delay="0"/>
                                  </p:stCondLst>
                                  <p:childTnLst>
                                    <p:set>
                                      <p:cBhvr>
                                        <p:cTn id="52" dur="1" fill="hold">
                                          <p:stCondLst>
                                            <p:cond delay="0"/>
                                          </p:stCondLst>
                                        </p:cTn>
                                        <p:tgtEl>
                                          <p:spTgt spid="37934"/>
                                        </p:tgtEl>
                                        <p:attrNameLst>
                                          <p:attrName>style.visibility</p:attrName>
                                        </p:attrNameLst>
                                      </p:cBhvr>
                                      <p:to>
                                        <p:strVal val="visible"/>
                                      </p:to>
                                    </p:set>
                                    <p:anim calcmode="lin" valueType="num">
                                      <p:cBhvr>
                                        <p:cTn id="53" dur="500" fill="hold"/>
                                        <p:tgtEl>
                                          <p:spTgt spid="37934"/>
                                        </p:tgtEl>
                                        <p:attrNameLst>
                                          <p:attrName>ppt_w</p:attrName>
                                        </p:attrNameLst>
                                      </p:cBhvr>
                                      <p:tavLst>
                                        <p:tav tm="0">
                                          <p:val>
                                            <p:fltVal val="0"/>
                                          </p:val>
                                        </p:tav>
                                        <p:tav tm="100000">
                                          <p:val>
                                            <p:strVal val="#ppt_w"/>
                                          </p:val>
                                        </p:tav>
                                      </p:tavLst>
                                    </p:anim>
                                    <p:anim calcmode="lin" valueType="num">
                                      <p:cBhvr>
                                        <p:cTn id="54" dur="500" fill="hold"/>
                                        <p:tgtEl>
                                          <p:spTgt spid="3793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7924"/>
                                        </p:tgtEl>
                                        <p:attrNameLst>
                                          <p:attrName>style.visibility</p:attrName>
                                        </p:attrNameLst>
                                      </p:cBhvr>
                                      <p:to>
                                        <p:strVal val="visible"/>
                                      </p:to>
                                    </p:set>
                                    <p:animEffect transition="in" filter="blinds(horizontal)">
                                      <p:cBhvr>
                                        <p:cTn id="59" dur="500"/>
                                        <p:tgtEl>
                                          <p:spTgt spid="37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7" grpId="0"/>
      <p:bldP spid="37922" grpId="0"/>
      <p:bldP spid="37924"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39750" y="520700"/>
            <a:ext cx="58229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既然相邻对换改变排列的奇偶性，那么   </a:t>
            </a:r>
          </a:p>
        </p:txBody>
      </p:sp>
      <p:grpSp>
        <p:nvGrpSpPr>
          <p:cNvPr id="2" name="Group 13"/>
          <p:cNvGrpSpPr>
            <a:grpSpLocks/>
          </p:cNvGrpSpPr>
          <p:nvPr/>
        </p:nvGrpSpPr>
        <p:grpSpPr bwMode="auto">
          <a:xfrm>
            <a:off x="858838" y="1916113"/>
            <a:ext cx="2971800" cy="460375"/>
            <a:chOff x="728" y="2971"/>
            <a:chExt cx="1872" cy="290"/>
          </a:xfrm>
        </p:grpSpPr>
        <p:sp>
          <p:nvSpPr>
            <p:cNvPr id="655371" name="Rectangle 14"/>
            <p:cNvSpPr>
              <a:spLocks noChangeArrowheads="1"/>
            </p:cNvSpPr>
            <p:nvPr/>
          </p:nvSpPr>
          <p:spPr bwMode="auto">
            <a:xfrm>
              <a:off x="753" y="2971"/>
              <a:ext cx="1526" cy="288"/>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smtClean="0">
                  <a:solidFill>
                    <a:srgbClr val="000000"/>
                  </a:solidFill>
                  <a:latin typeface="Times New Roman" pitchFamily="18" charset="0"/>
                  <a:ea typeface="楷体_GB2312" pitchFamily="49" charset="-122"/>
                </a:rPr>
                <a:t>2</a:t>
              </a:r>
              <a:r>
                <a:rPr kumimoji="1" lang="en-US" altLang="zh-CN" sz="2400" b="1" i="1" smtClean="0">
                  <a:solidFill>
                    <a:srgbClr val="000000"/>
                  </a:solidFill>
                  <a:latin typeface="Times New Roman" pitchFamily="18" charset="0"/>
                  <a:ea typeface="楷体_GB2312" pitchFamily="49" charset="-122"/>
                </a:rPr>
                <a:t>m</a:t>
              </a:r>
              <a:r>
                <a:rPr kumimoji="1" lang="en-US" altLang="zh-CN" sz="2400" b="1" smtClean="0">
                  <a:solidFill>
                    <a:srgbClr val="000000"/>
                  </a:solidFill>
                  <a:latin typeface="Times New Roman" pitchFamily="18" charset="0"/>
                  <a:ea typeface="楷体_GB2312" pitchFamily="49" charset="-122"/>
                </a:rPr>
                <a:t>+1</a:t>
              </a:r>
              <a:r>
                <a:rPr kumimoji="1" lang="zh-CN" altLang="en-US" sz="2400" b="1" smtClean="0">
                  <a:solidFill>
                    <a:srgbClr val="000000"/>
                  </a:solidFill>
                  <a:latin typeface="楷体_GB2312" pitchFamily="49" charset="-122"/>
                  <a:ea typeface="楷体_GB2312" pitchFamily="49" charset="-122"/>
                </a:rPr>
                <a:t>次相邻对换</a:t>
              </a:r>
            </a:p>
          </p:txBody>
        </p:sp>
        <p:sp>
          <p:nvSpPr>
            <p:cNvPr id="655372" name="Line 15"/>
            <p:cNvSpPr>
              <a:spLocks noChangeShapeType="1"/>
            </p:cNvSpPr>
            <p:nvPr/>
          </p:nvSpPr>
          <p:spPr bwMode="auto">
            <a:xfrm>
              <a:off x="728" y="3261"/>
              <a:ext cx="1872" cy="0"/>
            </a:xfrm>
            <a:prstGeom prst="line">
              <a:avLst/>
            </a:prstGeom>
            <a:noFill/>
            <a:ln w="28575">
              <a:solidFill>
                <a:srgbClr val="FF0000"/>
              </a:solidFill>
              <a:round/>
              <a:headEnd/>
              <a:tailEnd type="triangle" w="med" len="med"/>
            </a:ln>
          </p:spPr>
          <p:txBody>
            <a:bodyPr wrap="none" anchor="ctr"/>
            <a:lstStyle/>
            <a:p>
              <a:pPr fontAlgn="base">
                <a:spcBef>
                  <a:spcPct val="0"/>
                </a:spcBef>
                <a:spcAft>
                  <a:spcPct val="0"/>
                </a:spcAft>
              </a:pPr>
              <a:endParaRPr lang="zh-CN" altLang="en-US" sz="2400" smtClean="0">
                <a:solidFill>
                  <a:srgbClr val="000000"/>
                </a:solidFill>
                <a:ea typeface="楷体_GB2312" pitchFamily="49" charset="-122"/>
              </a:endParaRPr>
            </a:p>
          </p:txBody>
        </p:sp>
      </p:grpSp>
      <p:sp>
        <p:nvSpPr>
          <p:cNvPr id="25616" name="Rectangle 16"/>
          <p:cNvSpPr>
            <a:spLocks noChangeArrowheads="1"/>
          </p:cNvSpPr>
          <p:nvPr/>
        </p:nvSpPr>
        <p:spPr bwMode="auto">
          <a:xfrm>
            <a:off x="539750" y="2838450"/>
            <a:ext cx="8353425" cy="566738"/>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因此，一个排列中的任意两个元素对换，排列的奇偶性改变</a:t>
            </a:r>
            <a:r>
              <a:rPr kumimoji="1" lang="en-US" altLang="zh-CN" sz="2400" b="1" smtClean="0">
                <a:solidFill>
                  <a:srgbClr val="000000"/>
                </a:solidFill>
                <a:latin typeface="楷体_GB2312" pitchFamily="49" charset="-122"/>
                <a:ea typeface="楷体_GB2312" pitchFamily="49" charset="-122"/>
              </a:rPr>
              <a:t>.</a:t>
            </a:r>
          </a:p>
        </p:txBody>
      </p:sp>
      <p:graphicFrame>
        <p:nvGraphicFramePr>
          <p:cNvPr id="25617" name="Object 10"/>
          <p:cNvGraphicFramePr>
            <a:graphicFrameLocks noChangeAspect="1"/>
          </p:cNvGraphicFramePr>
          <p:nvPr/>
        </p:nvGraphicFramePr>
        <p:xfrm>
          <a:off x="579438" y="1162050"/>
          <a:ext cx="4648200" cy="554038"/>
        </p:xfrm>
        <a:graphic>
          <a:graphicData uri="http://schemas.openxmlformats.org/presentationml/2006/ole">
            <p:oleObj spid="_x0000_s379906" name="Equation" r:id="rId3" imgW="1574800" imgH="228600" progId="Equation.DSMT4">
              <p:embed/>
            </p:oleObj>
          </a:graphicData>
        </a:graphic>
      </p:graphicFrame>
      <p:graphicFrame>
        <p:nvGraphicFramePr>
          <p:cNvPr id="25618" name="Object 11"/>
          <p:cNvGraphicFramePr>
            <a:graphicFrameLocks noChangeAspect="1"/>
          </p:cNvGraphicFramePr>
          <p:nvPr/>
        </p:nvGraphicFramePr>
        <p:xfrm>
          <a:off x="3856038" y="2109788"/>
          <a:ext cx="4686300" cy="554037"/>
        </p:xfrm>
        <a:graphic>
          <a:graphicData uri="http://schemas.openxmlformats.org/presentationml/2006/ole">
            <p:oleObj spid="_x0000_s379907" name="Equation" r:id="rId4" imgW="1587500" imgH="228600" progId="Equation.DSMT4">
              <p:embed/>
            </p:oleObj>
          </a:graphicData>
        </a:graphic>
      </p:graphicFrame>
      <p:sp>
        <p:nvSpPr>
          <p:cNvPr id="25619" name="Text Box 19"/>
          <p:cNvSpPr txBox="1">
            <a:spLocks noChangeArrowheads="1"/>
          </p:cNvSpPr>
          <p:nvPr/>
        </p:nvSpPr>
        <p:spPr bwMode="auto">
          <a:xfrm>
            <a:off x="539750" y="3719513"/>
            <a:ext cx="10985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4044F6"/>
                </a:solidFill>
                <a:latin typeface="楷体_GB2312" pitchFamily="49" charset="-122"/>
                <a:ea typeface="楷体_GB2312" pitchFamily="49" charset="-122"/>
              </a:rPr>
              <a:t>推论  </a:t>
            </a:r>
          </a:p>
        </p:txBody>
      </p:sp>
      <p:sp>
        <p:nvSpPr>
          <p:cNvPr id="25620" name="Text Box 20"/>
          <p:cNvSpPr txBox="1">
            <a:spLocks noChangeArrowheads="1"/>
          </p:cNvSpPr>
          <p:nvPr/>
        </p:nvSpPr>
        <p:spPr bwMode="auto">
          <a:xfrm>
            <a:off x="1512888" y="3719513"/>
            <a:ext cx="5822950" cy="9683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FF0000"/>
                </a:solidFill>
                <a:latin typeface="楷体_GB2312" pitchFamily="49" charset="-122"/>
                <a:ea typeface="楷体_GB2312" pitchFamily="49" charset="-122"/>
              </a:rPr>
              <a:t>奇排列</a:t>
            </a:r>
            <a:r>
              <a:rPr kumimoji="1" lang="zh-CN" altLang="en-US" sz="2400" b="1" smtClean="0">
                <a:solidFill>
                  <a:srgbClr val="000000"/>
                </a:solidFill>
                <a:latin typeface="楷体_GB2312" pitchFamily="49" charset="-122"/>
                <a:ea typeface="楷体_GB2312" pitchFamily="49" charset="-122"/>
              </a:rPr>
              <a:t>变成标准排列的对换次数为</a:t>
            </a:r>
            <a:r>
              <a:rPr kumimoji="1" lang="zh-CN" altLang="en-US" sz="2400" b="1" smtClean="0">
                <a:solidFill>
                  <a:srgbClr val="FF0000"/>
                </a:solidFill>
                <a:latin typeface="楷体_GB2312" pitchFamily="49" charset="-122"/>
                <a:ea typeface="楷体_GB2312" pitchFamily="49" charset="-122"/>
              </a:rPr>
              <a:t>奇数</a:t>
            </a:r>
            <a:r>
              <a:rPr kumimoji="1" lang="zh-CN" altLang="en-US" sz="2400" b="1" smtClean="0">
                <a:solidFill>
                  <a:srgbClr val="000000"/>
                </a:solidFill>
                <a:latin typeface="楷体_GB2312" pitchFamily="49" charset="-122"/>
                <a:ea typeface="楷体_GB2312" pitchFamily="49" charset="-122"/>
              </a:rPr>
              <a:t>， </a:t>
            </a:r>
          </a:p>
          <a:p>
            <a:pPr fontAlgn="base">
              <a:lnSpc>
                <a:spcPct val="140000"/>
              </a:lnSpc>
              <a:spcBef>
                <a:spcPct val="0"/>
              </a:spcBef>
              <a:spcAft>
                <a:spcPct val="0"/>
              </a:spcAft>
            </a:pPr>
            <a:r>
              <a:rPr kumimoji="1" lang="zh-CN" altLang="en-US" sz="2400" b="1" smtClean="0">
                <a:solidFill>
                  <a:srgbClr val="FF0000"/>
                </a:solidFill>
                <a:latin typeface="楷体_GB2312" pitchFamily="49" charset="-122"/>
                <a:ea typeface="楷体_GB2312" pitchFamily="49" charset="-122"/>
              </a:rPr>
              <a:t>偶排列</a:t>
            </a:r>
            <a:r>
              <a:rPr kumimoji="1" lang="zh-CN" altLang="en-US" sz="2400" b="1" smtClean="0">
                <a:solidFill>
                  <a:srgbClr val="000000"/>
                </a:solidFill>
                <a:latin typeface="楷体_GB2312" pitchFamily="49" charset="-122"/>
                <a:ea typeface="楷体_GB2312" pitchFamily="49" charset="-122"/>
              </a:rPr>
              <a:t>变成标准排列的对换次数为</a:t>
            </a:r>
            <a:r>
              <a:rPr kumimoji="1" lang="zh-CN" altLang="en-US" sz="2400" b="1" smtClean="0">
                <a:solidFill>
                  <a:srgbClr val="FF0000"/>
                </a:solidFill>
                <a:latin typeface="楷体_GB2312" pitchFamily="49" charset="-122"/>
                <a:ea typeface="楷体_GB2312" pitchFamily="49" charset="-122"/>
              </a:rPr>
              <a:t>偶数</a:t>
            </a:r>
            <a:r>
              <a:rPr kumimoji="1" lang="en-US" altLang="zh-CN" sz="2400" b="1" smtClean="0">
                <a:solidFill>
                  <a:srgbClr val="000000"/>
                </a:solidFill>
                <a:latin typeface="楷体_GB2312" pitchFamily="49" charset="-122"/>
                <a:ea typeface="楷体_GB2312" pitchFamily="49" charset="-122"/>
              </a:rPr>
              <a:t>.</a:t>
            </a:r>
          </a:p>
        </p:txBody>
      </p:sp>
      <p:sp>
        <p:nvSpPr>
          <p:cNvPr id="25621" name="Text Box 21"/>
          <p:cNvSpPr txBox="1">
            <a:spLocks noChangeArrowheads="1"/>
          </p:cNvSpPr>
          <p:nvPr/>
        </p:nvSpPr>
        <p:spPr bwMode="auto">
          <a:xfrm>
            <a:off x="539750" y="5084763"/>
            <a:ext cx="7696200" cy="1406525"/>
          </a:xfrm>
          <a:prstGeom prst="rect">
            <a:avLst/>
          </a:prstGeom>
          <a:noFill/>
          <a:ln w="9525">
            <a:noFill/>
            <a:miter lim="800000"/>
            <a:headEnd/>
            <a:tailEnd/>
          </a:ln>
        </p:spPr>
        <p:txBody>
          <a:bodyPr>
            <a:spAutoFit/>
          </a:bodyPr>
          <a:lstStyle/>
          <a:p>
            <a:pPr fontAlgn="base">
              <a:lnSpc>
                <a:spcPct val="120000"/>
              </a:lnSpc>
              <a:spcBef>
                <a:spcPct val="50000"/>
              </a:spcBef>
              <a:spcAft>
                <a:spcPct val="0"/>
              </a:spcAft>
            </a:pPr>
            <a:r>
              <a:rPr kumimoji="1" lang="en-US" altLang="zh-CN" sz="2400" b="1" smtClean="0">
                <a:solidFill>
                  <a:srgbClr val="00007D"/>
                </a:solidFill>
                <a:latin typeface="楷体_GB2312" pitchFamily="49" charset="-122"/>
                <a:ea typeface="楷体_GB2312" pitchFamily="49" charset="-122"/>
              </a:rPr>
              <a:t>      </a:t>
            </a:r>
            <a:r>
              <a:rPr kumimoji="1" lang="zh-CN" altLang="en-US" sz="2400" b="1" smtClean="0">
                <a:solidFill>
                  <a:srgbClr val="000000"/>
                </a:solidFill>
                <a:latin typeface="楷体_GB2312" pitchFamily="49" charset="-122"/>
                <a:ea typeface="楷体_GB2312" pitchFamily="49" charset="-122"/>
              </a:rPr>
              <a:t>由定理</a:t>
            </a:r>
            <a:r>
              <a:rPr kumimoji="1" lang="en-US" altLang="zh-CN" sz="2400" b="1" smtClean="0">
                <a:solidFill>
                  <a:srgbClr val="000000"/>
                </a:solidFill>
                <a:latin typeface="楷体_GB2312" pitchFamily="49" charset="-122"/>
                <a:ea typeface="楷体_GB2312" pitchFamily="49" charset="-122"/>
              </a:rPr>
              <a:t>1</a:t>
            </a:r>
            <a:r>
              <a:rPr kumimoji="1" lang="zh-CN" altLang="en-US" sz="2400" b="1" smtClean="0">
                <a:solidFill>
                  <a:srgbClr val="000000"/>
                </a:solidFill>
                <a:latin typeface="楷体_GB2312" pitchFamily="49" charset="-122"/>
                <a:ea typeface="楷体_GB2312" pitchFamily="49" charset="-122"/>
              </a:rPr>
              <a:t>知，对换的次数就是排列奇偶性的变化次数，而标准排列是偶排列</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逆序数为零</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，因此可知推论成立</a:t>
            </a:r>
            <a:r>
              <a:rPr kumimoji="1" lang="en-US" altLang="zh-CN" sz="2400" b="1" smtClean="0">
                <a:solidFill>
                  <a:srgbClr val="000000"/>
                </a:solidFill>
                <a:latin typeface="楷体_GB2312" pitchFamily="49" charset="-122"/>
                <a:ea typeface="楷体_GB2312" pitchFamily="49" charset="-122"/>
              </a:rPr>
              <a:t>.</a:t>
            </a:r>
          </a:p>
        </p:txBody>
      </p:sp>
      <p:sp>
        <p:nvSpPr>
          <p:cNvPr id="25622" name="Rectangle 22"/>
          <p:cNvSpPr>
            <a:spLocks noChangeArrowheads="1"/>
          </p:cNvSpPr>
          <p:nvPr/>
        </p:nvSpPr>
        <p:spPr bwMode="auto">
          <a:xfrm>
            <a:off x="539750" y="5243513"/>
            <a:ext cx="9461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证明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6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2561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561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5619"/>
                                        </p:tgtEl>
                                        <p:attrNameLst>
                                          <p:attrName>style.visibility</p:attrName>
                                        </p:attrNameLst>
                                      </p:cBhvr>
                                      <p:to>
                                        <p:strVal val="visible"/>
                                      </p:to>
                                    </p:set>
                                    <p:animEffect transition="in" filter="box(in)">
                                      <p:cBhvr>
                                        <p:cTn id="28" dur="500"/>
                                        <p:tgtEl>
                                          <p:spTgt spid="2561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5620"/>
                                        </p:tgtEl>
                                        <p:attrNameLst>
                                          <p:attrName>style.visibility</p:attrName>
                                        </p:attrNameLst>
                                      </p:cBhvr>
                                      <p:to>
                                        <p:strVal val="visible"/>
                                      </p:to>
                                    </p:set>
                                    <p:animEffect transition="in" filter="box(in)">
                                      <p:cBhvr>
                                        <p:cTn id="31" dur="500"/>
                                        <p:tgtEl>
                                          <p:spTgt spid="256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5622"/>
                                        </p:tgtEl>
                                        <p:attrNameLst>
                                          <p:attrName>style.visibility</p:attrName>
                                        </p:attrNameLst>
                                      </p:cBhvr>
                                      <p:to>
                                        <p:strVal val="visible"/>
                                      </p:to>
                                    </p:set>
                                    <p:animEffect transition="in" filter="wipe(down)">
                                      <p:cBhvr>
                                        <p:cTn id="36" dur="500"/>
                                        <p:tgtEl>
                                          <p:spTgt spid="25622"/>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5621"/>
                                        </p:tgtEl>
                                        <p:attrNameLst>
                                          <p:attrName>style.visibility</p:attrName>
                                        </p:attrNameLst>
                                      </p:cBhvr>
                                      <p:to>
                                        <p:strVal val="visible"/>
                                      </p:to>
                                    </p:set>
                                    <p:animEffect transition="in" filter="wipe(down)">
                                      <p:cBhvr>
                                        <p:cTn id="39" dur="500"/>
                                        <p:tgtEl>
                                          <p:spTgt spid="2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16" grpId="0" autoUpdateAnimBg="0"/>
      <p:bldP spid="25619" grpId="0"/>
      <p:bldP spid="25620" grpId="0"/>
      <p:bldP spid="25621" grpId="0"/>
      <p:bldP spid="25622"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56386" name="Rectangle 2"/>
          <p:cNvSpPr>
            <a:spLocks noChangeArrowheads="1"/>
          </p:cNvSpPr>
          <p:nvPr/>
        </p:nvSpPr>
        <p:spPr bwMode="auto">
          <a:xfrm>
            <a:off x="4095750" y="3846513"/>
            <a:ext cx="9144000" cy="0"/>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ndParaRPr>
          </a:p>
        </p:txBody>
      </p:sp>
      <p:graphicFrame>
        <p:nvGraphicFramePr>
          <p:cNvPr id="656387" name="Object 22"/>
          <p:cNvGraphicFramePr>
            <a:graphicFrameLocks noChangeAspect="1"/>
          </p:cNvGraphicFramePr>
          <p:nvPr/>
        </p:nvGraphicFramePr>
        <p:xfrm>
          <a:off x="911225" y="2586038"/>
          <a:ext cx="6556375" cy="541337"/>
        </p:xfrm>
        <a:graphic>
          <a:graphicData uri="http://schemas.openxmlformats.org/presentationml/2006/ole">
            <p:oleObj spid="_x0000_s380930" name="Equation" r:id="rId3" imgW="3035300" imgH="254000" progId="Equation.DSMT4">
              <p:embed/>
            </p:oleObj>
          </a:graphicData>
        </a:graphic>
      </p:graphicFrame>
      <p:sp>
        <p:nvSpPr>
          <p:cNvPr id="656388" name="Text Box 4"/>
          <p:cNvSpPr txBox="1">
            <a:spLocks noChangeArrowheads="1"/>
          </p:cNvSpPr>
          <p:nvPr/>
        </p:nvSpPr>
        <p:spPr bwMode="auto">
          <a:xfrm>
            <a:off x="860425" y="1341438"/>
            <a:ext cx="7445375" cy="1041400"/>
          </a:xfrm>
          <a:prstGeom prst="rect">
            <a:avLst/>
          </a:prstGeom>
          <a:noFill/>
          <a:ln w="9525">
            <a:noFill/>
            <a:miter lim="800000"/>
            <a:headEnd/>
            <a:tailEnd/>
          </a:ln>
        </p:spPr>
        <p:txBody>
          <a:bodyPr>
            <a:spAutoFit/>
          </a:bodyPr>
          <a:lstStyle/>
          <a:p>
            <a:pPr fontAlgn="base">
              <a:lnSpc>
                <a:spcPct val="130000"/>
              </a:lnSpc>
              <a:spcBef>
                <a:spcPct val="50000"/>
              </a:spcBef>
              <a:spcAft>
                <a:spcPct val="0"/>
              </a:spcAft>
            </a:pPr>
            <a:r>
              <a:rPr kumimoji="1" lang="zh-CN" altLang="en-US" sz="2400" b="1" smtClean="0">
                <a:solidFill>
                  <a:srgbClr val="000000"/>
                </a:solidFill>
                <a:latin typeface="楷体_GB2312" pitchFamily="49" charset="-122"/>
                <a:ea typeface="楷体_GB2312" pitchFamily="49" charset="-122"/>
              </a:rPr>
              <a:t>因为数的乘法是可以交换的，</a:t>
            </a:r>
            <a:r>
              <a:rPr kumimoji="1" lang="zh-CN" altLang="en-US" sz="2400" b="1" smtClean="0">
                <a:solidFill>
                  <a:srgbClr val="000000"/>
                </a:solidFill>
                <a:latin typeface="Times New Roman" pitchFamily="18" charset="0"/>
                <a:ea typeface="楷体_GB2312" pitchFamily="49" charset="-122"/>
              </a:rPr>
              <a:t>所以 </a:t>
            </a:r>
            <a:r>
              <a:rPr kumimoji="1" lang="en-US" altLang="zh-CN" sz="2400" b="1" i="1" smtClean="0">
                <a:solidFill>
                  <a:srgbClr val="000000"/>
                </a:solidFill>
                <a:latin typeface="Times New Roman" pitchFamily="18" charset="0"/>
                <a:ea typeface="楷体_GB2312" pitchFamily="49" charset="-122"/>
              </a:rPr>
              <a:t>n </a:t>
            </a:r>
            <a:r>
              <a:rPr kumimoji="1" lang="zh-CN" altLang="en-US" sz="2400" b="1" smtClean="0">
                <a:solidFill>
                  <a:srgbClr val="000000"/>
                </a:solidFill>
                <a:latin typeface="楷体_GB2312" pitchFamily="49" charset="-122"/>
                <a:ea typeface="楷体_GB2312" pitchFamily="49" charset="-122"/>
              </a:rPr>
              <a:t>个元素相乘的次序是可以任意的，即 </a:t>
            </a:r>
          </a:p>
        </p:txBody>
      </p:sp>
      <p:sp>
        <p:nvSpPr>
          <p:cNvPr id="27653" name="Text Box 5"/>
          <p:cNvSpPr txBox="1">
            <a:spLocks noChangeArrowheads="1"/>
          </p:cNvSpPr>
          <p:nvPr/>
        </p:nvSpPr>
        <p:spPr bwMode="auto">
          <a:xfrm>
            <a:off x="863600" y="3324225"/>
            <a:ext cx="7696200" cy="1990725"/>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每作一次交换，元素的行标与列标所成的排列       </a:t>
            </a:r>
          </a:p>
          <a:p>
            <a:pPr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与        都同时作一次对换，即       与        同时改变奇偶性，</a:t>
            </a:r>
            <a:r>
              <a:rPr kumimoji="1" lang="zh-CN" altLang="en-US" sz="2400" b="1" smtClean="0">
                <a:solidFill>
                  <a:srgbClr val="FF0000"/>
                </a:solidFill>
                <a:latin typeface="楷体_GB2312" pitchFamily="49" charset="-122"/>
                <a:ea typeface="楷体_GB2312" pitchFamily="49" charset="-122"/>
              </a:rPr>
              <a:t>但是这两个排列的逆序数之和的奇偶性不变</a:t>
            </a:r>
            <a:r>
              <a:rPr kumimoji="1" lang="en-US" altLang="zh-CN" sz="2400" b="1" smtClean="0">
                <a:solidFill>
                  <a:srgbClr val="FF0000"/>
                </a:solidFill>
                <a:latin typeface="楷体_GB2312" pitchFamily="49" charset="-122"/>
                <a:ea typeface="楷体_GB2312" pitchFamily="49" charset="-122"/>
              </a:rPr>
              <a:t>. </a:t>
            </a:r>
          </a:p>
        </p:txBody>
      </p:sp>
      <p:graphicFrame>
        <p:nvGraphicFramePr>
          <p:cNvPr id="27654" name="Object 23"/>
          <p:cNvGraphicFramePr>
            <a:graphicFrameLocks noChangeAspect="1"/>
          </p:cNvGraphicFramePr>
          <p:nvPr/>
        </p:nvGraphicFramePr>
        <p:xfrm>
          <a:off x="7094538" y="3444875"/>
          <a:ext cx="1084262" cy="488950"/>
        </p:xfrm>
        <a:graphic>
          <a:graphicData uri="http://schemas.openxmlformats.org/presentationml/2006/ole">
            <p:oleObj spid="_x0000_s380931" name="Equation" r:id="rId4" imgW="508000" imgH="228600" progId="Equation.DSMT4">
              <p:embed/>
            </p:oleObj>
          </a:graphicData>
        </a:graphic>
      </p:graphicFrame>
      <p:graphicFrame>
        <p:nvGraphicFramePr>
          <p:cNvPr id="27655" name="Object 24"/>
          <p:cNvGraphicFramePr>
            <a:graphicFrameLocks noChangeAspect="1"/>
          </p:cNvGraphicFramePr>
          <p:nvPr/>
        </p:nvGraphicFramePr>
        <p:xfrm>
          <a:off x="1265238" y="3949700"/>
          <a:ext cx="1219200" cy="487363"/>
        </p:xfrm>
        <a:graphic>
          <a:graphicData uri="http://schemas.openxmlformats.org/presentationml/2006/ole">
            <p:oleObj spid="_x0000_s380932" name="Equation" r:id="rId5" imgW="571252" imgH="228501" progId="Equation.DSMT4">
              <p:embed/>
            </p:oleObj>
          </a:graphicData>
        </a:graphic>
      </p:graphicFrame>
      <p:graphicFrame>
        <p:nvGraphicFramePr>
          <p:cNvPr id="27656" name="Object 25"/>
          <p:cNvGraphicFramePr>
            <a:graphicFrameLocks noChangeAspect="1"/>
          </p:cNvGraphicFramePr>
          <p:nvPr/>
        </p:nvGraphicFramePr>
        <p:xfrm>
          <a:off x="6934200" y="3922713"/>
          <a:ext cx="1219200" cy="487362"/>
        </p:xfrm>
        <a:graphic>
          <a:graphicData uri="http://schemas.openxmlformats.org/presentationml/2006/ole">
            <p:oleObj spid="_x0000_s380933" name="Equation" r:id="rId6" imgW="571252" imgH="228501" progId="Equation.DSMT4">
              <p:embed/>
            </p:oleObj>
          </a:graphicData>
        </a:graphic>
      </p:graphicFrame>
      <p:graphicFrame>
        <p:nvGraphicFramePr>
          <p:cNvPr id="27657" name="Object 26"/>
          <p:cNvGraphicFramePr>
            <a:graphicFrameLocks noChangeAspect="1"/>
          </p:cNvGraphicFramePr>
          <p:nvPr/>
        </p:nvGraphicFramePr>
        <p:xfrm>
          <a:off x="5562600" y="3922713"/>
          <a:ext cx="1084263" cy="488950"/>
        </p:xfrm>
        <a:graphic>
          <a:graphicData uri="http://schemas.openxmlformats.org/presentationml/2006/ole">
            <p:oleObj spid="_x0000_s380934" name="Equation" r:id="rId7" imgW="508000" imgH="228600"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74700" y="4149725"/>
            <a:ext cx="6783388"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于是       与      同时为奇数或同时为偶数</a:t>
            </a:r>
            <a:r>
              <a:rPr kumimoji="1" lang="en-US" altLang="zh-CN" sz="2400" b="1" smtClean="0">
                <a:solidFill>
                  <a:srgbClr val="000000"/>
                </a:solidFill>
                <a:latin typeface="楷体_GB2312" pitchFamily="49" charset="-122"/>
                <a:ea typeface="楷体_GB2312" pitchFamily="49" charset="-122"/>
              </a:rPr>
              <a:t>. </a:t>
            </a:r>
          </a:p>
        </p:txBody>
      </p:sp>
      <p:sp>
        <p:nvSpPr>
          <p:cNvPr id="28675" name="Rectangle 3"/>
          <p:cNvSpPr>
            <a:spLocks noChangeArrowheads="1"/>
          </p:cNvSpPr>
          <p:nvPr/>
        </p:nvSpPr>
        <p:spPr bwMode="auto">
          <a:xfrm>
            <a:off x="774700" y="3429000"/>
            <a:ext cx="6953250"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即              是偶数</a:t>
            </a:r>
            <a:r>
              <a:rPr kumimoji="1" lang="en-US" altLang="zh-CN" sz="2400" b="1" smtClean="0">
                <a:solidFill>
                  <a:srgbClr val="000000"/>
                </a:solidFill>
                <a:latin typeface="楷体_GB2312" pitchFamily="49" charset="-122"/>
                <a:ea typeface="楷体_GB2312" pitchFamily="49" charset="-122"/>
              </a:rPr>
              <a:t>. </a:t>
            </a:r>
          </a:p>
        </p:txBody>
      </p:sp>
      <p:sp>
        <p:nvSpPr>
          <p:cNvPr id="28676" name="Rectangle 4"/>
          <p:cNvSpPr>
            <a:spLocks noChangeArrowheads="1"/>
          </p:cNvSpPr>
          <p:nvPr/>
        </p:nvSpPr>
        <p:spPr bwMode="auto">
          <a:xfrm>
            <a:off x="762000" y="2276475"/>
            <a:ext cx="8202613" cy="457200"/>
          </a:xfrm>
          <a:prstGeom prst="rect">
            <a:avLst/>
          </a:prstGeom>
          <a:noFill/>
          <a:ln w="9525">
            <a:noFill/>
            <a:miter lim="800000"/>
            <a:headEnd/>
            <a:tailEnd/>
          </a:ln>
        </p:spPr>
        <p:txBody>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因为对换改变排列的奇偶性，    是奇数，     也是奇数</a:t>
            </a:r>
            <a:r>
              <a:rPr kumimoji="1" lang="en-US" altLang="zh-CN" sz="2400" b="1" smtClean="0">
                <a:solidFill>
                  <a:srgbClr val="000000"/>
                </a:solidFill>
                <a:latin typeface="楷体_GB2312" pitchFamily="49" charset="-122"/>
                <a:ea typeface="楷体_GB2312" pitchFamily="49" charset="-122"/>
              </a:rPr>
              <a:t>.  </a:t>
            </a:r>
          </a:p>
        </p:txBody>
      </p:sp>
      <p:sp>
        <p:nvSpPr>
          <p:cNvPr id="28677" name="Text Box 5"/>
          <p:cNvSpPr txBox="1">
            <a:spLocks noChangeArrowheads="1"/>
          </p:cNvSpPr>
          <p:nvPr/>
        </p:nvSpPr>
        <p:spPr bwMode="auto">
          <a:xfrm>
            <a:off x="762000" y="533400"/>
            <a:ext cx="8072438"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设对换前行标排列的逆序数为</a:t>
            </a:r>
            <a:r>
              <a:rPr kumimoji="1" lang="zh-CN" altLang="en-US" sz="2400" b="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楷体_GB2312" pitchFamily="49" charset="-122"/>
                <a:ea typeface="楷体_GB2312" pitchFamily="49" charset="-122"/>
              </a:rPr>
              <a:t>，列标排列的逆序数为</a:t>
            </a:r>
            <a:r>
              <a:rPr kumimoji="1" lang="zh-CN" altLang="en-US" sz="2400" b="1" smtClean="0">
                <a:solidFill>
                  <a:srgbClr val="000000"/>
                </a:solidFill>
                <a:latin typeface="Times New Roman" pitchFamily="18" charset="0"/>
                <a:ea typeface="楷体_GB2312" pitchFamily="49" charset="-122"/>
              </a:rPr>
              <a:t>    </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28678" name="Object 46"/>
          <p:cNvGraphicFramePr>
            <a:graphicFrameLocks noChangeAspect="1"/>
          </p:cNvGraphicFramePr>
          <p:nvPr/>
        </p:nvGraphicFramePr>
        <p:xfrm>
          <a:off x="4872038" y="635000"/>
          <a:ext cx="247650" cy="303213"/>
        </p:xfrm>
        <a:graphic>
          <a:graphicData uri="http://schemas.openxmlformats.org/presentationml/2006/ole">
            <p:oleObj spid="_x0000_s381954" name="Equation" r:id="rId3" imgW="114201" imgH="139579" progId="Equation.DSMT4">
              <p:embed/>
            </p:oleObj>
          </a:graphicData>
        </a:graphic>
      </p:graphicFrame>
      <p:graphicFrame>
        <p:nvGraphicFramePr>
          <p:cNvPr id="28679" name="Object 47"/>
          <p:cNvGraphicFramePr>
            <a:graphicFrameLocks noChangeAspect="1"/>
          </p:cNvGraphicFramePr>
          <p:nvPr/>
        </p:nvGraphicFramePr>
        <p:xfrm>
          <a:off x="6135688" y="1631950"/>
          <a:ext cx="307975" cy="388938"/>
        </p:xfrm>
        <a:graphic>
          <a:graphicData uri="http://schemas.openxmlformats.org/presentationml/2006/ole">
            <p:oleObj spid="_x0000_s381955" name="Equation" r:id="rId4" imgW="139579" imgH="177646" progId="Equation.DSMT4">
              <p:embed/>
            </p:oleObj>
          </a:graphicData>
        </a:graphic>
      </p:graphicFrame>
      <p:graphicFrame>
        <p:nvGraphicFramePr>
          <p:cNvPr id="28680" name="Object 48"/>
          <p:cNvGraphicFramePr>
            <a:graphicFrameLocks noChangeAspect="1"/>
          </p:cNvGraphicFramePr>
          <p:nvPr/>
        </p:nvGraphicFramePr>
        <p:xfrm>
          <a:off x="6108700" y="1195388"/>
          <a:ext cx="334963" cy="388937"/>
        </p:xfrm>
        <a:graphic>
          <a:graphicData uri="http://schemas.openxmlformats.org/presentationml/2006/ole">
            <p:oleObj spid="_x0000_s381956" name="Equation" r:id="rId5" imgW="152202" imgH="177569" progId="Equation.DSMT4">
              <p:embed/>
            </p:oleObj>
          </a:graphicData>
        </a:graphic>
      </p:graphicFrame>
      <p:graphicFrame>
        <p:nvGraphicFramePr>
          <p:cNvPr id="28681" name="Object 49"/>
          <p:cNvGraphicFramePr>
            <a:graphicFrameLocks noChangeAspect="1"/>
          </p:cNvGraphicFramePr>
          <p:nvPr/>
        </p:nvGraphicFramePr>
        <p:xfrm>
          <a:off x="8164513" y="571500"/>
          <a:ext cx="223837" cy="366713"/>
        </p:xfrm>
        <a:graphic>
          <a:graphicData uri="http://schemas.openxmlformats.org/presentationml/2006/ole">
            <p:oleObj spid="_x0000_s381957" name="Equation" r:id="rId6" imgW="101468" imgH="164885" progId="Equation.DSMT4">
              <p:embed/>
            </p:oleObj>
          </a:graphicData>
        </a:graphic>
      </p:graphicFrame>
      <p:sp>
        <p:nvSpPr>
          <p:cNvPr id="28682" name="Text Box 10"/>
          <p:cNvSpPr txBox="1">
            <a:spLocks noChangeArrowheads="1"/>
          </p:cNvSpPr>
          <p:nvPr/>
        </p:nvSpPr>
        <p:spPr bwMode="auto">
          <a:xfrm>
            <a:off x="774700" y="2951163"/>
            <a:ext cx="4178300"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所以              是偶数， </a:t>
            </a:r>
          </a:p>
        </p:txBody>
      </p:sp>
      <p:graphicFrame>
        <p:nvGraphicFramePr>
          <p:cNvPr id="28683" name="Object 50"/>
          <p:cNvGraphicFramePr>
            <a:graphicFrameLocks noChangeAspect="1"/>
          </p:cNvGraphicFramePr>
          <p:nvPr/>
        </p:nvGraphicFramePr>
        <p:xfrm>
          <a:off x="4643438" y="2347913"/>
          <a:ext cx="781050" cy="390525"/>
        </p:xfrm>
        <a:graphic>
          <a:graphicData uri="http://schemas.openxmlformats.org/presentationml/2006/ole">
            <p:oleObj spid="_x0000_s381958" name="Equation" r:id="rId7" imgW="355138" imgH="177569" progId="Equation.DSMT4">
              <p:embed/>
            </p:oleObj>
          </a:graphicData>
        </a:graphic>
      </p:graphicFrame>
      <p:graphicFrame>
        <p:nvGraphicFramePr>
          <p:cNvPr id="28684" name="Object 51"/>
          <p:cNvGraphicFramePr>
            <a:graphicFrameLocks noChangeAspect="1"/>
          </p:cNvGraphicFramePr>
          <p:nvPr/>
        </p:nvGraphicFramePr>
        <p:xfrm>
          <a:off x="6732588" y="2347913"/>
          <a:ext cx="725487" cy="390525"/>
        </p:xfrm>
        <a:graphic>
          <a:graphicData uri="http://schemas.openxmlformats.org/presentationml/2006/ole">
            <p:oleObj spid="_x0000_s381959" name="Equation" r:id="rId8" imgW="329914" imgH="177646" progId="Equation.DSMT4">
              <p:embed/>
            </p:oleObj>
          </a:graphicData>
        </a:graphic>
      </p:graphicFrame>
      <p:graphicFrame>
        <p:nvGraphicFramePr>
          <p:cNvPr id="28685" name="Object 52"/>
          <p:cNvGraphicFramePr>
            <a:graphicFrameLocks noChangeAspect="1"/>
          </p:cNvGraphicFramePr>
          <p:nvPr/>
        </p:nvGraphicFramePr>
        <p:xfrm>
          <a:off x="1503363" y="2997200"/>
          <a:ext cx="2205037" cy="446088"/>
        </p:xfrm>
        <a:graphic>
          <a:graphicData uri="http://schemas.openxmlformats.org/presentationml/2006/ole">
            <p:oleObj spid="_x0000_s381960" name="Equation" r:id="rId9" imgW="1002865" imgH="203112" progId="Equation.DSMT4">
              <p:embed/>
            </p:oleObj>
          </a:graphicData>
        </a:graphic>
      </p:graphicFrame>
      <p:graphicFrame>
        <p:nvGraphicFramePr>
          <p:cNvPr id="28686" name="Object 53"/>
          <p:cNvGraphicFramePr>
            <a:graphicFrameLocks noChangeAspect="1"/>
          </p:cNvGraphicFramePr>
          <p:nvPr/>
        </p:nvGraphicFramePr>
        <p:xfrm>
          <a:off x="1143000" y="3487738"/>
          <a:ext cx="2205038" cy="446087"/>
        </p:xfrm>
        <a:graphic>
          <a:graphicData uri="http://schemas.openxmlformats.org/presentationml/2006/ole">
            <p:oleObj spid="_x0000_s381961" name="Equation" r:id="rId10" imgW="1002865" imgH="203112" progId="Equation.DSMT4">
              <p:embed/>
            </p:oleObj>
          </a:graphicData>
        </a:graphic>
      </p:graphicFrame>
      <p:graphicFrame>
        <p:nvGraphicFramePr>
          <p:cNvPr id="28687" name="Object 54"/>
          <p:cNvGraphicFramePr>
            <a:graphicFrameLocks noChangeAspect="1"/>
          </p:cNvGraphicFramePr>
          <p:nvPr/>
        </p:nvGraphicFramePr>
        <p:xfrm>
          <a:off x="1447800" y="4173538"/>
          <a:ext cx="1089025" cy="446087"/>
        </p:xfrm>
        <a:graphic>
          <a:graphicData uri="http://schemas.openxmlformats.org/presentationml/2006/ole">
            <p:oleObj spid="_x0000_s381962" name="Equation" r:id="rId11" imgW="494870" imgH="203024" progId="Equation.DSMT4">
              <p:embed/>
            </p:oleObj>
          </a:graphicData>
        </a:graphic>
      </p:graphicFrame>
      <p:graphicFrame>
        <p:nvGraphicFramePr>
          <p:cNvPr id="28688" name="Object 55"/>
          <p:cNvGraphicFramePr>
            <a:graphicFrameLocks noChangeAspect="1"/>
          </p:cNvGraphicFramePr>
          <p:nvPr/>
        </p:nvGraphicFramePr>
        <p:xfrm>
          <a:off x="2857500" y="4173538"/>
          <a:ext cx="922338" cy="446087"/>
        </p:xfrm>
        <a:graphic>
          <a:graphicData uri="http://schemas.openxmlformats.org/presentationml/2006/ole">
            <p:oleObj spid="_x0000_s381963" name="Equation" r:id="rId12" imgW="418918" imgH="203112" progId="Equation.DSMT4">
              <p:embed/>
            </p:oleObj>
          </a:graphicData>
        </a:graphic>
      </p:graphicFrame>
      <p:sp>
        <p:nvSpPr>
          <p:cNvPr id="28689" name="Text Box 17"/>
          <p:cNvSpPr txBox="1">
            <a:spLocks noChangeArrowheads="1"/>
          </p:cNvSpPr>
          <p:nvPr/>
        </p:nvSpPr>
        <p:spPr bwMode="auto">
          <a:xfrm>
            <a:off x="774700" y="4892675"/>
            <a:ext cx="7848600" cy="1041400"/>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因此，交换              中任意两个元素的位置后，其行标排列与列标排列的逆序数之和的奇偶性不变</a:t>
            </a:r>
            <a:r>
              <a:rPr kumimoji="1" lang="en-US" altLang="zh-CN" sz="2400" b="1" smtClean="0">
                <a:solidFill>
                  <a:srgbClr val="000000"/>
                </a:solidFill>
                <a:latin typeface="楷体_GB2312" pitchFamily="49" charset="-122"/>
                <a:ea typeface="楷体_GB2312" pitchFamily="49" charset="-122"/>
              </a:rPr>
              <a:t>.</a:t>
            </a:r>
          </a:p>
        </p:txBody>
      </p:sp>
      <p:graphicFrame>
        <p:nvGraphicFramePr>
          <p:cNvPr id="28690" name="Object 56"/>
          <p:cNvGraphicFramePr>
            <a:graphicFrameLocks noChangeAspect="1"/>
          </p:cNvGraphicFramePr>
          <p:nvPr/>
        </p:nvGraphicFramePr>
        <p:xfrm>
          <a:off x="2484438" y="4975225"/>
          <a:ext cx="2139950" cy="541338"/>
        </p:xfrm>
        <a:graphic>
          <a:graphicData uri="http://schemas.openxmlformats.org/presentationml/2006/ole">
            <p:oleObj spid="_x0000_s381964" name="Equation" r:id="rId13" imgW="990170" imgH="253890" progId="Equation.DSMT4">
              <p:embed/>
            </p:oleObj>
          </a:graphicData>
        </a:graphic>
      </p:graphicFrame>
      <p:sp>
        <p:nvSpPr>
          <p:cNvPr id="28691" name="Rectangle 19"/>
          <p:cNvSpPr>
            <a:spLocks noChangeArrowheads="1"/>
          </p:cNvSpPr>
          <p:nvPr/>
        </p:nvSpPr>
        <p:spPr bwMode="auto">
          <a:xfrm>
            <a:off x="762000" y="1052513"/>
            <a:ext cx="5405438" cy="968375"/>
          </a:xfrm>
          <a:prstGeom prst="rect">
            <a:avLst/>
          </a:prstGeom>
          <a:noFill/>
          <a:ln w="9525">
            <a:noFill/>
            <a:miter lim="800000"/>
            <a:headEnd/>
            <a:tailEnd/>
          </a:ln>
        </p:spPr>
        <p:txBody>
          <a:bodyPr wrap="none"/>
          <a:lstStyle/>
          <a:p>
            <a:pPr fontAlgn="base">
              <a:lnSpc>
                <a:spcPct val="12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设经过一次对换后行标排列的逆序数为</a:t>
            </a:r>
          </a:p>
          <a:p>
            <a:pPr fontAlgn="base">
              <a:lnSpc>
                <a:spcPct val="12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                列标排列的逆序数为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fade">
                                      <p:cBhvr>
                                        <p:cTn id="7" dur="1000"/>
                                        <p:tgtEl>
                                          <p:spTgt spid="28678"/>
                                        </p:tgtEl>
                                      </p:cBhvr>
                                    </p:animEffect>
                                    <p:anim calcmode="lin" valueType="num">
                                      <p:cBhvr>
                                        <p:cTn id="8" dur="1000" fill="hold"/>
                                        <p:tgtEl>
                                          <p:spTgt spid="28678"/>
                                        </p:tgtEl>
                                        <p:attrNameLst>
                                          <p:attrName>ppt_x</p:attrName>
                                        </p:attrNameLst>
                                      </p:cBhvr>
                                      <p:tavLst>
                                        <p:tav tm="0">
                                          <p:val>
                                            <p:strVal val="#ppt_x"/>
                                          </p:val>
                                        </p:tav>
                                        <p:tav tm="100000">
                                          <p:val>
                                            <p:strVal val="#ppt_x"/>
                                          </p:val>
                                        </p:tav>
                                      </p:tavLst>
                                    </p:anim>
                                    <p:anim calcmode="lin" valueType="num">
                                      <p:cBhvr>
                                        <p:cTn id="9" dur="1000" fill="hold"/>
                                        <p:tgtEl>
                                          <p:spTgt spid="286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fade">
                                      <p:cBhvr>
                                        <p:cTn id="12" dur="1000"/>
                                        <p:tgtEl>
                                          <p:spTgt spid="28681"/>
                                        </p:tgtEl>
                                      </p:cBhvr>
                                    </p:animEffect>
                                    <p:anim calcmode="lin" valueType="num">
                                      <p:cBhvr>
                                        <p:cTn id="13" dur="1000" fill="hold"/>
                                        <p:tgtEl>
                                          <p:spTgt spid="28681"/>
                                        </p:tgtEl>
                                        <p:attrNameLst>
                                          <p:attrName>ppt_x</p:attrName>
                                        </p:attrNameLst>
                                      </p:cBhvr>
                                      <p:tavLst>
                                        <p:tav tm="0">
                                          <p:val>
                                            <p:strVal val="#ppt_x"/>
                                          </p:val>
                                        </p:tav>
                                        <p:tav tm="100000">
                                          <p:val>
                                            <p:strVal val="#ppt_x"/>
                                          </p:val>
                                        </p:tav>
                                      </p:tavLst>
                                    </p:anim>
                                    <p:anim calcmode="lin" valueType="num">
                                      <p:cBhvr>
                                        <p:cTn id="14" dur="1000" fill="hold"/>
                                        <p:tgtEl>
                                          <p:spTgt spid="2868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fade">
                                      <p:cBhvr>
                                        <p:cTn id="17" dur="1000"/>
                                        <p:tgtEl>
                                          <p:spTgt spid="28677"/>
                                        </p:tgtEl>
                                      </p:cBhvr>
                                    </p:animEffect>
                                    <p:anim calcmode="lin" valueType="num">
                                      <p:cBhvr>
                                        <p:cTn id="18" dur="1000" fill="hold"/>
                                        <p:tgtEl>
                                          <p:spTgt spid="28677"/>
                                        </p:tgtEl>
                                        <p:attrNameLst>
                                          <p:attrName>ppt_x</p:attrName>
                                        </p:attrNameLst>
                                      </p:cBhvr>
                                      <p:tavLst>
                                        <p:tav tm="0">
                                          <p:val>
                                            <p:strVal val="#ppt_x"/>
                                          </p:val>
                                        </p:tav>
                                        <p:tav tm="100000">
                                          <p:val>
                                            <p:strVal val="#ppt_x"/>
                                          </p:val>
                                        </p:tav>
                                      </p:tavLst>
                                    </p:anim>
                                    <p:anim calcmode="lin" valueType="num">
                                      <p:cBhvr>
                                        <p:cTn id="19" dur="1000" fill="hold"/>
                                        <p:tgtEl>
                                          <p:spTgt spid="28677"/>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8680"/>
                                        </p:tgtEl>
                                        <p:attrNameLst>
                                          <p:attrName>style.visibility</p:attrName>
                                        </p:attrNameLst>
                                      </p:cBhvr>
                                      <p:to>
                                        <p:strVal val="visible"/>
                                      </p:to>
                                    </p:set>
                                    <p:animEffect transition="in" filter="wipe(left)">
                                      <p:cBhvr>
                                        <p:cTn id="24" dur="500"/>
                                        <p:tgtEl>
                                          <p:spTgt spid="28680"/>
                                        </p:tgtEl>
                                      </p:cBhvr>
                                    </p:animEffect>
                                  </p:childTnLst>
                                </p:cTn>
                              </p:par>
                              <p:par>
                                <p:cTn id="25" presetID="22" presetClass="entr" presetSubtype="8" fill="hold" nodeType="with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wipe(left)">
                                      <p:cBhvr>
                                        <p:cTn id="27" dur="500"/>
                                        <p:tgtEl>
                                          <p:spTgt spid="2867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691"/>
                                        </p:tgtEl>
                                        <p:attrNameLst>
                                          <p:attrName>style.visibility</p:attrName>
                                        </p:attrNameLst>
                                      </p:cBhvr>
                                      <p:to>
                                        <p:strVal val="visible"/>
                                      </p:to>
                                    </p:set>
                                    <p:animEffect transition="in" filter="wipe(left)">
                                      <p:cBhvr>
                                        <p:cTn id="30" dur="500"/>
                                        <p:tgtEl>
                                          <p:spTgt spid="286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8683"/>
                                        </p:tgtEl>
                                        <p:attrNameLst>
                                          <p:attrName>style.visibility</p:attrName>
                                        </p:attrNameLst>
                                      </p:cBhvr>
                                      <p:to>
                                        <p:strVal val="visible"/>
                                      </p:to>
                                    </p:set>
                                    <p:animEffect transition="in" filter="fade">
                                      <p:cBhvr>
                                        <p:cTn id="35" dur="1000"/>
                                        <p:tgtEl>
                                          <p:spTgt spid="28683"/>
                                        </p:tgtEl>
                                      </p:cBhvr>
                                    </p:animEffect>
                                    <p:anim calcmode="lin" valueType="num">
                                      <p:cBhvr>
                                        <p:cTn id="36" dur="1000" fill="hold"/>
                                        <p:tgtEl>
                                          <p:spTgt spid="28683"/>
                                        </p:tgtEl>
                                        <p:attrNameLst>
                                          <p:attrName>ppt_x</p:attrName>
                                        </p:attrNameLst>
                                      </p:cBhvr>
                                      <p:tavLst>
                                        <p:tav tm="0">
                                          <p:val>
                                            <p:strVal val="#ppt_x"/>
                                          </p:val>
                                        </p:tav>
                                        <p:tav tm="100000">
                                          <p:val>
                                            <p:strVal val="#ppt_x"/>
                                          </p:val>
                                        </p:tav>
                                      </p:tavLst>
                                    </p:anim>
                                    <p:anim calcmode="lin" valueType="num">
                                      <p:cBhvr>
                                        <p:cTn id="37" dur="1000" fill="hold"/>
                                        <p:tgtEl>
                                          <p:spTgt spid="28683"/>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8684"/>
                                        </p:tgtEl>
                                        <p:attrNameLst>
                                          <p:attrName>style.visibility</p:attrName>
                                        </p:attrNameLst>
                                      </p:cBhvr>
                                      <p:to>
                                        <p:strVal val="visible"/>
                                      </p:to>
                                    </p:set>
                                    <p:animEffect transition="in" filter="fade">
                                      <p:cBhvr>
                                        <p:cTn id="40" dur="1000"/>
                                        <p:tgtEl>
                                          <p:spTgt spid="28684"/>
                                        </p:tgtEl>
                                      </p:cBhvr>
                                    </p:animEffect>
                                    <p:anim calcmode="lin" valueType="num">
                                      <p:cBhvr>
                                        <p:cTn id="41" dur="1000" fill="hold"/>
                                        <p:tgtEl>
                                          <p:spTgt spid="28684"/>
                                        </p:tgtEl>
                                        <p:attrNameLst>
                                          <p:attrName>ppt_x</p:attrName>
                                        </p:attrNameLst>
                                      </p:cBhvr>
                                      <p:tavLst>
                                        <p:tav tm="0">
                                          <p:val>
                                            <p:strVal val="#ppt_x"/>
                                          </p:val>
                                        </p:tav>
                                        <p:tav tm="100000">
                                          <p:val>
                                            <p:strVal val="#ppt_x"/>
                                          </p:val>
                                        </p:tav>
                                      </p:tavLst>
                                    </p:anim>
                                    <p:anim calcmode="lin" valueType="num">
                                      <p:cBhvr>
                                        <p:cTn id="42" dur="1000" fill="hold"/>
                                        <p:tgtEl>
                                          <p:spTgt spid="2868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8676"/>
                                        </p:tgtEl>
                                        <p:attrNameLst>
                                          <p:attrName>style.visibility</p:attrName>
                                        </p:attrNameLst>
                                      </p:cBhvr>
                                      <p:to>
                                        <p:strVal val="visible"/>
                                      </p:to>
                                    </p:set>
                                    <p:animEffect transition="in" filter="fade">
                                      <p:cBhvr>
                                        <p:cTn id="45" dur="1000"/>
                                        <p:tgtEl>
                                          <p:spTgt spid="28676"/>
                                        </p:tgtEl>
                                      </p:cBhvr>
                                    </p:animEffect>
                                    <p:anim calcmode="lin" valueType="num">
                                      <p:cBhvr>
                                        <p:cTn id="46" dur="1000" fill="hold"/>
                                        <p:tgtEl>
                                          <p:spTgt spid="28676"/>
                                        </p:tgtEl>
                                        <p:attrNameLst>
                                          <p:attrName>ppt_x</p:attrName>
                                        </p:attrNameLst>
                                      </p:cBhvr>
                                      <p:tavLst>
                                        <p:tav tm="0">
                                          <p:val>
                                            <p:strVal val="#ppt_x"/>
                                          </p:val>
                                        </p:tav>
                                        <p:tav tm="100000">
                                          <p:val>
                                            <p:strVal val="#ppt_x"/>
                                          </p:val>
                                        </p:tav>
                                      </p:tavLst>
                                    </p:anim>
                                    <p:anim calcmode="lin" valueType="num">
                                      <p:cBhvr>
                                        <p:cTn id="47"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28685"/>
                                        </p:tgtEl>
                                        <p:attrNameLst>
                                          <p:attrName>style.visibility</p:attrName>
                                        </p:attrNameLst>
                                      </p:cBhvr>
                                      <p:to>
                                        <p:strVal val="visible"/>
                                      </p:to>
                                    </p:set>
                                    <p:animEffect transition="in" filter="fade">
                                      <p:cBhvr>
                                        <p:cTn id="52" dur="1000"/>
                                        <p:tgtEl>
                                          <p:spTgt spid="28685"/>
                                        </p:tgtEl>
                                      </p:cBhvr>
                                    </p:animEffect>
                                    <p:anim calcmode="lin" valueType="num">
                                      <p:cBhvr>
                                        <p:cTn id="53" dur="1000" fill="hold"/>
                                        <p:tgtEl>
                                          <p:spTgt spid="28685"/>
                                        </p:tgtEl>
                                        <p:attrNameLst>
                                          <p:attrName>ppt_x</p:attrName>
                                        </p:attrNameLst>
                                      </p:cBhvr>
                                      <p:tavLst>
                                        <p:tav tm="0">
                                          <p:val>
                                            <p:strVal val="#ppt_x"/>
                                          </p:val>
                                        </p:tav>
                                        <p:tav tm="100000">
                                          <p:val>
                                            <p:strVal val="#ppt_x"/>
                                          </p:val>
                                        </p:tav>
                                      </p:tavLst>
                                    </p:anim>
                                    <p:anim calcmode="lin" valueType="num">
                                      <p:cBhvr>
                                        <p:cTn id="54" dur="1000" fill="hold"/>
                                        <p:tgtEl>
                                          <p:spTgt spid="2868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8682"/>
                                        </p:tgtEl>
                                        <p:attrNameLst>
                                          <p:attrName>style.visibility</p:attrName>
                                        </p:attrNameLst>
                                      </p:cBhvr>
                                      <p:to>
                                        <p:strVal val="visible"/>
                                      </p:to>
                                    </p:set>
                                    <p:animEffect transition="in" filter="fade">
                                      <p:cBhvr>
                                        <p:cTn id="57" dur="1000"/>
                                        <p:tgtEl>
                                          <p:spTgt spid="28682"/>
                                        </p:tgtEl>
                                      </p:cBhvr>
                                    </p:animEffect>
                                    <p:anim calcmode="lin" valueType="num">
                                      <p:cBhvr>
                                        <p:cTn id="58" dur="1000" fill="hold"/>
                                        <p:tgtEl>
                                          <p:spTgt spid="28682"/>
                                        </p:tgtEl>
                                        <p:attrNameLst>
                                          <p:attrName>ppt_x</p:attrName>
                                        </p:attrNameLst>
                                      </p:cBhvr>
                                      <p:tavLst>
                                        <p:tav tm="0">
                                          <p:val>
                                            <p:strVal val="#ppt_x"/>
                                          </p:val>
                                        </p:tav>
                                        <p:tav tm="100000">
                                          <p:val>
                                            <p:strVal val="#ppt_x"/>
                                          </p:val>
                                        </p:tav>
                                      </p:tavLst>
                                    </p:anim>
                                    <p:anim calcmode="lin" valueType="num">
                                      <p:cBhvr>
                                        <p:cTn id="59" dur="1000" fill="hold"/>
                                        <p:tgtEl>
                                          <p:spTgt spid="28682"/>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nodeType="clickEffect">
                                  <p:stCondLst>
                                    <p:cond delay="0"/>
                                  </p:stCondLst>
                                  <p:childTnLst>
                                    <p:set>
                                      <p:cBhvr>
                                        <p:cTn id="63" dur="1" fill="hold">
                                          <p:stCondLst>
                                            <p:cond delay="0"/>
                                          </p:stCondLst>
                                        </p:cTn>
                                        <p:tgtEl>
                                          <p:spTgt spid="28686"/>
                                        </p:tgtEl>
                                        <p:attrNameLst>
                                          <p:attrName>style.visibility</p:attrName>
                                        </p:attrNameLst>
                                      </p:cBhvr>
                                      <p:to>
                                        <p:strVal val="visible"/>
                                      </p:to>
                                    </p:set>
                                    <p:animEffect transition="in" filter="fade">
                                      <p:cBhvr>
                                        <p:cTn id="64" dur="1000"/>
                                        <p:tgtEl>
                                          <p:spTgt spid="28686"/>
                                        </p:tgtEl>
                                      </p:cBhvr>
                                    </p:animEffect>
                                    <p:anim calcmode="lin" valueType="num">
                                      <p:cBhvr>
                                        <p:cTn id="65" dur="1000" fill="hold"/>
                                        <p:tgtEl>
                                          <p:spTgt spid="28686"/>
                                        </p:tgtEl>
                                        <p:attrNameLst>
                                          <p:attrName>ppt_x</p:attrName>
                                        </p:attrNameLst>
                                      </p:cBhvr>
                                      <p:tavLst>
                                        <p:tav tm="0">
                                          <p:val>
                                            <p:strVal val="#ppt_x"/>
                                          </p:val>
                                        </p:tav>
                                        <p:tav tm="100000">
                                          <p:val>
                                            <p:strVal val="#ppt_x"/>
                                          </p:val>
                                        </p:tav>
                                      </p:tavLst>
                                    </p:anim>
                                    <p:anim calcmode="lin" valueType="num">
                                      <p:cBhvr>
                                        <p:cTn id="66" dur="1000" fill="hold"/>
                                        <p:tgtEl>
                                          <p:spTgt spid="2868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8675"/>
                                        </p:tgtEl>
                                        <p:attrNameLst>
                                          <p:attrName>style.visibility</p:attrName>
                                        </p:attrNameLst>
                                      </p:cBhvr>
                                      <p:to>
                                        <p:strVal val="visible"/>
                                      </p:to>
                                    </p:set>
                                    <p:animEffect transition="in" filter="fade">
                                      <p:cBhvr>
                                        <p:cTn id="69" dur="1000"/>
                                        <p:tgtEl>
                                          <p:spTgt spid="28675"/>
                                        </p:tgtEl>
                                      </p:cBhvr>
                                    </p:animEffect>
                                    <p:anim calcmode="lin" valueType="num">
                                      <p:cBhvr>
                                        <p:cTn id="70" dur="1000" fill="hold"/>
                                        <p:tgtEl>
                                          <p:spTgt spid="28675"/>
                                        </p:tgtEl>
                                        <p:attrNameLst>
                                          <p:attrName>ppt_x</p:attrName>
                                        </p:attrNameLst>
                                      </p:cBhvr>
                                      <p:tavLst>
                                        <p:tav tm="0">
                                          <p:val>
                                            <p:strVal val="#ppt_x"/>
                                          </p:val>
                                        </p:tav>
                                        <p:tav tm="100000">
                                          <p:val>
                                            <p:strVal val="#ppt_x"/>
                                          </p:val>
                                        </p:tav>
                                      </p:tavLst>
                                    </p:anim>
                                    <p:anim calcmode="lin" valueType="num">
                                      <p:cBhvr>
                                        <p:cTn id="71"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entr" presetSubtype="0" fill="hold" nodeType="clickEffect">
                                  <p:stCondLst>
                                    <p:cond delay="0"/>
                                  </p:stCondLst>
                                  <p:childTnLst>
                                    <p:set>
                                      <p:cBhvr>
                                        <p:cTn id="75" dur="1" fill="hold">
                                          <p:stCondLst>
                                            <p:cond delay="0"/>
                                          </p:stCondLst>
                                        </p:cTn>
                                        <p:tgtEl>
                                          <p:spTgt spid="28687"/>
                                        </p:tgtEl>
                                        <p:attrNameLst>
                                          <p:attrName>style.visibility</p:attrName>
                                        </p:attrNameLst>
                                      </p:cBhvr>
                                      <p:to>
                                        <p:strVal val="visible"/>
                                      </p:to>
                                    </p:set>
                                    <p:animEffect transition="in" filter="fade">
                                      <p:cBhvr>
                                        <p:cTn id="76" dur="1000"/>
                                        <p:tgtEl>
                                          <p:spTgt spid="28687"/>
                                        </p:tgtEl>
                                      </p:cBhvr>
                                    </p:animEffect>
                                    <p:anim calcmode="lin" valueType="num">
                                      <p:cBhvr>
                                        <p:cTn id="77" dur="1000" fill="hold"/>
                                        <p:tgtEl>
                                          <p:spTgt spid="28687"/>
                                        </p:tgtEl>
                                        <p:attrNameLst>
                                          <p:attrName>ppt_x</p:attrName>
                                        </p:attrNameLst>
                                      </p:cBhvr>
                                      <p:tavLst>
                                        <p:tav tm="0">
                                          <p:val>
                                            <p:strVal val="#ppt_x"/>
                                          </p:val>
                                        </p:tav>
                                        <p:tav tm="100000">
                                          <p:val>
                                            <p:strVal val="#ppt_x"/>
                                          </p:val>
                                        </p:tav>
                                      </p:tavLst>
                                    </p:anim>
                                    <p:anim calcmode="lin" valueType="num">
                                      <p:cBhvr>
                                        <p:cTn id="78" dur="1000" fill="hold"/>
                                        <p:tgtEl>
                                          <p:spTgt spid="28687"/>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8688"/>
                                        </p:tgtEl>
                                        <p:attrNameLst>
                                          <p:attrName>style.visibility</p:attrName>
                                        </p:attrNameLst>
                                      </p:cBhvr>
                                      <p:to>
                                        <p:strVal val="visible"/>
                                      </p:to>
                                    </p:set>
                                    <p:animEffect transition="in" filter="fade">
                                      <p:cBhvr>
                                        <p:cTn id="81" dur="1000"/>
                                        <p:tgtEl>
                                          <p:spTgt spid="28688"/>
                                        </p:tgtEl>
                                      </p:cBhvr>
                                    </p:animEffect>
                                    <p:anim calcmode="lin" valueType="num">
                                      <p:cBhvr>
                                        <p:cTn id="82" dur="1000" fill="hold"/>
                                        <p:tgtEl>
                                          <p:spTgt spid="28688"/>
                                        </p:tgtEl>
                                        <p:attrNameLst>
                                          <p:attrName>ppt_x</p:attrName>
                                        </p:attrNameLst>
                                      </p:cBhvr>
                                      <p:tavLst>
                                        <p:tav tm="0">
                                          <p:val>
                                            <p:strVal val="#ppt_x"/>
                                          </p:val>
                                        </p:tav>
                                        <p:tav tm="100000">
                                          <p:val>
                                            <p:strVal val="#ppt_x"/>
                                          </p:val>
                                        </p:tav>
                                      </p:tavLst>
                                    </p:anim>
                                    <p:anim calcmode="lin" valueType="num">
                                      <p:cBhvr>
                                        <p:cTn id="83" dur="1000" fill="hold"/>
                                        <p:tgtEl>
                                          <p:spTgt spid="2868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8674"/>
                                        </p:tgtEl>
                                        <p:attrNameLst>
                                          <p:attrName>style.visibility</p:attrName>
                                        </p:attrNameLst>
                                      </p:cBhvr>
                                      <p:to>
                                        <p:strVal val="visible"/>
                                      </p:to>
                                    </p:set>
                                    <p:animEffect transition="in" filter="fade">
                                      <p:cBhvr>
                                        <p:cTn id="86" dur="1000"/>
                                        <p:tgtEl>
                                          <p:spTgt spid="28674"/>
                                        </p:tgtEl>
                                      </p:cBhvr>
                                    </p:animEffect>
                                    <p:anim calcmode="lin" valueType="num">
                                      <p:cBhvr>
                                        <p:cTn id="87" dur="1000" fill="hold"/>
                                        <p:tgtEl>
                                          <p:spTgt spid="28674"/>
                                        </p:tgtEl>
                                        <p:attrNameLst>
                                          <p:attrName>ppt_x</p:attrName>
                                        </p:attrNameLst>
                                      </p:cBhvr>
                                      <p:tavLst>
                                        <p:tav tm="0">
                                          <p:val>
                                            <p:strVal val="#ppt_x"/>
                                          </p:val>
                                        </p:tav>
                                        <p:tav tm="100000">
                                          <p:val>
                                            <p:strVal val="#ppt_x"/>
                                          </p:val>
                                        </p:tav>
                                      </p:tavLst>
                                    </p:anim>
                                    <p:anim calcmode="lin" valueType="num">
                                      <p:cBhvr>
                                        <p:cTn id="88"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42" presetClass="entr" presetSubtype="0" fill="hold" nodeType="clickEffect">
                                  <p:stCondLst>
                                    <p:cond delay="0"/>
                                  </p:stCondLst>
                                  <p:childTnLst>
                                    <p:set>
                                      <p:cBhvr>
                                        <p:cTn id="92" dur="1" fill="hold">
                                          <p:stCondLst>
                                            <p:cond delay="0"/>
                                          </p:stCondLst>
                                        </p:cTn>
                                        <p:tgtEl>
                                          <p:spTgt spid="28690"/>
                                        </p:tgtEl>
                                        <p:attrNameLst>
                                          <p:attrName>style.visibility</p:attrName>
                                        </p:attrNameLst>
                                      </p:cBhvr>
                                      <p:to>
                                        <p:strVal val="visible"/>
                                      </p:to>
                                    </p:set>
                                    <p:animEffect transition="in" filter="fade">
                                      <p:cBhvr>
                                        <p:cTn id="93" dur="1000"/>
                                        <p:tgtEl>
                                          <p:spTgt spid="28690"/>
                                        </p:tgtEl>
                                      </p:cBhvr>
                                    </p:animEffect>
                                    <p:anim calcmode="lin" valueType="num">
                                      <p:cBhvr>
                                        <p:cTn id="94" dur="1000" fill="hold"/>
                                        <p:tgtEl>
                                          <p:spTgt spid="28690"/>
                                        </p:tgtEl>
                                        <p:attrNameLst>
                                          <p:attrName>ppt_x</p:attrName>
                                        </p:attrNameLst>
                                      </p:cBhvr>
                                      <p:tavLst>
                                        <p:tav tm="0">
                                          <p:val>
                                            <p:strVal val="#ppt_x"/>
                                          </p:val>
                                        </p:tav>
                                        <p:tav tm="100000">
                                          <p:val>
                                            <p:strVal val="#ppt_x"/>
                                          </p:val>
                                        </p:tav>
                                      </p:tavLst>
                                    </p:anim>
                                    <p:anim calcmode="lin" valueType="num">
                                      <p:cBhvr>
                                        <p:cTn id="95" dur="1000" fill="hold"/>
                                        <p:tgtEl>
                                          <p:spTgt spid="28690"/>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8689"/>
                                        </p:tgtEl>
                                        <p:attrNameLst>
                                          <p:attrName>style.visibility</p:attrName>
                                        </p:attrNameLst>
                                      </p:cBhvr>
                                      <p:to>
                                        <p:strVal val="visible"/>
                                      </p:to>
                                    </p:set>
                                    <p:animEffect transition="in" filter="fade">
                                      <p:cBhvr>
                                        <p:cTn id="98" dur="1000"/>
                                        <p:tgtEl>
                                          <p:spTgt spid="28689"/>
                                        </p:tgtEl>
                                      </p:cBhvr>
                                    </p:animEffect>
                                    <p:anim calcmode="lin" valueType="num">
                                      <p:cBhvr>
                                        <p:cTn id="99" dur="1000" fill="hold"/>
                                        <p:tgtEl>
                                          <p:spTgt spid="28689"/>
                                        </p:tgtEl>
                                        <p:attrNameLst>
                                          <p:attrName>ppt_x</p:attrName>
                                        </p:attrNameLst>
                                      </p:cBhvr>
                                      <p:tavLst>
                                        <p:tav tm="0">
                                          <p:val>
                                            <p:strVal val="#ppt_x"/>
                                          </p:val>
                                        </p:tav>
                                        <p:tav tm="100000">
                                          <p:val>
                                            <p:strVal val="#ppt_x"/>
                                          </p:val>
                                        </p:tav>
                                      </p:tavLst>
                                    </p:anim>
                                    <p:anim calcmode="lin" valueType="num">
                                      <p:cBhvr>
                                        <p:cTn id="100" dur="1000" fill="hold"/>
                                        <p:tgtEl>
                                          <p:spTgt spid="286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P spid="28676" grpId="0"/>
      <p:bldP spid="28677" grpId="0"/>
      <p:bldP spid="28682" grpId="0"/>
      <p:bldP spid="28689" grpId="0"/>
      <p:bldP spid="28691"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658434" name="Object 6"/>
          <p:cNvGraphicFramePr>
            <a:graphicFrameLocks noChangeAspect="1"/>
          </p:cNvGraphicFramePr>
          <p:nvPr/>
        </p:nvGraphicFramePr>
        <p:xfrm>
          <a:off x="1331913" y="4438650"/>
          <a:ext cx="6305550" cy="1222375"/>
        </p:xfrm>
        <a:graphic>
          <a:graphicData uri="http://schemas.openxmlformats.org/presentationml/2006/ole">
            <p:oleObj spid="_x0000_s382978" name="Equation" r:id="rId3" imgW="2501900" imgH="482600" progId="Equation.DSMT4">
              <p:embed/>
            </p:oleObj>
          </a:graphicData>
        </a:graphic>
      </p:graphicFrame>
      <p:sp>
        <p:nvSpPr>
          <p:cNvPr id="658435" name="Text Box 3"/>
          <p:cNvSpPr txBox="1">
            <a:spLocks noChangeArrowheads="1"/>
          </p:cNvSpPr>
          <p:nvPr/>
        </p:nvSpPr>
        <p:spPr bwMode="auto">
          <a:xfrm>
            <a:off x="914400" y="1052513"/>
            <a:ext cx="7696200" cy="112712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800" b="1" smtClean="0">
                <a:solidFill>
                  <a:srgbClr val="000000"/>
                </a:solidFill>
                <a:latin typeface="楷体_GB2312" pitchFamily="49" charset="-122"/>
                <a:ea typeface="楷体_GB2312" pitchFamily="49" charset="-122"/>
              </a:rPr>
              <a:t>经过一次对换是如此，经过多次对换还是如此</a:t>
            </a:r>
            <a:r>
              <a:rPr kumimoji="1" lang="en-US" altLang="zh-CN"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所以，在一系列对换之后</a:t>
            </a:r>
          </a:p>
        </p:txBody>
      </p:sp>
      <p:graphicFrame>
        <p:nvGraphicFramePr>
          <p:cNvPr id="658436" name="Object 7"/>
          <p:cNvGraphicFramePr>
            <a:graphicFrameLocks noChangeAspect="1"/>
          </p:cNvGraphicFramePr>
          <p:nvPr/>
        </p:nvGraphicFramePr>
        <p:xfrm>
          <a:off x="1255713" y="2349500"/>
          <a:ext cx="6556375" cy="541338"/>
        </p:xfrm>
        <a:graphic>
          <a:graphicData uri="http://schemas.openxmlformats.org/presentationml/2006/ole">
            <p:oleObj spid="_x0000_s382979" name="Equation" r:id="rId4" imgW="3035300" imgH="254000" progId="Equation.DSMT4">
              <p:embed/>
            </p:oleObj>
          </a:graphicData>
        </a:graphic>
      </p:graphicFrame>
      <p:sp>
        <p:nvSpPr>
          <p:cNvPr id="658437" name="Text Box 3"/>
          <p:cNvSpPr txBox="1">
            <a:spLocks noChangeArrowheads="1"/>
          </p:cNvSpPr>
          <p:nvPr/>
        </p:nvSpPr>
        <p:spPr bwMode="auto">
          <a:xfrm>
            <a:off x="971550" y="3321050"/>
            <a:ext cx="7696200" cy="539750"/>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800" b="1" smtClean="0">
                <a:solidFill>
                  <a:srgbClr val="000000"/>
                </a:solidFill>
                <a:latin typeface="楷体_GB2312" pitchFamily="49" charset="-122"/>
                <a:ea typeface="楷体_GB2312" pitchFamily="49" charset="-122"/>
              </a:rPr>
              <a:t>三项的符号也是相同的，即</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401763"/>
            <a:ext cx="6916738" cy="1527175"/>
            <a:chOff x="576" y="686"/>
            <a:chExt cx="4357" cy="962"/>
          </a:xfrm>
        </p:grpSpPr>
        <p:sp>
          <p:nvSpPr>
            <p:cNvPr id="659463" name="Rectangle 3"/>
            <p:cNvSpPr>
              <a:spLocks noChangeArrowheads="1"/>
            </p:cNvSpPr>
            <p:nvPr/>
          </p:nvSpPr>
          <p:spPr bwMode="auto">
            <a:xfrm>
              <a:off x="576" y="686"/>
              <a:ext cx="3164"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FF"/>
                  </a:solidFill>
                  <a:latin typeface="Times New Roman" pitchFamily="18" charset="0"/>
                  <a:ea typeface="楷体_GB2312" pitchFamily="49" charset="-122"/>
                </a:rPr>
                <a:t>定理</a:t>
              </a:r>
              <a:r>
                <a:rPr kumimoji="1" lang="en-US" altLang="zh-CN" sz="2800" b="1" smtClean="0">
                  <a:solidFill>
                    <a:srgbClr val="4044F6"/>
                  </a:solidFill>
                  <a:latin typeface="Times New Roman" pitchFamily="18" charset="0"/>
                  <a:ea typeface="楷体_GB2312" pitchFamily="49" charset="-122"/>
                </a:rPr>
                <a:t>2</a:t>
              </a:r>
              <a:r>
                <a:rPr kumimoji="1" lang="en-US" altLang="zh-CN" sz="2800" b="1" smtClean="0">
                  <a:solidFill>
                    <a:srgbClr val="000000"/>
                  </a:solidFill>
                  <a:latin typeface="Times New Roman" pitchFamily="18" charset="0"/>
                  <a:ea typeface="楷体_GB2312" pitchFamily="49" charset="-122"/>
                </a:rPr>
                <a:t>   </a:t>
              </a:r>
              <a:r>
                <a:rPr kumimoji="1" lang="en-US" altLang="zh-CN" sz="2800" b="1" i="1" smtClean="0">
                  <a:solidFill>
                    <a:srgbClr val="000000"/>
                  </a:solidFill>
                  <a:latin typeface="Times New Roman" pitchFamily="18" charset="0"/>
                  <a:ea typeface="楷体_GB2312" pitchFamily="49" charset="-122"/>
                </a:rPr>
                <a:t>n </a:t>
              </a:r>
              <a:r>
                <a:rPr kumimoji="1" lang="zh-CN" altLang="en-US" sz="2800" b="1" smtClean="0">
                  <a:solidFill>
                    <a:srgbClr val="000000"/>
                  </a:solidFill>
                  <a:latin typeface="Times New Roman" pitchFamily="18" charset="0"/>
                  <a:ea typeface="楷体_GB2312" pitchFamily="49" charset="-122"/>
                </a:rPr>
                <a:t>阶行列式也可定义为  </a:t>
              </a:r>
            </a:p>
          </p:txBody>
        </p:sp>
        <p:graphicFrame>
          <p:nvGraphicFramePr>
            <p:cNvPr id="659464" name="Object 10"/>
            <p:cNvGraphicFramePr>
              <a:graphicFrameLocks noChangeAspect="1"/>
            </p:cNvGraphicFramePr>
            <p:nvPr/>
          </p:nvGraphicFramePr>
          <p:xfrm>
            <a:off x="1190" y="1056"/>
            <a:ext cx="3743" cy="592"/>
          </p:xfrm>
          <a:graphic>
            <a:graphicData uri="http://schemas.openxmlformats.org/presentationml/2006/ole">
              <p:oleObj spid="_x0000_s384003" name="Equation" r:id="rId3" imgW="2349500" imgH="368300" progId="Equation.DSMT4">
                <p:embed/>
              </p:oleObj>
            </a:graphicData>
          </a:graphic>
        </p:graphicFrame>
      </p:grpSp>
      <p:grpSp>
        <p:nvGrpSpPr>
          <p:cNvPr id="3" name="Group 5"/>
          <p:cNvGrpSpPr>
            <a:grpSpLocks/>
          </p:cNvGrpSpPr>
          <p:nvPr/>
        </p:nvGrpSpPr>
        <p:grpSpPr bwMode="auto">
          <a:xfrm>
            <a:off x="884238" y="3244850"/>
            <a:ext cx="7831137" cy="2035175"/>
            <a:chOff x="557" y="2044"/>
            <a:chExt cx="4933" cy="1282"/>
          </a:xfrm>
        </p:grpSpPr>
        <p:sp>
          <p:nvSpPr>
            <p:cNvPr id="659461" name="Rectangle 6"/>
            <p:cNvSpPr>
              <a:spLocks noChangeArrowheads="1"/>
            </p:cNvSpPr>
            <p:nvPr/>
          </p:nvSpPr>
          <p:spPr bwMode="auto">
            <a:xfrm>
              <a:off x="557" y="2044"/>
              <a:ext cx="3164"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FF"/>
                  </a:solidFill>
                  <a:latin typeface="Times New Roman" pitchFamily="18" charset="0"/>
                  <a:ea typeface="楷体_GB2312" pitchFamily="49" charset="-122"/>
                </a:rPr>
                <a:t>定理</a:t>
              </a:r>
              <a:r>
                <a:rPr kumimoji="1" lang="en-US" altLang="zh-CN" sz="2800" b="1" smtClean="0">
                  <a:solidFill>
                    <a:srgbClr val="0000FF"/>
                  </a:solidFill>
                  <a:latin typeface="Times New Roman" pitchFamily="18" charset="0"/>
                  <a:ea typeface="楷体_GB2312" pitchFamily="49" charset="-122"/>
                </a:rPr>
                <a:t>3</a:t>
              </a:r>
              <a:r>
                <a:rPr kumimoji="1" lang="en-US" altLang="zh-CN" sz="2800" b="1" smtClean="0">
                  <a:solidFill>
                    <a:srgbClr val="00007D"/>
                  </a:solidFill>
                  <a:latin typeface="Times New Roman" pitchFamily="18" charset="0"/>
                  <a:ea typeface="楷体_GB2312" pitchFamily="49" charset="-122"/>
                </a:rPr>
                <a:t>   </a:t>
              </a:r>
              <a:r>
                <a:rPr kumimoji="1" lang="en-US" altLang="zh-CN" sz="2800" b="1" i="1" smtClean="0">
                  <a:solidFill>
                    <a:srgbClr val="000000"/>
                  </a:solidFill>
                  <a:latin typeface="Times New Roman" pitchFamily="18" charset="0"/>
                  <a:ea typeface="楷体_GB2312" pitchFamily="49" charset="-122"/>
                </a:rPr>
                <a:t>n </a:t>
              </a:r>
              <a:r>
                <a:rPr kumimoji="1" lang="zh-CN" altLang="en-US" sz="2800" b="1" smtClean="0">
                  <a:solidFill>
                    <a:srgbClr val="000000"/>
                  </a:solidFill>
                  <a:latin typeface="Times New Roman" pitchFamily="18" charset="0"/>
                  <a:ea typeface="楷体_GB2312" pitchFamily="49" charset="-122"/>
                </a:rPr>
                <a:t>阶行列式也可定义为  </a:t>
              </a:r>
            </a:p>
          </p:txBody>
        </p:sp>
        <p:graphicFrame>
          <p:nvGraphicFramePr>
            <p:cNvPr id="659462" name="Object 11"/>
            <p:cNvGraphicFramePr>
              <a:graphicFrameLocks noChangeAspect="1"/>
            </p:cNvGraphicFramePr>
            <p:nvPr/>
          </p:nvGraphicFramePr>
          <p:xfrm>
            <a:off x="1196" y="2597"/>
            <a:ext cx="4294" cy="729"/>
          </p:xfrm>
          <a:graphic>
            <a:graphicData uri="http://schemas.openxmlformats.org/presentationml/2006/ole">
              <p:oleObj spid="_x0000_s384002" name="Equation" r:id="rId4" imgW="2692400" imgH="457200" progId="Equation.DSMT4">
                <p:embed/>
              </p:oleObj>
            </a:graphicData>
          </a:graphic>
        </p:graphicFrame>
      </p:grpSp>
      <p:sp>
        <p:nvSpPr>
          <p:cNvPr id="8" name="Text Box 5"/>
          <p:cNvSpPr txBox="1">
            <a:spLocks noChangeArrowheads="1"/>
          </p:cNvSpPr>
          <p:nvPr/>
        </p:nvSpPr>
        <p:spPr bwMode="auto">
          <a:xfrm>
            <a:off x="609600" y="571500"/>
            <a:ext cx="3946525" cy="52387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CC"/>
                </a:solidFill>
                <a:latin typeface="楷体_GB2312" pitchFamily="49" charset="-122"/>
                <a:ea typeface="楷体_GB2312" pitchFamily="49" charset="-122"/>
              </a:rPr>
              <a:t>四、行列式的等价定义</a:t>
            </a:r>
            <a:r>
              <a:rPr kumimoji="1" lang="zh-CN" altLang="en-US" sz="2400" b="1" smtClean="0">
                <a:solidFill>
                  <a:srgbClr val="000000"/>
                </a:solidFill>
                <a:latin typeface="楷体_GB2312" pitchFamily="49" charset="-122"/>
                <a:ea typeface="楷体_GB2312" pitchFamily="49"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1219200" y="4149725"/>
          <a:ext cx="3581400" cy="2070100"/>
        </p:xfrm>
        <a:graphic>
          <a:graphicData uri="http://schemas.openxmlformats.org/presentationml/2006/ole">
            <p:oleObj spid="_x0000_s385026" name="Equation" r:id="rId3" imgW="1625600" imgH="939800" progId="Equation.DSMT4">
              <p:embed/>
            </p:oleObj>
          </a:graphicData>
        </a:graphic>
      </p:graphicFrame>
      <p:graphicFrame>
        <p:nvGraphicFramePr>
          <p:cNvPr id="30723" name="Object 3"/>
          <p:cNvGraphicFramePr>
            <a:graphicFrameLocks noChangeAspect="1"/>
          </p:cNvGraphicFramePr>
          <p:nvPr/>
        </p:nvGraphicFramePr>
        <p:xfrm>
          <a:off x="1219200" y="1557338"/>
          <a:ext cx="3271838" cy="2068512"/>
        </p:xfrm>
        <a:graphic>
          <a:graphicData uri="http://schemas.openxmlformats.org/presentationml/2006/ole">
            <p:oleObj spid="_x0000_s385027" name="Equation" r:id="rId4" imgW="1485900" imgH="939800" progId="Equation.DSMT4">
              <p:embed/>
            </p:oleObj>
          </a:graphicData>
        </a:graphic>
      </p:graphicFrame>
      <p:sp>
        <p:nvSpPr>
          <p:cNvPr id="660484" name="Text Box 4"/>
          <p:cNvSpPr txBox="1">
            <a:spLocks noChangeArrowheads="1"/>
          </p:cNvSpPr>
          <p:nvPr/>
        </p:nvSpPr>
        <p:spPr bwMode="auto">
          <a:xfrm>
            <a:off x="609600" y="457200"/>
            <a:ext cx="1725613" cy="466725"/>
          </a:xfrm>
          <a:prstGeom prst="rect">
            <a:avLst/>
          </a:prstGeom>
          <a:solidFill>
            <a:srgbClr val="FFFF99">
              <a:alpha val="50195"/>
            </a:srgbClr>
          </a:solidFill>
          <a:ln w="9525">
            <a:solidFill>
              <a:schemeClr val="tx1"/>
            </a:solid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四个结论：</a:t>
            </a:r>
          </a:p>
        </p:txBody>
      </p:sp>
      <p:sp>
        <p:nvSpPr>
          <p:cNvPr id="30725" name="Text Box 5"/>
          <p:cNvSpPr txBox="1">
            <a:spLocks noChangeArrowheads="1"/>
          </p:cNvSpPr>
          <p:nvPr/>
        </p:nvSpPr>
        <p:spPr bwMode="auto">
          <a:xfrm>
            <a:off x="609600" y="969963"/>
            <a:ext cx="26225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(1)  </a:t>
            </a:r>
            <a:r>
              <a:rPr kumimoji="1" lang="zh-CN" altLang="en-US" sz="2400" b="1" smtClean="0">
                <a:solidFill>
                  <a:srgbClr val="000000"/>
                </a:solidFill>
                <a:latin typeface="楷体_GB2312" pitchFamily="49" charset="-122"/>
                <a:ea typeface="楷体_GB2312" pitchFamily="49" charset="-122"/>
              </a:rPr>
              <a:t>对角行列式 </a:t>
            </a:r>
          </a:p>
        </p:txBody>
      </p:sp>
      <p:graphicFrame>
        <p:nvGraphicFramePr>
          <p:cNvPr id="30726" name="Object 4"/>
          <p:cNvGraphicFramePr>
            <a:graphicFrameLocks noChangeAspect="1"/>
          </p:cNvGraphicFramePr>
          <p:nvPr/>
        </p:nvGraphicFramePr>
        <p:xfrm>
          <a:off x="4500563" y="2374900"/>
          <a:ext cx="1803400" cy="431800"/>
        </p:xfrm>
        <a:graphic>
          <a:graphicData uri="http://schemas.openxmlformats.org/presentationml/2006/ole">
            <p:oleObj spid="_x0000_s385028" name="Equation" r:id="rId5" imgW="1803400" imgH="431800" progId="">
              <p:embed/>
            </p:oleObj>
          </a:graphicData>
        </a:graphic>
      </p:graphicFrame>
      <p:sp>
        <p:nvSpPr>
          <p:cNvPr id="30727" name="Text Box 7"/>
          <p:cNvSpPr txBox="1">
            <a:spLocks noChangeArrowheads="1"/>
          </p:cNvSpPr>
          <p:nvPr/>
        </p:nvSpPr>
        <p:spPr bwMode="auto">
          <a:xfrm>
            <a:off x="533400" y="3733800"/>
            <a:ext cx="7010400" cy="457200"/>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(2) </a:t>
            </a:r>
          </a:p>
        </p:txBody>
      </p:sp>
      <p:graphicFrame>
        <p:nvGraphicFramePr>
          <p:cNvPr id="30728" name="Object 5"/>
          <p:cNvGraphicFramePr>
            <a:graphicFrameLocks noChangeAspect="1"/>
          </p:cNvGraphicFramePr>
          <p:nvPr/>
        </p:nvGraphicFramePr>
        <p:xfrm>
          <a:off x="4727575" y="5527675"/>
          <a:ext cx="3459163" cy="781050"/>
        </p:xfrm>
        <a:graphic>
          <a:graphicData uri="http://schemas.openxmlformats.org/presentationml/2006/ole">
            <p:oleObj spid="_x0000_s385029" name="Equation" r:id="rId6" imgW="1574117" imgH="355446" progId="Equation.DSMT4">
              <p:embed/>
            </p:oleObj>
          </a:graphicData>
        </a:graphic>
      </p:graphicFrame>
      <p:sp>
        <p:nvSpPr>
          <p:cNvPr id="30729" name="Line 9"/>
          <p:cNvSpPr>
            <a:spLocks noChangeShapeType="1"/>
          </p:cNvSpPr>
          <p:nvPr/>
        </p:nvSpPr>
        <p:spPr bwMode="auto">
          <a:xfrm>
            <a:off x="1981200" y="1628775"/>
            <a:ext cx="2376488" cy="1800225"/>
          </a:xfrm>
          <a:prstGeom prst="line">
            <a:avLst/>
          </a:prstGeom>
          <a:noFill/>
          <a:ln w="28575">
            <a:solidFill>
              <a:srgbClr val="FF0000"/>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0730" name="Line 10"/>
          <p:cNvSpPr>
            <a:spLocks noChangeShapeType="1"/>
          </p:cNvSpPr>
          <p:nvPr/>
        </p:nvSpPr>
        <p:spPr bwMode="auto">
          <a:xfrm flipH="1">
            <a:off x="1978025" y="4292600"/>
            <a:ext cx="2449513" cy="1657350"/>
          </a:xfrm>
          <a:prstGeom prst="line">
            <a:avLst/>
          </a:prstGeom>
          <a:noFill/>
          <a:ln w="28575">
            <a:solidFill>
              <a:srgbClr val="FF0000"/>
            </a:solidFill>
            <a:prstDash val="dash"/>
            <a:round/>
            <a:headEnd/>
            <a:tailEnd/>
          </a:ln>
        </p:spPr>
        <p:txBody>
          <a:bodyPr/>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0731" name="Rectangle 11"/>
          <p:cNvSpPr>
            <a:spLocks noChangeArrowheads="1"/>
          </p:cNvSpPr>
          <p:nvPr/>
        </p:nvSpPr>
        <p:spPr bwMode="auto">
          <a:xfrm>
            <a:off x="4989513" y="5445125"/>
            <a:ext cx="1296987" cy="735013"/>
          </a:xfrm>
          <a:prstGeom prst="rect">
            <a:avLst/>
          </a:prstGeom>
          <a:noFill/>
          <a:ln w="28575">
            <a:solidFill>
              <a:srgbClr val="FF0000"/>
            </a:solid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2" name="Object 6"/>
          <p:cNvGraphicFramePr>
            <a:graphicFrameLocks noChangeAspect="1"/>
          </p:cNvGraphicFramePr>
          <p:nvPr/>
        </p:nvGraphicFramePr>
        <p:xfrm>
          <a:off x="4722813" y="4679950"/>
          <a:ext cx="4306887" cy="836613"/>
        </p:xfrm>
        <a:graphic>
          <a:graphicData uri="http://schemas.openxmlformats.org/presentationml/2006/ole">
            <p:oleObj spid="_x0000_s385030" name="公式" r:id="rId7" imgW="1422400" imgH="2413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wipe(left)">
                                      <p:cBhvr>
                                        <p:cTn id="7" dur="500"/>
                                        <p:tgtEl>
                                          <p:spTgt spid="3072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wipe(left)">
                                      <p:cBhvr>
                                        <p:cTn id="11" dur="500"/>
                                        <p:tgtEl>
                                          <p:spTgt spid="307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729"/>
                                        </p:tgtEl>
                                        <p:attrNameLst>
                                          <p:attrName>style.visibility</p:attrName>
                                        </p:attrNameLst>
                                      </p:cBhvr>
                                      <p:to>
                                        <p:strVal val="visible"/>
                                      </p:to>
                                    </p:set>
                                    <p:animEffect transition="in" filter="wipe(left)">
                                      <p:cBhvr>
                                        <p:cTn id="16" dur="500"/>
                                        <p:tgtEl>
                                          <p:spTgt spid="307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726"/>
                                        </p:tgtEl>
                                        <p:attrNameLst>
                                          <p:attrName>style.visibility</p:attrName>
                                        </p:attrNameLst>
                                      </p:cBhvr>
                                      <p:to>
                                        <p:strVal val="visible"/>
                                      </p:to>
                                    </p:set>
                                    <p:animEffect transition="in" filter="wipe(left)">
                                      <p:cBhvr>
                                        <p:cTn id="21" dur="500"/>
                                        <p:tgtEl>
                                          <p:spTgt spid="307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727">
                                            <p:txEl>
                                              <p:pRg st="0" end="0"/>
                                            </p:txEl>
                                          </p:spTgt>
                                        </p:tgtEl>
                                        <p:attrNameLst>
                                          <p:attrName>style.visibility</p:attrName>
                                        </p:attrNameLst>
                                      </p:cBhvr>
                                      <p:to>
                                        <p:strVal val="visible"/>
                                      </p:to>
                                    </p:set>
                                    <p:animEffect transition="in" filter="wipe(left)">
                                      <p:cBhvr>
                                        <p:cTn id="26" dur="500"/>
                                        <p:tgtEl>
                                          <p:spTgt spid="30727">
                                            <p:txEl>
                                              <p:pRg st="0" end="0"/>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0722"/>
                                        </p:tgtEl>
                                        <p:attrNameLst>
                                          <p:attrName>style.visibility</p:attrName>
                                        </p:attrNameLst>
                                      </p:cBhvr>
                                      <p:to>
                                        <p:strVal val="visible"/>
                                      </p:to>
                                    </p:set>
                                    <p:animEffect transition="in" filter="wipe(left)">
                                      <p:cBhvr>
                                        <p:cTn id="30" dur="500"/>
                                        <p:tgtEl>
                                          <p:spTgt spid="3072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730"/>
                                        </p:tgtEl>
                                        <p:attrNameLst>
                                          <p:attrName>style.visibility</p:attrName>
                                        </p:attrNameLst>
                                      </p:cBhvr>
                                      <p:to>
                                        <p:strVal val="visible"/>
                                      </p:to>
                                    </p:set>
                                    <p:animEffect transition="in" filter="wipe(left)">
                                      <p:cBhvr>
                                        <p:cTn id="35" dur="500"/>
                                        <p:tgtEl>
                                          <p:spTgt spid="3073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0728"/>
                                        </p:tgtEl>
                                        <p:attrNameLst>
                                          <p:attrName>style.visibility</p:attrName>
                                        </p:attrNameLst>
                                      </p:cBhvr>
                                      <p:to>
                                        <p:strVal val="visible"/>
                                      </p:to>
                                    </p:set>
                                    <p:animEffect transition="in" filter="wipe(left)">
                                      <p:cBhvr>
                                        <p:cTn id="44" dur="500"/>
                                        <p:tgtEl>
                                          <p:spTgt spid="307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30731"/>
                                        </p:tgtEl>
                                        <p:attrNameLst>
                                          <p:attrName>style.visibility</p:attrName>
                                        </p:attrNameLst>
                                      </p:cBhvr>
                                      <p:to>
                                        <p:strVal val="visible"/>
                                      </p:to>
                                    </p:set>
                                    <p:animEffect transition="in" filter="wedge">
                                      <p:cBhvr>
                                        <p:cTn id="49" dur="20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autoUpdateAnimBg="0"/>
      <p:bldP spid="30727" grpId="0" build="p" autoUpdateAnimBg="0"/>
      <p:bldP spid="30729" grpId="0" animBg="1"/>
      <p:bldP spid="30730" grpId="0" animBg="1"/>
      <p:bldP spid="3073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6754" name="矩形 3"/>
          <p:cNvSpPr>
            <a:spLocks noChangeArrowheads="1"/>
          </p:cNvSpPr>
          <p:nvPr/>
        </p:nvSpPr>
        <p:spPr bwMode="auto">
          <a:xfrm>
            <a:off x="785813" y="1357313"/>
            <a:ext cx="7572375" cy="2616200"/>
          </a:xfrm>
          <a:prstGeom prst="rect">
            <a:avLst/>
          </a:prstGeom>
          <a:noFill/>
          <a:ln w="9525">
            <a:noFill/>
            <a:miter lim="800000"/>
            <a:headEnd/>
            <a:tailEnd/>
          </a:ln>
        </p:spPr>
        <p:txBody>
          <a:bodyPr>
            <a:spAutoFit/>
          </a:bodyPr>
          <a:lstStyle/>
          <a:p>
            <a:pPr fontAlgn="base">
              <a:spcBef>
                <a:spcPct val="0"/>
              </a:spcBef>
              <a:spcAft>
                <a:spcPct val="0"/>
              </a:spcAft>
            </a:pPr>
            <a:r>
              <a:rPr lang="zh-CN" altLang="en-US" sz="2400" smtClean="0">
                <a:solidFill>
                  <a:srgbClr val="000000"/>
                </a:solidFill>
                <a:ea typeface="楷体_GB2312" pitchFamily="49" charset="-122"/>
              </a:rPr>
              <a:t>       </a:t>
            </a:r>
            <a:endParaRPr lang="zh-CN" altLang="en-US" sz="2800" b="1" smtClean="0">
              <a:solidFill>
                <a:srgbClr val="000000"/>
              </a:solidFill>
              <a:ea typeface="楷体_GB2312" pitchFamily="49" charset="-122"/>
            </a:endParaRPr>
          </a:p>
          <a:p>
            <a:pPr fontAlgn="base">
              <a:spcBef>
                <a:spcPct val="0"/>
              </a:spcBef>
              <a:spcAft>
                <a:spcPct val="0"/>
              </a:spcAft>
            </a:pPr>
            <a:r>
              <a:rPr lang="zh-CN" altLang="en-US" sz="2800" b="1" smtClean="0">
                <a:solidFill>
                  <a:srgbClr val="000000"/>
                </a:solidFill>
                <a:ea typeface="楷体_GB2312" pitchFamily="49" charset="-122"/>
              </a:rPr>
              <a:t>    “代数”这个词在中文中出现较晚，在清代时才传入中国，当时被人们译成“阿尔热巴拉”，直到</a:t>
            </a:r>
            <a:r>
              <a:rPr lang="en-US" altLang="zh-CN" sz="2800" b="1" smtClean="0">
                <a:solidFill>
                  <a:srgbClr val="000000"/>
                </a:solidFill>
                <a:ea typeface="楷体_GB2312" pitchFamily="49" charset="-122"/>
              </a:rPr>
              <a:t>1859</a:t>
            </a:r>
            <a:r>
              <a:rPr lang="zh-CN" altLang="en-US" sz="2800" b="1" smtClean="0">
                <a:solidFill>
                  <a:srgbClr val="000000"/>
                </a:solidFill>
                <a:ea typeface="楷体_GB2312" pitchFamily="49" charset="-122"/>
              </a:rPr>
              <a:t>年，清代著名的数学家、翻译家李善兰（</a:t>
            </a:r>
            <a:r>
              <a:rPr lang="zh-CN" altLang="en-US" sz="2800" smtClean="0">
                <a:solidFill>
                  <a:srgbClr val="000000"/>
                </a:solidFill>
                <a:ea typeface="楷体_GB2312" pitchFamily="49" charset="-122"/>
              </a:rPr>
              <a:t> </a:t>
            </a:r>
            <a:r>
              <a:rPr lang="en-US" altLang="zh-CN" sz="2800" smtClean="0">
                <a:solidFill>
                  <a:srgbClr val="000000"/>
                </a:solidFill>
                <a:ea typeface="楷体_GB2312" pitchFamily="49" charset="-122"/>
              </a:rPr>
              <a:t>1811-1882 </a:t>
            </a:r>
            <a:r>
              <a:rPr lang="zh-CN" altLang="en-US" sz="2800" b="1" smtClean="0">
                <a:solidFill>
                  <a:srgbClr val="000000"/>
                </a:solidFill>
                <a:ea typeface="楷体_GB2312" pitchFamily="49" charset="-122"/>
              </a:rPr>
              <a:t>）才将它翻译成为“代数学”，之后一直沿用。</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flipH="1" flipV="1">
            <a:off x="1858963" y="1752600"/>
            <a:ext cx="2441575" cy="1981200"/>
          </a:xfrm>
          <a:prstGeom prst="rtTriangle">
            <a:avLst/>
          </a:prstGeom>
          <a:solidFill>
            <a:srgbClr val="FFFF99"/>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sp>
        <p:nvSpPr>
          <p:cNvPr id="31747" name="AutoShape 3"/>
          <p:cNvSpPr>
            <a:spLocks noChangeArrowheads="1"/>
          </p:cNvSpPr>
          <p:nvPr/>
        </p:nvSpPr>
        <p:spPr bwMode="auto">
          <a:xfrm>
            <a:off x="1947863" y="4343400"/>
            <a:ext cx="2516187" cy="2057400"/>
          </a:xfrm>
          <a:prstGeom prst="rtTriangle">
            <a:avLst/>
          </a:prstGeom>
          <a:solidFill>
            <a:srgbClr val="FFFF99"/>
          </a:solidFill>
          <a:ln w="9525">
            <a:noFill/>
            <a:miter lim="800000"/>
            <a:headEnd/>
            <a:tailEnd/>
          </a:ln>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31748" name="Object 2"/>
          <p:cNvGraphicFramePr>
            <a:graphicFrameLocks noChangeAspect="1"/>
          </p:cNvGraphicFramePr>
          <p:nvPr/>
        </p:nvGraphicFramePr>
        <p:xfrm>
          <a:off x="1219200" y="4343400"/>
          <a:ext cx="3276600" cy="2057400"/>
        </p:xfrm>
        <a:graphic>
          <a:graphicData uri="http://schemas.openxmlformats.org/presentationml/2006/ole">
            <p:oleObj spid="_x0000_s386050" name="Equation" r:id="rId3" imgW="3276600" imgH="2057400" progId="">
              <p:embed/>
            </p:oleObj>
          </a:graphicData>
        </a:graphic>
      </p:graphicFrame>
      <p:graphicFrame>
        <p:nvGraphicFramePr>
          <p:cNvPr id="31749" name="Object 3"/>
          <p:cNvGraphicFramePr>
            <a:graphicFrameLocks noChangeAspect="1"/>
          </p:cNvGraphicFramePr>
          <p:nvPr/>
        </p:nvGraphicFramePr>
        <p:xfrm>
          <a:off x="1149350" y="1676400"/>
          <a:ext cx="3225800" cy="2057400"/>
        </p:xfrm>
        <a:graphic>
          <a:graphicData uri="http://schemas.openxmlformats.org/presentationml/2006/ole">
            <p:oleObj spid="_x0000_s386051" name="Equation" r:id="rId4" imgW="3225800" imgH="2057400" progId="">
              <p:embed/>
            </p:oleObj>
          </a:graphicData>
        </a:graphic>
      </p:graphicFrame>
      <p:sp>
        <p:nvSpPr>
          <p:cNvPr id="31750" name="Text Box 6"/>
          <p:cNvSpPr txBox="1">
            <a:spLocks noChangeArrowheads="1"/>
          </p:cNvSpPr>
          <p:nvPr/>
        </p:nvSpPr>
        <p:spPr bwMode="auto">
          <a:xfrm>
            <a:off x="609600" y="969963"/>
            <a:ext cx="70421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(3)  </a:t>
            </a:r>
            <a:r>
              <a:rPr kumimoji="1" lang="zh-CN" altLang="en-US" sz="2400" b="1" smtClean="0">
                <a:solidFill>
                  <a:srgbClr val="000000"/>
                </a:solidFill>
                <a:latin typeface="楷体_GB2312" pitchFamily="49" charset="-122"/>
                <a:ea typeface="楷体_GB2312" pitchFamily="49" charset="-122"/>
              </a:rPr>
              <a:t>上三角形行列式 （主对角线下侧元素都为</a:t>
            </a:r>
            <a:r>
              <a:rPr kumimoji="1" lang="en-US" altLang="zh-CN" sz="2400" b="1" smtClean="0">
                <a:solidFill>
                  <a:srgbClr val="000000"/>
                </a:solidFill>
                <a:latin typeface="楷体_GB2312" pitchFamily="49" charset="-122"/>
                <a:ea typeface="楷体_GB2312" pitchFamily="49" charset="-122"/>
              </a:rPr>
              <a:t>0</a:t>
            </a:r>
            <a:r>
              <a:rPr kumimoji="1" lang="zh-CN" altLang="en-US" sz="2400" b="1" smtClean="0">
                <a:solidFill>
                  <a:srgbClr val="000000"/>
                </a:solidFill>
                <a:latin typeface="楷体_GB2312" pitchFamily="49" charset="-122"/>
                <a:ea typeface="楷体_GB2312" pitchFamily="49" charset="-122"/>
              </a:rPr>
              <a:t>）</a:t>
            </a:r>
          </a:p>
        </p:txBody>
      </p:sp>
      <p:graphicFrame>
        <p:nvGraphicFramePr>
          <p:cNvPr id="31751" name="Object 4"/>
          <p:cNvGraphicFramePr>
            <a:graphicFrameLocks noChangeAspect="1"/>
          </p:cNvGraphicFramePr>
          <p:nvPr/>
        </p:nvGraphicFramePr>
        <p:xfrm>
          <a:off x="4597400" y="2463800"/>
          <a:ext cx="1803400" cy="431800"/>
        </p:xfrm>
        <a:graphic>
          <a:graphicData uri="http://schemas.openxmlformats.org/presentationml/2006/ole">
            <p:oleObj spid="_x0000_s386052" name="Equation" r:id="rId5" imgW="1803400" imgH="431800" progId="">
              <p:embed/>
            </p:oleObj>
          </a:graphicData>
        </a:graphic>
      </p:graphicFrame>
      <p:sp>
        <p:nvSpPr>
          <p:cNvPr id="31752" name="Text Box 8"/>
          <p:cNvSpPr txBox="1">
            <a:spLocks noChangeArrowheads="1"/>
          </p:cNvSpPr>
          <p:nvPr/>
        </p:nvSpPr>
        <p:spPr bwMode="auto">
          <a:xfrm>
            <a:off x="533400" y="3733800"/>
            <a:ext cx="7278688" cy="457200"/>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sz="2400" b="1" smtClean="0">
                <a:solidFill>
                  <a:srgbClr val="000000"/>
                </a:solidFill>
                <a:latin typeface="楷体_GB2312" pitchFamily="49" charset="-122"/>
                <a:ea typeface="楷体_GB2312" pitchFamily="49" charset="-122"/>
              </a:rPr>
              <a:t>(4)  </a:t>
            </a:r>
            <a:r>
              <a:rPr kumimoji="1" lang="zh-CN" altLang="en-US" sz="2400" b="1" smtClean="0">
                <a:solidFill>
                  <a:srgbClr val="000000"/>
                </a:solidFill>
                <a:latin typeface="楷体_GB2312" pitchFamily="49" charset="-122"/>
                <a:ea typeface="楷体_GB2312" pitchFamily="49" charset="-122"/>
              </a:rPr>
              <a:t>下三角形行列式 （主对角线上侧元素都为</a:t>
            </a:r>
            <a:r>
              <a:rPr kumimoji="1" lang="en-US" altLang="zh-CN" sz="2400" b="1" smtClean="0">
                <a:solidFill>
                  <a:srgbClr val="000000"/>
                </a:solidFill>
                <a:latin typeface="楷体_GB2312" pitchFamily="49" charset="-122"/>
                <a:ea typeface="楷体_GB2312" pitchFamily="49" charset="-122"/>
              </a:rPr>
              <a:t>0</a:t>
            </a:r>
            <a:r>
              <a:rPr kumimoji="1" lang="zh-CN" altLang="en-US" sz="2400" b="1" smtClean="0">
                <a:solidFill>
                  <a:srgbClr val="000000"/>
                </a:solidFill>
                <a:latin typeface="楷体_GB2312" pitchFamily="49" charset="-122"/>
                <a:ea typeface="楷体_GB2312" pitchFamily="49" charset="-122"/>
              </a:rPr>
              <a:t>）</a:t>
            </a:r>
          </a:p>
        </p:txBody>
      </p:sp>
      <p:graphicFrame>
        <p:nvGraphicFramePr>
          <p:cNvPr id="31753" name="Object 5"/>
          <p:cNvGraphicFramePr>
            <a:graphicFrameLocks noChangeAspect="1"/>
          </p:cNvGraphicFramePr>
          <p:nvPr/>
        </p:nvGraphicFramePr>
        <p:xfrm>
          <a:off x="4673600" y="5105400"/>
          <a:ext cx="1803400" cy="431800"/>
        </p:xfrm>
        <a:graphic>
          <a:graphicData uri="http://schemas.openxmlformats.org/presentationml/2006/ole">
            <p:oleObj spid="_x0000_s386053" name="Equation" r:id="rId6" imgW="1803400" imgH="431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50">
                                            <p:txEl>
                                              <p:pRg st="0" end="0"/>
                                            </p:txEl>
                                          </p:spTgt>
                                        </p:tgtEl>
                                        <p:attrNameLst>
                                          <p:attrName>style.visibility</p:attrName>
                                        </p:attrNameLst>
                                      </p:cBhvr>
                                      <p:to>
                                        <p:strVal val="visible"/>
                                      </p:to>
                                    </p:set>
                                    <p:animEffect transition="in" filter="wipe(left)">
                                      <p:cBhvr>
                                        <p:cTn id="7" dur="500"/>
                                        <p:tgtEl>
                                          <p:spTgt spid="3175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wipe(left)">
                                      <p:cBhvr>
                                        <p:cTn id="11" dur="500"/>
                                        <p:tgtEl>
                                          <p:spTgt spid="317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746"/>
                                        </p:tgtEl>
                                        <p:attrNameLst>
                                          <p:attrName>style.visibility</p:attrName>
                                        </p:attrNameLst>
                                      </p:cBhvr>
                                      <p:to>
                                        <p:strVal val="visible"/>
                                      </p:to>
                                    </p:set>
                                    <p:animEffect transition="in" filter="wipe(left)">
                                      <p:cBhvr>
                                        <p:cTn id="15" dur="500"/>
                                        <p:tgtEl>
                                          <p:spTgt spid="317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1751"/>
                                        </p:tgtEl>
                                        <p:attrNameLst>
                                          <p:attrName>style.visibility</p:attrName>
                                        </p:attrNameLst>
                                      </p:cBhvr>
                                      <p:to>
                                        <p:strVal val="visible"/>
                                      </p:to>
                                    </p:set>
                                    <p:animEffect transition="in" filter="wipe(left)">
                                      <p:cBhvr>
                                        <p:cTn id="20" dur="500"/>
                                        <p:tgtEl>
                                          <p:spTgt spid="317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1752">
                                            <p:txEl>
                                              <p:pRg st="0" end="0"/>
                                            </p:txEl>
                                          </p:spTgt>
                                        </p:tgtEl>
                                        <p:attrNameLst>
                                          <p:attrName>style.visibility</p:attrName>
                                        </p:attrNameLst>
                                      </p:cBhvr>
                                      <p:to>
                                        <p:strVal val="visible"/>
                                      </p:to>
                                    </p:set>
                                    <p:animEffect transition="in" filter="wipe(left)">
                                      <p:cBhvr>
                                        <p:cTn id="25" dur="500"/>
                                        <p:tgtEl>
                                          <p:spTgt spid="31752">
                                            <p:txEl>
                                              <p:pRg st="0" end="0"/>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1748"/>
                                        </p:tgtEl>
                                        <p:attrNameLst>
                                          <p:attrName>style.visibility</p:attrName>
                                        </p:attrNameLst>
                                      </p:cBhvr>
                                      <p:to>
                                        <p:strVal val="visible"/>
                                      </p:to>
                                    </p:set>
                                    <p:animEffect transition="in" filter="wipe(left)">
                                      <p:cBhvr>
                                        <p:cTn id="29" dur="500"/>
                                        <p:tgtEl>
                                          <p:spTgt spid="31748"/>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1747"/>
                                        </p:tgtEl>
                                        <p:attrNameLst>
                                          <p:attrName>style.visibility</p:attrName>
                                        </p:attrNameLst>
                                      </p:cBhvr>
                                      <p:to>
                                        <p:strVal val="visible"/>
                                      </p:to>
                                    </p:set>
                                    <p:animEffect transition="in" filter="wipe(up)">
                                      <p:cBhvr>
                                        <p:cTn id="33" dur="500"/>
                                        <p:tgtEl>
                                          <p:spTgt spid="3174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1753"/>
                                        </p:tgtEl>
                                        <p:attrNameLst>
                                          <p:attrName>style.visibility</p:attrName>
                                        </p:attrNameLst>
                                      </p:cBhvr>
                                      <p:to>
                                        <p:strVal val="visible"/>
                                      </p:to>
                                    </p:set>
                                    <p:animEffect transition="in" filter="wipe(left)">
                                      <p:cBhvr>
                                        <p:cTn id="38" dur="500"/>
                                        <p:tgtEl>
                                          <p:spTgt spid="3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50" grpId="0" build="p" autoUpdateAnimBg="0"/>
      <p:bldP spid="31752"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51522" name="Object 2"/>
          <p:cNvGraphicFramePr>
            <a:graphicFrameLocks noChangeAspect="1"/>
          </p:cNvGraphicFramePr>
          <p:nvPr/>
        </p:nvGraphicFramePr>
        <p:xfrm>
          <a:off x="1258888" y="1557338"/>
          <a:ext cx="3879850" cy="1943100"/>
        </p:xfrm>
        <a:graphic>
          <a:graphicData uri="http://schemas.openxmlformats.org/presentationml/2006/ole">
            <p:oleObj spid="_x0000_s387074" name="公式" r:id="rId3" imgW="1333500" imgH="939800" progId="">
              <p:embed/>
            </p:oleObj>
          </a:graphicData>
        </a:graphic>
      </p:graphicFrame>
      <p:sp>
        <p:nvSpPr>
          <p:cNvPr id="3" name="TextBox 2"/>
          <p:cNvSpPr txBox="1"/>
          <p:nvPr/>
        </p:nvSpPr>
        <p:spPr>
          <a:xfrm>
            <a:off x="1619250" y="836613"/>
            <a:ext cx="2592388" cy="523875"/>
          </a:xfrm>
          <a:prstGeom prst="rect">
            <a:avLst/>
          </a:prstGeom>
          <a:noFill/>
        </p:spPr>
        <p:txBody>
          <a:bodyPr>
            <a:spAutoFit/>
          </a:bodyPr>
          <a:lstStyle/>
          <a:p>
            <a:pPr fontAlgn="base">
              <a:spcBef>
                <a:spcPct val="0"/>
              </a:spcBef>
              <a:spcAft>
                <a:spcPct val="0"/>
              </a:spcAft>
              <a:defRPr/>
            </a:pPr>
            <a:r>
              <a:rPr lang="zh-CN" altLang="en-US" sz="2800" b="1" dirty="0">
                <a:solidFill>
                  <a:srgbClr val="9999FF">
                    <a:lumMod val="50000"/>
                  </a:srgbClr>
                </a:solidFill>
              </a:rPr>
              <a:t>练习：</a:t>
            </a:r>
          </a:p>
        </p:txBody>
      </p:sp>
      <p:graphicFrame>
        <p:nvGraphicFramePr>
          <p:cNvPr id="3051523" name="Object 3"/>
          <p:cNvGraphicFramePr>
            <a:graphicFrameLocks noChangeAspect="1"/>
          </p:cNvGraphicFramePr>
          <p:nvPr/>
        </p:nvGraphicFramePr>
        <p:xfrm>
          <a:off x="5148263" y="1844675"/>
          <a:ext cx="952500" cy="1008063"/>
        </p:xfrm>
        <a:graphic>
          <a:graphicData uri="http://schemas.openxmlformats.org/presentationml/2006/ole">
            <p:oleObj spid="_x0000_s387075" name="公式" r:id="rId4" imgW="228402" imgH="177646" progId="">
              <p:embed/>
            </p:oleObj>
          </a:graphicData>
        </a:graphic>
      </p:graphicFrame>
      <p:graphicFrame>
        <p:nvGraphicFramePr>
          <p:cNvPr id="3051524" name="Object 4"/>
          <p:cNvGraphicFramePr>
            <a:graphicFrameLocks noChangeAspect="1"/>
          </p:cNvGraphicFramePr>
          <p:nvPr/>
        </p:nvGraphicFramePr>
        <p:xfrm>
          <a:off x="1187450" y="4014788"/>
          <a:ext cx="4079875" cy="2006600"/>
        </p:xfrm>
        <a:graphic>
          <a:graphicData uri="http://schemas.openxmlformats.org/presentationml/2006/ole">
            <p:oleObj spid="_x0000_s387076" name="公式" r:id="rId5" imgW="1358900" imgH="939800" progId="">
              <p:embed/>
            </p:oleObj>
          </a:graphicData>
        </a:graphic>
      </p:graphicFrame>
      <p:graphicFrame>
        <p:nvGraphicFramePr>
          <p:cNvPr id="3051525" name="Object 5"/>
          <p:cNvGraphicFramePr>
            <a:graphicFrameLocks noChangeAspect="1"/>
          </p:cNvGraphicFramePr>
          <p:nvPr/>
        </p:nvGraphicFramePr>
        <p:xfrm>
          <a:off x="5219700" y="4149725"/>
          <a:ext cx="952500" cy="1008063"/>
        </p:xfrm>
        <a:graphic>
          <a:graphicData uri="http://schemas.openxmlformats.org/presentationml/2006/ole">
            <p:oleObj spid="_x0000_s387077" name="公式" r:id="rId6" imgW="228402" imgH="177646" progId="">
              <p:embed/>
            </p:oleObj>
          </a:graphicData>
        </a:graphic>
      </p:graphicFrame>
      <p:graphicFrame>
        <p:nvGraphicFramePr>
          <p:cNvPr id="30728" name="Object 6"/>
          <p:cNvGraphicFramePr>
            <a:graphicFrameLocks noChangeAspect="1"/>
          </p:cNvGraphicFramePr>
          <p:nvPr/>
        </p:nvGraphicFramePr>
        <p:xfrm>
          <a:off x="5219700" y="1844675"/>
          <a:ext cx="3827463" cy="863600"/>
        </p:xfrm>
        <a:graphic>
          <a:graphicData uri="http://schemas.openxmlformats.org/presentationml/2006/ole">
            <p:oleObj spid="_x0000_s387078" name="Equation" r:id="rId7" imgW="1574117" imgH="355446" progId="Equation.DSMT4">
              <p:embed/>
            </p:oleObj>
          </a:graphicData>
        </a:graphic>
      </p:graphicFrame>
      <p:graphicFrame>
        <p:nvGraphicFramePr>
          <p:cNvPr id="2" name="Object 7"/>
          <p:cNvGraphicFramePr>
            <a:graphicFrameLocks noChangeAspect="1"/>
          </p:cNvGraphicFramePr>
          <p:nvPr/>
        </p:nvGraphicFramePr>
        <p:xfrm>
          <a:off x="5292725" y="4292600"/>
          <a:ext cx="3825875" cy="865188"/>
        </p:xfrm>
        <a:graphic>
          <a:graphicData uri="http://schemas.openxmlformats.org/presentationml/2006/ole">
            <p:oleObj spid="_x0000_s387079" name="Equation" r:id="rId8" imgW="1574117" imgH="355446"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51522"/>
                                        </p:tgtEl>
                                        <p:attrNameLst>
                                          <p:attrName>style.visibility</p:attrName>
                                        </p:attrNameLst>
                                      </p:cBhvr>
                                      <p:to>
                                        <p:strVal val="visible"/>
                                      </p:to>
                                    </p:set>
                                    <p:animEffect transition="in" filter="wipe(up)">
                                      <p:cBhvr>
                                        <p:cTn id="7" dur="5000"/>
                                        <p:tgtEl>
                                          <p:spTgt spid="3051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05152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051524"/>
                                        </p:tgtEl>
                                        <p:attrNameLst>
                                          <p:attrName>style.visibility</p:attrName>
                                        </p:attrNameLst>
                                      </p:cBhvr>
                                      <p:to>
                                        <p:strVal val="visible"/>
                                      </p:to>
                                    </p:set>
                                    <p:animEffect transition="in" filter="wipe(up)">
                                      <p:cBhvr>
                                        <p:cTn id="16" dur="5000"/>
                                        <p:tgtEl>
                                          <p:spTgt spid="30515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515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nodeType="clickEffect">
                                  <p:stCondLst>
                                    <p:cond delay="0"/>
                                  </p:stCondLst>
                                  <p:childTnLst>
                                    <p:animEffect transition="out" filter="blinds(horizontal)">
                                      <p:cBhvr>
                                        <p:cTn id="24" dur="500"/>
                                        <p:tgtEl>
                                          <p:spTgt spid="3051523"/>
                                        </p:tgtEl>
                                      </p:cBhvr>
                                    </p:animEffect>
                                    <p:set>
                                      <p:cBhvr>
                                        <p:cTn id="25" dur="1" fill="hold">
                                          <p:stCondLst>
                                            <p:cond delay="499"/>
                                          </p:stCondLst>
                                        </p:cTn>
                                        <p:tgtEl>
                                          <p:spTgt spid="3051523"/>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0728"/>
                                        </p:tgtEl>
                                        <p:attrNameLst>
                                          <p:attrName>style.visibility</p:attrName>
                                        </p:attrNameLst>
                                      </p:cBhvr>
                                      <p:to>
                                        <p:strVal val="visible"/>
                                      </p:to>
                                    </p:set>
                                    <p:animEffect transition="in" filter="wipe(left)">
                                      <p:cBhvr>
                                        <p:cTn id="30" dur="500"/>
                                        <p:tgtEl>
                                          <p:spTgt spid="307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xit" presetSubtype="10" fill="hold" nodeType="clickEffect">
                                  <p:stCondLst>
                                    <p:cond delay="0"/>
                                  </p:stCondLst>
                                  <p:childTnLst>
                                    <p:animEffect transition="out" filter="blinds(horizontal)">
                                      <p:cBhvr>
                                        <p:cTn id="34" dur="500"/>
                                        <p:tgtEl>
                                          <p:spTgt spid="3051525"/>
                                        </p:tgtEl>
                                      </p:cBhvr>
                                    </p:animEffect>
                                    <p:set>
                                      <p:cBhvr>
                                        <p:cTn id="35" dur="1" fill="hold">
                                          <p:stCondLst>
                                            <p:cond delay="499"/>
                                          </p:stCondLst>
                                        </p:cTn>
                                        <p:tgtEl>
                                          <p:spTgt spid="3051525"/>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3554" name="Text Box 2"/>
          <p:cNvSpPr txBox="1">
            <a:spLocks noChangeArrowheads="1"/>
          </p:cNvSpPr>
          <p:nvPr/>
        </p:nvSpPr>
        <p:spPr bwMode="auto">
          <a:xfrm>
            <a:off x="900113" y="2636838"/>
            <a:ext cx="955675" cy="70802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4000" b="1" smtClean="0">
                <a:solidFill>
                  <a:srgbClr val="0000FF"/>
                </a:solidFill>
                <a:latin typeface="Times New Roman" pitchFamily="18" charset="0"/>
                <a:ea typeface="楷体_GB2312" pitchFamily="49" charset="-122"/>
              </a:rPr>
              <a:t>例</a:t>
            </a:r>
            <a:r>
              <a:rPr kumimoji="1" lang="en-US" altLang="zh-CN" sz="4000" b="1" smtClean="0">
                <a:solidFill>
                  <a:srgbClr val="0000FF"/>
                </a:solidFill>
                <a:latin typeface="Times New Roman" pitchFamily="18" charset="0"/>
                <a:ea typeface="楷体_GB2312" pitchFamily="49" charset="-122"/>
              </a:rPr>
              <a:t>3</a:t>
            </a:r>
            <a:endParaRPr kumimoji="1" lang="zh-CN" altLang="en-US" sz="4000" b="1" smtClean="0">
              <a:solidFill>
                <a:srgbClr val="0000FF"/>
              </a:solidFill>
              <a:latin typeface="Times New Roman" pitchFamily="18" charset="0"/>
              <a:ea typeface="楷体_GB2312" pitchFamily="49" charset="-122"/>
            </a:endParaRPr>
          </a:p>
        </p:txBody>
      </p:sp>
      <p:sp>
        <p:nvSpPr>
          <p:cNvPr id="663555" name="Text Box 3"/>
          <p:cNvSpPr txBox="1">
            <a:spLocks noChangeArrowheads="1"/>
          </p:cNvSpPr>
          <p:nvPr/>
        </p:nvSpPr>
        <p:spPr bwMode="auto">
          <a:xfrm>
            <a:off x="2030413" y="2740025"/>
            <a:ext cx="6862762"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已知</a:t>
            </a:r>
            <a:r>
              <a:rPr kumimoji="1" lang="zh-CN" altLang="en-US" sz="2800" b="1" i="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                                        ，求    的系数</a:t>
            </a:r>
            <a:r>
              <a:rPr kumimoji="1" lang="en-US" altLang="zh-CN" sz="2800" b="1" smtClean="0">
                <a:solidFill>
                  <a:srgbClr val="000000"/>
                </a:solidFill>
                <a:latin typeface="Times New Roman" pitchFamily="18" charset="0"/>
                <a:ea typeface="楷体_GB2312" pitchFamily="49" charset="-122"/>
              </a:rPr>
              <a:t>. </a:t>
            </a:r>
          </a:p>
        </p:txBody>
      </p:sp>
      <p:graphicFrame>
        <p:nvGraphicFramePr>
          <p:cNvPr id="663556" name="Object 2"/>
          <p:cNvGraphicFramePr>
            <a:graphicFrameLocks noChangeAspect="1"/>
          </p:cNvGraphicFramePr>
          <p:nvPr/>
        </p:nvGraphicFramePr>
        <p:xfrm>
          <a:off x="2894013" y="2032000"/>
          <a:ext cx="3479800" cy="2044700"/>
        </p:xfrm>
        <a:graphic>
          <a:graphicData uri="http://schemas.openxmlformats.org/presentationml/2006/ole">
            <p:oleObj spid="_x0000_s388098" name="Equation" r:id="rId3" imgW="3479800" imgH="2044700" progId="">
              <p:embed/>
            </p:oleObj>
          </a:graphicData>
        </a:graphic>
      </p:graphicFrame>
      <p:graphicFrame>
        <p:nvGraphicFramePr>
          <p:cNvPr id="663557" name="Object 3"/>
          <p:cNvGraphicFramePr>
            <a:graphicFrameLocks noChangeAspect="1"/>
          </p:cNvGraphicFramePr>
          <p:nvPr/>
        </p:nvGraphicFramePr>
        <p:xfrm>
          <a:off x="7035800" y="2725738"/>
          <a:ext cx="604838" cy="573087"/>
        </p:xfrm>
        <a:graphic>
          <a:graphicData uri="http://schemas.openxmlformats.org/presentationml/2006/ole">
            <p:oleObj spid="_x0000_s388099" name="Equation" r:id="rId4" imgW="241300" imgH="228600" progId="Equation.DSMT4">
              <p:embed/>
            </p:oleObj>
          </a:graphicData>
        </a:graphic>
      </p:graphicFrame>
    </p:spTree>
  </p:cSld>
  <p:clrMapOvr>
    <a:masterClrMapping/>
  </p:clrMapOvr>
  <p:transition>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715000" y="5957888"/>
            <a:ext cx="2822575" cy="519112"/>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故    的系数为</a:t>
            </a:r>
            <a:r>
              <a:rPr kumimoji="1" lang="zh-CN" altLang="en-US" b="1" smtClean="0">
                <a:solidFill>
                  <a:srgbClr val="000000"/>
                </a:solidFill>
              </a:rPr>
              <a:t>－</a:t>
            </a:r>
            <a:r>
              <a:rPr kumimoji="1" lang="en-US" altLang="zh-CN" sz="2800" b="1" smtClean="0">
                <a:solidFill>
                  <a:srgbClr val="000000"/>
                </a:solidFill>
                <a:latin typeface="Times New Roman" pitchFamily="18" charset="0"/>
                <a:ea typeface="楷体_GB2312" pitchFamily="49" charset="-122"/>
              </a:rPr>
              <a:t>1.</a:t>
            </a:r>
          </a:p>
        </p:txBody>
      </p:sp>
      <p:sp>
        <p:nvSpPr>
          <p:cNvPr id="35843" name="Text Box 3"/>
          <p:cNvSpPr txBox="1">
            <a:spLocks noChangeArrowheads="1"/>
          </p:cNvSpPr>
          <p:nvPr/>
        </p:nvSpPr>
        <p:spPr bwMode="auto">
          <a:xfrm>
            <a:off x="838200" y="533400"/>
            <a:ext cx="54292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3333FF"/>
                </a:solidFill>
                <a:latin typeface="Times New Roman" pitchFamily="18" charset="0"/>
                <a:ea typeface="楷体_GB2312" pitchFamily="49" charset="-122"/>
              </a:rPr>
              <a:t>解</a:t>
            </a:r>
          </a:p>
        </p:txBody>
      </p:sp>
      <p:sp>
        <p:nvSpPr>
          <p:cNvPr id="35844" name="Text Box 4"/>
          <p:cNvSpPr txBox="1">
            <a:spLocks noChangeArrowheads="1"/>
          </p:cNvSpPr>
          <p:nvPr/>
        </p:nvSpPr>
        <p:spPr bwMode="auto">
          <a:xfrm>
            <a:off x="1828800" y="533400"/>
            <a:ext cx="3940175"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smtClean="0">
                <a:solidFill>
                  <a:srgbClr val="000000"/>
                </a:solidFill>
                <a:latin typeface="楷体_GB2312" pitchFamily="49" charset="-122"/>
                <a:ea typeface="楷体_GB2312" pitchFamily="49" charset="-122"/>
              </a:rPr>
              <a:t>含  的项有两项，即</a:t>
            </a:r>
          </a:p>
        </p:txBody>
      </p:sp>
      <p:graphicFrame>
        <p:nvGraphicFramePr>
          <p:cNvPr id="35845" name="Object 2"/>
          <p:cNvGraphicFramePr>
            <a:graphicFrameLocks noChangeAspect="1"/>
          </p:cNvGraphicFramePr>
          <p:nvPr/>
        </p:nvGraphicFramePr>
        <p:xfrm>
          <a:off x="2286000" y="609600"/>
          <a:ext cx="381000" cy="393700"/>
        </p:xfrm>
        <a:graphic>
          <a:graphicData uri="http://schemas.openxmlformats.org/presentationml/2006/ole">
            <p:oleObj spid="_x0000_s389122" name="Equation" r:id="rId3" imgW="380835" imgH="393529" progId="">
              <p:embed/>
            </p:oleObj>
          </a:graphicData>
        </a:graphic>
      </p:graphicFrame>
      <p:graphicFrame>
        <p:nvGraphicFramePr>
          <p:cNvPr id="35846" name="Object 3"/>
          <p:cNvGraphicFramePr>
            <a:graphicFrameLocks noChangeAspect="1"/>
          </p:cNvGraphicFramePr>
          <p:nvPr/>
        </p:nvGraphicFramePr>
        <p:xfrm>
          <a:off x="1905000" y="1219200"/>
          <a:ext cx="3479800" cy="2044700"/>
        </p:xfrm>
        <a:graphic>
          <a:graphicData uri="http://schemas.openxmlformats.org/presentationml/2006/ole">
            <p:oleObj spid="_x0000_s389123" name="Equation" r:id="rId4" imgW="3479800" imgH="2044700" progId="">
              <p:embed/>
            </p:oleObj>
          </a:graphicData>
        </a:graphic>
      </p:graphicFrame>
      <p:sp>
        <p:nvSpPr>
          <p:cNvPr id="35847" name="Line 7"/>
          <p:cNvSpPr>
            <a:spLocks noChangeShapeType="1"/>
          </p:cNvSpPr>
          <p:nvPr/>
        </p:nvSpPr>
        <p:spPr bwMode="auto">
          <a:xfrm>
            <a:off x="3200400" y="1524000"/>
            <a:ext cx="1905000" cy="1524000"/>
          </a:xfrm>
          <a:prstGeom prst="line">
            <a:avLst/>
          </a:prstGeom>
          <a:noFill/>
          <a:ln w="28575">
            <a:solidFill>
              <a:srgbClr val="FF0000"/>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5848" name="Freeform 8"/>
          <p:cNvSpPr>
            <a:spLocks/>
          </p:cNvSpPr>
          <p:nvPr/>
        </p:nvSpPr>
        <p:spPr bwMode="auto">
          <a:xfrm>
            <a:off x="3200400" y="1447800"/>
            <a:ext cx="1993900" cy="1447800"/>
          </a:xfrm>
          <a:custGeom>
            <a:avLst/>
            <a:gdLst>
              <a:gd name="T0" fmla="*/ 0 w 1256"/>
              <a:gd name="T1" fmla="*/ 0 h 912"/>
              <a:gd name="T2" fmla="*/ 2147483647 w 1256"/>
              <a:gd name="T3" fmla="*/ 2147483647 h 912"/>
              <a:gd name="T4" fmla="*/ 2147483647 w 1256"/>
              <a:gd name="T5" fmla="*/ 2147483647 h 912"/>
              <a:gd name="T6" fmla="*/ 2147483647 w 1256"/>
              <a:gd name="T7" fmla="*/ 2147483647 h 912"/>
              <a:gd name="T8" fmla="*/ 0 60000 65536"/>
              <a:gd name="T9" fmla="*/ 0 60000 65536"/>
              <a:gd name="T10" fmla="*/ 0 60000 65536"/>
              <a:gd name="T11" fmla="*/ 0 60000 65536"/>
              <a:gd name="T12" fmla="*/ 0 w 1256"/>
              <a:gd name="T13" fmla="*/ 0 h 912"/>
              <a:gd name="T14" fmla="*/ 1256 w 1256"/>
              <a:gd name="T15" fmla="*/ 912 h 912"/>
            </a:gdLst>
            <a:ahLst/>
            <a:cxnLst>
              <a:cxn ang="T8">
                <a:pos x="T0" y="T1"/>
              </a:cxn>
              <a:cxn ang="T9">
                <a:pos x="T2" y="T3"/>
              </a:cxn>
              <a:cxn ang="T10">
                <a:pos x="T4" y="T5"/>
              </a:cxn>
              <a:cxn ang="T11">
                <a:pos x="T6" y="T7"/>
              </a:cxn>
            </a:cxnLst>
            <a:rect l="T12" t="T13" r="T14" b="T15"/>
            <a:pathLst>
              <a:path w="1256" h="912">
                <a:moveTo>
                  <a:pt x="0" y="0"/>
                </a:moveTo>
                <a:cubicBezTo>
                  <a:pt x="92" y="120"/>
                  <a:pt x="184" y="240"/>
                  <a:pt x="384" y="336"/>
                </a:cubicBezTo>
                <a:cubicBezTo>
                  <a:pt x="584" y="432"/>
                  <a:pt x="1144" y="480"/>
                  <a:pt x="1200" y="576"/>
                </a:cubicBezTo>
                <a:cubicBezTo>
                  <a:pt x="1256" y="672"/>
                  <a:pt x="800" y="856"/>
                  <a:pt x="720" y="912"/>
                </a:cubicBezTo>
              </a:path>
            </a:pathLst>
          </a:custGeom>
          <a:noFill/>
          <a:ln w="28575">
            <a:solidFill>
              <a:srgbClr val="0000FF"/>
            </a:solidFill>
            <a:round/>
            <a:headEnd/>
            <a:tailEn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5849" name="Text Box 9"/>
          <p:cNvSpPr txBox="1">
            <a:spLocks noChangeArrowheads="1"/>
          </p:cNvSpPr>
          <p:nvPr/>
        </p:nvSpPr>
        <p:spPr bwMode="auto">
          <a:xfrm>
            <a:off x="898525" y="3429000"/>
            <a:ext cx="1255713"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对应于</a:t>
            </a:r>
          </a:p>
        </p:txBody>
      </p:sp>
      <p:graphicFrame>
        <p:nvGraphicFramePr>
          <p:cNvPr id="35850" name="Object 4"/>
          <p:cNvGraphicFramePr>
            <a:graphicFrameLocks noChangeAspect="1"/>
          </p:cNvGraphicFramePr>
          <p:nvPr/>
        </p:nvGraphicFramePr>
        <p:xfrm>
          <a:off x="4102100" y="4108450"/>
          <a:ext cx="3459163" cy="665163"/>
        </p:xfrm>
        <a:graphic>
          <a:graphicData uri="http://schemas.openxmlformats.org/presentationml/2006/ole">
            <p:oleObj spid="_x0000_s389124" name="Equation" r:id="rId5" imgW="1383699" imgH="266584" progId="Equation.DSMT4">
              <p:embed/>
            </p:oleObj>
          </a:graphicData>
        </a:graphic>
      </p:graphicFrame>
      <p:graphicFrame>
        <p:nvGraphicFramePr>
          <p:cNvPr id="35851" name="Object 5"/>
          <p:cNvGraphicFramePr>
            <a:graphicFrameLocks noChangeAspect="1"/>
          </p:cNvGraphicFramePr>
          <p:nvPr/>
        </p:nvGraphicFramePr>
        <p:xfrm>
          <a:off x="769938" y="4124325"/>
          <a:ext cx="3205162" cy="603250"/>
        </p:xfrm>
        <a:graphic>
          <a:graphicData uri="http://schemas.openxmlformats.org/presentationml/2006/ole">
            <p:oleObj spid="_x0000_s389125" name="Equation" r:id="rId6" imgW="1282700" imgH="241300" progId="Equation.DSMT4">
              <p:embed/>
            </p:oleObj>
          </a:graphicData>
        </a:graphic>
      </p:graphicFrame>
      <p:graphicFrame>
        <p:nvGraphicFramePr>
          <p:cNvPr id="35852" name="Object 6"/>
          <p:cNvGraphicFramePr>
            <a:graphicFrameLocks noChangeAspect="1"/>
          </p:cNvGraphicFramePr>
          <p:nvPr/>
        </p:nvGraphicFramePr>
        <p:xfrm>
          <a:off x="769938" y="5035550"/>
          <a:ext cx="4125912" cy="603250"/>
        </p:xfrm>
        <a:graphic>
          <a:graphicData uri="http://schemas.openxmlformats.org/presentationml/2006/ole">
            <p:oleObj spid="_x0000_s389126" name="Equation" r:id="rId7" imgW="1651000" imgH="241300" progId="Equation.DSMT4">
              <p:embed/>
            </p:oleObj>
          </a:graphicData>
        </a:graphic>
      </p:graphicFrame>
      <p:graphicFrame>
        <p:nvGraphicFramePr>
          <p:cNvPr id="35853" name="Object 7"/>
          <p:cNvGraphicFramePr>
            <a:graphicFrameLocks noChangeAspect="1"/>
          </p:cNvGraphicFramePr>
          <p:nvPr/>
        </p:nvGraphicFramePr>
        <p:xfrm>
          <a:off x="769938" y="5861050"/>
          <a:ext cx="4411662" cy="665163"/>
        </p:xfrm>
        <a:graphic>
          <a:graphicData uri="http://schemas.openxmlformats.org/presentationml/2006/ole">
            <p:oleObj spid="_x0000_s389127" name="Equation" r:id="rId8" imgW="1764534" imgH="266584" progId="Equation.DSMT4">
              <p:embed/>
            </p:oleObj>
          </a:graphicData>
        </a:graphic>
      </p:graphicFrame>
      <p:graphicFrame>
        <p:nvGraphicFramePr>
          <p:cNvPr id="35854" name="Object 8"/>
          <p:cNvGraphicFramePr>
            <a:graphicFrameLocks noChangeAspect="1"/>
          </p:cNvGraphicFramePr>
          <p:nvPr/>
        </p:nvGraphicFramePr>
        <p:xfrm>
          <a:off x="6154738" y="5908675"/>
          <a:ext cx="474662" cy="506413"/>
        </p:xfrm>
        <a:graphic>
          <a:graphicData uri="http://schemas.openxmlformats.org/presentationml/2006/ole">
            <p:oleObj spid="_x0000_s389128" name="Equation" r:id="rId9" imgW="190417" imgH="203112"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par>
                                <p:cTn id="8" presetID="5" presetClass="entr" presetSubtype="10" fill="hold"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checkerboard(across)">
                                      <p:cBhvr>
                                        <p:cTn id="10" dur="500"/>
                                        <p:tgtEl>
                                          <p:spTgt spid="3584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5844"/>
                                        </p:tgtEl>
                                        <p:attrNameLst>
                                          <p:attrName>style.visibility</p:attrName>
                                        </p:attrNameLst>
                                      </p:cBhvr>
                                      <p:to>
                                        <p:strVal val="visible"/>
                                      </p:to>
                                    </p:set>
                                    <p:animEffect transition="in" filter="checkerboard(across)">
                                      <p:cBhvr>
                                        <p:cTn id="13" dur="500"/>
                                        <p:tgtEl>
                                          <p:spTgt spid="358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5846"/>
                                        </p:tgtEl>
                                        <p:attrNameLst>
                                          <p:attrName>style.visibility</p:attrName>
                                        </p:attrNameLst>
                                      </p:cBhvr>
                                      <p:to>
                                        <p:strVal val="visible"/>
                                      </p:to>
                                    </p:set>
                                    <p:animEffect transition="in" filter="wipe(left)">
                                      <p:cBhvr>
                                        <p:cTn id="18" dur="500"/>
                                        <p:tgtEl>
                                          <p:spTgt spid="358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5847"/>
                                        </p:tgtEl>
                                        <p:attrNameLst>
                                          <p:attrName>style.visibility</p:attrName>
                                        </p:attrNameLst>
                                      </p:cBhvr>
                                      <p:to>
                                        <p:strVal val="visible"/>
                                      </p:to>
                                    </p:set>
                                    <p:animEffect transition="in" filter="wipe(left)">
                                      <p:cBhvr>
                                        <p:cTn id="23" dur="500"/>
                                        <p:tgtEl>
                                          <p:spTgt spid="358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848"/>
                                        </p:tgtEl>
                                        <p:attrNameLst>
                                          <p:attrName>style.visibility</p:attrName>
                                        </p:attrNameLst>
                                      </p:cBhvr>
                                      <p:to>
                                        <p:strVal val="visible"/>
                                      </p:to>
                                    </p:set>
                                    <p:animEffect transition="in" filter="wipe(left)">
                                      <p:cBhvr>
                                        <p:cTn id="28" dur="500"/>
                                        <p:tgtEl>
                                          <p:spTgt spid="358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35849"/>
                                        </p:tgtEl>
                                        <p:attrNameLst>
                                          <p:attrName>style.visibility</p:attrName>
                                        </p:attrNameLst>
                                      </p:cBhvr>
                                      <p:to>
                                        <p:strVal val="visible"/>
                                      </p:to>
                                    </p:set>
                                    <p:animEffect transition="in" filter="wipe(left)">
                                      <p:cBhvr>
                                        <p:cTn id="33" dur="75"/>
                                        <p:tgtEl>
                                          <p:spTgt spid="3584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5851"/>
                                        </p:tgtEl>
                                        <p:attrNameLst>
                                          <p:attrName>style.visibility</p:attrName>
                                        </p:attrNameLst>
                                      </p:cBhvr>
                                      <p:to>
                                        <p:strVal val="visible"/>
                                      </p:to>
                                    </p:set>
                                    <p:animEffect transition="in" filter="wipe(left)">
                                      <p:cBhvr>
                                        <p:cTn id="38" dur="500"/>
                                        <p:tgtEl>
                                          <p:spTgt spid="358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5850"/>
                                        </p:tgtEl>
                                        <p:attrNameLst>
                                          <p:attrName>style.visibility</p:attrName>
                                        </p:attrNameLst>
                                      </p:cBhvr>
                                      <p:to>
                                        <p:strVal val="visible"/>
                                      </p:to>
                                    </p:set>
                                    <p:animEffect transition="in" filter="wipe(left)">
                                      <p:cBhvr>
                                        <p:cTn id="43" dur="500"/>
                                        <p:tgtEl>
                                          <p:spTgt spid="3585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5852"/>
                                        </p:tgtEl>
                                        <p:attrNameLst>
                                          <p:attrName>style.visibility</p:attrName>
                                        </p:attrNameLst>
                                      </p:cBhvr>
                                      <p:to>
                                        <p:strVal val="visible"/>
                                      </p:to>
                                    </p:set>
                                    <p:animEffect transition="in" filter="wipe(left)">
                                      <p:cBhvr>
                                        <p:cTn id="48" dur="2000"/>
                                        <p:tgtEl>
                                          <p:spTgt spid="3585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5853"/>
                                        </p:tgtEl>
                                        <p:attrNameLst>
                                          <p:attrName>style.visibility</p:attrName>
                                        </p:attrNameLst>
                                      </p:cBhvr>
                                      <p:to>
                                        <p:strVal val="visible"/>
                                      </p:to>
                                    </p:set>
                                    <p:animEffect transition="in" filter="wipe(left)">
                                      <p:cBhvr>
                                        <p:cTn id="53" dur="500"/>
                                        <p:tgtEl>
                                          <p:spTgt spid="358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iterate type="lt">
                                    <p:tmPct val="100000"/>
                                  </p:iterate>
                                  <p:childTnLst>
                                    <p:set>
                                      <p:cBhvr>
                                        <p:cTn id="57" dur="1" fill="hold">
                                          <p:stCondLst>
                                            <p:cond delay="0"/>
                                          </p:stCondLst>
                                        </p:cTn>
                                        <p:tgtEl>
                                          <p:spTgt spid="35842"/>
                                        </p:tgtEl>
                                        <p:attrNameLst>
                                          <p:attrName>style.visibility</p:attrName>
                                        </p:attrNameLst>
                                      </p:cBhvr>
                                      <p:to>
                                        <p:strVal val="visible"/>
                                      </p:to>
                                    </p:set>
                                    <p:animEffect transition="in" filter="wipe(left)">
                                      <p:cBhvr>
                                        <p:cTn id="58" dur="75"/>
                                        <p:tgtEl>
                                          <p:spTgt spid="35842"/>
                                        </p:tgtEl>
                                      </p:cBhvr>
                                    </p:animEffect>
                                  </p:childTnLst>
                                </p:cTn>
                              </p:par>
                              <p:par>
                                <p:cTn id="59" presetID="22" presetClass="entr" presetSubtype="8" fill="hold" nodeType="withEffect">
                                  <p:stCondLst>
                                    <p:cond delay="0"/>
                                  </p:stCondLst>
                                  <p:childTnLst>
                                    <p:set>
                                      <p:cBhvr>
                                        <p:cTn id="60" dur="1" fill="hold">
                                          <p:stCondLst>
                                            <p:cond delay="0"/>
                                          </p:stCondLst>
                                        </p:cTn>
                                        <p:tgtEl>
                                          <p:spTgt spid="35854"/>
                                        </p:tgtEl>
                                        <p:attrNameLst>
                                          <p:attrName>style.visibility</p:attrName>
                                        </p:attrNameLst>
                                      </p:cBhvr>
                                      <p:to>
                                        <p:strVal val="visible"/>
                                      </p:to>
                                    </p:set>
                                    <p:animEffect transition="in" filter="wipe(left)">
                                      <p:cBhvr>
                                        <p:cTn id="61"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P spid="35844" grpId="0"/>
      <p:bldP spid="35847" grpId="0" animBg="1"/>
      <p:bldP spid="35848" grpId="0" animBg="1"/>
      <p:bldP spid="35849"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02" name="Rectangle 2"/>
          <p:cNvSpPr>
            <a:spLocks noChangeArrowheads="1"/>
          </p:cNvSpPr>
          <p:nvPr/>
        </p:nvSpPr>
        <p:spPr bwMode="auto">
          <a:xfrm>
            <a:off x="4095750" y="3846513"/>
            <a:ext cx="9144000" cy="0"/>
          </a:xfrm>
          <a:prstGeom prst="rect">
            <a:avLst/>
          </a:prstGeom>
          <a:noFill/>
          <a:ln w="9525">
            <a:noFill/>
            <a:miter lim="800000"/>
            <a:headEnd/>
            <a:tailEnd/>
          </a:ln>
        </p:spPr>
        <p:txBody>
          <a:bodyPr>
            <a:spAutoFit/>
          </a:bodyPr>
          <a:lstStyle/>
          <a:p>
            <a:pPr fontAlgn="base">
              <a:spcBef>
                <a:spcPct val="0"/>
              </a:spcBef>
              <a:spcAft>
                <a:spcPct val="0"/>
              </a:spcAft>
            </a:pPr>
            <a:endParaRPr lang="zh-CN" altLang="en-US" smtClean="0">
              <a:solidFill>
                <a:srgbClr val="000000"/>
              </a:solidFill>
            </a:endParaRPr>
          </a:p>
        </p:txBody>
      </p:sp>
      <p:graphicFrame>
        <p:nvGraphicFramePr>
          <p:cNvPr id="665603" name="Object 2"/>
          <p:cNvGraphicFramePr>
            <a:graphicFrameLocks noChangeAspect="1"/>
          </p:cNvGraphicFramePr>
          <p:nvPr/>
        </p:nvGraphicFramePr>
        <p:xfrm>
          <a:off x="911225" y="2586038"/>
          <a:ext cx="6556375" cy="541337"/>
        </p:xfrm>
        <a:graphic>
          <a:graphicData uri="http://schemas.openxmlformats.org/presentationml/2006/ole">
            <p:oleObj spid="_x0000_s390146" name="Equation" r:id="rId3" imgW="3035300" imgH="254000" progId="Equation.DSMT4">
              <p:embed/>
            </p:oleObj>
          </a:graphicData>
        </a:graphic>
      </p:graphicFrame>
      <p:sp>
        <p:nvSpPr>
          <p:cNvPr id="665604" name="Text Box 4"/>
          <p:cNvSpPr txBox="1">
            <a:spLocks noChangeArrowheads="1"/>
          </p:cNvSpPr>
          <p:nvPr/>
        </p:nvSpPr>
        <p:spPr bwMode="auto">
          <a:xfrm>
            <a:off x="860425" y="1341438"/>
            <a:ext cx="7445375" cy="1041400"/>
          </a:xfrm>
          <a:prstGeom prst="rect">
            <a:avLst/>
          </a:prstGeom>
          <a:noFill/>
          <a:ln w="9525">
            <a:noFill/>
            <a:miter lim="800000"/>
            <a:headEnd/>
            <a:tailEnd/>
          </a:ln>
        </p:spPr>
        <p:txBody>
          <a:bodyPr>
            <a:spAutoFit/>
          </a:bodyPr>
          <a:lstStyle/>
          <a:p>
            <a:pPr fontAlgn="base">
              <a:lnSpc>
                <a:spcPct val="130000"/>
              </a:lnSpc>
              <a:spcBef>
                <a:spcPct val="50000"/>
              </a:spcBef>
              <a:spcAft>
                <a:spcPct val="0"/>
              </a:spcAft>
            </a:pPr>
            <a:r>
              <a:rPr kumimoji="1" lang="zh-CN" altLang="en-US" sz="2400" b="1" smtClean="0">
                <a:solidFill>
                  <a:srgbClr val="000000"/>
                </a:solidFill>
                <a:latin typeface="楷体_GB2312" pitchFamily="49" charset="-122"/>
                <a:ea typeface="楷体_GB2312" pitchFamily="49" charset="-122"/>
              </a:rPr>
              <a:t>因为数的乘法是可以交换的，</a:t>
            </a:r>
            <a:r>
              <a:rPr kumimoji="1" lang="zh-CN" altLang="en-US" sz="2400" b="1" smtClean="0">
                <a:solidFill>
                  <a:srgbClr val="000000"/>
                </a:solidFill>
                <a:latin typeface="Times New Roman" pitchFamily="18" charset="0"/>
                <a:ea typeface="楷体_GB2312" pitchFamily="49" charset="-122"/>
              </a:rPr>
              <a:t>所以 </a:t>
            </a:r>
            <a:r>
              <a:rPr kumimoji="1" lang="en-US" altLang="zh-CN" sz="2400" b="1" i="1" smtClean="0">
                <a:solidFill>
                  <a:srgbClr val="000000"/>
                </a:solidFill>
                <a:latin typeface="Times New Roman" pitchFamily="18" charset="0"/>
                <a:ea typeface="楷体_GB2312" pitchFamily="49" charset="-122"/>
              </a:rPr>
              <a:t>n </a:t>
            </a:r>
            <a:r>
              <a:rPr kumimoji="1" lang="zh-CN" altLang="en-US" sz="2400" b="1" smtClean="0">
                <a:solidFill>
                  <a:srgbClr val="000000"/>
                </a:solidFill>
                <a:latin typeface="楷体_GB2312" pitchFamily="49" charset="-122"/>
                <a:ea typeface="楷体_GB2312" pitchFamily="49" charset="-122"/>
              </a:rPr>
              <a:t>个元素相乘的次序是可以任意的，即 </a:t>
            </a:r>
          </a:p>
        </p:txBody>
      </p:sp>
      <p:sp>
        <p:nvSpPr>
          <p:cNvPr id="27653" name="Text Box 5"/>
          <p:cNvSpPr txBox="1">
            <a:spLocks noChangeArrowheads="1"/>
          </p:cNvSpPr>
          <p:nvPr/>
        </p:nvSpPr>
        <p:spPr bwMode="auto">
          <a:xfrm>
            <a:off x="863600" y="3324225"/>
            <a:ext cx="7696200" cy="1990725"/>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每作一次交换，元素的行标与列标所成的排列       </a:t>
            </a:r>
          </a:p>
          <a:p>
            <a:pPr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与        都同时作一次对换，即       与        同时改变奇偶性，</a:t>
            </a:r>
            <a:r>
              <a:rPr kumimoji="1" lang="zh-CN" altLang="en-US" sz="2400" b="1" smtClean="0">
                <a:solidFill>
                  <a:srgbClr val="FF0000"/>
                </a:solidFill>
                <a:latin typeface="楷体_GB2312" pitchFamily="49" charset="-122"/>
                <a:ea typeface="楷体_GB2312" pitchFamily="49" charset="-122"/>
              </a:rPr>
              <a:t>但是这两个排列的逆序数之和的奇偶性不变</a:t>
            </a:r>
            <a:r>
              <a:rPr kumimoji="1" lang="en-US" altLang="zh-CN" sz="2400" b="1" smtClean="0">
                <a:solidFill>
                  <a:srgbClr val="FF0000"/>
                </a:solidFill>
                <a:latin typeface="楷体_GB2312" pitchFamily="49" charset="-122"/>
                <a:ea typeface="楷体_GB2312" pitchFamily="49" charset="-122"/>
              </a:rPr>
              <a:t>. </a:t>
            </a:r>
          </a:p>
        </p:txBody>
      </p:sp>
      <p:graphicFrame>
        <p:nvGraphicFramePr>
          <p:cNvPr id="27654" name="Object 3"/>
          <p:cNvGraphicFramePr>
            <a:graphicFrameLocks noChangeAspect="1"/>
          </p:cNvGraphicFramePr>
          <p:nvPr/>
        </p:nvGraphicFramePr>
        <p:xfrm>
          <a:off x="7094538" y="3444875"/>
          <a:ext cx="1084262" cy="488950"/>
        </p:xfrm>
        <a:graphic>
          <a:graphicData uri="http://schemas.openxmlformats.org/presentationml/2006/ole">
            <p:oleObj spid="_x0000_s390147" name="Equation" r:id="rId4" imgW="508000" imgH="228600" progId="Equation.DSMT4">
              <p:embed/>
            </p:oleObj>
          </a:graphicData>
        </a:graphic>
      </p:graphicFrame>
      <p:graphicFrame>
        <p:nvGraphicFramePr>
          <p:cNvPr id="27655" name="Object 4"/>
          <p:cNvGraphicFramePr>
            <a:graphicFrameLocks noChangeAspect="1"/>
          </p:cNvGraphicFramePr>
          <p:nvPr/>
        </p:nvGraphicFramePr>
        <p:xfrm>
          <a:off x="1265238" y="3949700"/>
          <a:ext cx="1219200" cy="487363"/>
        </p:xfrm>
        <a:graphic>
          <a:graphicData uri="http://schemas.openxmlformats.org/presentationml/2006/ole">
            <p:oleObj spid="_x0000_s390148" name="Equation" r:id="rId5" imgW="571252" imgH="228501" progId="Equation.DSMT4">
              <p:embed/>
            </p:oleObj>
          </a:graphicData>
        </a:graphic>
      </p:graphicFrame>
      <p:graphicFrame>
        <p:nvGraphicFramePr>
          <p:cNvPr id="27656" name="Object 5"/>
          <p:cNvGraphicFramePr>
            <a:graphicFrameLocks noChangeAspect="1"/>
          </p:cNvGraphicFramePr>
          <p:nvPr/>
        </p:nvGraphicFramePr>
        <p:xfrm>
          <a:off x="6934200" y="3922713"/>
          <a:ext cx="1219200" cy="487362"/>
        </p:xfrm>
        <a:graphic>
          <a:graphicData uri="http://schemas.openxmlformats.org/presentationml/2006/ole">
            <p:oleObj spid="_x0000_s390149" name="Equation" r:id="rId6" imgW="571252" imgH="228501" progId="Equation.DSMT4">
              <p:embed/>
            </p:oleObj>
          </a:graphicData>
        </a:graphic>
      </p:graphicFrame>
      <p:graphicFrame>
        <p:nvGraphicFramePr>
          <p:cNvPr id="27657" name="Object 6"/>
          <p:cNvGraphicFramePr>
            <a:graphicFrameLocks noChangeAspect="1"/>
          </p:cNvGraphicFramePr>
          <p:nvPr/>
        </p:nvGraphicFramePr>
        <p:xfrm>
          <a:off x="5562600" y="3922713"/>
          <a:ext cx="1084263" cy="488950"/>
        </p:xfrm>
        <a:graphic>
          <a:graphicData uri="http://schemas.openxmlformats.org/presentationml/2006/ole">
            <p:oleObj spid="_x0000_s390150" name="Equation" r:id="rId7" imgW="508000" imgH="228600" progId="Equation.DSMT4">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8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74700" y="4149725"/>
            <a:ext cx="6783388"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于是       与      同时为奇数或同时为偶数</a:t>
            </a:r>
            <a:r>
              <a:rPr kumimoji="1" lang="en-US" altLang="zh-CN" sz="2400" b="1" smtClean="0">
                <a:solidFill>
                  <a:srgbClr val="000000"/>
                </a:solidFill>
                <a:latin typeface="楷体_GB2312" pitchFamily="49" charset="-122"/>
                <a:ea typeface="楷体_GB2312" pitchFamily="49" charset="-122"/>
              </a:rPr>
              <a:t>. </a:t>
            </a:r>
          </a:p>
        </p:txBody>
      </p:sp>
      <p:sp>
        <p:nvSpPr>
          <p:cNvPr id="28675" name="Rectangle 3"/>
          <p:cNvSpPr>
            <a:spLocks noChangeArrowheads="1"/>
          </p:cNvSpPr>
          <p:nvPr/>
        </p:nvSpPr>
        <p:spPr bwMode="auto">
          <a:xfrm>
            <a:off x="774700" y="3429000"/>
            <a:ext cx="6953250"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即              是偶数</a:t>
            </a:r>
            <a:r>
              <a:rPr kumimoji="1" lang="en-US" altLang="zh-CN" sz="2400" b="1" smtClean="0">
                <a:solidFill>
                  <a:srgbClr val="000000"/>
                </a:solidFill>
                <a:latin typeface="楷体_GB2312" pitchFamily="49" charset="-122"/>
                <a:ea typeface="楷体_GB2312" pitchFamily="49" charset="-122"/>
              </a:rPr>
              <a:t>. </a:t>
            </a:r>
          </a:p>
        </p:txBody>
      </p:sp>
      <p:sp>
        <p:nvSpPr>
          <p:cNvPr id="28676" name="Rectangle 4"/>
          <p:cNvSpPr>
            <a:spLocks noChangeArrowheads="1"/>
          </p:cNvSpPr>
          <p:nvPr/>
        </p:nvSpPr>
        <p:spPr bwMode="auto">
          <a:xfrm>
            <a:off x="762000" y="2276475"/>
            <a:ext cx="8202613" cy="457200"/>
          </a:xfrm>
          <a:prstGeom prst="rect">
            <a:avLst/>
          </a:prstGeom>
          <a:noFill/>
          <a:ln w="9525">
            <a:noFill/>
            <a:miter lim="800000"/>
            <a:headEnd/>
            <a:tailEnd/>
          </a:ln>
        </p:spPr>
        <p:txBody>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因为对换改变排列的奇偶性，    是奇数，     也是奇数</a:t>
            </a:r>
            <a:r>
              <a:rPr kumimoji="1" lang="en-US" altLang="zh-CN" sz="2400" b="1" smtClean="0">
                <a:solidFill>
                  <a:srgbClr val="000000"/>
                </a:solidFill>
                <a:latin typeface="楷体_GB2312" pitchFamily="49" charset="-122"/>
                <a:ea typeface="楷体_GB2312" pitchFamily="49" charset="-122"/>
              </a:rPr>
              <a:t>.  </a:t>
            </a:r>
          </a:p>
        </p:txBody>
      </p:sp>
      <p:sp>
        <p:nvSpPr>
          <p:cNvPr id="28677" name="Text Box 5"/>
          <p:cNvSpPr txBox="1">
            <a:spLocks noChangeArrowheads="1"/>
          </p:cNvSpPr>
          <p:nvPr/>
        </p:nvSpPr>
        <p:spPr bwMode="auto">
          <a:xfrm>
            <a:off x="762000" y="533400"/>
            <a:ext cx="8072438"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设对换前行标排列的逆序数为</a:t>
            </a:r>
            <a:r>
              <a:rPr kumimoji="1" lang="zh-CN" altLang="en-US" sz="2400" b="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楷体_GB2312" pitchFamily="49" charset="-122"/>
                <a:ea typeface="楷体_GB2312" pitchFamily="49" charset="-122"/>
              </a:rPr>
              <a:t>，列标排列的逆序数为</a:t>
            </a:r>
            <a:r>
              <a:rPr kumimoji="1" lang="zh-CN" altLang="en-US" sz="2400" b="1" smtClean="0">
                <a:solidFill>
                  <a:srgbClr val="000000"/>
                </a:solidFill>
                <a:latin typeface="Times New Roman" pitchFamily="18" charset="0"/>
                <a:ea typeface="楷体_GB2312" pitchFamily="49" charset="-122"/>
              </a:rPr>
              <a:t>    </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28678" name="Object 2"/>
          <p:cNvGraphicFramePr>
            <a:graphicFrameLocks noChangeAspect="1"/>
          </p:cNvGraphicFramePr>
          <p:nvPr/>
        </p:nvGraphicFramePr>
        <p:xfrm>
          <a:off x="4872038" y="635000"/>
          <a:ext cx="247650" cy="303213"/>
        </p:xfrm>
        <a:graphic>
          <a:graphicData uri="http://schemas.openxmlformats.org/presentationml/2006/ole">
            <p:oleObj spid="_x0000_s391170" name="Equation" r:id="rId3" imgW="114201" imgH="139579" progId="Equation.DSMT4">
              <p:embed/>
            </p:oleObj>
          </a:graphicData>
        </a:graphic>
      </p:graphicFrame>
      <p:graphicFrame>
        <p:nvGraphicFramePr>
          <p:cNvPr id="28679" name="Object 3"/>
          <p:cNvGraphicFramePr>
            <a:graphicFrameLocks noChangeAspect="1"/>
          </p:cNvGraphicFramePr>
          <p:nvPr/>
        </p:nvGraphicFramePr>
        <p:xfrm>
          <a:off x="6135688" y="1631950"/>
          <a:ext cx="307975" cy="388938"/>
        </p:xfrm>
        <a:graphic>
          <a:graphicData uri="http://schemas.openxmlformats.org/presentationml/2006/ole">
            <p:oleObj spid="_x0000_s391171" name="Equation" r:id="rId4" imgW="139579" imgH="177646" progId="Equation.DSMT4">
              <p:embed/>
            </p:oleObj>
          </a:graphicData>
        </a:graphic>
      </p:graphicFrame>
      <p:graphicFrame>
        <p:nvGraphicFramePr>
          <p:cNvPr id="28680" name="Object 4"/>
          <p:cNvGraphicFramePr>
            <a:graphicFrameLocks noChangeAspect="1"/>
          </p:cNvGraphicFramePr>
          <p:nvPr/>
        </p:nvGraphicFramePr>
        <p:xfrm>
          <a:off x="6108700" y="1195388"/>
          <a:ext cx="334963" cy="388937"/>
        </p:xfrm>
        <a:graphic>
          <a:graphicData uri="http://schemas.openxmlformats.org/presentationml/2006/ole">
            <p:oleObj spid="_x0000_s391172" name="Equation" r:id="rId5" imgW="152202" imgH="177569" progId="Equation.DSMT4">
              <p:embed/>
            </p:oleObj>
          </a:graphicData>
        </a:graphic>
      </p:graphicFrame>
      <p:graphicFrame>
        <p:nvGraphicFramePr>
          <p:cNvPr id="28681" name="Object 5"/>
          <p:cNvGraphicFramePr>
            <a:graphicFrameLocks noChangeAspect="1"/>
          </p:cNvGraphicFramePr>
          <p:nvPr/>
        </p:nvGraphicFramePr>
        <p:xfrm>
          <a:off x="8164513" y="571500"/>
          <a:ext cx="223837" cy="366713"/>
        </p:xfrm>
        <a:graphic>
          <a:graphicData uri="http://schemas.openxmlformats.org/presentationml/2006/ole">
            <p:oleObj spid="_x0000_s391173" name="Equation" r:id="rId6" imgW="101468" imgH="164885" progId="Equation.DSMT4">
              <p:embed/>
            </p:oleObj>
          </a:graphicData>
        </a:graphic>
      </p:graphicFrame>
      <p:sp>
        <p:nvSpPr>
          <p:cNvPr id="28682" name="Text Box 10"/>
          <p:cNvSpPr txBox="1">
            <a:spLocks noChangeArrowheads="1"/>
          </p:cNvSpPr>
          <p:nvPr/>
        </p:nvSpPr>
        <p:spPr bwMode="auto">
          <a:xfrm>
            <a:off x="774700" y="2951163"/>
            <a:ext cx="4178300"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所以              是偶数， </a:t>
            </a:r>
          </a:p>
        </p:txBody>
      </p:sp>
      <p:graphicFrame>
        <p:nvGraphicFramePr>
          <p:cNvPr id="28683" name="Object 6"/>
          <p:cNvGraphicFramePr>
            <a:graphicFrameLocks noChangeAspect="1"/>
          </p:cNvGraphicFramePr>
          <p:nvPr/>
        </p:nvGraphicFramePr>
        <p:xfrm>
          <a:off x="4643438" y="2347913"/>
          <a:ext cx="781050" cy="390525"/>
        </p:xfrm>
        <a:graphic>
          <a:graphicData uri="http://schemas.openxmlformats.org/presentationml/2006/ole">
            <p:oleObj spid="_x0000_s391174" name="Equation" r:id="rId7" imgW="355138" imgH="177569" progId="Equation.DSMT4">
              <p:embed/>
            </p:oleObj>
          </a:graphicData>
        </a:graphic>
      </p:graphicFrame>
      <p:graphicFrame>
        <p:nvGraphicFramePr>
          <p:cNvPr id="28684" name="Object 7"/>
          <p:cNvGraphicFramePr>
            <a:graphicFrameLocks noChangeAspect="1"/>
          </p:cNvGraphicFramePr>
          <p:nvPr/>
        </p:nvGraphicFramePr>
        <p:xfrm>
          <a:off x="6732588" y="2347913"/>
          <a:ext cx="725487" cy="390525"/>
        </p:xfrm>
        <a:graphic>
          <a:graphicData uri="http://schemas.openxmlformats.org/presentationml/2006/ole">
            <p:oleObj spid="_x0000_s391175" name="Equation" r:id="rId8" imgW="329914" imgH="177646" progId="Equation.DSMT4">
              <p:embed/>
            </p:oleObj>
          </a:graphicData>
        </a:graphic>
      </p:graphicFrame>
      <p:graphicFrame>
        <p:nvGraphicFramePr>
          <p:cNvPr id="28685" name="Object 8"/>
          <p:cNvGraphicFramePr>
            <a:graphicFrameLocks noChangeAspect="1"/>
          </p:cNvGraphicFramePr>
          <p:nvPr/>
        </p:nvGraphicFramePr>
        <p:xfrm>
          <a:off x="1503363" y="2997200"/>
          <a:ext cx="2205037" cy="446088"/>
        </p:xfrm>
        <a:graphic>
          <a:graphicData uri="http://schemas.openxmlformats.org/presentationml/2006/ole">
            <p:oleObj spid="_x0000_s391176" name="Equation" r:id="rId9" imgW="1002865" imgH="203112" progId="Equation.DSMT4">
              <p:embed/>
            </p:oleObj>
          </a:graphicData>
        </a:graphic>
      </p:graphicFrame>
      <p:graphicFrame>
        <p:nvGraphicFramePr>
          <p:cNvPr id="28686" name="Object 9"/>
          <p:cNvGraphicFramePr>
            <a:graphicFrameLocks noChangeAspect="1"/>
          </p:cNvGraphicFramePr>
          <p:nvPr/>
        </p:nvGraphicFramePr>
        <p:xfrm>
          <a:off x="1143000" y="3487738"/>
          <a:ext cx="2205038" cy="446087"/>
        </p:xfrm>
        <a:graphic>
          <a:graphicData uri="http://schemas.openxmlformats.org/presentationml/2006/ole">
            <p:oleObj spid="_x0000_s391177" name="Equation" r:id="rId10" imgW="1002865" imgH="203112" progId="Equation.DSMT4">
              <p:embed/>
            </p:oleObj>
          </a:graphicData>
        </a:graphic>
      </p:graphicFrame>
      <p:graphicFrame>
        <p:nvGraphicFramePr>
          <p:cNvPr id="28687" name="Object 10"/>
          <p:cNvGraphicFramePr>
            <a:graphicFrameLocks noChangeAspect="1"/>
          </p:cNvGraphicFramePr>
          <p:nvPr/>
        </p:nvGraphicFramePr>
        <p:xfrm>
          <a:off x="1447800" y="4173538"/>
          <a:ext cx="1089025" cy="446087"/>
        </p:xfrm>
        <a:graphic>
          <a:graphicData uri="http://schemas.openxmlformats.org/presentationml/2006/ole">
            <p:oleObj spid="_x0000_s391178" name="Equation" r:id="rId11" imgW="494870" imgH="203024" progId="Equation.DSMT4">
              <p:embed/>
            </p:oleObj>
          </a:graphicData>
        </a:graphic>
      </p:graphicFrame>
      <p:graphicFrame>
        <p:nvGraphicFramePr>
          <p:cNvPr id="28688" name="Object 11"/>
          <p:cNvGraphicFramePr>
            <a:graphicFrameLocks noChangeAspect="1"/>
          </p:cNvGraphicFramePr>
          <p:nvPr/>
        </p:nvGraphicFramePr>
        <p:xfrm>
          <a:off x="2857500" y="4173538"/>
          <a:ext cx="922338" cy="446087"/>
        </p:xfrm>
        <a:graphic>
          <a:graphicData uri="http://schemas.openxmlformats.org/presentationml/2006/ole">
            <p:oleObj spid="_x0000_s391179" name="Equation" r:id="rId12" imgW="418918" imgH="203112" progId="Equation.DSMT4">
              <p:embed/>
            </p:oleObj>
          </a:graphicData>
        </a:graphic>
      </p:graphicFrame>
      <p:sp>
        <p:nvSpPr>
          <p:cNvPr id="28689" name="Text Box 17"/>
          <p:cNvSpPr txBox="1">
            <a:spLocks noChangeArrowheads="1"/>
          </p:cNvSpPr>
          <p:nvPr/>
        </p:nvSpPr>
        <p:spPr bwMode="auto">
          <a:xfrm>
            <a:off x="774700" y="4892675"/>
            <a:ext cx="7848600" cy="1041400"/>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因此，交换              中任意两个元素的位置后，其行标排列与列标排列的逆序数之和的奇偶性不变</a:t>
            </a:r>
            <a:r>
              <a:rPr kumimoji="1" lang="en-US" altLang="zh-CN" sz="2400" b="1" smtClean="0">
                <a:solidFill>
                  <a:srgbClr val="000000"/>
                </a:solidFill>
                <a:latin typeface="楷体_GB2312" pitchFamily="49" charset="-122"/>
                <a:ea typeface="楷体_GB2312" pitchFamily="49" charset="-122"/>
              </a:rPr>
              <a:t>.</a:t>
            </a:r>
          </a:p>
        </p:txBody>
      </p:sp>
      <p:graphicFrame>
        <p:nvGraphicFramePr>
          <p:cNvPr id="28690" name="Object 12"/>
          <p:cNvGraphicFramePr>
            <a:graphicFrameLocks noChangeAspect="1"/>
          </p:cNvGraphicFramePr>
          <p:nvPr/>
        </p:nvGraphicFramePr>
        <p:xfrm>
          <a:off x="2484438" y="4975225"/>
          <a:ext cx="2139950" cy="541338"/>
        </p:xfrm>
        <a:graphic>
          <a:graphicData uri="http://schemas.openxmlformats.org/presentationml/2006/ole">
            <p:oleObj spid="_x0000_s391180" name="Equation" r:id="rId13" imgW="990170" imgH="253890" progId="Equation.DSMT4">
              <p:embed/>
            </p:oleObj>
          </a:graphicData>
        </a:graphic>
      </p:graphicFrame>
      <p:sp>
        <p:nvSpPr>
          <p:cNvPr id="28691" name="Rectangle 19"/>
          <p:cNvSpPr>
            <a:spLocks noChangeArrowheads="1"/>
          </p:cNvSpPr>
          <p:nvPr/>
        </p:nvSpPr>
        <p:spPr bwMode="auto">
          <a:xfrm>
            <a:off x="762000" y="1052513"/>
            <a:ext cx="5405438" cy="968375"/>
          </a:xfrm>
          <a:prstGeom prst="rect">
            <a:avLst/>
          </a:prstGeom>
          <a:noFill/>
          <a:ln w="9525">
            <a:noFill/>
            <a:miter lim="800000"/>
            <a:headEnd/>
            <a:tailEnd/>
          </a:ln>
        </p:spPr>
        <p:txBody>
          <a:bodyPr wrap="none"/>
          <a:lstStyle/>
          <a:p>
            <a:pPr fontAlgn="base">
              <a:lnSpc>
                <a:spcPct val="12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设经过一次对换后行标排列的逆序数为</a:t>
            </a:r>
          </a:p>
          <a:p>
            <a:pPr fontAlgn="base">
              <a:lnSpc>
                <a:spcPct val="120000"/>
              </a:lnSpc>
              <a:spcBef>
                <a:spcPct val="0"/>
              </a:spcBef>
              <a:spcAft>
                <a:spcPct val="0"/>
              </a:spcAft>
            </a:pPr>
            <a:r>
              <a:rPr kumimoji="1" lang="zh-CN" altLang="en-US" sz="2400" b="1" smtClean="0">
                <a:solidFill>
                  <a:srgbClr val="000000"/>
                </a:solidFill>
                <a:latin typeface="楷体_GB2312" pitchFamily="49" charset="-122"/>
                <a:ea typeface="楷体_GB2312" pitchFamily="49" charset="-122"/>
              </a:rPr>
              <a:t>                列标排列的逆序数为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fade">
                                      <p:cBhvr>
                                        <p:cTn id="7" dur="1000"/>
                                        <p:tgtEl>
                                          <p:spTgt spid="28678"/>
                                        </p:tgtEl>
                                      </p:cBhvr>
                                    </p:animEffect>
                                    <p:anim calcmode="lin" valueType="num">
                                      <p:cBhvr>
                                        <p:cTn id="8" dur="1000" fill="hold"/>
                                        <p:tgtEl>
                                          <p:spTgt spid="28678"/>
                                        </p:tgtEl>
                                        <p:attrNameLst>
                                          <p:attrName>ppt_x</p:attrName>
                                        </p:attrNameLst>
                                      </p:cBhvr>
                                      <p:tavLst>
                                        <p:tav tm="0">
                                          <p:val>
                                            <p:strVal val="#ppt_x"/>
                                          </p:val>
                                        </p:tav>
                                        <p:tav tm="100000">
                                          <p:val>
                                            <p:strVal val="#ppt_x"/>
                                          </p:val>
                                        </p:tav>
                                      </p:tavLst>
                                    </p:anim>
                                    <p:anim calcmode="lin" valueType="num">
                                      <p:cBhvr>
                                        <p:cTn id="9" dur="1000" fill="hold"/>
                                        <p:tgtEl>
                                          <p:spTgt spid="286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fade">
                                      <p:cBhvr>
                                        <p:cTn id="12" dur="1000"/>
                                        <p:tgtEl>
                                          <p:spTgt spid="28681"/>
                                        </p:tgtEl>
                                      </p:cBhvr>
                                    </p:animEffect>
                                    <p:anim calcmode="lin" valueType="num">
                                      <p:cBhvr>
                                        <p:cTn id="13" dur="1000" fill="hold"/>
                                        <p:tgtEl>
                                          <p:spTgt spid="28681"/>
                                        </p:tgtEl>
                                        <p:attrNameLst>
                                          <p:attrName>ppt_x</p:attrName>
                                        </p:attrNameLst>
                                      </p:cBhvr>
                                      <p:tavLst>
                                        <p:tav tm="0">
                                          <p:val>
                                            <p:strVal val="#ppt_x"/>
                                          </p:val>
                                        </p:tav>
                                        <p:tav tm="100000">
                                          <p:val>
                                            <p:strVal val="#ppt_x"/>
                                          </p:val>
                                        </p:tav>
                                      </p:tavLst>
                                    </p:anim>
                                    <p:anim calcmode="lin" valueType="num">
                                      <p:cBhvr>
                                        <p:cTn id="14" dur="1000" fill="hold"/>
                                        <p:tgtEl>
                                          <p:spTgt spid="2868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fade">
                                      <p:cBhvr>
                                        <p:cTn id="17" dur="1000"/>
                                        <p:tgtEl>
                                          <p:spTgt spid="28677"/>
                                        </p:tgtEl>
                                      </p:cBhvr>
                                    </p:animEffect>
                                    <p:anim calcmode="lin" valueType="num">
                                      <p:cBhvr>
                                        <p:cTn id="18" dur="1000" fill="hold"/>
                                        <p:tgtEl>
                                          <p:spTgt spid="28677"/>
                                        </p:tgtEl>
                                        <p:attrNameLst>
                                          <p:attrName>ppt_x</p:attrName>
                                        </p:attrNameLst>
                                      </p:cBhvr>
                                      <p:tavLst>
                                        <p:tav tm="0">
                                          <p:val>
                                            <p:strVal val="#ppt_x"/>
                                          </p:val>
                                        </p:tav>
                                        <p:tav tm="100000">
                                          <p:val>
                                            <p:strVal val="#ppt_x"/>
                                          </p:val>
                                        </p:tav>
                                      </p:tavLst>
                                    </p:anim>
                                    <p:anim calcmode="lin" valueType="num">
                                      <p:cBhvr>
                                        <p:cTn id="19" dur="1000" fill="hold"/>
                                        <p:tgtEl>
                                          <p:spTgt spid="28677"/>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8680"/>
                                        </p:tgtEl>
                                        <p:attrNameLst>
                                          <p:attrName>style.visibility</p:attrName>
                                        </p:attrNameLst>
                                      </p:cBhvr>
                                      <p:to>
                                        <p:strVal val="visible"/>
                                      </p:to>
                                    </p:set>
                                    <p:animEffect transition="in" filter="wipe(left)">
                                      <p:cBhvr>
                                        <p:cTn id="24" dur="500"/>
                                        <p:tgtEl>
                                          <p:spTgt spid="28680"/>
                                        </p:tgtEl>
                                      </p:cBhvr>
                                    </p:animEffect>
                                  </p:childTnLst>
                                </p:cTn>
                              </p:par>
                              <p:par>
                                <p:cTn id="25" presetID="22" presetClass="entr" presetSubtype="8" fill="hold" nodeType="with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wipe(left)">
                                      <p:cBhvr>
                                        <p:cTn id="27" dur="500"/>
                                        <p:tgtEl>
                                          <p:spTgt spid="2867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691"/>
                                        </p:tgtEl>
                                        <p:attrNameLst>
                                          <p:attrName>style.visibility</p:attrName>
                                        </p:attrNameLst>
                                      </p:cBhvr>
                                      <p:to>
                                        <p:strVal val="visible"/>
                                      </p:to>
                                    </p:set>
                                    <p:animEffect transition="in" filter="wipe(left)">
                                      <p:cBhvr>
                                        <p:cTn id="30" dur="500"/>
                                        <p:tgtEl>
                                          <p:spTgt spid="286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8683"/>
                                        </p:tgtEl>
                                        <p:attrNameLst>
                                          <p:attrName>style.visibility</p:attrName>
                                        </p:attrNameLst>
                                      </p:cBhvr>
                                      <p:to>
                                        <p:strVal val="visible"/>
                                      </p:to>
                                    </p:set>
                                    <p:animEffect transition="in" filter="fade">
                                      <p:cBhvr>
                                        <p:cTn id="35" dur="1000"/>
                                        <p:tgtEl>
                                          <p:spTgt spid="28683"/>
                                        </p:tgtEl>
                                      </p:cBhvr>
                                    </p:animEffect>
                                    <p:anim calcmode="lin" valueType="num">
                                      <p:cBhvr>
                                        <p:cTn id="36" dur="1000" fill="hold"/>
                                        <p:tgtEl>
                                          <p:spTgt spid="28683"/>
                                        </p:tgtEl>
                                        <p:attrNameLst>
                                          <p:attrName>ppt_x</p:attrName>
                                        </p:attrNameLst>
                                      </p:cBhvr>
                                      <p:tavLst>
                                        <p:tav tm="0">
                                          <p:val>
                                            <p:strVal val="#ppt_x"/>
                                          </p:val>
                                        </p:tav>
                                        <p:tav tm="100000">
                                          <p:val>
                                            <p:strVal val="#ppt_x"/>
                                          </p:val>
                                        </p:tav>
                                      </p:tavLst>
                                    </p:anim>
                                    <p:anim calcmode="lin" valueType="num">
                                      <p:cBhvr>
                                        <p:cTn id="37" dur="1000" fill="hold"/>
                                        <p:tgtEl>
                                          <p:spTgt spid="28683"/>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8684"/>
                                        </p:tgtEl>
                                        <p:attrNameLst>
                                          <p:attrName>style.visibility</p:attrName>
                                        </p:attrNameLst>
                                      </p:cBhvr>
                                      <p:to>
                                        <p:strVal val="visible"/>
                                      </p:to>
                                    </p:set>
                                    <p:animEffect transition="in" filter="fade">
                                      <p:cBhvr>
                                        <p:cTn id="40" dur="1000"/>
                                        <p:tgtEl>
                                          <p:spTgt spid="28684"/>
                                        </p:tgtEl>
                                      </p:cBhvr>
                                    </p:animEffect>
                                    <p:anim calcmode="lin" valueType="num">
                                      <p:cBhvr>
                                        <p:cTn id="41" dur="1000" fill="hold"/>
                                        <p:tgtEl>
                                          <p:spTgt spid="28684"/>
                                        </p:tgtEl>
                                        <p:attrNameLst>
                                          <p:attrName>ppt_x</p:attrName>
                                        </p:attrNameLst>
                                      </p:cBhvr>
                                      <p:tavLst>
                                        <p:tav tm="0">
                                          <p:val>
                                            <p:strVal val="#ppt_x"/>
                                          </p:val>
                                        </p:tav>
                                        <p:tav tm="100000">
                                          <p:val>
                                            <p:strVal val="#ppt_x"/>
                                          </p:val>
                                        </p:tav>
                                      </p:tavLst>
                                    </p:anim>
                                    <p:anim calcmode="lin" valueType="num">
                                      <p:cBhvr>
                                        <p:cTn id="42" dur="1000" fill="hold"/>
                                        <p:tgtEl>
                                          <p:spTgt spid="2868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8676"/>
                                        </p:tgtEl>
                                        <p:attrNameLst>
                                          <p:attrName>style.visibility</p:attrName>
                                        </p:attrNameLst>
                                      </p:cBhvr>
                                      <p:to>
                                        <p:strVal val="visible"/>
                                      </p:to>
                                    </p:set>
                                    <p:animEffect transition="in" filter="fade">
                                      <p:cBhvr>
                                        <p:cTn id="45" dur="1000"/>
                                        <p:tgtEl>
                                          <p:spTgt spid="28676"/>
                                        </p:tgtEl>
                                      </p:cBhvr>
                                    </p:animEffect>
                                    <p:anim calcmode="lin" valueType="num">
                                      <p:cBhvr>
                                        <p:cTn id="46" dur="1000" fill="hold"/>
                                        <p:tgtEl>
                                          <p:spTgt spid="28676"/>
                                        </p:tgtEl>
                                        <p:attrNameLst>
                                          <p:attrName>ppt_x</p:attrName>
                                        </p:attrNameLst>
                                      </p:cBhvr>
                                      <p:tavLst>
                                        <p:tav tm="0">
                                          <p:val>
                                            <p:strVal val="#ppt_x"/>
                                          </p:val>
                                        </p:tav>
                                        <p:tav tm="100000">
                                          <p:val>
                                            <p:strVal val="#ppt_x"/>
                                          </p:val>
                                        </p:tav>
                                      </p:tavLst>
                                    </p:anim>
                                    <p:anim calcmode="lin" valueType="num">
                                      <p:cBhvr>
                                        <p:cTn id="47"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28685"/>
                                        </p:tgtEl>
                                        <p:attrNameLst>
                                          <p:attrName>style.visibility</p:attrName>
                                        </p:attrNameLst>
                                      </p:cBhvr>
                                      <p:to>
                                        <p:strVal val="visible"/>
                                      </p:to>
                                    </p:set>
                                    <p:animEffect transition="in" filter="fade">
                                      <p:cBhvr>
                                        <p:cTn id="52" dur="1000"/>
                                        <p:tgtEl>
                                          <p:spTgt spid="28685"/>
                                        </p:tgtEl>
                                      </p:cBhvr>
                                    </p:animEffect>
                                    <p:anim calcmode="lin" valueType="num">
                                      <p:cBhvr>
                                        <p:cTn id="53" dur="1000" fill="hold"/>
                                        <p:tgtEl>
                                          <p:spTgt spid="28685"/>
                                        </p:tgtEl>
                                        <p:attrNameLst>
                                          <p:attrName>ppt_x</p:attrName>
                                        </p:attrNameLst>
                                      </p:cBhvr>
                                      <p:tavLst>
                                        <p:tav tm="0">
                                          <p:val>
                                            <p:strVal val="#ppt_x"/>
                                          </p:val>
                                        </p:tav>
                                        <p:tav tm="100000">
                                          <p:val>
                                            <p:strVal val="#ppt_x"/>
                                          </p:val>
                                        </p:tav>
                                      </p:tavLst>
                                    </p:anim>
                                    <p:anim calcmode="lin" valueType="num">
                                      <p:cBhvr>
                                        <p:cTn id="54" dur="1000" fill="hold"/>
                                        <p:tgtEl>
                                          <p:spTgt spid="2868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8682"/>
                                        </p:tgtEl>
                                        <p:attrNameLst>
                                          <p:attrName>style.visibility</p:attrName>
                                        </p:attrNameLst>
                                      </p:cBhvr>
                                      <p:to>
                                        <p:strVal val="visible"/>
                                      </p:to>
                                    </p:set>
                                    <p:animEffect transition="in" filter="fade">
                                      <p:cBhvr>
                                        <p:cTn id="57" dur="1000"/>
                                        <p:tgtEl>
                                          <p:spTgt spid="28682"/>
                                        </p:tgtEl>
                                      </p:cBhvr>
                                    </p:animEffect>
                                    <p:anim calcmode="lin" valueType="num">
                                      <p:cBhvr>
                                        <p:cTn id="58" dur="1000" fill="hold"/>
                                        <p:tgtEl>
                                          <p:spTgt spid="28682"/>
                                        </p:tgtEl>
                                        <p:attrNameLst>
                                          <p:attrName>ppt_x</p:attrName>
                                        </p:attrNameLst>
                                      </p:cBhvr>
                                      <p:tavLst>
                                        <p:tav tm="0">
                                          <p:val>
                                            <p:strVal val="#ppt_x"/>
                                          </p:val>
                                        </p:tav>
                                        <p:tav tm="100000">
                                          <p:val>
                                            <p:strVal val="#ppt_x"/>
                                          </p:val>
                                        </p:tav>
                                      </p:tavLst>
                                    </p:anim>
                                    <p:anim calcmode="lin" valueType="num">
                                      <p:cBhvr>
                                        <p:cTn id="59" dur="1000" fill="hold"/>
                                        <p:tgtEl>
                                          <p:spTgt spid="28682"/>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nodeType="clickEffect">
                                  <p:stCondLst>
                                    <p:cond delay="0"/>
                                  </p:stCondLst>
                                  <p:childTnLst>
                                    <p:set>
                                      <p:cBhvr>
                                        <p:cTn id="63" dur="1" fill="hold">
                                          <p:stCondLst>
                                            <p:cond delay="0"/>
                                          </p:stCondLst>
                                        </p:cTn>
                                        <p:tgtEl>
                                          <p:spTgt spid="28686"/>
                                        </p:tgtEl>
                                        <p:attrNameLst>
                                          <p:attrName>style.visibility</p:attrName>
                                        </p:attrNameLst>
                                      </p:cBhvr>
                                      <p:to>
                                        <p:strVal val="visible"/>
                                      </p:to>
                                    </p:set>
                                    <p:animEffect transition="in" filter="fade">
                                      <p:cBhvr>
                                        <p:cTn id="64" dur="1000"/>
                                        <p:tgtEl>
                                          <p:spTgt spid="28686"/>
                                        </p:tgtEl>
                                      </p:cBhvr>
                                    </p:animEffect>
                                    <p:anim calcmode="lin" valueType="num">
                                      <p:cBhvr>
                                        <p:cTn id="65" dur="1000" fill="hold"/>
                                        <p:tgtEl>
                                          <p:spTgt spid="28686"/>
                                        </p:tgtEl>
                                        <p:attrNameLst>
                                          <p:attrName>ppt_x</p:attrName>
                                        </p:attrNameLst>
                                      </p:cBhvr>
                                      <p:tavLst>
                                        <p:tav tm="0">
                                          <p:val>
                                            <p:strVal val="#ppt_x"/>
                                          </p:val>
                                        </p:tav>
                                        <p:tav tm="100000">
                                          <p:val>
                                            <p:strVal val="#ppt_x"/>
                                          </p:val>
                                        </p:tav>
                                      </p:tavLst>
                                    </p:anim>
                                    <p:anim calcmode="lin" valueType="num">
                                      <p:cBhvr>
                                        <p:cTn id="66" dur="1000" fill="hold"/>
                                        <p:tgtEl>
                                          <p:spTgt spid="2868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8675"/>
                                        </p:tgtEl>
                                        <p:attrNameLst>
                                          <p:attrName>style.visibility</p:attrName>
                                        </p:attrNameLst>
                                      </p:cBhvr>
                                      <p:to>
                                        <p:strVal val="visible"/>
                                      </p:to>
                                    </p:set>
                                    <p:animEffect transition="in" filter="fade">
                                      <p:cBhvr>
                                        <p:cTn id="69" dur="1000"/>
                                        <p:tgtEl>
                                          <p:spTgt spid="28675"/>
                                        </p:tgtEl>
                                      </p:cBhvr>
                                    </p:animEffect>
                                    <p:anim calcmode="lin" valueType="num">
                                      <p:cBhvr>
                                        <p:cTn id="70" dur="1000" fill="hold"/>
                                        <p:tgtEl>
                                          <p:spTgt spid="28675"/>
                                        </p:tgtEl>
                                        <p:attrNameLst>
                                          <p:attrName>ppt_x</p:attrName>
                                        </p:attrNameLst>
                                      </p:cBhvr>
                                      <p:tavLst>
                                        <p:tav tm="0">
                                          <p:val>
                                            <p:strVal val="#ppt_x"/>
                                          </p:val>
                                        </p:tav>
                                        <p:tav tm="100000">
                                          <p:val>
                                            <p:strVal val="#ppt_x"/>
                                          </p:val>
                                        </p:tav>
                                      </p:tavLst>
                                    </p:anim>
                                    <p:anim calcmode="lin" valueType="num">
                                      <p:cBhvr>
                                        <p:cTn id="71"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entr" presetSubtype="0" fill="hold" nodeType="clickEffect">
                                  <p:stCondLst>
                                    <p:cond delay="0"/>
                                  </p:stCondLst>
                                  <p:childTnLst>
                                    <p:set>
                                      <p:cBhvr>
                                        <p:cTn id="75" dur="1" fill="hold">
                                          <p:stCondLst>
                                            <p:cond delay="0"/>
                                          </p:stCondLst>
                                        </p:cTn>
                                        <p:tgtEl>
                                          <p:spTgt spid="28687"/>
                                        </p:tgtEl>
                                        <p:attrNameLst>
                                          <p:attrName>style.visibility</p:attrName>
                                        </p:attrNameLst>
                                      </p:cBhvr>
                                      <p:to>
                                        <p:strVal val="visible"/>
                                      </p:to>
                                    </p:set>
                                    <p:animEffect transition="in" filter="fade">
                                      <p:cBhvr>
                                        <p:cTn id="76" dur="1000"/>
                                        <p:tgtEl>
                                          <p:spTgt spid="28687"/>
                                        </p:tgtEl>
                                      </p:cBhvr>
                                    </p:animEffect>
                                    <p:anim calcmode="lin" valueType="num">
                                      <p:cBhvr>
                                        <p:cTn id="77" dur="1000" fill="hold"/>
                                        <p:tgtEl>
                                          <p:spTgt spid="28687"/>
                                        </p:tgtEl>
                                        <p:attrNameLst>
                                          <p:attrName>ppt_x</p:attrName>
                                        </p:attrNameLst>
                                      </p:cBhvr>
                                      <p:tavLst>
                                        <p:tav tm="0">
                                          <p:val>
                                            <p:strVal val="#ppt_x"/>
                                          </p:val>
                                        </p:tav>
                                        <p:tav tm="100000">
                                          <p:val>
                                            <p:strVal val="#ppt_x"/>
                                          </p:val>
                                        </p:tav>
                                      </p:tavLst>
                                    </p:anim>
                                    <p:anim calcmode="lin" valueType="num">
                                      <p:cBhvr>
                                        <p:cTn id="78" dur="1000" fill="hold"/>
                                        <p:tgtEl>
                                          <p:spTgt spid="28687"/>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8688"/>
                                        </p:tgtEl>
                                        <p:attrNameLst>
                                          <p:attrName>style.visibility</p:attrName>
                                        </p:attrNameLst>
                                      </p:cBhvr>
                                      <p:to>
                                        <p:strVal val="visible"/>
                                      </p:to>
                                    </p:set>
                                    <p:animEffect transition="in" filter="fade">
                                      <p:cBhvr>
                                        <p:cTn id="81" dur="1000"/>
                                        <p:tgtEl>
                                          <p:spTgt spid="28688"/>
                                        </p:tgtEl>
                                      </p:cBhvr>
                                    </p:animEffect>
                                    <p:anim calcmode="lin" valueType="num">
                                      <p:cBhvr>
                                        <p:cTn id="82" dur="1000" fill="hold"/>
                                        <p:tgtEl>
                                          <p:spTgt spid="28688"/>
                                        </p:tgtEl>
                                        <p:attrNameLst>
                                          <p:attrName>ppt_x</p:attrName>
                                        </p:attrNameLst>
                                      </p:cBhvr>
                                      <p:tavLst>
                                        <p:tav tm="0">
                                          <p:val>
                                            <p:strVal val="#ppt_x"/>
                                          </p:val>
                                        </p:tav>
                                        <p:tav tm="100000">
                                          <p:val>
                                            <p:strVal val="#ppt_x"/>
                                          </p:val>
                                        </p:tav>
                                      </p:tavLst>
                                    </p:anim>
                                    <p:anim calcmode="lin" valueType="num">
                                      <p:cBhvr>
                                        <p:cTn id="83" dur="1000" fill="hold"/>
                                        <p:tgtEl>
                                          <p:spTgt spid="2868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8674"/>
                                        </p:tgtEl>
                                        <p:attrNameLst>
                                          <p:attrName>style.visibility</p:attrName>
                                        </p:attrNameLst>
                                      </p:cBhvr>
                                      <p:to>
                                        <p:strVal val="visible"/>
                                      </p:to>
                                    </p:set>
                                    <p:animEffect transition="in" filter="fade">
                                      <p:cBhvr>
                                        <p:cTn id="86" dur="1000"/>
                                        <p:tgtEl>
                                          <p:spTgt spid="28674"/>
                                        </p:tgtEl>
                                      </p:cBhvr>
                                    </p:animEffect>
                                    <p:anim calcmode="lin" valueType="num">
                                      <p:cBhvr>
                                        <p:cTn id="87" dur="1000" fill="hold"/>
                                        <p:tgtEl>
                                          <p:spTgt spid="28674"/>
                                        </p:tgtEl>
                                        <p:attrNameLst>
                                          <p:attrName>ppt_x</p:attrName>
                                        </p:attrNameLst>
                                      </p:cBhvr>
                                      <p:tavLst>
                                        <p:tav tm="0">
                                          <p:val>
                                            <p:strVal val="#ppt_x"/>
                                          </p:val>
                                        </p:tav>
                                        <p:tav tm="100000">
                                          <p:val>
                                            <p:strVal val="#ppt_x"/>
                                          </p:val>
                                        </p:tav>
                                      </p:tavLst>
                                    </p:anim>
                                    <p:anim calcmode="lin" valueType="num">
                                      <p:cBhvr>
                                        <p:cTn id="88"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42" presetClass="entr" presetSubtype="0" fill="hold" nodeType="clickEffect">
                                  <p:stCondLst>
                                    <p:cond delay="0"/>
                                  </p:stCondLst>
                                  <p:childTnLst>
                                    <p:set>
                                      <p:cBhvr>
                                        <p:cTn id="92" dur="1" fill="hold">
                                          <p:stCondLst>
                                            <p:cond delay="0"/>
                                          </p:stCondLst>
                                        </p:cTn>
                                        <p:tgtEl>
                                          <p:spTgt spid="28690"/>
                                        </p:tgtEl>
                                        <p:attrNameLst>
                                          <p:attrName>style.visibility</p:attrName>
                                        </p:attrNameLst>
                                      </p:cBhvr>
                                      <p:to>
                                        <p:strVal val="visible"/>
                                      </p:to>
                                    </p:set>
                                    <p:animEffect transition="in" filter="fade">
                                      <p:cBhvr>
                                        <p:cTn id="93" dur="1000"/>
                                        <p:tgtEl>
                                          <p:spTgt spid="28690"/>
                                        </p:tgtEl>
                                      </p:cBhvr>
                                    </p:animEffect>
                                    <p:anim calcmode="lin" valueType="num">
                                      <p:cBhvr>
                                        <p:cTn id="94" dur="1000" fill="hold"/>
                                        <p:tgtEl>
                                          <p:spTgt spid="28690"/>
                                        </p:tgtEl>
                                        <p:attrNameLst>
                                          <p:attrName>ppt_x</p:attrName>
                                        </p:attrNameLst>
                                      </p:cBhvr>
                                      <p:tavLst>
                                        <p:tav tm="0">
                                          <p:val>
                                            <p:strVal val="#ppt_x"/>
                                          </p:val>
                                        </p:tav>
                                        <p:tav tm="100000">
                                          <p:val>
                                            <p:strVal val="#ppt_x"/>
                                          </p:val>
                                        </p:tav>
                                      </p:tavLst>
                                    </p:anim>
                                    <p:anim calcmode="lin" valueType="num">
                                      <p:cBhvr>
                                        <p:cTn id="95" dur="1000" fill="hold"/>
                                        <p:tgtEl>
                                          <p:spTgt spid="28690"/>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8689"/>
                                        </p:tgtEl>
                                        <p:attrNameLst>
                                          <p:attrName>style.visibility</p:attrName>
                                        </p:attrNameLst>
                                      </p:cBhvr>
                                      <p:to>
                                        <p:strVal val="visible"/>
                                      </p:to>
                                    </p:set>
                                    <p:animEffect transition="in" filter="fade">
                                      <p:cBhvr>
                                        <p:cTn id="98" dur="1000"/>
                                        <p:tgtEl>
                                          <p:spTgt spid="28689"/>
                                        </p:tgtEl>
                                      </p:cBhvr>
                                    </p:animEffect>
                                    <p:anim calcmode="lin" valueType="num">
                                      <p:cBhvr>
                                        <p:cTn id="99" dur="1000" fill="hold"/>
                                        <p:tgtEl>
                                          <p:spTgt spid="28689"/>
                                        </p:tgtEl>
                                        <p:attrNameLst>
                                          <p:attrName>ppt_x</p:attrName>
                                        </p:attrNameLst>
                                      </p:cBhvr>
                                      <p:tavLst>
                                        <p:tav tm="0">
                                          <p:val>
                                            <p:strVal val="#ppt_x"/>
                                          </p:val>
                                        </p:tav>
                                        <p:tav tm="100000">
                                          <p:val>
                                            <p:strVal val="#ppt_x"/>
                                          </p:val>
                                        </p:tav>
                                      </p:tavLst>
                                    </p:anim>
                                    <p:anim calcmode="lin" valueType="num">
                                      <p:cBhvr>
                                        <p:cTn id="100" dur="1000" fill="hold"/>
                                        <p:tgtEl>
                                          <p:spTgt spid="286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P spid="28676" grpId="0"/>
      <p:bldP spid="28677" grpId="0"/>
      <p:bldP spid="28682" grpId="0"/>
      <p:bldP spid="28689" grpId="0"/>
      <p:bldP spid="28691" grpId="0"/>
    </p:bldLst>
  </p:timing>
</p:sld>
</file>

<file path=ppt/slides/slide8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667650" name="Object 2"/>
          <p:cNvGraphicFramePr>
            <a:graphicFrameLocks noChangeAspect="1"/>
          </p:cNvGraphicFramePr>
          <p:nvPr/>
        </p:nvGraphicFramePr>
        <p:xfrm>
          <a:off x="1331913" y="4438650"/>
          <a:ext cx="6305550" cy="1222375"/>
        </p:xfrm>
        <a:graphic>
          <a:graphicData uri="http://schemas.openxmlformats.org/presentationml/2006/ole">
            <p:oleObj spid="_x0000_s392194" name="Equation" r:id="rId3" imgW="2501900" imgH="482600" progId="Equation.DSMT4">
              <p:embed/>
            </p:oleObj>
          </a:graphicData>
        </a:graphic>
      </p:graphicFrame>
      <p:sp>
        <p:nvSpPr>
          <p:cNvPr id="667651" name="Text Box 3"/>
          <p:cNvSpPr txBox="1">
            <a:spLocks noChangeArrowheads="1"/>
          </p:cNvSpPr>
          <p:nvPr/>
        </p:nvSpPr>
        <p:spPr bwMode="auto">
          <a:xfrm>
            <a:off x="914400" y="1052513"/>
            <a:ext cx="7696200" cy="112712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800" b="1" smtClean="0">
                <a:solidFill>
                  <a:srgbClr val="000000"/>
                </a:solidFill>
                <a:latin typeface="楷体_GB2312" pitchFamily="49" charset="-122"/>
                <a:ea typeface="楷体_GB2312" pitchFamily="49" charset="-122"/>
              </a:rPr>
              <a:t>经过一次对换是如此，经过多次对换还是如此</a:t>
            </a:r>
            <a:r>
              <a:rPr kumimoji="1" lang="en-US" altLang="zh-CN"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所以，在一系列对换之后</a:t>
            </a:r>
          </a:p>
        </p:txBody>
      </p:sp>
      <p:graphicFrame>
        <p:nvGraphicFramePr>
          <p:cNvPr id="667652" name="Object 3"/>
          <p:cNvGraphicFramePr>
            <a:graphicFrameLocks noChangeAspect="1"/>
          </p:cNvGraphicFramePr>
          <p:nvPr/>
        </p:nvGraphicFramePr>
        <p:xfrm>
          <a:off x="1255713" y="2349500"/>
          <a:ext cx="6556375" cy="541338"/>
        </p:xfrm>
        <a:graphic>
          <a:graphicData uri="http://schemas.openxmlformats.org/presentationml/2006/ole">
            <p:oleObj spid="_x0000_s392195" name="Equation" r:id="rId4" imgW="3035300" imgH="254000" progId="Equation.DSMT4">
              <p:embed/>
            </p:oleObj>
          </a:graphicData>
        </a:graphic>
      </p:graphicFrame>
      <p:sp>
        <p:nvSpPr>
          <p:cNvPr id="667653" name="Text Box 3"/>
          <p:cNvSpPr txBox="1">
            <a:spLocks noChangeArrowheads="1"/>
          </p:cNvSpPr>
          <p:nvPr/>
        </p:nvSpPr>
        <p:spPr bwMode="auto">
          <a:xfrm>
            <a:off x="971550" y="3321050"/>
            <a:ext cx="7696200" cy="539750"/>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2800" b="1" smtClean="0">
                <a:solidFill>
                  <a:srgbClr val="000000"/>
                </a:solidFill>
                <a:latin typeface="楷体_GB2312" pitchFamily="49" charset="-122"/>
                <a:ea typeface="楷体_GB2312" pitchFamily="49" charset="-122"/>
              </a:rPr>
              <a:t>三项的符号也是相同的，即</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089025"/>
            <a:ext cx="6916738" cy="1527175"/>
            <a:chOff x="576" y="686"/>
            <a:chExt cx="4357" cy="962"/>
          </a:xfrm>
        </p:grpSpPr>
        <p:sp>
          <p:nvSpPr>
            <p:cNvPr id="668678" name="Rectangle 3"/>
            <p:cNvSpPr>
              <a:spLocks noChangeArrowheads="1"/>
            </p:cNvSpPr>
            <p:nvPr/>
          </p:nvSpPr>
          <p:spPr bwMode="auto">
            <a:xfrm>
              <a:off x="576" y="686"/>
              <a:ext cx="3164"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FF"/>
                  </a:solidFill>
                  <a:latin typeface="Times New Roman" pitchFamily="18" charset="0"/>
                  <a:ea typeface="楷体_GB2312" pitchFamily="49" charset="-122"/>
                </a:rPr>
                <a:t>定理</a:t>
              </a:r>
              <a:r>
                <a:rPr kumimoji="1" lang="en-US" altLang="zh-CN" sz="2800" b="1" smtClean="0">
                  <a:solidFill>
                    <a:srgbClr val="4044F6"/>
                  </a:solidFill>
                  <a:latin typeface="Times New Roman" pitchFamily="18" charset="0"/>
                  <a:ea typeface="楷体_GB2312" pitchFamily="49" charset="-122"/>
                </a:rPr>
                <a:t>2</a:t>
              </a:r>
              <a:r>
                <a:rPr kumimoji="1" lang="en-US" altLang="zh-CN" sz="2800" b="1" smtClean="0">
                  <a:solidFill>
                    <a:srgbClr val="000000"/>
                  </a:solidFill>
                  <a:latin typeface="Times New Roman" pitchFamily="18" charset="0"/>
                  <a:ea typeface="楷体_GB2312" pitchFamily="49" charset="-122"/>
                </a:rPr>
                <a:t>   </a:t>
              </a:r>
              <a:r>
                <a:rPr kumimoji="1" lang="en-US" altLang="zh-CN" sz="2800" b="1" i="1" smtClean="0">
                  <a:solidFill>
                    <a:srgbClr val="000000"/>
                  </a:solidFill>
                  <a:latin typeface="Times New Roman" pitchFamily="18" charset="0"/>
                  <a:ea typeface="楷体_GB2312" pitchFamily="49" charset="-122"/>
                </a:rPr>
                <a:t>n </a:t>
              </a:r>
              <a:r>
                <a:rPr kumimoji="1" lang="zh-CN" altLang="en-US" sz="2800" b="1" smtClean="0">
                  <a:solidFill>
                    <a:srgbClr val="000000"/>
                  </a:solidFill>
                  <a:latin typeface="Times New Roman" pitchFamily="18" charset="0"/>
                  <a:ea typeface="楷体_GB2312" pitchFamily="49" charset="-122"/>
                </a:rPr>
                <a:t>阶行列式也可定义为  </a:t>
              </a:r>
            </a:p>
          </p:txBody>
        </p:sp>
        <p:graphicFrame>
          <p:nvGraphicFramePr>
            <p:cNvPr id="668679" name="Object 3"/>
            <p:cNvGraphicFramePr>
              <a:graphicFrameLocks noChangeAspect="1"/>
            </p:cNvGraphicFramePr>
            <p:nvPr/>
          </p:nvGraphicFramePr>
          <p:xfrm>
            <a:off x="1190" y="1056"/>
            <a:ext cx="3743" cy="592"/>
          </p:xfrm>
          <a:graphic>
            <a:graphicData uri="http://schemas.openxmlformats.org/presentationml/2006/ole">
              <p:oleObj spid="_x0000_s393219" name="Equation" r:id="rId3" imgW="2349500" imgH="368300" progId="Equation.DSMT4">
                <p:embed/>
              </p:oleObj>
            </a:graphicData>
          </a:graphic>
        </p:graphicFrame>
      </p:grpSp>
      <p:grpSp>
        <p:nvGrpSpPr>
          <p:cNvPr id="3" name="Group 5"/>
          <p:cNvGrpSpPr>
            <a:grpSpLocks/>
          </p:cNvGrpSpPr>
          <p:nvPr/>
        </p:nvGrpSpPr>
        <p:grpSpPr bwMode="auto">
          <a:xfrm>
            <a:off x="884238" y="3244850"/>
            <a:ext cx="7831137" cy="2035175"/>
            <a:chOff x="557" y="2044"/>
            <a:chExt cx="4933" cy="1282"/>
          </a:xfrm>
        </p:grpSpPr>
        <p:sp>
          <p:nvSpPr>
            <p:cNvPr id="668676" name="Rectangle 6"/>
            <p:cNvSpPr>
              <a:spLocks noChangeArrowheads="1"/>
            </p:cNvSpPr>
            <p:nvPr/>
          </p:nvSpPr>
          <p:spPr bwMode="auto">
            <a:xfrm>
              <a:off x="557" y="2044"/>
              <a:ext cx="3164"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FF"/>
                  </a:solidFill>
                  <a:latin typeface="Times New Roman" pitchFamily="18" charset="0"/>
                  <a:ea typeface="楷体_GB2312" pitchFamily="49" charset="-122"/>
                </a:rPr>
                <a:t>定理</a:t>
              </a:r>
              <a:r>
                <a:rPr kumimoji="1" lang="en-US" altLang="zh-CN" sz="2800" b="1" smtClean="0">
                  <a:solidFill>
                    <a:srgbClr val="0000FF"/>
                  </a:solidFill>
                  <a:latin typeface="Times New Roman" pitchFamily="18" charset="0"/>
                  <a:ea typeface="楷体_GB2312" pitchFamily="49" charset="-122"/>
                </a:rPr>
                <a:t>3</a:t>
              </a:r>
              <a:r>
                <a:rPr kumimoji="1" lang="en-US" altLang="zh-CN" sz="2800" b="1" smtClean="0">
                  <a:solidFill>
                    <a:srgbClr val="00007D"/>
                  </a:solidFill>
                  <a:latin typeface="Times New Roman" pitchFamily="18" charset="0"/>
                  <a:ea typeface="楷体_GB2312" pitchFamily="49" charset="-122"/>
                </a:rPr>
                <a:t>   </a:t>
              </a:r>
              <a:r>
                <a:rPr kumimoji="1" lang="en-US" altLang="zh-CN" sz="2800" b="1" i="1" smtClean="0">
                  <a:solidFill>
                    <a:srgbClr val="000000"/>
                  </a:solidFill>
                  <a:latin typeface="Times New Roman" pitchFamily="18" charset="0"/>
                  <a:ea typeface="楷体_GB2312" pitchFamily="49" charset="-122"/>
                </a:rPr>
                <a:t>n </a:t>
              </a:r>
              <a:r>
                <a:rPr kumimoji="1" lang="zh-CN" altLang="en-US" sz="2800" b="1" smtClean="0">
                  <a:solidFill>
                    <a:srgbClr val="000000"/>
                  </a:solidFill>
                  <a:latin typeface="Times New Roman" pitchFamily="18" charset="0"/>
                  <a:ea typeface="楷体_GB2312" pitchFamily="49" charset="-122"/>
                </a:rPr>
                <a:t>阶行列式也可定义为  </a:t>
              </a:r>
            </a:p>
          </p:txBody>
        </p:sp>
        <p:graphicFrame>
          <p:nvGraphicFramePr>
            <p:cNvPr id="668677" name="Object 2"/>
            <p:cNvGraphicFramePr>
              <a:graphicFrameLocks noChangeAspect="1"/>
            </p:cNvGraphicFramePr>
            <p:nvPr/>
          </p:nvGraphicFramePr>
          <p:xfrm>
            <a:off x="1196" y="2597"/>
            <a:ext cx="4294" cy="729"/>
          </p:xfrm>
          <a:graphic>
            <a:graphicData uri="http://schemas.openxmlformats.org/presentationml/2006/ole">
              <p:oleObj spid="_x0000_s393218" name="Equation" r:id="rId4" imgW="2692400" imgH="457200" progId="Equation.DSMT4">
                <p:embed/>
              </p:oleObj>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9698" name="Rectangle 2"/>
          <p:cNvSpPr>
            <a:spLocks noChangeArrowheads="1"/>
          </p:cNvSpPr>
          <p:nvPr/>
        </p:nvSpPr>
        <p:spPr bwMode="auto">
          <a:xfrm>
            <a:off x="762000" y="631825"/>
            <a:ext cx="5016500"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4044F6"/>
                </a:solidFill>
                <a:latin typeface="Times New Roman" pitchFamily="18" charset="0"/>
                <a:ea typeface="楷体_GB2312" pitchFamily="49" charset="-122"/>
              </a:rPr>
              <a:t>例</a:t>
            </a:r>
            <a:r>
              <a:rPr kumimoji="1" lang="en-US" altLang="zh-CN" sz="2800" b="1" smtClean="0">
                <a:solidFill>
                  <a:srgbClr val="4044F6"/>
                </a:solidFill>
                <a:latin typeface="Times New Roman" pitchFamily="18" charset="0"/>
                <a:ea typeface="楷体_GB2312" pitchFamily="49" charset="-122"/>
              </a:rPr>
              <a:t>4</a:t>
            </a:r>
            <a:r>
              <a:rPr kumimoji="1" lang="en-US" altLang="zh-CN" sz="2800" b="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试判断</a:t>
            </a:r>
            <a:r>
              <a:rPr kumimoji="1" lang="zh-CN" altLang="en-US"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Times New Roman" pitchFamily="18" charset="0"/>
                <a:ea typeface="楷体_GB2312" pitchFamily="49" charset="-122"/>
              </a:rPr>
              <a:t>和</a:t>
            </a:r>
          </a:p>
        </p:txBody>
      </p:sp>
      <p:graphicFrame>
        <p:nvGraphicFramePr>
          <p:cNvPr id="669699" name="Object 34"/>
          <p:cNvGraphicFramePr>
            <a:graphicFrameLocks noChangeAspect="1"/>
          </p:cNvGraphicFramePr>
          <p:nvPr/>
        </p:nvGraphicFramePr>
        <p:xfrm>
          <a:off x="2627313" y="609600"/>
          <a:ext cx="2665412" cy="571500"/>
        </p:xfrm>
        <a:graphic>
          <a:graphicData uri="http://schemas.openxmlformats.org/presentationml/2006/ole">
            <p:oleObj spid="_x0000_s394242" name="Equation" r:id="rId3" imgW="1066800" imgH="228600" progId="Equation.DSMT4">
              <p:embed/>
            </p:oleObj>
          </a:graphicData>
        </a:graphic>
      </p:graphicFrame>
      <p:graphicFrame>
        <p:nvGraphicFramePr>
          <p:cNvPr id="669700" name="Object 35"/>
          <p:cNvGraphicFramePr>
            <a:graphicFrameLocks noChangeAspect="1"/>
          </p:cNvGraphicFramePr>
          <p:nvPr/>
        </p:nvGraphicFramePr>
        <p:xfrm>
          <a:off x="5724525" y="609600"/>
          <a:ext cx="2882900" cy="571500"/>
        </p:xfrm>
        <a:graphic>
          <a:graphicData uri="http://schemas.openxmlformats.org/presentationml/2006/ole">
            <p:oleObj spid="_x0000_s394243" name="Equation" r:id="rId4" imgW="1155700" imgH="228600" progId="Equation.DSMT4">
              <p:embed/>
            </p:oleObj>
          </a:graphicData>
        </a:graphic>
      </p:graphicFrame>
      <p:sp>
        <p:nvSpPr>
          <p:cNvPr id="669701" name="Text Box 5"/>
          <p:cNvSpPr txBox="1">
            <a:spLocks noChangeArrowheads="1"/>
          </p:cNvSpPr>
          <p:nvPr/>
        </p:nvSpPr>
        <p:spPr bwMode="auto">
          <a:xfrm>
            <a:off x="762000" y="1219200"/>
            <a:ext cx="4559300"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是否都是六阶行列式中的项</a:t>
            </a:r>
            <a:r>
              <a:rPr kumimoji="1" lang="en-US" altLang="zh-CN" sz="2800" b="1" smtClean="0">
                <a:solidFill>
                  <a:srgbClr val="000000"/>
                </a:solidFill>
                <a:latin typeface="Times New Roman" pitchFamily="18" charset="0"/>
                <a:ea typeface="楷体_GB2312" pitchFamily="49" charset="-122"/>
              </a:rPr>
              <a:t>.</a:t>
            </a:r>
          </a:p>
        </p:txBody>
      </p:sp>
      <p:grpSp>
        <p:nvGrpSpPr>
          <p:cNvPr id="2" name="Group 6"/>
          <p:cNvGrpSpPr>
            <a:grpSpLocks/>
          </p:cNvGrpSpPr>
          <p:nvPr/>
        </p:nvGrpSpPr>
        <p:grpSpPr bwMode="auto">
          <a:xfrm>
            <a:off x="762000" y="1714500"/>
            <a:ext cx="6021388" cy="1252538"/>
            <a:chOff x="480" y="1080"/>
            <a:chExt cx="3793" cy="789"/>
          </a:xfrm>
        </p:grpSpPr>
        <p:sp>
          <p:nvSpPr>
            <p:cNvPr id="669713" name="Text Box 7"/>
            <p:cNvSpPr txBox="1">
              <a:spLocks noChangeArrowheads="1"/>
            </p:cNvSpPr>
            <p:nvPr/>
          </p:nvSpPr>
          <p:spPr bwMode="auto">
            <a:xfrm>
              <a:off x="480" y="1088"/>
              <a:ext cx="342"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4044F6"/>
                  </a:solidFill>
                  <a:latin typeface="Times New Roman" pitchFamily="18" charset="0"/>
                  <a:ea typeface="楷体_GB2312" pitchFamily="49" charset="-122"/>
                </a:rPr>
                <a:t>解</a:t>
              </a:r>
            </a:p>
          </p:txBody>
        </p:sp>
        <p:sp>
          <p:nvSpPr>
            <p:cNvPr id="669714" name="Text Box 8"/>
            <p:cNvSpPr txBox="1">
              <a:spLocks noChangeArrowheads="1"/>
            </p:cNvSpPr>
            <p:nvPr/>
          </p:nvSpPr>
          <p:spPr bwMode="auto">
            <a:xfrm>
              <a:off x="2582" y="1084"/>
              <a:ext cx="1691"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下标的逆序数为</a:t>
              </a:r>
            </a:p>
          </p:txBody>
        </p:sp>
        <p:graphicFrame>
          <p:nvGraphicFramePr>
            <p:cNvPr id="669715" name="Object 36"/>
            <p:cNvGraphicFramePr>
              <a:graphicFrameLocks noChangeAspect="1"/>
            </p:cNvGraphicFramePr>
            <p:nvPr/>
          </p:nvGraphicFramePr>
          <p:xfrm>
            <a:off x="1072" y="1536"/>
            <a:ext cx="2895" cy="333"/>
          </p:xfrm>
          <a:graphic>
            <a:graphicData uri="http://schemas.openxmlformats.org/presentationml/2006/ole">
              <p:oleObj spid="_x0000_s394248" name="Equation" r:id="rId5" imgW="2209800" imgH="254000" progId="Equation.DSMT4">
                <p:embed/>
              </p:oleObj>
            </a:graphicData>
          </a:graphic>
        </p:graphicFrame>
        <p:graphicFrame>
          <p:nvGraphicFramePr>
            <p:cNvPr id="669716" name="Object 37"/>
            <p:cNvGraphicFramePr>
              <a:graphicFrameLocks noChangeAspect="1"/>
            </p:cNvGraphicFramePr>
            <p:nvPr/>
          </p:nvGraphicFramePr>
          <p:xfrm>
            <a:off x="1009" y="1080"/>
            <a:ext cx="1679" cy="360"/>
          </p:xfrm>
          <a:graphic>
            <a:graphicData uri="http://schemas.openxmlformats.org/presentationml/2006/ole">
              <p:oleObj spid="_x0000_s394249" name="Equation" r:id="rId6" imgW="1066800" imgH="228600" progId="Equation.DSMT4">
                <p:embed/>
              </p:oleObj>
            </a:graphicData>
          </a:graphic>
        </p:graphicFrame>
      </p:grpSp>
      <p:grpSp>
        <p:nvGrpSpPr>
          <p:cNvPr id="3" name="Group 11"/>
          <p:cNvGrpSpPr>
            <a:grpSpLocks/>
          </p:cNvGrpSpPr>
          <p:nvPr/>
        </p:nvGrpSpPr>
        <p:grpSpPr bwMode="auto">
          <a:xfrm>
            <a:off x="762000" y="3009900"/>
            <a:ext cx="6780213" cy="571500"/>
            <a:chOff x="480" y="1896"/>
            <a:chExt cx="4271" cy="360"/>
          </a:xfrm>
        </p:grpSpPr>
        <p:sp>
          <p:nvSpPr>
            <p:cNvPr id="669711" name="Rectangle 12"/>
            <p:cNvSpPr>
              <a:spLocks noChangeArrowheads="1"/>
            </p:cNvSpPr>
            <p:nvPr/>
          </p:nvSpPr>
          <p:spPr bwMode="auto">
            <a:xfrm>
              <a:off x="480" y="1929"/>
              <a:ext cx="4271"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所以                             是六阶行列式中的项</a:t>
              </a:r>
              <a:r>
                <a:rPr kumimoji="1" lang="en-US" altLang="zh-CN" sz="2800" b="1" smtClean="0">
                  <a:solidFill>
                    <a:srgbClr val="000000"/>
                  </a:solidFill>
                  <a:latin typeface="Times New Roman" pitchFamily="18" charset="0"/>
                  <a:ea typeface="楷体_GB2312" pitchFamily="49" charset="-122"/>
                </a:rPr>
                <a:t>.</a:t>
              </a:r>
            </a:p>
          </p:txBody>
        </p:sp>
        <p:graphicFrame>
          <p:nvGraphicFramePr>
            <p:cNvPr id="669712" name="Object 38"/>
            <p:cNvGraphicFramePr>
              <a:graphicFrameLocks noChangeAspect="1"/>
            </p:cNvGraphicFramePr>
            <p:nvPr/>
          </p:nvGraphicFramePr>
          <p:xfrm>
            <a:off x="960" y="1896"/>
            <a:ext cx="1679" cy="360"/>
          </p:xfrm>
          <a:graphic>
            <a:graphicData uri="http://schemas.openxmlformats.org/presentationml/2006/ole">
              <p:oleObj spid="_x0000_s394247" name="Equation" r:id="rId7" imgW="1066800" imgH="228600" progId="Equation.DSMT4">
                <p:embed/>
              </p:oleObj>
            </a:graphicData>
          </a:graphic>
        </p:graphicFrame>
      </p:grpSp>
      <p:grpSp>
        <p:nvGrpSpPr>
          <p:cNvPr id="4" name="Group 14"/>
          <p:cNvGrpSpPr>
            <a:grpSpLocks/>
          </p:cNvGrpSpPr>
          <p:nvPr/>
        </p:nvGrpSpPr>
        <p:grpSpPr bwMode="auto">
          <a:xfrm>
            <a:off x="914400" y="3619500"/>
            <a:ext cx="6869113" cy="1141413"/>
            <a:chOff x="576" y="2280"/>
            <a:chExt cx="4327" cy="719"/>
          </a:xfrm>
        </p:grpSpPr>
        <p:sp>
          <p:nvSpPr>
            <p:cNvPr id="669708" name="Rectangle 15"/>
            <p:cNvSpPr>
              <a:spLocks noChangeArrowheads="1"/>
            </p:cNvSpPr>
            <p:nvPr/>
          </p:nvSpPr>
          <p:spPr bwMode="auto">
            <a:xfrm>
              <a:off x="2256" y="2318"/>
              <a:ext cx="2647"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行标和列标的逆序数之和</a:t>
              </a:r>
            </a:p>
          </p:txBody>
        </p:sp>
        <p:graphicFrame>
          <p:nvGraphicFramePr>
            <p:cNvPr id="669709" name="Object 39"/>
            <p:cNvGraphicFramePr>
              <a:graphicFrameLocks noChangeAspect="1"/>
            </p:cNvGraphicFramePr>
            <p:nvPr/>
          </p:nvGraphicFramePr>
          <p:xfrm>
            <a:off x="1080" y="2736"/>
            <a:ext cx="2731" cy="263"/>
          </p:xfrm>
          <a:graphic>
            <a:graphicData uri="http://schemas.openxmlformats.org/presentationml/2006/ole">
              <p:oleObj spid="_x0000_s394245" name="Equation" r:id="rId8" imgW="2108200" imgH="203200" progId="Equation.DSMT4">
                <p:embed/>
              </p:oleObj>
            </a:graphicData>
          </a:graphic>
        </p:graphicFrame>
        <p:graphicFrame>
          <p:nvGraphicFramePr>
            <p:cNvPr id="669710" name="Object 40"/>
            <p:cNvGraphicFramePr>
              <a:graphicFrameLocks noChangeAspect="1"/>
            </p:cNvGraphicFramePr>
            <p:nvPr/>
          </p:nvGraphicFramePr>
          <p:xfrm>
            <a:off x="576" y="2280"/>
            <a:ext cx="1816" cy="360"/>
          </p:xfrm>
          <a:graphic>
            <a:graphicData uri="http://schemas.openxmlformats.org/presentationml/2006/ole">
              <p:oleObj spid="_x0000_s394246" name="Equation" r:id="rId9" imgW="1155700" imgH="228600" progId="Equation.DSMT4">
                <p:embed/>
              </p:oleObj>
            </a:graphicData>
          </a:graphic>
        </p:graphicFrame>
      </p:grpSp>
      <p:grpSp>
        <p:nvGrpSpPr>
          <p:cNvPr id="5" name="Group 18"/>
          <p:cNvGrpSpPr>
            <a:grpSpLocks/>
          </p:cNvGrpSpPr>
          <p:nvPr/>
        </p:nvGrpSpPr>
        <p:grpSpPr bwMode="auto">
          <a:xfrm>
            <a:off x="914400" y="4876800"/>
            <a:ext cx="7404100" cy="595313"/>
            <a:chOff x="576" y="3072"/>
            <a:chExt cx="4664" cy="375"/>
          </a:xfrm>
        </p:grpSpPr>
        <p:sp>
          <p:nvSpPr>
            <p:cNvPr id="669706" name="Rectangle 19"/>
            <p:cNvSpPr>
              <a:spLocks noChangeArrowheads="1"/>
            </p:cNvSpPr>
            <p:nvPr/>
          </p:nvSpPr>
          <p:spPr bwMode="auto">
            <a:xfrm>
              <a:off x="576" y="3120"/>
              <a:ext cx="4664" cy="32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000000"/>
                  </a:solidFill>
                  <a:latin typeface="Times New Roman" pitchFamily="18" charset="0"/>
                  <a:ea typeface="楷体_GB2312" pitchFamily="49" charset="-122"/>
                </a:rPr>
                <a:t>所以                                不是六阶行列式中的项</a:t>
              </a:r>
              <a:r>
                <a:rPr kumimoji="1" lang="en-US" altLang="zh-CN" sz="2800" b="1" smtClean="0">
                  <a:solidFill>
                    <a:srgbClr val="000000"/>
                  </a:solidFill>
                  <a:latin typeface="Times New Roman" pitchFamily="18" charset="0"/>
                  <a:ea typeface="楷体_GB2312" pitchFamily="49" charset="-122"/>
                </a:rPr>
                <a:t>.</a:t>
              </a:r>
            </a:p>
          </p:txBody>
        </p:sp>
        <p:graphicFrame>
          <p:nvGraphicFramePr>
            <p:cNvPr id="669707" name="Object 41"/>
            <p:cNvGraphicFramePr>
              <a:graphicFrameLocks noChangeAspect="1"/>
            </p:cNvGraphicFramePr>
            <p:nvPr/>
          </p:nvGraphicFramePr>
          <p:xfrm>
            <a:off x="1104" y="3072"/>
            <a:ext cx="1816" cy="360"/>
          </p:xfrm>
          <a:graphic>
            <a:graphicData uri="http://schemas.openxmlformats.org/presentationml/2006/ole">
              <p:oleObj spid="_x0000_s394244" name="Equation" r:id="rId10" imgW="1155700" imgH="228600" progId="Equation.DSMT4">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0722" name="Text Box 2"/>
          <p:cNvSpPr txBox="1">
            <a:spLocks noChangeArrowheads="1"/>
          </p:cNvSpPr>
          <p:nvPr/>
        </p:nvSpPr>
        <p:spPr bwMode="auto">
          <a:xfrm>
            <a:off x="914400" y="1149350"/>
            <a:ext cx="446722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4044F6"/>
                </a:solidFill>
                <a:latin typeface="Times New Roman" pitchFamily="18" charset="0"/>
                <a:ea typeface="楷体_GB2312" pitchFamily="49" charset="-122"/>
              </a:rPr>
              <a:t>例</a:t>
            </a:r>
            <a:r>
              <a:rPr kumimoji="1" lang="en-US" altLang="zh-CN" sz="2800" b="1" smtClean="0">
                <a:solidFill>
                  <a:srgbClr val="4044F6"/>
                </a:solidFill>
                <a:latin typeface="Times New Roman" pitchFamily="18" charset="0"/>
                <a:ea typeface="楷体_GB2312" pitchFamily="49" charset="-122"/>
              </a:rPr>
              <a:t>5</a:t>
            </a:r>
            <a:r>
              <a:rPr kumimoji="1" lang="en-US" altLang="zh-CN" sz="2800" b="1" smtClean="0">
                <a:solidFill>
                  <a:srgbClr val="000000"/>
                </a:solidFill>
                <a:latin typeface="Times New Roman" pitchFamily="18" charset="0"/>
                <a:ea typeface="楷体_GB2312" pitchFamily="49" charset="-122"/>
              </a:rPr>
              <a:t>    </a:t>
            </a:r>
            <a:r>
              <a:rPr kumimoji="1" lang="zh-CN" altLang="en-US" sz="2800" b="1" smtClean="0">
                <a:solidFill>
                  <a:srgbClr val="000000"/>
                </a:solidFill>
                <a:latin typeface="Times New Roman" pitchFamily="18" charset="0"/>
                <a:ea typeface="楷体_GB2312" pitchFamily="49" charset="-122"/>
              </a:rPr>
              <a:t>用行列式的定义计算  </a:t>
            </a:r>
          </a:p>
        </p:txBody>
      </p:sp>
      <p:graphicFrame>
        <p:nvGraphicFramePr>
          <p:cNvPr id="670723" name="Object 6"/>
          <p:cNvGraphicFramePr>
            <a:graphicFrameLocks noChangeAspect="1"/>
          </p:cNvGraphicFramePr>
          <p:nvPr/>
        </p:nvGraphicFramePr>
        <p:xfrm>
          <a:off x="1905000" y="1905000"/>
          <a:ext cx="5486400" cy="2749550"/>
        </p:xfrm>
        <a:graphic>
          <a:graphicData uri="http://schemas.openxmlformats.org/presentationml/2006/ole">
            <p:oleObj spid="_x0000_s395266" name="Equation" r:id="rId3" imgW="2082800" imgH="1155700" progId="Equation.DSMT4">
              <p:embed/>
            </p:oleObj>
          </a:graphicData>
        </a:graphic>
      </p:graphicFrame>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7778" name="矩形 3"/>
          <p:cNvSpPr>
            <a:spLocks noChangeArrowheads="1"/>
          </p:cNvSpPr>
          <p:nvPr/>
        </p:nvSpPr>
        <p:spPr bwMode="auto">
          <a:xfrm>
            <a:off x="642938" y="1047750"/>
            <a:ext cx="8215312" cy="4832350"/>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7D"/>
                </a:solidFill>
                <a:ea typeface="楷体_GB2312" pitchFamily="49" charset="-122"/>
              </a:rPr>
              <a:t>学术地位及应用</a:t>
            </a:r>
            <a:endParaRPr lang="en-US" altLang="zh-CN" sz="2800" b="1" smtClean="0">
              <a:solidFill>
                <a:srgbClr val="00007D"/>
              </a:solidFill>
              <a:ea typeface="楷体_GB2312" pitchFamily="49" charset="-122"/>
            </a:endParaRPr>
          </a:p>
          <a:p>
            <a:pPr fontAlgn="base">
              <a:spcBef>
                <a:spcPct val="0"/>
              </a:spcBef>
              <a:spcAft>
                <a:spcPct val="0"/>
              </a:spcAft>
            </a:pPr>
            <a:endParaRPr lang="zh-CN" altLang="en-US" sz="2800" b="1" smtClean="0">
              <a:solidFill>
                <a:srgbClr val="00007D"/>
              </a:solidFill>
              <a:ea typeface="楷体_GB2312" pitchFamily="49" charset="-122"/>
            </a:endParaRPr>
          </a:p>
          <a:p>
            <a:pPr fontAlgn="base">
              <a:spcBef>
                <a:spcPct val="0"/>
              </a:spcBef>
              <a:spcAft>
                <a:spcPct val="0"/>
              </a:spcAft>
            </a:pPr>
            <a:r>
              <a:rPr lang="zh-CN" altLang="en-US" sz="2800" smtClean="0">
                <a:solidFill>
                  <a:srgbClr val="000000"/>
                </a:solidFill>
                <a:ea typeface="楷体_GB2312" pitchFamily="49" charset="-122"/>
              </a:rPr>
              <a:t>       </a:t>
            </a:r>
            <a:r>
              <a:rPr lang="zh-CN" altLang="en-US" sz="2800" b="1" smtClean="0">
                <a:solidFill>
                  <a:srgbClr val="000000"/>
                </a:solidFill>
                <a:ea typeface="楷体_GB2312" pitchFamily="49" charset="-122"/>
              </a:rPr>
              <a:t>线性代数在数学、物理学和技术学科中有各种重要应用，因而它在各种代数分支中占居首要地位。在计算机广泛应用的今天，计算机图形学、计算机辅助设计、密码学、虚拟现实等技术无不以线性代数为其理论和算法基础的一部分。线性代数所体现的几何观念与代数方法之间的联系，从具体概念抽象出来的公理化方法以及严谨的逻辑推证、巧妙的归纳综合等，对于强化人们的数学训练，增益科学智能是非常有用的。</a:t>
            </a:r>
            <a:endParaRPr lang="zh-CN" altLang="en-US" sz="2400" b="1" smtClean="0">
              <a:solidFill>
                <a:srgbClr val="000000"/>
              </a:solidFill>
              <a:ea typeface="楷体_GB2312" pitchFamily="49" charset="-122"/>
            </a:endParaRP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3794" name="Object 14"/>
          <p:cNvGraphicFramePr>
            <a:graphicFrameLocks noChangeAspect="1"/>
          </p:cNvGraphicFramePr>
          <p:nvPr/>
        </p:nvGraphicFramePr>
        <p:xfrm>
          <a:off x="1354138" y="4905375"/>
          <a:ext cx="2989262" cy="809625"/>
        </p:xfrm>
        <a:graphic>
          <a:graphicData uri="http://schemas.openxmlformats.org/presentationml/2006/ole">
            <p:oleObj spid="_x0000_s396290" name="Equation" r:id="rId3" imgW="1307532" imgH="355446" progId="Equation.DSMT4">
              <p:embed/>
            </p:oleObj>
          </a:graphicData>
        </a:graphic>
      </p:graphicFrame>
      <p:sp>
        <p:nvSpPr>
          <p:cNvPr id="671747" name="Text Box 3"/>
          <p:cNvSpPr txBox="1">
            <a:spLocks noChangeArrowheads="1"/>
          </p:cNvSpPr>
          <p:nvPr/>
        </p:nvSpPr>
        <p:spPr bwMode="auto">
          <a:xfrm>
            <a:off x="827088" y="692150"/>
            <a:ext cx="542925" cy="51911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smtClean="0">
                <a:solidFill>
                  <a:srgbClr val="4044F6"/>
                </a:solidFill>
                <a:latin typeface="Times New Roman" pitchFamily="18" charset="0"/>
                <a:ea typeface="楷体_GB2312" pitchFamily="49" charset="-122"/>
              </a:rPr>
              <a:t>解</a:t>
            </a:r>
          </a:p>
        </p:txBody>
      </p:sp>
      <p:graphicFrame>
        <p:nvGraphicFramePr>
          <p:cNvPr id="33796" name="Object 15"/>
          <p:cNvGraphicFramePr>
            <a:graphicFrameLocks noChangeAspect="1"/>
          </p:cNvGraphicFramePr>
          <p:nvPr/>
        </p:nvGraphicFramePr>
        <p:xfrm>
          <a:off x="1447800" y="652463"/>
          <a:ext cx="4692650" cy="2047875"/>
        </p:xfrm>
        <a:graphic>
          <a:graphicData uri="http://schemas.openxmlformats.org/presentationml/2006/ole">
            <p:oleObj spid="_x0000_s396291" name="Equation" r:id="rId4" imgW="2006600" imgH="876300" progId="Equation.DSMT4">
              <p:embed/>
            </p:oleObj>
          </a:graphicData>
        </a:graphic>
      </p:graphicFrame>
      <p:graphicFrame>
        <p:nvGraphicFramePr>
          <p:cNvPr id="33797" name="Object 16"/>
          <p:cNvGraphicFramePr>
            <a:graphicFrameLocks noChangeAspect="1"/>
          </p:cNvGraphicFramePr>
          <p:nvPr/>
        </p:nvGraphicFramePr>
        <p:xfrm>
          <a:off x="1835150" y="2846388"/>
          <a:ext cx="4559300" cy="1954212"/>
        </p:xfrm>
        <a:graphic>
          <a:graphicData uri="http://schemas.openxmlformats.org/presentationml/2006/ole">
            <p:oleObj spid="_x0000_s396292" name="Equation" r:id="rId5" imgW="1854200" imgH="800100" progId="Equation.DSMT4">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up)">
                                      <p:cBhvr>
                                        <p:cTn id="7" dur="50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wipe(left)">
                                      <p:cBhvr>
                                        <p:cTn id="12" dur="500"/>
                                        <p:tgtEl>
                                          <p:spTgt spid="33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4"/>
                                        </p:tgtEl>
                                        <p:attrNameLst>
                                          <p:attrName>style.visibility</p:attrName>
                                        </p:attrNameLst>
                                      </p:cBhvr>
                                      <p:to>
                                        <p:strVal val="visible"/>
                                      </p:to>
                                    </p:set>
                                    <p:animEffect transition="in" filter="wipe(left)">
                                      <p:cBhvr>
                                        <p:cTn id="17"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187450" y="981075"/>
            <a:ext cx="1368425" cy="522288"/>
          </a:xfrm>
          <a:prstGeom prst="rect">
            <a:avLst/>
          </a:prstGeom>
          <a:noFill/>
        </p:spPr>
        <p:txBody>
          <a:bodyPr>
            <a:spAutoFit/>
          </a:bodyPr>
          <a:lstStyle/>
          <a:p>
            <a:pPr fontAlgn="base">
              <a:spcBef>
                <a:spcPct val="0"/>
              </a:spcBef>
              <a:spcAft>
                <a:spcPct val="0"/>
              </a:spcAft>
              <a:defRPr/>
            </a:pPr>
            <a:r>
              <a:rPr lang="zh-CN" altLang="en-US" sz="2800" b="1" dirty="0">
                <a:solidFill>
                  <a:srgbClr val="CACAFF">
                    <a:lumMod val="50000"/>
                  </a:srgbClr>
                </a:solidFill>
              </a:rPr>
              <a:t>例</a:t>
            </a:r>
            <a:r>
              <a:rPr lang="en-US" altLang="zh-CN" sz="2800" b="1" dirty="0">
                <a:solidFill>
                  <a:srgbClr val="CACAFF">
                    <a:lumMod val="50000"/>
                  </a:srgbClr>
                </a:solidFill>
              </a:rPr>
              <a:t>6</a:t>
            </a:r>
            <a:r>
              <a:rPr lang="zh-CN" altLang="en-US" sz="2800" b="1" dirty="0">
                <a:solidFill>
                  <a:srgbClr val="CACAFF">
                    <a:lumMod val="50000"/>
                  </a:srgbClr>
                </a:solidFill>
              </a:rPr>
              <a:t>：</a:t>
            </a:r>
          </a:p>
        </p:txBody>
      </p:sp>
      <p:graphicFrame>
        <p:nvGraphicFramePr>
          <p:cNvPr id="672771" name="Object 2"/>
          <p:cNvGraphicFramePr>
            <a:graphicFrameLocks noChangeAspect="1"/>
          </p:cNvGraphicFramePr>
          <p:nvPr/>
        </p:nvGraphicFramePr>
        <p:xfrm>
          <a:off x="2195513" y="908050"/>
          <a:ext cx="2927350" cy="617538"/>
        </p:xfrm>
        <a:graphic>
          <a:graphicData uri="http://schemas.openxmlformats.org/presentationml/2006/ole">
            <p:oleObj spid="_x0000_s397314" name="公式" r:id="rId3" imgW="1269449" imgH="266584" progId="">
              <p:embed/>
            </p:oleObj>
          </a:graphicData>
        </a:graphic>
      </p:graphicFrame>
      <p:sp>
        <p:nvSpPr>
          <p:cNvPr id="672772" name="TextBox 4"/>
          <p:cNvSpPr txBox="1">
            <a:spLocks noChangeArrowheads="1"/>
          </p:cNvSpPr>
          <p:nvPr/>
        </p:nvSpPr>
        <p:spPr bwMode="auto">
          <a:xfrm>
            <a:off x="5148263" y="981075"/>
            <a:ext cx="2808287" cy="522288"/>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是五阶行列式的</a:t>
            </a:r>
          </a:p>
        </p:txBody>
      </p:sp>
      <p:sp>
        <p:nvSpPr>
          <p:cNvPr id="672773" name="TextBox 5"/>
          <p:cNvSpPr txBox="1">
            <a:spLocks noChangeArrowheads="1"/>
          </p:cNvSpPr>
          <p:nvPr/>
        </p:nvSpPr>
        <p:spPr bwMode="auto">
          <a:xfrm>
            <a:off x="468313" y="1844675"/>
            <a:ext cx="1582737"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一项</a:t>
            </a:r>
            <a:r>
              <a:rPr lang="en-US" altLang="zh-CN" sz="2800" b="1" smtClean="0">
                <a:solidFill>
                  <a:srgbClr val="000000"/>
                </a:solidFill>
              </a:rPr>
              <a:t>, </a:t>
            </a:r>
            <a:r>
              <a:rPr lang="zh-CN" altLang="en-US" sz="2800" b="1" smtClean="0">
                <a:solidFill>
                  <a:srgbClr val="000000"/>
                </a:solidFill>
              </a:rPr>
              <a:t>求</a:t>
            </a:r>
          </a:p>
        </p:txBody>
      </p:sp>
      <p:graphicFrame>
        <p:nvGraphicFramePr>
          <p:cNvPr id="672774" name="Object 3"/>
          <p:cNvGraphicFramePr>
            <a:graphicFrameLocks noChangeAspect="1"/>
          </p:cNvGraphicFramePr>
          <p:nvPr/>
        </p:nvGraphicFramePr>
        <p:xfrm>
          <a:off x="1908175" y="1876425"/>
          <a:ext cx="1258888" cy="469900"/>
        </p:xfrm>
        <a:graphic>
          <a:graphicData uri="http://schemas.openxmlformats.org/presentationml/2006/ole">
            <p:oleObj spid="_x0000_s397315" name="公式" r:id="rId4" imgW="545626" imgH="203024" progId="">
              <p:embed/>
            </p:oleObj>
          </a:graphicData>
        </a:graphic>
      </p:graphicFrame>
      <p:sp>
        <p:nvSpPr>
          <p:cNvPr id="8" name="TextBox 7"/>
          <p:cNvSpPr txBox="1"/>
          <p:nvPr/>
        </p:nvSpPr>
        <p:spPr>
          <a:xfrm>
            <a:off x="1187450" y="2565400"/>
            <a:ext cx="6624638" cy="522288"/>
          </a:xfrm>
          <a:prstGeom prst="rect">
            <a:avLst/>
          </a:prstGeom>
          <a:noFill/>
        </p:spPr>
        <p:txBody>
          <a:bodyPr>
            <a:spAutoFit/>
          </a:bodyPr>
          <a:lstStyle/>
          <a:p>
            <a:pPr fontAlgn="base">
              <a:spcBef>
                <a:spcPct val="0"/>
              </a:spcBef>
              <a:spcAft>
                <a:spcPct val="0"/>
              </a:spcAft>
              <a:defRPr/>
            </a:pPr>
            <a:r>
              <a:rPr lang="zh-CN" altLang="en-US" sz="2800" b="1" dirty="0">
                <a:solidFill>
                  <a:srgbClr val="CACAFF">
                    <a:lumMod val="50000"/>
                  </a:srgbClr>
                </a:solidFill>
              </a:rPr>
              <a:t>解：</a:t>
            </a:r>
            <a:r>
              <a:rPr lang="zh-CN" altLang="en-US" sz="2800" b="1" dirty="0">
                <a:solidFill>
                  <a:srgbClr val="000000"/>
                </a:solidFill>
              </a:rPr>
              <a:t>将已知项按行标的标准次序排列得</a:t>
            </a:r>
          </a:p>
        </p:txBody>
      </p:sp>
      <p:graphicFrame>
        <p:nvGraphicFramePr>
          <p:cNvPr id="3049476" name="Object 4"/>
          <p:cNvGraphicFramePr>
            <a:graphicFrameLocks noChangeAspect="1"/>
          </p:cNvGraphicFramePr>
          <p:nvPr/>
        </p:nvGraphicFramePr>
        <p:xfrm>
          <a:off x="3013075" y="3387725"/>
          <a:ext cx="2927350" cy="617538"/>
        </p:xfrm>
        <a:graphic>
          <a:graphicData uri="http://schemas.openxmlformats.org/presentationml/2006/ole">
            <p:oleObj spid="_x0000_s397316" name="公式" r:id="rId5" imgW="1269449" imgH="266584" progId="">
              <p:embed/>
            </p:oleObj>
          </a:graphicData>
        </a:graphic>
      </p:graphicFrame>
      <p:sp>
        <p:nvSpPr>
          <p:cNvPr id="3049483" name="TextBox 9"/>
          <p:cNvSpPr txBox="1">
            <a:spLocks noChangeArrowheads="1"/>
          </p:cNvSpPr>
          <p:nvPr/>
        </p:nvSpPr>
        <p:spPr bwMode="auto">
          <a:xfrm>
            <a:off x="620713" y="4005263"/>
            <a:ext cx="1582737" cy="522287"/>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由此得</a:t>
            </a:r>
          </a:p>
        </p:txBody>
      </p:sp>
      <p:graphicFrame>
        <p:nvGraphicFramePr>
          <p:cNvPr id="3049477" name="Object 5"/>
          <p:cNvGraphicFramePr>
            <a:graphicFrameLocks noChangeAspect="1"/>
          </p:cNvGraphicFramePr>
          <p:nvPr/>
        </p:nvGraphicFramePr>
        <p:xfrm>
          <a:off x="3132138" y="4687888"/>
          <a:ext cx="1727200" cy="469900"/>
        </p:xfrm>
        <a:graphic>
          <a:graphicData uri="http://schemas.openxmlformats.org/presentationml/2006/ole">
            <p:oleObj spid="_x0000_s397317" name="公式" r:id="rId6" imgW="748975" imgH="203112" progId="">
              <p:embed/>
            </p:oleObj>
          </a:graphicData>
        </a:graphic>
      </p:graphicFrame>
      <p:sp>
        <p:nvSpPr>
          <p:cNvPr id="3049484" name="TextBox 11"/>
          <p:cNvSpPr txBox="1">
            <a:spLocks noChangeArrowheads="1"/>
          </p:cNvSpPr>
          <p:nvPr/>
        </p:nvSpPr>
        <p:spPr bwMode="auto">
          <a:xfrm>
            <a:off x="611188" y="5138738"/>
            <a:ext cx="1584325" cy="522287"/>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而</a:t>
            </a:r>
          </a:p>
        </p:txBody>
      </p:sp>
      <p:graphicFrame>
        <p:nvGraphicFramePr>
          <p:cNvPr id="3049478" name="Object 6"/>
          <p:cNvGraphicFramePr>
            <a:graphicFrameLocks noChangeAspect="1"/>
          </p:cNvGraphicFramePr>
          <p:nvPr/>
        </p:nvGraphicFramePr>
        <p:xfrm>
          <a:off x="2403475" y="5695950"/>
          <a:ext cx="4918075" cy="469900"/>
        </p:xfrm>
        <a:graphic>
          <a:graphicData uri="http://schemas.openxmlformats.org/presentationml/2006/ole">
            <p:oleObj spid="_x0000_s397318" name="公式" r:id="rId7" imgW="2133600" imgH="2032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04947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4948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4947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4948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049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49483" grpId="0"/>
      <p:bldP spid="3049484"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794" name="TextBox 1"/>
          <p:cNvSpPr txBox="1">
            <a:spLocks noChangeArrowheads="1"/>
          </p:cNvSpPr>
          <p:nvPr/>
        </p:nvSpPr>
        <p:spPr bwMode="auto">
          <a:xfrm>
            <a:off x="3562350" y="1119188"/>
            <a:ext cx="1223963"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小结</a:t>
            </a:r>
          </a:p>
        </p:txBody>
      </p:sp>
      <p:sp>
        <p:nvSpPr>
          <p:cNvPr id="3" name="TextBox 2"/>
          <p:cNvSpPr txBox="1">
            <a:spLocks noChangeArrowheads="1"/>
          </p:cNvSpPr>
          <p:nvPr/>
        </p:nvSpPr>
        <p:spPr bwMode="auto">
          <a:xfrm>
            <a:off x="827088" y="3617913"/>
            <a:ext cx="4032250" cy="954087"/>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一、排列与逆序数</a:t>
            </a:r>
            <a:endParaRPr lang="en-US" altLang="zh-CN" sz="2800" b="1" smtClean="0">
              <a:solidFill>
                <a:srgbClr val="000000"/>
              </a:solidFill>
            </a:endParaRPr>
          </a:p>
          <a:p>
            <a:pPr fontAlgn="base">
              <a:spcBef>
                <a:spcPct val="0"/>
              </a:spcBef>
              <a:spcAft>
                <a:spcPct val="0"/>
              </a:spcAft>
            </a:pPr>
            <a:endParaRPr lang="zh-CN" altLang="en-US" sz="2800" b="1" smtClean="0">
              <a:solidFill>
                <a:srgbClr val="000000"/>
              </a:solidFill>
            </a:endParaRPr>
          </a:p>
        </p:txBody>
      </p:sp>
      <p:graphicFrame>
        <p:nvGraphicFramePr>
          <p:cNvPr id="3050498" name="Object 2"/>
          <p:cNvGraphicFramePr>
            <a:graphicFrameLocks noChangeAspect="1"/>
          </p:cNvGraphicFramePr>
          <p:nvPr/>
        </p:nvGraphicFramePr>
        <p:xfrm>
          <a:off x="4000500" y="2428875"/>
          <a:ext cx="3571875" cy="3000375"/>
        </p:xfrm>
        <a:graphic>
          <a:graphicData uri="http://schemas.openxmlformats.org/presentationml/2006/ole">
            <p:oleObj spid="_x0000_s398338" name="公式" r:id="rId3" imgW="952087" imgH="1269449"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50498"/>
                                        </p:tgtEl>
                                        <p:attrNameLst>
                                          <p:attrName>style.visibility</p:attrName>
                                        </p:attrNameLst>
                                      </p:cBhvr>
                                      <p:to>
                                        <p:strVal val="visible"/>
                                      </p:to>
                                    </p:set>
                                    <p:animEffect transition="in" filter="wipe(up)">
                                      <p:cBhvr>
                                        <p:cTn id="12" dur="5000"/>
                                        <p:tgtEl>
                                          <p:spTgt spid="305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txBox="1">
            <a:spLocks noChangeArrowheads="1"/>
          </p:cNvSpPr>
          <p:nvPr/>
        </p:nvSpPr>
        <p:spPr>
          <a:xfrm>
            <a:off x="428625" y="3286125"/>
            <a:ext cx="1071563" cy="744538"/>
          </a:xfrm>
          <a:prstGeom prst="rect">
            <a:avLst/>
          </a:prstGeom>
        </p:spPr>
        <p:txBody>
          <a:bodyPr/>
          <a:lstStyle/>
          <a:p>
            <a:pPr fontAlgn="base">
              <a:spcBef>
                <a:spcPct val="0"/>
              </a:spcBef>
              <a:spcAft>
                <a:spcPct val="0"/>
              </a:spcAft>
              <a:defRPr/>
            </a:pPr>
            <a:r>
              <a:rPr lang="zh-CN" altLang="en-US" sz="2800" b="1" kern="0" dirty="0">
                <a:solidFill>
                  <a:srgbClr val="000000"/>
                </a:solidFill>
                <a:latin typeface="Times New Roman" pitchFamily="18" charset="0"/>
                <a:ea typeface="楷体_GB2312" pitchFamily="49" charset="-122"/>
              </a:rPr>
              <a:t>对换</a:t>
            </a:r>
          </a:p>
        </p:txBody>
      </p:sp>
      <p:graphicFrame>
        <p:nvGraphicFramePr>
          <p:cNvPr id="3" name="Object 2"/>
          <p:cNvGraphicFramePr>
            <a:graphicFrameLocks noChangeAspect="1"/>
          </p:cNvGraphicFramePr>
          <p:nvPr/>
        </p:nvGraphicFramePr>
        <p:xfrm>
          <a:off x="1428750" y="1285875"/>
          <a:ext cx="7358063" cy="4357688"/>
        </p:xfrm>
        <a:graphic>
          <a:graphicData uri="http://schemas.openxmlformats.org/presentationml/2006/ole">
            <p:oleObj spid="_x0000_s399362" name="公式" r:id="rId3" imgW="2349500" imgH="1397000" progId="">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5" name="Rectangle 3"/>
          <p:cNvSpPr>
            <a:spLocks noChangeArrowheads="1"/>
          </p:cNvSpPr>
          <p:nvPr/>
        </p:nvSpPr>
        <p:spPr bwMode="auto">
          <a:xfrm>
            <a:off x="914400" y="2703513"/>
            <a:ext cx="4111625" cy="519112"/>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smtClean="0">
                <a:solidFill>
                  <a:srgbClr val="000000"/>
                </a:solidFill>
                <a:latin typeface="Times New Roman" pitchFamily="18" charset="0"/>
                <a:ea typeface="楷体_GB2312" pitchFamily="49" charset="-122"/>
              </a:rPr>
              <a:t>2. </a:t>
            </a:r>
            <a:r>
              <a:rPr kumimoji="1" lang="zh-CN" altLang="en-US" sz="2800" b="1" smtClean="0">
                <a:solidFill>
                  <a:srgbClr val="000000"/>
                </a:solidFill>
                <a:latin typeface="Times New Roman" pitchFamily="18" charset="0"/>
                <a:ea typeface="楷体_GB2312" pitchFamily="49" charset="-122"/>
              </a:rPr>
              <a:t>行列式的三种表示方法</a:t>
            </a:r>
          </a:p>
        </p:txBody>
      </p:sp>
      <p:graphicFrame>
        <p:nvGraphicFramePr>
          <p:cNvPr id="68610" name="Object 14"/>
          <p:cNvGraphicFramePr>
            <a:graphicFrameLocks noChangeAspect="1"/>
          </p:cNvGraphicFramePr>
          <p:nvPr/>
        </p:nvGraphicFramePr>
        <p:xfrm>
          <a:off x="1279525" y="3352800"/>
          <a:ext cx="5611813" cy="892175"/>
        </p:xfrm>
        <a:graphic>
          <a:graphicData uri="http://schemas.openxmlformats.org/presentationml/2006/ole">
            <p:oleObj spid="_x0000_s400386" name="Equation" r:id="rId3" imgW="2336800" imgH="368300" progId="Equation.DSMT4">
              <p:embed/>
            </p:oleObj>
          </a:graphicData>
        </a:graphic>
      </p:graphicFrame>
      <p:graphicFrame>
        <p:nvGraphicFramePr>
          <p:cNvPr id="68611" name="Object 15"/>
          <p:cNvGraphicFramePr>
            <a:graphicFrameLocks noChangeAspect="1"/>
          </p:cNvGraphicFramePr>
          <p:nvPr/>
        </p:nvGraphicFramePr>
        <p:xfrm>
          <a:off x="1271588" y="4322763"/>
          <a:ext cx="5646737" cy="892175"/>
        </p:xfrm>
        <a:graphic>
          <a:graphicData uri="http://schemas.openxmlformats.org/presentationml/2006/ole">
            <p:oleObj spid="_x0000_s400387" name="Equation" r:id="rId4" imgW="2349500" imgH="368300" progId="Equation.DSMT4">
              <p:embed/>
            </p:oleObj>
          </a:graphicData>
        </a:graphic>
      </p:graphicFrame>
      <p:graphicFrame>
        <p:nvGraphicFramePr>
          <p:cNvPr id="68612" name="Object 16"/>
          <p:cNvGraphicFramePr>
            <a:graphicFrameLocks noChangeAspect="1"/>
          </p:cNvGraphicFramePr>
          <p:nvPr/>
        </p:nvGraphicFramePr>
        <p:xfrm>
          <a:off x="1271588" y="5259388"/>
          <a:ext cx="6469062" cy="1098550"/>
        </p:xfrm>
        <a:graphic>
          <a:graphicData uri="http://schemas.openxmlformats.org/presentationml/2006/ole">
            <p:oleObj spid="_x0000_s400388" name="Equation" r:id="rId5" imgW="2692400" imgH="457200" progId="Equation.DSMT4">
              <p:embed/>
            </p:oleObj>
          </a:graphicData>
        </a:graphic>
      </p:graphicFrame>
      <p:sp>
        <p:nvSpPr>
          <p:cNvPr id="675846" name="TextBox 3"/>
          <p:cNvSpPr txBox="1">
            <a:spLocks noChangeArrowheads="1"/>
          </p:cNvSpPr>
          <p:nvPr/>
        </p:nvSpPr>
        <p:spPr bwMode="auto">
          <a:xfrm>
            <a:off x="979488" y="1343025"/>
            <a:ext cx="2800350"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00"/>
                </a:solidFill>
              </a:rPr>
              <a:t>二、</a:t>
            </a:r>
            <a:r>
              <a:rPr lang="en-US" altLang="zh-CN" sz="2800" b="1" smtClean="0">
                <a:solidFill>
                  <a:srgbClr val="000000"/>
                </a:solidFill>
              </a:rPr>
              <a:t>n </a:t>
            </a:r>
            <a:r>
              <a:rPr lang="zh-CN" altLang="en-US" sz="2800" b="1" smtClean="0">
                <a:solidFill>
                  <a:srgbClr val="000000"/>
                </a:solidFill>
              </a:rPr>
              <a:t>阶行列式</a:t>
            </a:r>
          </a:p>
        </p:txBody>
      </p:sp>
      <p:graphicFrame>
        <p:nvGraphicFramePr>
          <p:cNvPr id="10" name="Object 3"/>
          <p:cNvGraphicFramePr>
            <a:graphicFrameLocks noChangeAspect="1"/>
          </p:cNvGraphicFramePr>
          <p:nvPr/>
        </p:nvGraphicFramePr>
        <p:xfrm>
          <a:off x="3536950" y="714375"/>
          <a:ext cx="5788025" cy="1739900"/>
        </p:xfrm>
        <a:graphic>
          <a:graphicData uri="http://schemas.openxmlformats.org/presentationml/2006/ole">
            <p:oleObj spid="_x0000_s400389" name="公式" r:id="rId6" imgW="1739900" imgH="736600" progId="">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61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86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6861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7890" name="Rectangle 2"/>
          <p:cNvSpPr>
            <a:spLocks noGrp="1" noChangeArrowheads="1"/>
          </p:cNvSpPr>
          <p:nvPr>
            <p:ph type="ctrTitle"/>
          </p:nvPr>
        </p:nvSpPr>
        <p:spPr/>
        <p:txBody>
          <a:bodyPr/>
          <a:lstStyle/>
          <a:p>
            <a:pPr algn="ctr" eaLnBrk="1" hangingPunct="1"/>
            <a:r>
              <a:rPr kumimoji="1" lang="en-US" altLang="zh-CN" sz="3600" b="1" smtClean="0">
                <a:solidFill>
                  <a:srgbClr val="CC0099"/>
                </a:solidFill>
                <a:latin typeface="楷体_GB2312" pitchFamily="49" charset="-122"/>
                <a:ea typeface="楷体_GB2312" pitchFamily="49" charset="-122"/>
              </a:rPr>
              <a:t>§4  </a:t>
            </a:r>
            <a:r>
              <a:rPr kumimoji="1" lang="zh-CN" altLang="en-US" sz="3600" b="1" smtClean="0">
                <a:solidFill>
                  <a:srgbClr val="CC0099"/>
                </a:solidFill>
                <a:latin typeface="楷体_GB2312" pitchFamily="49" charset="-122"/>
                <a:ea typeface="楷体_GB2312" pitchFamily="49" charset="-122"/>
              </a:rPr>
              <a:t>行列式的性质</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685800" y="125413"/>
            <a:ext cx="7772400" cy="1143000"/>
          </a:xfrm>
        </p:spPr>
        <p:txBody>
          <a:bodyPr/>
          <a:lstStyle/>
          <a:p>
            <a:pPr eaLnBrk="1" hangingPunct="1"/>
            <a:r>
              <a:rPr lang="zh-CN" altLang="en-US" sz="3600" b="1" smtClean="0">
                <a:solidFill>
                  <a:srgbClr val="0000FF"/>
                </a:solidFill>
                <a:latin typeface="楷体_GB2312" pitchFamily="49" charset="-122"/>
                <a:ea typeface="楷体_GB2312" pitchFamily="49" charset="-122"/>
              </a:rPr>
              <a:t>一、行列式的性质</a:t>
            </a:r>
          </a:p>
        </p:txBody>
      </p:sp>
      <p:graphicFrame>
        <p:nvGraphicFramePr>
          <p:cNvPr id="678915" name="Object 30"/>
          <p:cNvGraphicFramePr>
            <a:graphicFrameLocks noChangeAspect="1"/>
          </p:cNvGraphicFramePr>
          <p:nvPr/>
        </p:nvGraphicFramePr>
        <p:xfrm>
          <a:off x="1187450" y="1689100"/>
          <a:ext cx="3276600" cy="2065338"/>
        </p:xfrm>
        <a:graphic>
          <a:graphicData uri="http://schemas.openxmlformats.org/presentationml/2006/ole">
            <p:oleObj spid="_x0000_s401410" name="Equation" r:id="rId3" imgW="2134080" imgH="1244880" progId="Equation.DSMT4">
              <p:embed/>
            </p:oleObj>
          </a:graphicData>
        </a:graphic>
      </p:graphicFrame>
      <p:sp>
        <p:nvSpPr>
          <p:cNvPr id="33796" name="Rectangle 4"/>
          <p:cNvSpPr>
            <a:spLocks noChangeArrowheads="1"/>
          </p:cNvSpPr>
          <p:nvPr/>
        </p:nvSpPr>
        <p:spPr bwMode="auto">
          <a:xfrm>
            <a:off x="679450" y="3933825"/>
            <a:ext cx="6013450"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则行列式   称为行列式  的</a:t>
            </a:r>
            <a:r>
              <a:rPr kumimoji="1" lang="zh-CN" altLang="en-US" sz="2800" b="1" smtClean="0">
                <a:solidFill>
                  <a:srgbClr val="FF0000"/>
                </a:solidFill>
                <a:latin typeface="楷体_GB2312" pitchFamily="49" charset="-122"/>
                <a:ea typeface="楷体_GB2312" pitchFamily="49" charset="-122"/>
              </a:rPr>
              <a:t>转置行列式</a:t>
            </a:r>
            <a:r>
              <a:rPr kumimoji="1" lang="en-US" altLang="zh-CN" sz="2800" b="1" smtClean="0">
                <a:solidFill>
                  <a:srgbClr val="000000"/>
                </a:solidFill>
                <a:latin typeface="楷体_GB2312" pitchFamily="49" charset="-122"/>
                <a:ea typeface="楷体_GB2312" pitchFamily="49" charset="-122"/>
              </a:rPr>
              <a:t>.    </a:t>
            </a:r>
          </a:p>
        </p:txBody>
      </p:sp>
      <p:graphicFrame>
        <p:nvGraphicFramePr>
          <p:cNvPr id="33797" name="Object 31"/>
          <p:cNvGraphicFramePr>
            <a:graphicFrameLocks noChangeAspect="1"/>
          </p:cNvGraphicFramePr>
          <p:nvPr/>
        </p:nvGraphicFramePr>
        <p:xfrm>
          <a:off x="2268538" y="4005263"/>
          <a:ext cx="468312" cy="422275"/>
        </p:xfrm>
        <a:graphic>
          <a:graphicData uri="http://schemas.openxmlformats.org/presentationml/2006/ole">
            <p:oleObj spid="_x0000_s401411" name="Equation" r:id="rId4" imgW="292320" imgH="241200" progId="Equation.DSMT4">
              <p:embed/>
            </p:oleObj>
          </a:graphicData>
        </a:graphic>
      </p:graphicFrame>
      <p:graphicFrame>
        <p:nvGraphicFramePr>
          <p:cNvPr id="33798" name="Object 32"/>
          <p:cNvGraphicFramePr>
            <a:graphicFrameLocks noChangeAspect="1"/>
          </p:cNvGraphicFramePr>
          <p:nvPr/>
        </p:nvGraphicFramePr>
        <p:xfrm>
          <a:off x="4524375" y="4005263"/>
          <a:ext cx="334963" cy="361950"/>
        </p:xfrm>
        <a:graphic>
          <a:graphicData uri="http://schemas.openxmlformats.org/presentationml/2006/ole">
            <p:oleObj spid="_x0000_s401412" name="Equation" r:id="rId5" imgW="203400" imgH="203400" progId="Equation.DSMT4">
              <p:embed/>
            </p:oleObj>
          </a:graphicData>
        </a:graphic>
      </p:graphicFrame>
      <p:sp>
        <p:nvSpPr>
          <p:cNvPr id="33799" name="Rectangle 7"/>
          <p:cNvSpPr>
            <a:spLocks noChangeArrowheads="1"/>
          </p:cNvSpPr>
          <p:nvPr/>
        </p:nvSpPr>
        <p:spPr bwMode="auto">
          <a:xfrm>
            <a:off x="679450" y="4649788"/>
            <a:ext cx="5951538"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若记                     ，则       </a:t>
            </a:r>
            <a:r>
              <a:rPr kumimoji="1" lang="en-US" altLang="zh-CN" sz="2400" b="1" smtClean="0">
                <a:solidFill>
                  <a:srgbClr val="000000"/>
                </a:solidFill>
                <a:latin typeface="Times New Roman" pitchFamily="18" charset="0"/>
                <a:ea typeface="楷体_GB2312" pitchFamily="49" charset="-122"/>
              </a:rPr>
              <a:t>.</a:t>
            </a:r>
          </a:p>
        </p:txBody>
      </p:sp>
      <p:graphicFrame>
        <p:nvGraphicFramePr>
          <p:cNvPr id="33800" name="Object 33"/>
          <p:cNvGraphicFramePr>
            <a:graphicFrameLocks noChangeAspect="1"/>
          </p:cNvGraphicFramePr>
          <p:nvPr/>
        </p:nvGraphicFramePr>
        <p:xfrm>
          <a:off x="1785938" y="4672013"/>
          <a:ext cx="3433762" cy="557212"/>
        </p:xfrm>
        <a:graphic>
          <a:graphicData uri="http://schemas.openxmlformats.org/presentationml/2006/ole">
            <p:oleObj spid="_x0000_s401413" name="Equation" r:id="rId6" imgW="2235600" imgH="330120" progId="Equation.DSMT4">
              <p:embed/>
            </p:oleObj>
          </a:graphicData>
        </a:graphic>
      </p:graphicFrame>
      <p:graphicFrame>
        <p:nvGraphicFramePr>
          <p:cNvPr id="33801" name="Object 34"/>
          <p:cNvGraphicFramePr>
            <a:graphicFrameLocks noChangeAspect="1"/>
          </p:cNvGraphicFramePr>
          <p:nvPr/>
        </p:nvGraphicFramePr>
        <p:xfrm>
          <a:off x="6156325" y="4646613"/>
          <a:ext cx="1003300" cy="528637"/>
        </p:xfrm>
        <a:graphic>
          <a:graphicData uri="http://schemas.openxmlformats.org/presentationml/2006/ole">
            <p:oleObj spid="_x0000_s401414" name="Equation" r:id="rId7" imgW="648000" imgH="304920" progId="Equation.DSMT4">
              <p:embed/>
            </p:oleObj>
          </a:graphicData>
        </a:graphic>
      </p:graphicFrame>
      <p:sp>
        <p:nvSpPr>
          <p:cNvPr id="678922" name="Rectangle 10"/>
          <p:cNvSpPr>
            <a:spLocks noChangeArrowheads="1"/>
          </p:cNvSpPr>
          <p:nvPr/>
        </p:nvSpPr>
        <p:spPr bwMode="auto">
          <a:xfrm>
            <a:off x="679450" y="2349500"/>
            <a:ext cx="541338" cy="519113"/>
          </a:xfrm>
          <a:prstGeom prst="rect">
            <a:avLst/>
          </a:prstGeom>
          <a:noFill/>
          <a:ln w="9525">
            <a:noFill/>
            <a:miter lim="800000"/>
            <a:headEnd/>
            <a:tailEnd/>
          </a:ln>
        </p:spPr>
        <p:txBody>
          <a:bodyPr wrap="none"/>
          <a:lstStyle/>
          <a:p>
            <a:pPr fontAlgn="base">
              <a:spcBef>
                <a:spcPct val="0"/>
              </a:spcBef>
              <a:spcAft>
                <a:spcPct val="0"/>
              </a:spcAft>
            </a:pPr>
            <a:endParaRPr kumimoji="1" lang="zh-CN" altLang="en-US" sz="2800" b="1" smtClean="0">
              <a:solidFill>
                <a:srgbClr val="000000"/>
              </a:solidFill>
              <a:latin typeface="楷体_GB2312" pitchFamily="49" charset="-122"/>
              <a:ea typeface="楷体_GB2312" pitchFamily="49" charset="-122"/>
            </a:endParaRPr>
          </a:p>
        </p:txBody>
      </p:sp>
      <p:graphicFrame>
        <p:nvGraphicFramePr>
          <p:cNvPr id="33805" name="Object 36"/>
          <p:cNvGraphicFramePr>
            <a:graphicFrameLocks noChangeAspect="1"/>
          </p:cNvGraphicFramePr>
          <p:nvPr/>
        </p:nvGraphicFramePr>
        <p:xfrm>
          <a:off x="4391025" y="1689100"/>
          <a:ext cx="3494088" cy="2068513"/>
        </p:xfrm>
        <a:graphic>
          <a:graphicData uri="http://schemas.openxmlformats.org/presentationml/2006/ole">
            <p:oleObj spid="_x0000_s401415" name="Equation" r:id="rId8" imgW="1587500" imgH="939800" progId="Equation.DSMT4">
              <p:embed/>
            </p:oleObj>
          </a:graphicData>
        </a:graphic>
      </p:graphicFrame>
      <p:sp>
        <p:nvSpPr>
          <p:cNvPr id="678924" name="Rectangle 10"/>
          <p:cNvSpPr>
            <a:spLocks noChangeArrowheads="1"/>
          </p:cNvSpPr>
          <p:nvPr/>
        </p:nvSpPr>
        <p:spPr bwMode="auto">
          <a:xfrm>
            <a:off x="684213" y="1038225"/>
            <a:ext cx="1800225" cy="519113"/>
          </a:xfrm>
          <a:prstGeom prst="rect">
            <a:avLst/>
          </a:prstGeom>
          <a:noFill/>
          <a:ln w="9525">
            <a:noFill/>
            <a:miter lim="800000"/>
            <a:headEnd/>
            <a:tailEnd/>
          </a:ln>
        </p:spPr>
        <p:txBody>
          <a:bodyPr wrap="none"/>
          <a:lstStyle/>
          <a:p>
            <a:pPr fontAlgn="base">
              <a:spcBef>
                <a:spcPct val="0"/>
              </a:spcBef>
              <a:spcAft>
                <a:spcPct val="0"/>
              </a:spcAft>
            </a:pPr>
            <a:r>
              <a:rPr kumimoji="1" lang="zh-CN" altLang="en-US" sz="2800" b="1" smtClean="0">
                <a:solidFill>
                  <a:srgbClr val="00007D"/>
                </a:solidFill>
                <a:latin typeface="楷体_GB2312" pitchFamily="49" charset="-122"/>
                <a:ea typeface="楷体_GB2312" pitchFamily="49" charset="-122"/>
              </a:rPr>
              <a:t>定义</a:t>
            </a:r>
            <a:r>
              <a:rPr kumimoji="1" lang="en-US" altLang="zh-CN" sz="2800" b="1" smtClean="0">
                <a:solidFill>
                  <a:srgbClr val="00007D"/>
                </a:solidFill>
                <a:latin typeface="楷体_GB2312" pitchFamily="49" charset="-122"/>
                <a:ea typeface="楷体_GB2312" pitchFamily="49" charset="-122"/>
              </a:rPr>
              <a:t>1 </a:t>
            </a:r>
            <a:r>
              <a:rPr kumimoji="1" lang="zh-CN" altLang="en-US" sz="2800" b="1" smtClean="0">
                <a:solidFill>
                  <a:srgbClr val="000000"/>
                </a:solidFill>
                <a:latin typeface="楷体_GB2312" pitchFamily="49" charset="-122"/>
                <a:ea typeface="楷体_GB2312" pitchFamily="49" charset="-122"/>
              </a:rPr>
              <a:t>记</a:t>
            </a:r>
            <a:r>
              <a:rPr kumimoji="1" lang="en-US" altLang="zh-CN" sz="2800" b="1" smtClean="0">
                <a:solidFill>
                  <a:srgbClr val="00007D"/>
                </a:solidFill>
                <a:latin typeface="楷体_GB2312" pitchFamily="49" charset="-122"/>
                <a:ea typeface="楷体_GB2312" pitchFamily="49" charset="-122"/>
              </a:rPr>
              <a:t> </a:t>
            </a:r>
            <a:endParaRPr kumimoji="1" lang="zh-CN" altLang="en-US" sz="2800" b="1" smtClean="0">
              <a:solidFill>
                <a:srgbClr val="00007D"/>
              </a:solidFill>
              <a:latin typeface="楷体_GB2312" pitchFamily="49" charset="-122"/>
              <a:ea typeface="楷体_GB2312" pitchFamily="49" charset="-122"/>
            </a:endParaRPr>
          </a:p>
        </p:txBody>
      </p:sp>
      <p:sp>
        <p:nvSpPr>
          <p:cNvPr id="15" name="Rectangle 4"/>
          <p:cNvSpPr>
            <a:spLocks noChangeArrowheads="1"/>
          </p:cNvSpPr>
          <p:nvPr/>
        </p:nvSpPr>
        <p:spPr bwMode="auto">
          <a:xfrm>
            <a:off x="684213" y="5273675"/>
            <a:ext cx="7343775" cy="457200"/>
          </a:xfrm>
          <a:prstGeom prst="rect">
            <a:avLst/>
          </a:prstGeom>
          <a:noFill/>
          <a:ln w="9525">
            <a:noFill/>
            <a:miter lim="800000"/>
            <a:headEnd/>
            <a:tailEnd/>
          </a:ln>
        </p:spPr>
        <p:txBody>
          <a:bodyPr wrap="none"/>
          <a:lstStyle/>
          <a:p>
            <a:pPr fontAlgn="base">
              <a:spcBef>
                <a:spcPct val="0"/>
              </a:spcBef>
              <a:spcAft>
                <a:spcPct val="0"/>
              </a:spcAft>
            </a:pPr>
            <a:r>
              <a:rPr kumimoji="1" lang="zh-CN" altLang="en-US" sz="2800" b="1" smtClean="0">
                <a:solidFill>
                  <a:srgbClr val="000000"/>
                </a:solidFill>
                <a:latin typeface="楷体_GB2312" pitchFamily="49" charset="-122"/>
                <a:ea typeface="楷体_GB2312" pitchFamily="49" charset="-122"/>
              </a:rPr>
              <a:t>注：行列式   也是行列式   的转置行列式</a:t>
            </a:r>
            <a:r>
              <a:rPr kumimoji="1" lang="en-US" altLang="zh-CN" sz="2800" b="1" smtClean="0">
                <a:solidFill>
                  <a:srgbClr val="000000"/>
                </a:solidFill>
                <a:latin typeface="楷体_GB2312" pitchFamily="49" charset="-122"/>
                <a:ea typeface="楷体_GB2312" pitchFamily="49" charset="-122"/>
              </a:rPr>
              <a:t>,</a:t>
            </a:r>
            <a:r>
              <a:rPr kumimoji="1" lang="zh-CN" altLang="en-US" sz="2800" b="1" smtClean="0">
                <a:solidFill>
                  <a:srgbClr val="000000"/>
                </a:solidFill>
                <a:latin typeface="楷体_GB2312" pitchFamily="49" charset="-122"/>
                <a:ea typeface="楷体_GB2312" pitchFamily="49" charset="-122"/>
              </a:rPr>
              <a:t>即</a:t>
            </a:r>
            <a:r>
              <a:rPr kumimoji="1" lang="en-US" altLang="zh-CN" sz="2800" b="1" smtClean="0">
                <a:solidFill>
                  <a:srgbClr val="000000"/>
                </a:solidFill>
                <a:latin typeface="楷体_GB2312" pitchFamily="49" charset="-122"/>
                <a:ea typeface="楷体_GB2312" pitchFamily="49" charset="-122"/>
              </a:rPr>
              <a:t>    </a:t>
            </a:r>
          </a:p>
        </p:txBody>
      </p:sp>
      <p:graphicFrame>
        <p:nvGraphicFramePr>
          <p:cNvPr id="2" name="Object 37"/>
          <p:cNvGraphicFramePr>
            <a:graphicFrameLocks noChangeAspect="1"/>
          </p:cNvGraphicFramePr>
          <p:nvPr/>
        </p:nvGraphicFramePr>
        <p:xfrm>
          <a:off x="2627313" y="5370513"/>
          <a:ext cx="334962" cy="361950"/>
        </p:xfrm>
        <a:graphic>
          <a:graphicData uri="http://schemas.openxmlformats.org/presentationml/2006/ole">
            <p:oleObj spid="_x0000_s401416" name="Equation" r:id="rId9" imgW="203400" imgH="203400" progId="Equation.DSMT4">
              <p:embed/>
            </p:oleObj>
          </a:graphicData>
        </a:graphic>
      </p:graphicFrame>
      <p:graphicFrame>
        <p:nvGraphicFramePr>
          <p:cNvPr id="3" name="Object 38"/>
          <p:cNvGraphicFramePr>
            <a:graphicFrameLocks noChangeAspect="1"/>
          </p:cNvGraphicFramePr>
          <p:nvPr/>
        </p:nvGraphicFramePr>
        <p:xfrm>
          <a:off x="4967288" y="5299075"/>
          <a:ext cx="468312" cy="422275"/>
        </p:xfrm>
        <a:graphic>
          <a:graphicData uri="http://schemas.openxmlformats.org/presentationml/2006/ole">
            <p:oleObj spid="_x0000_s401417" name="Equation" r:id="rId10" imgW="292320" imgH="241200" progId="Equation.DSMT4">
              <p:embed/>
            </p:oleObj>
          </a:graphicData>
        </a:graphic>
      </p:graphicFrame>
      <p:graphicFrame>
        <p:nvGraphicFramePr>
          <p:cNvPr id="18" name="Object 39"/>
          <p:cNvGraphicFramePr>
            <a:graphicFrameLocks noChangeAspect="1"/>
          </p:cNvGraphicFramePr>
          <p:nvPr/>
        </p:nvGraphicFramePr>
        <p:xfrm>
          <a:off x="3779838" y="5876925"/>
          <a:ext cx="1512887" cy="647700"/>
        </p:xfrm>
        <a:graphic>
          <a:graphicData uri="http://schemas.openxmlformats.org/presentationml/2006/ole">
            <p:oleObj spid="_x0000_s401418" name="公式" r:id="rId11" imgW="710891" imgH="241195" progId="">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3805"/>
                                        </p:tgtEl>
                                        <p:attrNameLst>
                                          <p:attrName>style.visibility</p:attrName>
                                        </p:attrNameLst>
                                      </p:cBhvr>
                                      <p:to>
                                        <p:strVal val="visible"/>
                                      </p:to>
                                    </p:set>
                                    <p:animEffect transition="in" filter="slide(fromLeft)">
                                      <p:cBhvr>
                                        <p:cTn id="7" dur="500"/>
                                        <p:tgtEl>
                                          <p:spTgt spid="33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fade">
                                      <p:cBhvr>
                                        <p:cTn id="12" dur="1000"/>
                                        <p:tgtEl>
                                          <p:spTgt spid="33797"/>
                                        </p:tgtEl>
                                      </p:cBhvr>
                                    </p:animEffect>
                                    <p:anim calcmode="lin" valueType="num">
                                      <p:cBhvr>
                                        <p:cTn id="13" dur="1000" fill="hold"/>
                                        <p:tgtEl>
                                          <p:spTgt spid="33797"/>
                                        </p:tgtEl>
                                        <p:attrNameLst>
                                          <p:attrName>ppt_x</p:attrName>
                                        </p:attrNameLst>
                                      </p:cBhvr>
                                      <p:tavLst>
                                        <p:tav tm="0">
                                          <p:val>
                                            <p:strVal val="#ppt_x"/>
                                          </p:val>
                                        </p:tav>
                                        <p:tav tm="100000">
                                          <p:val>
                                            <p:strVal val="#ppt_x"/>
                                          </p:val>
                                        </p:tav>
                                      </p:tavLst>
                                    </p:anim>
                                    <p:anim calcmode="lin" valueType="num">
                                      <p:cBhvr>
                                        <p:cTn id="14" dur="1000" fill="hold"/>
                                        <p:tgtEl>
                                          <p:spTgt spid="337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fade">
                                      <p:cBhvr>
                                        <p:cTn id="17" dur="1000"/>
                                        <p:tgtEl>
                                          <p:spTgt spid="33796"/>
                                        </p:tgtEl>
                                      </p:cBhvr>
                                    </p:animEffect>
                                    <p:anim calcmode="lin" valueType="num">
                                      <p:cBhvr>
                                        <p:cTn id="18" dur="1000" fill="hold"/>
                                        <p:tgtEl>
                                          <p:spTgt spid="33796"/>
                                        </p:tgtEl>
                                        <p:attrNameLst>
                                          <p:attrName>ppt_x</p:attrName>
                                        </p:attrNameLst>
                                      </p:cBhvr>
                                      <p:tavLst>
                                        <p:tav tm="0">
                                          <p:val>
                                            <p:strVal val="#ppt_x"/>
                                          </p:val>
                                        </p:tav>
                                        <p:tav tm="100000">
                                          <p:val>
                                            <p:strVal val="#ppt_x"/>
                                          </p:val>
                                        </p:tav>
                                      </p:tavLst>
                                    </p:anim>
                                    <p:anim calcmode="lin" valueType="num">
                                      <p:cBhvr>
                                        <p:cTn id="19" dur="1000" fill="hold"/>
                                        <p:tgtEl>
                                          <p:spTgt spid="3379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fade">
                                      <p:cBhvr>
                                        <p:cTn id="22" dur="1000"/>
                                        <p:tgtEl>
                                          <p:spTgt spid="33798"/>
                                        </p:tgtEl>
                                      </p:cBhvr>
                                    </p:animEffect>
                                    <p:anim calcmode="lin" valueType="num">
                                      <p:cBhvr>
                                        <p:cTn id="23" dur="1000" fill="hold"/>
                                        <p:tgtEl>
                                          <p:spTgt spid="33798"/>
                                        </p:tgtEl>
                                        <p:attrNameLst>
                                          <p:attrName>ppt_x</p:attrName>
                                        </p:attrNameLst>
                                      </p:cBhvr>
                                      <p:tavLst>
                                        <p:tav tm="0">
                                          <p:val>
                                            <p:strVal val="#ppt_x"/>
                                          </p:val>
                                        </p:tav>
                                        <p:tav tm="100000">
                                          <p:val>
                                            <p:strVal val="#ppt_x"/>
                                          </p:val>
                                        </p:tav>
                                      </p:tavLst>
                                    </p:anim>
                                    <p:anim calcmode="lin" valueType="num">
                                      <p:cBhvr>
                                        <p:cTn id="24" dur="1000" fill="hold"/>
                                        <p:tgtEl>
                                          <p:spTgt spid="33798"/>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33800"/>
                                        </p:tgtEl>
                                        <p:attrNameLst>
                                          <p:attrName>style.visibility</p:attrName>
                                        </p:attrNameLst>
                                      </p:cBhvr>
                                      <p:to>
                                        <p:strVal val="visible"/>
                                      </p:to>
                                    </p:set>
                                    <p:animEffect transition="in" filter="dissolve">
                                      <p:cBhvr>
                                        <p:cTn id="29" dur="500"/>
                                        <p:tgtEl>
                                          <p:spTgt spid="3380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3799"/>
                                        </p:tgtEl>
                                        <p:attrNameLst>
                                          <p:attrName>style.visibility</p:attrName>
                                        </p:attrNameLst>
                                      </p:cBhvr>
                                      <p:to>
                                        <p:strVal val="visible"/>
                                      </p:to>
                                    </p:set>
                                    <p:animEffect transition="in" filter="dissolve">
                                      <p:cBhvr>
                                        <p:cTn id="32" dur="500"/>
                                        <p:tgtEl>
                                          <p:spTgt spid="33799"/>
                                        </p:tgtEl>
                                      </p:cBhvr>
                                    </p:animEffect>
                                  </p:childTnLst>
                                </p:cTn>
                              </p:par>
                              <p:par>
                                <p:cTn id="33" presetID="9" presetClass="entr" presetSubtype="0" fill="hold" nodeType="withEffect">
                                  <p:stCondLst>
                                    <p:cond delay="0"/>
                                  </p:stCondLst>
                                  <p:childTnLst>
                                    <p:set>
                                      <p:cBhvr>
                                        <p:cTn id="34" dur="1" fill="hold">
                                          <p:stCondLst>
                                            <p:cond delay="0"/>
                                          </p:stCondLst>
                                        </p:cTn>
                                        <p:tgtEl>
                                          <p:spTgt spid="33801"/>
                                        </p:tgtEl>
                                        <p:attrNameLst>
                                          <p:attrName>style.visibility</p:attrName>
                                        </p:attrNameLst>
                                      </p:cBhvr>
                                      <p:to>
                                        <p:strVal val="visible"/>
                                      </p:to>
                                    </p:set>
                                    <p:animEffect transition="in" filter="dissolve">
                                      <p:cBhvr>
                                        <p:cTn id="35" dur="500"/>
                                        <p:tgtEl>
                                          <p:spTgt spid="3380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1000"/>
                                        <p:tgtEl>
                                          <p:spTgt spid="2"/>
                                        </p:tgtEl>
                                      </p:cBhvr>
                                    </p:animEffect>
                                    <p:anim calcmode="lin" valueType="num">
                                      <p:cBhvr>
                                        <p:cTn id="46" dur="1000" fill="hold"/>
                                        <p:tgtEl>
                                          <p:spTgt spid="2"/>
                                        </p:tgtEl>
                                        <p:attrNameLst>
                                          <p:attrName>ppt_x</p:attrName>
                                        </p:attrNameLst>
                                      </p:cBhvr>
                                      <p:tavLst>
                                        <p:tav tm="0">
                                          <p:val>
                                            <p:strVal val="#ppt_x"/>
                                          </p:val>
                                        </p:tav>
                                        <p:tav tm="100000">
                                          <p:val>
                                            <p:strVal val="#ppt_x"/>
                                          </p:val>
                                        </p:tav>
                                      </p:tavLst>
                                    </p:anim>
                                    <p:anim calcmode="lin" valueType="num">
                                      <p:cBhvr>
                                        <p:cTn id="47" dur="1000" fill="hold"/>
                                        <p:tgtEl>
                                          <p:spTgt spid="2"/>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9" grpId="0"/>
      <p:bldP spid="15"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79938" name="Object 2"/>
          <p:cNvGraphicFramePr>
            <a:graphicFrameLocks noChangeAspect="1"/>
          </p:cNvGraphicFramePr>
          <p:nvPr/>
        </p:nvGraphicFramePr>
        <p:xfrm>
          <a:off x="965200" y="1484313"/>
          <a:ext cx="3576638" cy="1920875"/>
        </p:xfrm>
        <a:graphic>
          <a:graphicData uri="http://schemas.openxmlformats.org/presentationml/2006/ole">
            <p:oleObj spid="_x0000_s402434" name="公式" r:id="rId3" imgW="1701800" imgH="914400" progId="">
              <p:embed/>
            </p:oleObj>
          </a:graphicData>
        </a:graphic>
      </p:graphicFrame>
      <p:sp>
        <p:nvSpPr>
          <p:cNvPr id="679939" name="TextBox 3"/>
          <p:cNvSpPr txBox="1">
            <a:spLocks noChangeArrowheads="1"/>
          </p:cNvSpPr>
          <p:nvPr/>
        </p:nvSpPr>
        <p:spPr bwMode="auto">
          <a:xfrm>
            <a:off x="900113" y="620713"/>
            <a:ext cx="7343775" cy="523875"/>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7D"/>
                </a:solidFill>
              </a:rPr>
              <a:t>例</a:t>
            </a:r>
            <a:r>
              <a:rPr lang="en-US" altLang="zh-CN" sz="2800" b="1" smtClean="0">
                <a:solidFill>
                  <a:srgbClr val="00007D"/>
                </a:solidFill>
              </a:rPr>
              <a:t>1 </a:t>
            </a:r>
            <a:r>
              <a:rPr lang="zh-CN" altLang="en-US" sz="2800" b="1" smtClean="0">
                <a:solidFill>
                  <a:srgbClr val="000000"/>
                </a:solidFill>
              </a:rPr>
              <a:t>写出下列行列式的转置行列式</a:t>
            </a:r>
            <a:r>
              <a:rPr lang="en-US" altLang="zh-CN" sz="2800" b="1" smtClean="0">
                <a:solidFill>
                  <a:srgbClr val="000000"/>
                </a:solidFill>
              </a:rPr>
              <a:t>.</a:t>
            </a:r>
            <a:endParaRPr lang="zh-CN" altLang="en-US" sz="2800" b="1" smtClean="0">
              <a:solidFill>
                <a:srgbClr val="00007D"/>
              </a:solidFill>
            </a:endParaRPr>
          </a:p>
        </p:txBody>
      </p:sp>
      <p:graphicFrame>
        <p:nvGraphicFramePr>
          <p:cNvPr id="679940" name="Object 3"/>
          <p:cNvGraphicFramePr>
            <a:graphicFrameLocks noChangeAspect="1"/>
          </p:cNvGraphicFramePr>
          <p:nvPr/>
        </p:nvGraphicFramePr>
        <p:xfrm>
          <a:off x="4684713" y="1412875"/>
          <a:ext cx="3919537" cy="2047875"/>
        </p:xfrm>
        <a:graphic>
          <a:graphicData uri="http://schemas.openxmlformats.org/presentationml/2006/ole">
            <p:oleObj spid="_x0000_s402435" name="公式" r:id="rId4" imgW="1612900" imgH="939800" progId="">
              <p:embed/>
            </p:oleObj>
          </a:graphicData>
        </a:graphic>
      </p:graphicFrame>
      <p:graphicFrame>
        <p:nvGraphicFramePr>
          <p:cNvPr id="3525636" name="Object 4"/>
          <p:cNvGraphicFramePr>
            <a:graphicFrameLocks noChangeAspect="1"/>
          </p:cNvGraphicFramePr>
          <p:nvPr/>
        </p:nvGraphicFramePr>
        <p:xfrm>
          <a:off x="919163" y="4316413"/>
          <a:ext cx="3600450" cy="1920875"/>
        </p:xfrm>
        <a:graphic>
          <a:graphicData uri="http://schemas.openxmlformats.org/presentationml/2006/ole">
            <p:oleObj spid="_x0000_s402436" name="公式" r:id="rId5" imgW="1714500" imgH="914400" progId="">
              <p:embed/>
            </p:oleObj>
          </a:graphicData>
        </a:graphic>
      </p:graphicFrame>
      <p:graphicFrame>
        <p:nvGraphicFramePr>
          <p:cNvPr id="3525637" name="Object 5"/>
          <p:cNvGraphicFramePr>
            <a:graphicFrameLocks noChangeAspect="1"/>
          </p:cNvGraphicFramePr>
          <p:nvPr/>
        </p:nvGraphicFramePr>
        <p:xfrm>
          <a:off x="4643438" y="4217988"/>
          <a:ext cx="4125912" cy="2090737"/>
        </p:xfrm>
        <a:graphic>
          <a:graphicData uri="http://schemas.openxmlformats.org/presentationml/2006/ole">
            <p:oleObj spid="_x0000_s402437" name="公式" r:id="rId6" imgW="1663700" imgH="939800" progId="">
              <p:embed/>
            </p:oleObj>
          </a:graphicData>
        </a:graphic>
      </p:graphicFrame>
      <p:sp>
        <p:nvSpPr>
          <p:cNvPr id="679943" name="TextBox 7"/>
          <p:cNvSpPr txBox="1">
            <a:spLocks noChangeArrowheads="1"/>
          </p:cNvSpPr>
          <p:nvPr/>
        </p:nvSpPr>
        <p:spPr bwMode="auto">
          <a:xfrm>
            <a:off x="900113" y="3573463"/>
            <a:ext cx="1223962" cy="522287"/>
          </a:xfrm>
          <a:prstGeom prst="rect">
            <a:avLst/>
          </a:prstGeom>
          <a:noFill/>
          <a:ln w="9525">
            <a:noFill/>
            <a:miter lim="800000"/>
            <a:headEnd/>
            <a:tailEnd/>
          </a:ln>
        </p:spPr>
        <p:txBody>
          <a:bodyPr>
            <a:spAutoFit/>
          </a:bodyPr>
          <a:lstStyle/>
          <a:p>
            <a:pPr fontAlgn="base">
              <a:spcBef>
                <a:spcPct val="0"/>
              </a:spcBef>
              <a:spcAft>
                <a:spcPct val="0"/>
              </a:spcAft>
            </a:pPr>
            <a:r>
              <a:rPr lang="zh-CN" altLang="en-US" sz="2800" b="1" smtClean="0">
                <a:solidFill>
                  <a:srgbClr val="00007D"/>
                </a:solidFill>
              </a:rPr>
              <a:t>解：</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25636"/>
                                        </p:tgtEl>
                                        <p:attrNameLst>
                                          <p:attrName>style.visibility</p:attrName>
                                        </p:attrNameLst>
                                      </p:cBhvr>
                                      <p:to>
                                        <p:strVal val="visible"/>
                                      </p:to>
                                    </p:set>
                                    <p:animEffect transition="in" filter="wipe(left)">
                                      <p:cBhvr>
                                        <p:cTn id="7" dur="5000"/>
                                        <p:tgtEl>
                                          <p:spTgt spid="3525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25637"/>
                                        </p:tgtEl>
                                        <p:attrNameLst>
                                          <p:attrName>style.visibility</p:attrName>
                                        </p:attrNameLst>
                                      </p:cBhvr>
                                      <p:to>
                                        <p:strVal val="visible"/>
                                      </p:to>
                                    </p:set>
                                    <p:animEffect transition="in" filter="wipe(left)">
                                      <p:cBhvr>
                                        <p:cTn id="12" dur="5000"/>
                                        <p:tgtEl>
                                          <p:spTgt spid="35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4818" name="Object 22"/>
          <p:cNvGraphicFramePr>
            <a:graphicFrameLocks noChangeAspect="1"/>
          </p:cNvGraphicFramePr>
          <p:nvPr/>
        </p:nvGraphicFramePr>
        <p:xfrm>
          <a:off x="2060575" y="3284538"/>
          <a:ext cx="5251450" cy="809625"/>
        </p:xfrm>
        <a:graphic>
          <a:graphicData uri="http://schemas.openxmlformats.org/presentationml/2006/ole">
            <p:oleObj spid="_x0000_s403458" name="Equation" r:id="rId3" imgW="2387600" imgH="368300" progId="Equation.DSMT4">
              <p:embed/>
            </p:oleObj>
          </a:graphicData>
        </a:graphic>
      </p:graphicFrame>
      <p:sp>
        <p:nvSpPr>
          <p:cNvPr id="680963" name="Rectangle 3"/>
          <p:cNvSpPr>
            <a:spLocks noChangeArrowheads="1"/>
          </p:cNvSpPr>
          <p:nvPr/>
        </p:nvSpPr>
        <p:spPr bwMode="auto">
          <a:xfrm>
            <a:off x="323850" y="547688"/>
            <a:ext cx="6629400"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0000FF"/>
                </a:solidFill>
                <a:latin typeface="楷体_GB2312" pitchFamily="49" charset="-122"/>
                <a:ea typeface="楷体_GB2312" pitchFamily="49" charset="-122"/>
              </a:rPr>
              <a:t>性质</a:t>
            </a:r>
            <a:r>
              <a:rPr kumimoji="1" lang="en-US" altLang="zh-CN" sz="2800" b="1" smtClean="0">
                <a:solidFill>
                  <a:srgbClr val="0000FF"/>
                </a:solidFill>
                <a:latin typeface="Times New Roman" pitchFamily="18" charset="0"/>
                <a:ea typeface="楷体_GB2312" pitchFamily="49" charset="-122"/>
              </a:rPr>
              <a:t>1</a:t>
            </a:r>
            <a:r>
              <a:rPr kumimoji="1" lang="en-US" altLang="zh-CN"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行列式与它的转置行列式相等</a:t>
            </a:r>
            <a:r>
              <a:rPr kumimoji="1" lang="en-US" altLang="zh-CN" sz="2800" b="1" smtClean="0">
                <a:solidFill>
                  <a:srgbClr val="000000"/>
                </a:solidFill>
                <a:latin typeface="楷体_GB2312" pitchFamily="49" charset="-122"/>
                <a:ea typeface="楷体_GB2312" pitchFamily="49" charset="-122"/>
              </a:rPr>
              <a:t>.</a:t>
            </a:r>
          </a:p>
        </p:txBody>
      </p:sp>
      <p:sp>
        <p:nvSpPr>
          <p:cNvPr id="34820" name="Rectangle 4"/>
          <p:cNvSpPr>
            <a:spLocks noChangeArrowheads="1"/>
          </p:cNvSpPr>
          <p:nvPr/>
        </p:nvSpPr>
        <p:spPr bwMode="auto">
          <a:xfrm>
            <a:off x="323850" y="1330325"/>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证明</a:t>
            </a:r>
          </a:p>
        </p:txBody>
      </p:sp>
      <p:sp>
        <p:nvSpPr>
          <p:cNvPr id="34821" name="Rectangle 5"/>
          <p:cNvSpPr>
            <a:spLocks noChangeArrowheads="1"/>
          </p:cNvSpPr>
          <p:nvPr/>
        </p:nvSpPr>
        <p:spPr bwMode="auto">
          <a:xfrm>
            <a:off x="1341438" y="2565400"/>
            <a:ext cx="32480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根据行列式的定义，有</a:t>
            </a:r>
          </a:p>
        </p:txBody>
      </p:sp>
      <p:sp>
        <p:nvSpPr>
          <p:cNvPr id="34822" name="Rectangle 6"/>
          <p:cNvSpPr>
            <a:spLocks noChangeArrowheads="1"/>
          </p:cNvSpPr>
          <p:nvPr/>
        </p:nvSpPr>
        <p:spPr bwMode="auto">
          <a:xfrm>
            <a:off x="1341438" y="1330325"/>
            <a:ext cx="4908550"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若记                       ，则</a:t>
            </a:r>
          </a:p>
        </p:txBody>
      </p:sp>
      <p:graphicFrame>
        <p:nvGraphicFramePr>
          <p:cNvPr id="34823" name="Object 23"/>
          <p:cNvGraphicFramePr>
            <a:graphicFrameLocks noChangeAspect="1"/>
          </p:cNvGraphicFramePr>
          <p:nvPr/>
        </p:nvGraphicFramePr>
        <p:xfrm>
          <a:off x="2065338" y="1330325"/>
          <a:ext cx="3433762" cy="557213"/>
        </p:xfrm>
        <a:graphic>
          <a:graphicData uri="http://schemas.openxmlformats.org/presentationml/2006/ole">
            <p:oleObj spid="_x0000_s403459" name="Equation" r:id="rId4" imgW="2235600" imgH="330120" progId="Equation.DSMT4">
              <p:embed/>
            </p:oleObj>
          </a:graphicData>
        </a:graphic>
      </p:graphicFrame>
      <p:sp>
        <p:nvSpPr>
          <p:cNvPr id="34825" name="Line 9"/>
          <p:cNvSpPr>
            <a:spLocks noChangeShapeType="1"/>
          </p:cNvSpPr>
          <p:nvPr/>
        </p:nvSpPr>
        <p:spPr bwMode="auto">
          <a:xfrm>
            <a:off x="5570538" y="3860800"/>
            <a:ext cx="0" cy="360363"/>
          </a:xfrm>
          <a:prstGeom prst="line">
            <a:avLst/>
          </a:prstGeom>
          <a:noFill/>
          <a:ln w="28575">
            <a:solidFill>
              <a:srgbClr val="0000FF"/>
            </a:solidFill>
            <a:round/>
            <a:headEnd type="arrow" w="med" len="med"/>
            <a:tailEnd type="arrow"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graphicFrame>
        <p:nvGraphicFramePr>
          <p:cNvPr id="34826" name="Object 25"/>
          <p:cNvGraphicFramePr>
            <a:graphicFrameLocks noChangeAspect="1"/>
          </p:cNvGraphicFramePr>
          <p:nvPr/>
        </p:nvGraphicFramePr>
        <p:xfrm>
          <a:off x="2573338" y="4149725"/>
          <a:ext cx="4838700" cy="811213"/>
        </p:xfrm>
        <a:graphic>
          <a:graphicData uri="http://schemas.openxmlformats.org/presentationml/2006/ole">
            <p:oleObj spid="_x0000_s403460" name="Equation" r:id="rId5" imgW="2197100" imgH="368300" progId="Equation.DSMT4">
              <p:embed/>
            </p:oleObj>
          </a:graphicData>
        </a:graphic>
      </p:graphicFrame>
      <p:graphicFrame>
        <p:nvGraphicFramePr>
          <p:cNvPr id="34827" name="Object 26"/>
          <p:cNvGraphicFramePr>
            <a:graphicFrameLocks noChangeAspect="1"/>
          </p:cNvGraphicFramePr>
          <p:nvPr/>
        </p:nvGraphicFramePr>
        <p:xfrm>
          <a:off x="2544763" y="5229225"/>
          <a:ext cx="727075" cy="363538"/>
        </p:xfrm>
        <a:graphic>
          <a:graphicData uri="http://schemas.openxmlformats.org/presentationml/2006/ole">
            <p:oleObj spid="_x0000_s403461" name="Equation" r:id="rId6" imgW="330057" imgH="165028" progId="Equation.DSMT4">
              <p:embed/>
            </p:oleObj>
          </a:graphicData>
        </a:graphic>
      </p:graphicFrame>
      <p:sp>
        <p:nvSpPr>
          <p:cNvPr id="34828" name="Line 12"/>
          <p:cNvSpPr>
            <a:spLocks noChangeShapeType="1"/>
          </p:cNvSpPr>
          <p:nvPr/>
        </p:nvSpPr>
        <p:spPr bwMode="auto">
          <a:xfrm>
            <a:off x="6002338" y="3860800"/>
            <a:ext cx="0" cy="360363"/>
          </a:xfrm>
          <a:prstGeom prst="line">
            <a:avLst/>
          </a:prstGeom>
          <a:noFill/>
          <a:ln w="28575">
            <a:solidFill>
              <a:srgbClr val="0000FF"/>
            </a:solidFill>
            <a:round/>
            <a:headEnd type="arrow" w="med" len="med"/>
            <a:tailEnd type="arrow"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4829" name="Line 13"/>
          <p:cNvSpPr>
            <a:spLocks noChangeShapeType="1"/>
          </p:cNvSpPr>
          <p:nvPr/>
        </p:nvSpPr>
        <p:spPr bwMode="auto">
          <a:xfrm>
            <a:off x="6865938" y="3860800"/>
            <a:ext cx="0" cy="360363"/>
          </a:xfrm>
          <a:prstGeom prst="line">
            <a:avLst/>
          </a:prstGeom>
          <a:noFill/>
          <a:ln w="28575">
            <a:solidFill>
              <a:srgbClr val="0000FF"/>
            </a:solidFill>
            <a:round/>
            <a:headEnd type="arrow" w="med" len="med"/>
            <a:tailEnd type="arrow" w="med" len="med"/>
          </a:ln>
        </p:spPr>
        <p:txBody>
          <a:bodyPr wrap="none"/>
          <a:lstStyle/>
          <a:p>
            <a:pPr fontAlgn="base">
              <a:spcBef>
                <a:spcPct val="0"/>
              </a:spcBef>
              <a:spcAft>
                <a:spcPct val="0"/>
              </a:spcAft>
            </a:pPr>
            <a:endParaRPr lang="zh-CN" altLang="en-US" sz="2400" smtClean="0">
              <a:solidFill>
                <a:srgbClr val="000000"/>
              </a:solidFill>
              <a:ea typeface="楷体_GB2312" pitchFamily="49" charset="-122"/>
            </a:endParaRPr>
          </a:p>
        </p:txBody>
      </p:sp>
      <p:sp>
        <p:nvSpPr>
          <p:cNvPr id="34830" name="AutoShape 14"/>
          <p:cNvSpPr>
            <a:spLocks noChangeArrowheads="1"/>
          </p:cNvSpPr>
          <p:nvPr/>
        </p:nvSpPr>
        <p:spPr bwMode="auto">
          <a:xfrm>
            <a:off x="323850" y="5765800"/>
            <a:ext cx="7931150" cy="920750"/>
          </a:xfrm>
          <a:prstGeom prst="roundRect">
            <a:avLst>
              <a:gd name="adj" fmla="val 16667"/>
            </a:avLst>
          </a:prstGeom>
          <a:noFill/>
          <a:ln w="19050">
            <a:solidFill>
              <a:schemeClr val="accent2"/>
            </a:solidFill>
            <a:round/>
            <a:headEnd/>
            <a:tailEnd/>
          </a:ln>
        </p:spPr>
        <p:txBody>
          <a:bodyPr>
            <a:spAutoFit/>
          </a:bodyPr>
          <a:lstStyle/>
          <a:p>
            <a:pPr fontAlgn="base">
              <a:spcBef>
                <a:spcPct val="0"/>
              </a:spcBef>
              <a:spcAft>
                <a:spcPct val="0"/>
              </a:spcAft>
            </a:pPr>
            <a:r>
              <a:rPr kumimoji="1" lang="zh-CN" altLang="en-US" sz="2400" b="1" smtClean="0">
                <a:solidFill>
                  <a:srgbClr val="FF0000"/>
                </a:solidFill>
                <a:latin typeface="楷体_GB2312" pitchFamily="49" charset="-122"/>
                <a:ea typeface="楷体_GB2312" pitchFamily="49" charset="-122"/>
              </a:rPr>
              <a:t>行列式中行与列具有同等的地位</a:t>
            </a:r>
            <a:r>
              <a:rPr kumimoji="1" lang="en-US" altLang="zh-CN" sz="2400" b="1" smtClean="0">
                <a:solidFill>
                  <a:srgbClr val="FF0000"/>
                </a:solidFill>
                <a:latin typeface="楷体_GB2312" pitchFamily="49" charset="-122"/>
                <a:ea typeface="楷体_GB2312" pitchFamily="49" charset="-122"/>
              </a:rPr>
              <a:t>,</a:t>
            </a:r>
            <a:r>
              <a:rPr kumimoji="1" lang="zh-CN" altLang="en-US" sz="2400" b="1" smtClean="0">
                <a:solidFill>
                  <a:srgbClr val="FF0000"/>
                </a:solidFill>
                <a:latin typeface="楷体_GB2312" pitchFamily="49" charset="-122"/>
                <a:ea typeface="楷体_GB2312" pitchFamily="49" charset="-122"/>
              </a:rPr>
              <a:t>行列式的性质凡是对行成立的对列也同样成立</a:t>
            </a:r>
            <a:r>
              <a:rPr kumimoji="1" lang="en-US" altLang="zh-CN" sz="2400" b="1" smtClean="0">
                <a:solidFill>
                  <a:srgbClr val="FF0000"/>
                </a:solidFill>
                <a:latin typeface="楷体_GB2312" pitchFamily="49" charset="-122"/>
                <a:ea typeface="楷体_GB2312" pitchFamily="49" charset="-122"/>
              </a:rPr>
              <a:t>.</a:t>
            </a:r>
          </a:p>
        </p:txBody>
      </p:sp>
      <p:graphicFrame>
        <p:nvGraphicFramePr>
          <p:cNvPr id="72710" name="Object 27"/>
          <p:cNvGraphicFramePr>
            <a:graphicFrameLocks noChangeAspect="1"/>
          </p:cNvGraphicFramePr>
          <p:nvPr/>
        </p:nvGraphicFramePr>
        <p:xfrm>
          <a:off x="2411413" y="1939925"/>
          <a:ext cx="3529012" cy="598488"/>
        </p:xfrm>
        <a:graphic>
          <a:graphicData uri="http://schemas.openxmlformats.org/presentationml/2006/ole">
            <p:oleObj spid="_x0000_s403462" name="公式" r:id="rId7" imgW="1422400" imgH="2413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slide(fromBottom)">
                                      <p:cBhvr>
                                        <p:cTn id="7" dur="500"/>
                                        <p:tgtEl>
                                          <p:spTgt spid="3482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4820"/>
                                        </p:tgtEl>
                                        <p:attrNameLst>
                                          <p:attrName>style.visibility</p:attrName>
                                        </p:attrNameLst>
                                      </p:cBhvr>
                                      <p:to>
                                        <p:strVal val="visible"/>
                                      </p:to>
                                    </p:set>
                                    <p:animEffect transition="in" filter="slide(fromBottom)">
                                      <p:cBhvr>
                                        <p:cTn id="10" dur="500"/>
                                        <p:tgtEl>
                                          <p:spTgt spid="3482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4822"/>
                                        </p:tgtEl>
                                        <p:attrNameLst>
                                          <p:attrName>style.visibility</p:attrName>
                                        </p:attrNameLst>
                                      </p:cBhvr>
                                      <p:to>
                                        <p:strVal val="visible"/>
                                      </p:to>
                                    </p:set>
                                    <p:animEffect transition="in" filter="slide(fromBottom)">
                                      <p:cBhvr>
                                        <p:cTn id="13" dur="500"/>
                                        <p:tgtEl>
                                          <p:spTgt spid="348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7271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checkerboard(across)">
                                      <p:cBhvr>
                                        <p:cTn id="22" dur="500"/>
                                        <p:tgtEl>
                                          <p:spTgt spid="348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4818"/>
                                        </p:tgtEl>
                                        <p:attrNameLst>
                                          <p:attrName>style.visibility</p:attrName>
                                        </p:attrNameLst>
                                      </p:cBhvr>
                                      <p:to>
                                        <p:strVal val="visible"/>
                                      </p:to>
                                    </p:set>
                                    <p:animEffect transition="in" filter="checkerboard(across)">
                                      <p:cBhvr>
                                        <p:cTn id="27" dur="500"/>
                                        <p:tgtEl>
                                          <p:spTgt spid="348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826"/>
                                        </p:tgtEl>
                                        <p:attrNameLst>
                                          <p:attrName>style.visibility</p:attrName>
                                        </p:attrNameLst>
                                      </p:cBhvr>
                                      <p:to>
                                        <p:strVal val="visible"/>
                                      </p:to>
                                    </p:set>
                                    <p:animEffect transition="in" filter="wipe(left)">
                                      <p:cBhvr>
                                        <p:cTn id="32" dur="500"/>
                                        <p:tgtEl>
                                          <p:spTgt spid="348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4825"/>
                                        </p:tgtEl>
                                        <p:attrNameLst>
                                          <p:attrName>style.visibility</p:attrName>
                                        </p:attrNameLst>
                                      </p:cBhvr>
                                      <p:to>
                                        <p:strVal val="visible"/>
                                      </p:to>
                                    </p:set>
                                    <p:animEffect transition="in" filter="dissolve">
                                      <p:cBhvr>
                                        <p:cTn id="37" dur="500"/>
                                        <p:tgtEl>
                                          <p:spTgt spid="3482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4828"/>
                                        </p:tgtEl>
                                        <p:attrNameLst>
                                          <p:attrName>style.visibility</p:attrName>
                                        </p:attrNameLst>
                                      </p:cBhvr>
                                      <p:to>
                                        <p:strVal val="visible"/>
                                      </p:to>
                                    </p:set>
                                    <p:animEffect transition="in" filter="dissolve">
                                      <p:cBhvr>
                                        <p:cTn id="40" dur="500"/>
                                        <p:tgtEl>
                                          <p:spTgt spid="348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4829"/>
                                        </p:tgtEl>
                                        <p:attrNameLst>
                                          <p:attrName>style.visibility</p:attrName>
                                        </p:attrNameLst>
                                      </p:cBhvr>
                                      <p:to>
                                        <p:strVal val="visible"/>
                                      </p:to>
                                    </p:set>
                                    <p:animEffect transition="in" filter="dissolve">
                                      <p:cBhvr>
                                        <p:cTn id="43" dur="500"/>
                                        <p:tgtEl>
                                          <p:spTgt spid="348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34827"/>
                                        </p:tgtEl>
                                        <p:attrNameLst>
                                          <p:attrName>style.visibility</p:attrName>
                                        </p:attrNameLst>
                                      </p:cBhvr>
                                      <p:to>
                                        <p:strVal val="visible"/>
                                      </p:to>
                                    </p:set>
                                    <p:anim calcmode="lin" valueType="num">
                                      <p:cBhvr additive="base">
                                        <p:cTn id="48" dur="500" fill="hold"/>
                                        <p:tgtEl>
                                          <p:spTgt spid="34827"/>
                                        </p:tgtEl>
                                        <p:attrNameLst>
                                          <p:attrName>ppt_x</p:attrName>
                                        </p:attrNameLst>
                                      </p:cBhvr>
                                      <p:tavLst>
                                        <p:tav tm="0">
                                          <p:val>
                                            <p:strVal val="0-#ppt_w/2"/>
                                          </p:val>
                                        </p:tav>
                                        <p:tav tm="100000">
                                          <p:val>
                                            <p:strVal val="#ppt_x"/>
                                          </p:val>
                                        </p:tav>
                                      </p:tavLst>
                                    </p:anim>
                                    <p:anim calcmode="lin" valueType="num">
                                      <p:cBhvr additive="base">
                                        <p:cTn id="49" dur="500" fill="hold"/>
                                        <p:tgtEl>
                                          <p:spTgt spid="34827"/>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34830"/>
                                        </p:tgtEl>
                                        <p:attrNameLst>
                                          <p:attrName>style.visibility</p:attrName>
                                        </p:attrNameLst>
                                      </p:cBhvr>
                                      <p:to>
                                        <p:strVal val="visible"/>
                                      </p:to>
                                    </p:set>
                                    <p:animEffect transition="in" filter="checkerboard(across)">
                                      <p:cBhvr>
                                        <p:cTn id="54"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p:bldP spid="34822" grpId="0"/>
      <p:bldP spid="34825" grpId="0" animBg="1"/>
      <p:bldP spid="34828" grpId="0" animBg="1"/>
      <p:bldP spid="34829" grpId="0" animBg="1"/>
      <p:bldP spid="34830"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1986" name="Rectangle 2"/>
          <p:cNvSpPr>
            <a:spLocks noChangeArrowheads="1"/>
          </p:cNvSpPr>
          <p:nvPr/>
        </p:nvSpPr>
        <p:spPr bwMode="auto">
          <a:xfrm>
            <a:off x="323850" y="547688"/>
            <a:ext cx="7632700" cy="52387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srgbClr val="0000FF"/>
                </a:solidFill>
                <a:latin typeface="楷体_GB2312" pitchFamily="49" charset="-122"/>
                <a:ea typeface="楷体_GB2312" pitchFamily="49" charset="-122"/>
              </a:rPr>
              <a:t>性质</a:t>
            </a:r>
            <a:r>
              <a:rPr kumimoji="1" lang="en-US" altLang="zh-CN" sz="2800" b="1" smtClean="0">
                <a:solidFill>
                  <a:srgbClr val="0000FF"/>
                </a:solidFill>
                <a:latin typeface="Times New Roman" pitchFamily="18" charset="0"/>
                <a:ea typeface="楷体_GB2312" pitchFamily="49" charset="-122"/>
              </a:rPr>
              <a:t>2</a:t>
            </a:r>
            <a:r>
              <a:rPr kumimoji="1" lang="en-US" altLang="zh-CN" sz="2800" b="1" smtClean="0">
                <a:solidFill>
                  <a:srgbClr val="000000"/>
                </a:solidFill>
                <a:latin typeface="楷体_GB2312" pitchFamily="49" charset="-122"/>
                <a:ea typeface="楷体_GB2312" pitchFamily="49" charset="-122"/>
              </a:rPr>
              <a:t>  </a:t>
            </a:r>
            <a:r>
              <a:rPr kumimoji="1" lang="zh-CN" altLang="en-US" sz="2800" b="1" smtClean="0">
                <a:solidFill>
                  <a:srgbClr val="000000"/>
                </a:solidFill>
                <a:latin typeface="楷体_GB2312" pitchFamily="49" charset="-122"/>
                <a:ea typeface="楷体_GB2312" pitchFamily="49" charset="-122"/>
              </a:rPr>
              <a:t>互换行列式的两行（列）</a:t>
            </a:r>
            <a:r>
              <a:rPr kumimoji="1" lang="en-US" altLang="zh-CN" sz="2800" b="1" smtClean="0">
                <a:solidFill>
                  <a:srgbClr val="000000"/>
                </a:solidFill>
                <a:latin typeface="楷体_GB2312" pitchFamily="49" charset="-122"/>
                <a:ea typeface="楷体_GB2312" pitchFamily="49" charset="-122"/>
              </a:rPr>
              <a:t>,</a:t>
            </a:r>
            <a:r>
              <a:rPr kumimoji="1" lang="zh-CN" altLang="en-US" sz="2800" b="1" smtClean="0">
                <a:solidFill>
                  <a:srgbClr val="000000"/>
                </a:solidFill>
                <a:latin typeface="楷体_GB2312" pitchFamily="49" charset="-122"/>
                <a:ea typeface="楷体_GB2312" pitchFamily="49" charset="-122"/>
              </a:rPr>
              <a:t>行列式变号</a:t>
            </a:r>
            <a:r>
              <a:rPr kumimoji="1" lang="en-US" altLang="zh-CN" sz="2800" b="1" smtClean="0">
                <a:solidFill>
                  <a:srgbClr val="000000"/>
                </a:solidFill>
                <a:latin typeface="楷体_GB2312" pitchFamily="49" charset="-122"/>
                <a:ea typeface="楷体_GB2312" pitchFamily="49" charset="-122"/>
              </a:rPr>
              <a:t>.</a:t>
            </a:r>
          </a:p>
        </p:txBody>
      </p:sp>
      <p:sp>
        <p:nvSpPr>
          <p:cNvPr id="35843" name="Rectangle 3"/>
          <p:cNvSpPr>
            <a:spLocks noChangeArrowheads="1"/>
          </p:cNvSpPr>
          <p:nvPr/>
        </p:nvSpPr>
        <p:spPr bwMode="auto">
          <a:xfrm>
            <a:off x="323850" y="1947863"/>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验证</a:t>
            </a:r>
          </a:p>
        </p:txBody>
      </p:sp>
      <p:sp>
        <p:nvSpPr>
          <p:cNvPr id="35844" name="Rectangle 4"/>
          <p:cNvSpPr>
            <a:spLocks noChangeArrowheads="1"/>
          </p:cNvSpPr>
          <p:nvPr/>
        </p:nvSpPr>
        <p:spPr bwMode="auto">
          <a:xfrm>
            <a:off x="323850" y="3933825"/>
            <a:ext cx="854075" cy="519113"/>
          </a:xfrm>
          <a:prstGeom prst="rect">
            <a:avLst/>
          </a:prstGeom>
          <a:noFill/>
          <a:ln w="9525">
            <a:noFill/>
            <a:miter lim="800000"/>
            <a:headEnd/>
            <a:tailEnd/>
          </a:ln>
        </p:spPr>
        <p:txBody>
          <a:bodyPr wrap="none"/>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于是</a:t>
            </a:r>
          </a:p>
        </p:txBody>
      </p:sp>
      <p:graphicFrame>
        <p:nvGraphicFramePr>
          <p:cNvPr id="35845" name="Object 42"/>
          <p:cNvGraphicFramePr>
            <a:graphicFrameLocks noChangeAspect="1"/>
          </p:cNvGraphicFramePr>
          <p:nvPr/>
        </p:nvGraphicFramePr>
        <p:xfrm>
          <a:off x="1495425" y="1820863"/>
          <a:ext cx="1338263" cy="1531937"/>
        </p:xfrm>
        <a:graphic>
          <a:graphicData uri="http://schemas.openxmlformats.org/presentationml/2006/ole">
            <p:oleObj spid="_x0000_s404482" name="Equation" r:id="rId3" imgW="609600" imgH="698500" progId="Equation.DSMT4">
              <p:embed/>
            </p:oleObj>
          </a:graphicData>
        </a:graphic>
      </p:graphicFrame>
      <p:graphicFrame>
        <p:nvGraphicFramePr>
          <p:cNvPr id="35846" name="Object 43"/>
          <p:cNvGraphicFramePr>
            <a:graphicFrameLocks noChangeAspect="1"/>
          </p:cNvGraphicFramePr>
          <p:nvPr/>
        </p:nvGraphicFramePr>
        <p:xfrm>
          <a:off x="4848225" y="1820863"/>
          <a:ext cx="1341438" cy="1536700"/>
        </p:xfrm>
        <a:graphic>
          <a:graphicData uri="http://schemas.openxmlformats.org/presentationml/2006/ole">
            <p:oleObj spid="_x0000_s404483" name="Equation" r:id="rId4" imgW="609600" imgH="698500" progId="Equation.DSMT4">
              <p:embed/>
            </p:oleObj>
          </a:graphicData>
        </a:graphic>
      </p:graphicFrame>
      <p:graphicFrame>
        <p:nvGraphicFramePr>
          <p:cNvPr id="35847" name="Object 44"/>
          <p:cNvGraphicFramePr>
            <a:graphicFrameLocks noChangeAspect="1"/>
          </p:cNvGraphicFramePr>
          <p:nvPr/>
        </p:nvGraphicFramePr>
        <p:xfrm>
          <a:off x="2857500" y="2386013"/>
          <a:ext cx="1065213" cy="392112"/>
        </p:xfrm>
        <a:graphic>
          <a:graphicData uri="http://schemas.openxmlformats.org/presentationml/2006/ole">
            <p:oleObj spid="_x0000_s404484" name="Equation" r:id="rId5" imgW="482181" imgH="177646" progId="Equation.DSMT4">
              <p:embed/>
            </p:oleObj>
          </a:graphicData>
        </a:graphic>
      </p:graphicFrame>
      <p:graphicFrame>
        <p:nvGraphicFramePr>
          <p:cNvPr id="35848" name="Object 45"/>
          <p:cNvGraphicFramePr>
            <a:graphicFrameLocks noChangeAspect="1"/>
          </p:cNvGraphicFramePr>
          <p:nvPr/>
        </p:nvGraphicFramePr>
        <p:xfrm>
          <a:off x="6183313" y="2386013"/>
          <a:ext cx="866775" cy="392112"/>
        </p:xfrm>
        <a:graphic>
          <a:graphicData uri="http://schemas.openxmlformats.org/presentationml/2006/ole">
            <p:oleObj spid="_x0000_s404485" name="Equation" r:id="rId6" imgW="393359" imgH="177646" progId="Equation.DSMT4">
              <p:embed/>
            </p:oleObj>
          </a:graphicData>
        </a:graphic>
      </p:graphicFrame>
      <p:graphicFrame>
        <p:nvGraphicFramePr>
          <p:cNvPr id="35849" name="Object 46"/>
          <p:cNvGraphicFramePr>
            <a:graphicFrameLocks noChangeAspect="1"/>
          </p:cNvGraphicFramePr>
          <p:nvPr/>
        </p:nvGraphicFramePr>
        <p:xfrm>
          <a:off x="1495425" y="3444875"/>
          <a:ext cx="3151188" cy="1531938"/>
        </p:xfrm>
        <a:graphic>
          <a:graphicData uri="http://schemas.openxmlformats.org/presentationml/2006/ole">
            <p:oleObj spid="_x0000_s404486" name="Equation" r:id="rId7" imgW="1435100" imgH="698500" progId="Equation.DSMT4">
              <p:embed/>
            </p:oleObj>
          </a:graphicData>
        </a:graphic>
      </p:graphicFrame>
      <p:sp>
        <p:nvSpPr>
          <p:cNvPr id="35850" name="Rectangle 10"/>
          <p:cNvSpPr>
            <a:spLocks noChangeArrowheads="1"/>
          </p:cNvSpPr>
          <p:nvPr/>
        </p:nvSpPr>
        <p:spPr bwMode="auto">
          <a:xfrm>
            <a:off x="323850" y="5337175"/>
            <a:ext cx="8305800" cy="457200"/>
          </a:xfrm>
          <a:prstGeom prst="rect">
            <a:avLst/>
          </a:prstGeom>
          <a:noFill/>
          <a:ln w="9525">
            <a:noFill/>
            <a:miter lim="800000"/>
            <a:headEnd/>
            <a:tailEnd/>
          </a:ln>
        </p:spPr>
        <p:txBody>
          <a:bodyPr>
            <a:spAutoFit/>
          </a:bodyPr>
          <a:lstStyle/>
          <a:p>
            <a:pPr fontAlgn="base">
              <a:spcBef>
                <a:spcPct val="0"/>
              </a:spcBef>
              <a:spcAft>
                <a:spcPct val="0"/>
              </a:spcAft>
            </a:pPr>
            <a:r>
              <a:rPr kumimoji="1" lang="zh-CN" altLang="zh-CN" sz="2400" b="1" smtClean="0">
                <a:solidFill>
                  <a:srgbClr val="0000FF"/>
                </a:solidFill>
                <a:latin typeface="楷体_GB2312" pitchFamily="49" charset="-122"/>
                <a:ea typeface="楷体_GB2312" pitchFamily="49" charset="-122"/>
              </a:rPr>
              <a:t>推论</a:t>
            </a:r>
            <a:r>
              <a:rPr kumimoji="1" lang="zh-CN" altLang="zh-CN" sz="2400" b="1" smtClean="0">
                <a:solidFill>
                  <a:srgbClr val="000000"/>
                </a:solidFill>
                <a:latin typeface="楷体_GB2312" pitchFamily="49" charset="-122"/>
                <a:ea typeface="楷体_GB2312" pitchFamily="49" charset="-122"/>
              </a:rPr>
              <a:t>  如果行列式有两行（列）完全相同，则此行列式为零.</a:t>
            </a:r>
          </a:p>
        </p:txBody>
      </p:sp>
      <p:sp>
        <p:nvSpPr>
          <p:cNvPr id="35851" name="Rectangle 11"/>
          <p:cNvSpPr>
            <a:spLocks noChangeArrowheads="1"/>
          </p:cNvSpPr>
          <p:nvPr/>
        </p:nvSpPr>
        <p:spPr bwMode="auto">
          <a:xfrm>
            <a:off x="323850" y="5949950"/>
            <a:ext cx="7969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证明</a:t>
            </a:r>
          </a:p>
        </p:txBody>
      </p:sp>
      <p:sp>
        <p:nvSpPr>
          <p:cNvPr id="35852" name="Rectangle 12"/>
          <p:cNvSpPr>
            <a:spLocks noChangeArrowheads="1"/>
          </p:cNvSpPr>
          <p:nvPr/>
        </p:nvSpPr>
        <p:spPr bwMode="auto">
          <a:xfrm>
            <a:off x="1341438" y="5949950"/>
            <a:ext cx="6092825"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互换相同的两行，有       ，所以      </a:t>
            </a:r>
            <a:r>
              <a:rPr kumimoji="1" lang="en-US" altLang="zh-CN" sz="2400" b="1" smtClean="0">
                <a:solidFill>
                  <a:srgbClr val="000000"/>
                </a:solidFill>
                <a:latin typeface="Times New Roman" pitchFamily="18" charset="0"/>
                <a:ea typeface="楷体_GB2312" pitchFamily="49" charset="-122"/>
              </a:rPr>
              <a:t>.</a:t>
            </a:r>
            <a:r>
              <a:rPr kumimoji="1" lang="en-US" altLang="zh-CN" sz="2400" b="1" smtClean="0">
                <a:solidFill>
                  <a:srgbClr val="000000"/>
                </a:solidFill>
                <a:latin typeface="楷体_GB2312" pitchFamily="49" charset="-122"/>
                <a:ea typeface="楷体_GB2312" pitchFamily="49" charset="-122"/>
              </a:rPr>
              <a:t> </a:t>
            </a:r>
          </a:p>
        </p:txBody>
      </p:sp>
      <p:graphicFrame>
        <p:nvGraphicFramePr>
          <p:cNvPr id="35853" name="Object 47"/>
          <p:cNvGraphicFramePr>
            <a:graphicFrameLocks noChangeAspect="1"/>
          </p:cNvGraphicFramePr>
          <p:nvPr/>
        </p:nvGraphicFramePr>
        <p:xfrm>
          <a:off x="4146550" y="5981700"/>
          <a:ext cx="1200150" cy="361950"/>
        </p:xfrm>
        <a:graphic>
          <a:graphicData uri="http://schemas.openxmlformats.org/presentationml/2006/ole">
            <p:oleObj spid="_x0000_s404487" name="Equation" r:id="rId8" imgW="545626" imgH="164957" progId="Equation.DSMT4">
              <p:embed/>
            </p:oleObj>
          </a:graphicData>
        </a:graphic>
      </p:graphicFrame>
      <p:graphicFrame>
        <p:nvGraphicFramePr>
          <p:cNvPr id="35854" name="Object 48"/>
          <p:cNvGraphicFramePr>
            <a:graphicFrameLocks noChangeAspect="1"/>
          </p:cNvGraphicFramePr>
          <p:nvPr/>
        </p:nvGraphicFramePr>
        <p:xfrm>
          <a:off x="6161088" y="5953125"/>
          <a:ext cx="865187" cy="390525"/>
        </p:xfrm>
        <a:graphic>
          <a:graphicData uri="http://schemas.openxmlformats.org/presentationml/2006/ole">
            <p:oleObj spid="_x0000_s404488" name="Equation" r:id="rId9" imgW="393359" imgH="177646" progId="Equation.DSMT4">
              <p:embed/>
            </p:oleObj>
          </a:graphicData>
        </a:graphic>
      </p:graphicFrame>
      <p:sp>
        <p:nvSpPr>
          <p:cNvPr id="35855" name="Rectangle 15"/>
          <p:cNvSpPr>
            <a:spLocks noChangeArrowheads="1"/>
          </p:cNvSpPr>
          <p:nvPr/>
        </p:nvSpPr>
        <p:spPr bwMode="auto">
          <a:xfrm>
            <a:off x="323850" y="1238250"/>
            <a:ext cx="8777288" cy="45720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smtClean="0">
                <a:solidFill>
                  <a:srgbClr val="0000FF"/>
                </a:solidFill>
                <a:latin typeface="楷体_GB2312" pitchFamily="49" charset="-122"/>
                <a:ea typeface="楷体_GB2312" pitchFamily="49" charset="-122"/>
              </a:rPr>
              <a:t>备注：交换第 行（列）和第 行（列），记作               </a:t>
            </a:r>
            <a:r>
              <a:rPr kumimoji="1" lang="en-US" altLang="zh-CN" sz="2400" b="1" smtClean="0">
                <a:solidFill>
                  <a:srgbClr val="0000FF"/>
                </a:solidFill>
                <a:latin typeface="楷体_GB2312" pitchFamily="49" charset="-122"/>
                <a:ea typeface="楷体_GB2312" pitchFamily="49" charset="-122"/>
              </a:rPr>
              <a:t>.</a:t>
            </a:r>
          </a:p>
        </p:txBody>
      </p:sp>
      <p:graphicFrame>
        <p:nvGraphicFramePr>
          <p:cNvPr id="35856" name="Object 49"/>
          <p:cNvGraphicFramePr>
            <a:graphicFrameLocks noChangeAspect="1"/>
          </p:cNvGraphicFramePr>
          <p:nvPr/>
        </p:nvGraphicFramePr>
        <p:xfrm>
          <a:off x="4140200" y="1282700"/>
          <a:ext cx="274638" cy="446088"/>
        </p:xfrm>
        <a:graphic>
          <a:graphicData uri="http://schemas.openxmlformats.org/presentationml/2006/ole">
            <p:oleObj spid="_x0000_s404489" name="Equation" r:id="rId10" imgW="152280" imgH="254160" progId="Equation.DSMT4">
              <p:embed/>
            </p:oleObj>
          </a:graphicData>
        </a:graphic>
      </p:graphicFrame>
      <p:graphicFrame>
        <p:nvGraphicFramePr>
          <p:cNvPr id="35857" name="Object 50"/>
          <p:cNvGraphicFramePr>
            <a:graphicFrameLocks noChangeAspect="1"/>
          </p:cNvGraphicFramePr>
          <p:nvPr/>
        </p:nvGraphicFramePr>
        <p:xfrm>
          <a:off x="2238375" y="1309688"/>
          <a:ext cx="219075" cy="390525"/>
        </p:xfrm>
        <a:graphic>
          <a:graphicData uri="http://schemas.openxmlformats.org/presentationml/2006/ole">
            <p:oleObj spid="_x0000_s404490" name="Equation" r:id="rId11" imgW="127080" imgH="228600" progId="Equation.DSMT4">
              <p:embed/>
            </p:oleObj>
          </a:graphicData>
        </a:graphic>
      </p:graphicFrame>
      <p:graphicFrame>
        <p:nvGraphicFramePr>
          <p:cNvPr id="35858" name="Object 51"/>
          <p:cNvGraphicFramePr>
            <a:graphicFrameLocks noChangeAspect="1"/>
          </p:cNvGraphicFramePr>
          <p:nvPr/>
        </p:nvGraphicFramePr>
        <p:xfrm>
          <a:off x="6516688" y="1255713"/>
          <a:ext cx="2301875" cy="531812"/>
        </p:xfrm>
        <a:graphic>
          <a:graphicData uri="http://schemas.openxmlformats.org/presentationml/2006/ole">
            <p:oleObj spid="_x0000_s404491" name="Equation" r:id="rId12" imgW="1410120" imgH="3049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57"/>
                                        </p:tgtEl>
                                        <p:attrNameLst>
                                          <p:attrName>style.visibility</p:attrName>
                                        </p:attrNameLst>
                                      </p:cBhvr>
                                      <p:to>
                                        <p:strVal val="visible"/>
                                      </p:to>
                                    </p:set>
                                    <p:animEffect transition="in" filter="blinds(horizontal)">
                                      <p:cBhvr>
                                        <p:cTn id="7" dur="500"/>
                                        <p:tgtEl>
                                          <p:spTgt spid="35857"/>
                                        </p:tgtEl>
                                      </p:cBhvr>
                                    </p:animEffect>
                                  </p:childTnLst>
                                </p:cTn>
                              </p:par>
                              <p:par>
                                <p:cTn id="8" presetID="3" presetClass="entr" presetSubtype="10" fill="hold" nodeType="withEffect">
                                  <p:stCondLst>
                                    <p:cond delay="0"/>
                                  </p:stCondLst>
                                  <p:childTnLst>
                                    <p:set>
                                      <p:cBhvr>
                                        <p:cTn id="9" dur="1" fill="hold">
                                          <p:stCondLst>
                                            <p:cond delay="0"/>
                                          </p:stCondLst>
                                        </p:cTn>
                                        <p:tgtEl>
                                          <p:spTgt spid="35856"/>
                                        </p:tgtEl>
                                        <p:attrNameLst>
                                          <p:attrName>style.visibility</p:attrName>
                                        </p:attrNameLst>
                                      </p:cBhvr>
                                      <p:to>
                                        <p:strVal val="visible"/>
                                      </p:to>
                                    </p:set>
                                    <p:animEffect transition="in" filter="blinds(horizontal)">
                                      <p:cBhvr>
                                        <p:cTn id="10" dur="500"/>
                                        <p:tgtEl>
                                          <p:spTgt spid="35856"/>
                                        </p:tgtEl>
                                      </p:cBhvr>
                                    </p:animEffect>
                                  </p:childTnLst>
                                </p:cTn>
                              </p:par>
                              <p:par>
                                <p:cTn id="11" presetID="3" presetClass="entr" presetSubtype="10" fill="hold" nodeType="withEffect">
                                  <p:stCondLst>
                                    <p:cond delay="0"/>
                                  </p:stCondLst>
                                  <p:childTnLst>
                                    <p:set>
                                      <p:cBhvr>
                                        <p:cTn id="12" dur="1" fill="hold">
                                          <p:stCondLst>
                                            <p:cond delay="0"/>
                                          </p:stCondLst>
                                        </p:cTn>
                                        <p:tgtEl>
                                          <p:spTgt spid="35858"/>
                                        </p:tgtEl>
                                        <p:attrNameLst>
                                          <p:attrName>style.visibility</p:attrName>
                                        </p:attrNameLst>
                                      </p:cBhvr>
                                      <p:to>
                                        <p:strVal val="visible"/>
                                      </p:to>
                                    </p:set>
                                    <p:animEffect transition="in" filter="blinds(horizontal)">
                                      <p:cBhvr>
                                        <p:cTn id="13" dur="500"/>
                                        <p:tgtEl>
                                          <p:spTgt spid="358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855"/>
                                        </p:tgtEl>
                                        <p:attrNameLst>
                                          <p:attrName>style.visibility</p:attrName>
                                        </p:attrNameLst>
                                      </p:cBhvr>
                                      <p:to>
                                        <p:strVal val="visible"/>
                                      </p:to>
                                    </p:set>
                                    <p:animEffect transition="in" filter="blinds(horizontal)">
                                      <p:cBhvr>
                                        <p:cTn id="16" dur="500"/>
                                        <p:tgtEl>
                                          <p:spTgt spid="358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843"/>
                                        </p:tgtEl>
                                        <p:attrNameLst>
                                          <p:attrName>style.visibility</p:attrName>
                                        </p:attrNameLst>
                                      </p:cBhvr>
                                      <p:to>
                                        <p:strVal val="visible"/>
                                      </p:to>
                                    </p:set>
                                    <p:animEffect transition="in" filter="wipe(left)">
                                      <p:cBhvr>
                                        <p:cTn id="21" dur="500"/>
                                        <p:tgtEl>
                                          <p:spTgt spid="35843"/>
                                        </p:tgtEl>
                                      </p:cBhvr>
                                    </p:animEffect>
                                  </p:childTnLst>
                                </p:cTn>
                              </p:par>
                              <p:par>
                                <p:cTn id="22" presetID="22" presetClass="entr" presetSubtype="8" fill="hold" nodeType="withEffect">
                                  <p:stCondLst>
                                    <p:cond delay="0"/>
                                  </p:stCondLst>
                                  <p:childTnLst>
                                    <p:set>
                                      <p:cBhvr>
                                        <p:cTn id="23" dur="1" fill="hold">
                                          <p:stCondLst>
                                            <p:cond delay="0"/>
                                          </p:stCondLst>
                                        </p:cTn>
                                        <p:tgtEl>
                                          <p:spTgt spid="35845"/>
                                        </p:tgtEl>
                                        <p:attrNameLst>
                                          <p:attrName>style.visibility</p:attrName>
                                        </p:attrNameLst>
                                      </p:cBhvr>
                                      <p:to>
                                        <p:strVal val="visible"/>
                                      </p:to>
                                    </p:set>
                                    <p:animEffect transition="in" filter="wipe(left)">
                                      <p:cBhvr>
                                        <p:cTn id="24" dur="500"/>
                                        <p:tgtEl>
                                          <p:spTgt spid="35845"/>
                                        </p:tgtEl>
                                      </p:cBhvr>
                                    </p:animEffect>
                                  </p:childTnLst>
                                </p:cTn>
                              </p:par>
                              <p:par>
                                <p:cTn id="25" presetID="22" presetClass="entr" presetSubtype="8" fill="hold" nodeType="withEffect">
                                  <p:stCondLst>
                                    <p:cond delay="0"/>
                                  </p:stCondLst>
                                  <p:childTnLst>
                                    <p:set>
                                      <p:cBhvr>
                                        <p:cTn id="26" dur="1" fill="hold">
                                          <p:stCondLst>
                                            <p:cond delay="0"/>
                                          </p:stCondLst>
                                        </p:cTn>
                                        <p:tgtEl>
                                          <p:spTgt spid="35846"/>
                                        </p:tgtEl>
                                        <p:attrNameLst>
                                          <p:attrName>style.visibility</p:attrName>
                                        </p:attrNameLst>
                                      </p:cBhvr>
                                      <p:to>
                                        <p:strVal val="visible"/>
                                      </p:to>
                                    </p:set>
                                    <p:animEffect transition="in" filter="wipe(left)">
                                      <p:cBhvr>
                                        <p:cTn id="27" dur="500"/>
                                        <p:tgtEl>
                                          <p:spTgt spid="358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35847"/>
                                        </p:tgtEl>
                                        <p:attrNameLst>
                                          <p:attrName>style.visibility</p:attrName>
                                        </p:attrNameLst>
                                      </p:cBhvr>
                                      <p:to>
                                        <p:strVal val="visible"/>
                                      </p:to>
                                    </p:set>
                                    <p:anim calcmode="lin" valueType="num">
                                      <p:cBhvr additive="base">
                                        <p:cTn id="32" dur="500" fill="hold"/>
                                        <p:tgtEl>
                                          <p:spTgt spid="35847"/>
                                        </p:tgtEl>
                                        <p:attrNameLst>
                                          <p:attrName>ppt_x</p:attrName>
                                        </p:attrNameLst>
                                      </p:cBhvr>
                                      <p:tavLst>
                                        <p:tav tm="0">
                                          <p:val>
                                            <p:strVal val="0-#ppt_w/2"/>
                                          </p:val>
                                        </p:tav>
                                        <p:tav tm="100000">
                                          <p:val>
                                            <p:strVal val="#ppt_x"/>
                                          </p:val>
                                        </p:tav>
                                      </p:tavLst>
                                    </p:anim>
                                    <p:anim calcmode="lin" valueType="num">
                                      <p:cBhvr additive="base">
                                        <p:cTn id="33" dur="500" fill="hold"/>
                                        <p:tgtEl>
                                          <p:spTgt spid="3584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35848"/>
                                        </p:tgtEl>
                                        <p:attrNameLst>
                                          <p:attrName>style.visibility</p:attrName>
                                        </p:attrNameLst>
                                      </p:cBhvr>
                                      <p:to>
                                        <p:strVal val="visible"/>
                                      </p:to>
                                    </p:set>
                                    <p:anim calcmode="lin" valueType="num">
                                      <p:cBhvr additive="base">
                                        <p:cTn id="38" dur="500" fill="hold"/>
                                        <p:tgtEl>
                                          <p:spTgt spid="35848"/>
                                        </p:tgtEl>
                                        <p:attrNameLst>
                                          <p:attrName>ppt_x</p:attrName>
                                        </p:attrNameLst>
                                      </p:cBhvr>
                                      <p:tavLst>
                                        <p:tav tm="0">
                                          <p:val>
                                            <p:strVal val="0-#ppt_w/2"/>
                                          </p:val>
                                        </p:tav>
                                        <p:tav tm="100000">
                                          <p:val>
                                            <p:strVal val="#ppt_x"/>
                                          </p:val>
                                        </p:tav>
                                      </p:tavLst>
                                    </p:anim>
                                    <p:anim calcmode="lin" valueType="num">
                                      <p:cBhvr additive="base">
                                        <p:cTn id="39"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35844"/>
                                        </p:tgtEl>
                                        <p:attrNameLst>
                                          <p:attrName>style.visibility</p:attrName>
                                        </p:attrNameLst>
                                      </p:cBhvr>
                                      <p:to>
                                        <p:strVal val="visible"/>
                                      </p:to>
                                    </p:set>
                                    <p:anim calcmode="lin" valueType="num">
                                      <p:cBhvr>
                                        <p:cTn id="44" dur="500" fill="hold"/>
                                        <p:tgtEl>
                                          <p:spTgt spid="35844"/>
                                        </p:tgtEl>
                                        <p:attrNameLst>
                                          <p:attrName>ppt_w</p:attrName>
                                        </p:attrNameLst>
                                      </p:cBhvr>
                                      <p:tavLst>
                                        <p:tav tm="0">
                                          <p:val>
                                            <p:fltVal val="0"/>
                                          </p:val>
                                        </p:tav>
                                        <p:tav tm="100000">
                                          <p:val>
                                            <p:strVal val="#ppt_w"/>
                                          </p:val>
                                        </p:tav>
                                      </p:tavLst>
                                    </p:anim>
                                    <p:anim calcmode="lin" valueType="num">
                                      <p:cBhvr>
                                        <p:cTn id="45" dur="500" fill="hold"/>
                                        <p:tgtEl>
                                          <p:spTgt spid="35844"/>
                                        </p:tgtEl>
                                        <p:attrNameLst>
                                          <p:attrName>ppt_h</p:attrName>
                                        </p:attrNameLst>
                                      </p:cBhvr>
                                      <p:tavLst>
                                        <p:tav tm="0">
                                          <p:val>
                                            <p:strVal val="#ppt_h"/>
                                          </p:val>
                                        </p:tav>
                                        <p:tav tm="100000">
                                          <p:val>
                                            <p:strVal val="#ppt_h"/>
                                          </p:val>
                                        </p:tav>
                                      </p:tavLst>
                                    </p:anim>
                                  </p:childTnLst>
                                </p:cTn>
                              </p:par>
                              <p:par>
                                <p:cTn id="46" presetID="17" presetClass="entr" presetSubtype="10" fill="hold" nodeType="withEffect">
                                  <p:stCondLst>
                                    <p:cond delay="0"/>
                                  </p:stCondLst>
                                  <p:childTnLst>
                                    <p:set>
                                      <p:cBhvr>
                                        <p:cTn id="47" dur="1" fill="hold">
                                          <p:stCondLst>
                                            <p:cond delay="0"/>
                                          </p:stCondLst>
                                        </p:cTn>
                                        <p:tgtEl>
                                          <p:spTgt spid="35849"/>
                                        </p:tgtEl>
                                        <p:attrNameLst>
                                          <p:attrName>style.visibility</p:attrName>
                                        </p:attrNameLst>
                                      </p:cBhvr>
                                      <p:to>
                                        <p:strVal val="visible"/>
                                      </p:to>
                                    </p:set>
                                    <p:anim calcmode="lin" valueType="num">
                                      <p:cBhvr>
                                        <p:cTn id="48" dur="500" fill="hold"/>
                                        <p:tgtEl>
                                          <p:spTgt spid="35849"/>
                                        </p:tgtEl>
                                        <p:attrNameLst>
                                          <p:attrName>ppt_w</p:attrName>
                                        </p:attrNameLst>
                                      </p:cBhvr>
                                      <p:tavLst>
                                        <p:tav tm="0">
                                          <p:val>
                                            <p:fltVal val="0"/>
                                          </p:val>
                                        </p:tav>
                                        <p:tav tm="100000">
                                          <p:val>
                                            <p:strVal val="#ppt_w"/>
                                          </p:val>
                                        </p:tav>
                                      </p:tavLst>
                                    </p:anim>
                                    <p:anim calcmode="lin" valueType="num">
                                      <p:cBhvr>
                                        <p:cTn id="49" dur="500" fill="hold"/>
                                        <p:tgtEl>
                                          <p:spTgt spid="35849"/>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0" presetClass="entr" presetSubtype="0" fill="hold" grpId="0" nodeType="clickEffect">
                                  <p:stCondLst>
                                    <p:cond delay="0"/>
                                  </p:stCondLst>
                                  <p:childTnLst>
                                    <p:set>
                                      <p:cBhvr>
                                        <p:cTn id="53" dur="1" fill="hold">
                                          <p:stCondLst>
                                            <p:cond delay="0"/>
                                          </p:stCondLst>
                                        </p:cTn>
                                        <p:tgtEl>
                                          <p:spTgt spid="35850"/>
                                        </p:tgtEl>
                                        <p:attrNameLst>
                                          <p:attrName>style.visibility</p:attrName>
                                        </p:attrNameLst>
                                      </p:cBhvr>
                                      <p:to>
                                        <p:strVal val="visible"/>
                                      </p:to>
                                    </p:set>
                                    <p:animEffect transition="in" filter="wedge">
                                      <p:cBhvr>
                                        <p:cTn id="54" dur="1000"/>
                                        <p:tgtEl>
                                          <p:spTgt spid="3585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nodeType="clickEffect">
                                  <p:stCondLst>
                                    <p:cond delay="0"/>
                                  </p:stCondLst>
                                  <p:childTnLst>
                                    <p:set>
                                      <p:cBhvr>
                                        <p:cTn id="58" dur="1" fill="hold">
                                          <p:stCondLst>
                                            <p:cond delay="0"/>
                                          </p:stCondLst>
                                        </p:cTn>
                                        <p:tgtEl>
                                          <p:spTgt spid="35853"/>
                                        </p:tgtEl>
                                        <p:attrNameLst>
                                          <p:attrName>style.visibility</p:attrName>
                                        </p:attrNameLst>
                                      </p:cBhvr>
                                      <p:to>
                                        <p:strVal val="visible"/>
                                      </p:to>
                                    </p:set>
                                    <p:animEffect transition="in" filter="fade">
                                      <p:cBhvr>
                                        <p:cTn id="59" dur="500"/>
                                        <p:tgtEl>
                                          <p:spTgt spid="35853"/>
                                        </p:tgtEl>
                                      </p:cBhvr>
                                    </p:animEffect>
                                    <p:anim calcmode="lin" valueType="num">
                                      <p:cBhvr>
                                        <p:cTn id="60" dur="500" fill="hold"/>
                                        <p:tgtEl>
                                          <p:spTgt spid="35853"/>
                                        </p:tgtEl>
                                        <p:attrNameLst>
                                          <p:attrName>ppt_x</p:attrName>
                                        </p:attrNameLst>
                                      </p:cBhvr>
                                      <p:tavLst>
                                        <p:tav tm="0">
                                          <p:val>
                                            <p:strVal val="#ppt_x"/>
                                          </p:val>
                                        </p:tav>
                                        <p:tav tm="100000">
                                          <p:val>
                                            <p:strVal val="#ppt_x"/>
                                          </p:val>
                                        </p:tav>
                                      </p:tavLst>
                                    </p:anim>
                                    <p:anim calcmode="lin" valueType="num">
                                      <p:cBhvr>
                                        <p:cTn id="61" dur="500" fill="hold"/>
                                        <p:tgtEl>
                                          <p:spTgt spid="3585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5854"/>
                                        </p:tgtEl>
                                        <p:attrNameLst>
                                          <p:attrName>style.visibility</p:attrName>
                                        </p:attrNameLst>
                                      </p:cBhvr>
                                      <p:to>
                                        <p:strVal val="visible"/>
                                      </p:to>
                                    </p:set>
                                    <p:animEffect transition="in" filter="fade">
                                      <p:cBhvr>
                                        <p:cTn id="64" dur="500"/>
                                        <p:tgtEl>
                                          <p:spTgt spid="35854"/>
                                        </p:tgtEl>
                                      </p:cBhvr>
                                    </p:animEffect>
                                    <p:anim calcmode="lin" valueType="num">
                                      <p:cBhvr>
                                        <p:cTn id="65" dur="500" fill="hold"/>
                                        <p:tgtEl>
                                          <p:spTgt spid="35854"/>
                                        </p:tgtEl>
                                        <p:attrNameLst>
                                          <p:attrName>ppt_x</p:attrName>
                                        </p:attrNameLst>
                                      </p:cBhvr>
                                      <p:tavLst>
                                        <p:tav tm="0">
                                          <p:val>
                                            <p:strVal val="#ppt_x"/>
                                          </p:val>
                                        </p:tav>
                                        <p:tav tm="100000">
                                          <p:val>
                                            <p:strVal val="#ppt_x"/>
                                          </p:val>
                                        </p:tav>
                                      </p:tavLst>
                                    </p:anim>
                                    <p:anim calcmode="lin" valueType="num">
                                      <p:cBhvr>
                                        <p:cTn id="66" dur="500" fill="hold"/>
                                        <p:tgtEl>
                                          <p:spTgt spid="3585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5852"/>
                                        </p:tgtEl>
                                        <p:attrNameLst>
                                          <p:attrName>style.visibility</p:attrName>
                                        </p:attrNameLst>
                                      </p:cBhvr>
                                      <p:to>
                                        <p:strVal val="visible"/>
                                      </p:to>
                                    </p:set>
                                    <p:animEffect transition="in" filter="fade">
                                      <p:cBhvr>
                                        <p:cTn id="69" dur="500"/>
                                        <p:tgtEl>
                                          <p:spTgt spid="35852"/>
                                        </p:tgtEl>
                                      </p:cBhvr>
                                    </p:animEffect>
                                    <p:anim calcmode="lin" valueType="num">
                                      <p:cBhvr>
                                        <p:cTn id="70" dur="500" fill="hold"/>
                                        <p:tgtEl>
                                          <p:spTgt spid="35852"/>
                                        </p:tgtEl>
                                        <p:attrNameLst>
                                          <p:attrName>ppt_x</p:attrName>
                                        </p:attrNameLst>
                                      </p:cBhvr>
                                      <p:tavLst>
                                        <p:tav tm="0">
                                          <p:val>
                                            <p:strVal val="#ppt_x"/>
                                          </p:val>
                                        </p:tav>
                                        <p:tav tm="100000">
                                          <p:val>
                                            <p:strVal val="#ppt_x"/>
                                          </p:val>
                                        </p:tav>
                                      </p:tavLst>
                                    </p:anim>
                                    <p:anim calcmode="lin" valueType="num">
                                      <p:cBhvr>
                                        <p:cTn id="71" dur="500" fill="hold"/>
                                        <p:tgtEl>
                                          <p:spTgt spid="3585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5851"/>
                                        </p:tgtEl>
                                        <p:attrNameLst>
                                          <p:attrName>style.visibility</p:attrName>
                                        </p:attrNameLst>
                                      </p:cBhvr>
                                      <p:to>
                                        <p:strVal val="visible"/>
                                      </p:to>
                                    </p:set>
                                    <p:animEffect transition="in" filter="fade">
                                      <p:cBhvr>
                                        <p:cTn id="74" dur="500"/>
                                        <p:tgtEl>
                                          <p:spTgt spid="35851"/>
                                        </p:tgtEl>
                                      </p:cBhvr>
                                    </p:animEffect>
                                    <p:anim calcmode="lin" valueType="num">
                                      <p:cBhvr>
                                        <p:cTn id="75" dur="500" fill="hold"/>
                                        <p:tgtEl>
                                          <p:spTgt spid="35851"/>
                                        </p:tgtEl>
                                        <p:attrNameLst>
                                          <p:attrName>ppt_x</p:attrName>
                                        </p:attrNameLst>
                                      </p:cBhvr>
                                      <p:tavLst>
                                        <p:tav tm="0">
                                          <p:val>
                                            <p:strVal val="#ppt_x"/>
                                          </p:val>
                                        </p:tav>
                                        <p:tav tm="100000">
                                          <p:val>
                                            <p:strVal val="#ppt_x"/>
                                          </p:val>
                                        </p:tav>
                                      </p:tavLst>
                                    </p:anim>
                                    <p:anim calcmode="lin" valueType="num">
                                      <p:cBhvr>
                                        <p:cTn id="76" dur="500" fill="hold"/>
                                        <p:tgtEl>
                                          <p:spTgt spid="358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4" grpId="0"/>
      <p:bldP spid="35850" grpId="0"/>
      <p:bldP spid="35851" grpId="0"/>
      <p:bldP spid="35852" grpId="0"/>
      <p:bldP spid="35855" grpId="0"/>
    </p:bldLst>
  </p:timing>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Blends">
  <a:themeElements>
    <a:clrScheme name="3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3_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3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themeOverride>
</file>

<file path=ppt/theme/themeOverride2.xml><?xml version="1.0" encoding="utf-8"?>
<a:themeOverride xmlns:a="http://schemas.openxmlformats.org/drawingml/2006/main">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themeOverride>
</file>

<file path=docProps/app.xml><?xml version="1.0" encoding="utf-8"?>
<Properties xmlns="http://schemas.openxmlformats.org/officeDocument/2006/extended-properties" xmlns:vt="http://schemas.openxmlformats.org/officeDocument/2006/docPropsVTypes">
  <TotalTime>14</TotalTime>
  <Words>6087</Words>
  <Application>Microsoft Office PowerPoint</Application>
  <PresentationFormat>全屏显示(4:3)</PresentationFormat>
  <Paragraphs>636</Paragraphs>
  <Slides>167</Slides>
  <Notes>5</Notes>
  <HiddenSlides>16</HiddenSlides>
  <MMClips>0</MMClips>
  <ScaleCrop>false</ScaleCrop>
  <HeadingPairs>
    <vt:vector size="6" baseType="variant">
      <vt:variant>
        <vt:lpstr>主题</vt:lpstr>
      </vt:variant>
      <vt:variant>
        <vt:i4>6</vt:i4>
      </vt:variant>
      <vt:variant>
        <vt:lpstr>嵌入 OLE 服务器</vt:lpstr>
      </vt:variant>
      <vt:variant>
        <vt:i4>2</vt:i4>
      </vt:variant>
      <vt:variant>
        <vt:lpstr>幻灯片标题</vt:lpstr>
      </vt:variant>
      <vt:variant>
        <vt:i4>167</vt:i4>
      </vt:variant>
    </vt:vector>
  </HeadingPairs>
  <TitlesOfParts>
    <vt:vector size="175" baseType="lpstr">
      <vt:lpstr>1_Pixel</vt:lpstr>
      <vt:lpstr>Blends</vt:lpstr>
      <vt:lpstr>1_Blends</vt:lpstr>
      <vt:lpstr>3_Blends</vt:lpstr>
      <vt:lpstr>5_Blends</vt:lpstr>
      <vt:lpstr>5_Pixel</vt:lpstr>
      <vt:lpstr>Equation</vt:lpstr>
      <vt:lpstr>公式</vt:lpstr>
      <vt:lpstr>线 性 代 数 Linear  Algebra</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线性代数（第六版）</vt:lpstr>
      <vt:lpstr>幻灯片 15</vt:lpstr>
      <vt:lpstr>幻灯片 16</vt:lpstr>
      <vt:lpstr>幻灯片 17</vt:lpstr>
      <vt:lpstr>第一章  行列式（Determinant）</vt:lpstr>
      <vt:lpstr> §1  二阶与三阶行列式  ( Determinent of order two or three)</vt:lpstr>
      <vt:lpstr>一、二元线性方程组与二阶行列式</vt:lpstr>
      <vt:lpstr>幻灯片 21</vt:lpstr>
      <vt:lpstr>幻灯片 22</vt:lpstr>
      <vt:lpstr>幻灯片 23</vt:lpstr>
      <vt:lpstr>幻灯片 24</vt:lpstr>
      <vt:lpstr>幻灯片 25</vt:lpstr>
      <vt:lpstr>二、三阶行列式</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§2  全排列与对换  (Permutation and Transposition)</vt:lpstr>
      <vt:lpstr>幻灯片 40</vt:lpstr>
      <vt:lpstr>幻灯片 41</vt:lpstr>
      <vt:lpstr>幻灯片 42</vt:lpstr>
      <vt:lpstr>幻灯片 43</vt:lpstr>
      <vt:lpstr>幻灯片 44</vt:lpstr>
      <vt:lpstr>幻灯片 45</vt:lpstr>
      <vt:lpstr>幻灯片 46</vt:lpstr>
      <vt:lpstr>幻灯片 47</vt:lpstr>
      <vt:lpstr>幻灯片 48</vt:lpstr>
      <vt:lpstr>2、对换与排列奇偶性的关系</vt:lpstr>
      <vt:lpstr>    定理2  n 个元素的所有全排列中奇排列与  偶排列数各占一半,即各有    个.</vt:lpstr>
      <vt:lpstr>§3  n 阶行列式的定义</vt:lpstr>
      <vt:lpstr>一、概念的引入</vt:lpstr>
      <vt:lpstr>幻灯片 53</vt:lpstr>
      <vt:lpstr>     二、n 阶行列式的定义</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§4  对换</vt:lpstr>
      <vt:lpstr>一、对换的定义</vt:lpstr>
      <vt:lpstr>二、对换与排列奇偶性的关系</vt:lpstr>
      <vt:lpstr>幻灯片 70</vt:lpstr>
      <vt:lpstr>二、对换与排列奇偶性的关系</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§4  行列式的性质</vt:lpstr>
      <vt:lpstr>一、行列式的性质</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二、应用举例</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§5  行列式按行(列)展开</vt:lpstr>
      <vt:lpstr>一、引言</vt:lpstr>
      <vt:lpstr>幻灯片 130</vt:lpstr>
      <vt:lpstr>幻灯片 131</vt:lpstr>
      <vt:lpstr>幻灯片 132</vt:lpstr>
      <vt:lpstr>幻灯片 133</vt:lpstr>
      <vt:lpstr>幻灯片 134</vt:lpstr>
      <vt:lpstr>幻灯片 135</vt:lpstr>
      <vt:lpstr>幻灯片 136</vt:lpstr>
      <vt:lpstr>幻灯片 137</vt:lpstr>
      <vt:lpstr>幻灯片 138</vt:lpstr>
      <vt:lpstr>二、行列式按行（列）展开法则</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 性 代 数 Linear  Algebra</dc:title>
  <dc:creator>Lenovo</dc:creator>
  <cp:lastModifiedBy>石小川(098002)</cp:lastModifiedBy>
  <cp:revision>3</cp:revision>
  <dcterms:created xsi:type="dcterms:W3CDTF">2022-08-21T09:37:38Z</dcterms:created>
  <dcterms:modified xsi:type="dcterms:W3CDTF">2022-08-29T04:10:53Z</dcterms:modified>
</cp:coreProperties>
</file>