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138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Default Extension="wav" ContentType="audio/wav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139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Layouts/slideLayout68.xml" ContentType="application/vnd.openxmlformats-officedocument.presentationml.slide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129.xml" ContentType="application/vnd.openxmlformats-officedocument.presentationml.slide+xml"/>
  <Override PartName="/ppt/slides/slide118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Override2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38" Type="http://schemas.openxmlformats.org/officeDocument/2006/relationships/slide" Target="slides/slide131.xml"/><Relationship Id="rId154" Type="http://schemas.openxmlformats.org/officeDocument/2006/relationships/slide" Target="slides/slide147.xml"/><Relationship Id="rId159" Type="http://schemas.openxmlformats.org/officeDocument/2006/relationships/slide" Target="slides/slide152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28" Type="http://schemas.openxmlformats.org/officeDocument/2006/relationships/slide" Target="slides/slide121.xml"/><Relationship Id="rId144" Type="http://schemas.openxmlformats.org/officeDocument/2006/relationships/slide" Target="slides/slide137.xml"/><Relationship Id="rId149" Type="http://schemas.openxmlformats.org/officeDocument/2006/relationships/slide" Target="slides/slide14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60" Type="http://schemas.openxmlformats.org/officeDocument/2006/relationships/slide" Target="slides/slide153.xml"/><Relationship Id="rId165" Type="http://schemas.openxmlformats.org/officeDocument/2006/relationships/theme" Target="theme/theme1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134" Type="http://schemas.openxmlformats.org/officeDocument/2006/relationships/slide" Target="slides/slide127.xml"/><Relationship Id="rId139" Type="http://schemas.openxmlformats.org/officeDocument/2006/relationships/slide" Target="slides/slide13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50" Type="http://schemas.openxmlformats.org/officeDocument/2006/relationships/slide" Target="slides/slide143.xml"/><Relationship Id="rId155" Type="http://schemas.openxmlformats.org/officeDocument/2006/relationships/slide" Target="slides/slide14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slide" Target="slides/slide117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45" Type="http://schemas.openxmlformats.org/officeDocument/2006/relationships/slide" Target="slides/slide138.xml"/><Relationship Id="rId161" Type="http://schemas.openxmlformats.org/officeDocument/2006/relationships/slide" Target="slides/slide154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43" Type="http://schemas.openxmlformats.org/officeDocument/2006/relationships/slide" Target="slides/slide136.xml"/><Relationship Id="rId148" Type="http://schemas.openxmlformats.org/officeDocument/2006/relationships/slide" Target="slides/slide141.xml"/><Relationship Id="rId151" Type="http://schemas.openxmlformats.org/officeDocument/2006/relationships/slide" Target="slides/slide144.xml"/><Relationship Id="rId156" Type="http://schemas.openxmlformats.org/officeDocument/2006/relationships/slide" Target="slides/slide149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slide" Target="slides/slide134.xml"/><Relationship Id="rId146" Type="http://schemas.openxmlformats.org/officeDocument/2006/relationships/slide" Target="slides/slide13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162" Type="http://schemas.openxmlformats.org/officeDocument/2006/relationships/slide" Target="slides/slide15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157" Type="http://schemas.openxmlformats.org/officeDocument/2006/relationships/slide" Target="slides/slide15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52" Type="http://schemas.openxmlformats.org/officeDocument/2006/relationships/slide" Target="slides/slide14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slide" Target="slides/slide14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158" Type="http://schemas.openxmlformats.org/officeDocument/2006/relationships/slide" Target="slides/slide15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3" Type="http://schemas.openxmlformats.org/officeDocument/2006/relationships/slide" Target="slides/slide1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0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4.wmf"/><Relationship Id="rId1" Type="http://schemas.openxmlformats.org/officeDocument/2006/relationships/image" Target="../media/image383.wmf"/></Relationships>
</file>

<file path=ppt/drawings/_rels/vmlDrawing10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5.wmf"/><Relationship Id="rId1" Type="http://schemas.openxmlformats.org/officeDocument/2006/relationships/image" Target="../media/image384.wmf"/></Relationships>
</file>

<file path=ppt/drawings/_rels/vmlDrawing10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4" Type="http://schemas.openxmlformats.org/officeDocument/2006/relationships/image" Target="../media/image389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wmf"/><Relationship Id="rId2" Type="http://schemas.openxmlformats.org/officeDocument/2006/relationships/image" Target="../media/image390.wmf"/><Relationship Id="rId1" Type="http://schemas.openxmlformats.org/officeDocument/2006/relationships/image" Target="../media/image384.wmf"/><Relationship Id="rId4" Type="http://schemas.openxmlformats.org/officeDocument/2006/relationships/image" Target="../media/image392.wmf"/></Relationships>
</file>

<file path=ppt/drawings/_rels/vmlDrawing10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4.wmf"/><Relationship Id="rId1" Type="http://schemas.openxmlformats.org/officeDocument/2006/relationships/image" Target="../media/image393.w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5.w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wmf"/><Relationship Id="rId2" Type="http://schemas.openxmlformats.org/officeDocument/2006/relationships/image" Target="../media/image397.wmf"/><Relationship Id="rId1" Type="http://schemas.openxmlformats.org/officeDocument/2006/relationships/image" Target="../media/image396.wmf"/><Relationship Id="rId6" Type="http://schemas.openxmlformats.org/officeDocument/2006/relationships/image" Target="../media/image401.wmf"/><Relationship Id="rId5" Type="http://schemas.openxmlformats.org/officeDocument/2006/relationships/image" Target="../media/image400.wmf"/><Relationship Id="rId4" Type="http://schemas.openxmlformats.org/officeDocument/2006/relationships/image" Target="../media/image399.wmf"/></Relationships>
</file>

<file path=ppt/drawings/_rels/vmlDrawing10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wmf"/><Relationship Id="rId2" Type="http://schemas.openxmlformats.org/officeDocument/2006/relationships/image" Target="../media/image403.wmf"/><Relationship Id="rId1" Type="http://schemas.openxmlformats.org/officeDocument/2006/relationships/image" Target="../media/image402.w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5.wmf"/></Relationships>
</file>

<file path=ppt/drawings/_rels/vmlDrawing10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7.wmf"/><Relationship Id="rId1" Type="http://schemas.openxmlformats.org/officeDocument/2006/relationships/image" Target="../media/image40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9.wmf"/><Relationship Id="rId1" Type="http://schemas.openxmlformats.org/officeDocument/2006/relationships/image" Target="../media/image408.wmf"/></Relationships>
</file>

<file path=ppt/drawings/_rels/vmlDrawing1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wmf"/><Relationship Id="rId2" Type="http://schemas.openxmlformats.org/officeDocument/2006/relationships/image" Target="../media/image411.wmf"/><Relationship Id="rId1" Type="http://schemas.openxmlformats.org/officeDocument/2006/relationships/image" Target="../media/image410.w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3.w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4.w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5.wmf"/></Relationships>
</file>

<file path=ppt/drawings/_rels/vmlDrawing1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7.wmf"/><Relationship Id="rId1" Type="http://schemas.openxmlformats.org/officeDocument/2006/relationships/image" Target="../media/image416.wmf"/></Relationships>
</file>

<file path=ppt/drawings/_rels/vmlDrawing1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8.wmf"/><Relationship Id="rId1" Type="http://schemas.openxmlformats.org/officeDocument/2006/relationships/image" Target="../media/image406.wmf"/></Relationships>
</file>

<file path=ppt/drawings/_rels/vmlDrawing1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/Relationships>
</file>

<file path=ppt/drawings/_rels/vmlDrawing1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9.wmf"/></Relationships>
</file>

<file path=ppt/drawings/_rels/vmlDrawing1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wmf"/><Relationship Id="rId2" Type="http://schemas.openxmlformats.org/officeDocument/2006/relationships/image" Target="../media/image421.wmf"/><Relationship Id="rId1" Type="http://schemas.openxmlformats.org/officeDocument/2006/relationships/image" Target="../media/image420.wmf"/><Relationship Id="rId4" Type="http://schemas.openxmlformats.org/officeDocument/2006/relationships/image" Target="../media/image4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Relationship Id="rId6" Type="http://schemas.openxmlformats.org/officeDocument/2006/relationships/image" Target="../media/image428.wmf"/><Relationship Id="rId5" Type="http://schemas.openxmlformats.org/officeDocument/2006/relationships/image" Target="../media/image423.wmf"/><Relationship Id="rId4" Type="http://schemas.openxmlformats.org/officeDocument/2006/relationships/image" Target="../media/image427.wmf"/></Relationships>
</file>

<file path=ppt/drawings/_rels/vmlDrawing1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2.wmf"/><Relationship Id="rId1" Type="http://schemas.openxmlformats.org/officeDocument/2006/relationships/image" Target="../media/image381.w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2.wmf"/></Relationships>
</file>

<file path=ppt/drawings/_rels/vmlDrawing1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wmf"/><Relationship Id="rId2" Type="http://schemas.openxmlformats.org/officeDocument/2006/relationships/image" Target="../media/image378.wmf"/><Relationship Id="rId1" Type="http://schemas.openxmlformats.org/officeDocument/2006/relationships/image" Target="../media/image377.wmf"/><Relationship Id="rId4" Type="http://schemas.openxmlformats.org/officeDocument/2006/relationships/image" Target="../media/image38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0.wmf"/><Relationship Id="rId1" Type="http://schemas.openxmlformats.org/officeDocument/2006/relationships/image" Target="../media/image79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7.emf"/><Relationship Id="rId18" Type="http://schemas.openxmlformats.org/officeDocument/2006/relationships/image" Target="../media/image112.wmf"/><Relationship Id="rId3" Type="http://schemas.openxmlformats.org/officeDocument/2006/relationships/image" Target="../media/image97.wmf"/><Relationship Id="rId21" Type="http://schemas.openxmlformats.org/officeDocument/2006/relationships/image" Target="../media/image115.wmf"/><Relationship Id="rId7" Type="http://schemas.openxmlformats.org/officeDocument/2006/relationships/image" Target="../media/image101.wmf"/><Relationship Id="rId12" Type="http://schemas.openxmlformats.org/officeDocument/2006/relationships/image" Target="../media/image106.emf"/><Relationship Id="rId17" Type="http://schemas.openxmlformats.org/officeDocument/2006/relationships/image" Target="../media/image111.wmf"/><Relationship Id="rId25" Type="http://schemas.openxmlformats.org/officeDocument/2006/relationships/image" Target="../media/image119.wmf"/><Relationship Id="rId2" Type="http://schemas.openxmlformats.org/officeDocument/2006/relationships/image" Target="../media/image96.wmf"/><Relationship Id="rId16" Type="http://schemas.openxmlformats.org/officeDocument/2006/relationships/image" Target="../media/image110.emf"/><Relationship Id="rId20" Type="http://schemas.openxmlformats.org/officeDocument/2006/relationships/image" Target="../media/image114.wmf"/><Relationship Id="rId1" Type="http://schemas.openxmlformats.org/officeDocument/2006/relationships/image" Target="../media/image95.w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24" Type="http://schemas.openxmlformats.org/officeDocument/2006/relationships/image" Target="../media/image118.wmf"/><Relationship Id="rId5" Type="http://schemas.openxmlformats.org/officeDocument/2006/relationships/image" Target="../media/image99.emf"/><Relationship Id="rId15" Type="http://schemas.openxmlformats.org/officeDocument/2006/relationships/image" Target="../media/image109.emf"/><Relationship Id="rId23" Type="http://schemas.openxmlformats.org/officeDocument/2006/relationships/image" Target="../media/image117.wmf"/><Relationship Id="rId10" Type="http://schemas.openxmlformats.org/officeDocument/2006/relationships/image" Target="../media/image104.emf"/><Relationship Id="rId19" Type="http://schemas.openxmlformats.org/officeDocument/2006/relationships/image" Target="../media/image113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Relationship Id="rId14" Type="http://schemas.openxmlformats.org/officeDocument/2006/relationships/image" Target="../media/image108.wmf"/><Relationship Id="rId22" Type="http://schemas.openxmlformats.org/officeDocument/2006/relationships/image" Target="../media/image11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emf"/><Relationship Id="rId7" Type="http://schemas.openxmlformats.org/officeDocument/2006/relationships/image" Target="../media/image21.wmf"/><Relationship Id="rId12" Type="http://schemas.openxmlformats.org/officeDocument/2006/relationships/image" Target="../media/image123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11" Type="http://schemas.openxmlformats.org/officeDocument/2006/relationships/image" Target="../media/image122.wmf"/><Relationship Id="rId5" Type="http://schemas.openxmlformats.org/officeDocument/2006/relationships/image" Target="../media/image19.wmf"/><Relationship Id="rId10" Type="http://schemas.openxmlformats.org/officeDocument/2006/relationships/image" Target="../media/image121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7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33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2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image" Target="../media/image126.wmf"/><Relationship Id="rId7" Type="http://schemas.openxmlformats.org/officeDocument/2006/relationships/image" Target="../media/image133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27.wmf"/><Relationship Id="rId9" Type="http://schemas.openxmlformats.org/officeDocument/2006/relationships/image" Target="../media/image14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12" Type="http://schemas.openxmlformats.org/officeDocument/2006/relationships/image" Target="../media/image168.wmf"/><Relationship Id="rId2" Type="http://schemas.openxmlformats.org/officeDocument/2006/relationships/image" Target="../media/image158.wmf"/><Relationship Id="rId1" Type="http://schemas.openxmlformats.org/officeDocument/2006/relationships/image" Target="../media/image157.emf"/><Relationship Id="rId6" Type="http://schemas.openxmlformats.org/officeDocument/2006/relationships/image" Target="../media/image162.wmf"/><Relationship Id="rId11" Type="http://schemas.openxmlformats.org/officeDocument/2006/relationships/image" Target="../media/image167.emf"/><Relationship Id="rId5" Type="http://schemas.openxmlformats.org/officeDocument/2006/relationships/image" Target="../media/image161.emf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image" Target="../media/image165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27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25.wmf"/><Relationship Id="rId1" Type="http://schemas.openxmlformats.org/officeDocument/2006/relationships/image" Target="../media/image169.wmf"/><Relationship Id="rId6" Type="http://schemas.openxmlformats.org/officeDocument/2006/relationships/image" Target="../media/image130.wmf"/><Relationship Id="rId11" Type="http://schemas.openxmlformats.org/officeDocument/2006/relationships/image" Target="../media/image174.wmf"/><Relationship Id="rId5" Type="http://schemas.openxmlformats.org/officeDocument/2006/relationships/image" Target="../media/image129.wmf"/><Relationship Id="rId10" Type="http://schemas.openxmlformats.org/officeDocument/2006/relationships/image" Target="../media/image173.wmf"/><Relationship Id="rId4" Type="http://schemas.openxmlformats.org/officeDocument/2006/relationships/image" Target="../media/image128.wmf"/><Relationship Id="rId9" Type="http://schemas.openxmlformats.org/officeDocument/2006/relationships/image" Target="../media/image17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27.wmf"/><Relationship Id="rId7" Type="http://schemas.openxmlformats.org/officeDocument/2006/relationships/image" Target="../media/image176.wmf"/><Relationship Id="rId12" Type="http://schemas.openxmlformats.org/officeDocument/2006/relationships/image" Target="../media/image181.wmf"/><Relationship Id="rId2" Type="http://schemas.openxmlformats.org/officeDocument/2006/relationships/image" Target="../media/image125.wmf"/><Relationship Id="rId1" Type="http://schemas.openxmlformats.org/officeDocument/2006/relationships/image" Target="../media/image169.wmf"/><Relationship Id="rId6" Type="http://schemas.openxmlformats.org/officeDocument/2006/relationships/image" Target="../media/image130.wmf"/><Relationship Id="rId11" Type="http://schemas.openxmlformats.org/officeDocument/2006/relationships/image" Target="../media/image180.wmf"/><Relationship Id="rId5" Type="http://schemas.openxmlformats.org/officeDocument/2006/relationships/image" Target="../media/image129.wmf"/><Relationship Id="rId10" Type="http://schemas.openxmlformats.org/officeDocument/2006/relationships/image" Target="../media/image179.wmf"/><Relationship Id="rId4" Type="http://schemas.openxmlformats.org/officeDocument/2006/relationships/image" Target="../media/image128.wmf"/><Relationship Id="rId9" Type="http://schemas.openxmlformats.org/officeDocument/2006/relationships/image" Target="../media/image17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27.wmf"/><Relationship Id="rId7" Type="http://schemas.openxmlformats.org/officeDocument/2006/relationships/image" Target="../media/image183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82.wmf"/><Relationship Id="rId11" Type="http://schemas.openxmlformats.org/officeDocument/2006/relationships/image" Target="../media/image186.wmf"/><Relationship Id="rId5" Type="http://schemas.openxmlformats.org/officeDocument/2006/relationships/image" Target="../media/image172.wmf"/><Relationship Id="rId10" Type="http://schemas.openxmlformats.org/officeDocument/2006/relationships/image" Target="../media/image185.wmf"/><Relationship Id="rId4" Type="http://schemas.openxmlformats.org/officeDocument/2006/relationships/image" Target="../media/image171.wmf"/><Relationship Id="rId9" Type="http://schemas.openxmlformats.org/officeDocument/2006/relationships/image" Target="../media/image17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89.wmf"/><Relationship Id="rId7" Type="http://schemas.openxmlformats.org/officeDocument/2006/relationships/image" Target="../media/image16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1.wmf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0" Type="http://schemas.openxmlformats.org/officeDocument/2006/relationships/image" Target="../media/image192.wmf"/><Relationship Id="rId4" Type="http://schemas.openxmlformats.org/officeDocument/2006/relationships/image" Target="../media/image179.wmf"/><Relationship Id="rId9" Type="http://schemas.openxmlformats.org/officeDocument/2006/relationships/image" Target="../media/image12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12" Type="http://schemas.openxmlformats.org/officeDocument/2006/relationships/image" Target="../media/image168.wmf"/><Relationship Id="rId2" Type="http://schemas.openxmlformats.org/officeDocument/2006/relationships/image" Target="../media/image158.wmf"/><Relationship Id="rId1" Type="http://schemas.openxmlformats.org/officeDocument/2006/relationships/image" Target="../media/image157.emf"/><Relationship Id="rId6" Type="http://schemas.openxmlformats.org/officeDocument/2006/relationships/image" Target="../media/image162.wmf"/><Relationship Id="rId11" Type="http://schemas.openxmlformats.org/officeDocument/2006/relationships/image" Target="../media/image167.emf"/><Relationship Id="rId5" Type="http://schemas.openxmlformats.org/officeDocument/2006/relationships/image" Target="../media/image161.emf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image" Target="../media/image16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69.wmf"/><Relationship Id="rId1" Type="http://schemas.openxmlformats.org/officeDocument/2006/relationships/image" Target="../media/image7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6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7" Type="http://schemas.openxmlformats.org/officeDocument/2006/relationships/image" Target="../media/image209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218.wmf"/><Relationship Id="rId7" Type="http://schemas.openxmlformats.org/officeDocument/2006/relationships/image" Target="../media/image220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10" Type="http://schemas.openxmlformats.org/officeDocument/2006/relationships/image" Target="../media/image222.wmf"/><Relationship Id="rId4" Type="http://schemas.openxmlformats.org/officeDocument/2006/relationships/image" Target="../media/image219.wmf"/><Relationship Id="rId9" Type="http://schemas.openxmlformats.org/officeDocument/2006/relationships/image" Target="../media/image221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13" Type="http://schemas.openxmlformats.org/officeDocument/2006/relationships/image" Target="../media/image240.wmf"/><Relationship Id="rId3" Type="http://schemas.openxmlformats.org/officeDocument/2006/relationships/image" Target="../media/image230.wmf"/><Relationship Id="rId7" Type="http://schemas.openxmlformats.org/officeDocument/2006/relationships/image" Target="../media/image234.emf"/><Relationship Id="rId12" Type="http://schemas.openxmlformats.org/officeDocument/2006/relationships/image" Target="../media/image239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emf"/><Relationship Id="rId11" Type="http://schemas.openxmlformats.org/officeDocument/2006/relationships/image" Target="../media/image238.wmf"/><Relationship Id="rId5" Type="http://schemas.openxmlformats.org/officeDocument/2006/relationships/image" Target="../media/image232.emf"/><Relationship Id="rId10" Type="http://schemas.openxmlformats.org/officeDocument/2006/relationships/image" Target="../media/image237.emf"/><Relationship Id="rId4" Type="http://schemas.openxmlformats.org/officeDocument/2006/relationships/image" Target="../media/image231.wmf"/><Relationship Id="rId9" Type="http://schemas.openxmlformats.org/officeDocument/2006/relationships/image" Target="../media/image236.e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253.wmf"/><Relationship Id="rId3" Type="http://schemas.openxmlformats.org/officeDocument/2006/relationships/image" Target="../media/image243.emf"/><Relationship Id="rId7" Type="http://schemas.openxmlformats.org/officeDocument/2006/relationships/image" Target="../media/image247.wmf"/><Relationship Id="rId12" Type="http://schemas.openxmlformats.org/officeDocument/2006/relationships/image" Target="../media/image252.w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11" Type="http://schemas.openxmlformats.org/officeDocument/2006/relationships/image" Target="../media/image251.wmf"/><Relationship Id="rId5" Type="http://schemas.openxmlformats.org/officeDocument/2006/relationships/image" Target="../media/image245.emf"/><Relationship Id="rId10" Type="http://schemas.openxmlformats.org/officeDocument/2006/relationships/image" Target="../media/image250.wmf"/><Relationship Id="rId4" Type="http://schemas.openxmlformats.org/officeDocument/2006/relationships/image" Target="../media/image244.emf"/><Relationship Id="rId9" Type="http://schemas.openxmlformats.org/officeDocument/2006/relationships/image" Target="../media/image249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4" Type="http://schemas.openxmlformats.org/officeDocument/2006/relationships/image" Target="../media/image258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64.wmf"/><Relationship Id="rId7" Type="http://schemas.openxmlformats.org/officeDocument/2006/relationships/image" Target="../media/image231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9" Type="http://schemas.openxmlformats.org/officeDocument/2006/relationships/image" Target="../media/image230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7" Type="http://schemas.openxmlformats.org/officeDocument/2006/relationships/image" Target="../media/image271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0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69.wmf"/><Relationship Id="rId1" Type="http://schemas.openxmlformats.org/officeDocument/2006/relationships/image" Target="../media/image70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0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4" Type="http://schemas.openxmlformats.org/officeDocument/2006/relationships/image" Target="../media/image226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81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6.wmf"/><Relationship Id="rId6" Type="http://schemas.openxmlformats.org/officeDocument/2006/relationships/image" Target="../media/image291.wmf"/><Relationship Id="rId5" Type="http://schemas.openxmlformats.org/officeDocument/2006/relationships/image" Target="../media/image290.wmf"/><Relationship Id="rId4" Type="http://schemas.openxmlformats.org/officeDocument/2006/relationships/image" Target="../media/image28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8.wmf"/><Relationship Id="rId1" Type="http://schemas.openxmlformats.org/officeDocument/2006/relationships/image" Target="../media/image295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5.wmf"/><Relationship Id="rId5" Type="http://schemas.openxmlformats.org/officeDocument/2006/relationships/image" Target="../media/image296.wmf"/><Relationship Id="rId4" Type="http://schemas.openxmlformats.org/officeDocument/2006/relationships/image" Target="../media/image301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image" Target="../media/image312.wmf"/><Relationship Id="rId7" Type="http://schemas.openxmlformats.org/officeDocument/2006/relationships/image" Target="../media/image316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10" Type="http://schemas.openxmlformats.org/officeDocument/2006/relationships/image" Target="../media/image319.wmf"/><Relationship Id="rId4" Type="http://schemas.openxmlformats.org/officeDocument/2006/relationships/image" Target="../media/image313.wmf"/><Relationship Id="rId9" Type="http://schemas.openxmlformats.org/officeDocument/2006/relationships/image" Target="../media/image318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7" Type="http://schemas.openxmlformats.org/officeDocument/2006/relationships/image" Target="../media/image324.wmf"/><Relationship Id="rId2" Type="http://schemas.openxmlformats.org/officeDocument/2006/relationships/image" Target="../media/image320.wmf"/><Relationship Id="rId1" Type="http://schemas.openxmlformats.org/officeDocument/2006/relationships/image" Target="../media/image304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287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304.wmf"/><Relationship Id="rId7" Type="http://schemas.openxmlformats.org/officeDocument/2006/relationships/image" Target="../media/image28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6" Type="http://schemas.openxmlformats.org/officeDocument/2006/relationships/image" Target="../media/image328.wmf"/><Relationship Id="rId5" Type="http://schemas.openxmlformats.org/officeDocument/2006/relationships/image" Target="../media/image327.emf"/><Relationship Id="rId4" Type="http://schemas.openxmlformats.org/officeDocument/2006/relationships/image" Target="../media/image320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emf"/><Relationship Id="rId7" Type="http://schemas.openxmlformats.org/officeDocument/2006/relationships/image" Target="../media/image21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3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7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8.wmf"/><Relationship Id="rId1" Type="http://schemas.openxmlformats.org/officeDocument/2006/relationships/image" Target="../media/image337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Relationship Id="rId4" Type="http://schemas.openxmlformats.org/officeDocument/2006/relationships/image" Target="../media/image342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4" Type="http://schemas.openxmlformats.org/officeDocument/2006/relationships/image" Target="../media/image346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8.wmf"/><Relationship Id="rId1" Type="http://schemas.openxmlformats.org/officeDocument/2006/relationships/image" Target="../media/image347.wmf"/></Relationships>
</file>

<file path=ppt/drawings/_rels/vmlDrawing8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wmf"/><Relationship Id="rId1" Type="http://schemas.openxmlformats.org/officeDocument/2006/relationships/image" Target="../media/image349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5" Type="http://schemas.openxmlformats.org/officeDocument/2006/relationships/image" Target="../media/image355.wmf"/><Relationship Id="rId4" Type="http://schemas.openxmlformats.org/officeDocument/2006/relationships/image" Target="../media/image354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4" Type="http://schemas.openxmlformats.org/officeDocument/2006/relationships/image" Target="../media/image35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Relationship Id="rId4" Type="http://schemas.openxmlformats.org/officeDocument/2006/relationships/image" Target="../media/image363.w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4.w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5.w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wmf"/><Relationship Id="rId1" Type="http://schemas.openxmlformats.org/officeDocument/2006/relationships/image" Target="../media/image366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wmf"/><Relationship Id="rId7" Type="http://schemas.openxmlformats.org/officeDocument/2006/relationships/image" Target="../media/image372.wmf"/><Relationship Id="rId2" Type="http://schemas.openxmlformats.org/officeDocument/2006/relationships/image" Target="../media/image368.wmf"/><Relationship Id="rId1" Type="http://schemas.openxmlformats.org/officeDocument/2006/relationships/image" Target="../media/image367.wmf"/><Relationship Id="rId6" Type="http://schemas.openxmlformats.org/officeDocument/2006/relationships/image" Target="../media/image371.wmf"/><Relationship Id="rId5" Type="http://schemas.openxmlformats.org/officeDocument/2006/relationships/image" Target="../media/image370.wmf"/><Relationship Id="rId4" Type="http://schemas.openxmlformats.org/officeDocument/2006/relationships/image" Target="../media/image369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wmf"/><Relationship Id="rId7" Type="http://schemas.openxmlformats.org/officeDocument/2006/relationships/image" Target="../media/image369.wmf"/><Relationship Id="rId2" Type="http://schemas.openxmlformats.org/officeDocument/2006/relationships/image" Target="../media/image368.wmf"/><Relationship Id="rId1" Type="http://schemas.openxmlformats.org/officeDocument/2006/relationships/image" Target="../media/image373.wmf"/><Relationship Id="rId6" Type="http://schemas.openxmlformats.org/officeDocument/2006/relationships/image" Target="../media/image375.wmf"/><Relationship Id="rId5" Type="http://schemas.openxmlformats.org/officeDocument/2006/relationships/image" Target="../media/image367.wmf"/><Relationship Id="rId4" Type="http://schemas.openxmlformats.org/officeDocument/2006/relationships/image" Target="../media/image365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4" Type="http://schemas.openxmlformats.org/officeDocument/2006/relationships/image" Target="../media/image370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wmf"/><Relationship Id="rId2" Type="http://schemas.openxmlformats.org/officeDocument/2006/relationships/image" Target="../media/image378.wmf"/><Relationship Id="rId1" Type="http://schemas.openxmlformats.org/officeDocument/2006/relationships/image" Target="../media/image377.wmf"/><Relationship Id="rId4" Type="http://schemas.openxmlformats.org/officeDocument/2006/relationships/image" Target="../media/image380.wmf"/></Relationships>
</file>

<file path=ppt/drawings/_rels/vmlDrawing9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2.wmf"/><Relationship Id="rId1" Type="http://schemas.openxmlformats.org/officeDocument/2006/relationships/image" Target="../media/image381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wmf"/><Relationship Id="rId2" Type="http://schemas.openxmlformats.org/officeDocument/2006/relationships/image" Target="../media/image378.wmf"/><Relationship Id="rId1" Type="http://schemas.openxmlformats.org/officeDocument/2006/relationships/image" Target="../media/image377.wmf"/><Relationship Id="rId4" Type="http://schemas.openxmlformats.org/officeDocument/2006/relationships/image" Target="../media/image38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8FF9C41-D4B3-41FD-B342-9060F51ACB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0EF9D3A2-0CD1-4F4B-BC3C-AB8B384B7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7E107649-58C9-4980-982F-912690D0E2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D4680F10-6235-4B04-998B-65317BFB9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5607E52-4F34-4A38-A795-696EA006B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82359D-3001-444A-AF0F-7CBAC04A7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607E7A-E690-4141-8560-53917CFC93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5691B1A-9B3A-460E-ABF0-360A05378B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8A506DC-113A-42B3-AAC6-1FE75E238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2D0A136-B058-49E6-8D84-D4BFC480B7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D67F424-190B-4C3C-B138-BFC25AC914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ACEF0AC-DD4C-4A96-B5DC-EFF4CF18AB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3B56DE0-4B11-4D0E-927F-CF491A5176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7E43640-1F6D-42B7-A76A-6ED2D028E8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5DEE1ED-3D62-4C72-BDD2-9FA254F55D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7EA2E22-3B13-40C1-A87B-807920D64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DB6CB5E-9A34-4717-96A9-80B62B8F6A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F1D2B94-C033-41BB-8EF5-ED0167CA14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A3325B0-7278-49DE-A2B5-778E664F3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C178656-770A-47EF-B195-5B0F277FFD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92EDAB-F72D-44FD-B17B-0B3BDF1FB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6BC6E44-A36F-44FD-8F4B-FE8CCECE7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1E9943A-E8E8-4056-A7CA-5E88F48F36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BDC415B-CCC3-4242-89B9-B83FF79DA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F58723-9740-4287-AE0B-33D2F6B847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29BF35D-22CF-4E8B-B1E0-5ED895F977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198425-046E-45E5-9748-8DF19BE70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75C7E400-FFD6-4970-B306-F7B949D89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65A4DD3-1780-4559-83E4-B04CB8FC18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19FDEF7-2319-406E-8442-9F2141E09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C155588-29EA-458D-9842-C74BB0630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5E4DADB-87EA-49F7-AB54-25BCDC8CF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132B584-2266-4C05-9A46-50526D1C3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398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398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9A0AAABC-8D79-4642-A572-3F04D2864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A19890F-FE8B-49BA-A81F-367DC2744C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EDEC79A-E906-4B5F-94D4-02AC3D961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555986D-23F3-42D6-BA64-704433D3AA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113166D-6EC4-45E9-B6AB-41CCC765B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D9DA255-BE37-4773-83CF-8F69F405F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3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8ACEA12-67E1-439B-B9FC-F3314A6052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E168B06-EE82-4CE5-8017-4FA95154A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7310C7C-D071-445D-8B32-6327B2A74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7C9D349-877A-4BB3-B8C8-88CE6128D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8092FA-455E-4D66-AB4C-115E14784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8076A704-10CA-40A3-87F2-419ECE8558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7DBCCE-28AE-47B0-879C-4F0F508DC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9536502-894C-4560-97D4-0489EB5B3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FC2B56B-5918-4555-BCF8-48B0989C3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5270ACE-80BC-45D5-A527-782736B9D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465184A-3B03-4B29-BB16-7D84BFD8B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E5E7AB-A51A-43AB-B458-394776BF27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D32B1120-D9D9-4D6D-AED8-555B1BD61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6B8DC83-0913-41AE-9F1B-E5D96EA866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1D66F60-5165-456E-A8FE-8EAC97C3E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85AAB9B-6ABA-458A-9727-D52252EF7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F0B88A2D-5F0A-47AB-92DC-C68A73AA60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3E092E2-6F31-4C2F-B4C6-56A642C59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8FB951E-0935-4B5E-842D-695CFEF18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0569A9E-1E67-46CC-B0C7-32E2A50CE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ACB6A2-4ED1-498C-9A0D-8F7095339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B95264B-0232-4A72-A802-433DDAD83C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E1A859D-FC94-4204-AE50-D935567BC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82AB55B-1CDD-43F5-BED5-678662B8E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smtClean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C4658F7-9BED-4CDF-A81C-3BF59DB59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33842F-4ED5-43A2-A3A0-D1A2FD4B35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C899BB6-01CA-472A-979A-109C3A019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1EE1675-7B72-420C-9CDF-4676EC17C6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7624DD9-8FB4-4C7D-9A38-C208E752A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CE3F70-48EF-4925-9853-49AF16B53B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D9ED490-4194-422C-805A-740D6267F6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BA4405-1E17-412E-AEDC-52796DDB4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46A040-FE83-41D0-94D6-C7DB1D5882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30C87C-12F1-43AA-85BE-9543AAB86E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6858AFF-3E9C-4C8D-8D6B-F97035A00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5751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5751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81A78A1-CA0F-4D35-9C9F-872744864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5C6ED89-A9BE-43B0-9860-C289A7436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1DAFCAE-6FEE-42C7-80D7-6922A10F0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9BD43-F348-4AA3-8674-CA3D46630AE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51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51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51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52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150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1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39888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B55533-451E-4FD5-985D-7A6586CEEDE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986043-7D08-47C8-A29A-72D5FEFF419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253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254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254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2254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2254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2254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</a:endParaRPr>
            </a:p>
          </p:txBody>
        </p:sp>
        <p:sp>
          <p:nvSpPr>
            <p:cNvPr id="2254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254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  <p:sp>
          <p:nvSpPr>
            <p:cNvPr id="2254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2253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2253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53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53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EE03CE-030E-4A38-97B1-5E41C1836BE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0000"/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Arial Black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E31481-D0DE-4386-A078-48A48621FAA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560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0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1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2561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2561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2561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  <a:latin typeface="Arial" charset="0"/>
              </a:endParaRPr>
            </a:p>
          </p:txBody>
        </p:sp>
        <p:sp>
          <p:nvSpPr>
            <p:cNvPr id="2561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1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  <a:latin typeface="Arial" charset="0"/>
              </a:endParaRPr>
            </a:p>
          </p:txBody>
        </p:sp>
        <p:sp>
          <p:nvSpPr>
            <p:cNvPr id="2561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  <a:latin typeface="Arial" charset="0"/>
              </a:endParaRPr>
            </a:p>
          </p:txBody>
        </p:sp>
      </p:grpSp>
      <p:sp>
        <p:nvSpPr>
          <p:cNvPr id="2560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3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3474B6-38A6-4C3F-B444-9A9BC1CB27E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 Black" pitchFamily="34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A8AA4E-A632-4161-8BB8-F843166D9A5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6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6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666699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6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9999CC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76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1.v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2.vml"/><Relationship Id="rId5" Type="http://schemas.openxmlformats.org/officeDocument/2006/relationships/oleObject" Target="../embeddings/oleObject463.bin"/><Relationship Id="rId4" Type="http://schemas.openxmlformats.org/officeDocument/2006/relationships/oleObject" Target="../embeddings/oleObject462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3.vml"/><Relationship Id="rId4" Type="http://schemas.openxmlformats.org/officeDocument/2006/relationships/oleObject" Target="../embeddings/oleObject465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469.bin"/><Relationship Id="rId5" Type="http://schemas.openxmlformats.org/officeDocument/2006/relationships/oleObject" Target="../embeddings/oleObject468.bin"/><Relationship Id="rId4" Type="http://schemas.openxmlformats.org/officeDocument/2006/relationships/oleObject" Target="../embeddings/oleObject467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5.vml"/><Relationship Id="rId6" Type="http://schemas.openxmlformats.org/officeDocument/2006/relationships/oleObject" Target="../embeddings/oleObject473.bin"/><Relationship Id="rId5" Type="http://schemas.openxmlformats.org/officeDocument/2006/relationships/oleObject" Target="../embeddings/oleObject472.bin"/><Relationship Id="rId4" Type="http://schemas.openxmlformats.org/officeDocument/2006/relationships/oleObject" Target="../embeddings/oleObject471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6.vml"/><Relationship Id="rId4" Type="http://schemas.openxmlformats.org/officeDocument/2006/relationships/oleObject" Target="../embeddings/oleObject475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7.vml"/><Relationship Id="rId6" Type="http://schemas.openxmlformats.org/officeDocument/2006/relationships/slide" Target="slide26.xml"/><Relationship Id="rId5" Type="http://schemas.openxmlformats.org/officeDocument/2006/relationships/oleObject" Target="../embeddings/oleObject477.bin"/><Relationship Id="rId4" Type="http://schemas.openxmlformats.org/officeDocument/2006/relationships/oleObject" Target="../embeddings/oleObject476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2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48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480.bin"/><Relationship Id="rId5" Type="http://schemas.openxmlformats.org/officeDocument/2006/relationships/oleObject" Target="../embeddings/oleObject479.bin"/><Relationship Id="rId4" Type="http://schemas.openxmlformats.org/officeDocument/2006/relationships/oleObject" Target="../embeddings/oleObject478.bin"/><Relationship Id="rId9" Type="http://schemas.openxmlformats.org/officeDocument/2006/relationships/slide" Target="slide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486.bin"/><Relationship Id="rId5" Type="http://schemas.openxmlformats.org/officeDocument/2006/relationships/oleObject" Target="../embeddings/oleObject485.bin"/><Relationship Id="rId4" Type="http://schemas.openxmlformats.org/officeDocument/2006/relationships/oleObject" Target="../embeddings/oleObject484.bin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6.xml"/><Relationship Id="rId1" Type="http://schemas.openxmlformats.org/officeDocument/2006/relationships/themeOverride" Target="../theme/themeOverride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7.bin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90.vml"/><Relationship Id="rId6" Type="http://schemas.openxmlformats.org/officeDocument/2006/relationships/oleObject" Target="../embeddings/oleObject490.bin"/><Relationship Id="rId5" Type="http://schemas.openxmlformats.org/officeDocument/2006/relationships/oleObject" Target="../embeddings/oleObject489.bin"/><Relationship Id="rId4" Type="http://schemas.openxmlformats.org/officeDocument/2006/relationships/oleObject" Target="../embeddings/oleObject488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91.vml"/><Relationship Id="rId4" Type="http://schemas.openxmlformats.org/officeDocument/2006/relationships/oleObject" Target="../embeddings/oleObject49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7.bin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6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92.vml"/><Relationship Id="rId6" Type="http://schemas.openxmlformats.org/officeDocument/2006/relationships/oleObject" Target="../embeddings/oleObject495.bin"/><Relationship Id="rId5" Type="http://schemas.openxmlformats.org/officeDocument/2006/relationships/oleObject" Target="../embeddings/oleObject494.bin"/><Relationship Id="rId4" Type="http://schemas.openxmlformats.org/officeDocument/2006/relationships/oleObject" Target="../embeddings/oleObject493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8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93.vml"/><Relationship Id="rId4" Type="http://schemas.openxmlformats.org/officeDocument/2006/relationships/oleObject" Target="../embeddings/oleObject499.bin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5.bin"/><Relationship Id="rId3" Type="http://schemas.openxmlformats.org/officeDocument/2006/relationships/oleObject" Target="../embeddings/oleObject500.bin"/><Relationship Id="rId7" Type="http://schemas.openxmlformats.org/officeDocument/2006/relationships/oleObject" Target="../embeddings/oleObject504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94.vml"/><Relationship Id="rId6" Type="http://schemas.openxmlformats.org/officeDocument/2006/relationships/oleObject" Target="../embeddings/oleObject503.bin"/><Relationship Id="rId5" Type="http://schemas.openxmlformats.org/officeDocument/2006/relationships/oleObject" Target="../embeddings/oleObject502.bin"/><Relationship Id="rId4" Type="http://schemas.openxmlformats.org/officeDocument/2006/relationships/oleObject" Target="../embeddings/oleObject501.bin"/><Relationship Id="rId9" Type="http://schemas.openxmlformats.org/officeDocument/2006/relationships/oleObject" Target="../embeddings/oleObject506.bin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2.bin"/><Relationship Id="rId3" Type="http://schemas.openxmlformats.org/officeDocument/2006/relationships/oleObject" Target="../embeddings/oleObject507.bin"/><Relationship Id="rId7" Type="http://schemas.openxmlformats.org/officeDocument/2006/relationships/oleObject" Target="../embeddings/oleObject511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95.vml"/><Relationship Id="rId6" Type="http://schemas.openxmlformats.org/officeDocument/2006/relationships/oleObject" Target="../embeddings/oleObject510.bin"/><Relationship Id="rId5" Type="http://schemas.openxmlformats.org/officeDocument/2006/relationships/oleObject" Target="../embeddings/oleObject509.bin"/><Relationship Id="rId4" Type="http://schemas.openxmlformats.org/officeDocument/2006/relationships/oleObject" Target="../embeddings/oleObject508.bin"/><Relationship Id="rId9" Type="http://schemas.openxmlformats.org/officeDocument/2006/relationships/oleObject" Target="../embeddings/oleObject513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4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96.vml"/><Relationship Id="rId6" Type="http://schemas.openxmlformats.org/officeDocument/2006/relationships/oleObject" Target="../embeddings/oleObject517.bin"/><Relationship Id="rId5" Type="http://schemas.openxmlformats.org/officeDocument/2006/relationships/oleObject" Target="../embeddings/oleObject516.bin"/><Relationship Id="rId4" Type="http://schemas.openxmlformats.org/officeDocument/2006/relationships/oleObject" Target="../embeddings/oleObject515.bin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8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97.vml"/><Relationship Id="rId6" Type="http://schemas.openxmlformats.org/officeDocument/2006/relationships/oleObject" Target="../embeddings/oleObject521.bin"/><Relationship Id="rId5" Type="http://schemas.openxmlformats.org/officeDocument/2006/relationships/oleObject" Target="../embeddings/oleObject520.bin"/><Relationship Id="rId4" Type="http://schemas.openxmlformats.org/officeDocument/2006/relationships/oleObject" Target="../embeddings/oleObject519.bin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2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98.vml"/><Relationship Id="rId4" Type="http://schemas.openxmlformats.org/officeDocument/2006/relationships/oleObject" Target="../embeddings/oleObject523.bin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4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99.vml"/><Relationship Id="rId6" Type="http://schemas.openxmlformats.org/officeDocument/2006/relationships/oleObject" Target="../embeddings/oleObject527.bin"/><Relationship Id="rId5" Type="http://schemas.openxmlformats.org/officeDocument/2006/relationships/oleObject" Target="../embeddings/oleObject526.bin"/><Relationship Id="rId4" Type="http://schemas.openxmlformats.org/officeDocument/2006/relationships/oleObject" Target="../embeddings/oleObject525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8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00.vml"/><Relationship Id="rId4" Type="http://schemas.openxmlformats.org/officeDocument/2006/relationships/oleObject" Target="../embeddings/oleObject529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0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01.vml"/><Relationship Id="rId4" Type="http://schemas.openxmlformats.org/officeDocument/2006/relationships/oleObject" Target="../embeddings/oleObject5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audio" Target="../media/audio5.wav"/><Relationship Id="rId7" Type="http://schemas.openxmlformats.org/officeDocument/2006/relationships/oleObject" Target="../embeddings/oleObject535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02.vml"/><Relationship Id="rId6" Type="http://schemas.openxmlformats.org/officeDocument/2006/relationships/oleObject" Target="../embeddings/oleObject534.bin"/><Relationship Id="rId5" Type="http://schemas.openxmlformats.org/officeDocument/2006/relationships/oleObject" Target="../embeddings/oleObject533.bin"/><Relationship Id="rId4" Type="http://schemas.openxmlformats.org/officeDocument/2006/relationships/oleObject" Target="../embeddings/oleObject532.bin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6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03.vml"/><Relationship Id="rId6" Type="http://schemas.openxmlformats.org/officeDocument/2006/relationships/oleObject" Target="../embeddings/oleObject539.bin"/><Relationship Id="rId5" Type="http://schemas.openxmlformats.org/officeDocument/2006/relationships/oleObject" Target="../embeddings/oleObject538.bin"/><Relationship Id="rId4" Type="http://schemas.openxmlformats.org/officeDocument/2006/relationships/oleObject" Target="../embeddings/oleObject537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0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04.vml"/><Relationship Id="rId4" Type="http://schemas.openxmlformats.org/officeDocument/2006/relationships/oleObject" Target="../embeddings/oleObject541.bin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2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05.v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8.bin"/><Relationship Id="rId3" Type="http://schemas.openxmlformats.org/officeDocument/2006/relationships/oleObject" Target="../embeddings/oleObject543.bin"/><Relationship Id="rId7" Type="http://schemas.openxmlformats.org/officeDocument/2006/relationships/oleObject" Target="../embeddings/oleObject547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06.vml"/><Relationship Id="rId6" Type="http://schemas.openxmlformats.org/officeDocument/2006/relationships/oleObject" Target="../embeddings/oleObject546.bin"/><Relationship Id="rId5" Type="http://schemas.openxmlformats.org/officeDocument/2006/relationships/oleObject" Target="../embeddings/oleObject545.bin"/><Relationship Id="rId4" Type="http://schemas.openxmlformats.org/officeDocument/2006/relationships/oleObject" Target="../embeddings/oleObject544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9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07.vml"/><Relationship Id="rId5" Type="http://schemas.openxmlformats.org/officeDocument/2006/relationships/oleObject" Target="../embeddings/oleObject551.bin"/><Relationship Id="rId4" Type="http://schemas.openxmlformats.org/officeDocument/2006/relationships/oleObject" Target="../embeddings/oleObject550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2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08.v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3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09.vml"/><Relationship Id="rId5" Type="http://schemas.openxmlformats.org/officeDocument/2006/relationships/oleObject" Target="../embeddings/oleObject555.bin"/><Relationship Id="rId4" Type="http://schemas.openxmlformats.org/officeDocument/2006/relationships/oleObject" Target="../embeddings/oleObject554.bin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6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10.vml"/><Relationship Id="rId4" Type="http://schemas.openxmlformats.org/officeDocument/2006/relationships/oleObject" Target="../embeddings/oleObject557.bin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8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11.vml"/><Relationship Id="rId5" Type="http://schemas.openxmlformats.org/officeDocument/2006/relationships/oleObject" Target="../embeddings/oleObject560.bin"/><Relationship Id="rId4" Type="http://schemas.openxmlformats.org/officeDocument/2006/relationships/oleObject" Target="../embeddings/oleObject55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1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12.v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2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13.v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3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14.v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4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15.vml"/><Relationship Id="rId4" Type="http://schemas.openxmlformats.org/officeDocument/2006/relationships/oleObject" Target="../embeddings/oleObject565.bin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6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16.vml"/><Relationship Id="rId4" Type="http://schemas.openxmlformats.org/officeDocument/2006/relationships/oleObject" Target="../embeddings/oleObject567.bin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8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17.vml"/><Relationship Id="rId5" Type="http://schemas.openxmlformats.org/officeDocument/2006/relationships/oleObject" Target="../embeddings/oleObject570.bin"/><Relationship Id="rId4" Type="http://schemas.openxmlformats.org/officeDocument/2006/relationships/oleObject" Target="../embeddings/oleObject569.bin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1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18.v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2.bin"/><Relationship Id="rId7" Type="http://schemas.openxmlformats.org/officeDocument/2006/relationships/oleObject" Target="../embeddings/oleObject576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19.vml"/><Relationship Id="rId6" Type="http://schemas.openxmlformats.org/officeDocument/2006/relationships/oleObject" Target="../embeddings/oleObject575.bin"/><Relationship Id="rId5" Type="http://schemas.openxmlformats.org/officeDocument/2006/relationships/oleObject" Target="../embeddings/oleObject574.bin"/><Relationship Id="rId4" Type="http://schemas.openxmlformats.org/officeDocument/2006/relationships/oleObject" Target="../embeddings/oleObject573.bin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2.bin"/><Relationship Id="rId13" Type="http://schemas.openxmlformats.org/officeDocument/2006/relationships/oleObject" Target="../embeddings/oleObject587.bin"/><Relationship Id="rId3" Type="http://schemas.openxmlformats.org/officeDocument/2006/relationships/oleObject" Target="../embeddings/oleObject577.bin"/><Relationship Id="rId7" Type="http://schemas.openxmlformats.org/officeDocument/2006/relationships/oleObject" Target="../embeddings/oleObject581.bin"/><Relationship Id="rId12" Type="http://schemas.openxmlformats.org/officeDocument/2006/relationships/oleObject" Target="../embeddings/oleObject586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20.vml"/><Relationship Id="rId6" Type="http://schemas.openxmlformats.org/officeDocument/2006/relationships/oleObject" Target="../embeddings/oleObject580.bin"/><Relationship Id="rId11" Type="http://schemas.openxmlformats.org/officeDocument/2006/relationships/oleObject" Target="../embeddings/oleObject585.bin"/><Relationship Id="rId5" Type="http://schemas.openxmlformats.org/officeDocument/2006/relationships/oleObject" Target="../embeddings/oleObject579.bin"/><Relationship Id="rId10" Type="http://schemas.openxmlformats.org/officeDocument/2006/relationships/oleObject" Target="../embeddings/oleObject584.bin"/><Relationship Id="rId4" Type="http://schemas.openxmlformats.org/officeDocument/2006/relationships/oleObject" Target="../embeddings/oleObject578.bin"/><Relationship Id="rId9" Type="http://schemas.openxmlformats.org/officeDocument/2006/relationships/oleObject" Target="../embeddings/oleObject583.bin"/><Relationship Id="rId14" Type="http://schemas.openxmlformats.org/officeDocument/2006/relationships/oleObject" Target="../embeddings/oleObject58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9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21.vml"/><Relationship Id="rId4" Type="http://schemas.openxmlformats.org/officeDocument/2006/relationships/oleObject" Target="../embeddings/oleObject590.bin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1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22.v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2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23.vml"/><Relationship Id="rId6" Type="http://schemas.openxmlformats.org/officeDocument/2006/relationships/oleObject" Target="../embeddings/oleObject595.bin"/><Relationship Id="rId5" Type="http://schemas.openxmlformats.org/officeDocument/2006/relationships/oleObject" Target="../embeddings/oleObject594.bin"/><Relationship Id="rId4" Type="http://schemas.openxmlformats.org/officeDocument/2006/relationships/oleObject" Target="../embeddings/oleObject59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1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9.bin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22.bin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8.bin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6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20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9.bin"/><Relationship Id="rId10" Type="http://schemas.openxmlformats.org/officeDocument/2006/relationships/oleObject" Target="../embeddings/oleObject106.bin"/><Relationship Id="rId19" Type="http://schemas.openxmlformats.org/officeDocument/2006/relationships/oleObject" Target="../embeddings/oleObject115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8.bin"/><Relationship Id="rId27" Type="http://schemas.openxmlformats.org/officeDocument/2006/relationships/oleObject" Target="../embeddings/oleObject1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4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8.bin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27.bin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oleObject13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0.bin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15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15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7.bin"/><Relationship Id="rId12" Type="http://schemas.openxmlformats.org/officeDocument/2006/relationships/oleObject" Target="../embeddings/oleObject16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6.bin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5.bin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4.bin"/><Relationship Id="rId9" Type="http://schemas.openxmlformats.org/officeDocument/2006/relationships/oleObject" Target="../embeddings/oleObject15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1.bin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0.bin"/><Relationship Id="rId9" Type="http://schemas.openxmlformats.org/officeDocument/2006/relationships/oleObject" Target="../embeddings/oleObject17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3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4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5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5.bin"/><Relationship Id="rId5" Type="http://schemas.openxmlformats.org/officeDocument/2006/relationships/oleObject" Target="../embeddings/oleObject184.bin"/><Relationship Id="rId4" Type="http://schemas.openxmlformats.org/officeDocument/2006/relationships/oleObject" Target="../embeddings/oleObject18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90.bin"/><Relationship Id="rId5" Type="http://schemas.openxmlformats.org/officeDocument/2006/relationships/oleObject" Target="../embeddings/oleObject189.bin"/><Relationship Id="rId4" Type="http://schemas.openxmlformats.org/officeDocument/2006/relationships/oleObject" Target="../embeddings/oleObject18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6.bin"/><Relationship Id="rId12" Type="http://schemas.openxmlformats.org/officeDocument/2006/relationships/oleObject" Target="../embeddings/oleObject20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95.bin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4.bin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3.bin"/><Relationship Id="rId9" Type="http://schemas.openxmlformats.org/officeDocument/2006/relationships/oleObject" Target="../embeddings/oleObject198.bin"/><Relationship Id="rId14" Type="http://schemas.openxmlformats.org/officeDocument/2006/relationships/oleObject" Target="../embeddings/oleObject20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oleObject" Target="../embeddings/oleObject214.bin"/><Relationship Id="rId18" Type="http://schemas.openxmlformats.org/officeDocument/2006/relationships/oleObject" Target="../embeddings/oleObject219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8.bin"/><Relationship Id="rId12" Type="http://schemas.openxmlformats.org/officeDocument/2006/relationships/oleObject" Target="../embeddings/oleObject213.bin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217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07.bin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6.bin"/><Relationship Id="rId10" Type="http://schemas.openxmlformats.org/officeDocument/2006/relationships/oleObject" Target="../embeddings/oleObject211.bin"/><Relationship Id="rId19" Type="http://schemas.openxmlformats.org/officeDocument/2006/relationships/oleObject" Target="../embeddings/oleObject220.bin"/><Relationship Id="rId4" Type="http://schemas.openxmlformats.org/officeDocument/2006/relationships/oleObject" Target="../embeddings/oleObject205.bin"/><Relationship Id="rId9" Type="http://schemas.openxmlformats.org/officeDocument/2006/relationships/oleObject" Target="../embeddings/oleObject210.bin"/><Relationship Id="rId14" Type="http://schemas.openxmlformats.org/officeDocument/2006/relationships/oleObject" Target="../embeddings/oleObject21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5.bin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24.bin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33.bin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2.bin"/><Relationship Id="rId9" Type="http://schemas.openxmlformats.org/officeDocument/2006/relationships/oleObject" Target="../embeddings/oleObject227.bin"/><Relationship Id="rId14" Type="http://schemas.openxmlformats.org/officeDocument/2006/relationships/oleObject" Target="../embeddings/oleObject23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oleObject" Target="../embeddings/oleObject244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8.bin"/><Relationship Id="rId12" Type="http://schemas.openxmlformats.org/officeDocument/2006/relationships/oleObject" Target="../embeddings/oleObject24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37.bin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6.bin"/><Relationship Id="rId10" Type="http://schemas.openxmlformats.org/officeDocument/2006/relationships/oleObject" Target="../embeddings/oleObject241.bin"/><Relationship Id="rId4" Type="http://schemas.openxmlformats.org/officeDocument/2006/relationships/oleObject" Target="../embeddings/oleObject235.bin"/><Relationship Id="rId9" Type="http://schemas.openxmlformats.org/officeDocument/2006/relationships/oleObject" Target="../embeddings/oleObject24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9.bin"/><Relationship Id="rId12" Type="http://schemas.openxmlformats.org/officeDocument/2006/relationships/oleObject" Target="../embeddings/oleObject25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48.bin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47.bin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6.bin"/><Relationship Id="rId9" Type="http://schemas.openxmlformats.org/officeDocument/2006/relationships/oleObject" Target="../embeddings/oleObject25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258.bin"/><Relationship Id="rId4" Type="http://schemas.openxmlformats.org/officeDocument/2006/relationships/oleObject" Target="../embeddings/oleObject25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261.bin"/><Relationship Id="rId4" Type="http://schemas.openxmlformats.org/officeDocument/2006/relationships/oleObject" Target="../embeddings/oleObject26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oleObject" Target="../embeddings/oleObject272.bin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6.bin"/><Relationship Id="rId12" Type="http://schemas.openxmlformats.org/officeDocument/2006/relationships/oleObject" Target="../embeddings/oleObject27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65.bin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4.bin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3.bin"/><Relationship Id="rId9" Type="http://schemas.openxmlformats.org/officeDocument/2006/relationships/oleObject" Target="../embeddings/oleObject268.bin"/><Relationship Id="rId14" Type="http://schemas.openxmlformats.org/officeDocument/2006/relationships/oleObject" Target="../embeddings/oleObject27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6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7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278.bin"/><Relationship Id="rId4" Type="http://schemas.openxmlformats.org/officeDocument/2006/relationships/oleObject" Target="../embeddings/oleObject27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82.bin"/><Relationship Id="rId5" Type="http://schemas.openxmlformats.org/officeDocument/2006/relationships/oleObject" Target="../embeddings/oleObject281.bin"/><Relationship Id="rId4" Type="http://schemas.openxmlformats.org/officeDocument/2006/relationships/oleObject" Target="../embeddings/oleObject280.bin"/><Relationship Id="rId9" Type="http://schemas.openxmlformats.org/officeDocument/2006/relationships/oleObject" Target="../embeddings/oleObject28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9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89.bin"/><Relationship Id="rId5" Type="http://schemas.openxmlformats.org/officeDocument/2006/relationships/oleObject" Target="../embeddings/oleObject288.bin"/><Relationship Id="rId10" Type="http://schemas.openxmlformats.org/officeDocument/2006/relationships/oleObject" Target="../embeddings/oleObject293.bin"/><Relationship Id="rId4" Type="http://schemas.openxmlformats.org/officeDocument/2006/relationships/oleObject" Target="../embeddings/oleObject287.bin"/><Relationship Id="rId9" Type="http://schemas.openxmlformats.org/officeDocument/2006/relationships/oleObject" Target="../embeddings/oleObject29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1.vml"/><Relationship Id="rId5" Type="http://schemas.openxmlformats.org/officeDocument/2006/relationships/oleObject" Target="../embeddings/oleObject296.bin"/><Relationship Id="rId4" Type="http://schemas.openxmlformats.org/officeDocument/2006/relationships/oleObject" Target="../embeddings/oleObject29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299.bin"/><Relationship Id="rId4" Type="http://schemas.openxmlformats.org/officeDocument/2006/relationships/oleObject" Target="../embeddings/oleObject298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4.bin"/><Relationship Id="rId12" Type="http://schemas.openxmlformats.org/officeDocument/2006/relationships/oleObject" Target="../embeddings/oleObject30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303.bin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2.bin"/><Relationship Id="rId10" Type="http://schemas.openxmlformats.org/officeDocument/2006/relationships/oleObject" Target="../embeddings/oleObject307.bin"/><Relationship Id="rId4" Type="http://schemas.openxmlformats.org/officeDocument/2006/relationships/oleObject" Target="../embeddings/oleObject301.bin"/><Relationship Id="rId9" Type="http://schemas.openxmlformats.org/officeDocument/2006/relationships/oleObject" Target="../embeddings/oleObject30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314.bin"/><Relationship Id="rId5" Type="http://schemas.openxmlformats.org/officeDocument/2006/relationships/oleObject" Target="../embeddings/oleObject313.bin"/><Relationship Id="rId4" Type="http://schemas.openxmlformats.org/officeDocument/2006/relationships/oleObject" Target="../embeddings/oleObject312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1.bin"/><Relationship Id="rId13" Type="http://schemas.openxmlformats.org/officeDocument/2006/relationships/oleObject" Target="../embeddings/oleObject326.bin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20.bin"/><Relationship Id="rId12" Type="http://schemas.openxmlformats.org/officeDocument/2006/relationships/oleObject" Target="../embeddings/oleObject32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19.bin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8.bin"/><Relationship Id="rId10" Type="http://schemas.openxmlformats.org/officeDocument/2006/relationships/oleObject" Target="../embeddings/oleObject323.bin"/><Relationship Id="rId4" Type="http://schemas.openxmlformats.org/officeDocument/2006/relationships/oleObject" Target="../embeddings/oleObject317.bin"/><Relationship Id="rId9" Type="http://schemas.openxmlformats.org/officeDocument/2006/relationships/oleObject" Target="../embeddings/oleObject322.bin"/><Relationship Id="rId14" Type="http://schemas.openxmlformats.org/officeDocument/2006/relationships/oleObject" Target="../embeddings/oleObject327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oleObject" Target="../embeddings/oleObject339.bin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3.bin"/><Relationship Id="rId12" Type="http://schemas.openxmlformats.org/officeDocument/2006/relationships/oleObject" Target="../embeddings/oleObject33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32.bin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41.bin"/><Relationship Id="rId10" Type="http://schemas.openxmlformats.org/officeDocument/2006/relationships/oleObject" Target="../embeddings/oleObject336.bin"/><Relationship Id="rId4" Type="http://schemas.openxmlformats.org/officeDocument/2006/relationships/oleObject" Target="../embeddings/oleObject330.bin"/><Relationship Id="rId9" Type="http://schemas.openxmlformats.org/officeDocument/2006/relationships/oleObject" Target="../embeddings/oleObject335.bin"/><Relationship Id="rId14" Type="http://schemas.openxmlformats.org/officeDocument/2006/relationships/oleObject" Target="../embeddings/oleObject34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7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346.bin"/><Relationship Id="rId5" Type="http://schemas.openxmlformats.org/officeDocument/2006/relationships/oleObject" Target="../embeddings/oleObject345.bin"/><Relationship Id="rId4" Type="http://schemas.openxmlformats.org/officeDocument/2006/relationships/oleObject" Target="../embeddings/oleObject344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9.vml"/><Relationship Id="rId5" Type="http://schemas.openxmlformats.org/officeDocument/2006/relationships/oleObject" Target="../embeddings/oleObject349.bin"/><Relationship Id="rId4" Type="http://schemas.openxmlformats.org/officeDocument/2006/relationships/oleObject" Target="../embeddings/oleObject348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5.bin"/><Relationship Id="rId3" Type="http://schemas.openxmlformats.org/officeDocument/2006/relationships/oleObject" Target="../embeddings/oleObject350.bin"/><Relationship Id="rId7" Type="http://schemas.openxmlformats.org/officeDocument/2006/relationships/oleObject" Target="../embeddings/oleObject35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53.bin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2.bin"/><Relationship Id="rId10" Type="http://schemas.openxmlformats.org/officeDocument/2006/relationships/oleObject" Target="../embeddings/oleObject357.bin"/><Relationship Id="rId4" Type="http://schemas.openxmlformats.org/officeDocument/2006/relationships/oleObject" Target="../embeddings/oleObject351.bin"/><Relationship Id="rId9" Type="http://schemas.openxmlformats.org/officeDocument/2006/relationships/oleObject" Target="../embeddings/oleObject356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4.bin"/><Relationship Id="rId3" Type="http://schemas.openxmlformats.org/officeDocument/2006/relationships/oleObject" Target="../embeddings/oleObject359.bin"/><Relationship Id="rId7" Type="http://schemas.openxmlformats.org/officeDocument/2006/relationships/oleObject" Target="../embeddings/oleObject36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362.bin"/><Relationship Id="rId5" Type="http://schemas.openxmlformats.org/officeDocument/2006/relationships/oleObject" Target="../embeddings/oleObject361.bin"/><Relationship Id="rId4" Type="http://schemas.openxmlformats.org/officeDocument/2006/relationships/oleObject" Target="../embeddings/oleObject360.bin"/><Relationship Id="rId9" Type="http://schemas.openxmlformats.org/officeDocument/2006/relationships/oleObject" Target="../embeddings/oleObject365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1.bin"/><Relationship Id="rId3" Type="http://schemas.openxmlformats.org/officeDocument/2006/relationships/oleObject" Target="../embeddings/oleObject366.bin"/><Relationship Id="rId7" Type="http://schemas.openxmlformats.org/officeDocument/2006/relationships/oleObject" Target="../embeddings/oleObject37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369.bin"/><Relationship Id="rId5" Type="http://schemas.openxmlformats.org/officeDocument/2006/relationships/oleObject" Target="../embeddings/oleObject368.bin"/><Relationship Id="rId10" Type="http://schemas.openxmlformats.org/officeDocument/2006/relationships/oleObject" Target="../embeddings/oleObject373.bin"/><Relationship Id="rId4" Type="http://schemas.openxmlformats.org/officeDocument/2006/relationships/oleObject" Target="../embeddings/oleObject367.bin"/><Relationship Id="rId9" Type="http://schemas.openxmlformats.org/officeDocument/2006/relationships/oleObject" Target="../embeddings/oleObject372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9.bin"/><Relationship Id="rId3" Type="http://schemas.openxmlformats.org/officeDocument/2006/relationships/oleObject" Target="../embeddings/oleObject374.bin"/><Relationship Id="rId7" Type="http://schemas.openxmlformats.org/officeDocument/2006/relationships/oleObject" Target="../embeddings/oleObject37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377.bin"/><Relationship Id="rId5" Type="http://schemas.openxmlformats.org/officeDocument/2006/relationships/oleObject" Target="../embeddings/oleObject376.bin"/><Relationship Id="rId4" Type="http://schemas.openxmlformats.org/officeDocument/2006/relationships/oleObject" Target="../embeddings/oleObject37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83.bin"/><Relationship Id="rId5" Type="http://schemas.openxmlformats.org/officeDocument/2006/relationships/oleObject" Target="../embeddings/oleObject382.bin"/><Relationship Id="rId4" Type="http://schemas.openxmlformats.org/officeDocument/2006/relationships/oleObject" Target="../embeddings/oleObject381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5.vml"/><Relationship Id="rId5" Type="http://schemas.openxmlformats.org/officeDocument/2006/relationships/oleObject" Target="../embeddings/oleObject386.bin"/><Relationship Id="rId4" Type="http://schemas.openxmlformats.org/officeDocument/2006/relationships/oleObject" Target="../embeddings/oleObject385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2.bin"/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39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90.bin"/><Relationship Id="rId5" Type="http://schemas.openxmlformats.org/officeDocument/2006/relationships/oleObject" Target="../embeddings/oleObject389.bin"/><Relationship Id="rId10" Type="http://schemas.openxmlformats.org/officeDocument/2006/relationships/oleObject" Target="../embeddings/oleObject394.bin"/><Relationship Id="rId4" Type="http://schemas.openxmlformats.org/officeDocument/2006/relationships/oleObject" Target="../embeddings/oleObject388.bin"/><Relationship Id="rId9" Type="http://schemas.openxmlformats.org/officeDocument/2006/relationships/oleObject" Target="../embeddings/oleObject393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5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7.vml"/><Relationship Id="rId5" Type="http://schemas.openxmlformats.org/officeDocument/2006/relationships/oleObject" Target="../embeddings/oleObject397.bin"/><Relationship Id="rId4" Type="http://schemas.openxmlformats.org/officeDocument/2006/relationships/oleObject" Target="../embeddings/oleObject396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8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68.vml"/><Relationship Id="rId5" Type="http://schemas.openxmlformats.org/officeDocument/2006/relationships/oleObject" Target="../embeddings/oleObject400.bin"/><Relationship Id="rId4" Type="http://schemas.openxmlformats.org/officeDocument/2006/relationships/oleObject" Target="../embeddings/oleObject399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6.bin"/><Relationship Id="rId3" Type="http://schemas.openxmlformats.org/officeDocument/2006/relationships/oleObject" Target="../embeddings/oleObject401.bin"/><Relationship Id="rId7" Type="http://schemas.openxmlformats.org/officeDocument/2006/relationships/oleObject" Target="../embeddings/oleObject40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404.bin"/><Relationship Id="rId5" Type="http://schemas.openxmlformats.org/officeDocument/2006/relationships/oleObject" Target="../embeddings/oleObject403.bin"/><Relationship Id="rId4" Type="http://schemas.openxmlformats.org/officeDocument/2006/relationships/oleObject" Target="../embeddings/oleObject402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0.vml"/><Relationship Id="rId5" Type="http://schemas.openxmlformats.org/officeDocument/2006/relationships/oleObject" Target="../embeddings/oleObject409.bin"/><Relationship Id="rId4" Type="http://schemas.openxmlformats.org/officeDocument/2006/relationships/oleObject" Target="../embeddings/oleObject408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1.vml"/><Relationship Id="rId5" Type="http://schemas.openxmlformats.org/officeDocument/2006/relationships/oleObject" Target="../embeddings/oleObject412.bin"/><Relationship Id="rId4" Type="http://schemas.openxmlformats.org/officeDocument/2006/relationships/oleObject" Target="../embeddings/oleObject411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2.vml"/><Relationship Id="rId5" Type="http://schemas.openxmlformats.org/officeDocument/2006/relationships/oleObject" Target="../embeddings/oleObject415.bin"/><Relationship Id="rId4" Type="http://schemas.openxmlformats.org/officeDocument/2006/relationships/oleObject" Target="../embeddings/oleObject414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0.bin"/><Relationship Id="rId3" Type="http://schemas.openxmlformats.org/officeDocument/2006/relationships/audio" Target="../media/audio4.wav"/><Relationship Id="rId7" Type="http://schemas.openxmlformats.org/officeDocument/2006/relationships/oleObject" Target="../embeddings/oleObject41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418.bin"/><Relationship Id="rId5" Type="http://schemas.openxmlformats.org/officeDocument/2006/relationships/oleObject" Target="../embeddings/oleObject417.bin"/><Relationship Id="rId4" Type="http://schemas.openxmlformats.org/officeDocument/2006/relationships/oleObject" Target="../embeddings/oleObject4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6.bin"/><Relationship Id="rId3" Type="http://schemas.openxmlformats.org/officeDocument/2006/relationships/oleObject" Target="../embeddings/oleObject421.bin"/><Relationship Id="rId7" Type="http://schemas.openxmlformats.org/officeDocument/2006/relationships/oleObject" Target="../embeddings/oleObject42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424.bin"/><Relationship Id="rId5" Type="http://schemas.openxmlformats.org/officeDocument/2006/relationships/oleObject" Target="../embeddings/oleObject423.bin"/><Relationship Id="rId4" Type="http://schemas.openxmlformats.org/officeDocument/2006/relationships/oleObject" Target="../embeddings/oleObject422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7.bin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75.vml"/><Relationship Id="rId5" Type="http://schemas.openxmlformats.org/officeDocument/2006/relationships/oleObject" Target="../embeddings/oleObject429.bin"/><Relationship Id="rId4" Type="http://schemas.openxmlformats.org/officeDocument/2006/relationships/oleObject" Target="../embeddings/oleObject428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3.bin"/><Relationship Id="rId13" Type="http://schemas.openxmlformats.org/officeDocument/2006/relationships/oleObject" Target="../embeddings/oleObject438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432.bin"/><Relationship Id="rId12" Type="http://schemas.openxmlformats.org/officeDocument/2006/relationships/oleObject" Target="../embeddings/oleObject43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6.vml"/><Relationship Id="rId6" Type="http://schemas.openxmlformats.org/officeDocument/2006/relationships/slide" Target="slide32.xml"/><Relationship Id="rId11" Type="http://schemas.openxmlformats.org/officeDocument/2006/relationships/oleObject" Target="../embeddings/oleObject436.bin"/><Relationship Id="rId5" Type="http://schemas.openxmlformats.org/officeDocument/2006/relationships/oleObject" Target="../embeddings/oleObject431.bin"/><Relationship Id="rId10" Type="http://schemas.openxmlformats.org/officeDocument/2006/relationships/oleObject" Target="../embeddings/oleObject435.bin"/><Relationship Id="rId4" Type="http://schemas.openxmlformats.org/officeDocument/2006/relationships/oleObject" Target="../embeddings/oleObject430.bin"/><Relationship Id="rId9" Type="http://schemas.openxmlformats.org/officeDocument/2006/relationships/oleObject" Target="../embeddings/oleObject434.bin"/><Relationship Id="rId14" Type="http://schemas.openxmlformats.org/officeDocument/2006/relationships/oleObject" Target="../embeddings/oleObject439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5.bin"/><Relationship Id="rId3" Type="http://schemas.openxmlformats.org/officeDocument/2006/relationships/oleObject" Target="../embeddings/oleObject440.bin"/><Relationship Id="rId7" Type="http://schemas.openxmlformats.org/officeDocument/2006/relationships/oleObject" Target="../embeddings/oleObject44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443.bin"/><Relationship Id="rId5" Type="http://schemas.openxmlformats.org/officeDocument/2006/relationships/oleObject" Target="../embeddings/oleObject442.bin"/><Relationship Id="rId10" Type="http://schemas.openxmlformats.org/officeDocument/2006/relationships/oleObject" Target="../embeddings/oleObject447.bin"/><Relationship Id="rId4" Type="http://schemas.openxmlformats.org/officeDocument/2006/relationships/oleObject" Target="../embeddings/oleObject441.bin"/><Relationship Id="rId9" Type="http://schemas.openxmlformats.org/officeDocument/2006/relationships/oleObject" Target="../embeddings/oleObject446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2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451.bin"/><Relationship Id="rId12" Type="http://schemas.openxmlformats.org/officeDocument/2006/relationships/oleObject" Target="../embeddings/oleObject45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450.bin"/><Relationship Id="rId11" Type="http://schemas.openxmlformats.org/officeDocument/2006/relationships/oleObject" Target="../embeddings/oleObject454.bin"/><Relationship Id="rId5" Type="http://schemas.openxmlformats.org/officeDocument/2006/relationships/oleObject" Target="../embeddings/oleObject449.bin"/><Relationship Id="rId10" Type="http://schemas.openxmlformats.org/officeDocument/2006/relationships/oleObject" Target="../embeddings/oleObject453.bin"/><Relationship Id="rId4" Type="http://schemas.openxmlformats.org/officeDocument/2006/relationships/oleObject" Target="../embeddings/oleObject448.bin"/><Relationship Id="rId9" Type="http://schemas.openxmlformats.org/officeDocument/2006/relationships/slide" Target="slide2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9.vml"/><Relationship Id="rId5" Type="http://schemas.openxmlformats.org/officeDocument/2006/relationships/oleObject" Target="../embeddings/oleObject458.bin"/><Relationship Id="rId4" Type="http://schemas.openxmlformats.org/officeDocument/2006/relationships/oleObject" Target="../embeddings/oleObject457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0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800" b="1" kern="0" dirty="0">
                <a:solidFill>
                  <a:srgbClr val="CC0099"/>
                </a:solidFill>
                <a:latin typeface="楷体_GB2312" pitchFamily="49" charset="-122"/>
              </a:rPr>
              <a:t>第三章</a:t>
            </a:r>
            <a:r>
              <a:rPr kumimoji="1" lang="en-US" altLang="zh-CN" sz="4800" b="1" kern="0" dirty="0">
                <a:solidFill>
                  <a:srgbClr val="CC0099"/>
                </a:solidFill>
                <a:latin typeface="楷体_GB2312" pitchFamily="49" charset="-122"/>
              </a:rPr>
              <a:t> </a:t>
            </a:r>
            <a:r>
              <a:rPr kumimoji="1" lang="zh-CN" altLang="en-US" sz="4800" b="1" kern="0" dirty="0">
                <a:solidFill>
                  <a:srgbClr val="CC0099"/>
                </a:solidFill>
                <a:latin typeface="楷体_GB2312" pitchFamily="49" charset="-122"/>
              </a:rPr>
              <a:t>矩阵的初等变换</a:t>
            </a:r>
            <a:endParaRPr kumimoji="1" lang="en-US" altLang="zh-CN" sz="4800" b="1" kern="0" dirty="0">
              <a:solidFill>
                <a:srgbClr val="CC0099"/>
              </a:solidFill>
              <a:latin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800" b="1" kern="0" dirty="0">
                <a:solidFill>
                  <a:srgbClr val="CC0099"/>
                </a:solidFill>
                <a:latin typeface="楷体_GB2312" pitchFamily="49" charset="-122"/>
              </a:rPr>
              <a:t>     与线性方程组</a:t>
            </a:r>
            <a:r>
              <a:rPr kumimoji="1" lang="en-US" altLang="zh-CN" sz="4800" b="1" kern="0" dirty="0">
                <a:solidFill>
                  <a:srgbClr val="CC0099"/>
                </a:solidFill>
                <a:latin typeface="楷体_GB2312" pitchFamily="49" charset="-122"/>
              </a:rPr>
              <a:t/>
            </a:r>
            <a:br>
              <a:rPr kumimoji="1" lang="en-US" altLang="zh-CN" sz="4800" b="1" kern="0" dirty="0">
                <a:solidFill>
                  <a:srgbClr val="CC0099"/>
                </a:solidFill>
                <a:latin typeface="楷体_GB2312" pitchFamily="49" charset="-122"/>
              </a:rPr>
            </a:br>
            <a:endParaRPr kumimoji="1" lang="zh-CN" altLang="en-US" sz="4800" b="1" kern="0" dirty="0">
              <a:solidFill>
                <a:srgbClr val="CC0099"/>
              </a:solidFill>
              <a:latin typeface="楷体_GB2312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3335338"/>
            <a:ext cx="7772400" cy="268605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800" b="1" kern="0" dirty="0">
                <a:solidFill>
                  <a:srgbClr val="CC0099"/>
                </a:solidFill>
                <a:latin typeface="楷体_GB2312" pitchFamily="49" charset="-122"/>
              </a:rPr>
              <a:t>   </a:t>
            </a:r>
            <a:r>
              <a:rPr kumimoji="1" lang="zh-CN" altLang="en-US" sz="3600" b="1" kern="0" dirty="0">
                <a:solidFill>
                  <a:srgbClr val="000000"/>
                </a:solidFill>
                <a:latin typeface="楷体_GB2312" pitchFamily="49" charset="-122"/>
              </a:rPr>
              <a:t>一、</a:t>
            </a:r>
            <a:r>
              <a:rPr kumimoji="1" lang="en-US" altLang="zh-CN" sz="3600" b="1" kern="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kumimoji="1" lang="zh-CN" altLang="en-US" sz="3600" b="1" kern="0" dirty="0">
                <a:solidFill>
                  <a:srgbClr val="000000"/>
                </a:solidFill>
                <a:latin typeface="楷体_GB2312" pitchFamily="49" charset="-122"/>
              </a:rPr>
              <a:t>矩阵的初等变换</a:t>
            </a:r>
            <a:endParaRPr kumimoji="1" lang="en-US" altLang="zh-CN" sz="3600" b="1" kern="0" dirty="0">
              <a:solidFill>
                <a:srgbClr val="000000"/>
              </a:solidFill>
              <a:latin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 kern="0" dirty="0">
                <a:solidFill>
                  <a:srgbClr val="000000"/>
                </a:solidFill>
                <a:latin typeface="楷体_GB2312" pitchFamily="49" charset="-122"/>
              </a:rPr>
              <a:t>    二、矩阵的秩</a:t>
            </a:r>
            <a:endParaRPr kumimoji="1" lang="en-US" altLang="zh-CN" sz="3600" b="1" kern="0" dirty="0">
              <a:solidFill>
                <a:srgbClr val="000000"/>
              </a:solidFill>
              <a:latin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 kern="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kumimoji="1" lang="en-US" altLang="zh-CN" sz="3600" b="1" kern="0" dirty="0">
                <a:solidFill>
                  <a:srgbClr val="000000"/>
                </a:solidFill>
                <a:latin typeface="楷体_GB2312" pitchFamily="49" charset="-122"/>
              </a:rPr>
              <a:t>   </a:t>
            </a:r>
            <a:r>
              <a:rPr kumimoji="1" lang="zh-CN" altLang="en-US" sz="3600" b="1" kern="0" dirty="0">
                <a:solidFill>
                  <a:srgbClr val="000000"/>
                </a:solidFill>
                <a:latin typeface="楷体_GB2312" pitchFamily="49" charset="-122"/>
              </a:rPr>
              <a:t>三、线性方程组的解</a:t>
            </a:r>
            <a:endParaRPr kumimoji="1" lang="en-US" altLang="zh-CN" sz="3600" b="1" kern="0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kern="0" dirty="0">
                <a:solidFill>
                  <a:srgbClr val="CC0099"/>
                </a:solidFill>
                <a:latin typeface="楷体_GB2312" pitchFamily="49" charset="-122"/>
              </a:rPr>
              <a:t/>
            </a:r>
            <a:br>
              <a:rPr kumimoji="1" lang="en-US" altLang="zh-CN" sz="3600" b="1" kern="0" dirty="0">
                <a:solidFill>
                  <a:srgbClr val="CC0099"/>
                </a:solidFill>
                <a:latin typeface="楷体_GB2312" pitchFamily="49" charset="-122"/>
              </a:rPr>
            </a:br>
            <a:endParaRPr kumimoji="1" lang="zh-CN" altLang="en-US" sz="3600" b="1" kern="0" dirty="0">
              <a:solidFill>
                <a:srgbClr val="CC00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08" name="Rectangle 64"/>
          <p:cNvSpPr>
            <a:spLocks noChangeArrowheads="1"/>
          </p:cNvSpPr>
          <p:nvPr/>
        </p:nvSpPr>
        <p:spPr bwMode="auto">
          <a:xfrm>
            <a:off x="4284663" y="3573463"/>
            <a:ext cx="4679950" cy="3168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46179" name="Text Box 2"/>
          <p:cNvSpPr txBox="1">
            <a:spLocks noChangeArrowheads="1"/>
          </p:cNvSpPr>
          <p:nvPr/>
        </p:nvSpPr>
        <p:spPr bwMode="auto">
          <a:xfrm>
            <a:off x="762000" y="558800"/>
            <a:ext cx="229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三种变换：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62000" y="1354138"/>
            <a:ext cx="539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</a:rPr>
              <a:t>交换方程的次序，记作                 ；    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62000" y="2122488"/>
            <a:ext cx="661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</a:rPr>
              <a:t>以非零常数 </a:t>
            </a:r>
            <a:r>
              <a:rPr lang="en-US" altLang="zh-CN" sz="2400" b="1" i="1" smtClean="0">
                <a:solidFill>
                  <a:srgbClr val="000000"/>
                </a:solidFill>
              </a:rPr>
              <a:t>k </a:t>
            </a:r>
            <a:r>
              <a:rPr lang="zh-CN" altLang="en-US" sz="2400" b="1" smtClean="0">
                <a:solidFill>
                  <a:srgbClr val="000000"/>
                </a:solidFill>
              </a:rPr>
              <a:t>乘某个方程，记作              ； 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3588" y="2927350"/>
            <a:ext cx="7539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</a:rPr>
              <a:t>一个方程加上另一个方程的 </a:t>
            </a:r>
            <a:r>
              <a:rPr lang="en-US" altLang="zh-CN" sz="2400" b="1" i="1" smtClean="0">
                <a:solidFill>
                  <a:srgbClr val="000000"/>
                </a:solidFill>
              </a:rPr>
              <a:t>k </a:t>
            </a:r>
            <a:r>
              <a:rPr lang="zh-CN" altLang="en-US" sz="2400" b="1" smtClean="0">
                <a:solidFill>
                  <a:srgbClr val="000000"/>
                </a:solidFill>
              </a:rPr>
              <a:t>倍，记作      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 </a:t>
            </a:r>
            <a:r>
              <a:rPr lang="en-US" altLang="zh-CN" sz="2400" b="1" smtClean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762000" y="3840163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其逆变换是：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4356100" y="3582988"/>
            <a:ext cx="45370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结论：</a:t>
            </a:r>
          </a:p>
          <a:p>
            <a:pPr marL="342900" indent="-3429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b="1" smtClean="0">
                <a:solidFill>
                  <a:srgbClr val="FF3300"/>
                </a:solidFill>
              </a:rPr>
              <a:t>由于对原线性方程组施行的变换是可逆变换，因此变换前后的方程组同解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</a:rPr>
              <a:t>.</a:t>
            </a:r>
          </a:p>
          <a:p>
            <a:pPr marL="342900" indent="-3429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</a:rPr>
              <a:t>在上述变换过程中，实际上只对方程组的系数和常数进行运算，未知数并未参与运算．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243388" y="1438275"/>
            <a:ext cx="1009650" cy="288925"/>
            <a:chOff x="4150" y="391"/>
            <a:chExt cx="636" cy="182"/>
          </a:xfrm>
        </p:grpSpPr>
        <p:sp>
          <p:nvSpPr>
            <p:cNvPr id="946218" name="Oval 17"/>
            <p:cNvSpPr>
              <a:spLocks noChangeArrowheads="1"/>
            </p:cNvSpPr>
            <p:nvPr/>
          </p:nvSpPr>
          <p:spPr bwMode="auto">
            <a:xfrm>
              <a:off x="4150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946219" name="Oval 18"/>
            <p:cNvSpPr>
              <a:spLocks noChangeArrowheads="1"/>
            </p:cNvSpPr>
            <p:nvPr/>
          </p:nvSpPr>
          <p:spPr bwMode="auto">
            <a:xfrm>
              <a:off x="4604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j</a:t>
              </a:r>
            </a:p>
          </p:txBody>
        </p:sp>
        <p:sp>
          <p:nvSpPr>
            <p:cNvPr id="946220" name="Line 20"/>
            <p:cNvSpPr>
              <a:spLocks noChangeShapeType="1"/>
            </p:cNvSpPr>
            <p:nvPr/>
          </p:nvSpPr>
          <p:spPr bwMode="auto">
            <a:xfrm>
              <a:off x="4355" y="482"/>
              <a:ext cx="2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467350" y="2133600"/>
            <a:ext cx="1012825" cy="457200"/>
            <a:chOff x="4286" y="837"/>
            <a:chExt cx="638" cy="288"/>
          </a:xfrm>
        </p:grpSpPr>
        <p:sp>
          <p:nvSpPr>
            <p:cNvPr id="946216" name="Oval 23"/>
            <p:cNvSpPr>
              <a:spLocks noChangeArrowheads="1"/>
            </p:cNvSpPr>
            <p:nvPr/>
          </p:nvSpPr>
          <p:spPr bwMode="auto">
            <a:xfrm>
              <a:off x="4286" y="890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946217" name="Rectangle 24"/>
            <p:cNvSpPr>
              <a:spLocks noChangeArrowheads="1"/>
            </p:cNvSpPr>
            <p:nvPr/>
          </p:nvSpPr>
          <p:spPr bwMode="auto">
            <a:xfrm>
              <a:off x="4327" y="837"/>
              <a:ext cx="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  ×</a:t>
              </a:r>
              <a:r>
                <a:rPr lang="en-US" altLang="zh-CN" sz="2400" b="1" i="1" smtClean="0">
                  <a:solidFill>
                    <a:srgbClr val="0000FF"/>
                  </a:solidFill>
                </a:rPr>
                <a:t>k  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403975" y="2928938"/>
            <a:ext cx="1152525" cy="457200"/>
            <a:chOff x="4649" y="1253"/>
            <a:chExt cx="726" cy="288"/>
          </a:xfrm>
        </p:grpSpPr>
        <p:sp>
          <p:nvSpPr>
            <p:cNvPr id="946213" name="Oval 32"/>
            <p:cNvSpPr>
              <a:spLocks noChangeArrowheads="1"/>
            </p:cNvSpPr>
            <p:nvPr/>
          </p:nvSpPr>
          <p:spPr bwMode="auto">
            <a:xfrm>
              <a:off x="4649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946214" name="Rectangle 33"/>
            <p:cNvSpPr>
              <a:spLocks noChangeArrowheads="1"/>
            </p:cNvSpPr>
            <p:nvPr/>
          </p:nvSpPr>
          <p:spPr bwMode="auto">
            <a:xfrm>
              <a:off x="4802" y="1253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0000FF"/>
                  </a:solidFill>
                </a:rPr>
                <a:t>＋</a:t>
              </a:r>
              <a:r>
                <a:rPr lang="en-US" altLang="zh-CN" sz="2400" b="1" i="1" smtClean="0">
                  <a:solidFill>
                    <a:srgbClr val="0000FF"/>
                  </a:solidFill>
                </a:rPr>
                <a:t>k </a:t>
              </a:r>
            </a:p>
          </p:txBody>
        </p:sp>
        <p:sp>
          <p:nvSpPr>
            <p:cNvPr id="946215" name="Oval 34"/>
            <p:cNvSpPr>
              <a:spLocks noChangeArrowheads="1"/>
            </p:cNvSpPr>
            <p:nvPr/>
          </p:nvSpPr>
          <p:spPr bwMode="auto">
            <a:xfrm>
              <a:off x="5193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j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62000" y="4610100"/>
            <a:ext cx="1009650" cy="288925"/>
            <a:chOff x="4150" y="391"/>
            <a:chExt cx="636" cy="182"/>
          </a:xfrm>
        </p:grpSpPr>
        <p:sp>
          <p:nvSpPr>
            <p:cNvPr id="946210" name="Oval 37"/>
            <p:cNvSpPr>
              <a:spLocks noChangeArrowheads="1"/>
            </p:cNvSpPr>
            <p:nvPr/>
          </p:nvSpPr>
          <p:spPr bwMode="auto">
            <a:xfrm>
              <a:off x="4150" y="391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946211" name="Oval 38"/>
            <p:cNvSpPr>
              <a:spLocks noChangeArrowheads="1"/>
            </p:cNvSpPr>
            <p:nvPr/>
          </p:nvSpPr>
          <p:spPr bwMode="auto">
            <a:xfrm>
              <a:off x="4604" y="391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946212" name="Line 39"/>
            <p:cNvSpPr>
              <a:spLocks noChangeShapeType="1"/>
            </p:cNvSpPr>
            <p:nvPr/>
          </p:nvSpPr>
          <p:spPr bwMode="auto">
            <a:xfrm>
              <a:off x="4355" y="482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7391" name="AutoShape 47"/>
          <p:cNvSpPr>
            <a:spLocks noChangeArrowheads="1"/>
          </p:cNvSpPr>
          <p:nvPr/>
        </p:nvSpPr>
        <p:spPr bwMode="auto">
          <a:xfrm>
            <a:off x="2198688" y="4538663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762000" y="5213350"/>
            <a:ext cx="935038" cy="457200"/>
            <a:chOff x="4286" y="837"/>
            <a:chExt cx="589" cy="288"/>
          </a:xfrm>
        </p:grpSpPr>
        <p:sp>
          <p:nvSpPr>
            <p:cNvPr id="946208" name="Oval 41"/>
            <p:cNvSpPr>
              <a:spLocks noChangeArrowheads="1"/>
            </p:cNvSpPr>
            <p:nvPr/>
          </p:nvSpPr>
          <p:spPr bwMode="auto">
            <a:xfrm>
              <a:off x="4286" y="890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946209" name="Rectangle 42"/>
            <p:cNvSpPr>
              <a:spLocks noChangeArrowheads="1"/>
            </p:cNvSpPr>
            <p:nvPr/>
          </p:nvSpPr>
          <p:spPr bwMode="auto">
            <a:xfrm>
              <a:off x="4374" y="837"/>
              <a:ext cx="5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00"/>
                  </a:solidFill>
                </a:rPr>
                <a:t> ×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 </a:t>
              </a:r>
            </a:p>
          </p:txBody>
        </p:sp>
      </p:grpSp>
      <p:sp>
        <p:nvSpPr>
          <p:cNvPr id="57392" name="AutoShape 48"/>
          <p:cNvSpPr>
            <a:spLocks noChangeArrowheads="1"/>
          </p:cNvSpPr>
          <p:nvPr/>
        </p:nvSpPr>
        <p:spPr bwMode="auto">
          <a:xfrm>
            <a:off x="2198688" y="5226050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62000" y="5911850"/>
            <a:ext cx="1152525" cy="461963"/>
            <a:chOff x="4649" y="1252"/>
            <a:chExt cx="726" cy="291"/>
          </a:xfrm>
        </p:grpSpPr>
        <p:sp>
          <p:nvSpPr>
            <p:cNvPr id="946205" name="Oval 44"/>
            <p:cNvSpPr>
              <a:spLocks noChangeArrowheads="1"/>
            </p:cNvSpPr>
            <p:nvPr/>
          </p:nvSpPr>
          <p:spPr bwMode="auto">
            <a:xfrm>
              <a:off x="4649" y="1306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946206" name="Rectangle 45"/>
            <p:cNvSpPr>
              <a:spLocks noChangeArrowheads="1"/>
            </p:cNvSpPr>
            <p:nvPr/>
          </p:nvSpPr>
          <p:spPr bwMode="auto">
            <a:xfrm>
              <a:off x="4827" y="1252"/>
              <a:ext cx="3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00"/>
                  </a:solidFill>
                </a:rPr>
                <a:t>+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 </a:t>
              </a:r>
            </a:p>
          </p:txBody>
        </p:sp>
        <p:sp>
          <p:nvSpPr>
            <p:cNvPr id="946207" name="Oval 46"/>
            <p:cNvSpPr>
              <a:spLocks noChangeArrowheads="1"/>
            </p:cNvSpPr>
            <p:nvPr/>
          </p:nvSpPr>
          <p:spPr bwMode="auto">
            <a:xfrm>
              <a:off x="5193" y="1306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00"/>
                  </a:solidFill>
                </a:rPr>
                <a:t>j</a:t>
              </a:r>
            </a:p>
          </p:txBody>
        </p:sp>
      </p:grpSp>
      <p:sp>
        <p:nvSpPr>
          <p:cNvPr id="57393" name="AutoShape 49"/>
          <p:cNvSpPr>
            <a:spLocks noChangeArrowheads="1"/>
          </p:cNvSpPr>
          <p:nvPr/>
        </p:nvSpPr>
        <p:spPr bwMode="auto">
          <a:xfrm>
            <a:off x="2198688" y="5926138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059113" y="4581525"/>
            <a:ext cx="1081087" cy="288925"/>
            <a:chOff x="4150" y="411"/>
            <a:chExt cx="681" cy="182"/>
          </a:xfrm>
        </p:grpSpPr>
        <p:sp>
          <p:nvSpPr>
            <p:cNvPr id="946202" name="Oval 54"/>
            <p:cNvSpPr>
              <a:spLocks noChangeArrowheads="1"/>
            </p:cNvSpPr>
            <p:nvPr/>
          </p:nvSpPr>
          <p:spPr bwMode="auto">
            <a:xfrm>
              <a:off x="4649" y="41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946203" name="Oval 55"/>
            <p:cNvSpPr>
              <a:spLocks noChangeArrowheads="1"/>
            </p:cNvSpPr>
            <p:nvPr/>
          </p:nvSpPr>
          <p:spPr bwMode="auto">
            <a:xfrm>
              <a:off x="4150" y="41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j</a:t>
              </a:r>
            </a:p>
          </p:txBody>
        </p:sp>
        <p:sp>
          <p:nvSpPr>
            <p:cNvPr id="946204" name="Line 56"/>
            <p:cNvSpPr>
              <a:spLocks noChangeShapeType="1"/>
            </p:cNvSpPr>
            <p:nvPr/>
          </p:nvSpPr>
          <p:spPr bwMode="auto">
            <a:xfrm>
              <a:off x="4377" y="502"/>
              <a:ext cx="2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3059113" y="5224463"/>
            <a:ext cx="858837" cy="457200"/>
            <a:chOff x="4286" y="837"/>
            <a:chExt cx="541" cy="288"/>
          </a:xfrm>
        </p:grpSpPr>
        <p:sp>
          <p:nvSpPr>
            <p:cNvPr id="946200" name="Oval 58"/>
            <p:cNvSpPr>
              <a:spLocks noChangeArrowheads="1"/>
            </p:cNvSpPr>
            <p:nvPr/>
          </p:nvSpPr>
          <p:spPr bwMode="auto">
            <a:xfrm>
              <a:off x="4286" y="890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946201" name="Rectangle 59"/>
            <p:cNvSpPr>
              <a:spLocks noChangeArrowheads="1"/>
            </p:cNvSpPr>
            <p:nvPr/>
          </p:nvSpPr>
          <p:spPr bwMode="auto">
            <a:xfrm>
              <a:off x="4422" y="837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</a:rPr>
                <a:t>÷</a:t>
              </a:r>
              <a:r>
                <a:rPr lang="en-US" altLang="zh-CN" sz="2400" b="1" i="1" smtClean="0">
                  <a:solidFill>
                    <a:srgbClr val="0000FF"/>
                  </a:solidFill>
                </a:rPr>
                <a:t>k </a:t>
              </a: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3059113" y="5924550"/>
            <a:ext cx="1152525" cy="457200"/>
            <a:chOff x="4649" y="1253"/>
            <a:chExt cx="726" cy="288"/>
          </a:xfrm>
        </p:grpSpPr>
        <p:sp>
          <p:nvSpPr>
            <p:cNvPr id="946197" name="Oval 61"/>
            <p:cNvSpPr>
              <a:spLocks noChangeArrowheads="1"/>
            </p:cNvSpPr>
            <p:nvPr/>
          </p:nvSpPr>
          <p:spPr bwMode="auto">
            <a:xfrm>
              <a:off x="4649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946198" name="Rectangle 62"/>
            <p:cNvSpPr>
              <a:spLocks noChangeArrowheads="1"/>
            </p:cNvSpPr>
            <p:nvPr/>
          </p:nvSpPr>
          <p:spPr bwMode="auto">
            <a:xfrm>
              <a:off x="4810" y="1253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000FF"/>
                  </a:solidFill>
                </a:rPr>
                <a:t>－</a:t>
              </a:r>
              <a:r>
                <a:rPr lang="en-US" altLang="zh-CN" sz="2400" b="1" i="1" smtClean="0">
                  <a:solidFill>
                    <a:srgbClr val="0000FF"/>
                  </a:solidFill>
                </a:rPr>
                <a:t>k </a:t>
              </a:r>
            </a:p>
          </p:txBody>
        </p:sp>
        <p:sp>
          <p:nvSpPr>
            <p:cNvPr id="946199" name="Oval 63"/>
            <p:cNvSpPr>
              <a:spLocks noChangeArrowheads="1"/>
            </p:cNvSpPr>
            <p:nvPr/>
          </p:nvSpPr>
          <p:spPr bwMode="auto">
            <a:xfrm>
              <a:off x="5193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8" grpId="0" animBg="1"/>
      <p:bldP spid="57348" grpId="0"/>
      <p:bldP spid="57351" grpId="0"/>
      <p:bldP spid="57354" grpId="0"/>
      <p:bldP spid="57359" grpId="0" autoUpdateAnimBg="0"/>
      <p:bldP spid="57360" grpId="0" build="p" autoUpdateAnimBg="0"/>
      <p:bldP spid="57391" grpId="0" animBg="1"/>
      <p:bldP spid="57392" grpId="0" animBg="1"/>
      <p:bldP spid="5739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ChangeArrowheads="1"/>
          </p:cNvSpPr>
          <p:nvPr/>
        </p:nvSpPr>
        <p:spPr bwMode="auto">
          <a:xfrm>
            <a:off x="457200" y="53340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~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57200" y="1295400"/>
            <a:ext cx="82296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应用：</a:t>
            </a:r>
            <a:r>
              <a:rPr lang="zh-CN" altLang="en-US" sz="2400" b="1" dirty="0">
                <a:solidFill>
                  <a:srgbClr val="9999FF">
                    <a:lumMod val="50000"/>
                  </a:srgbClr>
                </a:solidFill>
              </a:rPr>
              <a:t>根据这一定理，为求矩阵的秩，只要用初等行变换把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9999FF">
                    <a:lumMod val="50000"/>
                  </a:srgbClr>
                </a:solidFill>
              </a:rPr>
              <a:t>矩阵化成行阶梯形矩阵，行阶梯形矩阵中非零行的行数就是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9999FF">
                    <a:lumMod val="50000"/>
                  </a:srgbClr>
                </a:solidFill>
              </a:rPr>
              <a:t>该矩阵的秩</a:t>
            </a: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</a:rPr>
              <a:t>．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3562350"/>
            <a:ext cx="82296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求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                                                的秩，并求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个最高阶非零子式．</a:t>
            </a:r>
          </a:p>
        </p:txBody>
      </p:sp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2262188" y="2887663"/>
          <a:ext cx="3533775" cy="1855787"/>
        </p:xfrm>
        <a:graphic>
          <a:graphicData uri="http://schemas.openxmlformats.org/presentationml/2006/ole">
            <p:oleObj spid="_x0000_s208898" name="Equation" r:id="rId3" imgW="1765300" imgH="927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1800225" y="1143000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2266950" y="1143000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3429000" y="1143000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4953000" y="1143000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5410200" y="1143000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6643688" y="1143000"/>
            <a:ext cx="457200" cy="1828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0392" name="Rectangle 2"/>
          <p:cNvSpPr>
            <a:spLocks noChangeArrowheads="1"/>
          </p:cNvSpPr>
          <p:nvPr/>
        </p:nvSpPr>
        <p:spPr bwMode="auto">
          <a:xfrm>
            <a:off x="457200" y="533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</a:rPr>
              <a:t>第一步先用初等行变换把矩阵化成行阶梯形矩阵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57200" y="313372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行阶梯形矩阵有 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个非零行，故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= 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57200" y="3735388"/>
            <a:ext cx="8229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第二步求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的最高阶非零子式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r>
              <a:rPr lang="zh-CN" altLang="en-US" sz="2400" b="1" smtClean="0">
                <a:solidFill>
                  <a:srgbClr val="000000"/>
                </a:solidFill>
              </a:rPr>
              <a:t>选取行阶梯形矩阵中非零行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的第一个非零元所在的列</a:t>
            </a:r>
          </a:p>
        </p:txBody>
      </p:sp>
      <p:graphicFrame>
        <p:nvGraphicFramePr>
          <p:cNvPr id="39954" name="Object 8"/>
          <p:cNvGraphicFramePr>
            <a:graphicFrameLocks noChangeAspect="1"/>
          </p:cNvGraphicFramePr>
          <p:nvPr/>
        </p:nvGraphicFramePr>
        <p:xfrm>
          <a:off x="4572000" y="4775200"/>
          <a:ext cx="2387600" cy="1854200"/>
        </p:xfrm>
        <a:graphic>
          <a:graphicData uri="http://schemas.openxmlformats.org/presentationml/2006/ole">
            <p:oleObj spid="_x0000_s209922" name="Equation" r:id="rId3" imgW="1193800" imgH="927100" progId="">
              <p:embed/>
            </p:oleObj>
          </a:graphicData>
        </a:graphic>
      </p:graphicFrame>
      <p:graphicFrame>
        <p:nvGraphicFramePr>
          <p:cNvPr id="39955" name="Object 9"/>
          <p:cNvGraphicFramePr>
            <a:graphicFrameLocks noChangeAspect="1"/>
          </p:cNvGraphicFramePr>
          <p:nvPr/>
        </p:nvGraphicFramePr>
        <p:xfrm>
          <a:off x="1919288" y="4775200"/>
          <a:ext cx="2640012" cy="1854200"/>
        </p:xfrm>
        <a:graphic>
          <a:graphicData uri="http://schemas.openxmlformats.org/presentationml/2006/ole">
            <p:oleObj spid="_x0000_s209923" name="Equation" r:id="rId4" imgW="1320800" imgH="927100" progId="">
              <p:embed/>
            </p:oleObj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953000" y="1614488"/>
            <a:ext cx="2827338" cy="863600"/>
            <a:chOff x="3120" y="1017"/>
            <a:chExt cx="1781" cy="544"/>
          </a:xfrm>
        </p:grpSpPr>
        <p:sp>
          <p:nvSpPr>
            <p:cNvPr id="1040400" name="Line 23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0401" name="Line 24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0402" name="Line 25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0403" name="Line 26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0404" name="Line 27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457200" y="4173538"/>
            <a:ext cx="868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                    </a:t>
            </a:r>
            <a:r>
              <a:rPr lang="zh-CN" altLang="en-US" sz="2400" b="1" smtClean="0">
                <a:solidFill>
                  <a:srgbClr val="000000"/>
                </a:solidFill>
              </a:rPr>
              <a:t>，与之对应的是选取矩阵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的第一、</a:t>
            </a:r>
          </a:p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二、四列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39979" name="Object 10"/>
          <p:cNvGraphicFramePr>
            <a:graphicFrameLocks noChangeAspect="1"/>
          </p:cNvGraphicFramePr>
          <p:nvPr/>
        </p:nvGraphicFramePr>
        <p:xfrm>
          <a:off x="1168400" y="1135063"/>
          <a:ext cx="6678613" cy="1854200"/>
        </p:xfrm>
        <a:graphic>
          <a:graphicData uri="http://schemas.openxmlformats.org/presentationml/2006/ole">
            <p:oleObj spid="_x0000_s209924" name="Equation" r:id="rId5" imgW="3340100" imgH="927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601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101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601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101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 animBg="1"/>
      <p:bldP spid="39965" grpId="0" animBg="1"/>
      <p:bldP spid="39966" grpId="0" animBg="1"/>
      <p:bldP spid="39967" grpId="0" animBg="1"/>
      <p:bldP spid="39968" grpId="0" animBg="1"/>
      <p:bldP spid="39969" grpId="0" animBg="1"/>
      <p:bldP spid="39940" grpId="0"/>
      <p:bldP spid="39950" grpId="0"/>
      <p:bldP spid="3997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0" name="Object 6"/>
          <p:cNvGraphicFramePr>
            <a:graphicFrameLocks noChangeAspect="1"/>
          </p:cNvGraphicFramePr>
          <p:nvPr/>
        </p:nvGraphicFramePr>
        <p:xfrm>
          <a:off x="2008188" y="609600"/>
          <a:ext cx="4951412" cy="1854200"/>
        </p:xfrm>
        <a:graphic>
          <a:graphicData uri="http://schemas.openxmlformats.org/presentationml/2006/ole">
            <p:oleObj spid="_x0000_s210946" name="Equation" r:id="rId3" imgW="2476500" imgH="927100" progId="">
              <p:embed/>
            </p:oleObj>
          </a:graphicData>
        </a:graphic>
      </p:graphicFrame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5613" y="2674938"/>
            <a:ext cx="814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i="1" smtClean="0">
                <a:solidFill>
                  <a:srgbClr val="000000"/>
                </a:solidFill>
              </a:rPr>
              <a:t>R</a:t>
            </a:r>
            <a:r>
              <a:rPr lang="zh-CN" altLang="zh-CN" sz="2400" b="1" smtClean="0">
                <a:solidFill>
                  <a:srgbClr val="000000"/>
                </a:solidFill>
              </a:rPr>
              <a:t>(</a:t>
            </a:r>
            <a:r>
              <a:rPr lang="zh-CN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zh-CN" sz="2400" b="1" baseline="-25000" smtClean="0">
                <a:solidFill>
                  <a:srgbClr val="000000"/>
                </a:solidFill>
              </a:rPr>
              <a:t>0</a:t>
            </a:r>
            <a:r>
              <a:rPr lang="zh-CN" altLang="zh-CN" sz="2400" b="1" smtClean="0">
                <a:solidFill>
                  <a:srgbClr val="000000"/>
                </a:solidFill>
              </a:rPr>
              <a:t>) = 3，计算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zh-CN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zh-CN" sz="2400" b="1" baseline="-25000" smtClean="0">
                <a:solidFill>
                  <a:srgbClr val="000000"/>
                </a:solidFill>
              </a:rPr>
              <a:t>0</a:t>
            </a:r>
            <a:r>
              <a:rPr lang="zh-CN" altLang="zh-CN" sz="2400" b="1" smtClean="0">
                <a:solidFill>
                  <a:srgbClr val="000000"/>
                </a:solidFill>
              </a:rPr>
              <a:t>的前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zh-CN" sz="2400" b="1" smtClean="0">
                <a:solidFill>
                  <a:srgbClr val="000000"/>
                </a:solidFill>
              </a:rPr>
              <a:t>行构成的子式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640263" y="1092200"/>
            <a:ext cx="1595437" cy="863600"/>
            <a:chOff x="2923" y="3312"/>
            <a:chExt cx="1005" cy="544"/>
          </a:xfrm>
        </p:grpSpPr>
        <p:sp>
          <p:nvSpPr>
            <p:cNvPr id="1041415" name="Line 30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1416" name="Line 31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1417" name="Line 32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1418" name="Line 33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1419" name="Line 34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34851" name="Object 7"/>
          <p:cNvGraphicFramePr>
            <a:graphicFrameLocks noChangeAspect="1"/>
          </p:cNvGraphicFramePr>
          <p:nvPr/>
        </p:nvGraphicFramePr>
        <p:xfrm>
          <a:off x="1690688" y="3343275"/>
          <a:ext cx="5688012" cy="1397000"/>
        </p:xfrm>
        <a:graphic>
          <a:graphicData uri="http://schemas.openxmlformats.org/presentationml/2006/ole">
            <p:oleObj spid="_x0000_s210947" name="Equation" r:id="rId4" imgW="2844800" imgH="698500" progId="">
              <p:embed/>
            </p:oleObj>
          </a:graphicData>
        </a:graphic>
      </p:graphicFrame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455613" y="4953000"/>
            <a:ext cx="814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因此这就是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的一个最高阶非零子式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5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3124200"/>
            <a:ext cx="82677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分析：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作初等行变换变为行阶梯形矩阵，设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的行阶梯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形矩阵为                 ，则    就是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的行阶梯形矩阵，因此可从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中同时看出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及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042435" name="Rectangle 4"/>
          <p:cNvSpPr>
            <a:spLocks noChangeArrowheads="1"/>
          </p:cNvSpPr>
          <p:nvPr/>
        </p:nvSpPr>
        <p:spPr bwMode="auto">
          <a:xfrm>
            <a:off x="457200" y="1131888"/>
            <a:ext cx="8229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                             ，求矩阵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及矩阵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的秩．</a:t>
            </a:r>
          </a:p>
        </p:txBody>
      </p:sp>
      <p:graphicFrame>
        <p:nvGraphicFramePr>
          <p:cNvPr id="1042436" name="Object 10"/>
          <p:cNvGraphicFramePr>
            <a:graphicFrameLocks noChangeAspect="1"/>
          </p:cNvGraphicFramePr>
          <p:nvPr/>
        </p:nvGraphicFramePr>
        <p:xfrm>
          <a:off x="1524000" y="457200"/>
          <a:ext cx="4270375" cy="1855788"/>
        </p:xfrm>
        <a:graphic>
          <a:graphicData uri="http://schemas.openxmlformats.org/presentationml/2006/ole">
            <p:oleObj spid="_x0000_s211970" name="Equation" r:id="rId3" imgW="2133600" imgH="927100" progId="">
              <p:embed/>
            </p:oleObj>
          </a:graphicData>
        </a:graphic>
      </p:graphicFrame>
      <p:graphicFrame>
        <p:nvGraphicFramePr>
          <p:cNvPr id="41990" name="Object 11"/>
          <p:cNvGraphicFramePr>
            <a:graphicFrameLocks noChangeAspect="1"/>
          </p:cNvGraphicFramePr>
          <p:nvPr/>
        </p:nvGraphicFramePr>
        <p:xfrm>
          <a:off x="1733550" y="3570288"/>
          <a:ext cx="1347788" cy="482600"/>
        </p:xfrm>
        <a:graphic>
          <a:graphicData uri="http://schemas.openxmlformats.org/presentationml/2006/ole">
            <p:oleObj spid="_x0000_s211971" name="Equation" r:id="rId4" imgW="672808" imgH="241195" progId="">
              <p:embed/>
            </p:oleObj>
          </a:graphicData>
        </a:graphic>
      </p:graphicFrame>
      <p:graphicFrame>
        <p:nvGraphicFramePr>
          <p:cNvPr id="41991" name="Object 12"/>
          <p:cNvGraphicFramePr>
            <a:graphicFrameLocks noChangeAspect="1"/>
          </p:cNvGraphicFramePr>
          <p:nvPr/>
        </p:nvGraphicFramePr>
        <p:xfrm>
          <a:off x="3657600" y="3570288"/>
          <a:ext cx="330200" cy="406400"/>
        </p:xfrm>
        <a:graphic>
          <a:graphicData uri="http://schemas.openxmlformats.org/presentationml/2006/ole">
            <p:oleObj spid="_x0000_s211972" name="Equation" r:id="rId5" imgW="164957" imgH="203024" progId="">
              <p:embed/>
            </p:oleObj>
          </a:graphicData>
        </a:graphic>
      </p:graphicFrame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55613" y="5472113"/>
            <a:ext cx="814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endParaRPr kumimoji="1" lang="zh-CN" altLang="en-US" sz="2400" b="1" smtClean="0">
              <a:solidFill>
                <a:srgbClr val="0000FF"/>
              </a:solidFill>
            </a:endParaRPr>
          </a:p>
        </p:txBody>
      </p:sp>
      <p:graphicFrame>
        <p:nvGraphicFramePr>
          <p:cNvPr id="41996" name="Object 13"/>
          <p:cNvGraphicFramePr>
            <a:graphicFrameLocks noChangeAspect="1"/>
          </p:cNvGraphicFramePr>
          <p:nvPr/>
        </p:nvGraphicFramePr>
        <p:xfrm>
          <a:off x="1085850" y="4821238"/>
          <a:ext cx="6329363" cy="1855787"/>
        </p:xfrm>
        <a:graphic>
          <a:graphicData uri="http://schemas.openxmlformats.org/presentationml/2006/ole">
            <p:oleObj spid="_x0000_s211973" name="Equation" r:id="rId6" imgW="3162300" imgH="927100" progId="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876800" y="5229225"/>
            <a:ext cx="2484438" cy="989013"/>
            <a:chOff x="3072" y="3294"/>
            <a:chExt cx="1565" cy="623"/>
          </a:xfrm>
        </p:grpSpPr>
        <p:sp>
          <p:nvSpPr>
            <p:cNvPr id="1042443" name="Line 14"/>
            <p:cNvSpPr>
              <a:spLocks noChangeShapeType="1"/>
            </p:cNvSpPr>
            <p:nvPr/>
          </p:nvSpPr>
          <p:spPr bwMode="auto">
            <a:xfrm>
              <a:off x="3072" y="3294"/>
              <a:ext cx="6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2444" name="Line 15"/>
            <p:cNvSpPr>
              <a:spLocks noChangeShapeType="1"/>
            </p:cNvSpPr>
            <p:nvPr/>
          </p:nvSpPr>
          <p:spPr bwMode="auto">
            <a:xfrm>
              <a:off x="3696" y="3294"/>
              <a:ext cx="0" cy="3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2445" name="Line 16"/>
            <p:cNvSpPr>
              <a:spLocks noChangeShapeType="1"/>
            </p:cNvSpPr>
            <p:nvPr/>
          </p:nvSpPr>
          <p:spPr bwMode="auto">
            <a:xfrm>
              <a:off x="3687" y="3607"/>
              <a:ext cx="6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2446" name="Line 17"/>
            <p:cNvSpPr>
              <a:spLocks noChangeShapeType="1"/>
            </p:cNvSpPr>
            <p:nvPr/>
          </p:nvSpPr>
          <p:spPr bwMode="auto">
            <a:xfrm>
              <a:off x="4329" y="3600"/>
              <a:ext cx="0" cy="3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2447" name="Line 18"/>
            <p:cNvSpPr>
              <a:spLocks noChangeShapeType="1"/>
            </p:cNvSpPr>
            <p:nvPr/>
          </p:nvSpPr>
          <p:spPr bwMode="auto">
            <a:xfrm>
              <a:off x="4320" y="3913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7620000" y="5289550"/>
            <a:ext cx="12715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95" grpId="0"/>
      <p:bldP spid="4200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19"/>
          <p:cNvSpPr>
            <a:spLocks noChangeArrowheads="1"/>
          </p:cNvSpPr>
          <p:nvPr/>
        </p:nvSpPr>
        <p:spPr bwMode="auto">
          <a:xfrm>
            <a:off x="457200" y="53340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矩阵的秩的性质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65113" y="1117600"/>
            <a:ext cx="8610600" cy="56118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矩阵，则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)≤min(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m, 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~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、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Q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可逆，则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R(PAQ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max{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)}≤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特别地，当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为非零列向量时，有</a:t>
            </a:r>
          </a:p>
          <a:p>
            <a:pPr marL="457200" indent="-457200"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 startAt="6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 startAt="6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)≤min{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)}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 startAt="6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B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O</a:t>
            </a:r>
            <a:r>
              <a:rPr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30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3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3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8" grpId="0" build="p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475" y="836613"/>
            <a:ext cx="12239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9999FF">
                    <a:lumMod val="50000"/>
                  </a:srgbClr>
                </a:solidFill>
                <a:latin typeface="Arial" charset="0"/>
                <a:ea typeface="宋体" pitchFamily="2" charset="-122"/>
              </a:rPr>
              <a:t>证：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925638" y="836613"/>
            <a:ext cx="6246812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5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max{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)}≤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1598613"/>
            <a:ext cx="6264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因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的最高阶子式总是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的非零子式，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27763" y="1557338"/>
            <a:ext cx="2808287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故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288" y="2244725"/>
            <a:ext cx="554513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同理可证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．于是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16463" y="2244725"/>
            <a:ext cx="38163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max{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)}≤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42988" y="2894013"/>
            <a:ext cx="770572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t .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则通过列初等变换</a:t>
            </a:r>
          </a:p>
        </p:txBody>
      </p:sp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2282825" y="3429000"/>
          <a:ext cx="4465638" cy="792163"/>
        </p:xfrm>
        <a:graphic>
          <a:graphicData uri="http://schemas.openxmlformats.org/presentationml/2006/ole">
            <p:oleObj spid="_x0000_s212994" name="公式" r:id="rId3" imgW="1790700" imgH="317500" progId="Equation.3">
              <p:embed/>
            </p:oleObj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2339975" y="4141788"/>
          <a:ext cx="4589463" cy="871537"/>
        </p:xfrm>
        <a:graphic>
          <a:graphicData uri="http://schemas.openxmlformats.org/presentationml/2006/ole">
            <p:oleObj spid="_x0000_s212995" name="公式" r:id="rId4" imgW="1739900" imgH="330200" progId="Equation.3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8313" y="5053013"/>
            <a:ext cx="770413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中只含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r+ t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个非零列，                          ，即</a:t>
            </a:r>
          </a:p>
        </p:txBody>
      </p:sp>
      <p:graphicFrame>
        <p:nvGraphicFramePr>
          <p:cNvPr id="384004" name="Object 4"/>
          <p:cNvGraphicFramePr>
            <a:graphicFrameLocks noChangeAspect="1"/>
          </p:cNvGraphicFramePr>
          <p:nvPr/>
        </p:nvGraphicFramePr>
        <p:xfrm>
          <a:off x="468313" y="5059363"/>
          <a:ext cx="920750" cy="530225"/>
        </p:xfrm>
        <a:graphic>
          <a:graphicData uri="http://schemas.openxmlformats.org/presentationml/2006/ole">
            <p:oleObj spid="_x0000_s212996" name="公式" r:id="rId5" imgW="418918" imgH="241195" progId="Equation.3">
              <p:embed/>
            </p:oleObj>
          </a:graphicData>
        </a:graphic>
      </p:graphicFrame>
      <p:graphicFrame>
        <p:nvGraphicFramePr>
          <p:cNvPr id="384005" name="Object 5"/>
          <p:cNvGraphicFramePr>
            <a:graphicFrameLocks noChangeAspect="1"/>
          </p:cNvGraphicFramePr>
          <p:nvPr/>
        </p:nvGraphicFramePr>
        <p:xfrm>
          <a:off x="4479925" y="5059363"/>
          <a:ext cx="2036763" cy="530225"/>
        </p:xfrm>
        <a:graphic>
          <a:graphicData uri="http://schemas.openxmlformats.org/presentationml/2006/ole">
            <p:oleObj spid="_x0000_s212997" name="公式" r:id="rId6" imgW="927100" imgH="241300" progId="Equation.3">
              <p:embed/>
            </p:oleObj>
          </a:graphicData>
        </a:graphic>
      </p:graphicFrame>
      <p:sp>
        <p:nvSpPr>
          <p:cNvPr id="384014" name="矩形 13"/>
          <p:cNvSpPr>
            <a:spLocks noChangeArrowheads="1"/>
          </p:cNvSpPr>
          <p:nvPr/>
        </p:nvSpPr>
        <p:spPr bwMode="auto">
          <a:xfrm>
            <a:off x="2916238" y="5795963"/>
            <a:ext cx="325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1" grpId="0"/>
      <p:bldP spid="38401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矩形 1"/>
          <p:cNvSpPr>
            <a:spLocks noChangeArrowheads="1"/>
          </p:cNvSpPr>
          <p:nvPr/>
        </p:nvSpPr>
        <p:spPr bwMode="auto">
          <a:xfrm>
            <a:off x="971550" y="692150"/>
            <a:ext cx="3948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 startAt="6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0113" y="1341438"/>
            <a:ext cx="817245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设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都是            矩阵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.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对矩阵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A+B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做列初等变换</a:t>
            </a:r>
          </a:p>
        </p:txBody>
      </p:sp>
      <p:graphicFrame>
        <p:nvGraphicFramePr>
          <p:cNvPr id="1805314" name="Object 2"/>
          <p:cNvGraphicFramePr>
            <a:graphicFrameLocks noChangeAspect="1"/>
          </p:cNvGraphicFramePr>
          <p:nvPr/>
        </p:nvGraphicFramePr>
        <p:xfrm>
          <a:off x="2843213" y="1466850"/>
          <a:ext cx="781050" cy="306388"/>
        </p:xfrm>
        <a:graphic>
          <a:graphicData uri="http://schemas.openxmlformats.org/presentationml/2006/ole">
            <p:oleObj spid="_x0000_s214018" name="公式" r:id="rId3" imgW="355446" imgH="139639" progId="Equation.3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0825" y="1989138"/>
            <a:ext cx="81724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           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即得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A+B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~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,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于是</a:t>
            </a:r>
          </a:p>
        </p:txBody>
      </p:sp>
      <p:graphicFrame>
        <p:nvGraphicFramePr>
          <p:cNvPr id="1805315" name="Object 3"/>
          <p:cNvGraphicFramePr>
            <a:graphicFrameLocks noChangeAspect="1"/>
          </p:cNvGraphicFramePr>
          <p:nvPr/>
        </p:nvGraphicFramePr>
        <p:xfrm>
          <a:off x="539750" y="1990725"/>
          <a:ext cx="2844800" cy="501650"/>
        </p:xfrm>
        <a:graphic>
          <a:graphicData uri="http://schemas.openxmlformats.org/presentationml/2006/ole">
            <p:oleObj spid="_x0000_s214019" name="公式" r:id="rId4" imgW="1295400" imgH="228600" progId="Equation.3">
              <p:embed/>
            </p:oleObj>
          </a:graphicData>
        </a:graphic>
      </p:graphicFrame>
      <p:sp>
        <p:nvSpPr>
          <p:cNvPr id="385031" name="矩形 8"/>
          <p:cNvSpPr>
            <a:spLocks noChangeArrowheads="1"/>
          </p:cNvSpPr>
          <p:nvPr/>
        </p:nvSpPr>
        <p:spPr bwMode="auto">
          <a:xfrm>
            <a:off x="1557338" y="2636838"/>
            <a:ext cx="675957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8503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/>
        </p:nvSpPr>
        <p:spPr bwMode="auto">
          <a:xfrm>
            <a:off x="457200" y="1385888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4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阶矩阵， 证明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57200" y="2147888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证明：</a:t>
            </a: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由性质“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”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(2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= n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又因为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，所以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E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57200" y="1295400"/>
            <a:ext cx="82311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分析：</a:t>
            </a:r>
            <a:r>
              <a:rPr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的行最简形矩阵应该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个非零行；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每个</a:t>
            </a:r>
            <a:r>
              <a:rPr lang="zh-CN" altLang="en-US" sz="2400" b="1" smtClean="0">
                <a:solidFill>
                  <a:srgbClr val="000000"/>
                </a:solidFill>
              </a:rPr>
              <a:t>非零行的第一个非零元为 </a:t>
            </a:r>
            <a:r>
              <a:rPr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每个非零元所在的列的其它元素都为零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的行最简形中应该包含以下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个列向量：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3581400" y="3492500"/>
          <a:ext cx="1943100" cy="2422525"/>
        </p:xfrm>
        <a:graphic>
          <a:graphicData uri="http://schemas.openxmlformats.org/presentationml/2006/ole">
            <p:oleObj spid="_x0000_s215042" name="Equation" r:id="rId4" imgW="1295400" imgH="1612900" progId="">
              <p:embed/>
            </p:oleObj>
          </a:graphicData>
        </a:graphic>
      </p:graphicFrame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57200" y="6042025"/>
            <a:ext cx="841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又因为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lang="zh-CN" altLang="en-US" sz="2400" b="1" smtClean="0">
                <a:solidFill>
                  <a:srgbClr val="000000"/>
                </a:solidFill>
              </a:rPr>
              <a:t>矩阵，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所以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的行最简形矩阵为           ．</a:t>
            </a:r>
          </a:p>
        </p:txBody>
      </p:sp>
      <p:sp>
        <p:nvSpPr>
          <p:cNvPr id="64521" name="AutoShape 9"/>
          <p:cNvSpPr>
            <a:spLocks/>
          </p:cNvSpPr>
          <p:nvPr/>
        </p:nvSpPr>
        <p:spPr bwMode="auto">
          <a:xfrm>
            <a:off x="3276600" y="3552825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314575" y="3940175"/>
            <a:ext cx="885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前 </a:t>
            </a:r>
            <a:r>
              <a:rPr lang="en-US" altLang="zh-CN" b="1" i="1" smtClean="0">
                <a:solidFill>
                  <a:srgbClr val="000000"/>
                </a:solidFill>
              </a:rPr>
              <a:t>n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行</a:t>
            </a:r>
          </a:p>
        </p:txBody>
      </p:sp>
      <p:sp>
        <p:nvSpPr>
          <p:cNvPr id="64525" name="AutoShape 13"/>
          <p:cNvSpPr>
            <a:spLocks/>
          </p:cNvSpPr>
          <p:nvPr/>
        </p:nvSpPr>
        <p:spPr bwMode="auto">
          <a:xfrm>
            <a:off x="3327400" y="5076825"/>
            <a:ext cx="101600" cy="762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1946275" y="5275263"/>
            <a:ext cx="1254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后 </a:t>
            </a:r>
            <a:r>
              <a:rPr lang="en-US" altLang="zh-CN" b="1" i="1" smtClean="0">
                <a:solidFill>
                  <a:srgbClr val="000000"/>
                </a:solidFill>
              </a:rPr>
              <a:t>m </a:t>
            </a:r>
            <a:r>
              <a:rPr lang="en-US" altLang="zh-CN" b="1" smtClean="0">
                <a:solidFill>
                  <a:srgbClr val="000000"/>
                </a:solidFill>
              </a:rPr>
              <a:t>- </a:t>
            </a:r>
            <a:r>
              <a:rPr lang="en-US" altLang="zh-CN" b="1" i="1" smtClean="0">
                <a:solidFill>
                  <a:srgbClr val="000000"/>
                </a:solidFill>
              </a:rPr>
              <a:t>n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行</a:t>
            </a:r>
          </a:p>
        </p:txBody>
      </p:sp>
      <p:graphicFrame>
        <p:nvGraphicFramePr>
          <p:cNvPr id="64527" name="Object 7"/>
          <p:cNvGraphicFramePr>
            <a:graphicFrameLocks noChangeAspect="1"/>
          </p:cNvGraphicFramePr>
          <p:nvPr/>
        </p:nvGraphicFramePr>
        <p:xfrm>
          <a:off x="7315200" y="5799138"/>
          <a:ext cx="762000" cy="941387"/>
        </p:xfrm>
        <a:graphic>
          <a:graphicData uri="http://schemas.openxmlformats.org/presentationml/2006/ole">
            <p:oleObj spid="_x0000_s215043" name="Equation" r:id="rId5" imgW="380835" imgH="469696" progId="">
              <p:embed/>
            </p:oleObj>
          </a:graphicData>
        </a:graphic>
      </p:graphicFrame>
      <p:sp>
        <p:nvSpPr>
          <p:cNvPr id="1047562" name="Rectangle 17"/>
          <p:cNvSpPr>
            <a:spLocks noChangeArrowheads="1"/>
          </p:cNvSpPr>
          <p:nvPr/>
        </p:nvSpPr>
        <p:spPr bwMode="auto">
          <a:xfrm>
            <a:off x="457200" y="53340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5 </a:t>
            </a:r>
            <a:r>
              <a:rPr lang="zh-CN" altLang="en-US" sz="2400" b="1" smtClean="0">
                <a:solidFill>
                  <a:srgbClr val="000000"/>
                </a:solidFill>
              </a:rPr>
              <a:t>证明若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B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C</a:t>
            </a:r>
            <a:r>
              <a:rPr lang="zh-CN" altLang="en-US" sz="2400" b="1" smtClean="0">
                <a:solidFill>
                  <a:srgbClr val="000000"/>
                </a:solidFill>
              </a:rPr>
              <a:t>，且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smtClean="0">
                <a:solidFill>
                  <a:srgbClr val="000000"/>
                </a:solidFill>
              </a:rPr>
              <a:t>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64531" name="AutoShape 1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2938" y="6223000"/>
            <a:ext cx="747712" cy="406400"/>
          </a:xfrm>
          <a:prstGeom prst="actionButtonBlank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返回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/>
      <p:bldP spid="64520" grpId="0"/>
      <p:bldP spid="64521" grpId="0" animBg="1"/>
      <p:bldP spid="64522" grpId="0"/>
      <p:bldP spid="64525" grpId="0" animBg="1"/>
      <p:bldP spid="64526" grpId="0"/>
      <p:bldP spid="6453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57200" y="1295400"/>
            <a:ext cx="82296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</a:t>
            </a: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所以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的行最简形矩阵为               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阶可逆矩阵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，满足                         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                                                                  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因为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smtClean="0">
                <a:solidFill>
                  <a:srgbClr val="000000"/>
                </a:solidFill>
              </a:rPr>
              <a:t>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，而</a:t>
            </a:r>
            <a:r>
              <a:rPr lang="zh-CN" altLang="en-US" sz="2400" b="1" smtClean="0">
                <a:solidFill>
                  <a:srgbClr val="000000"/>
                </a:solidFill>
              </a:rPr>
              <a:t>                         ，故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smtClean="0">
                <a:solidFill>
                  <a:srgbClr val="000000"/>
                </a:solidFill>
              </a:rPr>
              <a:t>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61444" name="Object 12"/>
          <p:cNvGraphicFramePr>
            <a:graphicFrameLocks noChangeAspect="1"/>
          </p:cNvGraphicFramePr>
          <p:nvPr/>
        </p:nvGraphicFramePr>
        <p:xfrm>
          <a:off x="6807200" y="1062038"/>
          <a:ext cx="1117600" cy="966787"/>
        </p:xfrm>
        <a:graphic>
          <a:graphicData uri="http://schemas.openxmlformats.org/presentationml/2006/ole">
            <p:oleObj spid="_x0000_s216066" name="Equation" r:id="rId4" imgW="558558" imgH="482391" progId="">
              <p:embed/>
            </p:oleObj>
          </a:graphicData>
        </a:graphic>
      </p:graphicFrame>
      <p:graphicFrame>
        <p:nvGraphicFramePr>
          <p:cNvPr id="61445" name="Object 13"/>
          <p:cNvGraphicFramePr>
            <a:graphicFrameLocks noChangeAspect="1"/>
          </p:cNvGraphicFramePr>
          <p:nvPr/>
        </p:nvGraphicFramePr>
        <p:xfrm>
          <a:off x="4067175" y="1947863"/>
          <a:ext cx="1827213" cy="965200"/>
        </p:xfrm>
        <a:graphic>
          <a:graphicData uri="http://schemas.openxmlformats.org/presentationml/2006/ole">
            <p:oleObj spid="_x0000_s216067" name="Equation" r:id="rId5" imgW="914400" imgH="482600" progId="">
              <p:embed/>
            </p:oleObj>
          </a:graphicData>
        </a:graphic>
      </p:graphicFrame>
      <p:graphicFrame>
        <p:nvGraphicFramePr>
          <p:cNvPr id="61446" name="Object 14"/>
          <p:cNvGraphicFramePr>
            <a:graphicFrameLocks noChangeAspect="1"/>
          </p:cNvGraphicFramePr>
          <p:nvPr/>
        </p:nvGraphicFramePr>
        <p:xfrm>
          <a:off x="2505075" y="3276600"/>
          <a:ext cx="2716213" cy="939800"/>
        </p:xfrm>
        <a:graphic>
          <a:graphicData uri="http://schemas.openxmlformats.org/presentationml/2006/ole">
            <p:oleObj spid="_x0000_s216068" name="Equation" r:id="rId6" imgW="1358900" imgH="469900" progId="">
              <p:embed/>
            </p:oleObj>
          </a:graphicData>
        </a:graphic>
      </p:graphicFrame>
      <p:graphicFrame>
        <p:nvGraphicFramePr>
          <p:cNvPr id="61447" name="Object 15"/>
          <p:cNvGraphicFramePr>
            <a:graphicFrameLocks noChangeAspect="1"/>
          </p:cNvGraphicFramePr>
          <p:nvPr/>
        </p:nvGraphicFramePr>
        <p:xfrm>
          <a:off x="5184775" y="3276600"/>
          <a:ext cx="887413" cy="939800"/>
        </p:xfrm>
        <a:graphic>
          <a:graphicData uri="http://schemas.openxmlformats.org/presentationml/2006/ole">
            <p:oleObj spid="_x0000_s216069" name="Equation" r:id="rId7" imgW="444307" imgH="469696" progId="">
              <p:embed/>
            </p:oleObj>
          </a:graphicData>
        </a:graphic>
      </p:graphicFrame>
      <p:graphicFrame>
        <p:nvGraphicFramePr>
          <p:cNvPr id="61448" name="Object 16"/>
          <p:cNvGraphicFramePr>
            <a:graphicFrameLocks noChangeAspect="1"/>
          </p:cNvGraphicFramePr>
          <p:nvPr/>
        </p:nvGraphicFramePr>
        <p:xfrm>
          <a:off x="3633788" y="4572000"/>
          <a:ext cx="1876425" cy="939800"/>
        </p:xfrm>
        <a:graphic>
          <a:graphicData uri="http://schemas.openxmlformats.org/presentationml/2006/ole">
            <p:oleObj spid="_x0000_s216070" name="Equation" r:id="rId8" imgW="939800" imgH="469900" progId="">
              <p:embed/>
            </p:oleObj>
          </a:graphicData>
        </a:graphic>
      </p:graphicFrame>
      <p:sp>
        <p:nvSpPr>
          <p:cNvPr id="61449" name="AutoShape 9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509588" cy="509588"/>
          </a:xfrm>
          <a:prstGeom prst="actionButtonInformation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14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476250"/>
            <a:ext cx="784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下列三种变换称为矩阵的</a:t>
            </a:r>
            <a:r>
              <a:rPr lang="zh-CN" altLang="en-US" sz="2400" b="1" smtClean="0">
                <a:solidFill>
                  <a:srgbClr val="FF3300"/>
                </a:solidFill>
              </a:rPr>
              <a:t>初等行变换</a:t>
            </a:r>
            <a:r>
              <a:rPr lang="en-US" altLang="zh-CN" sz="2400" b="1" smtClean="0">
                <a:solidFill>
                  <a:srgbClr val="D60093"/>
                </a:solidFill>
              </a:rPr>
              <a:t>(</a:t>
            </a:r>
            <a:r>
              <a:rPr lang="en-US" altLang="zh-CN" sz="2400" smtClean="0">
                <a:solidFill>
                  <a:srgbClr val="D60093"/>
                </a:solidFill>
                <a:latin typeface="Arial" charset="0"/>
                <a:ea typeface="宋体" pitchFamily="2" charset="-122"/>
              </a:rPr>
              <a:t>elementary row transformations)</a:t>
            </a:r>
            <a:r>
              <a:rPr lang="en-US" altLang="zh-CN" sz="24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62000" y="1316038"/>
            <a:ext cx="401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</a:rPr>
              <a:t>对调两行，记作               ；</a:t>
            </a:r>
          </a:p>
        </p:txBody>
      </p:sp>
      <p:graphicFrame>
        <p:nvGraphicFramePr>
          <p:cNvPr id="82951" name="Object 20"/>
          <p:cNvGraphicFramePr>
            <a:graphicFrameLocks noChangeAspect="1"/>
          </p:cNvGraphicFramePr>
          <p:nvPr/>
        </p:nvGraphicFramePr>
        <p:xfrm>
          <a:off x="3279775" y="1292225"/>
          <a:ext cx="1076325" cy="552450"/>
        </p:xfrm>
        <a:graphic>
          <a:graphicData uri="http://schemas.openxmlformats.org/presentationml/2006/ole">
            <p:oleObj spid="_x0000_s134146" name="Equation" r:id="rId3" imgW="596880" imgH="292320" progId="">
              <p:embed/>
            </p:oleObj>
          </a:graphicData>
        </a:graphic>
      </p:graphicFrame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62000" y="1852613"/>
            <a:ext cx="733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</a:rPr>
              <a:t>以非零常数 </a:t>
            </a:r>
            <a:r>
              <a:rPr lang="en-US" altLang="zh-CN" sz="2400" b="1" i="1" smtClean="0">
                <a:solidFill>
                  <a:srgbClr val="000000"/>
                </a:solidFill>
              </a:rPr>
              <a:t>k </a:t>
            </a:r>
            <a:r>
              <a:rPr lang="zh-CN" altLang="en-US" sz="2400" b="1" smtClean="0">
                <a:solidFill>
                  <a:srgbClr val="000000"/>
                </a:solidFill>
              </a:rPr>
              <a:t>乘某一行的所有元素，记作           ； </a:t>
            </a:r>
          </a:p>
        </p:txBody>
      </p:sp>
      <p:graphicFrame>
        <p:nvGraphicFramePr>
          <p:cNvPr id="82953" name="Object 21"/>
          <p:cNvGraphicFramePr>
            <a:graphicFrameLocks noChangeAspect="1"/>
          </p:cNvGraphicFramePr>
          <p:nvPr/>
        </p:nvGraphicFramePr>
        <p:xfrm>
          <a:off x="6637338" y="1844675"/>
          <a:ext cx="814387" cy="523875"/>
        </p:xfrm>
        <a:graphic>
          <a:graphicData uri="http://schemas.openxmlformats.org/presentationml/2006/ole">
            <p:oleObj spid="_x0000_s134147" name="Equation" r:id="rId4" imgW="444600" imgH="279360" progId="">
              <p:embed/>
            </p:oleObj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763588" y="2466975"/>
            <a:ext cx="608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</a:rPr>
              <a:t>某一行加上另一行的 </a:t>
            </a:r>
            <a:r>
              <a:rPr lang="en-US" altLang="zh-CN" sz="2400" b="1" i="1" smtClean="0">
                <a:solidFill>
                  <a:srgbClr val="000000"/>
                </a:solidFill>
              </a:rPr>
              <a:t>k </a:t>
            </a:r>
            <a:r>
              <a:rPr lang="zh-CN" altLang="en-US" sz="2400" b="1" smtClean="0">
                <a:solidFill>
                  <a:srgbClr val="000000"/>
                </a:solidFill>
              </a:rPr>
              <a:t>倍，记作   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82955" name="Object 22"/>
          <p:cNvGraphicFramePr>
            <a:graphicFrameLocks noChangeAspect="1"/>
          </p:cNvGraphicFramePr>
          <p:nvPr/>
        </p:nvGraphicFramePr>
        <p:xfrm>
          <a:off x="5451475" y="2444750"/>
          <a:ext cx="1046163" cy="552450"/>
        </p:xfrm>
        <a:graphic>
          <a:graphicData uri="http://schemas.openxmlformats.org/presentationml/2006/ole">
            <p:oleObj spid="_x0000_s134148" name="Equation" r:id="rId5" imgW="584280" imgH="292320" progId="">
              <p:embed/>
            </p:oleObj>
          </a:graphicData>
        </a:graphic>
      </p:graphicFrame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762000" y="293370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其逆变换是：</a:t>
            </a:r>
          </a:p>
        </p:txBody>
      </p:sp>
      <p:sp>
        <p:nvSpPr>
          <p:cNvPr id="82957" name="AutoShape 13"/>
          <p:cNvSpPr>
            <a:spLocks noChangeArrowheads="1"/>
          </p:cNvSpPr>
          <p:nvPr/>
        </p:nvSpPr>
        <p:spPr bwMode="auto">
          <a:xfrm>
            <a:off x="2198688" y="3629025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2958" name="AutoShape 14"/>
          <p:cNvSpPr>
            <a:spLocks noChangeArrowheads="1"/>
          </p:cNvSpPr>
          <p:nvPr/>
        </p:nvSpPr>
        <p:spPr bwMode="auto">
          <a:xfrm>
            <a:off x="2198688" y="4267200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2959" name="AutoShape 15"/>
          <p:cNvSpPr>
            <a:spLocks noChangeArrowheads="1"/>
          </p:cNvSpPr>
          <p:nvPr/>
        </p:nvSpPr>
        <p:spPr bwMode="auto">
          <a:xfrm>
            <a:off x="2198688" y="4951413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82960" name="Object 23"/>
          <p:cNvGraphicFramePr>
            <a:graphicFrameLocks noChangeAspect="1"/>
          </p:cNvGraphicFramePr>
          <p:nvPr/>
        </p:nvGraphicFramePr>
        <p:xfrm>
          <a:off x="762000" y="3568700"/>
          <a:ext cx="1076325" cy="552450"/>
        </p:xfrm>
        <a:graphic>
          <a:graphicData uri="http://schemas.openxmlformats.org/presentationml/2006/ole">
            <p:oleObj spid="_x0000_s134149" name="Equation" r:id="rId6" imgW="469696" imgH="241195" progId="">
              <p:embed/>
            </p:oleObj>
          </a:graphicData>
        </a:graphic>
      </p:graphicFrame>
      <p:graphicFrame>
        <p:nvGraphicFramePr>
          <p:cNvPr id="82961" name="Object 24"/>
          <p:cNvGraphicFramePr>
            <a:graphicFrameLocks noChangeAspect="1"/>
          </p:cNvGraphicFramePr>
          <p:nvPr/>
        </p:nvGraphicFramePr>
        <p:xfrm>
          <a:off x="762000" y="4221163"/>
          <a:ext cx="815975" cy="522287"/>
        </p:xfrm>
        <a:graphic>
          <a:graphicData uri="http://schemas.openxmlformats.org/presentationml/2006/ole">
            <p:oleObj spid="_x0000_s134150" name="Equation" r:id="rId7" imgW="355446" imgH="228501" progId="">
              <p:embed/>
            </p:oleObj>
          </a:graphicData>
        </a:graphic>
      </p:graphicFrame>
      <p:graphicFrame>
        <p:nvGraphicFramePr>
          <p:cNvPr id="82962" name="Object 25"/>
          <p:cNvGraphicFramePr>
            <a:graphicFrameLocks noChangeAspect="1"/>
          </p:cNvGraphicFramePr>
          <p:nvPr/>
        </p:nvGraphicFramePr>
        <p:xfrm>
          <a:off x="762000" y="4891088"/>
          <a:ext cx="1047750" cy="552450"/>
        </p:xfrm>
        <a:graphic>
          <a:graphicData uri="http://schemas.openxmlformats.org/presentationml/2006/ole">
            <p:oleObj spid="_x0000_s134151" name="Equation" r:id="rId8" imgW="457200" imgH="241300" progId="">
              <p:embed/>
            </p:oleObj>
          </a:graphicData>
        </a:graphic>
      </p:graphicFrame>
      <p:graphicFrame>
        <p:nvGraphicFramePr>
          <p:cNvPr id="82963" name="Object 26"/>
          <p:cNvGraphicFramePr>
            <a:graphicFrameLocks noChangeAspect="1"/>
          </p:cNvGraphicFramePr>
          <p:nvPr/>
        </p:nvGraphicFramePr>
        <p:xfrm>
          <a:off x="3059113" y="3568700"/>
          <a:ext cx="1192212" cy="552450"/>
        </p:xfrm>
        <a:graphic>
          <a:graphicData uri="http://schemas.openxmlformats.org/presentationml/2006/ole">
            <p:oleObj spid="_x0000_s134152" name="Equation" r:id="rId9" imgW="520474" imgH="241195" progId="">
              <p:embed/>
            </p:oleObj>
          </a:graphicData>
        </a:graphic>
      </p:graphicFrame>
      <p:graphicFrame>
        <p:nvGraphicFramePr>
          <p:cNvPr id="82964" name="Object 27"/>
          <p:cNvGraphicFramePr>
            <a:graphicFrameLocks noChangeAspect="1"/>
          </p:cNvGraphicFramePr>
          <p:nvPr/>
        </p:nvGraphicFramePr>
        <p:xfrm>
          <a:off x="3059113" y="4221163"/>
          <a:ext cx="931862" cy="522287"/>
        </p:xfrm>
        <a:graphic>
          <a:graphicData uri="http://schemas.openxmlformats.org/presentationml/2006/ole">
            <p:oleObj spid="_x0000_s134153" name="Equation" r:id="rId10" imgW="406224" imgH="228501" progId="">
              <p:embed/>
            </p:oleObj>
          </a:graphicData>
        </a:graphic>
      </p:graphicFrame>
      <p:graphicFrame>
        <p:nvGraphicFramePr>
          <p:cNvPr id="82965" name="Object 28"/>
          <p:cNvGraphicFramePr>
            <a:graphicFrameLocks noChangeAspect="1"/>
          </p:cNvGraphicFramePr>
          <p:nvPr/>
        </p:nvGraphicFramePr>
        <p:xfrm>
          <a:off x="3059113" y="4892675"/>
          <a:ext cx="1135062" cy="552450"/>
        </p:xfrm>
        <a:graphic>
          <a:graphicData uri="http://schemas.openxmlformats.org/presentationml/2006/ole">
            <p:oleObj spid="_x0000_s134154" name="Equation" r:id="rId11" imgW="495085" imgH="241195" progId="">
              <p:embed/>
            </p:oleObj>
          </a:graphicData>
        </a:graphic>
      </p:graphicFrame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304800" y="5648325"/>
            <a:ext cx="8588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把“行”换成“列”，就得到矩阵的</a:t>
            </a:r>
            <a:r>
              <a:rPr lang="zh-CN" altLang="en-US" sz="2400" b="1" smtClean="0">
                <a:solidFill>
                  <a:srgbClr val="FF3300"/>
                </a:solidFill>
              </a:rPr>
              <a:t>初等列变换</a:t>
            </a:r>
            <a:r>
              <a:rPr lang="zh-CN" altLang="en-US" sz="2400" b="1" smtClean="0">
                <a:solidFill>
                  <a:srgbClr val="000000"/>
                </a:solidFill>
              </a:rPr>
              <a:t>的定义．  </a:t>
            </a: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304800" y="6264275"/>
            <a:ext cx="883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矩阵的初等行变换与初等列变换统称为</a:t>
            </a:r>
            <a:r>
              <a:rPr lang="zh-CN" altLang="en-US" sz="2400" b="1" smtClean="0">
                <a:solidFill>
                  <a:srgbClr val="FF3300"/>
                </a:solidFill>
              </a:rPr>
              <a:t>初等变换</a:t>
            </a:r>
            <a:r>
              <a:rPr lang="en-US" altLang="zh-CN" smtClean="0">
                <a:solidFill>
                  <a:srgbClr val="D60093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．  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6300788" y="3465513"/>
            <a:ext cx="171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初等行变换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6300788" y="4329113"/>
            <a:ext cx="171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初等列变换</a:t>
            </a:r>
          </a:p>
        </p:txBody>
      </p:sp>
      <p:sp>
        <p:nvSpPr>
          <p:cNvPr id="82974" name="AutoShape 30"/>
          <p:cNvSpPr>
            <a:spLocks/>
          </p:cNvSpPr>
          <p:nvPr/>
        </p:nvSpPr>
        <p:spPr bwMode="auto">
          <a:xfrm>
            <a:off x="6156325" y="3681413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4572000" y="3141663"/>
            <a:ext cx="3816350" cy="2232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4572000" y="3900488"/>
            <a:ext cx="142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初等变换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/>
      <p:bldP spid="82950" grpId="0"/>
      <p:bldP spid="82952" grpId="0"/>
      <p:bldP spid="82954" grpId="0"/>
      <p:bldP spid="82956" grpId="0" autoUpdateAnimBg="0"/>
      <p:bldP spid="82957" grpId="0" animBg="1"/>
      <p:bldP spid="82958" grpId="0" animBg="1"/>
      <p:bldP spid="82959" grpId="0" animBg="1"/>
      <p:bldP spid="82966" grpId="0"/>
      <p:bldP spid="82967" grpId="0"/>
      <p:bldP spid="82971" grpId="0"/>
      <p:bldP spid="82973" grpId="0"/>
      <p:bldP spid="82974" grpId="0" animBg="1"/>
      <p:bldP spid="82975" grpId="0" animBg="1"/>
      <p:bldP spid="2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57200" y="1143000"/>
            <a:ext cx="82296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附注：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当一个矩阵的秩等于它的列数时，这样的矩阵称为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smtClean="0">
                <a:solidFill>
                  <a:srgbClr val="FF0000"/>
                </a:solidFill>
              </a:rPr>
              <a:t>列满秩矩阵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当一个矩阵的秩等于它的行数时，这样的矩阵称为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smtClean="0">
                <a:solidFill>
                  <a:srgbClr val="FF0000"/>
                </a:solidFill>
              </a:rPr>
              <a:t>列满秩矩阵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特别地，当一个矩阵为方阵时，列满秩矩阵就成为满秩矩阵，也就是可逆矩阵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中，当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C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O</a:t>
            </a:r>
            <a:r>
              <a:rPr lang="zh-CN" altLang="en-US" sz="2400" b="1" smtClean="0">
                <a:solidFill>
                  <a:srgbClr val="000000"/>
                </a:solidFill>
              </a:rPr>
              <a:t>，这时结论为：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	设 </a:t>
            </a:r>
            <a:r>
              <a:rPr lang="en-US" altLang="zh-CN" sz="2400" b="1" i="1" smtClean="0">
                <a:solidFill>
                  <a:srgbClr val="000000"/>
                </a:solidFill>
              </a:rPr>
              <a:t>AB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O</a:t>
            </a:r>
            <a:r>
              <a:rPr lang="zh-CN" altLang="en-US" sz="2400" b="1" smtClean="0">
                <a:solidFill>
                  <a:srgbClr val="000000"/>
                </a:solidFill>
              </a:rPr>
              <a:t>，若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为列满秩矩阵，则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O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    设 </a:t>
            </a:r>
            <a:r>
              <a:rPr lang="en-US" altLang="zh-CN" sz="2400" b="1" i="1" smtClean="0">
                <a:solidFill>
                  <a:srgbClr val="000000"/>
                </a:solidFill>
              </a:rPr>
              <a:t>AB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O</a:t>
            </a:r>
            <a:r>
              <a:rPr lang="zh-CN" altLang="en-US" sz="2400" b="1" smtClean="0">
                <a:solidFill>
                  <a:srgbClr val="000000"/>
                </a:solidFill>
              </a:rPr>
              <a:t>，若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为行满秩矩阵，则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O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457200" y="1295400"/>
            <a:ext cx="823118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附注：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当一个矩阵的秩等于它的列（行）数时，这样的矩阵称为</a:t>
            </a:r>
            <a:r>
              <a:rPr lang="zh-CN" altLang="en-US" sz="2400" b="1" smtClean="0">
                <a:solidFill>
                  <a:srgbClr val="FF0000"/>
                </a:solidFill>
              </a:rPr>
              <a:t>列（行）满秩矩阵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</a:rPr>
              <a:t>特别地，当一个矩阵为方阵时，列满秩矩阵就成为满秩矩阵，也就是可逆矩阵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因此，本例的结论当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</a:t>
            </a:r>
            <a:r>
              <a:rPr lang="zh-CN" altLang="en-US" sz="2400" b="1" smtClean="0">
                <a:solidFill>
                  <a:srgbClr val="000000"/>
                </a:solidFill>
              </a:rPr>
              <a:t>为方阵时，就是性质④ ．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本题中，当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C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O</a:t>
            </a:r>
            <a:r>
              <a:rPr lang="zh-CN" altLang="en-US" sz="2400" b="1" smtClean="0">
                <a:solidFill>
                  <a:srgbClr val="000000"/>
                </a:solidFill>
              </a:rPr>
              <a:t>，这时结论为：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	设 </a:t>
            </a:r>
            <a:r>
              <a:rPr lang="en-US" altLang="zh-CN" sz="2400" b="1" i="1" smtClean="0">
                <a:solidFill>
                  <a:srgbClr val="000000"/>
                </a:solidFill>
              </a:rPr>
              <a:t>AB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O</a:t>
            </a:r>
            <a:r>
              <a:rPr lang="zh-CN" altLang="en-US" sz="2400" b="1" smtClean="0">
                <a:solidFill>
                  <a:srgbClr val="000000"/>
                </a:solidFill>
              </a:rPr>
              <a:t>，若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为列满秩矩阵，则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 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O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6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6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6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6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ChangeArrowheads="1"/>
          </p:cNvSpPr>
          <p:nvPr/>
        </p:nvSpPr>
        <p:spPr bwMode="auto">
          <a:xfrm>
            <a:off x="457200" y="1387475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6  </a:t>
            </a:r>
            <a:r>
              <a:rPr lang="zh-CN" altLang="en-US" sz="2400" b="1" smtClean="0">
                <a:solidFill>
                  <a:srgbClr val="000000"/>
                </a:solidFill>
              </a:rPr>
              <a:t>设                                              ，已知</a:t>
            </a:r>
            <a:r>
              <a:rPr lang="en-US" altLang="zh-CN" sz="2400" b="1" smtClean="0">
                <a:solidFill>
                  <a:srgbClr val="000000"/>
                </a:solidFill>
              </a:rPr>
              <a:t>R(A)=2,</a:t>
            </a:r>
            <a:r>
              <a:rPr lang="zh-CN" altLang="en-US" sz="2400" b="1" smtClean="0">
                <a:solidFill>
                  <a:srgbClr val="000000"/>
                </a:solidFill>
              </a:rPr>
              <a:t>求</a:t>
            </a:r>
            <a:r>
              <a:rPr lang="el-GR" altLang="zh-CN" sz="2400" b="1" i="1" smtClean="0">
                <a:solidFill>
                  <a:srgbClr val="000000"/>
                </a:solidFill>
              </a:rPr>
              <a:t>λ</a:t>
            </a:r>
            <a:r>
              <a:rPr lang="zh-CN" altLang="en-US" sz="2400" b="1" smtClean="0">
                <a:solidFill>
                  <a:srgbClr val="000000"/>
                </a:solidFill>
              </a:rPr>
              <a:t>与</a:t>
            </a:r>
            <a:r>
              <a:rPr lang="el-GR" altLang="zh-CN" sz="2400" b="1" i="1" smtClean="0">
                <a:solidFill>
                  <a:srgbClr val="000000"/>
                </a:solidFill>
              </a:rPr>
              <a:t>μ</a:t>
            </a:r>
            <a:r>
              <a:rPr lang="zh-CN" altLang="en-US" sz="2400" b="1" smtClean="0">
                <a:solidFill>
                  <a:srgbClr val="000000"/>
                </a:solidFill>
              </a:rPr>
              <a:t>的值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051651" name="Object 2"/>
          <p:cNvGraphicFramePr>
            <a:graphicFrameLocks noChangeAspect="1"/>
          </p:cNvGraphicFramePr>
          <p:nvPr/>
        </p:nvGraphicFramePr>
        <p:xfrm>
          <a:off x="1728788" y="692150"/>
          <a:ext cx="3275012" cy="1871663"/>
        </p:xfrm>
        <a:graphic>
          <a:graphicData uri="http://schemas.openxmlformats.org/presentationml/2006/ole">
            <p:oleObj spid="_x0000_s217090" name="公式" r:id="rId3" imgW="1244600" imgH="711200" progId="Equation.3">
              <p:embed/>
            </p:oleObj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3713" y="25400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</a:rPr>
              <a:t>将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化为行阶梯型矩阵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806339" name="Object 3"/>
          <p:cNvGraphicFramePr>
            <a:graphicFrameLocks noChangeAspect="1"/>
          </p:cNvGraphicFramePr>
          <p:nvPr/>
        </p:nvGraphicFramePr>
        <p:xfrm>
          <a:off x="217488" y="3213100"/>
          <a:ext cx="8856662" cy="1871663"/>
        </p:xfrm>
        <a:graphic>
          <a:graphicData uri="http://schemas.openxmlformats.org/presentationml/2006/ole">
            <p:oleObj spid="_x0000_s217091" name="公式" r:id="rId4" imgW="3365500" imgH="711200" progId="Equation.3">
              <p:embed/>
            </p:oleObj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5708650"/>
            <a:ext cx="889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lang="en-US" altLang="zh-CN" sz="2400" b="1" smtClean="0">
                <a:solidFill>
                  <a:srgbClr val="000000"/>
                </a:solidFill>
              </a:rPr>
              <a:t>R(A)=2,</a:t>
            </a:r>
            <a:r>
              <a:rPr lang="zh-CN" altLang="en-US" sz="2400" b="1" smtClean="0">
                <a:solidFill>
                  <a:srgbClr val="000000"/>
                </a:solidFill>
              </a:rPr>
              <a:t>  所以 </a:t>
            </a:r>
            <a:r>
              <a:rPr lang="en-US" altLang="zh-CN" sz="2400" b="1" smtClean="0">
                <a:solidFill>
                  <a:srgbClr val="000000"/>
                </a:solidFill>
              </a:rPr>
              <a:t>                          </a:t>
            </a:r>
            <a:r>
              <a:rPr lang="zh-CN" altLang="en-US" sz="2400" b="1" smtClean="0">
                <a:solidFill>
                  <a:srgbClr val="000000"/>
                </a:solidFill>
              </a:rPr>
              <a:t>故 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1806341" name="Object 4"/>
          <p:cNvGraphicFramePr>
            <a:graphicFrameLocks noChangeAspect="1"/>
          </p:cNvGraphicFramePr>
          <p:nvPr/>
        </p:nvGraphicFramePr>
        <p:xfrm>
          <a:off x="2916238" y="5300663"/>
          <a:ext cx="1804987" cy="1203325"/>
        </p:xfrm>
        <a:graphic>
          <a:graphicData uri="http://schemas.openxmlformats.org/presentationml/2006/ole">
            <p:oleObj spid="_x0000_s217092" name="公式" r:id="rId5" imgW="685800" imgH="457200" progId="Equation.3">
              <p:embed/>
            </p:oleObj>
          </a:graphicData>
        </a:graphic>
      </p:graphicFrame>
      <p:graphicFrame>
        <p:nvGraphicFramePr>
          <p:cNvPr id="1806342" name="Object 5"/>
          <p:cNvGraphicFramePr>
            <a:graphicFrameLocks noChangeAspect="1"/>
          </p:cNvGraphicFramePr>
          <p:nvPr/>
        </p:nvGraphicFramePr>
        <p:xfrm>
          <a:off x="5292725" y="5321300"/>
          <a:ext cx="1236663" cy="1203325"/>
        </p:xfrm>
        <a:graphic>
          <a:graphicData uri="http://schemas.openxmlformats.org/presentationml/2006/ole">
            <p:oleObj spid="_x0000_s217093" name="公式" r:id="rId6" imgW="4699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80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0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457200" y="1700213"/>
            <a:ext cx="823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</a:rPr>
              <a:t>一、矩阵的秩的定义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：矩阵最高阶非零子式的阶数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.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09600" y="477838"/>
            <a:ext cx="82311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3600" b="1" smtClean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39750" y="2751138"/>
            <a:ext cx="3455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</a:rPr>
              <a:t>二、求矩阵的秩的方法</a:t>
            </a:r>
          </a:p>
        </p:txBody>
      </p:sp>
      <p:sp>
        <p:nvSpPr>
          <p:cNvPr id="7" name="左大括号 6"/>
          <p:cNvSpPr>
            <a:spLocks/>
          </p:cNvSpPr>
          <p:nvPr/>
        </p:nvSpPr>
        <p:spPr bwMode="auto">
          <a:xfrm>
            <a:off x="3779838" y="2492375"/>
            <a:ext cx="287337" cy="1008063"/>
          </a:xfrm>
          <a:prstGeom prst="leftBrace">
            <a:avLst>
              <a:gd name="adj1" fmla="val 8348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067175" y="3111500"/>
            <a:ext cx="4249738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矩阵化为行阶梯型矩阵，行阶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梯型矩阵的非零行的行数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067175" y="2349500"/>
            <a:ext cx="38893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求最高阶非零子式的阶数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9750" y="4551363"/>
            <a:ext cx="3455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kumimoji="1" lang="zh-CN" altLang="en-US" sz="2400" b="1" dirty="0">
                <a:solidFill>
                  <a:srgbClr val="9999FF">
                    <a:lumMod val="50000"/>
                  </a:srgbClr>
                </a:solidFill>
              </a:rPr>
              <a:t>三、矩阵的分类</a:t>
            </a:r>
          </a:p>
        </p:txBody>
      </p:sp>
      <p:sp>
        <p:nvSpPr>
          <p:cNvPr id="12" name="左大括号 11"/>
          <p:cNvSpPr>
            <a:spLocks/>
          </p:cNvSpPr>
          <p:nvPr/>
        </p:nvSpPr>
        <p:spPr bwMode="auto">
          <a:xfrm>
            <a:off x="2987675" y="4221163"/>
            <a:ext cx="288925" cy="1223962"/>
          </a:xfrm>
          <a:prstGeom prst="leftBrace">
            <a:avLst>
              <a:gd name="adj1" fmla="val 831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48038" y="4508500"/>
            <a:ext cx="424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列满秩矩阵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276600" y="3994150"/>
            <a:ext cx="3887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行满秩矩阵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348038" y="5056188"/>
            <a:ext cx="4248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满秩矩阵（方阵）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6" grpId="0" build="p"/>
      <p:bldP spid="7" grpId="0" animBg="1"/>
      <p:bldP spid="9" grpId="0" build="p"/>
      <p:bldP spid="10" grpId="0" build="p"/>
      <p:bldP spid="11" grpId="0" build="p"/>
      <p:bldP spid="12" grpId="0" animBg="1"/>
      <p:bldP spid="13" grpId="0" build="p"/>
      <p:bldP spid="14" grpId="0" build="p"/>
      <p:bldP spid="1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19"/>
          <p:cNvSpPr>
            <a:spLocks noChangeArrowheads="1"/>
          </p:cNvSpPr>
          <p:nvPr/>
        </p:nvSpPr>
        <p:spPr bwMode="auto">
          <a:xfrm>
            <a:off x="457200" y="53340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四、矩阵的秩的性质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65113" y="1117600"/>
            <a:ext cx="8610600" cy="56118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矩阵，则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)≤min(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m, 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~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、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Q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可逆，则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R(PAQ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max{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)}≤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特别地，当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为非零列向量时，有</a:t>
            </a:r>
          </a:p>
          <a:p>
            <a:pPr marL="457200" indent="-457200"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 startAt="6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 startAt="6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)≤min{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)}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circleNumDbPlain" startAt="6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B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 O</a:t>
            </a:r>
            <a:r>
              <a:rPr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＋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30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3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3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8" grpId="0" build="p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zh-CN" altLang="en-US" b="1" smtClean="0">
                <a:solidFill>
                  <a:srgbClr val="0000CC"/>
                </a:solidFill>
              </a:rPr>
              <a:t>第三章 线性方程组</a:t>
            </a:r>
            <a:br>
              <a:rPr kumimoji="1" lang="zh-CN" altLang="en-US" b="1" smtClean="0">
                <a:solidFill>
                  <a:srgbClr val="0000CC"/>
                </a:solidFill>
              </a:rPr>
            </a:br>
            <a:r>
              <a:rPr kumimoji="1" lang="zh-CN" altLang="en-US" b="1" smtClean="0">
                <a:solidFill>
                  <a:srgbClr val="0000CC"/>
                </a:solidFill>
              </a:rPr>
              <a:t>与向量组的线性相关性</a:t>
            </a:r>
          </a:p>
        </p:txBody>
      </p:sp>
      <p:sp>
        <p:nvSpPr>
          <p:cNvPr id="7237635" name="Text Box 3"/>
          <p:cNvSpPr txBox="1">
            <a:spLocks noChangeArrowheads="1"/>
          </p:cNvSpPr>
          <p:nvPr/>
        </p:nvSpPr>
        <p:spPr bwMode="auto">
          <a:xfrm>
            <a:off x="1979613" y="3789363"/>
            <a:ext cx="5688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3.1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线性方程组与矩阵的初等变换</a:t>
            </a:r>
          </a:p>
        </p:txBody>
      </p:sp>
      <p:sp>
        <p:nvSpPr>
          <p:cNvPr id="7237636" name="Text Box 4"/>
          <p:cNvSpPr txBox="1">
            <a:spLocks noChangeArrowheads="1"/>
          </p:cNvSpPr>
          <p:nvPr/>
        </p:nvSpPr>
        <p:spPr bwMode="auto">
          <a:xfrm>
            <a:off x="2051050" y="4494213"/>
            <a:ext cx="5688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3.2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向量组的线性相关性</a:t>
            </a:r>
          </a:p>
        </p:txBody>
      </p:sp>
      <p:sp>
        <p:nvSpPr>
          <p:cNvPr id="7237637" name="Text Box 5"/>
          <p:cNvSpPr txBox="1">
            <a:spLocks noChangeArrowheads="1"/>
          </p:cNvSpPr>
          <p:nvPr/>
        </p:nvSpPr>
        <p:spPr bwMode="auto">
          <a:xfrm>
            <a:off x="2051050" y="5070475"/>
            <a:ext cx="5688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3.3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向量组的秩与向量空间</a:t>
            </a:r>
          </a:p>
        </p:txBody>
      </p:sp>
      <p:sp>
        <p:nvSpPr>
          <p:cNvPr id="7237638" name="Text Box 6"/>
          <p:cNvSpPr txBox="1">
            <a:spLocks noChangeArrowheads="1"/>
          </p:cNvSpPr>
          <p:nvPr/>
        </p:nvSpPr>
        <p:spPr bwMode="auto">
          <a:xfrm>
            <a:off x="2051050" y="5661025"/>
            <a:ext cx="5688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3.4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线性方程组解的结构</a:t>
            </a:r>
            <a:endParaRPr lang="en-US" altLang="zh-CN" sz="2800" b="1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3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7635" grpId="0"/>
      <p:bldP spid="7237636" grpId="0"/>
      <p:bldP spid="7237637" grpId="0"/>
      <p:bldP spid="723763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2307" name="Text Box 3"/>
          <p:cNvSpPr txBox="1">
            <a:spLocks noChangeArrowheads="1"/>
          </p:cNvSpPr>
          <p:nvPr/>
        </p:nvSpPr>
        <p:spPr bwMode="auto">
          <a:xfrm>
            <a:off x="468313" y="2349500"/>
            <a:ext cx="7920037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en-US" sz="4400" b="1" smtClean="0">
                <a:solidFill>
                  <a:srgbClr val="0000CC"/>
                </a:solidFill>
                <a:latin typeface="楷体_GB2312" pitchFamily="49" charset="-122"/>
              </a:rPr>
              <a:t>§</a:t>
            </a:r>
            <a:r>
              <a:rPr lang="en-US" altLang="zh-CN" sz="4400" b="1" smtClean="0">
                <a:solidFill>
                  <a:srgbClr val="0000CC"/>
                </a:solidFill>
                <a:latin typeface="楷体_GB2312" pitchFamily="49" charset="-122"/>
              </a:rPr>
              <a:t>3.1 </a:t>
            </a:r>
            <a:r>
              <a:rPr lang="zh-CN" altLang="en-US" sz="4400" b="1" smtClean="0">
                <a:solidFill>
                  <a:srgbClr val="0000CC"/>
                </a:solidFill>
                <a:latin typeface="楷体_GB2312" pitchFamily="49" charset="-122"/>
              </a:rPr>
              <a:t>线性方程组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400" b="1" smtClean="0">
                <a:solidFill>
                  <a:srgbClr val="0000CC"/>
                </a:solidFill>
                <a:latin typeface="楷体_GB2312" pitchFamily="49" charset="-122"/>
              </a:rPr>
              <a:t>与矩阵的初等变换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6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230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2307" name="Text Box 3"/>
          <p:cNvSpPr txBox="1">
            <a:spLocks noChangeArrowheads="1"/>
          </p:cNvSpPr>
          <p:nvPr/>
        </p:nvSpPr>
        <p:spPr bwMode="auto">
          <a:xfrm>
            <a:off x="468313" y="2516188"/>
            <a:ext cx="79200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en-US" sz="4400" b="1" smtClean="0">
                <a:solidFill>
                  <a:srgbClr val="0000CC"/>
                </a:solidFill>
                <a:latin typeface="楷体_GB2312" pitchFamily="49" charset="-122"/>
              </a:rPr>
              <a:t>§</a:t>
            </a:r>
            <a:r>
              <a:rPr lang="en-US" altLang="zh-CN" sz="4400" b="1" smtClean="0">
                <a:solidFill>
                  <a:srgbClr val="0000CC"/>
                </a:solidFill>
                <a:latin typeface="楷体_GB2312" pitchFamily="49" charset="-122"/>
              </a:rPr>
              <a:t>3.3 </a:t>
            </a:r>
            <a:r>
              <a:rPr lang="zh-CN" altLang="en-US" sz="4400" b="1" smtClean="0">
                <a:solidFill>
                  <a:srgbClr val="0000CC"/>
                </a:solidFill>
                <a:latin typeface="楷体_GB2312" pitchFamily="49" charset="-122"/>
              </a:rPr>
              <a:t>线性方程组的解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6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230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一、线性方程组的表达式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4454525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zh-CN" altLang="en-US" sz="2400" smtClean="0">
                <a:solidFill>
                  <a:srgbClr val="0000FF"/>
                </a:solidFill>
              </a:rPr>
              <a:t>一般形式</a:t>
            </a: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endParaRPr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endParaRPr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endParaRPr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None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 startAt="3"/>
            </a:pPr>
            <a:r>
              <a:rPr kumimoji="1" lang="zh-CN" altLang="en-US" sz="2400" smtClean="0">
                <a:solidFill>
                  <a:srgbClr val="0000FF"/>
                </a:solidFill>
              </a:rPr>
              <a:t> 向量方程的形式</a:t>
            </a:r>
            <a:endParaRPr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marL="381000" indent="-381000"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marL="381000" indent="-381000"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marL="381000" indent="-381000"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marL="381000" indent="-381000" eaLnBrk="1" hangingPunct="1">
              <a:buFont typeface="Wingdings" pitchFamily="2" charset="2"/>
              <a:buNone/>
            </a:pPr>
            <a:r>
              <a:rPr kumimoji="1" lang="zh-CN" altLang="en-US" sz="2400" smtClean="0"/>
              <a:t>方程组可简化为 </a:t>
            </a:r>
            <a:r>
              <a:rPr kumimoji="1" lang="en-US" altLang="zh-CN" sz="2400" i="1" smtClean="0"/>
              <a:t>AX </a:t>
            </a:r>
            <a:r>
              <a:rPr kumimoji="1" lang="en-US" altLang="zh-CN" sz="2400" smtClean="0"/>
              <a:t>= </a:t>
            </a:r>
            <a:r>
              <a:rPr kumimoji="1" lang="en-US" altLang="zh-CN" sz="2400" i="1" smtClean="0"/>
              <a:t>b </a:t>
            </a:r>
            <a:r>
              <a:rPr kumimoji="1" lang="zh-CN" altLang="en-US" sz="2400" smtClean="0"/>
              <a:t>．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038600" cy="4454525"/>
          </a:xfrm>
        </p:spPr>
        <p:txBody>
          <a:bodyPr/>
          <a:lstStyle/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r>
              <a:rPr kumimoji="1" lang="zh-CN" altLang="en-US" sz="2400" smtClean="0">
                <a:solidFill>
                  <a:srgbClr val="0000FF"/>
                </a:solidFill>
              </a:rPr>
              <a:t>增广矩阵的形式</a:t>
            </a: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endParaRPr kumimoji="1" lang="zh-CN" altLang="en-US" sz="2400" smtClean="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4"/>
            </a:pPr>
            <a:r>
              <a:rPr kumimoji="1" lang="zh-CN" altLang="en-US" sz="2400" smtClean="0">
                <a:solidFill>
                  <a:srgbClr val="0000FF"/>
                </a:solidFill>
              </a:rPr>
              <a:t>向量组线性组合的形式</a:t>
            </a:r>
          </a:p>
        </p:txBody>
      </p:sp>
      <p:graphicFrame>
        <p:nvGraphicFramePr>
          <p:cNvPr id="19464" name="Object 10"/>
          <p:cNvGraphicFramePr>
            <a:graphicFrameLocks noChangeAspect="1"/>
          </p:cNvGraphicFramePr>
          <p:nvPr/>
        </p:nvGraphicFramePr>
        <p:xfrm>
          <a:off x="1198563" y="1857375"/>
          <a:ext cx="2640012" cy="965200"/>
        </p:xfrm>
        <a:graphic>
          <a:graphicData uri="http://schemas.openxmlformats.org/presentationml/2006/ole">
            <p:oleObj spid="_x0000_s218114" name="Equation" r:id="rId3" imgW="1320227" imgH="482391" progId="">
              <p:embed/>
            </p:oleObj>
          </a:graphicData>
        </a:graphic>
      </p:graphicFrame>
      <p:graphicFrame>
        <p:nvGraphicFramePr>
          <p:cNvPr id="19465" name="Object 11"/>
          <p:cNvGraphicFramePr>
            <a:graphicFrameLocks noChangeAspect="1"/>
          </p:cNvGraphicFramePr>
          <p:nvPr/>
        </p:nvGraphicFramePr>
        <p:xfrm>
          <a:off x="5553075" y="1857375"/>
          <a:ext cx="2360613" cy="939800"/>
        </p:xfrm>
        <a:graphic>
          <a:graphicData uri="http://schemas.openxmlformats.org/presentationml/2006/ole">
            <p:oleObj spid="_x0000_s218115" name="Equation" r:id="rId4" imgW="1180588" imgH="469696" progId="">
              <p:embed/>
            </p:oleObj>
          </a:graphicData>
        </a:graphic>
      </p:graphicFrame>
      <p:graphicFrame>
        <p:nvGraphicFramePr>
          <p:cNvPr id="19467" name="Object 12"/>
          <p:cNvGraphicFramePr>
            <a:graphicFrameLocks noChangeAspect="1"/>
          </p:cNvGraphicFramePr>
          <p:nvPr/>
        </p:nvGraphicFramePr>
        <p:xfrm>
          <a:off x="836613" y="3659188"/>
          <a:ext cx="3365500" cy="1425575"/>
        </p:xfrm>
        <a:graphic>
          <a:graphicData uri="http://schemas.openxmlformats.org/presentationml/2006/ole">
            <p:oleObj spid="_x0000_s218116" name="Equation" r:id="rId5" imgW="1676400" imgH="711200" progId="">
              <p:embed/>
            </p:oleObj>
          </a:graphicData>
        </a:graphic>
      </p:graphicFrame>
      <p:graphicFrame>
        <p:nvGraphicFramePr>
          <p:cNvPr id="19468" name="Object 13"/>
          <p:cNvGraphicFramePr>
            <a:graphicFrameLocks noChangeAspect="1"/>
          </p:cNvGraphicFramePr>
          <p:nvPr/>
        </p:nvGraphicFramePr>
        <p:xfrm>
          <a:off x="4575175" y="3902075"/>
          <a:ext cx="4318000" cy="938213"/>
        </p:xfrm>
        <a:graphic>
          <a:graphicData uri="http://schemas.openxmlformats.org/presentationml/2006/ole">
            <p:oleObj spid="_x0000_s218117" name="Equation" r:id="rId6" imgW="21590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  <p:bldP spid="1946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二、线性方程组的解的判定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设有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个未知数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个方程的线性方程组</a:t>
            </a:r>
          </a:p>
        </p:txBody>
      </p:sp>
      <p:graphicFrame>
        <p:nvGraphicFramePr>
          <p:cNvPr id="23560" name="Object 4"/>
          <p:cNvGraphicFramePr>
            <a:graphicFrameLocks noChangeAspect="1"/>
          </p:cNvGraphicFramePr>
          <p:nvPr/>
        </p:nvGraphicFramePr>
        <p:xfrm>
          <a:off x="2478088" y="2125663"/>
          <a:ext cx="4187825" cy="1879600"/>
        </p:xfrm>
        <a:graphic>
          <a:graphicData uri="http://schemas.openxmlformats.org/presentationml/2006/ole">
            <p:oleObj spid="_x0000_s219138" name="Equation" r:id="rId4" imgW="2095500" imgH="939800" progId="">
              <p:embed/>
            </p:oleObj>
          </a:graphicData>
        </a:graphic>
      </p:graphicFrame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57200" y="4149725"/>
            <a:ext cx="8543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定义</a:t>
            </a:r>
            <a:r>
              <a:rPr lang="en-US" altLang="zh-CN" sz="2400" b="1" smtClean="0">
                <a:solidFill>
                  <a:srgbClr val="0000FF"/>
                </a:solidFill>
              </a:rPr>
              <a:t>1 </a:t>
            </a:r>
            <a:r>
              <a:rPr lang="zh-CN" altLang="en-US" sz="2400" b="1" smtClean="0">
                <a:solidFill>
                  <a:srgbClr val="000000"/>
                </a:solidFill>
              </a:rPr>
              <a:t>线性方程组如果有解，就称它是</a:t>
            </a:r>
            <a:r>
              <a:rPr lang="zh-CN" altLang="en-US" sz="2400" b="1" smtClean="0">
                <a:solidFill>
                  <a:srgbClr val="FF0000"/>
                </a:solidFill>
              </a:rPr>
              <a:t>相容的（</a:t>
            </a:r>
            <a:r>
              <a:rPr lang="en-US" altLang="zh-CN" sz="2400" b="1" i="1" smtClean="0">
                <a:solidFill>
                  <a:srgbClr val="FF0000"/>
                </a:solidFill>
              </a:rPr>
              <a:t>Consistent</a:t>
            </a:r>
            <a:r>
              <a:rPr lang="zh-CN" altLang="en-US" sz="2400" b="1" smtClean="0">
                <a:solidFill>
                  <a:srgbClr val="FF0000"/>
                </a:solidFill>
              </a:rPr>
              <a:t>）</a:t>
            </a:r>
            <a:r>
              <a:rPr lang="zh-CN" altLang="en-US" sz="2400" b="1" smtClean="0">
                <a:solidFill>
                  <a:srgbClr val="000000"/>
                </a:solidFill>
              </a:rPr>
              <a:t>；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如果无解，就称它是</a:t>
            </a:r>
            <a:r>
              <a:rPr lang="zh-CN" altLang="en-US" sz="2400" b="1" smtClean="0">
                <a:solidFill>
                  <a:srgbClr val="FF0000"/>
                </a:solidFill>
              </a:rPr>
              <a:t>不相容的（</a:t>
            </a:r>
            <a:r>
              <a:rPr lang="en-US" altLang="zh-CN" sz="2400" b="1" i="1" smtClean="0">
                <a:solidFill>
                  <a:srgbClr val="FF0000"/>
                </a:solidFill>
              </a:rPr>
              <a:t>inconsistent</a:t>
            </a:r>
            <a:r>
              <a:rPr lang="zh-CN" altLang="en-US" sz="2400" b="1" smtClean="0">
                <a:solidFill>
                  <a:srgbClr val="FF0000"/>
                </a:solidFill>
              </a:rPr>
              <a:t>）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57200" y="5191125"/>
            <a:ext cx="823118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问题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方程组是否有解？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问题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若方程组有解，则解是否唯一？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问题</a:t>
            </a:r>
            <a:r>
              <a:rPr lang="en-US" altLang="zh-CN" sz="2400" b="1" smtClean="0">
                <a:solidFill>
                  <a:srgbClr val="0000FF"/>
                </a:solidFill>
              </a:rPr>
              <a:t>3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若方程组有解且不唯一，则如何表示解的全体？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6659563" y="1052513"/>
            <a:ext cx="2016125" cy="1008062"/>
          </a:xfrm>
          <a:prstGeom prst="cloudCallout">
            <a:avLst>
              <a:gd name="adj1" fmla="val -51023"/>
              <a:gd name="adj2" fmla="val 77245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</a:rPr>
              <a:t>m</a:t>
            </a:r>
            <a:r>
              <a:rPr lang="zh-CN" altLang="en-US" b="1" smtClean="0">
                <a:solidFill>
                  <a:srgbClr val="000000"/>
                </a:solidFill>
              </a:rPr>
              <a:t>、</a:t>
            </a:r>
            <a:r>
              <a:rPr lang="en-US" altLang="zh-CN" b="1" i="1" smtClean="0">
                <a:solidFill>
                  <a:srgbClr val="000000"/>
                </a:solidFill>
              </a:rPr>
              <a:t>n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不一定相等！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601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build="p"/>
      <p:bldP spid="23561" grpId="0"/>
      <p:bldP spid="23563" grpId="0" build="p"/>
      <p:bldP spid="235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8226" name="Object 2"/>
          <p:cNvGraphicFramePr>
            <a:graphicFrameLocks noChangeAspect="1"/>
          </p:cNvGraphicFramePr>
          <p:nvPr/>
        </p:nvGraphicFramePr>
        <p:xfrm>
          <a:off x="185738" y="908050"/>
          <a:ext cx="3516312" cy="2449513"/>
        </p:xfrm>
        <a:graphic>
          <a:graphicData uri="http://schemas.openxmlformats.org/presentationml/2006/ole">
            <p:oleObj spid="_x0000_s135170" name="公式" r:id="rId3" imgW="863225" imgH="710891" progId="Equation.3">
              <p:embed/>
            </p:oleObj>
          </a:graphicData>
        </a:graphic>
      </p:graphicFrame>
      <p:graphicFrame>
        <p:nvGraphicFramePr>
          <p:cNvPr id="6871043" name="Object 3"/>
          <p:cNvGraphicFramePr>
            <a:graphicFrameLocks noChangeAspect="1"/>
          </p:cNvGraphicFramePr>
          <p:nvPr/>
        </p:nvGraphicFramePr>
        <p:xfrm>
          <a:off x="4649788" y="908050"/>
          <a:ext cx="4602162" cy="2449513"/>
        </p:xfrm>
        <a:graphic>
          <a:graphicData uri="http://schemas.openxmlformats.org/presentationml/2006/ole">
            <p:oleObj spid="_x0000_s135171" name="公式" r:id="rId4" imgW="1129810" imgH="710891" progId="Equation.3">
              <p:embed/>
            </p:oleObj>
          </a:graphicData>
        </a:graphic>
      </p:graphicFrame>
      <p:graphicFrame>
        <p:nvGraphicFramePr>
          <p:cNvPr id="6871044" name="Object 4"/>
          <p:cNvGraphicFramePr>
            <a:graphicFrameLocks noChangeAspect="1"/>
          </p:cNvGraphicFramePr>
          <p:nvPr/>
        </p:nvGraphicFramePr>
        <p:xfrm>
          <a:off x="1189038" y="4284663"/>
          <a:ext cx="8062912" cy="1881187"/>
        </p:xfrm>
        <a:graphic>
          <a:graphicData uri="http://schemas.openxmlformats.org/presentationml/2006/ole">
            <p:oleObj spid="_x0000_s135172" name="公式" r:id="rId5" imgW="2578100" imgH="711200" progId="Equation.3">
              <p:embed/>
            </p:oleObj>
          </a:graphicData>
        </a:graphic>
      </p:graphicFrame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4716463" y="1897063"/>
            <a:ext cx="3743325" cy="542925"/>
            <a:chOff x="4716016" y="1897668"/>
            <a:chExt cx="3744416" cy="542384"/>
          </a:xfrm>
        </p:grpSpPr>
        <p:sp>
          <p:nvSpPr>
            <p:cNvPr id="5" name="TextBox 4"/>
            <p:cNvSpPr txBox="1"/>
            <p:nvPr/>
          </p:nvSpPr>
          <p:spPr>
            <a:xfrm>
              <a:off x="5724372" y="1916699"/>
              <a:ext cx="647889" cy="5233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i="1" dirty="0">
                  <a:solidFill>
                    <a:srgbClr val="000000"/>
                  </a:solidFill>
                  <a:ea typeface="宋体" charset="-122"/>
                </a:rPr>
                <a:t>k</a:t>
              </a:r>
              <a:endParaRPr lang="zh-CN" altLang="en-US" sz="2800" i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04186" y="1897668"/>
              <a:ext cx="647889" cy="5233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i="1" dirty="0">
                  <a:solidFill>
                    <a:srgbClr val="000000"/>
                  </a:solidFill>
                  <a:ea typeface="宋体" charset="-122"/>
                </a:rPr>
                <a:t>k</a:t>
              </a:r>
              <a:endParaRPr lang="zh-CN" altLang="en-US" sz="2800" i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6016" y="1916699"/>
              <a:ext cx="647889" cy="5233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i="1" dirty="0">
                  <a:solidFill>
                    <a:srgbClr val="000000"/>
                  </a:solidFill>
                  <a:ea typeface="宋体" charset="-122"/>
                </a:rPr>
                <a:t>k</a:t>
              </a:r>
              <a:endParaRPr lang="zh-CN" altLang="en-US" sz="2800" i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12543" y="1897668"/>
              <a:ext cx="647889" cy="5233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i="1" dirty="0">
                  <a:solidFill>
                    <a:srgbClr val="000000"/>
                  </a:solidFill>
                  <a:ea typeface="宋体" charset="-122"/>
                </a:rPr>
                <a:t>k</a:t>
              </a:r>
              <a:endParaRPr lang="zh-CN" altLang="en-US" sz="2800" i="1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aphicFrame>
        <p:nvGraphicFramePr>
          <p:cNvPr id="6871045" name="Object 5"/>
          <p:cNvGraphicFramePr>
            <a:graphicFrameLocks noChangeAspect="1"/>
          </p:cNvGraphicFramePr>
          <p:nvPr/>
        </p:nvGraphicFramePr>
        <p:xfrm>
          <a:off x="3635375" y="1268413"/>
          <a:ext cx="1079500" cy="1619250"/>
        </p:xfrm>
        <a:graphic>
          <a:graphicData uri="http://schemas.openxmlformats.org/presentationml/2006/ole">
            <p:oleObj spid="_x0000_s135173" name="公式" r:id="rId6" imgW="304668" imgH="457002" progId="Equation.3">
              <p:embed/>
            </p:oleObj>
          </a:graphicData>
        </a:graphic>
      </p:graphicFrame>
      <p:graphicFrame>
        <p:nvGraphicFramePr>
          <p:cNvPr id="6871046" name="Object 6"/>
          <p:cNvGraphicFramePr>
            <a:graphicFrameLocks noChangeAspect="1"/>
          </p:cNvGraphicFramePr>
          <p:nvPr/>
        </p:nvGraphicFramePr>
        <p:xfrm>
          <a:off x="3851275" y="2133600"/>
          <a:ext cx="752475" cy="949325"/>
        </p:xfrm>
        <a:graphic>
          <a:graphicData uri="http://schemas.openxmlformats.org/presentationml/2006/ole">
            <p:oleObj spid="_x0000_s135174" name="公式" r:id="rId7" imgW="190417" imgH="241195" progId="Equation.3">
              <p:embed/>
            </p:oleObj>
          </a:graphicData>
        </a:graphic>
      </p:graphicFrame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1835150" y="4941888"/>
            <a:ext cx="6985000" cy="541337"/>
            <a:chOff x="4716016" y="1897668"/>
            <a:chExt cx="3744416" cy="542384"/>
          </a:xfrm>
        </p:grpSpPr>
        <p:sp>
          <p:nvSpPr>
            <p:cNvPr id="13" name="TextBox 12"/>
            <p:cNvSpPr txBox="1"/>
            <p:nvPr/>
          </p:nvSpPr>
          <p:spPr>
            <a:xfrm>
              <a:off x="5724456" y="1916755"/>
              <a:ext cx="647613" cy="5232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i="1" dirty="0">
                  <a:solidFill>
                    <a:srgbClr val="000000"/>
                  </a:solidFill>
                  <a:ea typeface="宋体" charset="-122"/>
                </a:rPr>
                <a:t>k</a:t>
              </a:r>
              <a:endParaRPr lang="zh-CN" altLang="en-US" sz="2800" i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4379" y="1897668"/>
              <a:ext cx="647614" cy="5232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i="1" dirty="0">
                  <a:solidFill>
                    <a:srgbClr val="000000"/>
                  </a:solidFill>
                  <a:ea typeface="宋体" charset="-122"/>
                </a:rPr>
                <a:t>k</a:t>
              </a:r>
              <a:endParaRPr lang="zh-CN" altLang="en-US" sz="2800" i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16016" y="1916755"/>
              <a:ext cx="648465" cy="5232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i="1" dirty="0">
                  <a:solidFill>
                    <a:srgbClr val="000000"/>
                  </a:solidFill>
                  <a:ea typeface="宋体" charset="-122"/>
                </a:rPr>
                <a:t>k</a:t>
              </a:r>
              <a:endParaRPr lang="zh-CN" altLang="en-US" sz="2800" i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11967" y="1897668"/>
              <a:ext cx="648465" cy="5232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i="1" dirty="0">
                  <a:solidFill>
                    <a:srgbClr val="000000"/>
                  </a:solidFill>
                  <a:ea typeface="宋体" charset="-122"/>
                </a:rPr>
                <a:t>k</a:t>
              </a:r>
              <a:endParaRPr lang="zh-CN" altLang="en-US" sz="2800" i="1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aphicFrame>
        <p:nvGraphicFramePr>
          <p:cNvPr id="6871047" name="Object 7"/>
          <p:cNvGraphicFramePr>
            <a:graphicFrameLocks noChangeAspect="1"/>
          </p:cNvGraphicFramePr>
          <p:nvPr/>
        </p:nvGraphicFramePr>
        <p:xfrm>
          <a:off x="250825" y="4437063"/>
          <a:ext cx="1095375" cy="1138237"/>
        </p:xfrm>
        <a:graphic>
          <a:graphicData uri="http://schemas.openxmlformats.org/presentationml/2006/ole">
            <p:oleObj spid="_x0000_s135175" name="公式" r:id="rId8" imgW="317362" imgH="3300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68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57200" y="5334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 定理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zh-CN" altLang="en-US" sz="2400" b="1" smtClean="0">
                <a:solidFill>
                  <a:srgbClr val="0000FF"/>
                </a:solidFill>
              </a:rPr>
              <a:t>  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元非齐次线性方程组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无解的充分必要条件是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②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有唯一解的充分必要条件是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</a:t>
            </a: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③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有无限多解的充分必要条件是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57200" y="2611438"/>
            <a:ext cx="82296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 分析：</a:t>
            </a:r>
            <a:r>
              <a:rPr lang="zh-CN" altLang="en-US" sz="2400" b="1" smtClean="0">
                <a:solidFill>
                  <a:srgbClr val="000000"/>
                </a:solidFill>
              </a:rPr>
              <a:t>只需证明条件的充分性，即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 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无解；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 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唯一解；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 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无穷多解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那么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无解       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唯一解       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无穷多解       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26632" name="Object 14"/>
          <p:cNvGraphicFramePr>
            <a:graphicFrameLocks noChangeAspect="1"/>
          </p:cNvGraphicFramePr>
          <p:nvPr/>
        </p:nvGraphicFramePr>
        <p:xfrm>
          <a:off x="3162300" y="3192463"/>
          <a:ext cx="406400" cy="279400"/>
        </p:xfrm>
        <a:graphic>
          <a:graphicData uri="http://schemas.openxmlformats.org/presentationml/2006/ole">
            <p:oleObj spid="_x0000_s220162" name="Equation" r:id="rId3" imgW="203112" imgH="139639" progId="">
              <p:embed/>
            </p:oleObj>
          </a:graphicData>
        </a:graphic>
      </p:graphicFrame>
      <p:graphicFrame>
        <p:nvGraphicFramePr>
          <p:cNvPr id="26633" name="Object 15"/>
          <p:cNvGraphicFramePr>
            <a:graphicFrameLocks noChangeAspect="1"/>
          </p:cNvGraphicFramePr>
          <p:nvPr/>
        </p:nvGraphicFramePr>
        <p:xfrm>
          <a:off x="3665538" y="3675063"/>
          <a:ext cx="406400" cy="279400"/>
        </p:xfrm>
        <a:graphic>
          <a:graphicData uri="http://schemas.openxmlformats.org/presentationml/2006/ole">
            <p:oleObj spid="_x0000_s220163" name="Equation" r:id="rId4" imgW="203112" imgH="139639" progId="">
              <p:embed/>
            </p:oleObj>
          </a:graphicData>
        </a:graphic>
      </p:graphicFrame>
      <p:graphicFrame>
        <p:nvGraphicFramePr>
          <p:cNvPr id="26635" name="Object 16"/>
          <p:cNvGraphicFramePr>
            <a:graphicFrameLocks noChangeAspect="1"/>
          </p:cNvGraphicFramePr>
          <p:nvPr/>
        </p:nvGraphicFramePr>
        <p:xfrm>
          <a:off x="3665538" y="4157663"/>
          <a:ext cx="406400" cy="279400"/>
        </p:xfrm>
        <a:graphic>
          <a:graphicData uri="http://schemas.openxmlformats.org/presentationml/2006/ole">
            <p:oleObj spid="_x0000_s220164" name="Equation" r:id="rId5" imgW="203112" imgH="139639" progId="">
              <p:embed/>
            </p:oleObj>
          </a:graphicData>
        </a:graphic>
      </p:graphicFrame>
      <p:graphicFrame>
        <p:nvGraphicFramePr>
          <p:cNvPr id="26636" name="Object 17"/>
          <p:cNvGraphicFramePr>
            <a:graphicFrameLocks noChangeAspect="1"/>
          </p:cNvGraphicFramePr>
          <p:nvPr/>
        </p:nvGraphicFramePr>
        <p:xfrm>
          <a:off x="1889125" y="5049838"/>
          <a:ext cx="406400" cy="279400"/>
        </p:xfrm>
        <a:graphic>
          <a:graphicData uri="http://schemas.openxmlformats.org/presentationml/2006/ole">
            <p:oleObj spid="_x0000_s220165" name="Equation" r:id="rId6" imgW="203112" imgH="139639" progId="">
              <p:embed/>
            </p:oleObj>
          </a:graphicData>
        </a:graphic>
      </p:graphicFrame>
      <p:graphicFrame>
        <p:nvGraphicFramePr>
          <p:cNvPr id="26637" name="Object 18"/>
          <p:cNvGraphicFramePr>
            <a:graphicFrameLocks noChangeAspect="1"/>
          </p:cNvGraphicFramePr>
          <p:nvPr/>
        </p:nvGraphicFramePr>
        <p:xfrm>
          <a:off x="2190750" y="5538788"/>
          <a:ext cx="406400" cy="279400"/>
        </p:xfrm>
        <a:graphic>
          <a:graphicData uri="http://schemas.openxmlformats.org/presentationml/2006/ole">
            <p:oleObj spid="_x0000_s220166" name="Equation" r:id="rId7" imgW="203112" imgH="139639" progId="">
              <p:embed/>
            </p:oleObj>
          </a:graphicData>
        </a:graphic>
      </p:graphicFrame>
      <p:graphicFrame>
        <p:nvGraphicFramePr>
          <p:cNvPr id="26638" name="Object 19"/>
          <p:cNvGraphicFramePr>
            <a:graphicFrameLocks noChangeAspect="1"/>
          </p:cNvGraphicFramePr>
          <p:nvPr/>
        </p:nvGraphicFramePr>
        <p:xfrm>
          <a:off x="2522538" y="6029325"/>
          <a:ext cx="406400" cy="279400"/>
        </p:xfrm>
        <a:graphic>
          <a:graphicData uri="http://schemas.openxmlformats.org/presentationml/2006/ole">
            <p:oleObj spid="_x0000_s220167" name="Equation" r:id="rId8" imgW="203112" imgH="13963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6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/>
      <p:bldP spid="26631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533400"/>
            <a:ext cx="8229600" cy="560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证明：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，为叙述方便，不妨设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行最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简形矩阵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第一步：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往证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无解．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，即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FF0000"/>
                </a:solidFill>
              </a:rPr>
              <a:t>＋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 第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行对应矛盾方程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 = 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，故原线性方程组无解．</a:t>
            </a:r>
          </a:p>
        </p:txBody>
      </p:sp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561975" y="1455738"/>
          <a:ext cx="4572000" cy="2801937"/>
        </p:xfrm>
        <a:graphic>
          <a:graphicData uri="http://schemas.openxmlformats.org/presentationml/2006/ole">
            <p:oleObj spid="_x0000_s221186" name="Equation" r:id="rId3" imgW="3048000" imgH="1866900" progId="">
              <p:embed/>
            </p:oleObj>
          </a:graphicData>
        </a:graphic>
      </p:graphicFrame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4427538" y="4826000"/>
          <a:ext cx="406400" cy="279400"/>
        </p:xfrm>
        <a:graphic>
          <a:graphicData uri="http://schemas.openxmlformats.org/presentationml/2006/ole">
            <p:oleObj spid="_x0000_s221187" name="Equation" r:id="rId4" imgW="203112" imgH="139639" progId="">
              <p:embed/>
            </p:oleObj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14413" y="1800225"/>
            <a:ext cx="3521075" cy="1420813"/>
            <a:chOff x="1882" y="1032"/>
            <a:chExt cx="2218" cy="895"/>
          </a:xfrm>
        </p:grpSpPr>
        <p:sp>
          <p:nvSpPr>
            <p:cNvPr id="1061900" name="Line 9"/>
            <p:cNvSpPr>
              <a:spLocks noChangeShapeType="1"/>
            </p:cNvSpPr>
            <p:nvPr/>
          </p:nvSpPr>
          <p:spPr bwMode="auto">
            <a:xfrm>
              <a:off x="1882" y="1044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1901" name="Line 10"/>
            <p:cNvSpPr>
              <a:spLocks noChangeShapeType="1"/>
            </p:cNvSpPr>
            <p:nvPr/>
          </p:nvSpPr>
          <p:spPr bwMode="auto">
            <a:xfrm>
              <a:off x="2064" y="1032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1902" name="Line 11"/>
            <p:cNvSpPr>
              <a:spLocks noChangeShapeType="1"/>
            </p:cNvSpPr>
            <p:nvPr/>
          </p:nvSpPr>
          <p:spPr bwMode="auto">
            <a:xfrm>
              <a:off x="2057" y="1253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1903" name="Line 13"/>
            <p:cNvSpPr>
              <a:spLocks noChangeShapeType="1"/>
            </p:cNvSpPr>
            <p:nvPr/>
          </p:nvSpPr>
          <p:spPr bwMode="auto">
            <a:xfrm>
              <a:off x="2251" y="1241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1904" name="Line 14"/>
            <p:cNvSpPr>
              <a:spLocks noChangeShapeType="1"/>
            </p:cNvSpPr>
            <p:nvPr/>
          </p:nvSpPr>
          <p:spPr bwMode="auto">
            <a:xfrm>
              <a:off x="2244" y="1462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1905" name="Line 16"/>
            <p:cNvSpPr>
              <a:spLocks noChangeShapeType="1"/>
            </p:cNvSpPr>
            <p:nvPr/>
          </p:nvSpPr>
          <p:spPr bwMode="auto">
            <a:xfrm>
              <a:off x="2530" y="1485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1906" name="Line 17"/>
            <p:cNvSpPr>
              <a:spLocks noChangeShapeType="1"/>
            </p:cNvSpPr>
            <p:nvPr/>
          </p:nvSpPr>
          <p:spPr bwMode="auto">
            <a:xfrm>
              <a:off x="2523" y="1706"/>
              <a:ext cx="124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1907" name="Line 18"/>
            <p:cNvSpPr>
              <a:spLocks noChangeShapeType="1"/>
            </p:cNvSpPr>
            <p:nvPr/>
          </p:nvSpPr>
          <p:spPr bwMode="auto">
            <a:xfrm>
              <a:off x="3767" y="1700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1908" name="Line 19"/>
            <p:cNvSpPr>
              <a:spLocks noChangeShapeType="1"/>
            </p:cNvSpPr>
            <p:nvPr/>
          </p:nvSpPr>
          <p:spPr bwMode="auto">
            <a:xfrm>
              <a:off x="3760" y="1921"/>
              <a:ext cx="3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7670" name="AutoShape 22"/>
          <p:cNvSpPr>
            <a:spLocks noChangeArrowheads="1"/>
          </p:cNvSpPr>
          <p:nvPr/>
        </p:nvSpPr>
        <p:spPr bwMode="auto">
          <a:xfrm>
            <a:off x="5003800" y="3068638"/>
            <a:ext cx="3914775" cy="5254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≤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≤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FF0000"/>
                </a:solidFill>
              </a:rPr>
              <a:t>＋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1  </a:t>
            </a:r>
          </a:p>
        </p:txBody>
      </p:sp>
      <p:sp>
        <p:nvSpPr>
          <p:cNvPr id="27671" name="AutoShape 23"/>
          <p:cNvSpPr>
            <a:spLocks/>
          </p:cNvSpPr>
          <p:nvPr/>
        </p:nvSpPr>
        <p:spPr bwMode="auto">
          <a:xfrm rot="-5400000">
            <a:off x="1573213" y="3787775"/>
            <a:ext cx="179387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139825" y="4292600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前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  </a:t>
            </a:r>
          </a:p>
        </p:txBody>
      </p:sp>
      <p:sp>
        <p:nvSpPr>
          <p:cNvPr id="27673" name="AutoShape 25"/>
          <p:cNvSpPr>
            <a:spLocks/>
          </p:cNvSpPr>
          <p:nvPr/>
        </p:nvSpPr>
        <p:spPr bwMode="auto">
          <a:xfrm rot="-5400000">
            <a:off x="3041650" y="3787776"/>
            <a:ext cx="179387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2443163" y="4292600"/>
            <a:ext cx="1279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后 </a:t>
            </a:r>
            <a:r>
              <a:rPr lang="en-US" altLang="zh-CN" b="1" i="1" smtClean="0">
                <a:solidFill>
                  <a:srgbClr val="000000"/>
                </a:solidFill>
              </a:rPr>
              <a:t>n </a:t>
            </a:r>
            <a:r>
              <a:rPr lang="en-US" altLang="zh-CN" b="1" smtClean="0">
                <a:solidFill>
                  <a:srgbClr val="000000"/>
                </a:solidFill>
              </a:rPr>
              <a:t>-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  </a:t>
            </a:r>
          </a:p>
        </p:txBody>
      </p:sp>
      <p:cxnSp>
        <p:nvCxnSpPr>
          <p:cNvPr id="23" name="直接连接符 22"/>
          <p:cNvCxnSpPr/>
          <p:nvPr/>
        </p:nvCxnSpPr>
        <p:spPr>
          <a:xfrm rot="5400000">
            <a:off x="2631281" y="2829719"/>
            <a:ext cx="2714625" cy="1588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9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302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802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27670" grpId="0" animBg="1"/>
      <p:bldP spid="27671" grpId="0" animBg="1"/>
      <p:bldP spid="27672" grpId="0"/>
      <p:bldP spid="27673" grpId="0" animBg="1"/>
      <p:bldP spid="2767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2373313" y="433388"/>
            <a:ext cx="1512887" cy="26654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101725" y="32845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前 </a:t>
            </a:r>
            <a:r>
              <a:rPr lang="en-US" altLang="zh-CN" b="1" i="1" smtClean="0">
                <a:solidFill>
                  <a:srgbClr val="FF0000"/>
                </a:solidFill>
              </a:rPr>
              <a:t>n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139825" y="3284538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前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</a:t>
            </a:r>
          </a:p>
        </p:txBody>
      </p:sp>
      <p:graphicFrame>
        <p:nvGraphicFramePr>
          <p:cNvPr id="1062917" name="Object 16"/>
          <p:cNvGraphicFramePr>
            <a:graphicFrameLocks noChangeAspect="1"/>
          </p:cNvGraphicFramePr>
          <p:nvPr/>
        </p:nvGraphicFramePr>
        <p:xfrm>
          <a:off x="566738" y="385763"/>
          <a:ext cx="1771650" cy="2763837"/>
        </p:xfrm>
        <a:graphic>
          <a:graphicData uri="http://schemas.openxmlformats.org/presentationml/2006/ole">
            <p:oleObj spid="_x0000_s222210" name="Equation" r:id="rId3" imgW="1181100" imgH="1841500" progId="">
              <p:embed/>
            </p:oleObj>
          </a:graphicData>
        </a:graphic>
      </p:graphicFrame>
      <p:graphicFrame>
        <p:nvGraphicFramePr>
          <p:cNvPr id="28701" name="Object 17"/>
          <p:cNvGraphicFramePr>
            <a:graphicFrameLocks noChangeAspect="1"/>
          </p:cNvGraphicFramePr>
          <p:nvPr/>
        </p:nvGraphicFramePr>
        <p:xfrm>
          <a:off x="4184650" y="385763"/>
          <a:ext cx="933450" cy="2801937"/>
        </p:xfrm>
        <a:graphic>
          <a:graphicData uri="http://schemas.openxmlformats.org/presentationml/2006/ole">
            <p:oleObj spid="_x0000_s222211" name="Equation" r:id="rId4" imgW="622300" imgH="1866900" progId="">
              <p:embed/>
            </p:oleObj>
          </a:graphicData>
        </a:graphic>
      </p:graphicFrame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" y="3860800"/>
            <a:ext cx="82296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第二步：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往证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唯一解．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故原线性方程组有唯一解．</a:t>
            </a:r>
          </a:p>
        </p:txBody>
      </p:sp>
      <p:graphicFrame>
        <p:nvGraphicFramePr>
          <p:cNvPr id="28676" name="Object 18"/>
          <p:cNvGraphicFramePr>
            <a:graphicFrameLocks noChangeAspect="1"/>
          </p:cNvGraphicFramePr>
          <p:nvPr/>
        </p:nvGraphicFramePr>
        <p:xfrm>
          <a:off x="5003800" y="4013200"/>
          <a:ext cx="406400" cy="279400"/>
        </p:xfrm>
        <a:graphic>
          <a:graphicData uri="http://schemas.openxmlformats.org/presentationml/2006/ole">
            <p:oleObj spid="_x0000_s222212" name="Equation" r:id="rId5" imgW="203112" imgH="139639" progId="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14413" y="730250"/>
            <a:ext cx="3536950" cy="1079500"/>
            <a:chOff x="639" y="460"/>
            <a:chExt cx="2228" cy="680"/>
          </a:xfrm>
        </p:grpSpPr>
        <p:sp>
          <p:nvSpPr>
            <p:cNvPr id="1062954" name="Line 6"/>
            <p:cNvSpPr>
              <a:spLocks noChangeShapeType="1"/>
            </p:cNvSpPr>
            <p:nvPr/>
          </p:nvSpPr>
          <p:spPr bwMode="auto">
            <a:xfrm>
              <a:off x="639" y="472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55" name="Line 7"/>
            <p:cNvSpPr>
              <a:spLocks noChangeShapeType="1"/>
            </p:cNvSpPr>
            <p:nvPr/>
          </p:nvSpPr>
          <p:spPr bwMode="auto">
            <a:xfrm>
              <a:off x="821" y="460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56" name="Line 8"/>
            <p:cNvSpPr>
              <a:spLocks noChangeShapeType="1"/>
            </p:cNvSpPr>
            <p:nvPr/>
          </p:nvSpPr>
          <p:spPr bwMode="auto">
            <a:xfrm>
              <a:off x="814" y="681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57" name="Line 9"/>
            <p:cNvSpPr>
              <a:spLocks noChangeShapeType="1"/>
            </p:cNvSpPr>
            <p:nvPr/>
          </p:nvSpPr>
          <p:spPr bwMode="auto">
            <a:xfrm>
              <a:off x="1008" y="66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58" name="Line 10"/>
            <p:cNvSpPr>
              <a:spLocks noChangeShapeType="1"/>
            </p:cNvSpPr>
            <p:nvPr/>
          </p:nvSpPr>
          <p:spPr bwMode="auto">
            <a:xfrm>
              <a:off x="1001" y="890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59" name="Line 11"/>
            <p:cNvSpPr>
              <a:spLocks noChangeShapeType="1"/>
            </p:cNvSpPr>
            <p:nvPr/>
          </p:nvSpPr>
          <p:spPr bwMode="auto">
            <a:xfrm>
              <a:off x="1287" y="91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60" name="Line 12"/>
            <p:cNvSpPr>
              <a:spLocks noChangeShapeType="1"/>
            </p:cNvSpPr>
            <p:nvPr/>
          </p:nvSpPr>
          <p:spPr bwMode="auto">
            <a:xfrm>
              <a:off x="1280" y="1134"/>
              <a:ext cx="15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62922" name="AutoShape 19"/>
          <p:cNvSpPr>
            <a:spLocks/>
          </p:cNvSpPr>
          <p:nvPr/>
        </p:nvSpPr>
        <p:spPr bwMode="auto">
          <a:xfrm rot="-5400000">
            <a:off x="1573213" y="2727325"/>
            <a:ext cx="179387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693" name="AutoShape 21"/>
          <p:cNvSpPr>
            <a:spLocks/>
          </p:cNvSpPr>
          <p:nvPr/>
        </p:nvSpPr>
        <p:spPr bwMode="auto">
          <a:xfrm rot="-5400000">
            <a:off x="3041650" y="2727326"/>
            <a:ext cx="179387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443163" y="3284538"/>
            <a:ext cx="1279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后 </a:t>
            </a:r>
            <a:r>
              <a:rPr lang="en-US" altLang="zh-CN" b="1" i="1" smtClean="0">
                <a:solidFill>
                  <a:srgbClr val="000000"/>
                </a:solidFill>
              </a:rPr>
              <a:t>n </a:t>
            </a:r>
            <a:r>
              <a:rPr lang="en-US" altLang="zh-CN" b="1" smtClean="0">
                <a:solidFill>
                  <a:srgbClr val="000000"/>
                </a:solidFill>
              </a:rPr>
              <a:t>-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  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57200" y="4352925"/>
            <a:ext cx="816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             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且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014413" y="730250"/>
            <a:ext cx="3521075" cy="1420813"/>
            <a:chOff x="1882" y="1032"/>
            <a:chExt cx="2218" cy="895"/>
          </a:xfrm>
        </p:grpSpPr>
        <p:sp>
          <p:nvSpPr>
            <p:cNvPr id="1062945" name="Line 34"/>
            <p:cNvSpPr>
              <a:spLocks noChangeShapeType="1"/>
            </p:cNvSpPr>
            <p:nvPr/>
          </p:nvSpPr>
          <p:spPr bwMode="auto">
            <a:xfrm>
              <a:off x="1882" y="1044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46" name="Line 35"/>
            <p:cNvSpPr>
              <a:spLocks noChangeShapeType="1"/>
            </p:cNvSpPr>
            <p:nvPr/>
          </p:nvSpPr>
          <p:spPr bwMode="auto">
            <a:xfrm>
              <a:off x="2064" y="1032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47" name="Line 36"/>
            <p:cNvSpPr>
              <a:spLocks noChangeShapeType="1"/>
            </p:cNvSpPr>
            <p:nvPr/>
          </p:nvSpPr>
          <p:spPr bwMode="auto">
            <a:xfrm>
              <a:off x="2057" y="1253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48" name="Line 37"/>
            <p:cNvSpPr>
              <a:spLocks noChangeShapeType="1"/>
            </p:cNvSpPr>
            <p:nvPr/>
          </p:nvSpPr>
          <p:spPr bwMode="auto">
            <a:xfrm>
              <a:off x="2251" y="1241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49" name="Line 38"/>
            <p:cNvSpPr>
              <a:spLocks noChangeShapeType="1"/>
            </p:cNvSpPr>
            <p:nvPr/>
          </p:nvSpPr>
          <p:spPr bwMode="auto">
            <a:xfrm>
              <a:off x="2244" y="1462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50" name="Line 39"/>
            <p:cNvSpPr>
              <a:spLocks noChangeShapeType="1"/>
            </p:cNvSpPr>
            <p:nvPr/>
          </p:nvSpPr>
          <p:spPr bwMode="auto">
            <a:xfrm>
              <a:off x="2530" y="1485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51" name="Line 40"/>
            <p:cNvSpPr>
              <a:spLocks noChangeShapeType="1"/>
            </p:cNvSpPr>
            <p:nvPr/>
          </p:nvSpPr>
          <p:spPr bwMode="auto">
            <a:xfrm>
              <a:off x="2523" y="1706"/>
              <a:ext cx="124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52" name="Line 41"/>
            <p:cNvSpPr>
              <a:spLocks noChangeShapeType="1"/>
            </p:cNvSpPr>
            <p:nvPr/>
          </p:nvSpPr>
          <p:spPr bwMode="auto">
            <a:xfrm>
              <a:off x="3767" y="1700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53" name="Line 42"/>
            <p:cNvSpPr>
              <a:spLocks noChangeShapeType="1"/>
            </p:cNvSpPr>
            <p:nvPr/>
          </p:nvSpPr>
          <p:spPr bwMode="auto">
            <a:xfrm>
              <a:off x="3760" y="1921"/>
              <a:ext cx="3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014413" y="730250"/>
            <a:ext cx="1779587" cy="1079500"/>
            <a:chOff x="639" y="460"/>
            <a:chExt cx="1121" cy="680"/>
          </a:xfrm>
        </p:grpSpPr>
        <p:sp>
          <p:nvSpPr>
            <p:cNvPr id="1062938" name="Line 44"/>
            <p:cNvSpPr>
              <a:spLocks noChangeShapeType="1"/>
            </p:cNvSpPr>
            <p:nvPr/>
          </p:nvSpPr>
          <p:spPr bwMode="auto">
            <a:xfrm>
              <a:off x="639" y="472"/>
              <a:ext cx="1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39" name="Line 45"/>
            <p:cNvSpPr>
              <a:spLocks noChangeShapeType="1"/>
            </p:cNvSpPr>
            <p:nvPr/>
          </p:nvSpPr>
          <p:spPr bwMode="auto">
            <a:xfrm>
              <a:off x="815" y="460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40" name="Line 46"/>
            <p:cNvSpPr>
              <a:spLocks noChangeShapeType="1"/>
            </p:cNvSpPr>
            <p:nvPr/>
          </p:nvSpPr>
          <p:spPr bwMode="auto">
            <a:xfrm>
              <a:off x="808" y="681"/>
              <a:ext cx="20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41" name="Line 47"/>
            <p:cNvSpPr>
              <a:spLocks noChangeShapeType="1"/>
            </p:cNvSpPr>
            <p:nvPr/>
          </p:nvSpPr>
          <p:spPr bwMode="auto">
            <a:xfrm>
              <a:off x="1004" y="66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42" name="Line 48"/>
            <p:cNvSpPr>
              <a:spLocks noChangeShapeType="1"/>
            </p:cNvSpPr>
            <p:nvPr/>
          </p:nvSpPr>
          <p:spPr bwMode="auto">
            <a:xfrm>
              <a:off x="989" y="890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43" name="Line 49"/>
            <p:cNvSpPr>
              <a:spLocks noChangeShapeType="1"/>
            </p:cNvSpPr>
            <p:nvPr/>
          </p:nvSpPr>
          <p:spPr bwMode="auto">
            <a:xfrm>
              <a:off x="1291" y="91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2944" name="Line 50"/>
            <p:cNvSpPr>
              <a:spLocks noChangeShapeType="1"/>
            </p:cNvSpPr>
            <p:nvPr/>
          </p:nvSpPr>
          <p:spPr bwMode="auto">
            <a:xfrm>
              <a:off x="1284" y="1134"/>
              <a:ext cx="4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5076825" y="457200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</a:rPr>
              <a:t>对应的线性方程组为</a:t>
            </a:r>
          </a:p>
        </p:txBody>
      </p:sp>
      <p:graphicFrame>
        <p:nvGraphicFramePr>
          <p:cNvPr id="28726" name="Object 19"/>
          <p:cNvGraphicFramePr>
            <a:graphicFrameLocks noChangeAspect="1"/>
          </p:cNvGraphicFramePr>
          <p:nvPr/>
        </p:nvGraphicFramePr>
        <p:xfrm>
          <a:off x="5881688" y="1076325"/>
          <a:ext cx="1266825" cy="1876425"/>
        </p:xfrm>
        <a:graphic>
          <a:graphicData uri="http://schemas.openxmlformats.org/presentationml/2006/ole">
            <p:oleObj spid="_x0000_s222213" name="Equation" r:id="rId6" imgW="634725" imgH="939392" progId="">
              <p:embed/>
            </p:oleObj>
          </a:graphicData>
        </a:graphic>
      </p:graphicFrame>
      <p:graphicFrame>
        <p:nvGraphicFramePr>
          <p:cNvPr id="28727" name="Object 20"/>
          <p:cNvGraphicFramePr>
            <a:graphicFrameLocks noChangeAspect="1"/>
          </p:cNvGraphicFramePr>
          <p:nvPr/>
        </p:nvGraphicFramePr>
        <p:xfrm>
          <a:off x="4929188" y="504825"/>
          <a:ext cx="247650" cy="304800"/>
        </p:xfrm>
        <a:graphic>
          <a:graphicData uri="http://schemas.openxmlformats.org/presentationml/2006/ole">
            <p:oleObj spid="_x0000_s222214" name="Equation" r:id="rId7" imgW="164957" imgH="203024" progId="">
              <p:embed/>
            </p:oleObj>
          </a:graphicData>
        </a:graphic>
      </p:graphicFrame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57200" y="4352925"/>
            <a:ext cx="816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                                             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从而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ij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都不出现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28733" name="Object 21"/>
          <p:cNvGraphicFramePr>
            <a:graphicFrameLocks noChangeAspect="1"/>
          </p:cNvGraphicFramePr>
          <p:nvPr/>
        </p:nvGraphicFramePr>
        <p:xfrm>
          <a:off x="2451100" y="433388"/>
          <a:ext cx="1447800" cy="2724150"/>
        </p:xfrm>
        <a:graphic>
          <a:graphicData uri="http://schemas.openxmlformats.org/presentationml/2006/ole">
            <p:oleObj spid="_x0000_s222215" name="Equation" r:id="rId8" imgW="965200" imgH="1816100" progId="">
              <p:embed/>
            </p:oleObj>
          </a:graphicData>
        </a:graphic>
      </p:graphicFrame>
      <p:graphicFrame>
        <p:nvGraphicFramePr>
          <p:cNvPr id="28734" name="Object 22"/>
          <p:cNvGraphicFramePr>
            <a:graphicFrameLocks noChangeAspect="1"/>
          </p:cNvGraphicFramePr>
          <p:nvPr/>
        </p:nvGraphicFramePr>
        <p:xfrm>
          <a:off x="4051300" y="395288"/>
          <a:ext cx="1066800" cy="2801937"/>
        </p:xfrm>
        <a:graphic>
          <a:graphicData uri="http://schemas.openxmlformats.org/presentationml/2006/ole">
            <p:oleObj spid="_x0000_s222216" name="Equation" r:id="rId9" imgW="711200" imgH="1866900" progId="">
              <p:embed/>
            </p:oleObj>
          </a:graphicData>
        </a:graphic>
      </p:graphicFrame>
      <p:sp>
        <p:nvSpPr>
          <p:cNvPr id="50" name="矩形 49"/>
          <p:cNvSpPr/>
          <p:nvPr/>
        </p:nvSpPr>
        <p:spPr>
          <a:xfrm>
            <a:off x="6099175" y="1143000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99175" y="1571625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99175" y="2000250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99175" y="2428875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63 3.33333E-6 L -0.18177 0.0018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7" y="9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28704" grpId="0"/>
      <p:bldP spid="28692" grpId="0"/>
      <p:bldP spid="28674" grpId="0" build="p"/>
      <p:bldP spid="28693" grpId="0" animBg="1"/>
      <p:bldP spid="28694" grpId="0"/>
      <p:bldP spid="28698" grpId="0"/>
      <p:bldP spid="28725" grpId="0"/>
      <p:bldP spid="28696" grpId="0"/>
      <p:bldP spid="50" grpId="0" animBg="1"/>
      <p:bldP spid="51" grpId="0" animBg="1"/>
      <p:bldP spid="52" grpId="0" animBg="1"/>
      <p:bldP spid="5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2095500" y="433388"/>
            <a:ext cx="1512888" cy="26654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343" name="Rectangle 71"/>
          <p:cNvSpPr>
            <a:spLocks noChangeArrowheads="1"/>
          </p:cNvSpPr>
          <p:nvPr/>
        </p:nvSpPr>
        <p:spPr bwMode="auto">
          <a:xfrm>
            <a:off x="725488" y="1801813"/>
            <a:ext cx="3473450" cy="1295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869950" y="3284538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前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</a:t>
            </a:r>
          </a:p>
        </p:txBody>
      </p:sp>
      <p:graphicFrame>
        <p:nvGraphicFramePr>
          <p:cNvPr id="1063941" name="Object 16"/>
          <p:cNvGraphicFramePr>
            <a:graphicFrameLocks noChangeAspect="1"/>
          </p:cNvGraphicFramePr>
          <p:nvPr/>
        </p:nvGraphicFramePr>
        <p:xfrm>
          <a:off x="2154238" y="404813"/>
          <a:ext cx="1447800" cy="2725737"/>
        </p:xfrm>
        <a:graphic>
          <a:graphicData uri="http://schemas.openxmlformats.org/presentationml/2006/ole">
            <p:oleObj spid="_x0000_s223234" name="Equation" r:id="rId3" imgW="965200" imgH="1816100" progId="">
              <p:embed/>
            </p:oleObj>
          </a:graphicData>
        </a:graphic>
      </p:graphicFrame>
      <p:graphicFrame>
        <p:nvGraphicFramePr>
          <p:cNvPr id="54307" name="Object 17"/>
          <p:cNvGraphicFramePr>
            <a:graphicFrameLocks noChangeAspect="1"/>
          </p:cNvGraphicFramePr>
          <p:nvPr/>
        </p:nvGraphicFramePr>
        <p:xfrm>
          <a:off x="3824288" y="385763"/>
          <a:ext cx="933450" cy="2801937"/>
        </p:xfrm>
        <a:graphic>
          <a:graphicData uri="http://schemas.openxmlformats.org/presentationml/2006/ole">
            <p:oleObj spid="_x0000_s223235" name="Equation" r:id="rId4" imgW="622300" imgH="1866900" progId="">
              <p:embed/>
            </p:oleObj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98500" y="730250"/>
            <a:ext cx="3521075" cy="1420813"/>
            <a:chOff x="1882" y="1032"/>
            <a:chExt cx="2218" cy="895"/>
          </a:xfrm>
        </p:grpSpPr>
        <p:sp>
          <p:nvSpPr>
            <p:cNvPr id="1063972" name="Line 38"/>
            <p:cNvSpPr>
              <a:spLocks noChangeShapeType="1"/>
            </p:cNvSpPr>
            <p:nvPr/>
          </p:nvSpPr>
          <p:spPr bwMode="auto">
            <a:xfrm>
              <a:off x="1882" y="1044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73" name="Line 39"/>
            <p:cNvSpPr>
              <a:spLocks noChangeShapeType="1"/>
            </p:cNvSpPr>
            <p:nvPr/>
          </p:nvSpPr>
          <p:spPr bwMode="auto">
            <a:xfrm>
              <a:off x="2064" y="1032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74" name="Line 40"/>
            <p:cNvSpPr>
              <a:spLocks noChangeShapeType="1"/>
            </p:cNvSpPr>
            <p:nvPr/>
          </p:nvSpPr>
          <p:spPr bwMode="auto">
            <a:xfrm>
              <a:off x="2057" y="1253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75" name="Line 41"/>
            <p:cNvSpPr>
              <a:spLocks noChangeShapeType="1"/>
            </p:cNvSpPr>
            <p:nvPr/>
          </p:nvSpPr>
          <p:spPr bwMode="auto">
            <a:xfrm>
              <a:off x="2251" y="1241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76" name="Line 42"/>
            <p:cNvSpPr>
              <a:spLocks noChangeShapeType="1"/>
            </p:cNvSpPr>
            <p:nvPr/>
          </p:nvSpPr>
          <p:spPr bwMode="auto">
            <a:xfrm>
              <a:off x="2244" y="1462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77" name="Line 43"/>
            <p:cNvSpPr>
              <a:spLocks noChangeShapeType="1"/>
            </p:cNvSpPr>
            <p:nvPr/>
          </p:nvSpPr>
          <p:spPr bwMode="auto">
            <a:xfrm>
              <a:off x="2530" y="1485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78" name="Line 44"/>
            <p:cNvSpPr>
              <a:spLocks noChangeShapeType="1"/>
            </p:cNvSpPr>
            <p:nvPr/>
          </p:nvSpPr>
          <p:spPr bwMode="auto">
            <a:xfrm>
              <a:off x="2523" y="1706"/>
              <a:ext cx="124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79" name="Line 45"/>
            <p:cNvSpPr>
              <a:spLocks noChangeShapeType="1"/>
            </p:cNvSpPr>
            <p:nvPr/>
          </p:nvSpPr>
          <p:spPr bwMode="auto">
            <a:xfrm>
              <a:off x="3767" y="1700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80" name="Line 46"/>
            <p:cNvSpPr>
              <a:spLocks noChangeShapeType="1"/>
            </p:cNvSpPr>
            <p:nvPr/>
          </p:nvSpPr>
          <p:spPr bwMode="auto">
            <a:xfrm>
              <a:off x="3760" y="1921"/>
              <a:ext cx="3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54281" name="Object 18"/>
          <p:cNvGraphicFramePr>
            <a:graphicFrameLocks noChangeAspect="1"/>
          </p:cNvGraphicFramePr>
          <p:nvPr/>
        </p:nvGraphicFramePr>
        <p:xfrm>
          <a:off x="3763963" y="395288"/>
          <a:ext cx="1066800" cy="2801937"/>
        </p:xfrm>
        <a:graphic>
          <a:graphicData uri="http://schemas.openxmlformats.org/presentationml/2006/ole">
            <p:oleObj spid="_x0000_s223236" name="Equation" r:id="rId5" imgW="711200" imgH="1866900" progId="">
              <p:embed/>
            </p:oleObj>
          </a:graphicData>
        </a:graphic>
      </p:graphicFrame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828675" y="32845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smtClean="0">
                <a:solidFill>
                  <a:srgbClr val="FF0000"/>
                </a:solidFill>
              </a:rPr>
              <a:t>n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列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3860800"/>
            <a:ext cx="82296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第二步：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往证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唯一解．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故原线性方程组有唯一解．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457200" y="4357688"/>
            <a:ext cx="816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                          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且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ij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都不出现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54277" name="Object 19"/>
          <p:cNvGraphicFramePr>
            <a:graphicFrameLocks noChangeAspect="1"/>
          </p:cNvGraphicFramePr>
          <p:nvPr/>
        </p:nvGraphicFramePr>
        <p:xfrm>
          <a:off x="5003800" y="4013200"/>
          <a:ext cx="406400" cy="279400"/>
        </p:xfrm>
        <a:graphic>
          <a:graphicData uri="http://schemas.openxmlformats.org/presentationml/2006/ole">
            <p:oleObj spid="_x0000_s223237" name="Equation" r:id="rId6" imgW="203112" imgH="139639" progId="">
              <p:embed/>
            </p:oleObj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90538" y="4357688"/>
            <a:ext cx="8164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       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即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063950" name="Object 20"/>
          <p:cNvGraphicFramePr>
            <a:graphicFrameLocks noChangeAspect="1"/>
          </p:cNvGraphicFramePr>
          <p:nvPr/>
        </p:nvGraphicFramePr>
        <p:xfrm>
          <a:off x="250825" y="385763"/>
          <a:ext cx="1771650" cy="2763837"/>
        </p:xfrm>
        <a:graphic>
          <a:graphicData uri="http://schemas.openxmlformats.org/presentationml/2006/ole">
            <p:oleObj spid="_x0000_s223238" name="Equation" r:id="rId7" imgW="1181100" imgH="1841500" progId="">
              <p:embed/>
            </p:oleObj>
          </a:graphicData>
        </a:graphic>
      </p:graphicFrame>
      <p:sp>
        <p:nvSpPr>
          <p:cNvPr id="1063951" name="AutoShape 24"/>
          <p:cNvSpPr>
            <a:spLocks/>
          </p:cNvSpPr>
          <p:nvPr/>
        </p:nvSpPr>
        <p:spPr bwMode="auto">
          <a:xfrm>
            <a:off x="4500563" y="549275"/>
            <a:ext cx="176212" cy="1150938"/>
          </a:xfrm>
          <a:prstGeom prst="rightBrace">
            <a:avLst>
              <a:gd name="adj1" fmla="val 5443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4710113" y="94138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前</a:t>
            </a:r>
            <a:r>
              <a:rPr lang="zh-CN" altLang="en-US" b="1" i="1" smtClean="0">
                <a:solidFill>
                  <a:srgbClr val="000000"/>
                </a:solidFill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行</a:t>
            </a:r>
          </a:p>
        </p:txBody>
      </p:sp>
      <p:sp>
        <p:nvSpPr>
          <p:cNvPr id="1063953" name="AutoShape 26"/>
          <p:cNvSpPr>
            <a:spLocks/>
          </p:cNvSpPr>
          <p:nvPr/>
        </p:nvSpPr>
        <p:spPr bwMode="auto">
          <a:xfrm>
            <a:off x="4500563" y="1901825"/>
            <a:ext cx="176212" cy="1150938"/>
          </a:xfrm>
          <a:prstGeom prst="rightBrace">
            <a:avLst>
              <a:gd name="adj1" fmla="val 5443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710113" y="2293938"/>
            <a:ext cx="1263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后</a:t>
            </a:r>
            <a:r>
              <a:rPr lang="zh-CN" altLang="en-US" b="1" i="1" smtClean="0">
                <a:solidFill>
                  <a:srgbClr val="000000"/>
                </a:solidFill>
              </a:rPr>
              <a:t> </a:t>
            </a:r>
            <a:r>
              <a:rPr lang="en-US" altLang="zh-CN" b="1" i="1" smtClean="0">
                <a:solidFill>
                  <a:srgbClr val="000000"/>
                </a:solidFill>
              </a:rPr>
              <a:t>m</a:t>
            </a:r>
            <a:r>
              <a:rPr lang="en-US" altLang="en-US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－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行</a:t>
            </a:r>
          </a:p>
        </p:txBody>
      </p:sp>
      <p:sp>
        <p:nvSpPr>
          <p:cNvPr id="1063955" name="AutoShape 31"/>
          <p:cNvSpPr>
            <a:spLocks/>
          </p:cNvSpPr>
          <p:nvPr/>
        </p:nvSpPr>
        <p:spPr bwMode="auto">
          <a:xfrm rot="-5400000">
            <a:off x="1257300" y="2727326"/>
            <a:ext cx="179387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63956" name="AutoShape 32"/>
          <p:cNvSpPr>
            <a:spLocks/>
          </p:cNvSpPr>
          <p:nvPr/>
        </p:nvSpPr>
        <p:spPr bwMode="auto">
          <a:xfrm rot="-5400000">
            <a:off x="2725738" y="2727325"/>
            <a:ext cx="179387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84213" y="730250"/>
            <a:ext cx="3536950" cy="1079500"/>
            <a:chOff x="639" y="460"/>
            <a:chExt cx="2228" cy="680"/>
          </a:xfrm>
        </p:grpSpPr>
        <p:sp>
          <p:nvSpPr>
            <p:cNvPr id="1063965" name="Line 58"/>
            <p:cNvSpPr>
              <a:spLocks noChangeShapeType="1"/>
            </p:cNvSpPr>
            <p:nvPr/>
          </p:nvSpPr>
          <p:spPr bwMode="auto">
            <a:xfrm>
              <a:off x="639" y="472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66" name="Line 59"/>
            <p:cNvSpPr>
              <a:spLocks noChangeShapeType="1"/>
            </p:cNvSpPr>
            <p:nvPr/>
          </p:nvSpPr>
          <p:spPr bwMode="auto">
            <a:xfrm>
              <a:off x="821" y="460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67" name="Line 60"/>
            <p:cNvSpPr>
              <a:spLocks noChangeShapeType="1"/>
            </p:cNvSpPr>
            <p:nvPr/>
          </p:nvSpPr>
          <p:spPr bwMode="auto">
            <a:xfrm>
              <a:off x="814" y="681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68" name="Line 61"/>
            <p:cNvSpPr>
              <a:spLocks noChangeShapeType="1"/>
            </p:cNvSpPr>
            <p:nvPr/>
          </p:nvSpPr>
          <p:spPr bwMode="auto">
            <a:xfrm>
              <a:off x="1008" y="66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69" name="Line 62"/>
            <p:cNvSpPr>
              <a:spLocks noChangeShapeType="1"/>
            </p:cNvSpPr>
            <p:nvPr/>
          </p:nvSpPr>
          <p:spPr bwMode="auto">
            <a:xfrm>
              <a:off x="1001" y="890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70" name="Line 63"/>
            <p:cNvSpPr>
              <a:spLocks noChangeShapeType="1"/>
            </p:cNvSpPr>
            <p:nvPr/>
          </p:nvSpPr>
          <p:spPr bwMode="auto">
            <a:xfrm>
              <a:off x="1287" y="91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3971" name="Line 64"/>
            <p:cNvSpPr>
              <a:spLocks noChangeShapeType="1"/>
            </p:cNvSpPr>
            <p:nvPr/>
          </p:nvSpPr>
          <p:spPr bwMode="auto">
            <a:xfrm>
              <a:off x="1280" y="1134"/>
              <a:ext cx="15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63958" name="Text Box 33"/>
          <p:cNvSpPr txBox="1">
            <a:spLocks noChangeArrowheads="1"/>
          </p:cNvSpPr>
          <p:nvPr/>
        </p:nvSpPr>
        <p:spPr bwMode="auto">
          <a:xfrm>
            <a:off x="2173288" y="3284538"/>
            <a:ext cx="1279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后 </a:t>
            </a:r>
            <a:r>
              <a:rPr lang="en-US" altLang="zh-CN" b="1" i="1" smtClean="0">
                <a:solidFill>
                  <a:srgbClr val="000000"/>
                </a:solidFill>
              </a:rPr>
              <a:t>n </a:t>
            </a:r>
            <a:r>
              <a:rPr lang="en-US" altLang="zh-CN" b="1" smtClean="0">
                <a:solidFill>
                  <a:srgbClr val="000000"/>
                </a:solidFill>
              </a:rPr>
              <a:t>-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  </a:t>
            </a:r>
          </a:p>
        </p:txBody>
      </p:sp>
      <p:sp>
        <p:nvSpPr>
          <p:cNvPr id="54338" name="Text Box 66"/>
          <p:cNvSpPr txBox="1">
            <a:spLocks noChangeArrowheads="1"/>
          </p:cNvSpPr>
          <p:nvPr/>
        </p:nvSpPr>
        <p:spPr bwMode="auto">
          <a:xfrm>
            <a:off x="4833938" y="941388"/>
            <a:ext cx="59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smtClean="0">
                <a:solidFill>
                  <a:srgbClr val="FF0000"/>
                </a:solidFill>
              </a:rPr>
              <a:t>n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行</a:t>
            </a:r>
          </a:p>
        </p:txBody>
      </p:sp>
      <p:graphicFrame>
        <p:nvGraphicFramePr>
          <p:cNvPr id="54340" name="Object 21"/>
          <p:cNvGraphicFramePr>
            <a:graphicFrameLocks noChangeAspect="1"/>
          </p:cNvGraphicFramePr>
          <p:nvPr/>
        </p:nvGraphicFramePr>
        <p:xfrm>
          <a:off x="6438900" y="404813"/>
          <a:ext cx="1924050" cy="1411287"/>
        </p:xfrm>
        <a:graphic>
          <a:graphicData uri="http://schemas.openxmlformats.org/presentationml/2006/ole">
            <p:oleObj spid="_x0000_s223239" name="Equation" r:id="rId8" imgW="1282700" imgH="939800" progId="">
              <p:embed/>
            </p:oleObj>
          </a:graphicData>
        </a:graphic>
      </p:graphicFrame>
      <p:sp>
        <p:nvSpPr>
          <p:cNvPr id="54341" name="Rectangle 69"/>
          <p:cNvSpPr>
            <a:spLocks noChangeArrowheads="1"/>
          </p:cNvSpPr>
          <p:nvPr/>
        </p:nvSpPr>
        <p:spPr bwMode="auto">
          <a:xfrm>
            <a:off x="5981700" y="1916113"/>
            <a:ext cx="247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</a:rPr>
              <a:t>对应的线性方程组为</a:t>
            </a:r>
          </a:p>
        </p:txBody>
      </p:sp>
      <p:graphicFrame>
        <p:nvGraphicFramePr>
          <p:cNvPr id="54342" name="Object 22"/>
          <p:cNvGraphicFramePr>
            <a:graphicFrameLocks noChangeAspect="1"/>
          </p:cNvGraphicFramePr>
          <p:nvPr/>
        </p:nvGraphicFramePr>
        <p:xfrm>
          <a:off x="6742113" y="2395538"/>
          <a:ext cx="949325" cy="1406525"/>
        </p:xfrm>
        <a:graphic>
          <a:graphicData uri="http://schemas.openxmlformats.org/presentationml/2006/ole">
            <p:oleObj spid="_x0000_s223240" name="Equation" r:id="rId9" imgW="634725" imgH="939392" progId="">
              <p:embed/>
            </p:oleObj>
          </a:graphicData>
        </a:graphic>
      </p:graphicFrame>
      <p:sp>
        <p:nvSpPr>
          <p:cNvPr id="45" name="Text Box 66"/>
          <p:cNvSpPr txBox="1">
            <a:spLocks noChangeArrowheads="1"/>
          </p:cNvSpPr>
          <p:nvPr/>
        </p:nvSpPr>
        <p:spPr bwMode="auto">
          <a:xfrm>
            <a:off x="4710113" y="2293938"/>
            <a:ext cx="130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FF0000"/>
                </a:solidFill>
              </a:rPr>
              <a:t>后</a:t>
            </a:r>
            <a:r>
              <a:rPr lang="zh-CN" altLang="en-US" b="1" i="1" smtClean="0">
                <a:solidFill>
                  <a:srgbClr val="FF0000"/>
                </a:solidFill>
              </a:rPr>
              <a:t> </a:t>
            </a:r>
            <a:r>
              <a:rPr lang="en-US" altLang="zh-CN" b="1" i="1" smtClean="0">
                <a:solidFill>
                  <a:srgbClr val="FF0000"/>
                </a:solidFill>
              </a:rPr>
              <a:t>m</a:t>
            </a:r>
            <a:r>
              <a:rPr lang="en-US" altLang="en-US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－</a:t>
            </a:r>
            <a:r>
              <a:rPr lang="en-US" altLang="zh-CN" b="1" i="1" smtClean="0">
                <a:solidFill>
                  <a:srgbClr val="FF0000"/>
                </a:solidFill>
              </a:rPr>
              <a:t>n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zh-CN" altLang="en-US" b="1" smtClean="0">
                <a:solidFill>
                  <a:srgbClr val="FF0000"/>
                </a:solidFill>
              </a:rPr>
              <a:t>行</a:t>
            </a:r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194550" y="1106488"/>
            <a:ext cx="1357313" cy="1587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4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5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5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10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5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54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1000"/>
                                        <p:tgtEl>
                                          <p:spTgt spid="5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6" grpId="0" animBg="1"/>
      <p:bldP spid="54343" grpId="0" animBg="1"/>
      <p:bldP spid="54302" grpId="0"/>
      <p:bldP spid="54276" grpId="0" build="p"/>
      <p:bldP spid="54301" grpId="0"/>
      <p:bldP spid="54278" grpId="0"/>
      <p:bldP spid="54297" grpId="0"/>
      <p:bldP spid="54299" grpId="0"/>
      <p:bldP spid="54338" grpId="0"/>
      <p:bldP spid="54341" grpId="0"/>
      <p:bldP spid="4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57200" y="3860800"/>
            <a:ext cx="82296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第三步：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往证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无穷多解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．</a:t>
            </a: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对应的线性方程组为</a:t>
            </a:r>
          </a:p>
        </p:txBody>
      </p:sp>
      <p:graphicFrame>
        <p:nvGraphicFramePr>
          <p:cNvPr id="32774" name="Object 10"/>
          <p:cNvGraphicFramePr>
            <a:graphicFrameLocks noChangeAspect="1"/>
          </p:cNvGraphicFramePr>
          <p:nvPr/>
        </p:nvGraphicFramePr>
        <p:xfrm>
          <a:off x="5003800" y="4013200"/>
          <a:ext cx="406400" cy="279400"/>
        </p:xfrm>
        <a:graphic>
          <a:graphicData uri="http://schemas.openxmlformats.org/presentationml/2006/ole">
            <p:oleObj spid="_x0000_s224258" name="Equation" r:id="rId3" imgW="203112" imgH="139639" progId="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14413" y="730250"/>
            <a:ext cx="3536950" cy="1079500"/>
            <a:chOff x="639" y="460"/>
            <a:chExt cx="2228" cy="680"/>
          </a:xfrm>
        </p:grpSpPr>
        <p:sp>
          <p:nvSpPr>
            <p:cNvPr id="1064978" name="Line 8"/>
            <p:cNvSpPr>
              <a:spLocks noChangeShapeType="1"/>
            </p:cNvSpPr>
            <p:nvPr/>
          </p:nvSpPr>
          <p:spPr bwMode="auto">
            <a:xfrm>
              <a:off x="639" y="4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4979" name="Line 9"/>
            <p:cNvSpPr>
              <a:spLocks noChangeShapeType="1"/>
            </p:cNvSpPr>
            <p:nvPr/>
          </p:nvSpPr>
          <p:spPr bwMode="auto">
            <a:xfrm>
              <a:off x="821" y="460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4980" name="Line 10"/>
            <p:cNvSpPr>
              <a:spLocks noChangeShapeType="1"/>
            </p:cNvSpPr>
            <p:nvPr/>
          </p:nvSpPr>
          <p:spPr bwMode="auto">
            <a:xfrm>
              <a:off x="814" y="681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4981" name="Line 11"/>
            <p:cNvSpPr>
              <a:spLocks noChangeShapeType="1"/>
            </p:cNvSpPr>
            <p:nvPr/>
          </p:nvSpPr>
          <p:spPr bwMode="auto">
            <a:xfrm>
              <a:off x="1008" y="669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4982" name="Line 12"/>
            <p:cNvSpPr>
              <a:spLocks noChangeShapeType="1"/>
            </p:cNvSpPr>
            <p:nvPr/>
          </p:nvSpPr>
          <p:spPr bwMode="auto">
            <a:xfrm>
              <a:off x="1001" y="890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4983" name="Line 13"/>
            <p:cNvSpPr>
              <a:spLocks noChangeShapeType="1"/>
            </p:cNvSpPr>
            <p:nvPr/>
          </p:nvSpPr>
          <p:spPr bwMode="auto">
            <a:xfrm>
              <a:off x="1287" y="913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4984" name="Line 14"/>
            <p:cNvSpPr>
              <a:spLocks noChangeShapeType="1"/>
            </p:cNvSpPr>
            <p:nvPr/>
          </p:nvSpPr>
          <p:spPr bwMode="auto">
            <a:xfrm>
              <a:off x="1280" y="1134"/>
              <a:ext cx="15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64965" name="AutoShape 15"/>
          <p:cNvSpPr>
            <a:spLocks/>
          </p:cNvSpPr>
          <p:nvPr/>
        </p:nvSpPr>
        <p:spPr bwMode="auto">
          <a:xfrm rot="-5400000">
            <a:off x="1573213" y="2727325"/>
            <a:ext cx="179387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64966" name="Text Box 16"/>
          <p:cNvSpPr txBox="1">
            <a:spLocks noChangeArrowheads="1"/>
          </p:cNvSpPr>
          <p:nvPr/>
        </p:nvSpPr>
        <p:spPr bwMode="auto">
          <a:xfrm>
            <a:off x="1196975" y="3284538"/>
            <a:ext cx="904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前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 </a:t>
            </a:r>
          </a:p>
        </p:txBody>
      </p:sp>
      <p:sp>
        <p:nvSpPr>
          <p:cNvPr id="1064967" name="AutoShape 17"/>
          <p:cNvSpPr>
            <a:spLocks/>
          </p:cNvSpPr>
          <p:nvPr/>
        </p:nvSpPr>
        <p:spPr bwMode="auto">
          <a:xfrm rot="-5400000">
            <a:off x="3041650" y="2727326"/>
            <a:ext cx="179387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457200" y="4411663"/>
            <a:ext cx="816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                          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 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064969" name="Text Box 19"/>
          <p:cNvSpPr txBox="1">
            <a:spLocks noChangeArrowheads="1"/>
          </p:cNvSpPr>
          <p:nvPr/>
        </p:nvSpPr>
        <p:spPr bwMode="auto">
          <a:xfrm>
            <a:off x="2500313" y="3284538"/>
            <a:ext cx="1222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后 </a:t>
            </a:r>
            <a:r>
              <a:rPr lang="en-US" altLang="zh-CN" b="1" i="1" smtClean="0">
                <a:solidFill>
                  <a:srgbClr val="000000"/>
                </a:solidFill>
              </a:rPr>
              <a:t>n </a:t>
            </a:r>
            <a:r>
              <a:rPr lang="en-US" altLang="zh-CN" b="1" smtClean="0">
                <a:solidFill>
                  <a:srgbClr val="000000"/>
                </a:solidFill>
              </a:rPr>
              <a:t>- </a:t>
            </a:r>
            <a:r>
              <a:rPr lang="en-US" altLang="zh-CN" b="1" i="1" smtClean="0">
                <a:solidFill>
                  <a:srgbClr val="000000"/>
                </a:solidFill>
              </a:rPr>
              <a:t>r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列 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490538" y="4411663"/>
            <a:ext cx="8164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        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即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&lt;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  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064971" name="Object 11"/>
          <p:cNvGraphicFramePr>
            <a:graphicFrameLocks noChangeAspect="1"/>
          </p:cNvGraphicFramePr>
          <p:nvPr/>
        </p:nvGraphicFramePr>
        <p:xfrm>
          <a:off x="561975" y="404813"/>
          <a:ext cx="4572000" cy="2801937"/>
        </p:xfrm>
        <a:graphic>
          <a:graphicData uri="http://schemas.openxmlformats.org/presentationml/2006/ole">
            <p:oleObj spid="_x0000_s224259" name="Equation" r:id="rId4" imgW="3048000" imgH="1866900" progId="">
              <p:embed/>
            </p:oleObj>
          </a:graphicData>
        </a:graphic>
      </p:graphicFrame>
      <p:graphicFrame>
        <p:nvGraphicFramePr>
          <p:cNvPr id="32816" name="Object 12"/>
          <p:cNvGraphicFramePr>
            <a:graphicFrameLocks noChangeAspect="1"/>
          </p:cNvGraphicFramePr>
          <p:nvPr/>
        </p:nvGraphicFramePr>
        <p:xfrm>
          <a:off x="4000500" y="4967288"/>
          <a:ext cx="4602163" cy="1709737"/>
        </p:xfrm>
        <a:graphic>
          <a:graphicData uri="http://schemas.openxmlformats.org/presentationml/2006/ole">
            <p:oleObj spid="_x0000_s224260" name="Equation" r:id="rId5" imgW="2565400" imgH="952500" progId="">
              <p:embed/>
            </p:oleObj>
          </a:graphicData>
        </a:graphic>
      </p:graphicFrame>
      <p:graphicFrame>
        <p:nvGraphicFramePr>
          <p:cNvPr id="32817" name="Object 13"/>
          <p:cNvGraphicFramePr>
            <a:graphicFrameLocks noChangeAspect="1"/>
          </p:cNvGraphicFramePr>
          <p:nvPr/>
        </p:nvGraphicFramePr>
        <p:xfrm>
          <a:off x="571500" y="4786313"/>
          <a:ext cx="331788" cy="407987"/>
        </p:xfrm>
        <a:graphic>
          <a:graphicData uri="http://schemas.openxmlformats.org/presentationml/2006/ole">
            <p:oleObj spid="_x0000_s224261" name="Equation" r:id="rId6" imgW="164957" imgH="203024" progId="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4214813" y="5000625"/>
            <a:ext cx="45720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14813" y="5429250"/>
            <a:ext cx="45720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4813" y="5857875"/>
            <a:ext cx="45720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14813" y="6286500"/>
            <a:ext cx="45720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  <p:bldP spid="32786" grpId="0"/>
      <p:bldP spid="32788" grpId="0"/>
      <p:bldP spid="24" grpId="0" animBg="1"/>
      <p:bldP spid="25" grpId="0" animBg="1"/>
      <p:bldP spid="26" grpId="0" animBg="1"/>
      <p:bldP spid="2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986" name="Object 10"/>
          <p:cNvGraphicFramePr>
            <a:graphicFrameLocks noChangeAspect="1"/>
          </p:cNvGraphicFramePr>
          <p:nvPr/>
        </p:nvGraphicFramePr>
        <p:xfrm>
          <a:off x="2646363" y="404813"/>
          <a:ext cx="3846512" cy="1425575"/>
        </p:xfrm>
        <a:graphic>
          <a:graphicData uri="http://schemas.openxmlformats.org/presentationml/2006/ole">
            <p:oleObj spid="_x0000_s225282" name="Equation" r:id="rId3" imgW="2565400" imgH="952500" progId="">
              <p:embed/>
            </p:oleObj>
          </a:graphicData>
        </a:graphic>
      </p:graphicFrame>
      <p:graphicFrame>
        <p:nvGraphicFramePr>
          <p:cNvPr id="34821" name="Object 11"/>
          <p:cNvGraphicFramePr>
            <a:graphicFrameLocks noChangeAspect="1"/>
          </p:cNvGraphicFramePr>
          <p:nvPr/>
        </p:nvGraphicFramePr>
        <p:xfrm>
          <a:off x="2981325" y="2470150"/>
          <a:ext cx="3198813" cy="1425575"/>
        </p:xfrm>
        <a:graphic>
          <a:graphicData uri="http://schemas.openxmlformats.org/presentationml/2006/ole">
            <p:oleObj spid="_x0000_s225283" name="Equation" r:id="rId4" imgW="2133600" imgH="952500" progId="">
              <p:embed/>
            </p:oleObj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90538" y="1920875"/>
            <a:ext cx="418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作自由变量，则 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90538" y="3987800"/>
            <a:ext cx="561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再令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…,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n-r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</a:p>
        </p:txBody>
      </p:sp>
      <p:graphicFrame>
        <p:nvGraphicFramePr>
          <p:cNvPr id="34824" name="Object 12"/>
          <p:cNvGraphicFramePr>
            <a:graphicFrameLocks noChangeAspect="1"/>
          </p:cNvGraphicFramePr>
          <p:nvPr/>
        </p:nvGraphicFramePr>
        <p:xfrm>
          <a:off x="993775" y="4537075"/>
          <a:ext cx="3541713" cy="2090738"/>
        </p:xfrm>
        <a:graphic>
          <a:graphicData uri="http://schemas.openxmlformats.org/presentationml/2006/ole">
            <p:oleObj spid="_x0000_s225284" name="Equation" r:id="rId5" imgW="2362200" imgH="1397000" progId="">
              <p:embed/>
            </p:oleObj>
          </a:graphicData>
        </a:graphic>
      </p:graphicFrame>
      <p:graphicFrame>
        <p:nvGraphicFramePr>
          <p:cNvPr id="34825" name="Object 13"/>
          <p:cNvGraphicFramePr>
            <a:graphicFrameLocks noChangeAspect="1"/>
          </p:cNvGraphicFramePr>
          <p:nvPr/>
        </p:nvGraphicFramePr>
        <p:xfrm>
          <a:off x="4529138" y="4546600"/>
          <a:ext cx="3579812" cy="2071688"/>
        </p:xfrm>
        <a:graphic>
          <a:graphicData uri="http://schemas.openxmlformats.org/presentationml/2006/ole">
            <p:oleObj spid="_x0000_s225285" name="Equation" r:id="rId6" imgW="2387600" imgH="1384300" progId="">
              <p:embed/>
            </p:oleObj>
          </a:graphicData>
        </a:graphic>
      </p:graphicFrame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6804025" y="3141663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线性方程组的通解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484438" y="4076700"/>
            <a:ext cx="12954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762375" y="4076700"/>
            <a:ext cx="2217738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3" grpId="0"/>
      <p:bldP spid="34826" grpId="0" animBg="1"/>
      <p:bldP spid="8202" grpId="0" animBg="1"/>
      <p:bldP spid="8203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4038600" y="2773363"/>
            <a:ext cx="3244850" cy="1079500"/>
          </a:xfrm>
          <a:prstGeom prst="flowChartDecision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5662613" y="23415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283450" y="3314700"/>
            <a:ext cx="611188" cy="431800"/>
            <a:chOff x="4942" y="1456"/>
            <a:chExt cx="385" cy="272"/>
          </a:xfrm>
        </p:grpSpPr>
        <p:sp>
          <p:nvSpPr>
            <p:cNvPr id="1067038" name="Line 11"/>
            <p:cNvSpPr>
              <a:spLocks noChangeShapeType="1"/>
            </p:cNvSpPr>
            <p:nvPr/>
          </p:nvSpPr>
          <p:spPr bwMode="auto">
            <a:xfrm>
              <a:off x="4942" y="1456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7039" name="Line 12"/>
            <p:cNvSpPr>
              <a:spLocks noChangeShapeType="1"/>
            </p:cNvSpPr>
            <p:nvPr/>
          </p:nvSpPr>
          <p:spPr bwMode="auto">
            <a:xfrm>
              <a:off x="5327" y="145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9165" name="AutoShape 13"/>
          <p:cNvSpPr>
            <a:spLocks noChangeArrowheads="1"/>
          </p:cNvSpPr>
          <p:nvPr/>
        </p:nvSpPr>
        <p:spPr bwMode="auto">
          <a:xfrm flipV="1">
            <a:off x="7356475" y="3752850"/>
            <a:ext cx="1119188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无解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7323138" y="28543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否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427413" y="3284538"/>
            <a:ext cx="611187" cy="431800"/>
            <a:chOff x="1812" y="1459"/>
            <a:chExt cx="385" cy="272"/>
          </a:xfrm>
        </p:grpSpPr>
        <p:sp>
          <p:nvSpPr>
            <p:cNvPr id="1067036" name="Line 17"/>
            <p:cNvSpPr>
              <a:spLocks noChangeShapeType="1"/>
            </p:cNvSpPr>
            <p:nvPr/>
          </p:nvSpPr>
          <p:spPr bwMode="auto">
            <a:xfrm>
              <a:off x="1812" y="1459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7037" name="Line 18"/>
            <p:cNvSpPr>
              <a:spLocks noChangeShapeType="1"/>
            </p:cNvSpPr>
            <p:nvPr/>
          </p:nvSpPr>
          <p:spPr bwMode="auto">
            <a:xfrm>
              <a:off x="1822" y="1459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3506788" y="28321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</a:p>
        </p:txBody>
      </p:sp>
      <p:sp>
        <p:nvSpPr>
          <p:cNvPr id="49172" name="AutoShape 20"/>
          <p:cNvSpPr>
            <a:spLocks noChangeArrowheads="1"/>
          </p:cNvSpPr>
          <p:nvPr/>
        </p:nvSpPr>
        <p:spPr bwMode="auto">
          <a:xfrm>
            <a:off x="1822450" y="3751263"/>
            <a:ext cx="3244850" cy="1079500"/>
          </a:xfrm>
          <a:prstGeom prst="flowChartDecision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081588" y="4292600"/>
            <a:ext cx="611187" cy="431800"/>
            <a:chOff x="4942" y="1456"/>
            <a:chExt cx="385" cy="272"/>
          </a:xfrm>
        </p:grpSpPr>
        <p:sp>
          <p:nvSpPr>
            <p:cNvPr id="1067034" name="Line 24"/>
            <p:cNvSpPr>
              <a:spLocks noChangeShapeType="1"/>
            </p:cNvSpPr>
            <p:nvPr/>
          </p:nvSpPr>
          <p:spPr bwMode="auto">
            <a:xfrm>
              <a:off x="4942" y="1456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7035" name="Line 25"/>
            <p:cNvSpPr>
              <a:spLocks noChangeShapeType="1"/>
            </p:cNvSpPr>
            <p:nvPr/>
          </p:nvSpPr>
          <p:spPr bwMode="auto">
            <a:xfrm>
              <a:off x="5327" y="145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9178" name="AutoShape 26"/>
          <p:cNvSpPr>
            <a:spLocks noChangeArrowheads="1"/>
          </p:cNvSpPr>
          <p:nvPr/>
        </p:nvSpPr>
        <p:spPr bwMode="auto">
          <a:xfrm flipV="1">
            <a:off x="4672013" y="4746625"/>
            <a:ext cx="2047875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无限多个解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5129213" y="378618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否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239838" y="4294188"/>
            <a:ext cx="611187" cy="431800"/>
            <a:chOff x="1812" y="1459"/>
            <a:chExt cx="385" cy="272"/>
          </a:xfrm>
        </p:grpSpPr>
        <p:sp>
          <p:nvSpPr>
            <p:cNvPr id="1067032" name="Line 30"/>
            <p:cNvSpPr>
              <a:spLocks noChangeShapeType="1"/>
            </p:cNvSpPr>
            <p:nvPr/>
          </p:nvSpPr>
          <p:spPr bwMode="auto">
            <a:xfrm>
              <a:off x="1812" y="1459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7033" name="Line 31"/>
            <p:cNvSpPr>
              <a:spLocks noChangeShapeType="1"/>
            </p:cNvSpPr>
            <p:nvPr/>
          </p:nvSpPr>
          <p:spPr bwMode="auto">
            <a:xfrm>
              <a:off x="1822" y="1459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1312863" y="379095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</a:p>
        </p:txBody>
      </p:sp>
      <p:sp>
        <p:nvSpPr>
          <p:cNvPr id="49185" name="AutoShape 33"/>
          <p:cNvSpPr>
            <a:spLocks noChangeArrowheads="1"/>
          </p:cNvSpPr>
          <p:nvPr/>
        </p:nvSpPr>
        <p:spPr bwMode="auto">
          <a:xfrm flipV="1">
            <a:off x="539750" y="4746625"/>
            <a:ext cx="1408113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唯一解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5724525" y="522922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auto">
          <a:xfrm flipV="1">
            <a:off x="3751263" y="5683250"/>
            <a:ext cx="3889375" cy="91440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包含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n-R(A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个自由变量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的通解</a:t>
            </a:r>
          </a:p>
        </p:txBody>
      </p:sp>
      <p:graphicFrame>
        <p:nvGraphicFramePr>
          <p:cNvPr id="49189" name="Object 6"/>
          <p:cNvGraphicFramePr>
            <a:graphicFrameLocks noChangeAspect="1"/>
          </p:cNvGraphicFramePr>
          <p:nvPr/>
        </p:nvGraphicFramePr>
        <p:xfrm>
          <a:off x="4787900" y="3068638"/>
          <a:ext cx="1728788" cy="407987"/>
        </p:xfrm>
        <a:graphic>
          <a:graphicData uri="http://schemas.openxmlformats.org/presentationml/2006/ole">
            <p:oleObj spid="_x0000_s226306" name="Equation" r:id="rId3" imgW="863225" imgH="203112" progId="">
              <p:embed/>
            </p:oleObj>
          </a:graphicData>
        </a:graphic>
      </p:graphicFrame>
      <p:graphicFrame>
        <p:nvGraphicFramePr>
          <p:cNvPr id="49190" name="Object 7"/>
          <p:cNvGraphicFramePr>
            <a:graphicFrameLocks noChangeAspect="1"/>
          </p:cNvGraphicFramePr>
          <p:nvPr/>
        </p:nvGraphicFramePr>
        <p:xfrm>
          <a:off x="2822575" y="4087813"/>
          <a:ext cx="1244600" cy="407987"/>
        </p:xfrm>
        <a:graphic>
          <a:graphicData uri="http://schemas.openxmlformats.org/presentationml/2006/ole">
            <p:oleObj spid="_x0000_s226307" name="Equation" r:id="rId4" imgW="622030" imgH="203112" progId="">
              <p:embed/>
            </p:oleObj>
          </a:graphicData>
        </a:graphic>
      </p:graphicFrame>
      <p:sp>
        <p:nvSpPr>
          <p:cNvPr id="29" name="矩形 28"/>
          <p:cNvSpPr/>
          <p:nvPr/>
        </p:nvSpPr>
        <p:spPr>
          <a:xfrm>
            <a:off x="1116013" y="1484313"/>
            <a:ext cx="3024187" cy="792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</a:rPr>
              <a:t>写出增广矩阵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i="1" dirty="0">
                <a:solidFill>
                  <a:srgbClr val="000000"/>
                </a:solidFill>
              </a:rPr>
              <a:t>B=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zh-CN" altLang="en-US" sz="2400" b="1" i="1" dirty="0">
                <a:solidFill>
                  <a:srgbClr val="000000"/>
                </a:solidFill>
              </a:rPr>
              <a:t>Ａ</a:t>
            </a:r>
            <a:r>
              <a:rPr lang="en-US" altLang="zh-CN" sz="2400" b="1" i="1" dirty="0">
                <a:solidFill>
                  <a:srgbClr val="000000"/>
                </a:solidFill>
              </a:rPr>
              <a:t>,</a:t>
            </a:r>
            <a:r>
              <a:rPr lang="zh-CN" altLang="en-US" sz="2400" b="1" i="1" dirty="0">
                <a:solidFill>
                  <a:srgbClr val="000000"/>
                </a:solidFill>
              </a:rPr>
              <a:t>ｂ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4500563" y="1484313"/>
            <a:ext cx="2879725" cy="792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</a:rPr>
              <a:t>行最简形矩阵</a:t>
            </a:r>
          </a:p>
        </p:txBody>
      </p:sp>
      <p:sp>
        <p:nvSpPr>
          <p:cNvPr id="31" name="右箭头 30"/>
          <p:cNvSpPr/>
          <p:nvPr/>
        </p:nvSpPr>
        <p:spPr>
          <a:xfrm>
            <a:off x="4140200" y="1771650"/>
            <a:ext cx="360363" cy="73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67031" name="TextBox 1"/>
          <p:cNvSpPr txBox="1">
            <a:spLocks noChangeArrowheads="1"/>
          </p:cNvSpPr>
          <p:nvPr/>
        </p:nvSpPr>
        <p:spPr bwMode="auto">
          <a:xfrm>
            <a:off x="827088" y="620713"/>
            <a:ext cx="72739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</a:rPr>
              <a:t>求解线性方程组的步骤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10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10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60" grpId="0" animBg="1"/>
      <p:bldP spid="49165" grpId="0" animBg="1"/>
      <p:bldP spid="49166" grpId="0"/>
      <p:bldP spid="49171" grpId="0"/>
      <p:bldP spid="49172" grpId="0" animBg="1"/>
      <p:bldP spid="49178" grpId="0" animBg="1"/>
      <p:bldP spid="49179" grpId="0"/>
      <p:bldP spid="49184" grpId="0"/>
      <p:bldP spid="49185" grpId="0" animBg="1"/>
      <p:bldP spid="49187" grpId="0" animBg="1"/>
      <p:bldP spid="49188" grpId="0" animBg="1"/>
      <p:bldP spid="29" grpId="0" animBg="1"/>
      <p:bldP spid="30" grpId="0" animBg="1"/>
      <p:bldP spid="3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034" name="Object 2"/>
          <p:cNvGraphicFramePr>
            <a:graphicFrameLocks noChangeAspect="1"/>
          </p:cNvGraphicFramePr>
          <p:nvPr/>
        </p:nvGraphicFramePr>
        <p:xfrm>
          <a:off x="2646363" y="404813"/>
          <a:ext cx="3846512" cy="1425575"/>
        </p:xfrm>
        <a:graphic>
          <a:graphicData uri="http://schemas.openxmlformats.org/presentationml/2006/ole">
            <p:oleObj spid="_x0000_s227330" name="Equation" r:id="rId3" imgW="2565400" imgH="952500" progId="">
              <p:embed/>
            </p:oleObj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2981325" y="2470150"/>
          <a:ext cx="3198813" cy="1425575"/>
        </p:xfrm>
        <a:graphic>
          <a:graphicData uri="http://schemas.openxmlformats.org/presentationml/2006/ole">
            <p:oleObj spid="_x0000_s227331" name="Equation" r:id="rId4" imgW="2133600" imgH="952500" progId="">
              <p:embed/>
            </p:oleObj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90538" y="1920875"/>
            <a:ext cx="418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作自由变量，则 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90538" y="3987800"/>
            <a:ext cx="561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再令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…,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n-r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</a:p>
        </p:txBody>
      </p:sp>
      <p:graphicFrame>
        <p:nvGraphicFramePr>
          <p:cNvPr id="34824" name="Object 4"/>
          <p:cNvGraphicFramePr>
            <a:graphicFrameLocks noChangeAspect="1"/>
          </p:cNvGraphicFramePr>
          <p:nvPr/>
        </p:nvGraphicFramePr>
        <p:xfrm>
          <a:off x="993775" y="4537075"/>
          <a:ext cx="3541713" cy="2090738"/>
        </p:xfrm>
        <a:graphic>
          <a:graphicData uri="http://schemas.openxmlformats.org/presentationml/2006/ole">
            <p:oleObj spid="_x0000_s227332" name="Equation" r:id="rId5" imgW="2362200" imgH="1397000" progId="">
              <p:embed/>
            </p:oleObj>
          </a:graphicData>
        </a:graphic>
      </p:graphicFrame>
      <p:graphicFrame>
        <p:nvGraphicFramePr>
          <p:cNvPr id="34825" name="Object 5"/>
          <p:cNvGraphicFramePr>
            <a:graphicFrameLocks noChangeAspect="1"/>
          </p:cNvGraphicFramePr>
          <p:nvPr/>
        </p:nvGraphicFramePr>
        <p:xfrm>
          <a:off x="4529138" y="4546600"/>
          <a:ext cx="3579812" cy="2071688"/>
        </p:xfrm>
        <a:graphic>
          <a:graphicData uri="http://schemas.openxmlformats.org/presentationml/2006/ole">
            <p:oleObj spid="_x0000_s227333" name="Equation" r:id="rId6" imgW="2387600" imgH="1384300" progId="">
              <p:embed/>
            </p:oleObj>
          </a:graphicData>
        </a:graphic>
      </p:graphicFrame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6804025" y="3141663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线性方程组的通解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484438" y="4076700"/>
            <a:ext cx="12954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762375" y="4076700"/>
            <a:ext cx="2217738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3" grpId="0"/>
      <p:bldP spid="34826" grpId="0" animBg="1"/>
      <p:bldP spid="8202" grpId="0" animBg="1"/>
      <p:bldP spid="820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17"/>
          <p:cNvSpPr>
            <a:spLocks noChangeArrowheads="1"/>
          </p:cNvSpPr>
          <p:nvPr/>
        </p:nvSpPr>
        <p:spPr bwMode="auto">
          <a:xfrm>
            <a:off x="457200" y="533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求解非齐次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线性方程组</a:t>
            </a:r>
          </a:p>
        </p:txBody>
      </p:sp>
      <p:graphicFrame>
        <p:nvGraphicFramePr>
          <p:cNvPr id="1069059" name="Object 6"/>
          <p:cNvGraphicFramePr>
            <a:graphicFrameLocks noChangeAspect="1"/>
          </p:cNvGraphicFramePr>
          <p:nvPr/>
        </p:nvGraphicFramePr>
        <p:xfrm>
          <a:off x="2827338" y="1003300"/>
          <a:ext cx="3459162" cy="1882775"/>
        </p:xfrm>
        <a:graphic>
          <a:graphicData uri="http://schemas.openxmlformats.org/presentationml/2006/ole">
            <p:oleObj spid="_x0000_s228354" name="Equation" r:id="rId3" imgW="1727200" imgH="939800" progId="">
              <p:embed/>
            </p:oleObj>
          </a:graphicData>
        </a:graphic>
      </p:graphicFrame>
      <p:graphicFrame>
        <p:nvGraphicFramePr>
          <p:cNvPr id="29715" name="Object 7"/>
          <p:cNvGraphicFramePr>
            <a:graphicFrameLocks noChangeAspect="1"/>
          </p:cNvGraphicFramePr>
          <p:nvPr/>
        </p:nvGraphicFramePr>
        <p:xfrm>
          <a:off x="1165225" y="3330575"/>
          <a:ext cx="6143625" cy="1852613"/>
        </p:xfrm>
        <a:graphic>
          <a:graphicData uri="http://schemas.openxmlformats.org/presentationml/2006/ole">
            <p:oleObj spid="_x0000_s228355" name="Equation" r:id="rId4" imgW="3073400" imgH="927100" progId="">
              <p:embed/>
            </p:oleObj>
          </a:graphicData>
        </a:graphic>
      </p:graphicFrame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500063" y="4049713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57200" y="5229225"/>
            <a:ext cx="8229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3 &lt; 4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，故原线性方程组有无穷多解．</a:t>
            </a:r>
          </a:p>
        </p:txBody>
      </p:sp>
      <p:grpSp>
        <p:nvGrpSpPr>
          <p:cNvPr id="2" name="Group 34"/>
          <p:cNvGrpSpPr>
            <a:grpSpLocks noChangeAspect="1"/>
          </p:cNvGrpSpPr>
          <p:nvPr/>
        </p:nvGrpSpPr>
        <p:grpSpPr bwMode="auto">
          <a:xfrm>
            <a:off x="4816475" y="3787775"/>
            <a:ext cx="2349500" cy="925513"/>
            <a:chOff x="192" y="712"/>
            <a:chExt cx="1728" cy="680"/>
          </a:xfrm>
        </p:grpSpPr>
        <p:sp>
          <p:nvSpPr>
            <p:cNvPr id="1069064" name="Line 35"/>
            <p:cNvSpPr>
              <a:spLocks noChangeAspect="1"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9065" name="Line 36"/>
            <p:cNvSpPr>
              <a:spLocks noChangeAspect="1"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9066" name="Line 37"/>
            <p:cNvSpPr>
              <a:spLocks noChangeAspect="1"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9067" name="Line 38"/>
            <p:cNvSpPr>
              <a:spLocks noChangeAspect="1"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69068" name="Line 39"/>
            <p:cNvSpPr>
              <a:spLocks noChangeAspect="1"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0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2" name="Object 6"/>
          <p:cNvGraphicFramePr>
            <a:graphicFrameLocks noChangeAspect="1"/>
          </p:cNvGraphicFramePr>
          <p:nvPr/>
        </p:nvGraphicFramePr>
        <p:xfrm>
          <a:off x="1452563" y="423863"/>
          <a:ext cx="6143625" cy="1852612"/>
        </p:xfrm>
        <a:graphic>
          <a:graphicData uri="http://schemas.openxmlformats.org/presentationml/2006/ole">
            <p:oleObj spid="_x0000_s229378" name="Equation" r:id="rId3" imgW="3073400" imgH="927100" progId="">
              <p:embed/>
            </p:oleObj>
          </a:graphicData>
        </a:graphic>
      </p:graphicFrame>
      <p:sp>
        <p:nvSpPr>
          <p:cNvPr id="1070083" name="Rectangle 5"/>
          <p:cNvSpPr>
            <a:spLocks noChangeArrowheads="1"/>
          </p:cNvSpPr>
          <p:nvPr/>
        </p:nvSpPr>
        <p:spPr bwMode="auto">
          <a:xfrm>
            <a:off x="500063" y="11430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备注：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5103813" y="881063"/>
            <a:ext cx="2349500" cy="925512"/>
            <a:chOff x="192" y="712"/>
            <a:chExt cx="1728" cy="680"/>
          </a:xfrm>
        </p:grpSpPr>
        <p:sp>
          <p:nvSpPr>
            <p:cNvPr id="1070098" name="Line 7"/>
            <p:cNvSpPr>
              <a:spLocks noChangeAspect="1"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0099" name="Line 8"/>
            <p:cNvSpPr>
              <a:spLocks noChangeAspect="1"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0100" name="Line 9"/>
            <p:cNvSpPr>
              <a:spLocks noChangeAspect="1"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0101" name="Line 10"/>
            <p:cNvSpPr>
              <a:spLocks noChangeAspect="1"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0102" name="Line 11"/>
            <p:cNvSpPr>
              <a:spLocks noChangeAspect="1"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032375" y="508000"/>
            <a:ext cx="1439863" cy="1295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5853" name="Object 7"/>
          <p:cNvGraphicFramePr>
            <a:graphicFrameLocks noChangeAspect="1"/>
          </p:cNvGraphicFramePr>
          <p:nvPr/>
        </p:nvGraphicFramePr>
        <p:xfrm>
          <a:off x="561975" y="3257550"/>
          <a:ext cx="3505200" cy="2763838"/>
        </p:xfrm>
        <a:graphic>
          <a:graphicData uri="http://schemas.openxmlformats.org/presentationml/2006/ole">
            <p:oleObj spid="_x0000_s229379" name="Equation" r:id="rId4" imgW="2336800" imgH="1841500" progId="">
              <p:embed/>
            </p:oleObj>
          </a:graphicData>
        </a:graphic>
      </p:graphicFrame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596900" y="3241675"/>
            <a:ext cx="1366838" cy="14033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3" name="Group 15"/>
          <p:cNvGrpSpPr>
            <a:grpSpLocks noChangeAspect="1"/>
          </p:cNvGrpSpPr>
          <p:nvPr/>
        </p:nvGrpSpPr>
        <p:grpSpPr bwMode="auto">
          <a:xfrm>
            <a:off x="635000" y="3627438"/>
            <a:ext cx="3360738" cy="1025525"/>
            <a:chOff x="639" y="460"/>
            <a:chExt cx="2228" cy="680"/>
          </a:xfrm>
        </p:grpSpPr>
        <p:sp>
          <p:nvSpPr>
            <p:cNvPr id="1070091" name="Line 16"/>
            <p:cNvSpPr>
              <a:spLocks noChangeAspect="1" noChangeShapeType="1"/>
            </p:cNvSpPr>
            <p:nvPr/>
          </p:nvSpPr>
          <p:spPr bwMode="auto">
            <a:xfrm>
              <a:off x="639" y="4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0092" name="Line 17"/>
            <p:cNvSpPr>
              <a:spLocks noChangeAspect="1" noChangeShapeType="1"/>
            </p:cNvSpPr>
            <p:nvPr/>
          </p:nvSpPr>
          <p:spPr bwMode="auto">
            <a:xfrm>
              <a:off x="821" y="460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0093" name="Line 18"/>
            <p:cNvSpPr>
              <a:spLocks noChangeAspect="1" noChangeShapeType="1"/>
            </p:cNvSpPr>
            <p:nvPr/>
          </p:nvSpPr>
          <p:spPr bwMode="auto">
            <a:xfrm>
              <a:off x="814" y="681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0094" name="Line 19"/>
            <p:cNvSpPr>
              <a:spLocks noChangeAspect="1" noChangeShapeType="1"/>
            </p:cNvSpPr>
            <p:nvPr/>
          </p:nvSpPr>
          <p:spPr bwMode="auto">
            <a:xfrm>
              <a:off x="1008" y="669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0095" name="Line 20"/>
            <p:cNvSpPr>
              <a:spLocks noChangeAspect="1" noChangeShapeType="1"/>
            </p:cNvSpPr>
            <p:nvPr/>
          </p:nvSpPr>
          <p:spPr bwMode="auto">
            <a:xfrm>
              <a:off x="1001" y="890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0096" name="Line 21"/>
            <p:cNvSpPr>
              <a:spLocks noChangeAspect="1" noChangeShapeType="1"/>
            </p:cNvSpPr>
            <p:nvPr/>
          </p:nvSpPr>
          <p:spPr bwMode="auto">
            <a:xfrm>
              <a:off x="1287" y="913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0097" name="Line 22"/>
            <p:cNvSpPr>
              <a:spLocks noChangeAspect="1" noChangeShapeType="1"/>
            </p:cNvSpPr>
            <p:nvPr/>
          </p:nvSpPr>
          <p:spPr bwMode="auto">
            <a:xfrm>
              <a:off x="1280" y="1134"/>
              <a:ext cx="15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00063" y="2495550"/>
            <a:ext cx="802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有无限多解的充分必要条件是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，这时</a:t>
            </a:r>
          </a:p>
        </p:txBody>
      </p:sp>
      <p:sp>
        <p:nvSpPr>
          <p:cNvPr id="35864" name="AutoShape 24"/>
          <p:cNvSpPr>
            <a:spLocks noChangeArrowheads="1"/>
          </p:cNvSpPr>
          <p:nvPr/>
        </p:nvSpPr>
        <p:spPr bwMode="auto">
          <a:xfrm>
            <a:off x="4427538" y="3429000"/>
            <a:ext cx="4572000" cy="2663825"/>
          </a:xfrm>
          <a:prstGeom prst="cloudCallout">
            <a:avLst>
              <a:gd name="adj1" fmla="val -60662"/>
              <a:gd name="adj2" fmla="val 64245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还能根据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判断该线性方程组有无限多解吗？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nimBg="1"/>
      <p:bldP spid="35854" grpId="0" animBg="1"/>
      <p:bldP spid="35863" grpId="0"/>
      <p:bldP spid="358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0" name="Object 8"/>
          <p:cNvGraphicFramePr>
            <a:graphicFrameLocks noChangeAspect="1"/>
          </p:cNvGraphicFramePr>
          <p:nvPr/>
        </p:nvGraphicFramePr>
        <p:xfrm>
          <a:off x="3030538" y="2852738"/>
          <a:ext cx="3838575" cy="2122487"/>
        </p:xfrm>
        <a:graphic>
          <a:graphicData uri="http://schemas.openxmlformats.org/presentationml/2006/ole">
            <p:oleObj spid="_x0000_s136194" name="Equation" r:id="rId4" imgW="1676400" imgH="927100" progId="">
              <p:embed/>
            </p:oleObj>
          </a:graphicData>
        </a:graphic>
      </p:graphicFrame>
      <p:graphicFrame>
        <p:nvGraphicFramePr>
          <p:cNvPr id="59413" name="Object 9"/>
          <p:cNvGraphicFramePr>
            <a:graphicFrameLocks noChangeAspect="1"/>
          </p:cNvGraphicFramePr>
          <p:nvPr/>
        </p:nvGraphicFramePr>
        <p:xfrm>
          <a:off x="3030538" y="2852738"/>
          <a:ext cx="3838575" cy="2122487"/>
        </p:xfrm>
        <a:graphic>
          <a:graphicData uri="http://schemas.openxmlformats.org/presentationml/2006/ole">
            <p:oleObj spid="_x0000_s136195" name="Equation" r:id="rId5" imgW="1676400" imgH="927100" progId="">
              <p:embed/>
            </p:oleObj>
          </a:graphicData>
        </a:graphic>
      </p:graphicFrame>
      <p:graphicFrame>
        <p:nvGraphicFramePr>
          <p:cNvPr id="949252" name="Object 10"/>
          <p:cNvGraphicFramePr>
            <a:graphicFrameLocks noChangeAspect="1"/>
          </p:cNvGraphicFramePr>
          <p:nvPr/>
        </p:nvGraphicFramePr>
        <p:xfrm>
          <a:off x="2611438" y="484188"/>
          <a:ext cx="4041775" cy="2152650"/>
        </p:xfrm>
        <a:graphic>
          <a:graphicData uri="http://schemas.openxmlformats.org/presentationml/2006/ole">
            <p:oleObj spid="_x0000_s136196" name="Equation" r:id="rId6" imgW="1765300" imgH="939800" progId="">
              <p:embed/>
            </p:oleObj>
          </a:graphicData>
        </a:graphic>
      </p:graphicFrame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533400" y="5029200"/>
            <a:ext cx="2438400" cy="1066800"/>
          </a:xfrm>
          <a:prstGeom prst="cloudCallout">
            <a:avLst>
              <a:gd name="adj1" fmla="val 32944"/>
              <a:gd name="adj2" fmla="val -107292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3300"/>
                </a:solidFill>
              </a:rPr>
              <a:t>增广矩阵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284663" y="5121275"/>
            <a:ext cx="46799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结论：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对原线性方程组施行的变换可以转化为对增广矩阵的变换</a:t>
            </a:r>
            <a:r>
              <a:rPr lang="en-US" altLang="zh-CN" sz="2400" b="1" smtClean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2987675" y="2563813"/>
            <a:ext cx="2159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3868738" y="2563813"/>
            <a:ext cx="144462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5345113" y="2563813"/>
            <a:ext cx="144462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6156325" y="2563813"/>
            <a:ext cx="2159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4679950" y="256381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3263900" y="2997200"/>
            <a:ext cx="431800" cy="187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3695700" y="2997200"/>
            <a:ext cx="431800" cy="187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1" name="Rectangle 29"/>
          <p:cNvSpPr>
            <a:spLocks noChangeArrowheads="1"/>
          </p:cNvSpPr>
          <p:nvPr/>
        </p:nvSpPr>
        <p:spPr bwMode="auto">
          <a:xfrm>
            <a:off x="4429125" y="2997200"/>
            <a:ext cx="431800" cy="187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5149850" y="2997200"/>
            <a:ext cx="431800" cy="187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3" name="Rectangle 31"/>
          <p:cNvSpPr>
            <a:spLocks noChangeArrowheads="1"/>
          </p:cNvSpPr>
          <p:nvPr/>
        </p:nvSpPr>
        <p:spPr bwMode="auto">
          <a:xfrm>
            <a:off x="5595938" y="2997200"/>
            <a:ext cx="431800" cy="187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4" name="Rectangle 32"/>
          <p:cNvSpPr>
            <a:spLocks noChangeArrowheads="1"/>
          </p:cNvSpPr>
          <p:nvPr/>
        </p:nvSpPr>
        <p:spPr bwMode="auto">
          <a:xfrm>
            <a:off x="2843213" y="476250"/>
            <a:ext cx="215900" cy="2016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5" name="Rectangle 33"/>
          <p:cNvSpPr>
            <a:spLocks noChangeArrowheads="1"/>
          </p:cNvSpPr>
          <p:nvPr/>
        </p:nvSpPr>
        <p:spPr bwMode="auto">
          <a:xfrm>
            <a:off x="3348038" y="476250"/>
            <a:ext cx="576262" cy="2016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4241800" y="476250"/>
            <a:ext cx="503238" cy="2016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7" name="Rectangle 35"/>
          <p:cNvSpPr>
            <a:spLocks noChangeArrowheads="1"/>
          </p:cNvSpPr>
          <p:nvPr/>
        </p:nvSpPr>
        <p:spPr bwMode="auto">
          <a:xfrm>
            <a:off x="5091113" y="476250"/>
            <a:ext cx="503237" cy="2016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6300788" y="476250"/>
            <a:ext cx="215900" cy="2016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utoUpdateAnimBg="0"/>
      <p:bldP spid="59398" grpId="0" animBg="1"/>
      <p:bldP spid="59399" grpId="0" animBg="1"/>
      <p:bldP spid="59400" grpId="0" animBg="1"/>
      <p:bldP spid="59401" grpId="0" animBg="1"/>
      <p:bldP spid="59402" grpId="0" animBg="1"/>
      <p:bldP spid="59419" grpId="0" animBg="1"/>
      <p:bldP spid="59420" grpId="0" animBg="1"/>
      <p:bldP spid="59421" grpId="0" animBg="1"/>
      <p:bldP spid="59422" grpId="0" animBg="1"/>
      <p:bldP spid="59423" grpId="0" animBg="1"/>
      <p:bldP spid="59424" grpId="0" animBg="1"/>
      <p:bldP spid="59425" grpId="0" animBg="1"/>
      <p:bldP spid="59426" grpId="0" animBg="1"/>
      <p:bldP spid="59427" grpId="0" animBg="1"/>
      <p:bldP spid="59430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1106" name="Object 10"/>
          <p:cNvGraphicFramePr>
            <a:graphicFrameLocks noChangeAspect="1"/>
          </p:cNvGraphicFramePr>
          <p:nvPr/>
        </p:nvGraphicFramePr>
        <p:xfrm>
          <a:off x="1116013" y="423863"/>
          <a:ext cx="3122612" cy="1852612"/>
        </p:xfrm>
        <a:graphic>
          <a:graphicData uri="http://schemas.openxmlformats.org/presentationml/2006/ole">
            <p:oleObj spid="_x0000_s230402" name="Equation" r:id="rId4" imgW="1562100" imgH="927100" progId="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31950" y="476250"/>
            <a:ext cx="449263" cy="2592388"/>
            <a:chOff x="2191" y="300"/>
            <a:chExt cx="283" cy="1633"/>
          </a:xfrm>
        </p:grpSpPr>
        <p:sp>
          <p:nvSpPr>
            <p:cNvPr id="1071145" name="Rectangle 13"/>
            <p:cNvSpPr>
              <a:spLocks noChangeArrowheads="1"/>
            </p:cNvSpPr>
            <p:nvPr/>
          </p:nvSpPr>
          <p:spPr bwMode="auto">
            <a:xfrm>
              <a:off x="2200" y="300"/>
              <a:ext cx="272" cy="108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1146" name="Line 14"/>
            <p:cNvSpPr>
              <a:spLocks noChangeShapeType="1"/>
            </p:cNvSpPr>
            <p:nvPr/>
          </p:nvSpPr>
          <p:spPr bwMode="auto">
            <a:xfrm>
              <a:off x="2336" y="1480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1147" name="Rectangle 15"/>
            <p:cNvSpPr>
              <a:spLocks noChangeArrowheads="1"/>
            </p:cNvSpPr>
            <p:nvPr/>
          </p:nvSpPr>
          <p:spPr bwMode="auto">
            <a:xfrm>
              <a:off x="2191" y="1627"/>
              <a:ext cx="28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00"/>
                  </a:solidFill>
                  <a:ea typeface="宋体" pitchFamily="2" charset="-122"/>
                </a:rPr>
                <a:t>x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28838" y="476250"/>
            <a:ext cx="449262" cy="2592388"/>
            <a:chOff x="2191" y="300"/>
            <a:chExt cx="283" cy="1633"/>
          </a:xfrm>
        </p:grpSpPr>
        <p:sp>
          <p:nvSpPr>
            <p:cNvPr id="1071142" name="Rectangle 18"/>
            <p:cNvSpPr>
              <a:spLocks noChangeArrowheads="1"/>
            </p:cNvSpPr>
            <p:nvPr/>
          </p:nvSpPr>
          <p:spPr bwMode="auto">
            <a:xfrm>
              <a:off x="2200" y="300"/>
              <a:ext cx="272" cy="108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1143" name="Line 19"/>
            <p:cNvSpPr>
              <a:spLocks noChangeShapeType="1"/>
            </p:cNvSpPr>
            <p:nvPr/>
          </p:nvSpPr>
          <p:spPr bwMode="auto">
            <a:xfrm>
              <a:off x="2336" y="1480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1144" name="Rectangle 20"/>
            <p:cNvSpPr>
              <a:spLocks noChangeArrowheads="1"/>
            </p:cNvSpPr>
            <p:nvPr/>
          </p:nvSpPr>
          <p:spPr bwMode="auto">
            <a:xfrm>
              <a:off x="2191" y="1627"/>
              <a:ext cx="28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00"/>
                  </a:solidFill>
                  <a:ea typeface="宋体" pitchFamily="2" charset="-122"/>
                </a:rPr>
                <a:t>x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627313" y="476250"/>
            <a:ext cx="449262" cy="2592388"/>
            <a:chOff x="2191" y="300"/>
            <a:chExt cx="283" cy="1633"/>
          </a:xfrm>
        </p:grpSpPr>
        <p:sp>
          <p:nvSpPr>
            <p:cNvPr id="1071139" name="Rectangle 22"/>
            <p:cNvSpPr>
              <a:spLocks noChangeArrowheads="1"/>
            </p:cNvSpPr>
            <p:nvPr/>
          </p:nvSpPr>
          <p:spPr bwMode="auto">
            <a:xfrm>
              <a:off x="2200" y="300"/>
              <a:ext cx="272" cy="108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1140" name="Line 23"/>
            <p:cNvSpPr>
              <a:spLocks noChangeShapeType="1"/>
            </p:cNvSpPr>
            <p:nvPr/>
          </p:nvSpPr>
          <p:spPr bwMode="auto">
            <a:xfrm>
              <a:off x="2336" y="1480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1141" name="Rectangle 24"/>
            <p:cNvSpPr>
              <a:spLocks noChangeArrowheads="1"/>
            </p:cNvSpPr>
            <p:nvPr/>
          </p:nvSpPr>
          <p:spPr bwMode="auto">
            <a:xfrm>
              <a:off x="2191" y="1627"/>
              <a:ext cx="28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00"/>
                  </a:solidFill>
                  <a:ea typeface="宋体" pitchFamily="2" charset="-122"/>
                </a:rPr>
                <a:t>x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125788" y="476250"/>
            <a:ext cx="449262" cy="2592388"/>
            <a:chOff x="2191" y="300"/>
            <a:chExt cx="283" cy="1633"/>
          </a:xfrm>
        </p:grpSpPr>
        <p:sp>
          <p:nvSpPr>
            <p:cNvPr id="1071136" name="Rectangle 26"/>
            <p:cNvSpPr>
              <a:spLocks noChangeArrowheads="1"/>
            </p:cNvSpPr>
            <p:nvPr/>
          </p:nvSpPr>
          <p:spPr bwMode="auto">
            <a:xfrm>
              <a:off x="2200" y="300"/>
              <a:ext cx="272" cy="108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1137" name="Line 27"/>
            <p:cNvSpPr>
              <a:spLocks noChangeShapeType="1"/>
            </p:cNvSpPr>
            <p:nvPr/>
          </p:nvSpPr>
          <p:spPr bwMode="auto">
            <a:xfrm>
              <a:off x="2336" y="1480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1138" name="Rectangle 28"/>
            <p:cNvSpPr>
              <a:spLocks noChangeArrowheads="1"/>
            </p:cNvSpPr>
            <p:nvPr/>
          </p:nvSpPr>
          <p:spPr bwMode="auto">
            <a:xfrm>
              <a:off x="2191" y="1627"/>
              <a:ext cx="28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00"/>
                  </a:solidFill>
                  <a:ea typeface="宋体" pitchFamily="2" charset="-122"/>
                </a:rPr>
                <a:t>x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ea typeface="宋体" pitchFamily="2" charset="-122"/>
                </a:rPr>
                <a:t>4</a:t>
              </a:r>
            </a:p>
          </p:txBody>
        </p:sp>
      </p:grpSp>
      <p:graphicFrame>
        <p:nvGraphicFramePr>
          <p:cNvPr id="30749" name="Object 11"/>
          <p:cNvGraphicFramePr>
            <a:graphicFrameLocks noChangeAspect="1"/>
          </p:cNvGraphicFramePr>
          <p:nvPr/>
        </p:nvGraphicFramePr>
        <p:xfrm>
          <a:off x="4181475" y="423863"/>
          <a:ext cx="3198813" cy="1852612"/>
        </p:xfrm>
        <a:graphic>
          <a:graphicData uri="http://schemas.openxmlformats.org/presentationml/2006/ole">
            <p:oleObj spid="_x0000_s230403" name="Equation" r:id="rId5" imgW="1600200" imgH="927100" progId="">
              <p:embed/>
            </p:oleObj>
          </a:graphicData>
        </a:graphic>
      </p:graphicFrame>
      <p:graphicFrame>
        <p:nvGraphicFramePr>
          <p:cNvPr id="30750" name="Object 12"/>
          <p:cNvGraphicFramePr>
            <a:graphicFrameLocks noChangeAspect="1"/>
          </p:cNvGraphicFramePr>
          <p:nvPr/>
        </p:nvGraphicFramePr>
        <p:xfrm>
          <a:off x="969963" y="3935413"/>
          <a:ext cx="3078162" cy="1425575"/>
        </p:xfrm>
        <a:graphic>
          <a:graphicData uri="http://schemas.openxmlformats.org/presentationml/2006/ole">
            <p:oleObj spid="_x0000_s230404" name="Equation" r:id="rId6" imgW="1536700" imgH="711200" progId="">
              <p:embed/>
            </p:oleObj>
          </a:graphicData>
        </a:graphic>
      </p:graphicFrame>
      <p:graphicFrame>
        <p:nvGraphicFramePr>
          <p:cNvPr id="30751" name="Object 13"/>
          <p:cNvGraphicFramePr>
            <a:graphicFrameLocks noChangeAspect="1"/>
          </p:cNvGraphicFramePr>
          <p:nvPr/>
        </p:nvGraphicFramePr>
        <p:xfrm>
          <a:off x="4716463" y="3935413"/>
          <a:ext cx="3076575" cy="1425575"/>
        </p:xfrm>
        <a:graphic>
          <a:graphicData uri="http://schemas.openxmlformats.org/presentationml/2006/ole">
            <p:oleObj spid="_x0000_s230405" name="Equation" r:id="rId7" imgW="1536700" imgH="711200" progId="">
              <p:embed/>
            </p:oleObj>
          </a:graphicData>
        </a:graphic>
      </p:graphicFrame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775200" y="476250"/>
            <a:ext cx="449263" cy="2592388"/>
            <a:chOff x="2191" y="300"/>
            <a:chExt cx="283" cy="1633"/>
          </a:xfrm>
        </p:grpSpPr>
        <p:sp>
          <p:nvSpPr>
            <p:cNvPr id="1071133" name="Rectangle 33"/>
            <p:cNvSpPr>
              <a:spLocks noChangeArrowheads="1"/>
            </p:cNvSpPr>
            <p:nvPr/>
          </p:nvSpPr>
          <p:spPr bwMode="auto">
            <a:xfrm>
              <a:off x="2200" y="300"/>
              <a:ext cx="272" cy="108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1134" name="Line 34"/>
            <p:cNvSpPr>
              <a:spLocks noChangeShapeType="1"/>
            </p:cNvSpPr>
            <p:nvPr/>
          </p:nvSpPr>
          <p:spPr bwMode="auto">
            <a:xfrm>
              <a:off x="2336" y="1480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1135" name="Rectangle 35"/>
            <p:cNvSpPr>
              <a:spLocks noChangeArrowheads="1"/>
            </p:cNvSpPr>
            <p:nvPr/>
          </p:nvSpPr>
          <p:spPr bwMode="auto">
            <a:xfrm>
              <a:off x="2191" y="1627"/>
              <a:ext cx="28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00"/>
                  </a:solidFill>
                  <a:ea typeface="宋体" pitchFamily="2" charset="-122"/>
                </a:rPr>
                <a:t>x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259388" y="476250"/>
            <a:ext cx="449262" cy="2592388"/>
            <a:chOff x="2191" y="300"/>
            <a:chExt cx="283" cy="1633"/>
          </a:xfrm>
        </p:grpSpPr>
        <p:sp>
          <p:nvSpPr>
            <p:cNvPr id="1071130" name="Rectangle 37"/>
            <p:cNvSpPr>
              <a:spLocks noChangeArrowheads="1"/>
            </p:cNvSpPr>
            <p:nvPr/>
          </p:nvSpPr>
          <p:spPr bwMode="auto">
            <a:xfrm>
              <a:off x="2200" y="300"/>
              <a:ext cx="272" cy="108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1131" name="Line 38"/>
            <p:cNvSpPr>
              <a:spLocks noChangeShapeType="1"/>
            </p:cNvSpPr>
            <p:nvPr/>
          </p:nvSpPr>
          <p:spPr bwMode="auto">
            <a:xfrm>
              <a:off x="2336" y="1480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1132" name="Rectangle 39"/>
            <p:cNvSpPr>
              <a:spLocks noChangeArrowheads="1"/>
            </p:cNvSpPr>
            <p:nvPr/>
          </p:nvSpPr>
          <p:spPr bwMode="auto">
            <a:xfrm>
              <a:off x="2191" y="1627"/>
              <a:ext cx="28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00"/>
                  </a:solidFill>
                  <a:ea typeface="宋体" pitchFamily="2" charset="-122"/>
                </a:rPr>
                <a:t>x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743575" y="476250"/>
            <a:ext cx="449263" cy="2592388"/>
            <a:chOff x="2191" y="300"/>
            <a:chExt cx="283" cy="1633"/>
          </a:xfrm>
        </p:grpSpPr>
        <p:sp>
          <p:nvSpPr>
            <p:cNvPr id="1071127" name="Rectangle 41"/>
            <p:cNvSpPr>
              <a:spLocks noChangeArrowheads="1"/>
            </p:cNvSpPr>
            <p:nvPr/>
          </p:nvSpPr>
          <p:spPr bwMode="auto">
            <a:xfrm>
              <a:off x="2200" y="300"/>
              <a:ext cx="272" cy="108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1128" name="Line 42"/>
            <p:cNvSpPr>
              <a:spLocks noChangeShapeType="1"/>
            </p:cNvSpPr>
            <p:nvPr/>
          </p:nvSpPr>
          <p:spPr bwMode="auto">
            <a:xfrm>
              <a:off x="2336" y="1480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1129" name="Rectangle 43"/>
            <p:cNvSpPr>
              <a:spLocks noChangeArrowheads="1"/>
            </p:cNvSpPr>
            <p:nvPr/>
          </p:nvSpPr>
          <p:spPr bwMode="auto">
            <a:xfrm>
              <a:off x="2191" y="1627"/>
              <a:ext cx="28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00"/>
                  </a:solidFill>
                  <a:ea typeface="宋体" pitchFamily="2" charset="-122"/>
                </a:rPr>
                <a:t>x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6227763" y="476250"/>
            <a:ext cx="449262" cy="2592388"/>
            <a:chOff x="2191" y="300"/>
            <a:chExt cx="283" cy="1633"/>
          </a:xfrm>
        </p:grpSpPr>
        <p:sp>
          <p:nvSpPr>
            <p:cNvPr id="1071124" name="Rectangle 45"/>
            <p:cNvSpPr>
              <a:spLocks noChangeArrowheads="1"/>
            </p:cNvSpPr>
            <p:nvPr/>
          </p:nvSpPr>
          <p:spPr bwMode="auto">
            <a:xfrm>
              <a:off x="2200" y="300"/>
              <a:ext cx="272" cy="108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1125" name="Line 46"/>
            <p:cNvSpPr>
              <a:spLocks noChangeShapeType="1"/>
            </p:cNvSpPr>
            <p:nvPr/>
          </p:nvSpPr>
          <p:spPr bwMode="auto">
            <a:xfrm>
              <a:off x="2336" y="1480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1126" name="Rectangle 47"/>
            <p:cNvSpPr>
              <a:spLocks noChangeArrowheads="1"/>
            </p:cNvSpPr>
            <p:nvPr/>
          </p:nvSpPr>
          <p:spPr bwMode="auto">
            <a:xfrm>
              <a:off x="2191" y="1627"/>
              <a:ext cx="283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0000"/>
                  </a:solidFill>
                  <a:ea typeface="宋体" pitchFamily="2" charset="-122"/>
                </a:rPr>
                <a:t>x</a:t>
              </a:r>
              <a:r>
                <a:rPr lang="en-US" altLang="zh-CN" sz="2400" b="1" baseline="-25000" smtClean="0">
                  <a:solidFill>
                    <a:srgbClr val="000000"/>
                  </a:solidFill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30768" name="Freeform 48"/>
          <p:cNvSpPr>
            <a:spLocks/>
          </p:cNvSpPr>
          <p:nvPr/>
        </p:nvSpPr>
        <p:spPr bwMode="auto">
          <a:xfrm>
            <a:off x="5983288" y="3011488"/>
            <a:ext cx="431800" cy="215900"/>
          </a:xfrm>
          <a:custGeom>
            <a:avLst/>
            <a:gdLst>
              <a:gd name="T0" fmla="*/ 0 w 272"/>
              <a:gd name="T1" fmla="*/ 0 h 136"/>
              <a:gd name="T2" fmla="*/ 2147483647 w 272"/>
              <a:gd name="T3" fmla="*/ 2147483647 h 136"/>
              <a:gd name="T4" fmla="*/ 2147483647 w 272"/>
              <a:gd name="T5" fmla="*/ 0 h 136"/>
              <a:gd name="T6" fmla="*/ 0 60000 65536"/>
              <a:gd name="T7" fmla="*/ 0 60000 65536"/>
              <a:gd name="T8" fmla="*/ 0 60000 65536"/>
              <a:gd name="T9" fmla="*/ 0 w 272"/>
              <a:gd name="T10" fmla="*/ 0 h 136"/>
              <a:gd name="T11" fmla="*/ 272 w 272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36">
                <a:moveTo>
                  <a:pt x="0" y="0"/>
                </a:moveTo>
                <a:cubicBezTo>
                  <a:pt x="45" y="68"/>
                  <a:pt x="91" y="136"/>
                  <a:pt x="136" y="136"/>
                </a:cubicBezTo>
                <a:cubicBezTo>
                  <a:pt x="181" y="136"/>
                  <a:pt x="226" y="68"/>
                  <a:pt x="272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69" name="AutoShape 49"/>
          <p:cNvSpPr>
            <a:spLocks noChangeArrowheads="1"/>
          </p:cNvSpPr>
          <p:nvPr/>
        </p:nvSpPr>
        <p:spPr bwMode="auto">
          <a:xfrm>
            <a:off x="3506788" y="5445125"/>
            <a:ext cx="2087562" cy="7207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FF0000"/>
                </a:solidFill>
              </a:rPr>
              <a:t>同解</a:t>
            </a:r>
          </a:p>
        </p:txBody>
      </p:sp>
      <p:sp>
        <p:nvSpPr>
          <p:cNvPr id="30770" name="AutoShape 50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2938" y="6223000"/>
            <a:ext cx="747712" cy="406400"/>
          </a:xfrm>
          <a:prstGeom prst="actionButtonBlank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返回 </a:t>
            </a:r>
          </a:p>
        </p:txBody>
      </p:sp>
      <p:sp>
        <p:nvSpPr>
          <p:cNvPr id="30771" name="Rectangle 51"/>
          <p:cNvSpPr>
            <a:spLocks noChangeArrowheads="1"/>
          </p:cNvSpPr>
          <p:nvPr/>
        </p:nvSpPr>
        <p:spPr bwMode="auto">
          <a:xfrm>
            <a:off x="4787900" y="522288"/>
            <a:ext cx="1325563" cy="119221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772" name="AutoShape 52"/>
          <p:cNvSpPr>
            <a:spLocks noChangeArrowheads="1"/>
          </p:cNvSpPr>
          <p:nvPr/>
        </p:nvSpPr>
        <p:spPr bwMode="auto">
          <a:xfrm>
            <a:off x="2339975" y="3141663"/>
            <a:ext cx="503238" cy="5032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773" name="AutoShape 53"/>
          <p:cNvSpPr>
            <a:spLocks noChangeArrowheads="1"/>
          </p:cNvSpPr>
          <p:nvPr/>
        </p:nvSpPr>
        <p:spPr bwMode="auto">
          <a:xfrm>
            <a:off x="5508625" y="3141663"/>
            <a:ext cx="503238" cy="5032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8" grpId="0" animBg="1"/>
      <p:bldP spid="30769" grpId="0" animBg="1"/>
      <p:bldP spid="30770" grpId="0" animBg="1"/>
      <p:bldP spid="30771" grpId="0" animBg="1"/>
      <p:bldP spid="30771" grpId="1" animBg="1"/>
      <p:bldP spid="30772" grpId="0" animBg="1"/>
      <p:bldP spid="3077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0" name="Object 10"/>
          <p:cNvGraphicFramePr>
            <a:graphicFrameLocks noChangeAspect="1"/>
          </p:cNvGraphicFramePr>
          <p:nvPr/>
        </p:nvGraphicFramePr>
        <p:xfrm>
          <a:off x="2100263" y="460375"/>
          <a:ext cx="6143625" cy="1852613"/>
        </p:xfrm>
        <a:graphic>
          <a:graphicData uri="http://schemas.openxmlformats.org/presentationml/2006/ole">
            <p:oleObj spid="_x0000_s231426" name="Equation" r:id="rId3" imgW="3073400" imgH="927100" progId="">
              <p:embed/>
            </p:oleObj>
          </a:graphicData>
        </a:graphic>
      </p:graphicFrame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500063" y="11795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解（续）：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即得与原方程组同解的方程组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令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做自由变量，则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            于是，方程组的通解可表示为                                    ．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en-US" altLang="zh-CN" sz="2400" b="1" baseline="-25000" smtClean="0">
              <a:solidFill>
                <a:srgbClr val="000000"/>
              </a:solidFill>
            </a:endParaRPr>
          </a:p>
        </p:txBody>
      </p:sp>
      <p:graphicFrame>
        <p:nvGraphicFramePr>
          <p:cNvPr id="33853" name="Object 11"/>
          <p:cNvGraphicFramePr>
            <a:graphicFrameLocks noChangeAspect="1"/>
          </p:cNvGraphicFramePr>
          <p:nvPr/>
        </p:nvGraphicFramePr>
        <p:xfrm>
          <a:off x="4733925" y="2492375"/>
          <a:ext cx="3078163" cy="1425575"/>
        </p:xfrm>
        <a:graphic>
          <a:graphicData uri="http://schemas.openxmlformats.org/presentationml/2006/ole">
            <p:oleObj spid="_x0000_s231427" name="Equation" r:id="rId4" imgW="1536700" imgH="711200" progId="">
              <p:embed/>
            </p:oleObj>
          </a:graphicData>
        </a:graphic>
      </p:graphicFrame>
      <p:graphicFrame>
        <p:nvGraphicFramePr>
          <p:cNvPr id="33854" name="Object 12"/>
          <p:cNvGraphicFramePr>
            <a:graphicFrameLocks noChangeAspect="1"/>
          </p:cNvGraphicFramePr>
          <p:nvPr/>
        </p:nvGraphicFramePr>
        <p:xfrm>
          <a:off x="3635375" y="3933825"/>
          <a:ext cx="1704975" cy="1425575"/>
        </p:xfrm>
        <a:graphic>
          <a:graphicData uri="http://schemas.openxmlformats.org/presentationml/2006/ole">
            <p:oleObj spid="_x0000_s231428" name="Equation" r:id="rId5" imgW="850531" imgH="710891" progId="">
              <p:embed/>
            </p:oleObj>
          </a:graphicData>
        </a:graphic>
      </p:graphicFrame>
      <p:graphicFrame>
        <p:nvGraphicFramePr>
          <p:cNvPr id="33855" name="Object 13"/>
          <p:cNvGraphicFramePr>
            <a:graphicFrameLocks noChangeAspect="1"/>
          </p:cNvGraphicFramePr>
          <p:nvPr/>
        </p:nvGraphicFramePr>
        <p:xfrm>
          <a:off x="5651500" y="4652963"/>
          <a:ext cx="2597150" cy="1884362"/>
        </p:xfrm>
        <a:graphic>
          <a:graphicData uri="http://schemas.openxmlformats.org/presentationml/2006/ole">
            <p:oleObj spid="_x0000_s231429" name="Equation" r:id="rId6" imgW="1295400" imgH="939800" progId="">
              <p:embed/>
            </p:oleObj>
          </a:graphicData>
        </a:graphic>
      </p:graphicFrame>
      <p:sp>
        <p:nvSpPr>
          <p:cNvPr id="33857" name="Oval 65"/>
          <p:cNvSpPr>
            <a:spLocks noChangeArrowheads="1"/>
          </p:cNvSpPr>
          <p:nvPr/>
        </p:nvSpPr>
        <p:spPr bwMode="auto">
          <a:xfrm>
            <a:off x="5722938" y="517525"/>
            <a:ext cx="361950" cy="36195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858" name="Oval 66"/>
          <p:cNvSpPr>
            <a:spLocks noChangeArrowheads="1"/>
          </p:cNvSpPr>
          <p:nvPr/>
        </p:nvSpPr>
        <p:spPr bwMode="auto">
          <a:xfrm>
            <a:off x="6156325" y="992188"/>
            <a:ext cx="361950" cy="36195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859" name="Oval 67"/>
          <p:cNvSpPr>
            <a:spLocks noChangeArrowheads="1"/>
          </p:cNvSpPr>
          <p:nvPr/>
        </p:nvSpPr>
        <p:spPr bwMode="auto">
          <a:xfrm>
            <a:off x="7192963" y="1427163"/>
            <a:ext cx="361950" cy="36195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38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1" grpId="0" build="p"/>
      <p:bldP spid="33857" grpId="0" animBg="1"/>
      <p:bldP spid="33858" grpId="0" animBg="1"/>
      <p:bldP spid="33859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ChangeArrowheads="1"/>
          </p:cNvSpPr>
          <p:nvPr/>
        </p:nvSpPr>
        <p:spPr bwMode="auto">
          <a:xfrm>
            <a:off x="457200" y="533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求解非齐次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线性方程组</a:t>
            </a:r>
          </a:p>
        </p:txBody>
      </p:sp>
      <p:graphicFrame>
        <p:nvGraphicFramePr>
          <p:cNvPr id="1073155" name="Object 6"/>
          <p:cNvGraphicFramePr>
            <a:graphicFrameLocks noChangeAspect="1"/>
          </p:cNvGraphicFramePr>
          <p:nvPr/>
        </p:nvGraphicFramePr>
        <p:xfrm>
          <a:off x="2827338" y="1231900"/>
          <a:ext cx="3459162" cy="1425575"/>
        </p:xfrm>
        <a:graphic>
          <a:graphicData uri="http://schemas.openxmlformats.org/presentationml/2006/ole">
            <p:oleObj spid="_x0000_s232450" name="Equation" r:id="rId3" imgW="1727200" imgH="711200" progId="">
              <p:embed/>
            </p:oleObj>
          </a:graphicData>
        </a:graphic>
      </p:graphicFrame>
      <p:graphicFrame>
        <p:nvGraphicFramePr>
          <p:cNvPr id="36868" name="Object 7"/>
          <p:cNvGraphicFramePr>
            <a:graphicFrameLocks noChangeAspect="1"/>
          </p:cNvGraphicFramePr>
          <p:nvPr/>
        </p:nvGraphicFramePr>
        <p:xfrm>
          <a:off x="1130300" y="3559175"/>
          <a:ext cx="6321425" cy="1395413"/>
        </p:xfrm>
        <a:graphic>
          <a:graphicData uri="http://schemas.openxmlformats.org/presentationml/2006/ole">
            <p:oleObj spid="_x0000_s232451" name="Equation" r:id="rId4" imgW="3162300" imgH="698500" progId="">
              <p:embed/>
            </p:oleObj>
          </a:graphicData>
        </a:graphic>
      </p:graphicFrame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00063" y="4049713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57200" y="5229225"/>
            <a:ext cx="8229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，故原线性方程组无解．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0" y="4013200"/>
            <a:ext cx="2247900" cy="914400"/>
            <a:chOff x="2880" y="2528"/>
            <a:chExt cx="1416" cy="576"/>
          </a:xfrm>
        </p:grpSpPr>
        <p:sp>
          <p:nvSpPr>
            <p:cNvPr id="1073160" name="Line 8"/>
            <p:cNvSpPr>
              <a:spLocks noChangeAspect="1" noChangeShapeType="1"/>
            </p:cNvSpPr>
            <p:nvPr/>
          </p:nvSpPr>
          <p:spPr bwMode="auto">
            <a:xfrm>
              <a:off x="2880" y="2530"/>
              <a:ext cx="27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3161" name="Line 9"/>
            <p:cNvSpPr>
              <a:spLocks noChangeAspect="1" noChangeShapeType="1"/>
            </p:cNvSpPr>
            <p:nvPr/>
          </p:nvSpPr>
          <p:spPr bwMode="auto">
            <a:xfrm>
              <a:off x="3162" y="2528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3162" name="Line 10"/>
            <p:cNvSpPr>
              <a:spLocks noChangeAspect="1" noChangeShapeType="1"/>
            </p:cNvSpPr>
            <p:nvPr/>
          </p:nvSpPr>
          <p:spPr bwMode="auto">
            <a:xfrm>
              <a:off x="3162" y="2816"/>
              <a:ext cx="113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73163" name="Line 11"/>
            <p:cNvSpPr>
              <a:spLocks noChangeAspect="1" noChangeShapeType="1"/>
            </p:cNvSpPr>
            <p:nvPr/>
          </p:nvSpPr>
          <p:spPr bwMode="auto">
            <a:xfrm>
              <a:off x="4286" y="2816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ChangeArrowheads="1"/>
          </p:cNvSpPr>
          <p:nvPr/>
        </p:nvSpPr>
        <p:spPr bwMode="auto">
          <a:xfrm>
            <a:off x="457200" y="533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3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求解齐次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线性方程组</a:t>
            </a:r>
          </a:p>
        </p:txBody>
      </p:sp>
      <p:graphicFrame>
        <p:nvGraphicFramePr>
          <p:cNvPr id="1074179" name="Object 4"/>
          <p:cNvGraphicFramePr>
            <a:graphicFrameLocks noChangeAspect="1"/>
          </p:cNvGraphicFramePr>
          <p:nvPr/>
        </p:nvGraphicFramePr>
        <p:xfrm>
          <a:off x="2840038" y="1290638"/>
          <a:ext cx="3433762" cy="1425575"/>
        </p:xfrm>
        <a:graphic>
          <a:graphicData uri="http://schemas.openxmlformats.org/presentationml/2006/ole">
            <p:oleObj spid="_x0000_s233474" name="Equation" r:id="rId3" imgW="1714500" imgH="711200" progId="">
              <p:embed/>
            </p:oleObj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00063" y="3089275"/>
            <a:ext cx="82296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分析：</a:t>
            </a:r>
            <a:r>
              <a:rPr lang="zh-CN" altLang="en-US" sz="2400" b="1" smtClean="0">
                <a:solidFill>
                  <a:srgbClr val="000000"/>
                </a:solidFill>
              </a:rPr>
              <a:t>只需对系数矩阵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进行初等行变换变为行最简形矩阵。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为什么？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57200" y="4321175"/>
            <a:ext cx="82296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答：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因为齐次线性方程组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的常数项都等于零，于是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必有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0) =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，所以可从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判断齐次线性方程组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的解的情况．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allAtOnce"/>
      <p:bldP spid="37894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116013" y="1011238"/>
          <a:ext cx="3816350" cy="1843087"/>
        </p:xfrm>
        <a:graphic>
          <a:graphicData uri="http://schemas.openxmlformats.org/presentationml/2006/ole">
            <p:oleObj spid="_x0000_s234498" name="公式" r:id="rId3" imgW="1473200" imgH="711200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787900" y="1039813"/>
          <a:ext cx="3600450" cy="1817687"/>
        </p:xfrm>
        <a:graphic>
          <a:graphicData uri="http://schemas.openxmlformats.org/presentationml/2006/ole">
            <p:oleObj spid="_x0000_s234499" name="公式" r:id="rId4" imgW="1409088" imgH="710891" progId="Equation.3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187450" y="3135313"/>
          <a:ext cx="1584325" cy="409575"/>
        </p:xfrm>
        <a:graphic>
          <a:graphicData uri="http://schemas.openxmlformats.org/presentationml/2006/ole">
            <p:oleObj spid="_x0000_s234500" name="公式" r:id="rId5" imgW="787058" imgH="203112" progId="Equation.3">
              <p:embed/>
            </p:oleObj>
          </a:graphicData>
        </a:graphic>
      </p:graphicFrame>
      <p:sp>
        <p:nvSpPr>
          <p:cNvPr id="1075205" name="Text Box 9"/>
          <p:cNvSpPr txBox="1">
            <a:spLocks noChangeArrowheads="1"/>
          </p:cNvSpPr>
          <p:nvPr/>
        </p:nvSpPr>
        <p:spPr bwMode="auto">
          <a:xfrm>
            <a:off x="611188" y="939800"/>
            <a:ext cx="93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解：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989263" y="3146425"/>
          <a:ext cx="503237" cy="466725"/>
        </p:xfrm>
        <a:graphic>
          <a:graphicData uri="http://schemas.openxmlformats.org/presentationml/2006/ole">
            <p:oleObj spid="_x0000_s234501" name="公式" r:id="rId6" imgW="177492" imgH="164814" progId="Equation.3">
              <p:embed/>
            </p:oleObj>
          </a:graphicData>
        </a:graphic>
      </p:graphicFrame>
      <p:sp>
        <p:nvSpPr>
          <p:cNvPr id="8163344" name="Text Box 16"/>
          <p:cNvSpPr txBox="1">
            <a:spLocks noChangeArrowheads="1"/>
          </p:cNvSpPr>
          <p:nvPr/>
        </p:nvSpPr>
        <p:spPr bwMode="auto">
          <a:xfrm>
            <a:off x="3708400" y="3048000"/>
            <a:ext cx="403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</a:rPr>
              <a:t>方程组有无穷多解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857250" y="4527550"/>
          <a:ext cx="3925888" cy="1687513"/>
        </p:xfrm>
        <a:graphic>
          <a:graphicData uri="http://schemas.openxmlformats.org/presentationml/2006/ole">
            <p:oleObj spid="_x0000_s234502" name="公式" r:id="rId7" imgW="1536700" imgH="660400" progId="Equation.3">
              <p:embed/>
            </p:oleObj>
          </a:graphicData>
        </a:graphic>
      </p:graphicFrame>
      <p:sp>
        <p:nvSpPr>
          <p:cNvPr id="8163346" name="Text Box 18"/>
          <p:cNvSpPr txBox="1">
            <a:spLocks noChangeArrowheads="1"/>
          </p:cNvSpPr>
          <p:nvPr/>
        </p:nvSpPr>
        <p:spPr bwMode="auto">
          <a:xfrm>
            <a:off x="323850" y="3624263"/>
            <a:ext cx="5834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</a:rPr>
              <a:t>即得与原方程组同解的</a:t>
            </a:r>
            <a:r>
              <a:rPr lang="zh-CN" altLang="en-US" sz="28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方程组为 </a:t>
            </a:r>
            <a:endParaRPr lang="en-US" altLang="zh-CN" sz="28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4786313" y="4527550"/>
          <a:ext cx="3859212" cy="1687513"/>
        </p:xfrm>
        <a:graphic>
          <a:graphicData uri="http://schemas.openxmlformats.org/presentationml/2006/ole">
            <p:oleObj spid="_x0000_s234503" name="公式" r:id="rId8" imgW="1511300" imgH="660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6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6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3344" grpId="0"/>
      <p:bldP spid="816334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2071688" y="3643313"/>
          <a:ext cx="5927725" cy="2643187"/>
        </p:xfrm>
        <a:graphic>
          <a:graphicData uri="http://schemas.openxmlformats.org/presentationml/2006/ole">
            <p:oleObj spid="_x0000_s235522" name="公式" r:id="rId3" imgW="2882900" imgH="1143000" progId="Equation.3">
              <p:embed/>
            </p:oleObj>
          </a:graphicData>
        </a:graphic>
      </p:graphicFrame>
      <p:sp>
        <p:nvSpPr>
          <p:cNvPr id="1076227" name="Text Box 23"/>
          <p:cNvSpPr txBox="1">
            <a:spLocks noChangeArrowheads="1"/>
          </p:cNvSpPr>
          <p:nvPr/>
        </p:nvSpPr>
        <p:spPr bwMode="auto">
          <a:xfrm>
            <a:off x="1116013" y="2767013"/>
            <a:ext cx="6696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即</a:t>
            </a:r>
            <a:r>
              <a:rPr lang="en-US" altLang="zh-CN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,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线性方程组的通解为</a:t>
            </a:r>
          </a:p>
        </p:txBody>
      </p:sp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2101850" y="1384300"/>
          <a:ext cx="3827463" cy="1687513"/>
        </p:xfrm>
        <a:graphic>
          <a:graphicData uri="http://schemas.openxmlformats.org/presentationml/2006/ole">
            <p:oleObj spid="_x0000_s235523" name="公式" r:id="rId4" imgW="1498600" imgH="660400" progId="Equation.3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881063" y="681038"/>
            <a:ext cx="5834062" cy="544512"/>
            <a:chOff x="1064" y="3103"/>
            <a:chExt cx="3675" cy="343"/>
          </a:xfrm>
        </p:grpSpPr>
        <p:sp>
          <p:nvSpPr>
            <p:cNvPr id="1076230" name="Text Box 19"/>
            <p:cNvSpPr txBox="1">
              <a:spLocks noChangeArrowheads="1"/>
            </p:cNvSpPr>
            <p:nvPr/>
          </p:nvSpPr>
          <p:spPr bwMode="auto">
            <a:xfrm>
              <a:off x="1064" y="3103"/>
              <a:ext cx="36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楷体_GB2312" pitchFamily="49" charset="-122"/>
                </a:rPr>
                <a:t>取</a:t>
              </a:r>
              <a:r>
                <a:rPr lang="zh-CN" altLang="en-US" sz="2800" smtClean="0">
                  <a:solidFill>
                    <a:srgbClr val="000000"/>
                  </a:solidFill>
                  <a:latin typeface="楷体_GB2312" pitchFamily="49" charset="-122"/>
                </a:rPr>
                <a:t>             ，</a:t>
              </a:r>
              <a:r>
                <a:rPr lang="zh-CN" altLang="en-US" sz="2800" b="1" smtClean="0">
                  <a:solidFill>
                    <a:srgbClr val="000000"/>
                  </a:solidFill>
                  <a:latin typeface="楷体_GB2312" pitchFamily="49" charset="-122"/>
                </a:rPr>
                <a:t>得</a:t>
              </a:r>
              <a:endParaRPr lang="en-US" altLang="zh-CN" sz="2800" b="1" smtClean="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graphicFrame>
          <p:nvGraphicFramePr>
            <p:cNvPr id="1076231" name="Object 29"/>
            <p:cNvGraphicFramePr>
              <a:graphicFrameLocks noChangeAspect="1"/>
            </p:cNvGraphicFramePr>
            <p:nvPr/>
          </p:nvGraphicFramePr>
          <p:xfrm>
            <a:off x="1409" y="3113"/>
            <a:ext cx="1316" cy="333"/>
          </p:xfrm>
          <a:graphic>
            <a:graphicData uri="http://schemas.openxmlformats.org/presentationml/2006/ole">
              <p:oleObj spid="_x0000_s235524" name="公式" r:id="rId5" imgW="901309" imgH="228501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ChangeArrowheads="1"/>
          </p:cNvSpPr>
          <p:nvPr/>
        </p:nvSpPr>
        <p:spPr bwMode="auto">
          <a:xfrm>
            <a:off x="457200" y="5334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4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设有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线性方程组</a:t>
            </a:r>
          </a:p>
        </p:txBody>
      </p:sp>
      <p:sp>
        <p:nvSpPr>
          <p:cNvPr id="1077251" name="Rectangle 4"/>
          <p:cNvSpPr>
            <a:spLocks noChangeArrowheads="1"/>
          </p:cNvSpPr>
          <p:nvPr/>
        </p:nvSpPr>
        <p:spPr bwMode="auto">
          <a:xfrm>
            <a:off x="500063" y="3089275"/>
            <a:ext cx="82296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问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取何值时，此方程组有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(1)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唯一解；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(2)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无解；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(3)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有无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限多个解？并在有无限多解时求其通解．</a:t>
            </a:r>
          </a:p>
        </p:txBody>
      </p:sp>
      <p:graphicFrame>
        <p:nvGraphicFramePr>
          <p:cNvPr id="1077252" name="Object 4"/>
          <p:cNvGraphicFramePr>
            <a:graphicFrameLocks noChangeAspect="1"/>
          </p:cNvGraphicFramePr>
          <p:nvPr/>
        </p:nvGraphicFramePr>
        <p:xfrm>
          <a:off x="2090738" y="1290638"/>
          <a:ext cx="4933950" cy="1425575"/>
        </p:xfrm>
        <a:graphic>
          <a:graphicData uri="http://schemas.openxmlformats.org/presentationml/2006/ole">
            <p:oleObj spid="_x0000_s236546" name="Equation" r:id="rId3" imgW="2463800" imgH="711200" progId="">
              <p:embed/>
            </p:oleObj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57200" y="4357688"/>
            <a:ext cx="8229600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元线性方程组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无解的充分必要条件是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有唯一解的充分必要条件是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AutoNum type="circleNumDbPlai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有无限多解的充分必要条件是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4" name="Object 12"/>
          <p:cNvGraphicFramePr>
            <a:graphicFrameLocks noChangeAspect="1"/>
          </p:cNvGraphicFramePr>
          <p:nvPr/>
        </p:nvGraphicFramePr>
        <p:xfrm>
          <a:off x="2286000" y="857250"/>
          <a:ext cx="3814763" cy="1400175"/>
        </p:xfrm>
        <a:graphic>
          <a:graphicData uri="http://schemas.openxmlformats.org/presentationml/2006/ole">
            <p:oleObj spid="_x0000_s237570" name="Equation" r:id="rId3" imgW="1905000" imgH="698500" progId="">
              <p:embed/>
            </p:oleObj>
          </a:graphicData>
        </a:graphic>
      </p:graphicFrame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57200" y="2371725"/>
            <a:ext cx="8229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解法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对增广矩阵作初等行变换把它变为行阶梯形矩阵．</a:t>
            </a:r>
          </a:p>
        </p:txBody>
      </p:sp>
      <p:graphicFrame>
        <p:nvGraphicFramePr>
          <p:cNvPr id="31764" name="Object 14"/>
          <p:cNvGraphicFramePr>
            <a:graphicFrameLocks noChangeAspect="1"/>
          </p:cNvGraphicFramePr>
          <p:nvPr/>
        </p:nvGraphicFramePr>
        <p:xfrm>
          <a:off x="2214563" y="4786313"/>
          <a:ext cx="4286250" cy="1584325"/>
        </p:xfrm>
        <a:graphic>
          <a:graphicData uri="http://schemas.openxmlformats.org/presentationml/2006/ole">
            <p:oleObj spid="_x0000_s237571" name="Equation" r:id="rId4" imgW="1892300" imgH="698500" progId="">
              <p:embed/>
            </p:oleObj>
          </a:graphicData>
        </a:graphic>
      </p:graphicFrame>
      <p:graphicFrame>
        <p:nvGraphicFramePr>
          <p:cNvPr id="408584" name="Object 12"/>
          <p:cNvGraphicFramePr>
            <a:graphicFrameLocks noChangeAspect="1"/>
          </p:cNvGraphicFramePr>
          <p:nvPr/>
        </p:nvGraphicFramePr>
        <p:xfrm>
          <a:off x="2185988" y="3028950"/>
          <a:ext cx="4171950" cy="1531938"/>
        </p:xfrm>
        <a:graphic>
          <a:graphicData uri="http://schemas.openxmlformats.org/presentationml/2006/ole">
            <p:oleObj spid="_x0000_s237572" name="Equation" r:id="rId5" imgW="19050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65" name="Object 15"/>
          <p:cNvGraphicFramePr>
            <a:graphicFrameLocks noChangeAspect="1"/>
          </p:cNvGraphicFramePr>
          <p:nvPr/>
        </p:nvGraphicFramePr>
        <p:xfrm>
          <a:off x="1571625" y="857250"/>
          <a:ext cx="6518275" cy="2071688"/>
        </p:xfrm>
        <a:graphic>
          <a:graphicData uri="http://schemas.openxmlformats.org/presentationml/2006/ole">
            <p:oleObj spid="_x0000_s238594" name="Equation" r:id="rId3" imgW="2552700" imgH="698500" progId="">
              <p:embed/>
            </p:oleObj>
          </a:graphicData>
        </a:graphic>
      </p:graphicFrame>
      <p:graphicFrame>
        <p:nvGraphicFramePr>
          <p:cNvPr id="31766" name="Object 16"/>
          <p:cNvGraphicFramePr>
            <a:graphicFrameLocks noChangeAspect="1"/>
          </p:cNvGraphicFramePr>
          <p:nvPr/>
        </p:nvGraphicFramePr>
        <p:xfrm>
          <a:off x="1928813" y="3643313"/>
          <a:ext cx="6040437" cy="2143125"/>
        </p:xfrm>
        <a:graphic>
          <a:graphicData uri="http://schemas.openxmlformats.org/presentationml/2006/ole">
            <p:oleObj spid="_x0000_s238595" name="Equation" r:id="rId4" imgW="24638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1376363"/>
            <a:ext cx="82296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附注：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对含参数的矩阵作初等变换时，由于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等因式可能等于零，故不宜进行下列的变换：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如果作了这样的变换，则需对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+1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（或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+3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）的情况另作讨论． </a:t>
            </a:r>
          </a:p>
        </p:txBody>
      </p:sp>
      <p:graphicFrame>
        <p:nvGraphicFramePr>
          <p:cNvPr id="45061" name="Object 8"/>
          <p:cNvGraphicFramePr>
            <a:graphicFrameLocks noChangeAspect="1"/>
          </p:cNvGraphicFramePr>
          <p:nvPr/>
        </p:nvGraphicFramePr>
        <p:xfrm>
          <a:off x="1763713" y="2657475"/>
          <a:ext cx="1446212" cy="811213"/>
        </p:xfrm>
        <a:graphic>
          <a:graphicData uri="http://schemas.openxmlformats.org/presentationml/2006/ole">
            <p:oleObj spid="_x0000_s239618" name="Equation" r:id="rId3" imgW="723586" imgH="406224" progId="">
              <p:embed/>
            </p:oleObj>
          </a:graphicData>
        </a:graphic>
      </p:graphicFrame>
      <p:graphicFrame>
        <p:nvGraphicFramePr>
          <p:cNvPr id="45062" name="Object 9"/>
          <p:cNvGraphicFramePr>
            <a:graphicFrameLocks noChangeAspect="1"/>
          </p:cNvGraphicFramePr>
          <p:nvPr/>
        </p:nvGraphicFramePr>
        <p:xfrm>
          <a:off x="3868738" y="2835275"/>
          <a:ext cx="1371600" cy="457200"/>
        </p:xfrm>
        <a:graphic>
          <a:graphicData uri="http://schemas.openxmlformats.org/presentationml/2006/ole">
            <p:oleObj spid="_x0000_s239619" name="Equation" r:id="rId4" imgW="685800" imgH="228600" progId="">
              <p:embed/>
            </p:oleObj>
          </a:graphicData>
        </a:graphic>
      </p:graphicFrame>
      <p:graphicFrame>
        <p:nvGraphicFramePr>
          <p:cNvPr id="45063" name="Object 10"/>
          <p:cNvGraphicFramePr>
            <a:graphicFrameLocks noChangeAspect="1"/>
          </p:cNvGraphicFramePr>
          <p:nvPr/>
        </p:nvGraphicFramePr>
        <p:xfrm>
          <a:off x="5900738" y="2835275"/>
          <a:ext cx="1420812" cy="457200"/>
        </p:xfrm>
        <a:graphic>
          <a:graphicData uri="http://schemas.openxmlformats.org/presentationml/2006/ole">
            <p:oleObj spid="_x0000_s239620" name="Equation" r:id="rId5" imgW="7112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0274" name="Object 14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p:oleObj spid="_x0000_s137218" name="Equation" r:id="rId3" imgW="1765300" imgH="939800" progId="">
              <p:embed/>
            </p:oleObj>
          </a:graphicData>
        </a:graphic>
      </p:graphicFrame>
      <p:graphicFrame>
        <p:nvGraphicFramePr>
          <p:cNvPr id="83997" name="Object 15"/>
          <p:cNvGraphicFramePr>
            <a:graphicFrameLocks noChangeAspect="1"/>
          </p:cNvGraphicFramePr>
          <p:nvPr/>
        </p:nvGraphicFramePr>
        <p:xfrm>
          <a:off x="107950" y="3883025"/>
          <a:ext cx="4040188" cy="2151063"/>
        </p:xfrm>
        <a:graphic>
          <a:graphicData uri="http://schemas.openxmlformats.org/presentationml/2006/ole">
            <p:oleObj spid="_x0000_s137219" name="Equation" r:id="rId4" imgW="1765300" imgH="939800" progId="">
              <p:embed/>
            </p:oleObj>
          </a:graphicData>
        </a:graphic>
      </p:graphicFrame>
      <p:graphicFrame>
        <p:nvGraphicFramePr>
          <p:cNvPr id="950276" name="Object 16"/>
          <p:cNvGraphicFramePr>
            <a:graphicFrameLocks noChangeAspect="1"/>
          </p:cNvGraphicFramePr>
          <p:nvPr/>
        </p:nvGraphicFramePr>
        <p:xfrm>
          <a:off x="4852988" y="600075"/>
          <a:ext cx="3838575" cy="2122488"/>
        </p:xfrm>
        <a:graphic>
          <a:graphicData uri="http://schemas.openxmlformats.org/presentationml/2006/ole">
            <p:oleObj spid="_x0000_s137220" name="Equation" r:id="rId5" imgW="1676400" imgH="927100" progId="">
              <p:embed/>
            </p:oleObj>
          </a:graphicData>
        </a:graphic>
      </p:graphicFrame>
      <p:graphicFrame>
        <p:nvGraphicFramePr>
          <p:cNvPr id="84008" name="Object 17"/>
          <p:cNvGraphicFramePr>
            <a:graphicFrameLocks noChangeAspect="1"/>
          </p:cNvGraphicFramePr>
          <p:nvPr/>
        </p:nvGraphicFramePr>
        <p:xfrm>
          <a:off x="4852988" y="3910013"/>
          <a:ext cx="3895725" cy="2124075"/>
        </p:xfrm>
        <a:graphic>
          <a:graphicData uri="http://schemas.openxmlformats.org/presentationml/2006/ole">
            <p:oleObj spid="_x0000_s137221" name="Equation" r:id="rId6" imgW="1701800" imgH="927100" progId="">
              <p:embed/>
            </p:oleObj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07950" y="2935288"/>
            <a:ext cx="1873250" cy="762000"/>
            <a:chOff x="158" y="1907"/>
            <a:chExt cx="1180" cy="480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362" y="1907"/>
              <a:ext cx="771" cy="250"/>
              <a:chOff x="2835" y="1979"/>
              <a:chExt cx="771" cy="250"/>
            </a:xfrm>
          </p:grpSpPr>
          <p:sp>
            <p:nvSpPr>
              <p:cNvPr id="950296" name="Text Box 50"/>
              <p:cNvSpPr txBox="1">
                <a:spLocks noChangeArrowheads="1"/>
              </p:cNvSpPr>
              <p:nvPr/>
            </p:nvSpPr>
            <p:spPr bwMode="auto">
              <a:xfrm>
                <a:off x="2835" y="1979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FF"/>
                    </a:solidFill>
                  </a:rPr>
                  <a:t>①</a:t>
                </a:r>
              </a:p>
            </p:txBody>
          </p:sp>
          <p:sp>
            <p:nvSpPr>
              <p:cNvPr id="950297" name="Text Box 51"/>
              <p:cNvSpPr txBox="1">
                <a:spLocks noChangeArrowheads="1"/>
              </p:cNvSpPr>
              <p:nvPr/>
            </p:nvSpPr>
            <p:spPr bwMode="auto">
              <a:xfrm>
                <a:off x="3288" y="1979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FF"/>
                    </a:solidFill>
                  </a:rPr>
                  <a:t>②</a:t>
                </a:r>
              </a:p>
            </p:txBody>
          </p:sp>
          <p:sp>
            <p:nvSpPr>
              <p:cNvPr id="950298" name="Line 52"/>
              <p:cNvSpPr>
                <a:spLocks noChangeShapeType="1"/>
              </p:cNvSpPr>
              <p:nvPr/>
            </p:nvSpPr>
            <p:spPr bwMode="auto">
              <a:xfrm>
                <a:off x="3061" y="2115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50294" name="Line 53"/>
            <p:cNvSpPr>
              <a:spLocks noChangeShapeType="1"/>
            </p:cNvSpPr>
            <p:nvPr/>
          </p:nvSpPr>
          <p:spPr bwMode="auto">
            <a:xfrm>
              <a:off x="158" y="2157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0295" name="Text Box 54"/>
            <p:cNvSpPr txBox="1">
              <a:spLocks noChangeArrowheads="1"/>
            </p:cNvSpPr>
            <p:nvPr/>
          </p:nvSpPr>
          <p:spPr bwMode="auto">
            <a:xfrm>
              <a:off x="505" y="2156"/>
              <a:ext cx="4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</a:rPr>
                <a:t>③÷2  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787900" y="2854325"/>
            <a:ext cx="1584325" cy="966788"/>
            <a:chOff x="3016" y="1798"/>
            <a:chExt cx="998" cy="609"/>
          </a:xfrm>
        </p:grpSpPr>
        <p:graphicFrame>
          <p:nvGraphicFramePr>
            <p:cNvPr id="950290" name="Object 18"/>
            <p:cNvGraphicFramePr>
              <a:graphicFrameLocks noChangeAspect="1"/>
            </p:cNvGraphicFramePr>
            <p:nvPr/>
          </p:nvGraphicFramePr>
          <p:xfrm>
            <a:off x="3248" y="1798"/>
            <a:ext cx="533" cy="259"/>
          </p:xfrm>
          <a:graphic>
            <a:graphicData uri="http://schemas.openxmlformats.org/presentationml/2006/ole">
              <p:oleObj spid="_x0000_s137222" name="Equation" r:id="rId7" imgW="469900" imgH="228600" progId="">
                <p:embed/>
              </p:oleObj>
            </a:graphicData>
          </a:graphic>
        </p:graphicFrame>
        <p:graphicFrame>
          <p:nvGraphicFramePr>
            <p:cNvPr id="950291" name="Object 19"/>
            <p:cNvGraphicFramePr>
              <a:graphicFrameLocks noChangeAspect="1"/>
            </p:cNvGraphicFramePr>
            <p:nvPr/>
          </p:nvGraphicFramePr>
          <p:xfrm>
            <a:off x="3306" y="2148"/>
            <a:ext cx="417" cy="259"/>
          </p:xfrm>
          <a:graphic>
            <a:graphicData uri="http://schemas.openxmlformats.org/presentationml/2006/ole">
              <p:oleObj spid="_x0000_s137223" name="Equation" r:id="rId8" imgW="368300" imgH="228600" progId="">
                <p:embed/>
              </p:oleObj>
            </a:graphicData>
          </a:graphic>
        </p:graphicFrame>
        <p:sp>
          <p:nvSpPr>
            <p:cNvPr id="950292" name="Freeform 57"/>
            <p:cNvSpPr>
              <a:spLocks/>
            </p:cNvSpPr>
            <p:nvPr/>
          </p:nvSpPr>
          <p:spPr bwMode="auto">
            <a:xfrm>
              <a:off x="3016" y="2057"/>
              <a:ext cx="998" cy="91"/>
            </a:xfrm>
            <a:custGeom>
              <a:avLst/>
              <a:gdLst>
                <a:gd name="T0" fmla="*/ 0 w 1179"/>
                <a:gd name="T1" fmla="*/ 0 h 273"/>
                <a:gd name="T2" fmla="*/ 3 w 1179"/>
                <a:gd name="T3" fmla="*/ 0 h 273"/>
                <a:gd name="T4" fmla="*/ 3 w 1179"/>
                <a:gd name="T5" fmla="*/ 0 h 273"/>
                <a:gd name="T6" fmla="*/ 3 w 1179"/>
                <a:gd name="T7" fmla="*/ 0 h 273"/>
                <a:gd name="T8" fmla="*/ 3 w 1179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9"/>
                <a:gd name="T16" fmla="*/ 0 h 273"/>
                <a:gd name="T17" fmla="*/ 1179 w 1179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950286" name="Text Box 59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50287" name="Text Box 60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50288" name="Text Box 61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50289" name="Text Box 62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950282" name="Text Box 64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50283" name="Text Box 65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50284" name="Text Box 66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50285" name="Text Box 67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46" name="Object 4"/>
          <p:cNvGraphicFramePr>
            <a:graphicFrameLocks noChangeAspect="1"/>
          </p:cNvGraphicFramePr>
          <p:nvPr/>
        </p:nvGraphicFramePr>
        <p:xfrm>
          <a:off x="334963" y="965200"/>
          <a:ext cx="8443912" cy="1400175"/>
        </p:xfrm>
        <a:graphic>
          <a:graphicData uri="http://schemas.openxmlformats.org/presentationml/2006/ole">
            <p:oleObj spid="_x0000_s240642" name="Equation" r:id="rId3" imgW="4216400" imgH="698500" progId="">
              <p:embed/>
            </p:oleObj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" y="2449513"/>
            <a:ext cx="8229600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分析：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lang="zh-CN" altLang="en-US" sz="2400" b="1" smtClean="0">
                <a:solidFill>
                  <a:srgbClr val="000000"/>
                </a:solidFill>
              </a:rPr>
              <a:t>讨论方程组的解的情况，就是讨论参数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取何值时，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lang="zh-CN" altLang="en-US" sz="2400" b="1" baseline="-25000" smtClean="0">
                <a:solidFill>
                  <a:srgbClr val="000000"/>
                </a:solidFill>
              </a:rPr>
              <a:t>、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是非零行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在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lang="zh-CN" altLang="en-US" sz="2400" b="1" baseline="-25000" smtClean="0">
                <a:solidFill>
                  <a:srgbClr val="000000"/>
                </a:solidFill>
              </a:rPr>
              <a:t>、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中，有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5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处地方出现了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，要使这 </a:t>
            </a:r>
            <a:r>
              <a:rPr lang="en-US" altLang="zh-CN" sz="2400" b="1" smtClean="0">
                <a:solidFill>
                  <a:srgbClr val="000000"/>
                </a:solidFill>
              </a:rPr>
              <a:t>5 </a:t>
            </a:r>
            <a:r>
              <a:rPr lang="zh-CN" altLang="en-US" sz="2400" b="1" smtClean="0">
                <a:solidFill>
                  <a:srgbClr val="000000"/>
                </a:solidFill>
              </a:rPr>
              <a:t>个元素等于零，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= 0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en-US" altLang="zh-CN" sz="2400" b="1" smtClean="0">
                <a:solidFill>
                  <a:srgbClr val="000000"/>
                </a:solidFill>
              </a:rPr>
              <a:t>3</a:t>
            </a:r>
            <a:r>
              <a:rPr lang="zh-CN" altLang="en-US" sz="2400" b="1" smtClean="0">
                <a:solidFill>
                  <a:srgbClr val="000000"/>
                </a:solidFill>
              </a:rPr>
              <a:t>，－</a:t>
            </a:r>
            <a:r>
              <a:rPr lang="en-US" altLang="zh-CN" sz="2400" b="1" smtClean="0">
                <a:solidFill>
                  <a:srgbClr val="000000"/>
                </a:solidFill>
              </a:rPr>
              <a:t>3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en-US" altLang="zh-CN" sz="2400" b="1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实际上没有必要对这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4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个可能取值逐一进行讨论，</a:t>
            </a:r>
            <a:r>
              <a:rPr lang="zh-CN" altLang="en-US" sz="2400" b="1" smtClean="0">
                <a:solidFill>
                  <a:srgbClr val="000000"/>
                </a:solidFill>
              </a:rPr>
              <a:t>先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从方程组有唯一解入手．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70" name="Object 4"/>
          <p:cNvGraphicFramePr>
            <a:graphicFrameLocks noChangeAspect="1"/>
          </p:cNvGraphicFramePr>
          <p:nvPr/>
        </p:nvGraphicFramePr>
        <p:xfrm>
          <a:off x="334963" y="1814513"/>
          <a:ext cx="8443912" cy="1400175"/>
        </p:xfrm>
        <a:graphic>
          <a:graphicData uri="http://schemas.openxmlformats.org/presentationml/2006/ole">
            <p:oleObj spid="_x0000_s241666" name="Equation" r:id="rId3" imgW="4216400" imgH="698500" progId="">
              <p:embed/>
            </p:oleObj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3419475"/>
            <a:ext cx="8229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(1)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kumimoji="1" lang="en-US" altLang="zh-CN" sz="2400" b="1" smtClean="0">
                <a:solidFill>
                  <a:srgbClr val="000000"/>
                </a:solidFill>
                <a:ea typeface="黑体" pitchFamily="2" charset="-122"/>
              </a:rPr>
              <a:t>–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（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Symbol" pitchFamily="18" charset="2"/>
              </a:rPr>
              <a:t>3+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）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</a:rPr>
              <a:t>≠</a:t>
            </a:r>
            <a:r>
              <a:rPr lang="en-US" altLang="zh-CN" sz="2400" b="1" smtClean="0">
                <a:solidFill>
                  <a:srgbClr val="000000"/>
                </a:solidFill>
              </a:rPr>
              <a:t> 0</a:t>
            </a:r>
            <a:r>
              <a:rPr lang="zh-CN" altLang="en-US" sz="2400" b="1" smtClean="0">
                <a:solidFill>
                  <a:srgbClr val="000000"/>
                </a:solidFill>
              </a:rPr>
              <a:t>，即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</a:rPr>
              <a:t>≠</a:t>
            </a:r>
            <a:r>
              <a:rPr lang="en-US" altLang="zh-CN" sz="2400" b="1" smtClean="0">
                <a:solidFill>
                  <a:srgbClr val="000000"/>
                </a:solidFill>
              </a:rPr>
              <a:t> 0 </a:t>
            </a:r>
            <a:r>
              <a:rPr lang="zh-CN" altLang="en-US" sz="2400" b="1" smtClean="0">
                <a:solidFill>
                  <a:srgbClr val="000000"/>
                </a:solidFill>
              </a:rPr>
              <a:t>且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</a:rPr>
              <a:t>≠</a:t>
            </a:r>
            <a:r>
              <a:rPr lang="zh-CN" altLang="en-US" sz="2400" b="1" smtClean="0">
                <a:solidFill>
                  <a:srgbClr val="000000"/>
                </a:solidFill>
              </a:rPr>
              <a:t>－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时，</a:t>
            </a:r>
            <a:r>
              <a:rPr lang="en-US" altLang="zh-CN" sz="2400" b="1" i="1" smtClean="0">
                <a:solidFill>
                  <a:srgbClr val="000000"/>
                </a:solidFill>
              </a:rPr>
              <a:t> r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 </a:t>
            </a:r>
            <a:r>
              <a:rPr lang="zh-CN" altLang="en-US" sz="2400" b="1" baseline="-25000" smtClean="0">
                <a:solidFill>
                  <a:srgbClr val="000000"/>
                </a:solidFill>
              </a:rPr>
              <a:t>、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lang="zh-CN" altLang="en-US" sz="2400" b="1" smtClean="0">
                <a:solidFill>
                  <a:srgbClr val="000000"/>
                </a:solidFill>
              </a:rPr>
              <a:t>非零行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．故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，方程组有唯一解．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矩形 1"/>
          <p:cNvSpPr>
            <a:spLocks noChangeArrowheads="1"/>
          </p:cNvSpPr>
          <p:nvPr/>
        </p:nvSpPr>
        <p:spPr bwMode="auto">
          <a:xfrm>
            <a:off x="1428750" y="1776413"/>
            <a:ext cx="61436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(2)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= 0 </a:t>
            </a:r>
            <a:r>
              <a:rPr lang="zh-CN" altLang="en-US" sz="2400" b="1" smtClean="0">
                <a:solidFill>
                  <a:srgbClr val="000000"/>
                </a:solidFill>
              </a:rPr>
              <a:t>时，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，方程组无解．</a:t>
            </a: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3013" name="Object 8"/>
          <p:cNvGraphicFramePr>
            <a:graphicFrameLocks noChangeAspect="1"/>
          </p:cNvGraphicFramePr>
          <p:nvPr/>
        </p:nvGraphicFramePr>
        <p:xfrm>
          <a:off x="2238375" y="2500313"/>
          <a:ext cx="4349750" cy="1400175"/>
        </p:xfrm>
        <a:graphic>
          <a:graphicData uri="http://schemas.openxmlformats.org/presentationml/2006/ole">
            <p:oleObj spid="_x0000_s242690" name="Equation" r:id="rId3" imgW="2171700" imgH="6985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矩形 1"/>
          <p:cNvSpPr>
            <a:spLocks noChangeArrowheads="1"/>
          </p:cNvSpPr>
          <p:nvPr/>
        </p:nvSpPr>
        <p:spPr bwMode="auto">
          <a:xfrm>
            <a:off x="785813" y="785813"/>
            <a:ext cx="6858000" cy="337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(3)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zh-CN" altLang="en-US" sz="2400" b="1" smtClean="0">
                <a:solidFill>
                  <a:srgbClr val="000000"/>
                </a:solidFill>
              </a:rPr>
              <a:t>－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时，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endParaRPr kumimoji="1" lang="en-US" altLang="zh-CN" sz="2400" b="1" i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43019" name="Object 9"/>
          <p:cNvGraphicFramePr>
            <a:graphicFrameLocks noChangeAspect="1"/>
          </p:cNvGraphicFramePr>
          <p:nvPr/>
        </p:nvGraphicFramePr>
        <p:xfrm>
          <a:off x="2500313" y="1433513"/>
          <a:ext cx="5468937" cy="1400175"/>
        </p:xfrm>
        <a:graphic>
          <a:graphicData uri="http://schemas.openxmlformats.org/presentationml/2006/ole">
            <p:oleObj spid="_x0000_s243714" name="Equation" r:id="rId3" imgW="2730500" imgH="698500" progId="">
              <p:embed/>
            </p:oleObj>
          </a:graphicData>
        </a:graphic>
      </p:graphicFrame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57200" y="2762250"/>
            <a:ext cx="82296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，方程组有无限多个解，解同解方程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3575050" y="5072063"/>
          <a:ext cx="2568575" cy="1425575"/>
        </p:xfrm>
        <a:graphic>
          <a:graphicData uri="http://schemas.openxmlformats.org/presentationml/2006/ole">
            <p:oleObj spid="_x0000_s243715" name="Equation" r:id="rId4" imgW="1282700" imgH="711200" progId="">
              <p:embed/>
            </p:oleObj>
          </a:graphicData>
        </a:graphic>
      </p:graphicFrame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714500" y="3643313"/>
            <a:ext cx="4071938" cy="1200150"/>
            <a:chOff x="1714480" y="3857628"/>
            <a:chExt cx="4071966" cy="1200329"/>
          </a:xfrm>
        </p:grpSpPr>
        <p:sp>
          <p:nvSpPr>
            <p:cNvPr id="7" name="左大括号 6"/>
            <p:cNvSpPr/>
            <p:nvPr/>
          </p:nvSpPr>
          <p:spPr>
            <a:xfrm>
              <a:off x="1714480" y="4071972"/>
              <a:ext cx="214314" cy="785930"/>
            </a:xfrm>
            <a:prstGeom prst="leftBrace">
              <a:avLst>
                <a:gd name="adj1" fmla="val 8333"/>
                <a:gd name="adj2" fmla="val 50000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00232" y="3857628"/>
              <a:ext cx="3786214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000000"/>
                  </a:solidFill>
                </a:rPr>
                <a:t>1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黑体"/>
                </a:rPr>
                <a:t> – </a:t>
              </a:r>
              <a:r>
                <a:rPr lang="en-US" altLang="zh-CN" sz="24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000000"/>
                  </a:solidFill>
                </a:rPr>
                <a:t>3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=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黑体"/>
                </a:rPr>
                <a:t> – 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，</a:t>
              </a:r>
              <a:endParaRPr lang="en-US" altLang="zh-CN" sz="2400" b="1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                        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得</a:t>
              </a:r>
              <a:endParaRPr lang="en-US" altLang="zh-CN" sz="2400" b="1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000000"/>
                  </a:solidFill>
                </a:rPr>
                <a:t>2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  <a:ea typeface="黑体"/>
                </a:rPr>
                <a:t> 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黑体"/>
                </a:rPr>
                <a:t>–</a:t>
              </a:r>
              <a:r>
                <a:rPr kumimoji="1" lang="en-US" altLang="zh-CN" sz="2400" b="1" i="1" dirty="0">
                  <a:solidFill>
                    <a:srgbClr val="000000"/>
                  </a:solidFill>
                  <a:ea typeface="黑体"/>
                </a:rPr>
                <a:t>x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  <a:ea typeface="黑体"/>
                </a:rPr>
                <a:t>3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黑体"/>
                </a:rPr>
                <a:t>= –2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黑体"/>
                </a:rPr>
                <a:t>，</a:t>
              </a:r>
              <a:endParaRPr lang="zh-CN" altLang="en-US" sz="24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4572000" y="3643313"/>
            <a:ext cx="4071938" cy="1200150"/>
            <a:chOff x="1714480" y="3857628"/>
            <a:chExt cx="4071966" cy="1200329"/>
          </a:xfrm>
        </p:grpSpPr>
        <p:sp>
          <p:nvSpPr>
            <p:cNvPr id="12" name="左大括号 11"/>
            <p:cNvSpPr/>
            <p:nvPr/>
          </p:nvSpPr>
          <p:spPr>
            <a:xfrm>
              <a:off x="1714480" y="4071972"/>
              <a:ext cx="214314" cy="785930"/>
            </a:xfrm>
            <a:prstGeom prst="leftBrace">
              <a:avLst>
                <a:gd name="adj1" fmla="val 8333"/>
                <a:gd name="adj2" fmla="val 50000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0232" y="3857628"/>
              <a:ext cx="3786214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000000"/>
                  </a:solidFill>
                </a:rPr>
                <a:t>1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黑体"/>
                </a:rPr>
                <a:t> 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=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黑体"/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000000"/>
                  </a:solidFill>
                  <a:latin typeface="Arial" charset="0"/>
                </a:rPr>
                <a:t>3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黑体"/>
                </a:rPr>
                <a:t>– 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1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，</a:t>
              </a:r>
              <a:endParaRPr lang="en-US" altLang="zh-CN" sz="2400" b="1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b="1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400" b="1" baseline="-25000" dirty="0">
                  <a:solidFill>
                    <a:srgbClr val="000000"/>
                  </a:solidFill>
                </a:rPr>
                <a:t>2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Arial" charset="0"/>
                  <a:ea typeface="黑体"/>
                </a:rPr>
                <a:t> = </a:t>
              </a:r>
              <a:r>
                <a:rPr kumimoji="1" lang="en-US" altLang="zh-CN" sz="2400" b="1" i="1" dirty="0">
                  <a:solidFill>
                    <a:srgbClr val="000000"/>
                  </a:solidFill>
                  <a:ea typeface="黑体"/>
                </a:rPr>
                <a:t>x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  <a:ea typeface="黑体"/>
                </a:rPr>
                <a:t>3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黑体"/>
                </a:rPr>
                <a:t> –2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黑体"/>
                </a:rPr>
                <a:t>，</a:t>
              </a:r>
              <a:endParaRPr lang="zh-CN" altLang="en-US" sz="24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84424" name="矩形 13"/>
          <p:cNvSpPr>
            <a:spLocks noChangeArrowheads="1"/>
          </p:cNvSpPr>
          <p:nvPr/>
        </p:nvSpPr>
        <p:spPr bwMode="auto">
          <a:xfrm>
            <a:off x="714375" y="5464175"/>
            <a:ext cx="5929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故，方程组通解为                                   </a:t>
            </a:r>
            <a:r>
              <a:rPr lang="en-US" altLang="zh-CN" sz="2400" b="1" smtClean="0">
                <a:solidFill>
                  <a:srgbClr val="000000"/>
                </a:solidFill>
                <a:latin typeface="Arial" charset="0"/>
              </a:rPr>
              <a:t>.</a:t>
            </a: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42" name="Object 6"/>
          <p:cNvGraphicFramePr>
            <a:graphicFrameLocks noChangeAspect="1"/>
          </p:cNvGraphicFramePr>
          <p:nvPr/>
        </p:nvGraphicFramePr>
        <p:xfrm>
          <a:off x="2649538" y="1117600"/>
          <a:ext cx="3814762" cy="1400175"/>
        </p:xfrm>
        <a:graphic>
          <a:graphicData uri="http://schemas.openxmlformats.org/presentationml/2006/ole">
            <p:oleObj spid="_x0000_s244738" name="Equation" r:id="rId3" imgW="1905000" imgH="698500" progId="">
              <p:embed/>
            </p:oleObj>
          </a:graphicData>
        </a:graphic>
      </p:graphicFrame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57200" y="2654300"/>
            <a:ext cx="822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解法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2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因为系数矩阵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是方阵，所以方程组有唯一解的充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分必要条件是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| </a:t>
            </a:r>
            <a:r>
              <a:rPr kumimoji="1" lang="en-US" altLang="en-US" sz="2400" b="1" smtClean="0">
                <a:solidFill>
                  <a:srgbClr val="FF0000"/>
                </a:solidFill>
              </a:rPr>
              <a:t>≠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．而</a:t>
            </a:r>
          </a:p>
        </p:txBody>
      </p:sp>
      <p:graphicFrame>
        <p:nvGraphicFramePr>
          <p:cNvPr id="41988" name="Object 7"/>
          <p:cNvGraphicFramePr>
            <a:graphicFrameLocks noChangeAspect="1"/>
          </p:cNvGraphicFramePr>
          <p:nvPr/>
        </p:nvGraphicFramePr>
        <p:xfrm>
          <a:off x="2451100" y="3759200"/>
          <a:ext cx="4208463" cy="1252538"/>
        </p:xfrm>
        <a:graphic>
          <a:graphicData uri="http://schemas.openxmlformats.org/presentationml/2006/ole">
            <p:oleObj spid="_x0000_s244739" name="Equation" r:id="rId4" imgW="2349500" imgH="698500" progId="">
              <p:embed/>
            </p:oleObj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57200" y="5149850"/>
            <a:ext cx="8229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于是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</a:rPr>
              <a:t>≠</a:t>
            </a:r>
            <a:r>
              <a:rPr lang="en-US" altLang="zh-CN" sz="2400" b="1" smtClean="0">
                <a:solidFill>
                  <a:srgbClr val="000000"/>
                </a:solidFill>
              </a:rPr>
              <a:t> 0 </a:t>
            </a:r>
            <a:r>
              <a:rPr lang="zh-CN" altLang="en-US" sz="2400" b="1" smtClean="0">
                <a:solidFill>
                  <a:srgbClr val="000000"/>
                </a:solidFill>
              </a:rPr>
              <a:t>且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</a:rPr>
              <a:t>≠</a:t>
            </a:r>
            <a:r>
              <a:rPr lang="zh-CN" altLang="en-US" sz="2400" b="1" smtClean="0">
                <a:solidFill>
                  <a:srgbClr val="000000"/>
                </a:solidFill>
              </a:rPr>
              <a:t>－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时，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方程组有唯一解．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41992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200" y="952500"/>
            <a:ext cx="82296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= 0 </a:t>
            </a:r>
            <a:r>
              <a:rPr lang="zh-CN" altLang="en-US" sz="2400" b="1" smtClean="0">
                <a:solidFill>
                  <a:srgbClr val="000000"/>
                </a:solidFill>
              </a:rPr>
              <a:t>时，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，方程组无解．</a:t>
            </a:r>
          </a:p>
        </p:txBody>
      </p:sp>
      <p:graphicFrame>
        <p:nvGraphicFramePr>
          <p:cNvPr id="43013" name="Object 8"/>
          <p:cNvGraphicFramePr>
            <a:graphicFrameLocks noChangeAspect="1"/>
          </p:cNvGraphicFramePr>
          <p:nvPr/>
        </p:nvGraphicFramePr>
        <p:xfrm>
          <a:off x="2238375" y="444500"/>
          <a:ext cx="4349750" cy="1400175"/>
        </p:xfrm>
        <a:graphic>
          <a:graphicData uri="http://schemas.openxmlformats.org/presentationml/2006/ole">
            <p:oleObj spid="_x0000_s245762" name="Equation" r:id="rId3" imgW="2171700" imgH="698500" progId="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787900" y="908050"/>
            <a:ext cx="1728788" cy="504825"/>
            <a:chOff x="3016" y="572"/>
            <a:chExt cx="1089" cy="318"/>
          </a:xfrm>
        </p:grpSpPr>
        <p:sp>
          <p:nvSpPr>
            <p:cNvPr id="1086476" name="Line 6"/>
            <p:cNvSpPr>
              <a:spLocks noChangeShapeType="1"/>
            </p:cNvSpPr>
            <p:nvPr/>
          </p:nvSpPr>
          <p:spPr bwMode="auto">
            <a:xfrm>
              <a:off x="3016" y="572"/>
              <a:ext cx="8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86477" name="Line 7"/>
            <p:cNvSpPr>
              <a:spLocks noChangeShapeType="1"/>
            </p:cNvSpPr>
            <p:nvPr/>
          </p:nvSpPr>
          <p:spPr bwMode="auto">
            <a:xfrm>
              <a:off x="3833" y="572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86478" name="Line 8"/>
            <p:cNvSpPr>
              <a:spLocks noChangeShapeType="1"/>
            </p:cNvSpPr>
            <p:nvPr/>
          </p:nvSpPr>
          <p:spPr bwMode="auto">
            <a:xfrm>
              <a:off x="3833" y="890"/>
              <a:ext cx="2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57200" y="3214688"/>
            <a:ext cx="82296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zh-CN" altLang="en-US" sz="2400" b="1" smtClean="0">
                <a:solidFill>
                  <a:srgbClr val="000000"/>
                </a:solidFill>
              </a:rPr>
              <a:t>－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时，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，方程组有无限多个解，其通解为</a:t>
            </a:r>
          </a:p>
        </p:txBody>
      </p:sp>
      <p:graphicFrame>
        <p:nvGraphicFramePr>
          <p:cNvPr id="43019" name="Object 9"/>
          <p:cNvGraphicFramePr>
            <a:graphicFrameLocks noChangeAspect="1"/>
          </p:cNvGraphicFramePr>
          <p:nvPr/>
        </p:nvGraphicFramePr>
        <p:xfrm>
          <a:off x="2559050" y="2736850"/>
          <a:ext cx="5468938" cy="1400175"/>
        </p:xfrm>
        <a:graphic>
          <a:graphicData uri="http://schemas.openxmlformats.org/presentationml/2006/ole">
            <p:oleObj spid="_x0000_s245763" name="Equation" r:id="rId4" imgW="2730500" imgH="698500" progId="">
              <p:embed/>
            </p:oleObj>
          </a:graphicData>
        </a:graphic>
      </p:graphicFrame>
      <p:graphicFrame>
        <p:nvGraphicFramePr>
          <p:cNvPr id="43020" name="Object 10"/>
          <p:cNvGraphicFramePr>
            <a:graphicFrameLocks noChangeAspect="1"/>
          </p:cNvGraphicFramePr>
          <p:nvPr/>
        </p:nvGraphicFramePr>
        <p:xfrm>
          <a:off x="3286125" y="4926013"/>
          <a:ext cx="2568575" cy="1425575"/>
        </p:xfrm>
        <a:graphic>
          <a:graphicData uri="http://schemas.openxmlformats.org/presentationml/2006/ole">
            <p:oleObj spid="_x0000_s245764" name="Equation" r:id="rId5" imgW="1282700" imgH="711200" progId="">
              <p:embed/>
            </p:oleObj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895975" y="3197225"/>
            <a:ext cx="2060575" cy="504825"/>
            <a:chOff x="3714" y="2014"/>
            <a:chExt cx="1298" cy="318"/>
          </a:xfrm>
        </p:grpSpPr>
        <p:sp>
          <p:nvSpPr>
            <p:cNvPr id="1086473" name="Line 14"/>
            <p:cNvSpPr>
              <a:spLocks noChangeShapeType="1"/>
            </p:cNvSpPr>
            <p:nvPr/>
          </p:nvSpPr>
          <p:spPr bwMode="auto">
            <a:xfrm>
              <a:off x="3714" y="2023"/>
              <a:ext cx="24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86474" name="Line 15"/>
            <p:cNvSpPr>
              <a:spLocks noChangeShapeType="1"/>
            </p:cNvSpPr>
            <p:nvPr/>
          </p:nvSpPr>
          <p:spPr bwMode="auto">
            <a:xfrm>
              <a:off x="3969" y="2014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86475" name="Line 16"/>
            <p:cNvSpPr>
              <a:spLocks noChangeShapeType="1"/>
            </p:cNvSpPr>
            <p:nvPr/>
          </p:nvSpPr>
          <p:spPr bwMode="auto">
            <a:xfrm>
              <a:off x="3969" y="2332"/>
              <a:ext cx="104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3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  <p:bldP spid="43018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TextBox 1"/>
          <p:cNvSpPr txBox="1">
            <a:spLocks noChangeArrowheads="1"/>
          </p:cNvSpPr>
          <p:nvPr/>
        </p:nvSpPr>
        <p:spPr bwMode="auto">
          <a:xfrm>
            <a:off x="1547813" y="836613"/>
            <a:ext cx="60483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课堂练习</a:t>
            </a:r>
          </a:p>
        </p:txBody>
      </p:sp>
      <p:sp>
        <p:nvSpPr>
          <p:cNvPr id="10874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87492" name="Object 1"/>
          <p:cNvGraphicFramePr>
            <a:graphicFrameLocks noChangeAspect="1"/>
          </p:cNvGraphicFramePr>
          <p:nvPr/>
        </p:nvGraphicFramePr>
        <p:xfrm>
          <a:off x="1125538" y="2633663"/>
          <a:ext cx="7181850" cy="3675062"/>
        </p:xfrm>
        <a:graphic>
          <a:graphicData uri="http://schemas.openxmlformats.org/presentationml/2006/ole">
            <p:oleObj spid="_x0000_s246786" name="公式" r:id="rId3" imgW="1282700" imgH="711200" progId="Equation.3">
              <p:embed/>
            </p:oleObj>
          </a:graphicData>
        </a:graphic>
      </p:graphicFrame>
      <p:sp>
        <p:nvSpPr>
          <p:cNvPr id="1087493" name="TextBox 5"/>
          <p:cNvSpPr txBox="1">
            <a:spLocks noChangeArrowheads="1"/>
          </p:cNvSpPr>
          <p:nvPr/>
        </p:nvSpPr>
        <p:spPr bwMode="auto">
          <a:xfrm>
            <a:off x="1258888" y="1774825"/>
            <a:ext cx="60499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求解线性方程组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6"/>
          <p:cNvSpPr>
            <a:spLocks noChangeArrowheads="1"/>
          </p:cNvSpPr>
          <p:nvPr/>
        </p:nvSpPr>
        <p:spPr bwMode="auto">
          <a:xfrm>
            <a:off x="457200" y="533400"/>
            <a:ext cx="82296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定理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zh-CN" altLang="en-US" sz="2400" b="1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元线性方程组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无解的充分必要条件是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②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有唯一解的充分必要条件是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③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有无限多解的充分必要条件是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57200" y="3714750"/>
            <a:ext cx="8229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    分析：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因为对于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= 0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必有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0) =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，所以可从 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判断齐次线性方程组的解的情况．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57200" y="4945063"/>
            <a:ext cx="8229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定理</a:t>
            </a:r>
            <a:r>
              <a:rPr lang="en-US" altLang="zh-CN" sz="2400" b="1" smtClean="0">
                <a:solidFill>
                  <a:srgbClr val="0000FF"/>
                </a:solidFill>
              </a:rPr>
              <a:t>3</a:t>
            </a:r>
            <a:r>
              <a:rPr lang="zh-CN" altLang="en-US" sz="2400" b="1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0 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①只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有零解的充分必要条件是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②有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非零解的充分必要条件是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57200" y="2641600"/>
            <a:ext cx="82296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定理</a:t>
            </a:r>
            <a:r>
              <a:rPr lang="en-US" altLang="zh-CN" sz="2400" b="1" smtClean="0">
                <a:solidFill>
                  <a:srgbClr val="0000FF"/>
                </a:solidFill>
              </a:rPr>
              <a:t>2 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线性方程组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有解的充分必要条件是</a:t>
            </a:r>
          </a:p>
          <a:p>
            <a:pPr marL="609600" indent="-6096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build="p"/>
      <p:bldP spid="44040" grpId="0"/>
      <p:bldP spid="44041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7"/>
          <p:cNvSpPr>
            <a:spLocks noChangeArrowheads="1"/>
          </p:cNvSpPr>
          <p:nvPr/>
        </p:nvSpPr>
        <p:spPr bwMode="auto">
          <a:xfrm>
            <a:off x="457200" y="911225"/>
            <a:ext cx="82296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4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矩阵方程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有解的充分必要条件是</a:t>
            </a:r>
          </a:p>
          <a:p>
            <a:pPr marL="609600" indent="-6096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457200" y="1909763"/>
            <a:ext cx="850741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证明：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矩阵，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smtClean="0">
                <a:solidFill>
                  <a:srgbClr val="000000"/>
                </a:solidFill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矩阵，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smtClean="0">
                <a:solidFill>
                  <a:srgbClr val="000000"/>
                </a:solidFill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矩阵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把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和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按列分块，记作</a:t>
            </a:r>
          </a:p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smtClean="0">
                <a:solidFill>
                  <a:srgbClr val="000000"/>
                </a:solidFill>
              </a:rPr>
              <a:t> = (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 = (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则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即矩阵方程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        线性方程组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000000"/>
                </a:solidFill>
              </a:rPr>
              <a:t>                                                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i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46089" name="Object 12"/>
          <p:cNvGraphicFramePr>
            <a:graphicFrameLocks noChangeAspect="1"/>
          </p:cNvGraphicFramePr>
          <p:nvPr/>
        </p:nvGraphicFramePr>
        <p:xfrm>
          <a:off x="889000" y="3656013"/>
          <a:ext cx="2874963" cy="458787"/>
        </p:xfrm>
        <a:graphic>
          <a:graphicData uri="http://schemas.openxmlformats.org/presentationml/2006/ole">
            <p:oleObj spid="_x0000_s247810" name="Equation" r:id="rId3" imgW="1435100" imgH="228600" progId="">
              <p:embed/>
            </p:oleObj>
          </a:graphicData>
        </a:graphic>
      </p:graphicFrame>
      <p:graphicFrame>
        <p:nvGraphicFramePr>
          <p:cNvPr id="46090" name="Object 13"/>
          <p:cNvGraphicFramePr>
            <a:graphicFrameLocks noChangeAspect="1"/>
          </p:cNvGraphicFramePr>
          <p:nvPr/>
        </p:nvGraphicFramePr>
        <p:xfrm>
          <a:off x="3763963" y="3656013"/>
          <a:ext cx="2720975" cy="458787"/>
        </p:xfrm>
        <a:graphic>
          <a:graphicData uri="http://schemas.openxmlformats.org/presentationml/2006/ole">
            <p:oleObj spid="_x0000_s247811" name="Equation" r:id="rId4" imgW="1358900" imgH="228600" progId="">
              <p:embed/>
            </p:oleObj>
          </a:graphicData>
        </a:graphic>
      </p:graphicFrame>
      <p:graphicFrame>
        <p:nvGraphicFramePr>
          <p:cNvPr id="46091" name="Object 14"/>
          <p:cNvGraphicFramePr>
            <a:graphicFrameLocks noChangeAspect="1"/>
          </p:cNvGraphicFramePr>
          <p:nvPr/>
        </p:nvGraphicFramePr>
        <p:xfrm>
          <a:off x="6470650" y="3656013"/>
          <a:ext cx="2493963" cy="458787"/>
        </p:xfrm>
        <a:graphic>
          <a:graphicData uri="http://schemas.openxmlformats.org/presentationml/2006/ole">
            <p:oleObj spid="_x0000_s247812" name="Equation" r:id="rId5" imgW="1244600" imgH="228600" progId="">
              <p:embed/>
            </p:oleObj>
          </a:graphicData>
        </a:graphic>
      </p:graphicFrame>
      <p:graphicFrame>
        <p:nvGraphicFramePr>
          <p:cNvPr id="46092" name="Object 15"/>
          <p:cNvGraphicFramePr>
            <a:graphicFrameLocks noChangeAspect="1"/>
          </p:cNvGraphicFramePr>
          <p:nvPr/>
        </p:nvGraphicFramePr>
        <p:xfrm>
          <a:off x="3924300" y="4303713"/>
          <a:ext cx="431800" cy="279400"/>
        </p:xfrm>
        <a:graphic>
          <a:graphicData uri="http://schemas.openxmlformats.org/presentationml/2006/ole">
            <p:oleObj spid="_x0000_s247813" name="Equation" r:id="rId6" imgW="215713" imgH="139579" progId="">
              <p:embed/>
            </p:oleObj>
          </a:graphicData>
        </a:graphic>
      </p:graphicFrame>
      <p:graphicFrame>
        <p:nvGraphicFramePr>
          <p:cNvPr id="46093" name="Object 16"/>
          <p:cNvGraphicFramePr>
            <a:graphicFrameLocks noChangeAspect="1"/>
          </p:cNvGraphicFramePr>
          <p:nvPr/>
        </p:nvGraphicFramePr>
        <p:xfrm>
          <a:off x="3924300" y="4864100"/>
          <a:ext cx="431800" cy="279400"/>
        </p:xfrm>
        <a:graphic>
          <a:graphicData uri="http://schemas.openxmlformats.org/presentationml/2006/ole">
            <p:oleObj spid="_x0000_s247814" name="Equation" r:id="rId7" imgW="215713" imgH="13957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57200" y="525463"/>
            <a:ext cx="8229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的行最简形矩阵为    ，则      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个非零行，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且      的后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行全是零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再设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从而             ． </a:t>
            </a:r>
          </a:p>
        </p:txBody>
      </p:sp>
      <p:graphicFrame>
        <p:nvGraphicFramePr>
          <p:cNvPr id="47110" name="Object 26"/>
          <p:cNvGraphicFramePr>
            <a:graphicFrameLocks noChangeAspect="1"/>
          </p:cNvGraphicFramePr>
          <p:nvPr/>
        </p:nvGraphicFramePr>
        <p:xfrm>
          <a:off x="5075238" y="547688"/>
          <a:ext cx="331787" cy="407987"/>
        </p:xfrm>
        <a:graphic>
          <a:graphicData uri="http://schemas.openxmlformats.org/presentationml/2006/ole">
            <p:oleObj spid="_x0000_s248834" name="Equation" r:id="rId3" imgW="164957" imgH="203024" progId="">
              <p:embed/>
            </p:oleObj>
          </a:graphicData>
        </a:graphic>
      </p:graphicFrame>
      <p:graphicFrame>
        <p:nvGraphicFramePr>
          <p:cNvPr id="47111" name="Object 27"/>
          <p:cNvGraphicFramePr>
            <a:graphicFrameLocks noChangeAspect="1"/>
          </p:cNvGraphicFramePr>
          <p:nvPr/>
        </p:nvGraphicFramePr>
        <p:xfrm>
          <a:off x="6111875" y="547688"/>
          <a:ext cx="331788" cy="407987"/>
        </p:xfrm>
        <a:graphic>
          <a:graphicData uri="http://schemas.openxmlformats.org/presentationml/2006/ole">
            <p:oleObj spid="_x0000_s248835" name="Equation" r:id="rId4" imgW="164957" imgH="203024" progId="">
              <p:embed/>
            </p:oleObj>
          </a:graphicData>
        </a:graphic>
      </p:graphicFrame>
      <p:graphicFrame>
        <p:nvGraphicFramePr>
          <p:cNvPr id="47112" name="Object 28"/>
          <p:cNvGraphicFramePr>
            <a:graphicFrameLocks noChangeAspect="1"/>
          </p:cNvGraphicFramePr>
          <p:nvPr/>
        </p:nvGraphicFramePr>
        <p:xfrm>
          <a:off x="927100" y="1004888"/>
          <a:ext cx="331788" cy="407987"/>
        </p:xfrm>
        <a:graphic>
          <a:graphicData uri="http://schemas.openxmlformats.org/presentationml/2006/ole">
            <p:oleObj spid="_x0000_s248836" name="Equation" r:id="rId5" imgW="164957" imgH="203024" progId="">
              <p:embed/>
            </p:oleObj>
          </a:graphicData>
        </a:graphic>
      </p:graphicFrame>
      <p:graphicFrame>
        <p:nvGraphicFramePr>
          <p:cNvPr id="47113" name="Object 29"/>
          <p:cNvGraphicFramePr>
            <a:graphicFrameLocks noChangeAspect="1"/>
          </p:cNvGraphicFramePr>
          <p:nvPr/>
        </p:nvGraphicFramePr>
        <p:xfrm>
          <a:off x="1230313" y="1350963"/>
          <a:ext cx="5238750" cy="636587"/>
        </p:xfrm>
        <a:graphic>
          <a:graphicData uri="http://schemas.openxmlformats.org/presentationml/2006/ole">
            <p:oleObj spid="_x0000_s248837" name="Equation" r:id="rId6" imgW="2616200" imgH="317500" progId="">
              <p:embed/>
            </p:oleObj>
          </a:graphicData>
        </a:graphic>
      </p:graphicFrame>
      <p:graphicFrame>
        <p:nvGraphicFramePr>
          <p:cNvPr id="47114" name="Object 30"/>
          <p:cNvGraphicFramePr>
            <a:graphicFrameLocks noChangeAspect="1"/>
          </p:cNvGraphicFramePr>
          <p:nvPr/>
        </p:nvGraphicFramePr>
        <p:xfrm>
          <a:off x="1230313" y="1812925"/>
          <a:ext cx="1882775" cy="636588"/>
        </p:xfrm>
        <a:graphic>
          <a:graphicData uri="http://schemas.openxmlformats.org/presentationml/2006/ole">
            <p:oleObj spid="_x0000_s248838" name="Equation" r:id="rId7" imgW="939392" imgH="317362" progId="">
              <p:embed/>
            </p:oleObj>
          </a:graphicData>
        </a:graphic>
      </p:graphicFrame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457200" y="2749550"/>
            <a:ext cx="8229600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矩阵方程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        线性方程组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000000"/>
                </a:solidFill>
              </a:rPr>
              <a:t>                                            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i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                         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个元素全是零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                                                               的后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行全是零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i="1" smtClean="0">
                <a:solidFill>
                  <a:srgbClr val="000000"/>
                </a:solidFill>
              </a:rPr>
              <a:t>                                            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graphicFrame>
        <p:nvGraphicFramePr>
          <p:cNvPr id="47118" name="Object 31"/>
          <p:cNvGraphicFramePr>
            <a:graphicFrameLocks noChangeAspect="1"/>
          </p:cNvGraphicFramePr>
          <p:nvPr/>
        </p:nvGraphicFramePr>
        <p:xfrm>
          <a:off x="4122738" y="3927475"/>
          <a:ext cx="304800" cy="509588"/>
        </p:xfrm>
        <a:graphic>
          <a:graphicData uri="http://schemas.openxmlformats.org/presentationml/2006/ole">
            <p:oleObj spid="_x0000_s248839" name="Equation" r:id="rId8" imgW="152268" imgH="253780" progId="">
              <p:embed/>
            </p:oleObj>
          </a:graphicData>
        </a:graphic>
      </p:graphicFrame>
      <p:graphicFrame>
        <p:nvGraphicFramePr>
          <p:cNvPr id="47119" name="Object 32"/>
          <p:cNvGraphicFramePr>
            <a:graphicFrameLocks noChangeAspect="1"/>
          </p:cNvGraphicFramePr>
          <p:nvPr/>
        </p:nvGraphicFramePr>
        <p:xfrm>
          <a:off x="3563938" y="2924175"/>
          <a:ext cx="431800" cy="279400"/>
        </p:xfrm>
        <a:graphic>
          <a:graphicData uri="http://schemas.openxmlformats.org/presentationml/2006/ole">
            <p:oleObj spid="_x0000_s248840" name="Equation" r:id="rId9" imgW="215713" imgH="139579" progId="">
              <p:embed/>
            </p:oleObj>
          </a:graphicData>
        </a:graphic>
      </p:graphicFrame>
      <p:graphicFrame>
        <p:nvGraphicFramePr>
          <p:cNvPr id="47120" name="Object 33"/>
          <p:cNvGraphicFramePr>
            <a:graphicFrameLocks noChangeAspect="1"/>
          </p:cNvGraphicFramePr>
          <p:nvPr/>
        </p:nvGraphicFramePr>
        <p:xfrm>
          <a:off x="3563938" y="3484563"/>
          <a:ext cx="431800" cy="279400"/>
        </p:xfrm>
        <a:graphic>
          <a:graphicData uri="http://schemas.openxmlformats.org/presentationml/2006/ole">
            <p:oleObj spid="_x0000_s248841" name="Equation" r:id="rId10" imgW="215713" imgH="139579" progId="">
              <p:embed/>
            </p:oleObj>
          </a:graphicData>
        </a:graphic>
      </p:graphicFrame>
      <p:graphicFrame>
        <p:nvGraphicFramePr>
          <p:cNvPr id="47121" name="Object 34"/>
          <p:cNvGraphicFramePr>
            <a:graphicFrameLocks noChangeAspect="1"/>
          </p:cNvGraphicFramePr>
          <p:nvPr/>
        </p:nvGraphicFramePr>
        <p:xfrm>
          <a:off x="3563938" y="4044950"/>
          <a:ext cx="431800" cy="279400"/>
        </p:xfrm>
        <a:graphic>
          <a:graphicData uri="http://schemas.openxmlformats.org/presentationml/2006/ole">
            <p:oleObj spid="_x0000_s248842" name="Equation" r:id="rId11" imgW="215713" imgH="139579" progId="">
              <p:embed/>
            </p:oleObj>
          </a:graphicData>
        </a:graphic>
      </p:graphicFrame>
      <p:graphicFrame>
        <p:nvGraphicFramePr>
          <p:cNvPr id="47122" name="Object 35"/>
          <p:cNvGraphicFramePr>
            <a:graphicFrameLocks noChangeAspect="1"/>
          </p:cNvGraphicFramePr>
          <p:nvPr/>
        </p:nvGraphicFramePr>
        <p:xfrm>
          <a:off x="3563938" y="4605338"/>
          <a:ext cx="431800" cy="279400"/>
        </p:xfrm>
        <a:graphic>
          <a:graphicData uri="http://schemas.openxmlformats.org/presentationml/2006/ole">
            <p:oleObj spid="_x0000_s248843" name="Equation" r:id="rId12" imgW="215713" imgH="139579" progId="">
              <p:embed/>
            </p:oleObj>
          </a:graphicData>
        </a:graphic>
      </p:graphicFrame>
      <p:graphicFrame>
        <p:nvGraphicFramePr>
          <p:cNvPr id="47123" name="Object 36"/>
          <p:cNvGraphicFramePr>
            <a:graphicFrameLocks noChangeAspect="1"/>
          </p:cNvGraphicFramePr>
          <p:nvPr/>
        </p:nvGraphicFramePr>
        <p:xfrm>
          <a:off x="4140200" y="4448175"/>
          <a:ext cx="1679575" cy="508000"/>
        </p:xfrm>
        <a:graphic>
          <a:graphicData uri="http://schemas.openxmlformats.org/presentationml/2006/ole">
            <p:oleObj spid="_x0000_s248844" name="Equation" r:id="rId13" imgW="837836" imgH="253890" progId="">
              <p:embed/>
            </p:oleObj>
          </a:graphicData>
        </a:graphic>
      </p:graphicFrame>
      <p:graphicFrame>
        <p:nvGraphicFramePr>
          <p:cNvPr id="47124" name="Object 37"/>
          <p:cNvGraphicFramePr>
            <a:graphicFrameLocks noChangeAspect="1"/>
          </p:cNvGraphicFramePr>
          <p:nvPr/>
        </p:nvGraphicFramePr>
        <p:xfrm>
          <a:off x="3563938" y="5165725"/>
          <a:ext cx="431800" cy="279400"/>
        </p:xfrm>
        <a:graphic>
          <a:graphicData uri="http://schemas.openxmlformats.org/presentationml/2006/ole">
            <p:oleObj spid="_x0000_s248845" name="Equation" r:id="rId14" imgW="215713" imgH="13957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471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1298" name="Object 16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p:oleObj spid="_x0000_s138242" name="Equation" r:id="rId3" imgW="1765300" imgH="939800" progId="">
              <p:embed/>
            </p:oleObj>
          </a:graphicData>
        </a:graphic>
      </p:graphicFrame>
      <p:graphicFrame>
        <p:nvGraphicFramePr>
          <p:cNvPr id="85000" name="Object 17"/>
          <p:cNvGraphicFramePr>
            <a:graphicFrameLocks noChangeAspect="1"/>
          </p:cNvGraphicFramePr>
          <p:nvPr/>
        </p:nvGraphicFramePr>
        <p:xfrm>
          <a:off x="107950" y="3883025"/>
          <a:ext cx="4040188" cy="2151063"/>
        </p:xfrm>
        <a:graphic>
          <a:graphicData uri="http://schemas.openxmlformats.org/presentationml/2006/ole">
            <p:oleObj spid="_x0000_s138243" name="Equation" r:id="rId4" imgW="1765300" imgH="939800" progId="">
              <p:embed/>
            </p:oleObj>
          </a:graphicData>
        </a:graphic>
      </p:graphicFrame>
      <p:graphicFrame>
        <p:nvGraphicFramePr>
          <p:cNvPr id="951300" name="Object 18"/>
          <p:cNvGraphicFramePr>
            <a:graphicFrameLocks noChangeAspect="1"/>
          </p:cNvGraphicFramePr>
          <p:nvPr/>
        </p:nvGraphicFramePr>
        <p:xfrm>
          <a:off x="4908550" y="600075"/>
          <a:ext cx="3897313" cy="2122488"/>
        </p:xfrm>
        <a:graphic>
          <a:graphicData uri="http://schemas.openxmlformats.org/presentationml/2006/ole">
            <p:oleObj spid="_x0000_s138244" name="Equation" r:id="rId5" imgW="1701800" imgH="927100" progId="">
              <p:embed/>
            </p:oleObj>
          </a:graphicData>
        </a:graphic>
      </p:graphicFrame>
      <p:graphicFrame>
        <p:nvGraphicFramePr>
          <p:cNvPr id="85007" name="Object 19"/>
          <p:cNvGraphicFramePr>
            <a:graphicFrameLocks noChangeAspect="1"/>
          </p:cNvGraphicFramePr>
          <p:nvPr/>
        </p:nvGraphicFramePr>
        <p:xfrm>
          <a:off x="4908550" y="3910013"/>
          <a:ext cx="4127500" cy="2124075"/>
        </p:xfrm>
        <a:graphic>
          <a:graphicData uri="http://schemas.openxmlformats.org/presentationml/2006/ole">
            <p:oleObj spid="_x0000_s138245" name="Equation" r:id="rId6" imgW="1803400" imgH="927100" progId="">
              <p:embed/>
            </p:oleObj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0825" y="2763838"/>
            <a:ext cx="1873250" cy="1106487"/>
            <a:chOff x="158" y="1741"/>
            <a:chExt cx="1180" cy="697"/>
          </a:xfrm>
        </p:grpSpPr>
        <p:sp>
          <p:nvSpPr>
            <p:cNvPr id="951318" name="Text Box 27"/>
            <p:cNvSpPr txBox="1">
              <a:spLocks noChangeArrowheads="1"/>
            </p:cNvSpPr>
            <p:nvPr/>
          </p:nvSpPr>
          <p:spPr bwMode="auto">
            <a:xfrm>
              <a:off x="435" y="1741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</a:rPr>
                <a:t>②</a:t>
              </a:r>
              <a:r>
                <a:rPr lang="zh-CN" altLang="en-US" smtClean="0">
                  <a:solidFill>
                    <a:srgbClr val="0000FF"/>
                  </a:solidFill>
                </a:rPr>
                <a:t>－</a:t>
              </a:r>
              <a:r>
                <a:rPr lang="zh-CN" altLang="en-US" sz="20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51319" name="Line 28"/>
            <p:cNvSpPr>
              <a:spLocks noChangeShapeType="1"/>
            </p:cNvSpPr>
            <p:nvPr/>
          </p:nvSpPr>
          <p:spPr bwMode="auto">
            <a:xfrm>
              <a:off x="158" y="1991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1320" name="Text Box 29"/>
            <p:cNvSpPr txBox="1">
              <a:spLocks noChangeArrowheads="1"/>
            </p:cNvSpPr>
            <p:nvPr/>
          </p:nvSpPr>
          <p:spPr bwMode="auto">
            <a:xfrm>
              <a:off x="335" y="2001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</a:rPr>
                <a:t>③</a:t>
              </a:r>
              <a:r>
                <a:rPr lang="en-US" altLang="en-US" b="1" smtClean="0">
                  <a:solidFill>
                    <a:srgbClr val="0000FF"/>
                  </a:solidFill>
                </a:rPr>
                <a:t>－</a:t>
              </a:r>
              <a:r>
                <a:rPr lang="en-US" altLang="zh-CN" b="1" smtClean="0">
                  <a:solidFill>
                    <a:srgbClr val="0000FF"/>
                  </a:solidFill>
                </a:rPr>
                <a:t>2×①  </a:t>
              </a:r>
            </a:p>
          </p:txBody>
        </p:sp>
        <p:sp>
          <p:nvSpPr>
            <p:cNvPr id="951321" name="Text Box 30"/>
            <p:cNvSpPr txBox="1">
              <a:spLocks noChangeArrowheads="1"/>
            </p:cNvSpPr>
            <p:nvPr/>
          </p:nvSpPr>
          <p:spPr bwMode="auto">
            <a:xfrm>
              <a:off x="335" y="2207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</a:rPr>
                <a:t>④</a:t>
              </a:r>
              <a:r>
                <a:rPr lang="en-US" altLang="en-US" b="1" smtClean="0">
                  <a:solidFill>
                    <a:srgbClr val="0000FF"/>
                  </a:solidFill>
                </a:rPr>
                <a:t>－</a:t>
              </a:r>
              <a:r>
                <a:rPr lang="en-US" altLang="zh-CN" b="1" smtClean="0">
                  <a:solidFill>
                    <a:srgbClr val="0000FF"/>
                  </a:solidFill>
                </a:rPr>
                <a:t>3×①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787900" y="2636838"/>
            <a:ext cx="1584325" cy="1301750"/>
            <a:chOff x="3016" y="1661"/>
            <a:chExt cx="998" cy="820"/>
          </a:xfrm>
        </p:grpSpPr>
        <p:graphicFrame>
          <p:nvGraphicFramePr>
            <p:cNvPr id="951314" name="Object 20"/>
            <p:cNvGraphicFramePr>
              <a:graphicFrameLocks noChangeAspect="1"/>
            </p:cNvGraphicFramePr>
            <p:nvPr/>
          </p:nvGraphicFramePr>
          <p:xfrm>
            <a:off x="3291" y="1661"/>
            <a:ext cx="447" cy="259"/>
          </p:xfrm>
          <a:graphic>
            <a:graphicData uri="http://schemas.openxmlformats.org/presentationml/2006/ole">
              <p:oleObj spid="_x0000_s138246" name="Equation" r:id="rId7" imgW="393529" imgH="228501" progId="">
                <p:embed/>
              </p:oleObj>
            </a:graphicData>
          </a:graphic>
        </p:graphicFrame>
        <p:graphicFrame>
          <p:nvGraphicFramePr>
            <p:cNvPr id="951315" name="Object 21"/>
            <p:cNvGraphicFramePr>
              <a:graphicFrameLocks noChangeAspect="1"/>
            </p:cNvGraphicFramePr>
            <p:nvPr/>
          </p:nvGraphicFramePr>
          <p:xfrm>
            <a:off x="3256" y="2011"/>
            <a:ext cx="518" cy="259"/>
          </p:xfrm>
          <a:graphic>
            <a:graphicData uri="http://schemas.openxmlformats.org/presentationml/2006/ole">
              <p:oleObj spid="_x0000_s138247" name="Equation" r:id="rId8" imgW="457200" imgH="228600" progId="">
                <p:embed/>
              </p:oleObj>
            </a:graphicData>
          </a:graphic>
        </p:graphicFrame>
        <p:sp>
          <p:nvSpPr>
            <p:cNvPr id="951316" name="Freeform 25"/>
            <p:cNvSpPr>
              <a:spLocks/>
            </p:cNvSpPr>
            <p:nvPr/>
          </p:nvSpPr>
          <p:spPr bwMode="auto">
            <a:xfrm>
              <a:off x="3016" y="1920"/>
              <a:ext cx="998" cy="91"/>
            </a:xfrm>
            <a:custGeom>
              <a:avLst/>
              <a:gdLst>
                <a:gd name="T0" fmla="*/ 0 w 1179"/>
                <a:gd name="T1" fmla="*/ 0 h 273"/>
                <a:gd name="T2" fmla="*/ 3 w 1179"/>
                <a:gd name="T3" fmla="*/ 0 h 273"/>
                <a:gd name="T4" fmla="*/ 3 w 1179"/>
                <a:gd name="T5" fmla="*/ 0 h 273"/>
                <a:gd name="T6" fmla="*/ 3 w 1179"/>
                <a:gd name="T7" fmla="*/ 0 h 273"/>
                <a:gd name="T8" fmla="*/ 3 w 1179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9"/>
                <a:gd name="T16" fmla="*/ 0 h 273"/>
                <a:gd name="T17" fmla="*/ 1179 w 1179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graphicFrame>
          <p:nvGraphicFramePr>
            <p:cNvPr id="951317" name="Object 22"/>
            <p:cNvGraphicFramePr>
              <a:graphicFrameLocks noChangeAspect="1"/>
            </p:cNvGraphicFramePr>
            <p:nvPr/>
          </p:nvGraphicFramePr>
          <p:xfrm>
            <a:off x="3256" y="2222"/>
            <a:ext cx="518" cy="259"/>
          </p:xfrm>
          <a:graphic>
            <a:graphicData uri="http://schemas.openxmlformats.org/presentationml/2006/ole">
              <p:oleObj spid="_x0000_s138248" name="Equation" r:id="rId9" imgW="457200" imgH="228600" progId="">
                <p:embed/>
              </p:oleObj>
            </a:graphicData>
          </a:graphic>
        </p:graphicFrame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951310" name="Text Box 33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51311" name="Text Box 34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51312" name="Text Box 35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51313" name="Text Box 36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951306" name="Text Box 38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51307" name="Text Box 39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51308" name="Text Box 40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51309" name="Text Box 41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214313" y="17780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定理</a:t>
            </a:r>
            <a:r>
              <a:rPr lang="en-US" altLang="zh-CN" sz="2400" b="1" smtClean="0">
                <a:solidFill>
                  <a:srgbClr val="0000FF"/>
                </a:solidFill>
              </a:rPr>
              <a:t>5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≤ min{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)}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285750" y="2468563"/>
            <a:ext cx="86868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 证明：</a:t>
            </a:r>
            <a:r>
              <a:rPr lang="zh-CN" altLang="en-US" sz="2400" b="1" smtClean="0">
                <a:solidFill>
                  <a:srgbClr val="000000"/>
                </a:solidFill>
              </a:rPr>
              <a:t>因为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，所以矩阵方程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于是 由定理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4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得，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再由矩阵秩的性质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5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，故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又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，即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，所以矩阵方程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同上证明可得，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又因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、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)=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，所以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      综上所述，可知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≤ min{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)}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8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8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8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8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8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8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8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3" grpId="0"/>
      <p:bldP spid="48144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6"/>
          <p:cNvSpPr>
            <a:spLocks noChangeArrowheads="1"/>
          </p:cNvSpPr>
          <p:nvPr/>
        </p:nvSpPr>
        <p:spPr bwMode="auto">
          <a:xfrm>
            <a:off x="457200" y="2462213"/>
            <a:ext cx="8229600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定理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zh-CN" altLang="en-US" sz="2400" b="1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元线性方程组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①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无解的充分必要条件是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②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有唯一解的充分必要条件是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③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有无限多解的充分必要条件是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57200" y="4784725"/>
            <a:ext cx="82296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定理</a:t>
            </a:r>
            <a:r>
              <a:rPr lang="en-US" altLang="zh-CN" sz="2400" b="1" smtClean="0">
                <a:solidFill>
                  <a:srgbClr val="0000FF"/>
                </a:solidFill>
              </a:rPr>
              <a:t>2 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线性方程组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有解的充分必要条件是</a:t>
            </a:r>
          </a:p>
          <a:p>
            <a:pPr marL="609600" indent="-6096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1092612" name="TextBox 1"/>
          <p:cNvSpPr txBox="1">
            <a:spLocks noChangeArrowheads="1"/>
          </p:cNvSpPr>
          <p:nvPr/>
        </p:nvSpPr>
        <p:spPr bwMode="auto">
          <a:xfrm>
            <a:off x="1547813" y="642938"/>
            <a:ext cx="60483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内容总结</a:t>
            </a:r>
          </a:p>
        </p:txBody>
      </p:sp>
      <p:sp>
        <p:nvSpPr>
          <p:cNvPr id="1092613" name="TextBox 2"/>
          <p:cNvSpPr txBox="1">
            <a:spLocks noChangeArrowheads="1"/>
          </p:cNvSpPr>
          <p:nvPr/>
        </p:nvSpPr>
        <p:spPr bwMode="auto">
          <a:xfrm>
            <a:off x="666750" y="1571625"/>
            <a:ext cx="6977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1.</a:t>
            </a:r>
            <a:r>
              <a:rPr lang="zh-CN" altLang="en-US" sz="2800" b="1" smtClean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线性方程组解的存在性，有多少解的问题</a:t>
            </a:r>
            <a:r>
              <a:rPr lang="en-US" altLang="zh-CN" sz="2800" b="1" smtClean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.</a:t>
            </a:r>
            <a:endParaRPr lang="zh-CN" altLang="en-US" sz="2800" b="1" smtClean="0">
              <a:solidFill>
                <a:srgbClr val="00007D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7"/>
          <p:cNvSpPr>
            <a:spLocks noChangeArrowheads="1"/>
          </p:cNvSpPr>
          <p:nvPr/>
        </p:nvSpPr>
        <p:spPr bwMode="auto">
          <a:xfrm>
            <a:off x="628650" y="3643313"/>
            <a:ext cx="82296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4</a:t>
            </a:r>
            <a:r>
              <a:rPr lang="zh-CN" altLang="en-US" sz="2400" b="1" smtClean="0">
                <a:solidFill>
                  <a:srgbClr val="0000FF"/>
                </a:solidFill>
              </a:rPr>
              <a:t>：</a:t>
            </a:r>
            <a:r>
              <a:rPr lang="zh-CN" altLang="en-US" sz="2400" b="1" smtClean="0">
                <a:solidFill>
                  <a:srgbClr val="000000"/>
                </a:solidFill>
              </a:rPr>
              <a:t>矩阵方程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有解的充分必要条件是</a:t>
            </a:r>
          </a:p>
          <a:p>
            <a:pPr marL="609600" indent="-6096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0025" y="1643063"/>
            <a:ext cx="8229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      定理</a:t>
            </a:r>
            <a:r>
              <a:rPr lang="en-US" altLang="zh-CN" sz="2400" b="1" smtClean="0">
                <a:solidFill>
                  <a:srgbClr val="0000FF"/>
                </a:solidFill>
              </a:rPr>
              <a:t>3</a:t>
            </a:r>
            <a:r>
              <a:rPr lang="zh-CN" altLang="en-US" sz="2400" b="1" smtClean="0">
                <a:solidFill>
                  <a:srgbClr val="0000FF"/>
                </a:solidFill>
              </a:rPr>
              <a:t> 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AX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= 0 </a:t>
            </a: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①只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有零解的充分必要条件是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②有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非零解的充分必要条件是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1093636" name="TextBox 2"/>
          <p:cNvSpPr txBox="1">
            <a:spLocks noChangeArrowheads="1"/>
          </p:cNvSpPr>
          <p:nvPr/>
        </p:nvSpPr>
        <p:spPr bwMode="auto">
          <a:xfrm>
            <a:off x="666750" y="4619625"/>
            <a:ext cx="6977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2.</a:t>
            </a:r>
            <a:r>
              <a:rPr lang="zh-CN" altLang="en-US" sz="2800" b="1" smtClean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线性方程组解的求解</a:t>
            </a:r>
            <a:r>
              <a:rPr lang="en-US" altLang="zh-CN" sz="2800" b="1" smtClean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.</a:t>
            </a:r>
            <a:endParaRPr lang="zh-CN" altLang="en-US" sz="2800" b="1" smtClean="0">
              <a:solidFill>
                <a:srgbClr val="00007D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AutoShape 4"/>
          <p:cNvSpPr>
            <a:spLocks noChangeArrowheads="1"/>
          </p:cNvSpPr>
          <p:nvPr/>
        </p:nvSpPr>
        <p:spPr bwMode="auto">
          <a:xfrm flipV="1">
            <a:off x="4006850" y="549275"/>
            <a:ext cx="3240088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非齐次线性方程组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4038600" y="1455738"/>
            <a:ext cx="3244850" cy="1079500"/>
          </a:xfrm>
          <a:prstGeom prst="flowChartDecision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5662613" y="10239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283450" y="1993900"/>
            <a:ext cx="611188" cy="431800"/>
            <a:chOff x="4942" y="1456"/>
            <a:chExt cx="385" cy="272"/>
          </a:xfrm>
        </p:grpSpPr>
        <p:sp>
          <p:nvSpPr>
            <p:cNvPr id="1094683" name="Line 11"/>
            <p:cNvSpPr>
              <a:spLocks noChangeShapeType="1"/>
            </p:cNvSpPr>
            <p:nvPr/>
          </p:nvSpPr>
          <p:spPr bwMode="auto">
            <a:xfrm>
              <a:off x="4942" y="1456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4684" name="Line 12"/>
            <p:cNvSpPr>
              <a:spLocks noChangeShapeType="1"/>
            </p:cNvSpPr>
            <p:nvPr/>
          </p:nvSpPr>
          <p:spPr bwMode="auto">
            <a:xfrm>
              <a:off x="5327" y="145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9165" name="AutoShape 13"/>
          <p:cNvSpPr>
            <a:spLocks noChangeArrowheads="1"/>
          </p:cNvSpPr>
          <p:nvPr/>
        </p:nvSpPr>
        <p:spPr bwMode="auto">
          <a:xfrm flipV="1">
            <a:off x="7356475" y="2435225"/>
            <a:ext cx="1119188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无解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7323138" y="15367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否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427413" y="1993900"/>
            <a:ext cx="611187" cy="431800"/>
            <a:chOff x="1812" y="1459"/>
            <a:chExt cx="385" cy="272"/>
          </a:xfrm>
        </p:grpSpPr>
        <p:sp>
          <p:nvSpPr>
            <p:cNvPr id="1094681" name="Line 17"/>
            <p:cNvSpPr>
              <a:spLocks noChangeShapeType="1"/>
            </p:cNvSpPr>
            <p:nvPr/>
          </p:nvSpPr>
          <p:spPr bwMode="auto">
            <a:xfrm>
              <a:off x="1812" y="1459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4682" name="Line 18"/>
            <p:cNvSpPr>
              <a:spLocks noChangeShapeType="1"/>
            </p:cNvSpPr>
            <p:nvPr/>
          </p:nvSpPr>
          <p:spPr bwMode="auto">
            <a:xfrm>
              <a:off x="1822" y="1459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3506788" y="154146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</a:p>
        </p:txBody>
      </p:sp>
      <p:sp>
        <p:nvSpPr>
          <p:cNvPr id="49172" name="AutoShape 20"/>
          <p:cNvSpPr>
            <a:spLocks noChangeArrowheads="1"/>
          </p:cNvSpPr>
          <p:nvPr/>
        </p:nvSpPr>
        <p:spPr bwMode="auto">
          <a:xfrm>
            <a:off x="1822450" y="2433638"/>
            <a:ext cx="3244850" cy="1079500"/>
          </a:xfrm>
          <a:prstGeom prst="flowChartDecision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081588" y="2971800"/>
            <a:ext cx="611187" cy="431800"/>
            <a:chOff x="4942" y="1456"/>
            <a:chExt cx="385" cy="272"/>
          </a:xfrm>
        </p:grpSpPr>
        <p:sp>
          <p:nvSpPr>
            <p:cNvPr id="1094679" name="Line 24"/>
            <p:cNvSpPr>
              <a:spLocks noChangeShapeType="1"/>
            </p:cNvSpPr>
            <p:nvPr/>
          </p:nvSpPr>
          <p:spPr bwMode="auto">
            <a:xfrm>
              <a:off x="4942" y="1456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4680" name="Line 25"/>
            <p:cNvSpPr>
              <a:spLocks noChangeShapeType="1"/>
            </p:cNvSpPr>
            <p:nvPr/>
          </p:nvSpPr>
          <p:spPr bwMode="auto">
            <a:xfrm>
              <a:off x="5327" y="145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9178" name="AutoShape 26"/>
          <p:cNvSpPr>
            <a:spLocks noChangeArrowheads="1"/>
          </p:cNvSpPr>
          <p:nvPr/>
        </p:nvSpPr>
        <p:spPr bwMode="auto">
          <a:xfrm flipV="1">
            <a:off x="4672013" y="3429000"/>
            <a:ext cx="2047875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无限多个解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5129213" y="246856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否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239838" y="2976563"/>
            <a:ext cx="611187" cy="431800"/>
            <a:chOff x="1812" y="1459"/>
            <a:chExt cx="385" cy="272"/>
          </a:xfrm>
        </p:grpSpPr>
        <p:sp>
          <p:nvSpPr>
            <p:cNvPr id="1094677" name="Line 30"/>
            <p:cNvSpPr>
              <a:spLocks noChangeShapeType="1"/>
            </p:cNvSpPr>
            <p:nvPr/>
          </p:nvSpPr>
          <p:spPr bwMode="auto">
            <a:xfrm>
              <a:off x="1812" y="1459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4678" name="Line 31"/>
            <p:cNvSpPr>
              <a:spLocks noChangeShapeType="1"/>
            </p:cNvSpPr>
            <p:nvPr/>
          </p:nvSpPr>
          <p:spPr bwMode="auto">
            <a:xfrm>
              <a:off x="1822" y="1459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1312863" y="24733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</a:p>
        </p:txBody>
      </p:sp>
      <p:sp>
        <p:nvSpPr>
          <p:cNvPr id="49185" name="AutoShape 33"/>
          <p:cNvSpPr>
            <a:spLocks noChangeArrowheads="1"/>
          </p:cNvSpPr>
          <p:nvPr/>
        </p:nvSpPr>
        <p:spPr bwMode="auto">
          <a:xfrm flipV="1">
            <a:off x="539750" y="3429000"/>
            <a:ext cx="1408113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唯一解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5695950" y="39052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auto">
          <a:xfrm flipV="1">
            <a:off x="3751263" y="4365625"/>
            <a:ext cx="3889375" cy="91440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包含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n-R(A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个自由变量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的通解</a:t>
            </a:r>
          </a:p>
        </p:txBody>
      </p:sp>
      <p:graphicFrame>
        <p:nvGraphicFramePr>
          <p:cNvPr id="49189" name="Object 6"/>
          <p:cNvGraphicFramePr>
            <a:graphicFrameLocks noChangeAspect="1"/>
          </p:cNvGraphicFramePr>
          <p:nvPr/>
        </p:nvGraphicFramePr>
        <p:xfrm>
          <a:off x="4797425" y="1790700"/>
          <a:ext cx="1728788" cy="407988"/>
        </p:xfrm>
        <a:graphic>
          <a:graphicData uri="http://schemas.openxmlformats.org/presentationml/2006/ole">
            <p:oleObj spid="_x0000_s249858" name="Equation" r:id="rId3" imgW="863225" imgH="203112" progId="">
              <p:embed/>
            </p:oleObj>
          </a:graphicData>
        </a:graphic>
      </p:graphicFrame>
      <p:graphicFrame>
        <p:nvGraphicFramePr>
          <p:cNvPr id="49190" name="Object 7"/>
          <p:cNvGraphicFramePr>
            <a:graphicFrameLocks noChangeAspect="1"/>
          </p:cNvGraphicFramePr>
          <p:nvPr/>
        </p:nvGraphicFramePr>
        <p:xfrm>
          <a:off x="2822575" y="2770188"/>
          <a:ext cx="1244600" cy="407987"/>
        </p:xfrm>
        <a:graphic>
          <a:graphicData uri="http://schemas.openxmlformats.org/presentationml/2006/ole">
            <p:oleObj spid="_x0000_s249859" name="Equation" r:id="rId4" imgW="622030" imgH="20311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10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60" grpId="0" animBg="1"/>
      <p:bldP spid="49165" grpId="0" animBg="1"/>
      <p:bldP spid="49166" grpId="0"/>
      <p:bldP spid="49171" grpId="0"/>
      <p:bldP spid="49172" grpId="0" animBg="1"/>
      <p:bldP spid="49178" grpId="0" animBg="1"/>
      <p:bldP spid="49179" grpId="0"/>
      <p:bldP spid="49184" grpId="0"/>
      <p:bldP spid="49185" grpId="0" animBg="1"/>
      <p:bldP spid="49187" grpId="0" animBg="1"/>
      <p:bldP spid="4918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AutoShape 4"/>
          <p:cNvSpPr>
            <a:spLocks noChangeArrowheads="1"/>
          </p:cNvSpPr>
          <p:nvPr/>
        </p:nvSpPr>
        <p:spPr bwMode="auto">
          <a:xfrm flipV="1">
            <a:off x="4006850" y="549275"/>
            <a:ext cx="3240088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齐次线性方程组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5662613" y="10239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72" name="AutoShape 20"/>
          <p:cNvSpPr>
            <a:spLocks noChangeArrowheads="1"/>
          </p:cNvSpPr>
          <p:nvPr/>
        </p:nvSpPr>
        <p:spPr bwMode="auto">
          <a:xfrm>
            <a:off x="3995738" y="1628775"/>
            <a:ext cx="3244850" cy="1079500"/>
          </a:xfrm>
          <a:prstGeom prst="flowChartDecision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 flipV="1">
            <a:off x="4672013" y="3429000"/>
            <a:ext cx="2047875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无穷多个解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5003800" y="2781300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否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205038"/>
            <a:ext cx="611188" cy="431800"/>
            <a:chOff x="1812" y="1459"/>
            <a:chExt cx="385" cy="272"/>
          </a:xfrm>
        </p:grpSpPr>
        <p:sp>
          <p:nvSpPr>
            <p:cNvPr id="1095694" name="Line 30"/>
            <p:cNvSpPr>
              <a:spLocks noChangeShapeType="1"/>
            </p:cNvSpPr>
            <p:nvPr/>
          </p:nvSpPr>
          <p:spPr bwMode="auto">
            <a:xfrm>
              <a:off x="1812" y="1459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5695" name="Line 31"/>
            <p:cNvSpPr>
              <a:spLocks noChangeShapeType="1"/>
            </p:cNvSpPr>
            <p:nvPr/>
          </p:nvSpPr>
          <p:spPr bwMode="auto">
            <a:xfrm>
              <a:off x="1822" y="1459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3276600" y="162877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fontAlgn="base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</a:t>
            </a:r>
          </a:p>
        </p:txBody>
      </p:sp>
      <p:sp>
        <p:nvSpPr>
          <p:cNvPr id="49185" name="AutoShape 33"/>
          <p:cNvSpPr>
            <a:spLocks noChangeArrowheads="1"/>
          </p:cNvSpPr>
          <p:nvPr/>
        </p:nvSpPr>
        <p:spPr bwMode="auto">
          <a:xfrm flipV="1">
            <a:off x="2587625" y="2708275"/>
            <a:ext cx="1408113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唯一解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5695950" y="39052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auto">
          <a:xfrm flipV="1">
            <a:off x="3751263" y="4365625"/>
            <a:ext cx="3889375" cy="91440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包含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n-R(A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个自由变量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的通解</a:t>
            </a:r>
          </a:p>
        </p:txBody>
      </p:sp>
      <p:graphicFrame>
        <p:nvGraphicFramePr>
          <p:cNvPr id="49190" name="Object 7"/>
          <p:cNvGraphicFramePr>
            <a:graphicFrameLocks noChangeAspect="1"/>
          </p:cNvGraphicFramePr>
          <p:nvPr/>
        </p:nvGraphicFramePr>
        <p:xfrm>
          <a:off x="5003800" y="1989138"/>
          <a:ext cx="1244600" cy="407987"/>
        </p:xfrm>
        <a:graphic>
          <a:graphicData uri="http://schemas.openxmlformats.org/presentationml/2006/ole">
            <p:oleObj spid="_x0000_s250882" name="Equation" r:id="rId3" imgW="622030" imgH="203112" progId="">
              <p:embed/>
            </p:oleObj>
          </a:graphicData>
        </a:graphic>
      </p:graphicFrame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5580063" y="27813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animBg="1"/>
      <p:bldP spid="49172" grpId="0" animBg="1"/>
      <p:bldP spid="49178" grpId="0" animBg="1"/>
      <p:bldP spid="49179" grpId="0"/>
      <p:bldP spid="49184" grpId="0"/>
      <p:bldP spid="49185" grpId="0" animBg="1"/>
      <p:bldP spid="49187" grpId="0" animBg="1"/>
      <p:bldP spid="49188" grpId="0" animBg="1"/>
      <p:bldP spid="2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6" name="Object 2"/>
          <p:cNvGraphicFramePr>
            <a:graphicFrameLocks noChangeAspect="1"/>
          </p:cNvGraphicFramePr>
          <p:nvPr/>
        </p:nvGraphicFramePr>
        <p:xfrm>
          <a:off x="2646363" y="404813"/>
          <a:ext cx="3846512" cy="1425575"/>
        </p:xfrm>
        <a:graphic>
          <a:graphicData uri="http://schemas.openxmlformats.org/presentationml/2006/ole">
            <p:oleObj spid="_x0000_s251906" name="Equation" r:id="rId3" imgW="2565400" imgH="952500" progId="">
              <p:embed/>
            </p:oleObj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2981325" y="2470150"/>
          <a:ext cx="3198813" cy="1425575"/>
        </p:xfrm>
        <a:graphic>
          <a:graphicData uri="http://schemas.openxmlformats.org/presentationml/2006/ole">
            <p:oleObj spid="_x0000_s251907" name="Equation" r:id="rId4" imgW="2133600" imgH="952500" progId="">
              <p:embed/>
            </p:oleObj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90538" y="1920875"/>
            <a:ext cx="418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作自由变量，则 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90538" y="3987800"/>
            <a:ext cx="561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再令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+2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,  …, 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</a:rPr>
              <a:t>n-r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</a:p>
        </p:txBody>
      </p:sp>
      <p:graphicFrame>
        <p:nvGraphicFramePr>
          <p:cNvPr id="34824" name="Object 4"/>
          <p:cNvGraphicFramePr>
            <a:graphicFrameLocks noChangeAspect="1"/>
          </p:cNvGraphicFramePr>
          <p:nvPr/>
        </p:nvGraphicFramePr>
        <p:xfrm>
          <a:off x="993775" y="4537075"/>
          <a:ext cx="3541713" cy="2090738"/>
        </p:xfrm>
        <a:graphic>
          <a:graphicData uri="http://schemas.openxmlformats.org/presentationml/2006/ole">
            <p:oleObj spid="_x0000_s251908" name="Equation" r:id="rId5" imgW="2362200" imgH="1397000" progId="">
              <p:embed/>
            </p:oleObj>
          </a:graphicData>
        </a:graphic>
      </p:graphicFrame>
      <p:graphicFrame>
        <p:nvGraphicFramePr>
          <p:cNvPr id="34825" name="Object 5"/>
          <p:cNvGraphicFramePr>
            <a:graphicFrameLocks noChangeAspect="1"/>
          </p:cNvGraphicFramePr>
          <p:nvPr/>
        </p:nvGraphicFramePr>
        <p:xfrm>
          <a:off x="4529138" y="4546600"/>
          <a:ext cx="3579812" cy="2071688"/>
        </p:xfrm>
        <a:graphic>
          <a:graphicData uri="http://schemas.openxmlformats.org/presentationml/2006/ole">
            <p:oleObj spid="_x0000_s251909" name="Equation" r:id="rId6" imgW="2387600" imgH="1384300" progId="">
              <p:embed/>
            </p:oleObj>
          </a:graphicData>
        </a:graphic>
      </p:graphicFrame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6804025" y="3141663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线性方程组的通解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484438" y="4076700"/>
            <a:ext cx="12954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762375" y="4076700"/>
            <a:ext cx="2217738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3" grpId="0"/>
      <p:bldP spid="34826" grpId="0" animBg="1"/>
      <p:bldP spid="8202" grpId="0" animBg="1"/>
      <p:bldP spid="82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22" name="Object 16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p:oleObj spid="_x0000_s139266" name="Equation" r:id="rId3" imgW="1765300" imgH="939800" progId="">
              <p:embed/>
            </p:oleObj>
          </a:graphicData>
        </a:graphic>
      </p:graphicFrame>
      <p:graphicFrame>
        <p:nvGraphicFramePr>
          <p:cNvPr id="86024" name="Object 17"/>
          <p:cNvGraphicFramePr>
            <a:graphicFrameLocks noChangeAspect="1"/>
          </p:cNvGraphicFramePr>
          <p:nvPr/>
        </p:nvGraphicFramePr>
        <p:xfrm>
          <a:off x="107950" y="3883025"/>
          <a:ext cx="4040188" cy="2151063"/>
        </p:xfrm>
        <a:graphic>
          <a:graphicData uri="http://schemas.openxmlformats.org/presentationml/2006/ole">
            <p:oleObj spid="_x0000_s139267" name="Equation" r:id="rId4" imgW="1765300" imgH="939800" progId="">
              <p:embed/>
            </p:oleObj>
          </a:graphicData>
        </a:graphic>
      </p:graphicFrame>
      <p:graphicFrame>
        <p:nvGraphicFramePr>
          <p:cNvPr id="952324" name="Object 18"/>
          <p:cNvGraphicFramePr>
            <a:graphicFrameLocks noChangeAspect="1"/>
          </p:cNvGraphicFramePr>
          <p:nvPr/>
        </p:nvGraphicFramePr>
        <p:xfrm>
          <a:off x="4905375" y="600075"/>
          <a:ext cx="4130675" cy="2122488"/>
        </p:xfrm>
        <a:graphic>
          <a:graphicData uri="http://schemas.openxmlformats.org/presentationml/2006/ole">
            <p:oleObj spid="_x0000_s139268" name="Equation" r:id="rId5" imgW="1803400" imgH="927100" progId="">
              <p:embed/>
            </p:oleObj>
          </a:graphicData>
        </a:graphic>
      </p:graphicFrame>
      <p:graphicFrame>
        <p:nvGraphicFramePr>
          <p:cNvPr id="86031" name="Object 19"/>
          <p:cNvGraphicFramePr>
            <a:graphicFrameLocks noChangeAspect="1"/>
          </p:cNvGraphicFramePr>
          <p:nvPr/>
        </p:nvGraphicFramePr>
        <p:xfrm>
          <a:off x="4905375" y="3910013"/>
          <a:ext cx="3719513" cy="2124075"/>
        </p:xfrm>
        <a:graphic>
          <a:graphicData uri="http://schemas.openxmlformats.org/presentationml/2006/ole">
            <p:oleObj spid="_x0000_s139269" name="Equation" r:id="rId6" imgW="1625600" imgH="927100" progId="">
              <p:embed/>
            </p:oleObj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787900" y="2636838"/>
            <a:ext cx="1584325" cy="1301750"/>
            <a:chOff x="3016" y="1661"/>
            <a:chExt cx="998" cy="820"/>
          </a:xfrm>
        </p:grpSpPr>
        <p:graphicFrame>
          <p:nvGraphicFramePr>
            <p:cNvPr id="952342" name="Object 20"/>
            <p:cNvGraphicFramePr>
              <a:graphicFrameLocks noChangeAspect="1"/>
            </p:cNvGraphicFramePr>
            <p:nvPr/>
          </p:nvGraphicFramePr>
          <p:xfrm>
            <a:off x="3302" y="1661"/>
            <a:ext cx="418" cy="259"/>
          </p:xfrm>
          <a:graphic>
            <a:graphicData uri="http://schemas.openxmlformats.org/presentationml/2006/ole">
              <p:oleObj spid="_x0000_s139270" name="Equation" r:id="rId7" imgW="368300" imgH="228600" progId="">
                <p:embed/>
              </p:oleObj>
            </a:graphicData>
          </a:graphic>
        </p:graphicFrame>
        <p:graphicFrame>
          <p:nvGraphicFramePr>
            <p:cNvPr id="952343" name="Object 21"/>
            <p:cNvGraphicFramePr>
              <a:graphicFrameLocks noChangeAspect="1"/>
            </p:cNvGraphicFramePr>
            <p:nvPr/>
          </p:nvGraphicFramePr>
          <p:xfrm>
            <a:off x="3249" y="2011"/>
            <a:ext cx="533" cy="259"/>
          </p:xfrm>
          <a:graphic>
            <a:graphicData uri="http://schemas.openxmlformats.org/presentationml/2006/ole">
              <p:oleObj spid="_x0000_s139271" name="Equation" r:id="rId8" imgW="469900" imgH="228600" progId="">
                <p:embed/>
              </p:oleObj>
            </a:graphicData>
          </a:graphic>
        </p:graphicFrame>
        <p:sp>
          <p:nvSpPr>
            <p:cNvPr id="952344" name="Freeform 18"/>
            <p:cNvSpPr>
              <a:spLocks/>
            </p:cNvSpPr>
            <p:nvPr/>
          </p:nvSpPr>
          <p:spPr bwMode="auto">
            <a:xfrm>
              <a:off x="3016" y="1920"/>
              <a:ext cx="998" cy="91"/>
            </a:xfrm>
            <a:custGeom>
              <a:avLst/>
              <a:gdLst>
                <a:gd name="T0" fmla="*/ 0 w 1179"/>
                <a:gd name="T1" fmla="*/ 0 h 273"/>
                <a:gd name="T2" fmla="*/ 3 w 1179"/>
                <a:gd name="T3" fmla="*/ 0 h 273"/>
                <a:gd name="T4" fmla="*/ 3 w 1179"/>
                <a:gd name="T5" fmla="*/ 0 h 273"/>
                <a:gd name="T6" fmla="*/ 3 w 1179"/>
                <a:gd name="T7" fmla="*/ 0 h 273"/>
                <a:gd name="T8" fmla="*/ 3 w 1179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9"/>
                <a:gd name="T16" fmla="*/ 0 h 273"/>
                <a:gd name="T17" fmla="*/ 1179 w 1179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graphicFrame>
          <p:nvGraphicFramePr>
            <p:cNvPr id="952345" name="Object 22"/>
            <p:cNvGraphicFramePr>
              <a:graphicFrameLocks noChangeAspect="1"/>
            </p:cNvGraphicFramePr>
            <p:nvPr/>
          </p:nvGraphicFramePr>
          <p:xfrm>
            <a:off x="3249" y="2222"/>
            <a:ext cx="533" cy="259"/>
          </p:xfrm>
          <a:graphic>
            <a:graphicData uri="http://schemas.openxmlformats.org/presentationml/2006/ole">
              <p:oleObj spid="_x0000_s139272" name="Equation" r:id="rId9" imgW="469900" imgH="228600" progId="">
                <p:embed/>
              </p:oleObj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7950" y="2763838"/>
            <a:ext cx="1873250" cy="1106487"/>
            <a:chOff x="1292" y="1861"/>
            <a:chExt cx="1180" cy="697"/>
          </a:xfrm>
        </p:grpSpPr>
        <p:sp>
          <p:nvSpPr>
            <p:cNvPr id="952338" name="Text Box 26"/>
            <p:cNvSpPr txBox="1">
              <a:spLocks noChangeArrowheads="1"/>
            </p:cNvSpPr>
            <p:nvPr/>
          </p:nvSpPr>
          <p:spPr bwMode="auto">
            <a:xfrm>
              <a:off x="1564" y="1861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00FF"/>
                  </a:solidFill>
                </a:rPr>
                <a:t>② </a:t>
              </a:r>
              <a:r>
                <a:rPr lang="en-US" altLang="zh-CN" b="1" smtClean="0">
                  <a:solidFill>
                    <a:srgbClr val="0000FF"/>
                  </a:solidFill>
                </a:rPr>
                <a:t>÷2</a:t>
              </a:r>
            </a:p>
          </p:txBody>
        </p:sp>
        <p:sp>
          <p:nvSpPr>
            <p:cNvPr id="952339" name="Line 27"/>
            <p:cNvSpPr>
              <a:spLocks noChangeShapeType="1"/>
            </p:cNvSpPr>
            <p:nvPr/>
          </p:nvSpPr>
          <p:spPr bwMode="auto">
            <a:xfrm>
              <a:off x="1292" y="2111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2340" name="Text Box 28"/>
            <p:cNvSpPr txBox="1">
              <a:spLocks noChangeArrowheads="1"/>
            </p:cNvSpPr>
            <p:nvPr/>
          </p:nvSpPr>
          <p:spPr bwMode="auto">
            <a:xfrm>
              <a:off x="1464" y="2121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</a:rPr>
                <a:t>③</a:t>
              </a:r>
              <a:r>
                <a:rPr lang="en-US" altLang="en-US" b="1" smtClean="0">
                  <a:solidFill>
                    <a:srgbClr val="0000FF"/>
                  </a:solidFill>
                </a:rPr>
                <a:t>＋</a:t>
              </a:r>
              <a:r>
                <a:rPr lang="en-US" altLang="zh-CN" b="1" smtClean="0">
                  <a:solidFill>
                    <a:srgbClr val="0000FF"/>
                  </a:solidFill>
                </a:rPr>
                <a:t>5×② </a:t>
              </a:r>
            </a:p>
          </p:txBody>
        </p:sp>
        <p:sp>
          <p:nvSpPr>
            <p:cNvPr id="952341" name="Text Box 29"/>
            <p:cNvSpPr txBox="1">
              <a:spLocks noChangeArrowheads="1"/>
            </p:cNvSpPr>
            <p:nvPr/>
          </p:nvSpPr>
          <p:spPr bwMode="auto">
            <a:xfrm>
              <a:off x="1474" y="2327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</a:rPr>
                <a:t>④</a:t>
              </a:r>
              <a:r>
                <a:rPr lang="en-US" altLang="en-US" b="1" smtClean="0">
                  <a:solidFill>
                    <a:srgbClr val="0000FF"/>
                  </a:solidFill>
                </a:rPr>
                <a:t>－</a:t>
              </a:r>
              <a:r>
                <a:rPr lang="en-US" altLang="zh-CN" b="1" smtClean="0">
                  <a:solidFill>
                    <a:srgbClr val="0000FF"/>
                  </a:solidFill>
                </a:rPr>
                <a:t>3×② 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952334" name="Text Box 31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52335" name="Text Box 32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52336" name="Text Box 33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52337" name="Text Box 34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952330" name="Text Box 36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52331" name="Text Box 37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52332" name="Text Box 38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52333" name="Text Box 39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6" name="Object 14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p:oleObj spid="_x0000_s140290" name="Equation" r:id="rId3" imgW="1765300" imgH="939800" progId="">
              <p:embed/>
            </p:oleObj>
          </a:graphicData>
        </a:graphic>
      </p:graphicFrame>
      <p:graphicFrame>
        <p:nvGraphicFramePr>
          <p:cNvPr id="87048" name="Object 15"/>
          <p:cNvGraphicFramePr>
            <a:graphicFrameLocks noChangeAspect="1"/>
          </p:cNvGraphicFramePr>
          <p:nvPr/>
        </p:nvGraphicFramePr>
        <p:xfrm>
          <a:off x="106363" y="3897313"/>
          <a:ext cx="4041775" cy="2122487"/>
        </p:xfrm>
        <a:graphic>
          <a:graphicData uri="http://schemas.openxmlformats.org/presentationml/2006/ole">
            <p:oleObj spid="_x0000_s140291" name="Equation" r:id="rId4" imgW="1765300" imgH="927100" progId="">
              <p:embed/>
            </p:oleObj>
          </a:graphicData>
        </a:graphic>
      </p:graphicFrame>
      <p:graphicFrame>
        <p:nvGraphicFramePr>
          <p:cNvPr id="953348" name="Object 16"/>
          <p:cNvGraphicFramePr>
            <a:graphicFrameLocks noChangeAspect="1"/>
          </p:cNvGraphicFramePr>
          <p:nvPr/>
        </p:nvGraphicFramePr>
        <p:xfrm>
          <a:off x="4879975" y="600075"/>
          <a:ext cx="3724275" cy="2122488"/>
        </p:xfrm>
        <a:graphic>
          <a:graphicData uri="http://schemas.openxmlformats.org/presentationml/2006/ole">
            <p:oleObj spid="_x0000_s140292" name="Equation" r:id="rId5" imgW="1625600" imgH="927100" progId="">
              <p:embed/>
            </p:oleObj>
          </a:graphicData>
        </a:graphic>
      </p:graphicFrame>
      <p:graphicFrame>
        <p:nvGraphicFramePr>
          <p:cNvPr id="87055" name="Object 17"/>
          <p:cNvGraphicFramePr>
            <a:graphicFrameLocks noChangeAspect="1"/>
          </p:cNvGraphicFramePr>
          <p:nvPr/>
        </p:nvGraphicFramePr>
        <p:xfrm>
          <a:off x="4879975" y="3910013"/>
          <a:ext cx="3719513" cy="2124075"/>
        </p:xfrm>
        <a:graphic>
          <a:graphicData uri="http://schemas.openxmlformats.org/presentationml/2006/ole">
            <p:oleObj spid="_x0000_s140293" name="Equation" r:id="rId6" imgW="1625600" imgH="927100" progId="">
              <p:embed/>
            </p:oleObj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787900" y="2636838"/>
            <a:ext cx="1584325" cy="966787"/>
            <a:chOff x="3016" y="1661"/>
            <a:chExt cx="998" cy="609"/>
          </a:xfrm>
        </p:grpSpPr>
        <p:graphicFrame>
          <p:nvGraphicFramePr>
            <p:cNvPr id="953368" name="Object 18"/>
            <p:cNvGraphicFramePr>
              <a:graphicFrameLocks noChangeAspect="1"/>
            </p:cNvGraphicFramePr>
            <p:nvPr/>
          </p:nvGraphicFramePr>
          <p:xfrm>
            <a:off x="3238" y="1661"/>
            <a:ext cx="547" cy="259"/>
          </p:xfrm>
          <a:graphic>
            <a:graphicData uri="http://schemas.openxmlformats.org/presentationml/2006/ole">
              <p:oleObj spid="_x0000_s140294" name="Equation" r:id="rId7" imgW="482391" imgH="228501" progId="">
                <p:embed/>
              </p:oleObj>
            </a:graphicData>
          </a:graphic>
        </p:graphicFrame>
        <p:graphicFrame>
          <p:nvGraphicFramePr>
            <p:cNvPr id="953369" name="Object 19"/>
            <p:cNvGraphicFramePr>
              <a:graphicFrameLocks noChangeAspect="1"/>
            </p:cNvGraphicFramePr>
            <p:nvPr/>
          </p:nvGraphicFramePr>
          <p:xfrm>
            <a:off x="3249" y="2011"/>
            <a:ext cx="533" cy="259"/>
          </p:xfrm>
          <a:graphic>
            <a:graphicData uri="http://schemas.openxmlformats.org/presentationml/2006/ole">
              <p:oleObj spid="_x0000_s140295" name="Equation" r:id="rId8" imgW="469900" imgH="228600" progId="">
                <p:embed/>
              </p:oleObj>
            </a:graphicData>
          </a:graphic>
        </p:graphicFrame>
        <p:sp>
          <p:nvSpPr>
            <p:cNvPr id="953370" name="Freeform 18"/>
            <p:cNvSpPr>
              <a:spLocks/>
            </p:cNvSpPr>
            <p:nvPr/>
          </p:nvSpPr>
          <p:spPr bwMode="auto">
            <a:xfrm>
              <a:off x="3016" y="1920"/>
              <a:ext cx="998" cy="91"/>
            </a:xfrm>
            <a:custGeom>
              <a:avLst/>
              <a:gdLst>
                <a:gd name="T0" fmla="*/ 0 w 1179"/>
                <a:gd name="T1" fmla="*/ 0 h 273"/>
                <a:gd name="T2" fmla="*/ 3 w 1179"/>
                <a:gd name="T3" fmla="*/ 0 h 273"/>
                <a:gd name="T4" fmla="*/ 3 w 1179"/>
                <a:gd name="T5" fmla="*/ 0 h 273"/>
                <a:gd name="T6" fmla="*/ 3 w 1179"/>
                <a:gd name="T7" fmla="*/ 0 h 273"/>
                <a:gd name="T8" fmla="*/ 3 w 1179"/>
                <a:gd name="T9" fmla="*/ 0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9"/>
                <a:gd name="T16" fmla="*/ 0 h 273"/>
                <a:gd name="T17" fmla="*/ 1179 w 1179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7950" y="2927350"/>
            <a:ext cx="1873250" cy="779463"/>
            <a:chOff x="1292" y="1861"/>
            <a:chExt cx="1180" cy="491"/>
          </a:xfrm>
        </p:grpSpPr>
        <p:sp>
          <p:nvSpPr>
            <p:cNvPr id="953362" name="Line 26"/>
            <p:cNvSpPr>
              <a:spLocks noChangeShapeType="1"/>
            </p:cNvSpPr>
            <p:nvPr/>
          </p:nvSpPr>
          <p:spPr bwMode="auto">
            <a:xfrm>
              <a:off x="1292" y="2111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3363" name="Text Box 27"/>
            <p:cNvSpPr txBox="1">
              <a:spLocks noChangeArrowheads="1"/>
            </p:cNvSpPr>
            <p:nvPr/>
          </p:nvSpPr>
          <p:spPr bwMode="auto">
            <a:xfrm>
              <a:off x="1464" y="2121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</a:rPr>
                <a:t>④</a:t>
              </a:r>
              <a:r>
                <a:rPr lang="en-US" altLang="en-US" b="1" smtClean="0">
                  <a:solidFill>
                    <a:srgbClr val="000000"/>
                  </a:solidFill>
                </a:rPr>
                <a:t>－</a:t>
              </a:r>
              <a:r>
                <a:rPr lang="en-US" altLang="zh-CN" b="1" smtClean="0">
                  <a:solidFill>
                    <a:srgbClr val="0000FF"/>
                  </a:solidFill>
                </a:rPr>
                <a:t>2×③</a:t>
              </a:r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1496" y="1861"/>
              <a:ext cx="771" cy="250"/>
              <a:chOff x="2835" y="1979"/>
              <a:chExt cx="771" cy="250"/>
            </a:xfrm>
          </p:grpSpPr>
          <p:sp>
            <p:nvSpPr>
              <p:cNvPr id="953365" name="Text Box 29"/>
              <p:cNvSpPr txBox="1">
                <a:spLocks noChangeArrowheads="1"/>
              </p:cNvSpPr>
              <p:nvPr/>
            </p:nvSpPr>
            <p:spPr bwMode="auto">
              <a:xfrm>
                <a:off x="2835" y="1979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FF"/>
                    </a:solidFill>
                  </a:rPr>
                  <a:t>③</a:t>
                </a:r>
              </a:p>
            </p:txBody>
          </p:sp>
          <p:sp>
            <p:nvSpPr>
              <p:cNvPr id="953366" name="Text Box 30"/>
              <p:cNvSpPr txBox="1">
                <a:spLocks noChangeArrowheads="1"/>
              </p:cNvSpPr>
              <p:nvPr/>
            </p:nvSpPr>
            <p:spPr bwMode="auto">
              <a:xfrm>
                <a:off x="3288" y="1979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FF"/>
                    </a:solidFill>
                  </a:rPr>
                  <a:t>④</a:t>
                </a:r>
              </a:p>
            </p:txBody>
          </p:sp>
          <p:sp>
            <p:nvSpPr>
              <p:cNvPr id="953367" name="Line 31"/>
              <p:cNvSpPr>
                <a:spLocks noChangeShapeType="1"/>
              </p:cNvSpPr>
              <p:nvPr/>
            </p:nvSpPr>
            <p:spPr bwMode="auto">
              <a:xfrm>
                <a:off x="3061" y="2115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953358" name="Text Box 33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53359" name="Text Box 34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53360" name="Text Box 35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53361" name="Text Box 36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953354" name="Text Box 38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53355" name="Text Box 39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53356" name="Text Box 40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53357" name="Text Box 41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4370" name="Object 12"/>
          <p:cNvGraphicFramePr>
            <a:graphicFrameLocks noChangeAspect="1"/>
          </p:cNvGraphicFramePr>
          <p:nvPr/>
        </p:nvGraphicFramePr>
        <p:xfrm>
          <a:off x="107950" y="614363"/>
          <a:ext cx="4040188" cy="2122487"/>
        </p:xfrm>
        <a:graphic>
          <a:graphicData uri="http://schemas.openxmlformats.org/presentationml/2006/ole">
            <p:oleObj spid="_x0000_s141314" name="Equation" r:id="rId3" imgW="1765300" imgH="927100" progId="">
              <p:embed/>
            </p:oleObj>
          </a:graphicData>
        </a:graphic>
      </p:graphicFrame>
      <p:graphicFrame>
        <p:nvGraphicFramePr>
          <p:cNvPr id="954371" name="Object 13"/>
          <p:cNvGraphicFramePr>
            <a:graphicFrameLocks noChangeAspect="1"/>
          </p:cNvGraphicFramePr>
          <p:nvPr/>
        </p:nvGraphicFramePr>
        <p:xfrm>
          <a:off x="4879975" y="600075"/>
          <a:ext cx="3724275" cy="2122488"/>
        </p:xfrm>
        <a:graphic>
          <a:graphicData uri="http://schemas.openxmlformats.org/presentationml/2006/ole">
            <p:oleObj spid="_x0000_s141315" name="Equation" r:id="rId4" imgW="1625600" imgH="927100" progId="">
              <p:embed/>
            </p:oleObj>
          </a:graphicData>
        </a:graphic>
      </p:graphicFrame>
      <p:graphicFrame>
        <p:nvGraphicFramePr>
          <p:cNvPr id="89103" name="Object 14"/>
          <p:cNvGraphicFramePr>
            <a:graphicFrameLocks noChangeAspect="1"/>
          </p:cNvGraphicFramePr>
          <p:nvPr/>
        </p:nvGraphicFramePr>
        <p:xfrm>
          <a:off x="4879975" y="3910013"/>
          <a:ext cx="3719513" cy="2124075"/>
        </p:xfrm>
        <a:graphic>
          <a:graphicData uri="http://schemas.openxmlformats.org/presentationml/2006/ole">
            <p:oleObj spid="_x0000_s141316" name="Equation" r:id="rId5" imgW="1625600" imgH="927100" progId="">
              <p:embed/>
            </p:oleObj>
          </a:graphicData>
        </a:graphic>
      </p:graphicFrame>
      <p:graphicFrame>
        <p:nvGraphicFramePr>
          <p:cNvPr id="89104" name="Object 15"/>
          <p:cNvGraphicFramePr>
            <a:graphicFrameLocks noChangeAspect="1"/>
          </p:cNvGraphicFramePr>
          <p:nvPr/>
        </p:nvGraphicFramePr>
        <p:xfrm>
          <a:off x="5230813" y="2636838"/>
          <a:ext cx="685800" cy="411162"/>
        </p:xfrm>
        <a:graphic>
          <a:graphicData uri="http://schemas.openxmlformats.org/presentationml/2006/ole">
            <p:oleObj spid="_x0000_s141317" name="Equation" r:id="rId6" imgW="381000" imgH="228600" progId="">
              <p:embed/>
            </p:oleObj>
          </a:graphicData>
        </a:graphic>
      </p:graphicFrame>
      <p:graphicFrame>
        <p:nvGraphicFramePr>
          <p:cNvPr id="89105" name="Object 16"/>
          <p:cNvGraphicFramePr>
            <a:graphicFrameLocks noChangeAspect="1"/>
          </p:cNvGraphicFramePr>
          <p:nvPr/>
        </p:nvGraphicFramePr>
        <p:xfrm>
          <a:off x="5226050" y="3192463"/>
          <a:ext cx="709613" cy="411162"/>
        </p:xfrm>
        <a:graphic>
          <a:graphicData uri="http://schemas.openxmlformats.org/presentationml/2006/ole">
            <p:oleObj spid="_x0000_s141318" name="Equation" r:id="rId7" imgW="393529" imgH="228501" progId="">
              <p:embed/>
            </p:oleObj>
          </a:graphicData>
        </a:graphic>
      </p:graphicFrame>
      <p:sp>
        <p:nvSpPr>
          <p:cNvPr id="89106" name="Freeform 18"/>
          <p:cNvSpPr>
            <a:spLocks/>
          </p:cNvSpPr>
          <p:nvPr/>
        </p:nvSpPr>
        <p:spPr bwMode="auto">
          <a:xfrm>
            <a:off x="4787900" y="3048000"/>
            <a:ext cx="1584325" cy="144463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954383" name="Text Box 25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54384" name="Text Box 26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54385" name="Text Box 27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54386" name="Text Box 28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sp>
        <p:nvSpPr>
          <p:cNvPr id="89117" name="Oval 29"/>
          <p:cNvSpPr>
            <a:spLocks noChangeArrowheads="1"/>
          </p:cNvSpPr>
          <p:nvPr/>
        </p:nvSpPr>
        <p:spPr bwMode="auto">
          <a:xfrm>
            <a:off x="5018088" y="692150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9118" name="Oval 30"/>
          <p:cNvSpPr>
            <a:spLocks noChangeArrowheads="1"/>
          </p:cNvSpPr>
          <p:nvPr/>
        </p:nvSpPr>
        <p:spPr bwMode="auto">
          <a:xfrm>
            <a:off x="5508625" y="1211263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9119" name="Oval 31"/>
          <p:cNvSpPr>
            <a:spLocks noChangeArrowheads="1"/>
          </p:cNvSpPr>
          <p:nvPr/>
        </p:nvSpPr>
        <p:spPr bwMode="auto">
          <a:xfrm>
            <a:off x="6688138" y="1728788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9120" name="Oval 32"/>
          <p:cNvSpPr>
            <a:spLocks noChangeArrowheads="1"/>
          </p:cNvSpPr>
          <p:nvPr/>
        </p:nvSpPr>
        <p:spPr bwMode="auto">
          <a:xfrm>
            <a:off x="5018088" y="4005263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9121" name="Oval 33"/>
          <p:cNvSpPr>
            <a:spLocks noChangeArrowheads="1"/>
          </p:cNvSpPr>
          <p:nvPr/>
        </p:nvSpPr>
        <p:spPr bwMode="auto">
          <a:xfrm>
            <a:off x="5508625" y="4524375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9122" name="Oval 34"/>
          <p:cNvSpPr>
            <a:spLocks noChangeArrowheads="1"/>
          </p:cNvSpPr>
          <p:nvPr/>
        </p:nvSpPr>
        <p:spPr bwMode="auto">
          <a:xfrm>
            <a:off x="6688138" y="5041900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6" grpId="0" animBg="1"/>
      <p:bldP spid="89117" grpId="0" animBg="1"/>
      <p:bldP spid="89118" grpId="0" animBg="1"/>
      <p:bldP spid="89119" grpId="0" animBg="1"/>
      <p:bldP spid="89120" grpId="0" animBg="1"/>
      <p:bldP spid="89121" grpId="0" animBg="1"/>
      <p:bldP spid="891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5394" name="Object 10"/>
          <p:cNvGraphicFramePr>
            <a:graphicFrameLocks noChangeAspect="1"/>
          </p:cNvGraphicFramePr>
          <p:nvPr/>
        </p:nvGraphicFramePr>
        <p:xfrm>
          <a:off x="2692400" y="457200"/>
          <a:ext cx="3722688" cy="2124075"/>
        </p:xfrm>
        <a:graphic>
          <a:graphicData uri="http://schemas.openxmlformats.org/presentationml/2006/ole">
            <p:oleObj spid="_x0000_s142338" name="Equation" r:id="rId3" imgW="1625600" imgH="927100" progId="">
              <p:embed/>
            </p:oleObj>
          </a:graphicData>
        </a:graphic>
      </p:graphicFrame>
      <p:graphicFrame>
        <p:nvGraphicFramePr>
          <p:cNvPr id="65544" name="Object 11"/>
          <p:cNvGraphicFramePr>
            <a:graphicFrameLocks noChangeAspect="1"/>
          </p:cNvGraphicFramePr>
          <p:nvPr/>
        </p:nvGraphicFramePr>
        <p:xfrm>
          <a:off x="2882900" y="2735263"/>
          <a:ext cx="2120900" cy="1630362"/>
        </p:xfrm>
        <a:graphic>
          <a:graphicData uri="http://schemas.openxmlformats.org/presentationml/2006/ole">
            <p:oleObj spid="_x0000_s142339" name="Equation" r:id="rId4" imgW="927100" imgH="711200" progId="">
              <p:embed/>
            </p:oleObj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50813" y="3290888"/>
            <a:ext cx="276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5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对应方程组为  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144463" y="5373688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令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  </a:t>
            </a:r>
            <a:r>
              <a:rPr lang="en-US" altLang="zh-CN" sz="2400" b="1" smtClean="0">
                <a:solidFill>
                  <a:srgbClr val="000000"/>
                </a:solidFill>
              </a:rPr>
              <a:t>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，则    </a:t>
            </a:r>
          </a:p>
        </p:txBody>
      </p:sp>
      <p:graphicFrame>
        <p:nvGraphicFramePr>
          <p:cNvPr id="65547" name="Object 12"/>
          <p:cNvGraphicFramePr>
            <a:graphicFrameLocks noChangeAspect="1"/>
          </p:cNvGraphicFramePr>
          <p:nvPr/>
        </p:nvGraphicFramePr>
        <p:xfrm>
          <a:off x="2082800" y="4549775"/>
          <a:ext cx="2849563" cy="2154238"/>
        </p:xfrm>
        <a:graphic>
          <a:graphicData uri="http://schemas.openxmlformats.org/presentationml/2006/ole">
            <p:oleObj spid="_x0000_s142340" name="Equation" r:id="rId5" imgW="1244600" imgH="939800" progId="">
              <p:embed/>
            </p:oleObj>
          </a:graphicData>
        </a:graphic>
      </p:graphicFrame>
      <p:graphicFrame>
        <p:nvGraphicFramePr>
          <p:cNvPr id="65548" name="Object 13"/>
          <p:cNvGraphicFramePr>
            <a:graphicFrameLocks noChangeAspect="1"/>
          </p:cNvGraphicFramePr>
          <p:nvPr/>
        </p:nvGraphicFramePr>
        <p:xfrm>
          <a:off x="4932363" y="4564063"/>
          <a:ext cx="2297112" cy="2124075"/>
        </p:xfrm>
        <a:graphic>
          <a:graphicData uri="http://schemas.openxmlformats.org/presentationml/2006/ole">
            <p:oleObj spid="_x0000_s142341" name="Equation" r:id="rId6" imgW="1002865" imgH="92669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/>
      <p:bldP spid="655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zh-CN" altLang="en-US" sz="4800" b="1" smtClean="0">
                <a:solidFill>
                  <a:srgbClr val="CC0099"/>
                </a:solidFill>
                <a:latin typeface="楷体_GB2312" pitchFamily="49" charset="-122"/>
              </a:rPr>
              <a:t>第一节</a:t>
            </a:r>
            <a:r>
              <a:rPr kumimoji="1" lang="en-US" altLang="zh-CN" sz="4800" b="1" smtClean="0">
                <a:solidFill>
                  <a:srgbClr val="CC0099"/>
                </a:solidFill>
                <a:latin typeface="楷体_GB2312" pitchFamily="49" charset="-122"/>
              </a:rPr>
              <a:t> </a:t>
            </a:r>
            <a:r>
              <a:rPr kumimoji="1" lang="zh-CN" altLang="en-US" sz="4800" b="1" smtClean="0">
                <a:solidFill>
                  <a:srgbClr val="CC0099"/>
                </a:solidFill>
                <a:latin typeface="楷体_GB2312" pitchFamily="49" charset="-122"/>
              </a:rPr>
              <a:t>矩阵的初等变换</a:t>
            </a:r>
            <a:r>
              <a:rPr kumimoji="1" lang="en-US" altLang="zh-CN" sz="4800" b="1" smtClean="0">
                <a:solidFill>
                  <a:srgbClr val="CC0099"/>
                </a:solidFill>
                <a:latin typeface="楷体_GB2312" pitchFamily="49" charset="-122"/>
              </a:rPr>
              <a:t/>
            </a:r>
            <a:br>
              <a:rPr kumimoji="1" lang="en-US" altLang="zh-CN" sz="4800" b="1" smtClean="0">
                <a:solidFill>
                  <a:srgbClr val="CC0099"/>
                </a:solidFill>
                <a:latin typeface="楷体_GB2312" pitchFamily="49" charset="-122"/>
              </a:rPr>
            </a:br>
            <a:endParaRPr kumimoji="1" lang="zh-CN" altLang="en-US" sz="4800" b="1" smtClean="0">
              <a:solidFill>
                <a:srgbClr val="CC0099"/>
              </a:solidFill>
              <a:latin typeface="楷体_GB2312" pitchFamily="49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35150" y="3429000"/>
            <a:ext cx="6913563" cy="1876425"/>
          </a:xfrm>
          <a:prstGeom prst="rect">
            <a:avLst/>
          </a:prstGeom>
          <a:solidFill>
            <a:srgbClr val="2A00DC">
              <a:alpha val="56078"/>
            </a:srgbClr>
          </a:solidFill>
          <a:ln w="76200">
            <a:solidFill>
              <a:srgbClr val="33CC33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FFFF"/>
                </a:solidFill>
                <a:latin typeface="楷体_GB2312" pitchFamily="49" charset="-122"/>
              </a:rPr>
              <a:t>一、初等变换的概念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</a:rPr>
              <a:t>二、矩阵之间的等价关系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</a:rPr>
              <a:t>三、初等变换与矩阵乘法的关系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FFFF"/>
                </a:solidFill>
                <a:latin typeface="楷体_GB2312" pitchFamily="49" charset="-122"/>
              </a:rPr>
              <a:t>四、初等变换的应用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备注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238625"/>
          </a:xfrm>
        </p:spPr>
        <p:txBody>
          <a:bodyPr/>
          <a:lstStyle/>
          <a:p>
            <a:pPr eaLnBrk="1" hangingPunct="1">
              <a:buClr>
                <a:srgbClr val="0000FF"/>
              </a:buClr>
            </a:pPr>
            <a:r>
              <a:rPr lang="zh-CN" altLang="en-US" sz="2400" b="1" smtClean="0"/>
              <a:t>带有运算符的矩阵运算，用“ </a:t>
            </a:r>
            <a:r>
              <a:rPr lang="en-US" altLang="zh-CN" sz="2400" b="1" smtClean="0"/>
              <a:t>= ”</a:t>
            </a:r>
            <a:r>
              <a:rPr lang="zh-CN" altLang="en-US" sz="2400" b="1" smtClean="0"/>
              <a:t>．例如：</a:t>
            </a:r>
          </a:p>
          <a:p>
            <a:pPr lvl="1" eaLnBrk="1" hangingPunct="1">
              <a:buFont typeface="Wingdings" pitchFamily="2" charset="2"/>
              <a:buBlip>
                <a:blip r:embed="rId2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矩阵加法			＋</a:t>
            </a:r>
          </a:p>
          <a:p>
            <a:pPr lvl="1" eaLnBrk="1" hangingPunct="1">
              <a:buFont typeface="Wingdings" pitchFamily="2" charset="2"/>
              <a:buBlip>
                <a:blip r:embed="rId2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数乘矩阵、矩阵乘法		</a:t>
            </a:r>
            <a:r>
              <a:rPr lang="en-US" altLang="zh-CN" sz="2400" b="1" smtClean="0">
                <a:solidFill>
                  <a:srgbClr val="00CC00"/>
                </a:solidFill>
              </a:rPr>
              <a:t>×</a:t>
            </a:r>
          </a:p>
          <a:p>
            <a:pPr lvl="1" eaLnBrk="1" hangingPunct="1">
              <a:buFont typeface="Wingdings" pitchFamily="2" charset="2"/>
              <a:buBlip>
                <a:blip r:embed="rId2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矩阵的转置			 </a:t>
            </a:r>
            <a:r>
              <a:rPr lang="en-US" altLang="zh-CN" sz="2400" b="1" smtClean="0">
                <a:solidFill>
                  <a:srgbClr val="00CC00"/>
                </a:solidFill>
              </a:rPr>
              <a:t>T</a:t>
            </a:r>
            <a:r>
              <a:rPr lang="zh-CN" altLang="en-US" sz="2400" b="1" smtClean="0">
                <a:solidFill>
                  <a:srgbClr val="00CC00"/>
                </a:solidFill>
              </a:rPr>
              <a:t>（上标）</a:t>
            </a:r>
          </a:p>
          <a:p>
            <a:pPr lvl="1" eaLnBrk="1" hangingPunct="1">
              <a:buFont typeface="Wingdings" pitchFamily="2" charset="2"/>
              <a:buBlip>
                <a:blip r:embed="rId2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方阵的行列式			</a:t>
            </a:r>
            <a:r>
              <a:rPr lang="en-US" altLang="zh-CN" sz="2400" b="1" smtClean="0">
                <a:solidFill>
                  <a:srgbClr val="00CC00"/>
                </a:solidFill>
              </a:rPr>
              <a:t>|</a:t>
            </a:r>
            <a:r>
              <a:rPr lang="en-US" altLang="zh-CN" sz="2400" b="1" smtClean="0">
                <a:solidFill>
                  <a:srgbClr val="00CC00"/>
                </a:solidFill>
                <a:cs typeface="Times New Roman" pitchFamily="18" charset="0"/>
              </a:rPr>
              <a:t>∙</a:t>
            </a:r>
            <a:r>
              <a:rPr lang="en-US" altLang="zh-CN" sz="2400" b="1" smtClean="0">
                <a:solidFill>
                  <a:srgbClr val="00CC00"/>
                </a:solidFill>
              </a:rPr>
              <a:t>|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b="1" smtClean="0">
              <a:solidFill>
                <a:srgbClr val="00CC00"/>
              </a:solidFill>
            </a:endParaRPr>
          </a:p>
          <a:p>
            <a:pPr eaLnBrk="1" hangingPunct="1">
              <a:buClr>
                <a:srgbClr val="0000FF"/>
              </a:buClr>
            </a:pPr>
            <a:r>
              <a:rPr lang="zh-CN" altLang="en-US" sz="2400" b="1" smtClean="0"/>
              <a:t>不带运算符的矩阵运算，用“</a:t>
            </a:r>
            <a:r>
              <a:rPr lang="zh-CN" altLang="en-US" b="1" smtClean="0"/>
              <a:t>～</a:t>
            </a:r>
            <a:r>
              <a:rPr lang="zh-CN" altLang="en-US" sz="2400" b="1" smtClean="0"/>
              <a:t>”．例如：</a:t>
            </a:r>
          </a:p>
          <a:p>
            <a:pPr lvl="1" eaLnBrk="1" hangingPunct="1">
              <a:buFont typeface="Wingdings" pitchFamily="2" charset="2"/>
              <a:buBlip>
                <a:blip r:embed="rId2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初等行变换</a:t>
            </a:r>
          </a:p>
          <a:p>
            <a:pPr lvl="1" eaLnBrk="1" hangingPunct="1">
              <a:buFont typeface="Wingdings" pitchFamily="2" charset="2"/>
              <a:buBlip>
                <a:blip r:embed="rId2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初等列变换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5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5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5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4" name="Object 10"/>
          <p:cNvGraphicFramePr>
            <a:graphicFrameLocks noChangeAspect="1"/>
          </p:cNvGraphicFramePr>
          <p:nvPr/>
        </p:nvGraphicFramePr>
        <p:xfrm>
          <a:off x="2362200" y="3230563"/>
          <a:ext cx="533400" cy="533400"/>
        </p:xfrm>
        <a:graphic>
          <a:graphicData uri="http://schemas.openxmlformats.org/presentationml/2006/ole">
            <p:oleObj spid="_x0000_s143362" name="Equation" r:id="rId3" imgW="164885" imgH="164885" progId="">
              <p:embed/>
            </p:oleObj>
          </a:graphicData>
        </a:graphic>
      </p:graphicFrame>
      <p:graphicFrame>
        <p:nvGraphicFramePr>
          <p:cNvPr id="66565" name="Object 11"/>
          <p:cNvGraphicFramePr>
            <a:graphicFrameLocks noChangeAspect="1"/>
          </p:cNvGraphicFramePr>
          <p:nvPr/>
        </p:nvGraphicFramePr>
        <p:xfrm>
          <a:off x="6400800" y="3230563"/>
          <a:ext cx="533400" cy="533400"/>
        </p:xfrm>
        <a:graphic>
          <a:graphicData uri="http://schemas.openxmlformats.org/presentationml/2006/ole">
            <p:oleObj spid="_x0000_s143363" name="Equation" r:id="rId4" imgW="164885" imgH="164885" progId="">
              <p:embed/>
            </p:oleObj>
          </a:graphicData>
        </a:graphic>
      </p:graphicFrame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2984500" y="3459163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067050" y="2978150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有限次初等行变换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2984500" y="3611563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3067050" y="3587750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有限次初等列变换</a:t>
            </a:r>
          </a:p>
        </p:txBody>
      </p:sp>
      <p:graphicFrame>
        <p:nvGraphicFramePr>
          <p:cNvPr id="66570" name="Object 12"/>
          <p:cNvGraphicFramePr>
            <a:graphicFrameLocks noChangeAspect="1"/>
          </p:cNvGraphicFramePr>
          <p:nvPr/>
        </p:nvGraphicFramePr>
        <p:xfrm>
          <a:off x="6372225" y="2112963"/>
          <a:ext cx="901700" cy="611187"/>
        </p:xfrm>
        <a:graphic>
          <a:graphicData uri="http://schemas.openxmlformats.org/presentationml/2006/ole">
            <p:oleObj spid="_x0000_s143364" name="Equation" r:id="rId5" imgW="393359" imgH="266469" progId="">
              <p:embed/>
            </p:oleObj>
          </a:graphicData>
        </a:graphic>
      </p:graphicFrame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3132138" y="2327275"/>
            <a:ext cx="3475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3300"/>
                </a:solidFill>
              </a:rPr>
              <a:t>A, B</a:t>
            </a:r>
            <a:r>
              <a:rPr lang="zh-CN" altLang="en-US" sz="2400" b="1" smtClean="0">
                <a:solidFill>
                  <a:srgbClr val="FF3300"/>
                </a:solidFill>
              </a:rPr>
              <a:t>行等价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   </a:t>
            </a:r>
          </a:p>
        </p:txBody>
      </p:sp>
      <p:graphicFrame>
        <p:nvGraphicFramePr>
          <p:cNvPr id="66576" name="Object 13"/>
          <p:cNvGraphicFramePr>
            <a:graphicFrameLocks noChangeAspect="1"/>
          </p:cNvGraphicFramePr>
          <p:nvPr/>
        </p:nvGraphicFramePr>
        <p:xfrm>
          <a:off x="6372225" y="4017963"/>
          <a:ext cx="901700" cy="611187"/>
        </p:xfrm>
        <a:graphic>
          <a:graphicData uri="http://schemas.openxmlformats.org/presentationml/2006/ole">
            <p:oleObj spid="_x0000_s143365" name="Equation" r:id="rId6" imgW="393359" imgH="266469" progId="">
              <p:embed/>
            </p:oleObj>
          </a:graphicData>
        </a:graphic>
      </p:graphicFrame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3563938" y="4232275"/>
            <a:ext cx="304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3300"/>
                </a:solidFill>
              </a:rPr>
              <a:t>A, B</a:t>
            </a:r>
            <a:r>
              <a:rPr lang="zh-CN" altLang="en-US" sz="2400" b="1" smtClean="0">
                <a:solidFill>
                  <a:srgbClr val="FF3300"/>
                </a:solidFill>
              </a:rPr>
              <a:t>列等价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   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1066800" y="1808163"/>
            <a:ext cx="7010400" cy="3276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57453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二、矩阵之间的等价关系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 animBg="1"/>
      <p:bldP spid="66568" grpId="0"/>
      <p:bldP spid="66573" grpId="0" animBg="1"/>
      <p:bldP spid="66574" grpId="0"/>
      <p:bldP spid="66571" grpId="0"/>
      <p:bldP spid="66577" grpId="0"/>
      <p:bldP spid="665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8466" name="Object 18"/>
          <p:cNvGraphicFramePr>
            <a:graphicFrameLocks noChangeAspect="1"/>
          </p:cNvGraphicFramePr>
          <p:nvPr/>
        </p:nvGraphicFramePr>
        <p:xfrm>
          <a:off x="2435225" y="1955800"/>
          <a:ext cx="533400" cy="533400"/>
        </p:xfrm>
        <a:graphic>
          <a:graphicData uri="http://schemas.openxmlformats.org/presentationml/2006/ole">
            <p:oleObj spid="_x0000_s144386" name="Equation" r:id="rId3" imgW="164885" imgH="164885" progId="">
              <p:embed/>
            </p:oleObj>
          </a:graphicData>
        </a:graphic>
      </p:graphicFrame>
      <p:graphicFrame>
        <p:nvGraphicFramePr>
          <p:cNvPr id="958467" name="Object 19"/>
          <p:cNvGraphicFramePr>
            <a:graphicFrameLocks noChangeAspect="1"/>
          </p:cNvGraphicFramePr>
          <p:nvPr/>
        </p:nvGraphicFramePr>
        <p:xfrm>
          <a:off x="6172200" y="1955800"/>
          <a:ext cx="533400" cy="533400"/>
        </p:xfrm>
        <a:graphic>
          <a:graphicData uri="http://schemas.openxmlformats.org/presentationml/2006/ole">
            <p:oleObj spid="_x0000_s144387" name="Equation" r:id="rId4" imgW="164885" imgH="164885" progId="">
              <p:embed/>
            </p:oleObj>
          </a:graphicData>
        </a:graphic>
      </p:graphicFrame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892425" y="21844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348038" y="1703388"/>
            <a:ext cx="2408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有限次初等变换</a:t>
            </a:r>
          </a:p>
        </p:txBody>
      </p:sp>
      <p:graphicFrame>
        <p:nvGraphicFramePr>
          <p:cNvPr id="67592" name="Object 20"/>
          <p:cNvGraphicFramePr>
            <a:graphicFrameLocks noChangeAspect="1"/>
          </p:cNvGraphicFramePr>
          <p:nvPr/>
        </p:nvGraphicFramePr>
        <p:xfrm>
          <a:off x="6516688" y="1068388"/>
          <a:ext cx="989012" cy="377825"/>
        </p:xfrm>
        <a:graphic>
          <a:graphicData uri="http://schemas.openxmlformats.org/presentationml/2006/ole">
            <p:oleObj spid="_x0000_s144388" name="Equation" r:id="rId5" imgW="431613" imgH="165028" progId="">
              <p:embed/>
            </p:oleObj>
          </a:graphicData>
        </a:graphic>
      </p:graphicFrame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2478088" y="1052513"/>
            <a:ext cx="414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矩阵 </a:t>
            </a:r>
            <a:r>
              <a:rPr lang="en-US" altLang="zh-CN" sz="2400" b="1" i="1" smtClean="0">
                <a:solidFill>
                  <a:srgbClr val="FF3300"/>
                </a:solidFill>
              </a:rPr>
              <a:t>A </a:t>
            </a:r>
            <a:r>
              <a:rPr lang="zh-CN" altLang="en-US" sz="2400" b="1" smtClean="0">
                <a:solidFill>
                  <a:srgbClr val="FF3300"/>
                </a:solidFill>
              </a:rPr>
              <a:t>与矩阵 </a:t>
            </a:r>
            <a:r>
              <a:rPr lang="en-US" altLang="zh-CN" sz="2400" b="1" i="1" smtClean="0">
                <a:solidFill>
                  <a:srgbClr val="FF3300"/>
                </a:solidFill>
              </a:rPr>
              <a:t>B </a:t>
            </a:r>
            <a:r>
              <a:rPr lang="zh-CN" altLang="en-US" sz="2400" b="1" smtClean="0">
                <a:solidFill>
                  <a:srgbClr val="FF3300"/>
                </a:solidFill>
              </a:rPr>
              <a:t>等价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</a:t>
            </a:r>
          </a:p>
        </p:txBody>
      </p:sp>
      <p:sp>
        <p:nvSpPr>
          <p:cNvPr id="958472" name="Rectangle 10"/>
          <p:cNvSpPr>
            <a:spLocks noChangeArrowheads="1"/>
          </p:cNvSpPr>
          <p:nvPr/>
        </p:nvSpPr>
        <p:spPr bwMode="auto">
          <a:xfrm>
            <a:off x="1066800" y="685800"/>
            <a:ext cx="7010400" cy="2133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52425" y="3481388"/>
            <a:ext cx="70278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矩阵之间的等价关系具有下列性质：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</a:rPr>
              <a:t>反身性       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</a:rPr>
              <a:t>对称性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若      ，则       ；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</a:rPr>
              <a:t>传递性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若             ，则      ．</a:t>
            </a:r>
          </a:p>
        </p:txBody>
      </p:sp>
      <p:graphicFrame>
        <p:nvGraphicFramePr>
          <p:cNvPr id="67597" name="Object 21"/>
          <p:cNvGraphicFramePr>
            <a:graphicFrameLocks noChangeAspect="1"/>
          </p:cNvGraphicFramePr>
          <p:nvPr/>
        </p:nvGraphicFramePr>
        <p:xfrm>
          <a:off x="1709738" y="4098925"/>
          <a:ext cx="990600" cy="377825"/>
        </p:xfrm>
        <a:graphic>
          <a:graphicData uri="http://schemas.openxmlformats.org/presentationml/2006/ole">
            <p:oleObj spid="_x0000_s144389" name="Equation" r:id="rId6" imgW="431613" imgH="165028" progId="">
              <p:embed/>
            </p:oleObj>
          </a:graphicData>
        </a:graphic>
      </p:graphicFrame>
      <p:graphicFrame>
        <p:nvGraphicFramePr>
          <p:cNvPr id="67598" name="Object 22"/>
          <p:cNvGraphicFramePr>
            <a:graphicFrameLocks noChangeAspect="1"/>
          </p:cNvGraphicFramePr>
          <p:nvPr/>
        </p:nvGraphicFramePr>
        <p:xfrm>
          <a:off x="2001838" y="4675188"/>
          <a:ext cx="989012" cy="377825"/>
        </p:xfrm>
        <a:graphic>
          <a:graphicData uri="http://schemas.openxmlformats.org/presentationml/2006/ole">
            <p:oleObj spid="_x0000_s144390" name="Equation" r:id="rId7" imgW="431613" imgH="165028" progId="">
              <p:embed/>
            </p:oleObj>
          </a:graphicData>
        </a:graphic>
      </p:graphicFrame>
      <p:graphicFrame>
        <p:nvGraphicFramePr>
          <p:cNvPr id="67599" name="Object 23"/>
          <p:cNvGraphicFramePr>
            <a:graphicFrameLocks noChangeAspect="1"/>
          </p:cNvGraphicFramePr>
          <p:nvPr/>
        </p:nvGraphicFramePr>
        <p:xfrm>
          <a:off x="2001838" y="5229225"/>
          <a:ext cx="2065337" cy="466725"/>
        </p:xfrm>
        <a:graphic>
          <a:graphicData uri="http://schemas.openxmlformats.org/presentationml/2006/ole">
            <p:oleObj spid="_x0000_s144391" name="Equation" r:id="rId8" imgW="901309" imgH="203112" progId="">
              <p:embed/>
            </p:oleObj>
          </a:graphicData>
        </a:graphic>
      </p:graphicFrame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2892425" y="24003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7602" name="Object 24"/>
          <p:cNvGraphicFramePr>
            <a:graphicFrameLocks noChangeAspect="1"/>
          </p:cNvGraphicFramePr>
          <p:nvPr/>
        </p:nvGraphicFramePr>
        <p:xfrm>
          <a:off x="3563938" y="4675188"/>
          <a:ext cx="989012" cy="377825"/>
        </p:xfrm>
        <a:graphic>
          <a:graphicData uri="http://schemas.openxmlformats.org/presentationml/2006/ole">
            <p:oleObj spid="_x0000_s144392" name="Equation" r:id="rId9" imgW="431613" imgH="165028" progId="">
              <p:embed/>
            </p:oleObj>
          </a:graphicData>
        </a:graphic>
      </p:graphicFrame>
      <p:graphicFrame>
        <p:nvGraphicFramePr>
          <p:cNvPr id="67604" name="Object 25"/>
          <p:cNvGraphicFramePr>
            <a:graphicFrameLocks noChangeAspect="1"/>
          </p:cNvGraphicFramePr>
          <p:nvPr/>
        </p:nvGraphicFramePr>
        <p:xfrm>
          <a:off x="4622800" y="5245100"/>
          <a:ext cx="989013" cy="407988"/>
        </p:xfrm>
        <a:graphic>
          <a:graphicData uri="http://schemas.openxmlformats.org/presentationml/2006/ole">
            <p:oleObj spid="_x0000_s144393" name="Equation" r:id="rId10" imgW="431425" imgH="17764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90" grpId="0"/>
      <p:bldP spid="67593" grpId="0"/>
      <p:bldP spid="676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714375" y="4000500"/>
            <a:ext cx="357188" cy="19288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143000" y="4000500"/>
            <a:ext cx="357188" cy="19288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357438" y="4000500"/>
            <a:ext cx="357187" cy="19288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959493" name="Object 10"/>
          <p:cNvGraphicFramePr>
            <a:graphicFrameLocks noChangeAspect="1"/>
          </p:cNvGraphicFramePr>
          <p:nvPr/>
        </p:nvGraphicFramePr>
        <p:xfrm>
          <a:off x="560388" y="3910013"/>
          <a:ext cx="3719512" cy="2124075"/>
        </p:xfrm>
        <a:graphic>
          <a:graphicData uri="http://schemas.openxmlformats.org/presentationml/2006/ole">
            <p:oleObj spid="_x0000_s145410" name="Equation" r:id="rId3" imgW="1625600" imgH="927100" progId="">
              <p:embed/>
            </p:oleObj>
          </a:graphicData>
        </a:graphic>
      </p:graphicFrame>
      <p:graphicFrame>
        <p:nvGraphicFramePr>
          <p:cNvPr id="959494" name="Object 11"/>
          <p:cNvGraphicFramePr>
            <a:graphicFrameLocks noChangeAspect="1"/>
          </p:cNvGraphicFramePr>
          <p:nvPr/>
        </p:nvGraphicFramePr>
        <p:xfrm>
          <a:off x="560388" y="600075"/>
          <a:ext cx="3724275" cy="2122488"/>
        </p:xfrm>
        <a:graphic>
          <a:graphicData uri="http://schemas.openxmlformats.org/presentationml/2006/ole">
            <p:oleObj spid="_x0000_s145411" name="Equation" r:id="rId4" imgW="1625600" imgH="927100" progId="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6275" y="1098550"/>
            <a:ext cx="2743200" cy="1079500"/>
            <a:chOff x="192" y="712"/>
            <a:chExt cx="1728" cy="680"/>
          </a:xfrm>
        </p:grpSpPr>
        <p:sp>
          <p:nvSpPr>
            <p:cNvPr id="959510" name="Line 5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9511" name="Line 6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9512" name="Line 7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9513" name="Line 8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9514" name="Line 9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4648200" y="268288"/>
            <a:ext cx="41910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行阶梯形矩</a:t>
            </a:r>
            <a:r>
              <a:rPr lang="en-US" altLang="zh-CN" sz="2400" b="1" smtClean="0">
                <a:solidFill>
                  <a:srgbClr val="000000"/>
                </a:solidFill>
              </a:rPr>
              <a:t>( </a:t>
            </a:r>
            <a:r>
              <a:rPr lang="en-US" altLang="zh-CN" sz="2400" i="1" smtClean="0">
                <a:solidFill>
                  <a:srgbClr val="D60093"/>
                </a:solidFill>
                <a:cs typeface="Times New Roman" pitchFamily="18" charset="0"/>
              </a:rPr>
              <a:t>Row-Echelon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smtClean="0">
                <a:solidFill>
                  <a:srgbClr val="D60093"/>
                </a:solidFill>
                <a:cs typeface="Times New Roman" pitchFamily="18" charset="0"/>
              </a:rPr>
              <a:t>Form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b="1" smtClean="0">
                <a:solidFill>
                  <a:srgbClr val="000000"/>
                </a:solidFill>
              </a:rPr>
              <a:t>可画出一条阶梯线，线的下方全为零；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b="1" smtClean="0">
                <a:solidFill>
                  <a:srgbClr val="000000"/>
                </a:solidFill>
              </a:rPr>
              <a:t>每个台阶只有一行；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b="1" smtClean="0">
                <a:solidFill>
                  <a:srgbClr val="000000"/>
                </a:solidFill>
              </a:rPr>
              <a:t>阶梯线的竖线后面是非零行的第一个非零元素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648200" y="3643313"/>
            <a:ext cx="419100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行最简形矩阵</a:t>
            </a:r>
            <a:r>
              <a:rPr lang="en-US" altLang="zh-CN" sz="2400" b="1" smtClean="0">
                <a:solidFill>
                  <a:srgbClr val="000000"/>
                </a:solidFill>
              </a:rPr>
              <a:t>( </a:t>
            </a:r>
            <a:r>
              <a:rPr lang="en-US" altLang="zh-CN" sz="2400" i="1" smtClean="0">
                <a:solidFill>
                  <a:srgbClr val="D60093"/>
                </a:solidFill>
                <a:cs typeface="Times New Roman" pitchFamily="18" charset="0"/>
              </a:rPr>
              <a:t>Row-Simplest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smtClean="0">
                <a:solidFill>
                  <a:srgbClr val="D60093"/>
                </a:solidFill>
                <a:cs typeface="Times New Roman" pitchFamily="18" charset="0"/>
              </a:rPr>
              <a:t>Form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行阶梯型矩阵若满足：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1. </a:t>
            </a:r>
            <a:r>
              <a:rPr lang="zh-CN" altLang="en-US" sz="2400" b="1" smtClean="0">
                <a:solidFill>
                  <a:srgbClr val="000000"/>
                </a:solidFill>
              </a:rPr>
              <a:t>非零行的首个非零元为</a:t>
            </a:r>
            <a:r>
              <a:rPr lang="en-US" altLang="zh-CN" sz="2400" b="1" smtClean="0">
                <a:solidFill>
                  <a:srgbClr val="000000"/>
                </a:solidFill>
              </a:rPr>
              <a:t>1;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2. </a:t>
            </a:r>
            <a:r>
              <a:rPr lang="zh-CN" altLang="en-US" sz="2400" b="1" smtClean="0">
                <a:solidFill>
                  <a:srgbClr val="000000"/>
                </a:solidFill>
              </a:rPr>
              <a:t>这些非零元所在的列的其它元素都为零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84213" y="4397375"/>
            <a:ext cx="2743200" cy="1079500"/>
            <a:chOff x="192" y="712"/>
            <a:chExt cx="1728" cy="680"/>
          </a:xfrm>
        </p:grpSpPr>
        <p:sp>
          <p:nvSpPr>
            <p:cNvPr id="959505" name="Line 13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9506" name="Line 14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9507" name="Line 15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9508" name="Line 16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9509" name="Line 17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959499" name="Object 12"/>
          <p:cNvGraphicFramePr>
            <a:graphicFrameLocks noChangeAspect="1"/>
          </p:cNvGraphicFramePr>
          <p:nvPr/>
        </p:nvGraphicFramePr>
        <p:xfrm>
          <a:off x="911225" y="2636838"/>
          <a:ext cx="685800" cy="411162"/>
        </p:xfrm>
        <a:graphic>
          <a:graphicData uri="http://schemas.openxmlformats.org/presentationml/2006/ole">
            <p:oleObj spid="_x0000_s145412" name="Equation" r:id="rId5" imgW="381000" imgH="228600" progId="">
              <p:embed/>
            </p:oleObj>
          </a:graphicData>
        </a:graphic>
      </p:graphicFrame>
      <p:graphicFrame>
        <p:nvGraphicFramePr>
          <p:cNvPr id="959500" name="Object 13"/>
          <p:cNvGraphicFramePr>
            <a:graphicFrameLocks noChangeAspect="1"/>
          </p:cNvGraphicFramePr>
          <p:nvPr/>
        </p:nvGraphicFramePr>
        <p:xfrm>
          <a:off x="906463" y="3192463"/>
          <a:ext cx="709612" cy="411162"/>
        </p:xfrm>
        <a:graphic>
          <a:graphicData uri="http://schemas.openxmlformats.org/presentationml/2006/ole">
            <p:oleObj spid="_x0000_s145413" name="Equation" r:id="rId6" imgW="393529" imgH="228501" progId="">
              <p:embed/>
            </p:oleObj>
          </a:graphicData>
        </a:graphic>
      </p:graphicFrame>
      <p:sp>
        <p:nvSpPr>
          <p:cNvPr id="959501" name="Freeform 22"/>
          <p:cNvSpPr>
            <a:spLocks/>
          </p:cNvSpPr>
          <p:nvPr/>
        </p:nvSpPr>
        <p:spPr bwMode="auto">
          <a:xfrm>
            <a:off x="468313" y="3048000"/>
            <a:ext cx="1584325" cy="144463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714375" y="714375"/>
            <a:ext cx="285750" cy="2857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1214438" y="1214438"/>
            <a:ext cx="285750" cy="2857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2428875" y="1785938"/>
            <a:ext cx="285750" cy="2857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8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6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68618" grpId="0" build="p" autoUpdateAnimBg="0"/>
      <p:bldP spid="68619" grpId="0" build="p" autoUpdateAnimBg="0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0514" name="Object 12"/>
          <p:cNvGraphicFramePr>
            <a:graphicFrameLocks noChangeAspect="1"/>
          </p:cNvGraphicFramePr>
          <p:nvPr/>
        </p:nvGraphicFramePr>
        <p:xfrm>
          <a:off x="468313" y="600075"/>
          <a:ext cx="3722687" cy="2124075"/>
        </p:xfrm>
        <a:graphic>
          <a:graphicData uri="http://schemas.openxmlformats.org/presentationml/2006/ole">
            <p:oleObj spid="_x0000_s146434" name="Equation" r:id="rId3" imgW="1625600" imgH="927100" progId="">
              <p:embed/>
            </p:oleObj>
          </a:graphicData>
        </a:graphic>
      </p:graphicFrame>
      <p:graphicFrame>
        <p:nvGraphicFramePr>
          <p:cNvPr id="69636" name="Object 13"/>
          <p:cNvGraphicFramePr>
            <a:graphicFrameLocks noChangeAspect="1"/>
          </p:cNvGraphicFramePr>
          <p:nvPr/>
        </p:nvGraphicFramePr>
        <p:xfrm>
          <a:off x="466725" y="4113213"/>
          <a:ext cx="3257550" cy="2124075"/>
        </p:xfrm>
        <a:graphic>
          <a:graphicData uri="http://schemas.openxmlformats.org/presentationml/2006/ole">
            <p:oleObj spid="_x0000_s146435" name="Equation" r:id="rId4" imgW="1422400" imgH="927100" progId="">
              <p:embed/>
            </p:oleObj>
          </a:graphicData>
        </a:graphic>
      </p:graphicFrame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648200" y="4292600"/>
            <a:ext cx="432435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标准形矩阵（</a:t>
            </a:r>
            <a:r>
              <a:rPr lang="en-US" altLang="zh-CN" sz="2400" b="1" i="1" smtClean="0">
                <a:solidFill>
                  <a:srgbClr val="D60093"/>
                </a:solidFill>
                <a:cs typeface="Times New Roman" pitchFamily="18" charset="0"/>
              </a:rPr>
              <a:t>N</a:t>
            </a:r>
            <a:r>
              <a:rPr lang="en-US" altLang="zh-CN" sz="2400" i="1" smtClean="0">
                <a:solidFill>
                  <a:srgbClr val="D60093"/>
                </a:solidFill>
                <a:cs typeface="Times New Roman" pitchFamily="18" charset="0"/>
              </a:rPr>
              <a:t>ormalized Form</a:t>
            </a:r>
            <a:r>
              <a:rPr lang="zh-CN" altLang="en-US" sz="2400" smtClean="0">
                <a:solidFill>
                  <a:srgbClr val="000000"/>
                </a:solidFill>
                <a:latin typeface="Arial" charset="0"/>
              </a:rPr>
              <a:t>）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左上角是一个单位矩阵，其它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元素全为零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9641" name="Freeform 9"/>
          <p:cNvSpPr>
            <a:spLocks/>
          </p:cNvSpPr>
          <p:nvPr/>
        </p:nvSpPr>
        <p:spPr bwMode="auto">
          <a:xfrm>
            <a:off x="468313" y="3048000"/>
            <a:ext cx="1584325" cy="144463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9642" name="Object 14"/>
          <p:cNvGraphicFramePr>
            <a:graphicFrameLocks noChangeAspect="1"/>
          </p:cNvGraphicFramePr>
          <p:nvPr/>
        </p:nvGraphicFramePr>
        <p:xfrm>
          <a:off x="792163" y="2636838"/>
          <a:ext cx="938212" cy="411162"/>
        </p:xfrm>
        <a:graphic>
          <a:graphicData uri="http://schemas.openxmlformats.org/presentationml/2006/ole">
            <p:oleObj spid="_x0000_s146436" name="Equation" r:id="rId5" imgW="520700" imgH="228600" progId="">
              <p:embed/>
            </p:oleObj>
          </a:graphicData>
        </a:graphic>
      </p:graphicFrame>
      <p:graphicFrame>
        <p:nvGraphicFramePr>
          <p:cNvPr id="69643" name="Object 15"/>
          <p:cNvGraphicFramePr>
            <a:graphicFrameLocks noChangeAspect="1"/>
          </p:cNvGraphicFramePr>
          <p:nvPr/>
        </p:nvGraphicFramePr>
        <p:xfrm>
          <a:off x="642938" y="3192463"/>
          <a:ext cx="1235075" cy="411162"/>
        </p:xfrm>
        <a:graphic>
          <a:graphicData uri="http://schemas.openxmlformats.org/presentationml/2006/ole">
            <p:oleObj spid="_x0000_s146437" name="Equation" r:id="rId6" imgW="685800" imgH="228600" progId="">
              <p:embed/>
            </p:oleObj>
          </a:graphicData>
        </a:graphic>
      </p:graphicFrame>
      <p:graphicFrame>
        <p:nvGraphicFramePr>
          <p:cNvPr id="69644" name="Object 16"/>
          <p:cNvGraphicFramePr>
            <a:graphicFrameLocks noChangeAspect="1"/>
          </p:cNvGraphicFramePr>
          <p:nvPr/>
        </p:nvGraphicFramePr>
        <p:xfrm>
          <a:off x="196850" y="3527425"/>
          <a:ext cx="2125663" cy="411163"/>
        </p:xfrm>
        <a:graphic>
          <a:graphicData uri="http://schemas.openxmlformats.org/presentationml/2006/ole">
            <p:oleObj spid="_x0000_s146438" name="Equation" r:id="rId7" imgW="1181100" imgH="228600" progId="">
              <p:embed/>
            </p:oleObj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9600" y="1130300"/>
            <a:ext cx="2738438" cy="1074738"/>
            <a:chOff x="192" y="712"/>
            <a:chExt cx="1728" cy="680"/>
          </a:xfrm>
        </p:grpSpPr>
        <p:sp>
          <p:nvSpPr>
            <p:cNvPr id="960531" name="Line 20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0532" name="Line 21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0533" name="Line 22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0534" name="Line 23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0535" name="Line 24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69663" name="Line 31"/>
          <p:cNvSpPr>
            <a:spLocks noChangeShapeType="1"/>
          </p:cNvSpPr>
          <p:nvPr/>
        </p:nvSpPr>
        <p:spPr bwMode="auto">
          <a:xfrm>
            <a:off x="539750" y="5705475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1979613" y="4221163"/>
            <a:ext cx="0" cy="19446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54038" y="4630738"/>
            <a:ext cx="2447925" cy="1074737"/>
            <a:chOff x="349" y="2917"/>
            <a:chExt cx="1542" cy="677"/>
          </a:xfrm>
        </p:grpSpPr>
        <p:sp>
          <p:nvSpPr>
            <p:cNvPr id="960526" name="Line 34"/>
            <p:cNvSpPr>
              <a:spLocks noChangeShapeType="1"/>
            </p:cNvSpPr>
            <p:nvPr/>
          </p:nvSpPr>
          <p:spPr bwMode="auto">
            <a:xfrm>
              <a:off x="349" y="2917"/>
              <a:ext cx="25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0527" name="Line 35"/>
            <p:cNvSpPr>
              <a:spLocks noChangeShapeType="1"/>
            </p:cNvSpPr>
            <p:nvPr/>
          </p:nvSpPr>
          <p:spPr bwMode="auto">
            <a:xfrm>
              <a:off x="597" y="2925"/>
              <a:ext cx="0" cy="3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0528" name="Line 36"/>
            <p:cNvSpPr>
              <a:spLocks noChangeShapeType="1"/>
            </p:cNvSpPr>
            <p:nvPr/>
          </p:nvSpPr>
          <p:spPr bwMode="auto">
            <a:xfrm>
              <a:off x="588" y="3259"/>
              <a:ext cx="36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0529" name="Line 37"/>
            <p:cNvSpPr>
              <a:spLocks noChangeShapeType="1"/>
            </p:cNvSpPr>
            <p:nvPr/>
          </p:nvSpPr>
          <p:spPr bwMode="auto">
            <a:xfrm>
              <a:off x="948" y="3259"/>
              <a:ext cx="0" cy="3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0530" name="Line 38"/>
            <p:cNvSpPr>
              <a:spLocks noChangeShapeType="1"/>
            </p:cNvSpPr>
            <p:nvPr/>
          </p:nvSpPr>
          <p:spPr bwMode="auto">
            <a:xfrm>
              <a:off x="939" y="3594"/>
              <a:ext cx="9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648200" y="500063"/>
            <a:ext cx="419100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行最简形矩阵</a:t>
            </a:r>
            <a:r>
              <a:rPr lang="en-US" altLang="zh-CN" sz="2400" b="1" smtClean="0">
                <a:solidFill>
                  <a:srgbClr val="000000"/>
                </a:solidFill>
              </a:rPr>
              <a:t>( </a:t>
            </a:r>
            <a:r>
              <a:rPr lang="en-US" altLang="zh-CN" sz="2400" i="1" smtClean="0">
                <a:solidFill>
                  <a:srgbClr val="D60093"/>
                </a:solidFill>
                <a:cs typeface="Times New Roman" pitchFamily="18" charset="0"/>
              </a:rPr>
              <a:t>Row-Simplest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smtClean="0">
                <a:solidFill>
                  <a:srgbClr val="D60093"/>
                </a:solidFill>
                <a:cs typeface="Times New Roman" pitchFamily="18" charset="0"/>
              </a:rPr>
              <a:t>Form</a:t>
            </a:r>
            <a:r>
              <a:rPr lang="en-US" altLang="zh-CN" sz="2400" b="1" smtClean="0">
                <a:solidFill>
                  <a:srgbClr val="000000"/>
                </a:solidFill>
              </a:rPr>
              <a:t>)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行阶梯型矩阵若满足：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1. </a:t>
            </a:r>
            <a:r>
              <a:rPr lang="zh-CN" altLang="en-US" sz="2400" b="1" smtClean="0">
                <a:solidFill>
                  <a:srgbClr val="000000"/>
                </a:solidFill>
              </a:rPr>
              <a:t>非零行的首个非零元为</a:t>
            </a:r>
            <a:r>
              <a:rPr lang="en-US" altLang="zh-CN" sz="2400" b="1" smtClean="0">
                <a:solidFill>
                  <a:srgbClr val="000000"/>
                </a:solidFill>
              </a:rPr>
              <a:t>1;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2. </a:t>
            </a:r>
            <a:r>
              <a:rPr lang="zh-CN" altLang="en-US" sz="2400" b="1" smtClean="0">
                <a:solidFill>
                  <a:srgbClr val="000000"/>
                </a:solidFill>
              </a:rPr>
              <a:t>这些非零元所在的列的其它元素都为零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build="p" autoUpdateAnimBg="0"/>
      <p:bldP spid="69641" grpId="0" animBg="1"/>
      <p:bldP spid="69663" grpId="0" animBg="1"/>
      <p:bldP spid="69664" grpId="0" animBg="1"/>
      <p:bldP spid="2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00400" y="3849688"/>
            <a:ext cx="5486400" cy="2170112"/>
            <a:chOff x="2016" y="2425"/>
            <a:chExt cx="3456" cy="1367"/>
          </a:xfrm>
        </p:grpSpPr>
        <p:sp>
          <p:nvSpPr>
            <p:cNvPr id="961549" name="Rectangle 3"/>
            <p:cNvSpPr>
              <a:spLocks noChangeArrowheads="1"/>
            </p:cNvSpPr>
            <p:nvPr/>
          </p:nvSpPr>
          <p:spPr bwMode="auto">
            <a:xfrm>
              <a:off x="2016" y="2688"/>
              <a:ext cx="1824" cy="11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61550" name="AutoShape 4"/>
            <p:cNvSpPr>
              <a:spLocks/>
            </p:cNvSpPr>
            <p:nvPr/>
          </p:nvSpPr>
          <p:spPr bwMode="auto">
            <a:xfrm>
              <a:off x="4176" y="2425"/>
              <a:ext cx="1296" cy="384"/>
            </a:xfrm>
            <a:prstGeom prst="callout2">
              <a:avLst>
                <a:gd name="adj1" fmla="val 18750"/>
                <a:gd name="adj2" fmla="val -3704"/>
                <a:gd name="adj3" fmla="val 18750"/>
                <a:gd name="adj4" fmla="val -28935"/>
                <a:gd name="adj5" fmla="val 110676"/>
                <a:gd name="adj6" fmla="val -54167"/>
              </a:avLst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7D"/>
                  </a:solidFill>
                </a:rPr>
                <a:t>行阶梯形矩阵</a:t>
              </a:r>
            </a:p>
          </p:txBody>
        </p:sp>
      </p:grpSp>
      <p:graphicFrame>
        <p:nvGraphicFramePr>
          <p:cNvPr id="961539" name="Object 4"/>
          <p:cNvGraphicFramePr>
            <a:graphicFrameLocks noChangeAspect="1"/>
          </p:cNvGraphicFramePr>
          <p:nvPr/>
        </p:nvGraphicFramePr>
        <p:xfrm>
          <a:off x="844550" y="1162050"/>
          <a:ext cx="2500313" cy="1106488"/>
        </p:xfrm>
        <a:graphic>
          <a:graphicData uri="http://schemas.openxmlformats.org/presentationml/2006/ole">
            <p:oleObj spid="_x0000_s147458" name="Equation" r:id="rId3" imgW="1091726" imgH="482391" progId="">
              <p:embed/>
            </p:oleObj>
          </a:graphicData>
        </a:graphic>
      </p:graphicFrame>
      <p:sp>
        <p:nvSpPr>
          <p:cNvPr id="961540" name="Text Box 6"/>
          <p:cNvSpPr txBox="1">
            <a:spLocks noChangeArrowheads="1"/>
          </p:cNvSpPr>
          <p:nvPr/>
        </p:nvSpPr>
        <p:spPr bwMode="auto">
          <a:xfrm>
            <a:off x="4648200" y="939800"/>
            <a:ext cx="4171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标准形矩阵由</a:t>
            </a:r>
            <a:r>
              <a:rPr lang="en-US" altLang="zh-CN" sz="2400" b="1" i="1" smtClean="0">
                <a:solidFill>
                  <a:srgbClr val="000000"/>
                </a:solidFill>
              </a:rPr>
              <a:t>m</a:t>
            </a:r>
            <a:r>
              <a:rPr lang="zh-CN" altLang="en-US" sz="2400" b="1" smtClean="0">
                <a:solidFill>
                  <a:srgbClr val="000000"/>
                </a:solidFill>
              </a:rPr>
              <a:t>、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zh-CN" altLang="en-US" sz="2400" b="1" smtClean="0">
                <a:solidFill>
                  <a:srgbClr val="000000"/>
                </a:solidFill>
              </a:rPr>
              <a:t>、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zh-CN" altLang="en-US" sz="2400" b="1" smtClean="0">
                <a:solidFill>
                  <a:srgbClr val="000000"/>
                </a:solidFill>
              </a:rPr>
              <a:t>三个参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数完全确定，其中 </a:t>
            </a:r>
            <a:r>
              <a:rPr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lang="zh-CN" altLang="en-US" sz="2400" b="1" smtClean="0">
                <a:solidFill>
                  <a:srgbClr val="000000"/>
                </a:solidFill>
              </a:rPr>
              <a:t>就是行阶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梯形矩阵中非零行的行数</a:t>
            </a:r>
            <a:r>
              <a:rPr lang="en-US" altLang="zh-CN" sz="2400" b="1" smtClean="0">
                <a:solidFill>
                  <a:srgbClr val="000000"/>
                </a:solidFill>
              </a:rPr>
              <a:t>. </a:t>
            </a:r>
            <a:r>
              <a:rPr lang="zh-CN" altLang="en-US" sz="2400" b="1" smtClean="0">
                <a:solidFill>
                  <a:srgbClr val="000000"/>
                </a:solidFill>
              </a:rPr>
              <a:t>故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46113" y="4495800"/>
            <a:ext cx="5145087" cy="1409700"/>
            <a:chOff x="407" y="2832"/>
            <a:chExt cx="3241" cy="888"/>
          </a:xfrm>
        </p:grpSpPr>
        <p:sp>
          <p:nvSpPr>
            <p:cNvPr id="961547" name="Oval 8"/>
            <p:cNvSpPr>
              <a:spLocks noChangeArrowheads="1"/>
            </p:cNvSpPr>
            <p:nvPr/>
          </p:nvSpPr>
          <p:spPr bwMode="auto">
            <a:xfrm>
              <a:off x="2208" y="2832"/>
              <a:ext cx="1440" cy="816"/>
            </a:xfrm>
            <a:prstGeom prst="ellipse">
              <a:avLst/>
            </a:prstGeom>
            <a:solidFill>
              <a:srgbClr val="FF99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61548" name="AutoShape 9"/>
            <p:cNvSpPr>
              <a:spLocks/>
            </p:cNvSpPr>
            <p:nvPr/>
          </p:nvSpPr>
          <p:spPr bwMode="auto">
            <a:xfrm>
              <a:off x="407" y="3336"/>
              <a:ext cx="1297" cy="384"/>
            </a:xfrm>
            <a:prstGeom prst="callout2">
              <a:avLst>
                <a:gd name="adj1" fmla="val 18750"/>
                <a:gd name="adj2" fmla="val 103699"/>
                <a:gd name="adj3" fmla="val 18750"/>
                <a:gd name="adj4" fmla="val 133847"/>
                <a:gd name="adj5" fmla="val 18750"/>
                <a:gd name="adj6" fmla="val 163995"/>
              </a:avLst>
            </a:prstGeom>
            <a:solidFill>
              <a:srgbClr val="FF99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7D"/>
                  </a:solidFill>
                </a:rPr>
                <a:t>行最简形矩阵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91000" y="4838700"/>
            <a:ext cx="4576763" cy="1181100"/>
            <a:chOff x="2640" y="3048"/>
            <a:chExt cx="2883" cy="744"/>
          </a:xfrm>
        </p:grpSpPr>
        <p:sp>
          <p:nvSpPr>
            <p:cNvPr id="961545" name="Oval 11"/>
            <p:cNvSpPr>
              <a:spLocks noChangeArrowheads="1"/>
            </p:cNvSpPr>
            <p:nvPr/>
          </p:nvSpPr>
          <p:spPr bwMode="auto">
            <a:xfrm>
              <a:off x="2640" y="3048"/>
              <a:ext cx="912" cy="384"/>
            </a:xfrm>
            <a:prstGeom prst="ellipse">
              <a:avLst/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61546" name="AutoShape 12"/>
            <p:cNvSpPr>
              <a:spLocks/>
            </p:cNvSpPr>
            <p:nvPr/>
          </p:nvSpPr>
          <p:spPr bwMode="auto">
            <a:xfrm>
              <a:off x="4226" y="3408"/>
              <a:ext cx="1297" cy="384"/>
            </a:xfrm>
            <a:prstGeom prst="callout2">
              <a:avLst>
                <a:gd name="adj1" fmla="val 18750"/>
                <a:gd name="adj2" fmla="val -3699"/>
                <a:gd name="adj3" fmla="val 18750"/>
                <a:gd name="adj4" fmla="val -38167"/>
                <a:gd name="adj5" fmla="val -51042"/>
                <a:gd name="adj6" fmla="val -72630"/>
              </a:avLst>
            </a:prstGeom>
            <a:solidFill>
              <a:srgbClr val="FF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7D"/>
                  </a:solidFill>
                </a:rPr>
                <a:t>标准形矩阵</a:t>
              </a:r>
            </a:p>
          </p:txBody>
        </p:sp>
      </p:grp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322263" y="2994025"/>
            <a:ext cx="4249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</a:rPr>
              <a:t>三者之间的包含关系 </a:t>
            </a:r>
          </a:p>
        </p:txBody>
      </p:sp>
      <p:sp>
        <p:nvSpPr>
          <p:cNvPr id="961544" name="TextBox 13"/>
          <p:cNvSpPr txBox="1">
            <a:spLocks noChangeArrowheads="1"/>
          </p:cNvSpPr>
          <p:nvPr/>
        </p:nvSpPr>
        <p:spPr bwMode="auto">
          <a:xfrm>
            <a:off x="4572000" y="2428875"/>
            <a:ext cx="3786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1≤ </a:t>
            </a:r>
            <a:r>
              <a:rPr lang="en-US" altLang="zh-CN" sz="2400" b="1" i="1" smtClean="0">
                <a:solidFill>
                  <a:srgbClr val="FF0000"/>
                </a:solidFill>
                <a:cs typeface="Times New Roman" pitchFamily="18" charset="0"/>
              </a:rPr>
              <a:t>r </a:t>
            </a:r>
            <a:r>
              <a:rPr lang="en-US" altLang="zh-CN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≤</a:t>
            </a:r>
            <a:r>
              <a:rPr lang="en-US" altLang="zh-CN" sz="2400" b="1" i="1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min</a:t>
            </a:r>
            <a:r>
              <a:rPr lang="en-US" altLang="zh-CN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 </a:t>
            </a:r>
            <a:r>
              <a:rPr lang="en-US" altLang="zh-CN" sz="2400" b="1" i="1" smtClean="0">
                <a:solidFill>
                  <a:srgbClr val="FF0000"/>
                </a:solidFill>
                <a:ea typeface="黑体" pitchFamily="2" charset="-122"/>
              </a:rPr>
              <a:t>m, n</a:t>
            </a:r>
            <a:r>
              <a:rPr lang="en-US" altLang="zh-CN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}.</a:t>
            </a:r>
            <a:endParaRPr lang="zh-CN" altLang="en-US" sz="2400" b="1" smtClean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Text Box 2"/>
          <p:cNvSpPr txBox="1">
            <a:spLocks noChangeArrowheads="1"/>
          </p:cNvSpPr>
          <p:nvPr/>
        </p:nvSpPr>
        <p:spPr bwMode="auto">
          <a:xfrm>
            <a:off x="609600" y="15382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任何矩阵</a:t>
            </a:r>
          </a:p>
        </p:txBody>
      </p:sp>
      <p:sp>
        <p:nvSpPr>
          <p:cNvPr id="962563" name="Text Box 3"/>
          <p:cNvSpPr txBox="1">
            <a:spLocks noChangeArrowheads="1"/>
          </p:cNvSpPr>
          <p:nvPr/>
        </p:nvSpPr>
        <p:spPr bwMode="auto">
          <a:xfrm>
            <a:off x="3429000" y="313848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行最简形矩阵</a:t>
            </a:r>
          </a:p>
        </p:txBody>
      </p:sp>
      <p:sp>
        <p:nvSpPr>
          <p:cNvPr id="962564" name="Text Box 4"/>
          <p:cNvSpPr txBox="1">
            <a:spLocks noChangeArrowheads="1"/>
          </p:cNvSpPr>
          <p:nvPr/>
        </p:nvSpPr>
        <p:spPr bwMode="auto">
          <a:xfrm>
            <a:off x="5715000" y="15367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行阶梯形矩阵</a:t>
            </a:r>
          </a:p>
        </p:txBody>
      </p:sp>
      <p:sp>
        <p:nvSpPr>
          <p:cNvPr id="962565" name="Text Box 5"/>
          <p:cNvSpPr txBox="1">
            <a:spLocks noChangeArrowheads="1"/>
          </p:cNvSpPr>
          <p:nvPr/>
        </p:nvSpPr>
        <p:spPr bwMode="auto">
          <a:xfrm>
            <a:off x="3429000" y="496728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标准形矩阵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0" y="1458913"/>
            <a:ext cx="3352800" cy="460375"/>
            <a:chOff x="1440" y="919"/>
            <a:chExt cx="2112" cy="290"/>
          </a:xfrm>
        </p:grpSpPr>
        <p:sp>
          <p:nvSpPr>
            <p:cNvPr id="962580" name="Line 7"/>
            <p:cNvSpPr>
              <a:spLocks noChangeShapeType="1"/>
            </p:cNvSpPr>
            <p:nvPr/>
          </p:nvSpPr>
          <p:spPr bwMode="auto">
            <a:xfrm>
              <a:off x="1440" y="1209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2581" name="Text Box 8"/>
            <p:cNvSpPr txBox="1">
              <a:spLocks noChangeArrowheads="1"/>
            </p:cNvSpPr>
            <p:nvPr/>
          </p:nvSpPr>
          <p:spPr bwMode="auto">
            <a:xfrm>
              <a:off x="1492" y="919"/>
              <a:ext cx="17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有限次初等行变换  </a:t>
              </a:r>
            </a:p>
          </p:txBody>
        </p:sp>
      </p:grp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4495800" y="2071688"/>
            <a:ext cx="2209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0" y="3671888"/>
            <a:ext cx="2863850" cy="1371600"/>
            <a:chOff x="2880" y="2313"/>
            <a:chExt cx="1804" cy="864"/>
          </a:xfrm>
        </p:grpSpPr>
        <p:sp>
          <p:nvSpPr>
            <p:cNvPr id="962578" name="Line 11"/>
            <p:cNvSpPr>
              <a:spLocks noChangeShapeType="1"/>
            </p:cNvSpPr>
            <p:nvPr/>
          </p:nvSpPr>
          <p:spPr bwMode="auto">
            <a:xfrm>
              <a:off x="2880" y="2313"/>
              <a:ext cx="0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2579" name="Text Box 12"/>
            <p:cNvSpPr txBox="1">
              <a:spLocks noChangeArrowheads="1"/>
            </p:cNvSpPr>
            <p:nvPr/>
          </p:nvSpPr>
          <p:spPr bwMode="auto">
            <a:xfrm>
              <a:off x="2880" y="2599"/>
              <a:ext cx="1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FF"/>
                  </a:solidFill>
                </a:rPr>
                <a:t>有限次初等列变换   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" y="1995488"/>
            <a:ext cx="3886200" cy="2971800"/>
            <a:chOff x="240" y="1257"/>
            <a:chExt cx="2448" cy="1872"/>
          </a:xfrm>
        </p:grpSpPr>
        <p:sp>
          <p:nvSpPr>
            <p:cNvPr id="962576" name="Line 14"/>
            <p:cNvSpPr>
              <a:spLocks noChangeShapeType="1"/>
            </p:cNvSpPr>
            <p:nvPr/>
          </p:nvSpPr>
          <p:spPr bwMode="auto">
            <a:xfrm>
              <a:off x="816" y="1257"/>
              <a:ext cx="1872" cy="187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2577" name="Text Box 15"/>
            <p:cNvSpPr txBox="1">
              <a:spLocks noChangeArrowheads="1"/>
            </p:cNvSpPr>
            <p:nvPr/>
          </p:nvSpPr>
          <p:spPr bwMode="auto">
            <a:xfrm>
              <a:off x="240" y="2320"/>
              <a:ext cx="1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3300"/>
                  </a:solidFill>
                </a:rPr>
                <a:t>有限次初等变换 </a:t>
              </a:r>
            </a:p>
          </p:txBody>
        </p:sp>
      </p:grpSp>
      <p:sp>
        <p:nvSpPr>
          <p:cNvPr id="962570" name="Rectangle 16"/>
          <p:cNvSpPr>
            <a:spLocks noChangeArrowheads="1"/>
          </p:cNvSpPr>
          <p:nvPr/>
        </p:nvSpPr>
        <p:spPr bwMode="auto">
          <a:xfrm>
            <a:off x="322263" y="557213"/>
            <a:ext cx="151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0000"/>
                </a:solidFill>
              </a:rPr>
              <a:t>结论</a:t>
            </a:r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2286000" y="2071688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572000" y="2224088"/>
            <a:ext cx="4083050" cy="990600"/>
            <a:chOff x="2880" y="1401"/>
            <a:chExt cx="2572" cy="624"/>
          </a:xfrm>
        </p:grpSpPr>
        <p:sp>
          <p:nvSpPr>
            <p:cNvPr id="962574" name="Text Box 19"/>
            <p:cNvSpPr txBox="1">
              <a:spLocks noChangeArrowheads="1"/>
            </p:cNvSpPr>
            <p:nvPr/>
          </p:nvSpPr>
          <p:spPr bwMode="auto">
            <a:xfrm>
              <a:off x="3696" y="1639"/>
              <a:ext cx="17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有限次初等行变换  </a:t>
              </a:r>
            </a:p>
          </p:txBody>
        </p:sp>
        <p:sp>
          <p:nvSpPr>
            <p:cNvPr id="962575" name="Line 20"/>
            <p:cNvSpPr>
              <a:spLocks noChangeShapeType="1"/>
            </p:cNvSpPr>
            <p:nvPr/>
          </p:nvSpPr>
          <p:spPr bwMode="auto">
            <a:xfrm flipH="1">
              <a:off x="2880" y="1401"/>
              <a:ext cx="139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4419600" y="3657600"/>
            <a:ext cx="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nimBg="1"/>
      <p:bldP spid="71697" grpId="0" animBg="1"/>
      <p:bldP spid="717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A9731C63-2B71-4D69-9D39-60ED71F29BBF}" type="slidenum">
              <a:rPr lang="zh-CN" altLang="en-US"/>
              <a:pPr algn="l">
                <a:defRPr/>
              </a:pPr>
              <a:t>27</a:t>
            </a:fld>
            <a:endParaRPr lang="zh-CN" altLang="en-US"/>
          </a:p>
        </p:txBody>
      </p:sp>
      <p:sp>
        <p:nvSpPr>
          <p:cNvPr id="672770" name="Rectangle 2"/>
          <p:cNvSpPr>
            <a:spLocks noChangeArrowheads="1"/>
          </p:cNvSpPr>
          <p:nvPr/>
        </p:nvSpPr>
        <p:spPr bwMode="auto">
          <a:xfrm>
            <a:off x="1371600" y="457200"/>
            <a:ext cx="41148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将下列矩阵化为标准形 .</a:t>
            </a:r>
          </a:p>
        </p:txBody>
      </p:sp>
      <p:sp>
        <p:nvSpPr>
          <p:cNvPr id="672774" name="Rectangle 6"/>
          <p:cNvSpPr>
            <a:spLocks noChangeArrowheads="1"/>
          </p:cNvSpPr>
          <p:nvPr/>
        </p:nvSpPr>
        <p:spPr bwMode="auto">
          <a:xfrm>
            <a:off x="381000" y="457200"/>
            <a:ext cx="663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例2</a:t>
            </a: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672776" name="Rectangle 8"/>
          <p:cNvSpPr>
            <a:spLocks noChangeArrowheads="1"/>
          </p:cNvSpPr>
          <p:nvPr/>
        </p:nvSpPr>
        <p:spPr bwMode="auto">
          <a:xfrm>
            <a:off x="381000" y="30480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解</a:t>
            </a: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62880" name="Object 2"/>
          <p:cNvGraphicFramePr>
            <a:graphicFrameLocks noChangeAspect="1"/>
          </p:cNvGraphicFramePr>
          <p:nvPr/>
        </p:nvGraphicFramePr>
        <p:xfrm>
          <a:off x="1524000" y="1109663"/>
          <a:ext cx="3429000" cy="1917700"/>
        </p:xfrm>
        <a:graphic>
          <a:graphicData uri="http://schemas.openxmlformats.org/presentationml/2006/ole">
            <p:oleObj spid="_x0000_s148482" name="Equation" r:id="rId3" imgW="1638300" imgH="914400" progId="Equation.3">
              <p:embed/>
            </p:oleObj>
          </a:graphicData>
        </a:graphic>
      </p:graphicFrame>
      <p:graphicFrame>
        <p:nvGraphicFramePr>
          <p:cNvPr id="762881" name="Object 3"/>
          <p:cNvGraphicFramePr>
            <a:graphicFrameLocks noChangeAspect="1"/>
          </p:cNvGraphicFramePr>
          <p:nvPr/>
        </p:nvGraphicFramePr>
        <p:xfrm>
          <a:off x="838200" y="3886200"/>
          <a:ext cx="984250" cy="441325"/>
        </p:xfrm>
        <a:graphic>
          <a:graphicData uri="http://schemas.openxmlformats.org/presentationml/2006/ole">
            <p:oleObj spid="_x0000_s148483" name="Equation" r:id="rId4" imgW="482181" imgH="215713" progId="Equation.3">
              <p:embed/>
            </p:oleObj>
          </a:graphicData>
        </a:graphic>
      </p:graphicFrame>
      <p:graphicFrame>
        <p:nvGraphicFramePr>
          <p:cNvPr id="762882" name="Object 4"/>
          <p:cNvGraphicFramePr>
            <a:graphicFrameLocks noChangeAspect="1"/>
          </p:cNvGraphicFramePr>
          <p:nvPr/>
        </p:nvGraphicFramePr>
        <p:xfrm>
          <a:off x="2057400" y="3429000"/>
          <a:ext cx="2895600" cy="1930400"/>
        </p:xfrm>
        <a:graphic>
          <a:graphicData uri="http://schemas.openxmlformats.org/presentationml/2006/ole">
            <p:oleObj spid="_x0000_s148484" name="Equation" r:id="rId5" imgW="1371600" imgH="914400" progId="Equation.3">
              <p:embed/>
            </p:oleObj>
          </a:graphicData>
        </a:graphic>
      </p:graphicFrame>
      <p:graphicFrame>
        <p:nvGraphicFramePr>
          <p:cNvPr id="762883" name="Object 5"/>
          <p:cNvGraphicFramePr>
            <a:graphicFrameLocks noChangeAspect="1"/>
          </p:cNvGraphicFramePr>
          <p:nvPr/>
        </p:nvGraphicFramePr>
        <p:xfrm>
          <a:off x="5181600" y="3868738"/>
          <a:ext cx="977900" cy="449262"/>
        </p:xfrm>
        <a:graphic>
          <a:graphicData uri="http://schemas.openxmlformats.org/presentationml/2006/ole">
            <p:oleObj spid="_x0000_s148485" name="Equation" r:id="rId6" imgW="469696" imgH="215806" progId="Equation.3">
              <p:embed/>
            </p:oleObj>
          </a:graphicData>
        </a:graphic>
      </p:graphicFrame>
      <p:sp>
        <p:nvSpPr>
          <p:cNvPr id="672782" name="Line 14"/>
          <p:cNvSpPr>
            <a:spLocks noChangeShapeType="1"/>
          </p:cNvSpPr>
          <p:nvPr/>
        </p:nvSpPr>
        <p:spPr bwMode="auto">
          <a:xfrm>
            <a:off x="5029200" y="4402138"/>
            <a:ext cx="1295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762884" name="Object 6"/>
          <p:cNvGraphicFramePr>
            <a:graphicFrameLocks noChangeAspect="1"/>
          </p:cNvGraphicFramePr>
          <p:nvPr/>
        </p:nvGraphicFramePr>
        <p:xfrm>
          <a:off x="5192713" y="4445000"/>
          <a:ext cx="952500" cy="474663"/>
        </p:xfrm>
        <a:graphic>
          <a:graphicData uri="http://schemas.openxmlformats.org/presentationml/2006/ole">
            <p:oleObj spid="_x0000_s148486" name="Equation" r:id="rId7" imgW="457200" imgH="228600" progId="Equation.3">
              <p:embed/>
            </p:oleObj>
          </a:graphicData>
        </a:graphic>
      </p:graphicFrame>
      <p:graphicFrame>
        <p:nvGraphicFramePr>
          <p:cNvPr id="762885" name="Object 7"/>
          <p:cNvGraphicFramePr>
            <a:graphicFrameLocks noChangeAspect="1"/>
          </p:cNvGraphicFramePr>
          <p:nvPr/>
        </p:nvGraphicFramePr>
        <p:xfrm>
          <a:off x="228600" y="4191000"/>
          <a:ext cx="412750" cy="414338"/>
        </p:xfrm>
        <a:graphic>
          <a:graphicData uri="http://schemas.openxmlformats.org/presentationml/2006/ole">
            <p:oleObj spid="_x0000_s148487" name="Equation" r:id="rId8" imgW="164885" imgH="164885" progId="Equation.3">
              <p:embed/>
            </p:oleObj>
          </a:graphicData>
        </a:graphic>
      </p:graphicFrame>
      <p:graphicFrame>
        <p:nvGraphicFramePr>
          <p:cNvPr id="762886" name="Object 8"/>
          <p:cNvGraphicFramePr>
            <a:graphicFrameLocks noChangeAspect="1"/>
          </p:cNvGraphicFramePr>
          <p:nvPr/>
        </p:nvGraphicFramePr>
        <p:xfrm>
          <a:off x="6400800" y="3398838"/>
          <a:ext cx="2514600" cy="2011362"/>
        </p:xfrm>
        <a:graphic>
          <a:graphicData uri="http://schemas.openxmlformats.org/presentationml/2006/ole">
            <p:oleObj spid="_x0000_s148488" name="Equation" r:id="rId9" imgW="1143000" imgH="914400" progId="Equation.3">
              <p:embed/>
            </p:oleObj>
          </a:graphicData>
        </a:graphic>
      </p:graphicFrame>
      <p:graphicFrame>
        <p:nvGraphicFramePr>
          <p:cNvPr id="762887" name="Object 9"/>
          <p:cNvGraphicFramePr>
            <a:graphicFrameLocks noChangeAspect="1"/>
          </p:cNvGraphicFramePr>
          <p:nvPr/>
        </p:nvGraphicFramePr>
        <p:xfrm>
          <a:off x="6575425" y="3900488"/>
          <a:ext cx="2057400" cy="466725"/>
        </p:xfrm>
        <a:graphic>
          <a:graphicData uri="http://schemas.openxmlformats.org/presentationml/2006/ole">
            <p:oleObj spid="_x0000_s148489" name="Equation" r:id="rId10" imgW="914570" imgH="209731" progId="Equation.3">
              <p:embed/>
            </p:oleObj>
          </a:graphicData>
        </a:graphic>
      </p:graphicFrame>
      <p:graphicFrame>
        <p:nvGraphicFramePr>
          <p:cNvPr id="762888" name="Object 10"/>
          <p:cNvGraphicFramePr>
            <a:graphicFrameLocks noChangeAspect="1"/>
          </p:cNvGraphicFramePr>
          <p:nvPr/>
        </p:nvGraphicFramePr>
        <p:xfrm>
          <a:off x="6553200" y="4389438"/>
          <a:ext cx="2057400" cy="469900"/>
        </p:xfrm>
        <a:graphic>
          <a:graphicData uri="http://schemas.openxmlformats.org/presentationml/2006/ole">
            <p:oleObj spid="_x0000_s148490" name="Equation" r:id="rId11" imgW="942782" imgH="209731" progId="Equation.3">
              <p:embed/>
            </p:oleObj>
          </a:graphicData>
        </a:graphic>
      </p:graphicFrame>
      <p:sp>
        <p:nvSpPr>
          <p:cNvPr id="963600" name="TextBox 17"/>
          <p:cNvSpPr txBox="1">
            <a:spLocks noChangeArrowheads="1"/>
          </p:cNvSpPr>
          <p:nvPr/>
        </p:nvSpPr>
        <p:spPr bwMode="auto">
          <a:xfrm>
            <a:off x="827088" y="4437063"/>
            <a:ext cx="1008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755650" y="4437063"/>
            <a:ext cx="1295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62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28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762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0" grpId="0" autoUpdateAnimBg="0"/>
      <p:bldP spid="672774" grpId="0" autoUpdateAnimBg="0"/>
      <p:bldP spid="672776" grpId="0" autoUpdateAnimBg="0"/>
      <p:bldP spid="672782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D5C263D7-CDB0-4B11-9AD4-255440184449}" type="slidenum">
              <a:rPr lang="zh-CN" altLang="en-US"/>
              <a:pPr algn="l">
                <a:defRPr/>
              </a:pPr>
              <a:t>28</a:t>
            </a:fld>
            <a:endParaRPr lang="zh-CN" altLang="en-US"/>
          </a:p>
        </p:txBody>
      </p:sp>
      <p:graphicFrame>
        <p:nvGraphicFramePr>
          <p:cNvPr id="964611" name="Object 2"/>
          <p:cNvGraphicFramePr>
            <a:graphicFrameLocks noChangeAspect="1"/>
          </p:cNvGraphicFramePr>
          <p:nvPr/>
        </p:nvGraphicFramePr>
        <p:xfrm>
          <a:off x="533400" y="152400"/>
          <a:ext cx="2971800" cy="2162175"/>
        </p:xfrm>
        <a:graphic>
          <a:graphicData uri="http://schemas.openxmlformats.org/presentationml/2006/ole">
            <p:oleObj spid="_x0000_s149506" name="Equation" r:id="rId3" imgW="1257300" imgH="914400" progId="Equation.3">
              <p:embed/>
            </p:oleObj>
          </a:graphicData>
        </a:graphic>
      </p:graphicFrame>
      <p:graphicFrame>
        <p:nvGraphicFramePr>
          <p:cNvPr id="673809" name="Object 3"/>
          <p:cNvGraphicFramePr>
            <a:graphicFrameLocks noChangeAspect="1"/>
          </p:cNvGraphicFramePr>
          <p:nvPr/>
        </p:nvGraphicFramePr>
        <p:xfrm>
          <a:off x="3657600" y="685800"/>
          <a:ext cx="984250" cy="441325"/>
        </p:xfrm>
        <a:graphic>
          <a:graphicData uri="http://schemas.openxmlformats.org/presentationml/2006/ole">
            <p:oleObj spid="_x0000_s149507" name="Equation" r:id="rId4" imgW="482181" imgH="215713" progId="Equation.3">
              <p:embed/>
            </p:oleObj>
          </a:graphicData>
        </a:graphic>
      </p:graphicFrame>
      <p:sp>
        <p:nvSpPr>
          <p:cNvPr id="673810" name="Line 18"/>
          <p:cNvSpPr>
            <a:spLocks noChangeShapeType="1"/>
          </p:cNvSpPr>
          <p:nvPr/>
        </p:nvSpPr>
        <p:spPr bwMode="auto">
          <a:xfrm>
            <a:off x="3549650" y="12192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73811" name="Object 4"/>
          <p:cNvGraphicFramePr>
            <a:graphicFrameLocks noChangeAspect="1"/>
          </p:cNvGraphicFramePr>
          <p:nvPr/>
        </p:nvGraphicFramePr>
        <p:xfrm>
          <a:off x="4800600" y="152400"/>
          <a:ext cx="2743200" cy="2108200"/>
        </p:xfrm>
        <a:graphic>
          <a:graphicData uri="http://schemas.openxmlformats.org/presentationml/2006/ole">
            <p:oleObj spid="_x0000_s149508" name="Equation" r:id="rId5" imgW="1143000" imgH="914400" progId="Equation.3">
              <p:embed/>
            </p:oleObj>
          </a:graphicData>
        </a:graphic>
      </p:graphicFrame>
      <p:graphicFrame>
        <p:nvGraphicFramePr>
          <p:cNvPr id="673814" name="Object 5"/>
          <p:cNvGraphicFramePr>
            <a:graphicFrameLocks noChangeAspect="1"/>
          </p:cNvGraphicFramePr>
          <p:nvPr/>
        </p:nvGraphicFramePr>
        <p:xfrm>
          <a:off x="3657600" y="1295400"/>
          <a:ext cx="957263" cy="466725"/>
        </p:xfrm>
        <a:graphic>
          <a:graphicData uri="http://schemas.openxmlformats.org/presentationml/2006/ole">
            <p:oleObj spid="_x0000_s149509" name="Equation" r:id="rId6" imgW="469900" imgH="228600" progId="Equation.3">
              <p:embed/>
            </p:oleObj>
          </a:graphicData>
        </a:graphic>
      </p:graphicFrame>
      <p:graphicFrame>
        <p:nvGraphicFramePr>
          <p:cNvPr id="673815" name="Object 6"/>
          <p:cNvGraphicFramePr>
            <a:graphicFrameLocks noChangeAspect="1"/>
          </p:cNvGraphicFramePr>
          <p:nvPr/>
        </p:nvGraphicFramePr>
        <p:xfrm>
          <a:off x="5486400" y="1219200"/>
          <a:ext cx="1981200" cy="476250"/>
        </p:xfrm>
        <a:graphic>
          <a:graphicData uri="http://schemas.openxmlformats.org/presentationml/2006/ole">
            <p:oleObj spid="_x0000_s149510" name="Equation" r:id="rId7" imgW="857304" imgH="209731" progId="Equation.3">
              <p:embed/>
            </p:oleObj>
          </a:graphicData>
        </a:graphic>
      </p:graphicFrame>
      <p:graphicFrame>
        <p:nvGraphicFramePr>
          <p:cNvPr id="673816" name="Object 7"/>
          <p:cNvGraphicFramePr>
            <a:graphicFrameLocks noChangeAspect="1"/>
          </p:cNvGraphicFramePr>
          <p:nvPr/>
        </p:nvGraphicFramePr>
        <p:xfrm>
          <a:off x="5486400" y="1774825"/>
          <a:ext cx="1981200" cy="476250"/>
        </p:xfrm>
        <a:graphic>
          <a:graphicData uri="http://schemas.openxmlformats.org/presentationml/2006/ole">
            <p:oleObj spid="_x0000_s149511" name="Equation" r:id="rId8" imgW="857304" imgH="209731" progId="Equation.3">
              <p:embed/>
            </p:oleObj>
          </a:graphicData>
        </a:graphic>
      </p:graphicFrame>
      <p:graphicFrame>
        <p:nvGraphicFramePr>
          <p:cNvPr id="673817" name="Object 8"/>
          <p:cNvGraphicFramePr>
            <a:graphicFrameLocks noChangeAspect="1"/>
          </p:cNvGraphicFramePr>
          <p:nvPr/>
        </p:nvGraphicFramePr>
        <p:xfrm>
          <a:off x="5397500" y="2438400"/>
          <a:ext cx="2235200" cy="2012950"/>
        </p:xfrm>
        <a:graphic>
          <a:graphicData uri="http://schemas.openxmlformats.org/presentationml/2006/ole">
            <p:oleObj spid="_x0000_s149512" name="Equation" r:id="rId9" imgW="1016000" imgH="914400" progId="Equation.3">
              <p:embed/>
            </p:oleObj>
          </a:graphicData>
        </a:graphic>
      </p:graphicFrame>
      <p:sp>
        <p:nvSpPr>
          <p:cNvPr id="673819" name="Line 27"/>
          <p:cNvSpPr>
            <a:spLocks noChangeShapeType="1"/>
          </p:cNvSpPr>
          <p:nvPr/>
        </p:nvSpPr>
        <p:spPr bwMode="auto">
          <a:xfrm>
            <a:off x="347663" y="33528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73820" name="Object 9"/>
          <p:cNvGraphicFramePr>
            <a:graphicFrameLocks noChangeAspect="1"/>
          </p:cNvGraphicFramePr>
          <p:nvPr/>
        </p:nvGraphicFramePr>
        <p:xfrm>
          <a:off x="1447800" y="2362200"/>
          <a:ext cx="2590800" cy="2076450"/>
        </p:xfrm>
        <a:graphic>
          <a:graphicData uri="http://schemas.openxmlformats.org/presentationml/2006/ole">
            <p:oleObj spid="_x0000_s149513" name="Equation" r:id="rId10" imgW="1143000" imgH="914400" progId="Equation.3">
              <p:embed/>
            </p:oleObj>
          </a:graphicData>
        </a:graphic>
      </p:graphicFrame>
      <p:graphicFrame>
        <p:nvGraphicFramePr>
          <p:cNvPr id="673821" name="Object 10"/>
          <p:cNvGraphicFramePr>
            <a:graphicFrameLocks noChangeAspect="1"/>
          </p:cNvGraphicFramePr>
          <p:nvPr/>
        </p:nvGraphicFramePr>
        <p:xfrm>
          <a:off x="1524000" y="4572000"/>
          <a:ext cx="2667000" cy="1990725"/>
        </p:xfrm>
        <a:graphic>
          <a:graphicData uri="http://schemas.openxmlformats.org/presentationml/2006/ole">
            <p:oleObj spid="_x0000_s149514" name="Equation" r:id="rId11" imgW="1016000" imgH="914400" progId="Equation.3">
              <p:embed/>
            </p:oleObj>
          </a:graphicData>
        </a:graphic>
      </p:graphicFrame>
      <p:sp>
        <p:nvSpPr>
          <p:cNvPr id="673822" name="Line 30"/>
          <p:cNvSpPr>
            <a:spLocks noChangeShapeType="1"/>
          </p:cNvSpPr>
          <p:nvPr/>
        </p:nvSpPr>
        <p:spPr bwMode="auto">
          <a:xfrm flipV="1">
            <a:off x="4114800" y="3332163"/>
            <a:ext cx="1143000" cy="9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73823" name="Object 11"/>
          <p:cNvGraphicFramePr>
            <a:graphicFrameLocks noChangeAspect="1"/>
          </p:cNvGraphicFramePr>
          <p:nvPr/>
        </p:nvGraphicFramePr>
        <p:xfrm>
          <a:off x="2743200" y="3429000"/>
          <a:ext cx="1143000" cy="476250"/>
        </p:xfrm>
        <a:graphic>
          <a:graphicData uri="http://schemas.openxmlformats.org/presentationml/2006/ole">
            <p:oleObj spid="_x0000_s149515" name="Equation" r:id="rId12" imgW="418967" imgH="209731" progId="Equation.3">
              <p:embed/>
            </p:oleObj>
          </a:graphicData>
        </a:graphic>
      </p:graphicFrame>
      <p:graphicFrame>
        <p:nvGraphicFramePr>
          <p:cNvPr id="673824" name="Object 12"/>
          <p:cNvGraphicFramePr>
            <a:graphicFrameLocks noChangeAspect="1"/>
          </p:cNvGraphicFramePr>
          <p:nvPr/>
        </p:nvGraphicFramePr>
        <p:xfrm>
          <a:off x="2732088" y="3929063"/>
          <a:ext cx="1143000" cy="508000"/>
        </p:xfrm>
        <a:graphic>
          <a:graphicData uri="http://schemas.openxmlformats.org/presentationml/2006/ole">
            <p:oleObj spid="_x0000_s149516" name="Equation" r:id="rId13" imgW="371386" imgH="209731" progId="Equation.3">
              <p:embed/>
            </p:oleObj>
          </a:graphicData>
        </a:graphic>
      </p:graphicFrame>
      <p:graphicFrame>
        <p:nvGraphicFramePr>
          <p:cNvPr id="673825" name="Object 13"/>
          <p:cNvGraphicFramePr>
            <a:graphicFrameLocks noChangeAspect="1"/>
          </p:cNvGraphicFramePr>
          <p:nvPr/>
        </p:nvGraphicFramePr>
        <p:xfrm>
          <a:off x="6519863" y="2971800"/>
          <a:ext cx="958850" cy="508000"/>
        </p:xfrm>
        <a:graphic>
          <a:graphicData uri="http://schemas.openxmlformats.org/presentationml/2006/ole">
            <p:oleObj spid="_x0000_s149517" name="Equation" r:id="rId14" imgW="457285" imgH="209731" progId="Equation.3">
              <p:embed/>
            </p:oleObj>
          </a:graphicData>
        </a:graphic>
      </p:graphicFrame>
      <p:sp>
        <p:nvSpPr>
          <p:cNvPr id="673827" name="Line 35"/>
          <p:cNvSpPr>
            <a:spLocks noChangeShapeType="1"/>
          </p:cNvSpPr>
          <p:nvPr/>
        </p:nvSpPr>
        <p:spPr bwMode="auto">
          <a:xfrm>
            <a:off x="381000" y="54102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73828" name="Object 14"/>
          <p:cNvGraphicFramePr>
            <a:graphicFrameLocks noChangeAspect="1"/>
          </p:cNvGraphicFramePr>
          <p:nvPr/>
        </p:nvGraphicFramePr>
        <p:xfrm>
          <a:off x="2287588" y="4605338"/>
          <a:ext cx="303212" cy="417512"/>
        </p:xfrm>
        <a:graphic>
          <a:graphicData uri="http://schemas.openxmlformats.org/presentationml/2006/ole">
            <p:oleObj spid="_x0000_s149518" name="Equation" r:id="rId15" imgW="114111" imgH="171252" progId="Equation.3">
              <p:embed/>
            </p:oleObj>
          </a:graphicData>
        </a:graphic>
      </p:graphicFrame>
      <p:sp>
        <p:nvSpPr>
          <p:cNvPr id="673830" name="Line 38"/>
          <p:cNvSpPr>
            <a:spLocks noChangeShapeType="1"/>
          </p:cNvSpPr>
          <p:nvPr/>
        </p:nvSpPr>
        <p:spPr bwMode="auto">
          <a:xfrm>
            <a:off x="4267200" y="54102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73831" name="Object 15"/>
          <p:cNvGraphicFramePr>
            <a:graphicFrameLocks noChangeAspect="1"/>
          </p:cNvGraphicFramePr>
          <p:nvPr/>
        </p:nvGraphicFramePr>
        <p:xfrm>
          <a:off x="5334000" y="4605338"/>
          <a:ext cx="2590800" cy="2035175"/>
        </p:xfrm>
        <a:graphic>
          <a:graphicData uri="http://schemas.openxmlformats.org/presentationml/2006/ole">
            <p:oleObj spid="_x0000_s149519" name="公式" r:id="rId16" imgW="977900" imgH="914400" progId="Equation.3">
              <p:embed/>
            </p:oleObj>
          </a:graphicData>
        </a:graphic>
      </p:graphicFrame>
      <p:graphicFrame>
        <p:nvGraphicFramePr>
          <p:cNvPr id="673833" name="Object 16"/>
          <p:cNvGraphicFramePr>
            <a:graphicFrameLocks noChangeAspect="1"/>
          </p:cNvGraphicFramePr>
          <p:nvPr/>
        </p:nvGraphicFramePr>
        <p:xfrm>
          <a:off x="3432175" y="4594225"/>
          <a:ext cx="519113" cy="387350"/>
        </p:xfrm>
        <a:graphic>
          <a:graphicData uri="http://schemas.openxmlformats.org/presentationml/2006/ole">
            <p:oleObj spid="_x0000_s149520" name="Equation" r:id="rId17" imgW="209694" imgH="152224" progId="Equation.3">
              <p:embed/>
            </p:oleObj>
          </a:graphicData>
        </a:graphic>
      </p:graphicFrame>
      <p:graphicFrame>
        <p:nvGraphicFramePr>
          <p:cNvPr id="673835" name="Object 17"/>
          <p:cNvGraphicFramePr>
            <a:graphicFrameLocks noChangeAspect="1"/>
          </p:cNvGraphicFramePr>
          <p:nvPr/>
        </p:nvGraphicFramePr>
        <p:xfrm>
          <a:off x="6519863" y="2459038"/>
          <a:ext cx="935037" cy="509587"/>
        </p:xfrm>
        <a:graphic>
          <a:graphicData uri="http://schemas.openxmlformats.org/presentationml/2006/ole">
            <p:oleObj spid="_x0000_s149521" name="Equation" r:id="rId18" imgW="447600" imgH="209731" progId="Equation.3">
              <p:embed/>
            </p:oleObj>
          </a:graphicData>
        </a:graphic>
      </p:graphicFrame>
      <p:graphicFrame>
        <p:nvGraphicFramePr>
          <p:cNvPr id="7146514" name="Object 18"/>
          <p:cNvGraphicFramePr>
            <a:graphicFrameLocks noChangeAspect="1"/>
          </p:cNvGraphicFramePr>
          <p:nvPr/>
        </p:nvGraphicFramePr>
        <p:xfrm>
          <a:off x="323850" y="2695575"/>
          <a:ext cx="863600" cy="517525"/>
        </p:xfrm>
        <a:graphic>
          <a:graphicData uri="http://schemas.openxmlformats.org/presentationml/2006/ole">
            <p:oleObj spid="_x0000_s149522" name="公式" r:id="rId19" imgW="381000" imgH="228600" progId="Equation.3">
              <p:embed/>
            </p:oleObj>
          </a:graphicData>
        </a:graphic>
      </p:graphicFrame>
      <p:graphicFrame>
        <p:nvGraphicFramePr>
          <p:cNvPr id="7146515" name="Object 19"/>
          <p:cNvGraphicFramePr>
            <a:graphicFrameLocks noChangeAspect="1"/>
          </p:cNvGraphicFramePr>
          <p:nvPr/>
        </p:nvGraphicFramePr>
        <p:xfrm>
          <a:off x="265113" y="3348038"/>
          <a:ext cx="993775" cy="528637"/>
        </p:xfrm>
        <a:graphic>
          <a:graphicData uri="http://schemas.openxmlformats.org/presentationml/2006/ole">
            <p:oleObj spid="_x0000_s149523" name="公式" r:id="rId20" imgW="431613" imgH="228501" progId="Equation.3">
              <p:embed/>
            </p:oleObj>
          </a:graphicData>
        </a:graphic>
      </p:graphicFrame>
      <p:graphicFrame>
        <p:nvGraphicFramePr>
          <p:cNvPr id="7146516" name="Object 20"/>
          <p:cNvGraphicFramePr>
            <a:graphicFrameLocks noChangeAspect="1"/>
          </p:cNvGraphicFramePr>
          <p:nvPr/>
        </p:nvGraphicFramePr>
        <p:xfrm>
          <a:off x="4154488" y="2781300"/>
          <a:ext cx="977900" cy="503238"/>
        </p:xfrm>
        <a:graphic>
          <a:graphicData uri="http://schemas.openxmlformats.org/presentationml/2006/ole">
            <p:oleObj spid="_x0000_s149524" name="公式" r:id="rId21" imgW="431613" imgH="228501" progId="Equation.3">
              <p:embed/>
            </p:oleObj>
          </a:graphicData>
        </a:graphic>
      </p:graphicFrame>
      <p:graphicFrame>
        <p:nvGraphicFramePr>
          <p:cNvPr id="7146517" name="Object 21"/>
          <p:cNvGraphicFramePr>
            <a:graphicFrameLocks noChangeAspect="1"/>
          </p:cNvGraphicFramePr>
          <p:nvPr/>
        </p:nvGraphicFramePr>
        <p:xfrm>
          <a:off x="4140200" y="3430588"/>
          <a:ext cx="1035050" cy="503237"/>
        </p:xfrm>
        <a:graphic>
          <a:graphicData uri="http://schemas.openxmlformats.org/presentationml/2006/ole">
            <p:oleObj spid="_x0000_s149525" name="公式" r:id="rId22" imgW="457200" imgH="228600" progId="Equation.3">
              <p:embed/>
            </p:oleObj>
          </a:graphicData>
        </a:graphic>
      </p:graphicFrame>
      <p:graphicFrame>
        <p:nvGraphicFramePr>
          <p:cNvPr id="7146518" name="Object 22"/>
          <p:cNvGraphicFramePr>
            <a:graphicFrameLocks noChangeAspect="1"/>
          </p:cNvGraphicFramePr>
          <p:nvPr/>
        </p:nvGraphicFramePr>
        <p:xfrm>
          <a:off x="3708400" y="1679575"/>
          <a:ext cx="957263" cy="439738"/>
        </p:xfrm>
        <a:graphic>
          <a:graphicData uri="http://schemas.openxmlformats.org/presentationml/2006/ole">
            <p:oleObj spid="_x0000_s149526" name="公式" r:id="rId23" imgW="469696" imgH="215806" progId="Equation.3">
              <p:embed/>
            </p:oleObj>
          </a:graphicData>
        </a:graphic>
      </p:graphicFrame>
      <p:graphicFrame>
        <p:nvGraphicFramePr>
          <p:cNvPr id="7146519" name="Object 23"/>
          <p:cNvGraphicFramePr>
            <a:graphicFrameLocks noChangeAspect="1"/>
          </p:cNvGraphicFramePr>
          <p:nvPr/>
        </p:nvGraphicFramePr>
        <p:xfrm>
          <a:off x="395288" y="4740275"/>
          <a:ext cx="1006475" cy="474663"/>
        </p:xfrm>
        <a:graphic>
          <a:graphicData uri="http://schemas.openxmlformats.org/presentationml/2006/ole">
            <p:oleObj spid="_x0000_s149527" name="公式" r:id="rId24" imgW="444114" imgH="215713" progId="Equation.3">
              <p:embed/>
            </p:oleObj>
          </a:graphicData>
        </a:graphic>
      </p:graphicFrame>
      <p:graphicFrame>
        <p:nvGraphicFramePr>
          <p:cNvPr id="7146520" name="Object 24"/>
          <p:cNvGraphicFramePr>
            <a:graphicFrameLocks noChangeAspect="1"/>
          </p:cNvGraphicFramePr>
          <p:nvPr/>
        </p:nvGraphicFramePr>
        <p:xfrm>
          <a:off x="4314825" y="4800600"/>
          <a:ext cx="920750" cy="474663"/>
        </p:xfrm>
        <a:graphic>
          <a:graphicData uri="http://schemas.openxmlformats.org/presentationml/2006/ole">
            <p:oleObj spid="_x0000_s149528" name="公式" r:id="rId25" imgW="406048" imgH="215713" progId="Equation.3">
              <p:embed/>
            </p:oleObj>
          </a:graphicData>
        </a:graphic>
      </p:graphicFrame>
      <p:graphicFrame>
        <p:nvGraphicFramePr>
          <p:cNvPr id="7146521" name="Object 25"/>
          <p:cNvGraphicFramePr>
            <a:graphicFrameLocks noChangeAspect="1"/>
          </p:cNvGraphicFramePr>
          <p:nvPr/>
        </p:nvGraphicFramePr>
        <p:xfrm>
          <a:off x="4327525" y="5530850"/>
          <a:ext cx="950913" cy="474663"/>
        </p:xfrm>
        <a:graphic>
          <a:graphicData uri="http://schemas.openxmlformats.org/presentationml/2006/ole">
            <p:oleObj spid="_x0000_s149529" name="公式" r:id="rId26" imgW="418918" imgH="215806" progId="Equation.3">
              <p:embed/>
            </p:oleObj>
          </a:graphicData>
        </a:graphic>
      </p:graphicFrame>
      <p:graphicFrame>
        <p:nvGraphicFramePr>
          <p:cNvPr id="7146522" name="Object 26"/>
          <p:cNvGraphicFramePr>
            <a:graphicFrameLocks noChangeAspect="1"/>
          </p:cNvGraphicFramePr>
          <p:nvPr/>
        </p:nvGraphicFramePr>
        <p:xfrm>
          <a:off x="4313238" y="5926138"/>
          <a:ext cx="950912" cy="503237"/>
        </p:xfrm>
        <a:graphic>
          <a:graphicData uri="http://schemas.openxmlformats.org/presentationml/2006/ole">
            <p:oleObj spid="_x0000_s149530" name="公式" r:id="rId27" imgW="419100" imgH="228600" progId="Equation.3">
              <p:embed/>
            </p:oleObj>
          </a:graphicData>
        </a:graphic>
      </p:graphicFrame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>
            <a:off x="5500688" y="6070600"/>
            <a:ext cx="2071687" cy="1588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rot="5400000">
            <a:off x="6107113" y="5537200"/>
            <a:ext cx="1930400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38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4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38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4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3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38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4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3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38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4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3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38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4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738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7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14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73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38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73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38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7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14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14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1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7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7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0" grpId="0" animBg="1"/>
      <p:bldP spid="673819" grpId="0" animBg="1"/>
      <p:bldP spid="673822" grpId="0" animBg="1"/>
      <p:bldP spid="673827" grpId="0" animBg="1"/>
      <p:bldP spid="6738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2988" y="836613"/>
            <a:ext cx="7416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CACAFF">
                    <a:lumMod val="50000"/>
                  </a:srgbClr>
                </a:solidFill>
                <a:latin typeface="Arial" charset="0"/>
                <a:ea typeface="宋体" charset="-122"/>
              </a:rPr>
              <a:t>课堂练习</a:t>
            </a:r>
            <a:r>
              <a:rPr lang="en-US" altLang="zh-CN" sz="2400" b="1" dirty="0">
                <a:solidFill>
                  <a:srgbClr val="CACAFF">
                    <a:lumMod val="50000"/>
                  </a:srgbClr>
                </a:solidFill>
                <a:latin typeface="Arial" charset="0"/>
                <a:ea typeface="宋体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：用初等变换将下列矩阵化为标准形矩阵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.</a:t>
            </a:r>
            <a:endParaRPr lang="zh-CN" altLang="en-US" sz="2400" b="1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965635" name="Object 2"/>
          <p:cNvGraphicFramePr>
            <a:graphicFrameLocks noChangeAspect="1"/>
          </p:cNvGraphicFramePr>
          <p:nvPr/>
        </p:nvGraphicFramePr>
        <p:xfrm>
          <a:off x="1671638" y="2357438"/>
          <a:ext cx="5959475" cy="2981325"/>
        </p:xfrm>
        <a:graphic>
          <a:graphicData uri="http://schemas.openxmlformats.org/presentationml/2006/ole">
            <p:oleObj spid="_x0000_s150530" name="公式" r:id="rId3" imgW="14224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知识点回顾：克拉默法则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838200" y="32258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结论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FF"/>
                </a:solidFill>
                <a:latin typeface="楷体_GB2312" pitchFamily="49" charset="-122"/>
              </a:rPr>
              <a:t>1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如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果线性方程组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(1)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的系数行列式不等于零，则该线性方程组一定有解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而且解是唯一的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P. 24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定理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4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）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38200" y="4137025"/>
            <a:ext cx="77739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结论 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1′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如果线性方程组无解或有两个不同的解，则它的系数行列式必为零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（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P.24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定理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4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'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）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914400" y="1951038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设</a:t>
            </a: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1763713" y="1146175"/>
          <a:ext cx="5700712" cy="2066925"/>
        </p:xfrm>
        <a:graphic>
          <a:graphicData uri="http://schemas.openxmlformats.org/presentationml/2006/ole">
            <p:oleObj spid="_x0000_s126978" name="Equation" r:id="rId3" imgW="2590800" imgH="939800" progId="">
              <p:embed/>
            </p:oleObj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838200" y="5048250"/>
            <a:ext cx="616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用克拉默法则解线性方程组的两个条件：  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838200" y="5594350"/>
            <a:ext cx="478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(1)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方程个数等于未知量个数；  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838200" y="6140450"/>
            <a:ext cx="401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(2)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系数行列式不等于零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  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6256338" y="5013325"/>
            <a:ext cx="2808287" cy="1327150"/>
          </a:xfrm>
          <a:prstGeom prst="cloudCallout">
            <a:avLst>
              <a:gd name="adj1" fmla="val -57407"/>
              <a:gd name="adj2" fmla="val 74042"/>
            </a:avLst>
          </a:prstGeom>
          <a:solidFill>
            <a:schemeClr val="bg1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FF0000"/>
                </a:solidFill>
              </a:rPr>
              <a:t>线性方程组的解受哪些因素的影响？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 autoUpdateAnimBg="0"/>
      <p:bldP spid="25605" grpId="0"/>
      <p:bldP spid="25607" grpId="0" autoUpdateAnimBg="0"/>
      <p:bldP spid="25608" grpId="0" autoUpdateAnimBg="0"/>
      <p:bldP spid="25609" grpId="0" autoUpdateAnimBg="0"/>
      <p:bldP spid="256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188" y="2471738"/>
            <a:ext cx="8064500" cy="1462087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800" b="1" kern="0" dirty="0">
                <a:solidFill>
                  <a:srgbClr val="CC0099"/>
                </a:solidFill>
                <a:latin typeface="楷体_GB2312" pitchFamily="49" charset="-122"/>
              </a:rPr>
              <a:t>§3.1.2 </a:t>
            </a:r>
            <a:r>
              <a:rPr kumimoji="1" lang="zh-CN" altLang="en-US" sz="4800" b="1" kern="0" dirty="0">
                <a:solidFill>
                  <a:srgbClr val="CC0099"/>
                </a:solidFill>
                <a:latin typeface="楷体_GB2312" pitchFamily="49" charset="-122"/>
              </a:rPr>
              <a:t>矩阵的初等变换</a:t>
            </a:r>
            <a:r>
              <a:rPr kumimoji="1" lang="en-US" altLang="zh-CN" sz="4800" b="1" kern="0" dirty="0">
                <a:solidFill>
                  <a:srgbClr val="CC0099"/>
                </a:solidFill>
                <a:latin typeface="楷体_GB2312" pitchFamily="49" charset="-122"/>
              </a:rPr>
              <a:t>(</a:t>
            </a:r>
            <a:r>
              <a:rPr kumimoji="1" lang="zh-CN" altLang="en-US" sz="4800" b="1" kern="0" dirty="0">
                <a:solidFill>
                  <a:srgbClr val="CC0099"/>
                </a:solidFill>
                <a:latin typeface="楷体_GB2312" pitchFamily="49" charset="-122"/>
              </a:rPr>
              <a:t>下</a:t>
            </a:r>
            <a:r>
              <a:rPr kumimoji="1" lang="en-US" altLang="zh-CN" sz="4800" b="1" kern="0" dirty="0">
                <a:solidFill>
                  <a:srgbClr val="CC0099"/>
                </a:solidFill>
                <a:latin typeface="楷体_GB2312" pitchFamily="49" charset="-122"/>
              </a:rPr>
              <a:t>)</a:t>
            </a:r>
            <a:endParaRPr kumimoji="1" lang="zh-CN" altLang="en-US" sz="4800" b="1" kern="0" dirty="0">
              <a:solidFill>
                <a:srgbClr val="CC00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TextBox 1"/>
          <p:cNvSpPr txBox="1">
            <a:spLocks noChangeArrowheads="1"/>
          </p:cNvSpPr>
          <p:nvPr/>
        </p:nvSpPr>
        <p:spPr bwMode="auto">
          <a:xfrm>
            <a:off x="2484438" y="765175"/>
            <a:ext cx="3671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smtClean="0">
                <a:solidFill>
                  <a:srgbClr val="00007D"/>
                </a:solidFill>
                <a:latin typeface="Arial" charset="0"/>
                <a:ea typeface="宋体" pitchFamily="2" charset="-122"/>
              </a:rPr>
              <a:t>上节内容回顾</a:t>
            </a:r>
          </a:p>
        </p:txBody>
      </p:sp>
      <p:sp>
        <p:nvSpPr>
          <p:cNvPr id="967683" name="TextBox 2"/>
          <p:cNvSpPr txBox="1">
            <a:spLocks noChangeArrowheads="1"/>
          </p:cNvSpPr>
          <p:nvPr/>
        </p:nvSpPr>
        <p:spPr bwMode="auto">
          <a:xfrm>
            <a:off x="1187450" y="2133600"/>
            <a:ext cx="5472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一、初等变换的定义</a:t>
            </a:r>
          </a:p>
        </p:txBody>
      </p:sp>
      <p:sp>
        <p:nvSpPr>
          <p:cNvPr id="967684" name="TextBox 3"/>
          <p:cNvSpPr txBox="1">
            <a:spLocks noChangeArrowheads="1"/>
          </p:cNvSpPr>
          <p:nvPr/>
        </p:nvSpPr>
        <p:spPr bwMode="auto">
          <a:xfrm>
            <a:off x="1187450" y="2997200"/>
            <a:ext cx="5472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二、矩阵的分类</a:t>
            </a:r>
          </a:p>
        </p:txBody>
      </p:sp>
      <p:sp>
        <p:nvSpPr>
          <p:cNvPr id="967685" name="TextBox 4"/>
          <p:cNvSpPr txBox="1">
            <a:spLocks noChangeArrowheads="1"/>
          </p:cNvSpPr>
          <p:nvPr/>
        </p:nvSpPr>
        <p:spPr bwMode="auto">
          <a:xfrm>
            <a:off x="1187450" y="4006850"/>
            <a:ext cx="7956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三、三种特殊矩阵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476250"/>
            <a:ext cx="784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00FF"/>
                </a:solidFill>
              </a:rPr>
              <a:t>一、初等变换的定义</a:t>
            </a:r>
            <a:endParaRPr lang="en-US" altLang="zh-CN" sz="2400" b="1" smtClean="0">
              <a:solidFill>
                <a:srgbClr val="0000FF"/>
              </a:solidFill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62000" y="1533525"/>
            <a:ext cx="755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</a:rPr>
              <a:t>对调两行，记作                                   ；</a:t>
            </a:r>
          </a:p>
        </p:txBody>
      </p:sp>
      <p:graphicFrame>
        <p:nvGraphicFramePr>
          <p:cNvPr id="82951" name="Object 2"/>
          <p:cNvGraphicFramePr>
            <a:graphicFrameLocks noChangeAspect="1"/>
          </p:cNvGraphicFramePr>
          <p:nvPr/>
        </p:nvGraphicFramePr>
        <p:xfrm>
          <a:off x="3279775" y="1519238"/>
          <a:ext cx="1076325" cy="552450"/>
        </p:xfrm>
        <a:graphic>
          <a:graphicData uri="http://schemas.openxmlformats.org/presentationml/2006/ole">
            <p:oleObj spid="_x0000_s151554" name="Equation" r:id="rId3" imgW="596880" imgH="292320" progId="">
              <p:embed/>
            </p:oleObj>
          </a:graphicData>
        </a:graphic>
      </p:graphicFrame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62000" y="2147888"/>
            <a:ext cx="813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</a:rPr>
              <a:t>以非零常数 </a:t>
            </a:r>
            <a:r>
              <a:rPr lang="en-US" altLang="zh-CN" sz="2400" b="1" i="1" smtClean="0">
                <a:solidFill>
                  <a:srgbClr val="000000"/>
                </a:solidFill>
              </a:rPr>
              <a:t>k </a:t>
            </a:r>
            <a:r>
              <a:rPr lang="zh-CN" altLang="en-US" sz="2400" b="1" smtClean="0">
                <a:solidFill>
                  <a:srgbClr val="000000"/>
                </a:solidFill>
              </a:rPr>
              <a:t>乘某一行的所有元素，记作                      ； </a:t>
            </a:r>
          </a:p>
        </p:txBody>
      </p:sp>
      <p:graphicFrame>
        <p:nvGraphicFramePr>
          <p:cNvPr id="82953" name="Object 3"/>
          <p:cNvGraphicFramePr>
            <a:graphicFrameLocks noChangeAspect="1"/>
          </p:cNvGraphicFramePr>
          <p:nvPr/>
        </p:nvGraphicFramePr>
        <p:xfrm>
          <a:off x="6588125" y="2143125"/>
          <a:ext cx="814388" cy="523875"/>
        </p:xfrm>
        <a:graphic>
          <a:graphicData uri="http://schemas.openxmlformats.org/presentationml/2006/ole">
            <p:oleObj spid="_x0000_s151555" name="Equation" r:id="rId4" imgW="444600" imgH="279360" progId="">
              <p:embed/>
            </p:oleObj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763588" y="2762250"/>
            <a:ext cx="8129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00"/>
                </a:solidFill>
              </a:rPr>
              <a:t>某一行加上另一行的 </a:t>
            </a:r>
            <a:r>
              <a:rPr lang="en-US" altLang="zh-CN" sz="2400" b="1" i="1" smtClean="0">
                <a:solidFill>
                  <a:srgbClr val="000000"/>
                </a:solidFill>
              </a:rPr>
              <a:t>k </a:t>
            </a:r>
            <a:r>
              <a:rPr lang="zh-CN" altLang="en-US" sz="2400" b="1" smtClean="0">
                <a:solidFill>
                  <a:srgbClr val="000000"/>
                </a:solidFill>
              </a:rPr>
              <a:t>倍，记作                     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82955" name="Object 4"/>
          <p:cNvGraphicFramePr>
            <a:graphicFrameLocks noChangeAspect="1"/>
          </p:cNvGraphicFramePr>
          <p:nvPr/>
        </p:nvGraphicFramePr>
        <p:xfrm>
          <a:off x="5451475" y="2743200"/>
          <a:ext cx="1046163" cy="552450"/>
        </p:xfrm>
        <a:graphic>
          <a:graphicData uri="http://schemas.openxmlformats.org/presentationml/2006/ole">
            <p:oleObj spid="_x0000_s151556" name="Equation" r:id="rId5" imgW="584280" imgH="292320" progId="">
              <p:embed/>
            </p:oleObj>
          </a:graphicData>
        </a:graphic>
      </p:graphicFrame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461963" y="318770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其逆变换是：</a:t>
            </a:r>
          </a:p>
        </p:txBody>
      </p:sp>
      <p:sp>
        <p:nvSpPr>
          <p:cNvPr id="82957" name="AutoShape 13"/>
          <p:cNvSpPr>
            <a:spLocks noChangeArrowheads="1"/>
          </p:cNvSpPr>
          <p:nvPr/>
        </p:nvSpPr>
        <p:spPr bwMode="auto">
          <a:xfrm>
            <a:off x="2486025" y="3916363"/>
            <a:ext cx="433388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2958" name="AutoShape 14"/>
          <p:cNvSpPr>
            <a:spLocks noChangeArrowheads="1"/>
          </p:cNvSpPr>
          <p:nvPr/>
        </p:nvSpPr>
        <p:spPr bwMode="auto">
          <a:xfrm>
            <a:off x="2486025" y="4554538"/>
            <a:ext cx="433388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2959" name="AutoShape 15"/>
          <p:cNvSpPr>
            <a:spLocks noChangeArrowheads="1"/>
          </p:cNvSpPr>
          <p:nvPr/>
        </p:nvSpPr>
        <p:spPr bwMode="auto">
          <a:xfrm>
            <a:off x="2486025" y="5238750"/>
            <a:ext cx="433388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82960" name="Object 5"/>
          <p:cNvGraphicFramePr>
            <a:graphicFrameLocks noChangeAspect="1"/>
          </p:cNvGraphicFramePr>
          <p:nvPr/>
        </p:nvGraphicFramePr>
        <p:xfrm>
          <a:off x="1049338" y="3856038"/>
          <a:ext cx="1076325" cy="552450"/>
        </p:xfrm>
        <a:graphic>
          <a:graphicData uri="http://schemas.openxmlformats.org/presentationml/2006/ole">
            <p:oleObj spid="_x0000_s151557" name="Equation" r:id="rId6" imgW="469696" imgH="241195" progId="">
              <p:embed/>
            </p:oleObj>
          </a:graphicData>
        </a:graphic>
      </p:graphicFrame>
      <p:graphicFrame>
        <p:nvGraphicFramePr>
          <p:cNvPr id="82961" name="Object 6"/>
          <p:cNvGraphicFramePr>
            <a:graphicFrameLocks noChangeAspect="1"/>
          </p:cNvGraphicFramePr>
          <p:nvPr/>
        </p:nvGraphicFramePr>
        <p:xfrm>
          <a:off x="1049338" y="4508500"/>
          <a:ext cx="815975" cy="522288"/>
        </p:xfrm>
        <a:graphic>
          <a:graphicData uri="http://schemas.openxmlformats.org/presentationml/2006/ole">
            <p:oleObj spid="_x0000_s151558" name="Equation" r:id="rId7" imgW="355446" imgH="228501" progId="">
              <p:embed/>
            </p:oleObj>
          </a:graphicData>
        </a:graphic>
      </p:graphicFrame>
      <p:graphicFrame>
        <p:nvGraphicFramePr>
          <p:cNvPr id="82962" name="Object 7"/>
          <p:cNvGraphicFramePr>
            <a:graphicFrameLocks noChangeAspect="1"/>
          </p:cNvGraphicFramePr>
          <p:nvPr/>
        </p:nvGraphicFramePr>
        <p:xfrm>
          <a:off x="1049338" y="5178425"/>
          <a:ext cx="1047750" cy="552450"/>
        </p:xfrm>
        <a:graphic>
          <a:graphicData uri="http://schemas.openxmlformats.org/presentationml/2006/ole">
            <p:oleObj spid="_x0000_s151559" name="Equation" r:id="rId8" imgW="457200" imgH="241300" progId="">
              <p:embed/>
            </p:oleObj>
          </a:graphicData>
        </a:graphic>
      </p:graphicFrame>
      <p:graphicFrame>
        <p:nvGraphicFramePr>
          <p:cNvPr id="82963" name="Object 8"/>
          <p:cNvGraphicFramePr>
            <a:graphicFrameLocks noChangeAspect="1"/>
          </p:cNvGraphicFramePr>
          <p:nvPr/>
        </p:nvGraphicFramePr>
        <p:xfrm>
          <a:off x="3346450" y="3856038"/>
          <a:ext cx="1192213" cy="552450"/>
        </p:xfrm>
        <a:graphic>
          <a:graphicData uri="http://schemas.openxmlformats.org/presentationml/2006/ole">
            <p:oleObj spid="_x0000_s151560" name="Equation" r:id="rId9" imgW="520474" imgH="241195" progId="">
              <p:embed/>
            </p:oleObj>
          </a:graphicData>
        </a:graphic>
      </p:graphicFrame>
      <p:graphicFrame>
        <p:nvGraphicFramePr>
          <p:cNvPr id="82964" name="Object 9"/>
          <p:cNvGraphicFramePr>
            <a:graphicFrameLocks noChangeAspect="1"/>
          </p:cNvGraphicFramePr>
          <p:nvPr/>
        </p:nvGraphicFramePr>
        <p:xfrm>
          <a:off x="3346450" y="4508500"/>
          <a:ext cx="931863" cy="522288"/>
        </p:xfrm>
        <a:graphic>
          <a:graphicData uri="http://schemas.openxmlformats.org/presentationml/2006/ole">
            <p:oleObj spid="_x0000_s151561" name="Equation" r:id="rId10" imgW="406224" imgH="228501" progId="">
              <p:embed/>
            </p:oleObj>
          </a:graphicData>
        </a:graphic>
      </p:graphicFrame>
      <p:graphicFrame>
        <p:nvGraphicFramePr>
          <p:cNvPr id="82965" name="Object 10"/>
          <p:cNvGraphicFramePr>
            <a:graphicFrameLocks noChangeAspect="1"/>
          </p:cNvGraphicFramePr>
          <p:nvPr/>
        </p:nvGraphicFramePr>
        <p:xfrm>
          <a:off x="3346450" y="5180013"/>
          <a:ext cx="1135063" cy="552450"/>
        </p:xfrm>
        <a:graphic>
          <a:graphicData uri="http://schemas.openxmlformats.org/presentationml/2006/ole">
            <p:oleObj spid="_x0000_s151562" name="Equation" r:id="rId11" imgW="495085" imgH="241195" progId="">
              <p:embed/>
            </p:oleObj>
          </a:graphicData>
        </a:graphic>
      </p:graphicFrame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395288" y="5780088"/>
            <a:ext cx="714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矩阵的初等行变换与初等列变换统称为</a:t>
            </a:r>
            <a:r>
              <a:rPr lang="zh-CN" altLang="en-US" sz="2400" b="1" smtClean="0">
                <a:solidFill>
                  <a:srgbClr val="FF3300"/>
                </a:solidFill>
              </a:rPr>
              <a:t>初等变换</a:t>
            </a:r>
            <a:r>
              <a:rPr lang="zh-CN" altLang="en-US" b="1" smtClean="0">
                <a:solidFill>
                  <a:srgbClr val="000000"/>
                </a:solidFill>
              </a:rPr>
              <a:t>．  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5003800" y="448468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初等变换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6588125" y="4052888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初等行变换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6588125" y="4916488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初等列变换</a:t>
            </a:r>
          </a:p>
        </p:txBody>
      </p:sp>
      <p:sp>
        <p:nvSpPr>
          <p:cNvPr id="82974" name="AutoShape 30"/>
          <p:cNvSpPr>
            <a:spLocks/>
          </p:cNvSpPr>
          <p:nvPr/>
        </p:nvSpPr>
        <p:spPr bwMode="auto">
          <a:xfrm>
            <a:off x="6443663" y="4268788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4859338" y="3716338"/>
            <a:ext cx="3816350" cy="19446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4356100" y="1484313"/>
          <a:ext cx="1511300" cy="587375"/>
        </p:xfrm>
        <a:graphic>
          <a:graphicData uri="http://schemas.openxmlformats.org/presentationml/2006/ole">
            <p:oleObj spid="_x0000_s151563" name="公式" r:id="rId12" imgW="622030" imgH="241195" progId="Equation.3">
              <p:embed/>
            </p:oleObj>
          </a:graphicData>
        </a:graphic>
      </p:graphicFrame>
      <p:graphicFrame>
        <p:nvGraphicFramePr>
          <p:cNvPr id="7137292" name="Object 12"/>
          <p:cNvGraphicFramePr>
            <a:graphicFrameLocks noChangeAspect="1"/>
          </p:cNvGraphicFramePr>
          <p:nvPr/>
        </p:nvGraphicFramePr>
        <p:xfrm>
          <a:off x="7451725" y="2163763"/>
          <a:ext cx="801688" cy="555625"/>
        </p:xfrm>
        <a:graphic>
          <a:graphicData uri="http://schemas.openxmlformats.org/presentationml/2006/ole">
            <p:oleObj spid="_x0000_s151564" name="公式" r:id="rId13" imgW="330200" imgH="228600" progId="Equation.3">
              <p:embed/>
            </p:oleObj>
          </a:graphicData>
        </a:graphic>
      </p:graphicFrame>
      <p:graphicFrame>
        <p:nvGraphicFramePr>
          <p:cNvPr id="7137293" name="Object 13"/>
          <p:cNvGraphicFramePr>
            <a:graphicFrameLocks noChangeAspect="1"/>
          </p:cNvGraphicFramePr>
          <p:nvPr/>
        </p:nvGraphicFramePr>
        <p:xfrm>
          <a:off x="6516688" y="2719388"/>
          <a:ext cx="1449387" cy="585787"/>
        </p:xfrm>
        <a:graphic>
          <a:graphicData uri="http://schemas.openxmlformats.org/presentationml/2006/ole">
            <p:oleObj spid="_x0000_s151565" name="公式" r:id="rId14" imgW="596900" imgH="241300" progId="Equation.3">
              <p:embed/>
            </p:oleObj>
          </a:graphicData>
        </a:graphic>
      </p:graphicFrame>
      <p:sp>
        <p:nvSpPr>
          <p:cNvPr id="330780" name="矩形 28"/>
          <p:cNvSpPr>
            <a:spLocks noChangeArrowheads="1"/>
          </p:cNvSpPr>
          <p:nvPr/>
        </p:nvSpPr>
        <p:spPr bwMode="auto">
          <a:xfrm>
            <a:off x="360363" y="1052513"/>
            <a:ext cx="6372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下列三种变换称为矩阵的</a:t>
            </a:r>
            <a:r>
              <a:rPr lang="zh-CN" altLang="en-US" sz="2400" b="1" smtClean="0">
                <a:solidFill>
                  <a:srgbClr val="FF3300"/>
                </a:solidFill>
              </a:rPr>
              <a:t>初等行（列）变换</a:t>
            </a:r>
            <a:r>
              <a:rPr lang="zh-CN" altLang="en-US" sz="2400" b="1" smtClean="0">
                <a:solidFill>
                  <a:srgbClr val="000000"/>
                </a:solidFill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4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/>
      <p:bldP spid="82950" grpId="0"/>
      <p:bldP spid="82952" grpId="0"/>
      <p:bldP spid="82954" grpId="0"/>
      <p:bldP spid="82956" grpId="0" autoUpdateAnimBg="0"/>
      <p:bldP spid="82957" grpId="0" animBg="1"/>
      <p:bldP spid="82958" grpId="0" animBg="1"/>
      <p:bldP spid="82959" grpId="0" animBg="1"/>
      <p:bldP spid="82967" grpId="0"/>
      <p:bldP spid="82969" grpId="0"/>
      <p:bldP spid="82971" grpId="0"/>
      <p:bldP spid="82973" grpId="0"/>
      <p:bldP spid="82974" grpId="0" animBg="1"/>
      <p:bldP spid="82975" grpId="0" animBg="1"/>
      <p:bldP spid="3307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4" name="Object 10"/>
          <p:cNvGraphicFramePr>
            <a:graphicFrameLocks noChangeAspect="1"/>
          </p:cNvGraphicFramePr>
          <p:nvPr/>
        </p:nvGraphicFramePr>
        <p:xfrm>
          <a:off x="2362200" y="3230563"/>
          <a:ext cx="533400" cy="533400"/>
        </p:xfrm>
        <a:graphic>
          <a:graphicData uri="http://schemas.openxmlformats.org/presentationml/2006/ole">
            <p:oleObj spid="_x0000_s152578" name="Equation" r:id="rId3" imgW="164885" imgH="164885" progId="">
              <p:embed/>
            </p:oleObj>
          </a:graphicData>
        </a:graphic>
      </p:graphicFrame>
      <p:graphicFrame>
        <p:nvGraphicFramePr>
          <p:cNvPr id="66565" name="Object 11"/>
          <p:cNvGraphicFramePr>
            <a:graphicFrameLocks noChangeAspect="1"/>
          </p:cNvGraphicFramePr>
          <p:nvPr/>
        </p:nvGraphicFramePr>
        <p:xfrm>
          <a:off x="6400800" y="3230563"/>
          <a:ext cx="533400" cy="533400"/>
        </p:xfrm>
        <a:graphic>
          <a:graphicData uri="http://schemas.openxmlformats.org/presentationml/2006/ole">
            <p:oleObj spid="_x0000_s152579" name="Equation" r:id="rId4" imgW="164885" imgH="164885" progId="">
              <p:embed/>
            </p:oleObj>
          </a:graphicData>
        </a:graphic>
      </p:graphicFrame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2984500" y="3459163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067050" y="2978150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有限次初等行变换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2984500" y="3611563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3067050" y="3587750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有限次初等列变换</a:t>
            </a:r>
          </a:p>
        </p:txBody>
      </p:sp>
      <p:graphicFrame>
        <p:nvGraphicFramePr>
          <p:cNvPr id="66570" name="Object 12"/>
          <p:cNvGraphicFramePr>
            <a:graphicFrameLocks noChangeAspect="1"/>
          </p:cNvGraphicFramePr>
          <p:nvPr/>
        </p:nvGraphicFramePr>
        <p:xfrm>
          <a:off x="6372225" y="2112963"/>
          <a:ext cx="901700" cy="611187"/>
        </p:xfrm>
        <a:graphic>
          <a:graphicData uri="http://schemas.openxmlformats.org/presentationml/2006/ole">
            <p:oleObj spid="_x0000_s152580" name="Equation" r:id="rId5" imgW="393359" imgH="266469" progId="">
              <p:embed/>
            </p:oleObj>
          </a:graphicData>
        </a:graphic>
      </p:graphicFrame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3132138" y="2327275"/>
            <a:ext cx="3475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3300"/>
                </a:solidFill>
              </a:rPr>
              <a:t>A, B</a:t>
            </a:r>
            <a:r>
              <a:rPr lang="zh-CN" altLang="en-US" sz="2400" b="1" smtClean="0">
                <a:solidFill>
                  <a:srgbClr val="FF3300"/>
                </a:solidFill>
              </a:rPr>
              <a:t>行等价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   </a:t>
            </a:r>
          </a:p>
        </p:txBody>
      </p:sp>
      <p:graphicFrame>
        <p:nvGraphicFramePr>
          <p:cNvPr id="66576" name="Object 13"/>
          <p:cNvGraphicFramePr>
            <a:graphicFrameLocks noChangeAspect="1"/>
          </p:cNvGraphicFramePr>
          <p:nvPr/>
        </p:nvGraphicFramePr>
        <p:xfrm>
          <a:off x="6372225" y="4017963"/>
          <a:ext cx="901700" cy="611187"/>
        </p:xfrm>
        <a:graphic>
          <a:graphicData uri="http://schemas.openxmlformats.org/presentationml/2006/ole">
            <p:oleObj spid="_x0000_s152581" name="Equation" r:id="rId6" imgW="393359" imgH="266469" progId="">
              <p:embed/>
            </p:oleObj>
          </a:graphicData>
        </a:graphic>
      </p:graphicFrame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3563938" y="4232275"/>
            <a:ext cx="304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FF3300"/>
                </a:solidFill>
              </a:rPr>
              <a:t>A, B</a:t>
            </a:r>
            <a:r>
              <a:rPr lang="zh-CN" altLang="en-US" sz="2400" b="1" smtClean="0">
                <a:solidFill>
                  <a:srgbClr val="FF3300"/>
                </a:solidFill>
              </a:rPr>
              <a:t>列等价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   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1066800" y="1808163"/>
            <a:ext cx="7010400" cy="3276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69741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二、矩阵之间的等价关系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 animBg="1"/>
      <p:bldP spid="66568" grpId="0"/>
      <p:bldP spid="66573" grpId="0" animBg="1"/>
      <p:bldP spid="66574" grpId="0"/>
      <p:bldP spid="66571" grpId="0"/>
      <p:bldP spid="66577" grpId="0"/>
      <p:bldP spid="665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0754" name="Object 2"/>
          <p:cNvGraphicFramePr>
            <a:graphicFrameLocks noChangeAspect="1"/>
          </p:cNvGraphicFramePr>
          <p:nvPr/>
        </p:nvGraphicFramePr>
        <p:xfrm>
          <a:off x="2435225" y="1955800"/>
          <a:ext cx="533400" cy="533400"/>
        </p:xfrm>
        <a:graphic>
          <a:graphicData uri="http://schemas.openxmlformats.org/presentationml/2006/ole">
            <p:oleObj spid="_x0000_s153602" name="Equation" r:id="rId3" imgW="164885" imgH="164885" progId="">
              <p:embed/>
            </p:oleObj>
          </a:graphicData>
        </a:graphic>
      </p:graphicFrame>
      <p:graphicFrame>
        <p:nvGraphicFramePr>
          <p:cNvPr id="970755" name="Object 3"/>
          <p:cNvGraphicFramePr>
            <a:graphicFrameLocks noChangeAspect="1"/>
          </p:cNvGraphicFramePr>
          <p:nvPr/>
        </p:nvGraphicFramePr>
        <p:xfrm>
          <a:off x="6172200" y="1955800"/>
          <a:ext cx="533400" cy="533400"/>
        </p:xfrm>
        <a:graphic>
          <a:graphicData uri="http://schemas.openxmlformats.org/presentationml/2006/ole">
            <p:oleObj spid="_x0000_s153603" name="Equation" r:id="rId4" imgW="164885" imgH="164885" progId="">
              <p:embed/>
            </p:oleObj>
          </a:graphicData>
        </a:graphic>
      </p:graphicFrame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892425" y="21844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348038" y="1703388"/>
            <a:ext cx="2408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有限次初等变换</a:t>
            </a:r>
          </a:p>
        </p:txBody>
      </p:sp>
      <p:graphicFrame>
        <p:nvGraphicFramePr>
          <p:cNvPr id="67592" name="Object 4"/>
          <p:cNvGraphicFramePr>
            <a:graphicFrameLocks noChangeAspect="1"/>
          </p:cNvGraphicFramePr>
          <p:nvPr/>
        </p:nvGraphicFramePr>
        <p:xfrm>
          <a:off x="6516688" y="1068388"/>
          <a:ext cx="989012" cy="377825"/>
        </p:xfrm>
        <a:graphic>
          <a:graphicData uri="http://schemas.openxmlformats.org/presentationml/2006/ole">
            <p:oleObj spid="_x0000_s153604" name="Equation" r:id="rId5" imgW="431613" imgH="165028" progId="">
              <p:embed/>
            </p:oleObj>
          </a:graphicData>
        </a:graphic>
      </p:graphicFrame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2478088" y="1052513"/>
            <a:ext cx="414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矩阵 </a:t>
            </a:r>
            <a:r>
              <a:rPr lang="en-US" altLang="zh-CN" sz="2400" b="1" i="1" smtClean="0">
                <a:solidFill>
                  <a:srgbClr val="FF3300"/>
                </a:solidFill>
              </a:rPr>
              <a:t>A </a:t>
            </a:r>
            <a:r>
              <a:rPr lang="zh-CN" altLang="en-US" sz="2400" b="1" smtClean="0">
                <a:solidFill>
                  <a:srgbClr val="FF3300"/>
                </a:solidFill>
              </a:rPr>
              <a:t>与矩阵 </a:t>
            </a:r>
            <a:r>
              <a:rPr lang="en-US" altLang="zh-CN" sz="2400" b="1" i="1" smtClean="0">
                <a:solidFill>
                  <a:srgbClr val="FF3300"/>
                </a:solidFill>
              </a:rPr>
              <a:t>B </a:t>
            </a:r>
            <a:r>
              <a:rPr lang="zh-CN" altLang="en-US" sz="2400" b="1" smtClean="0">
                <a:solidFill>
                  <a:srgbClr val="FF3300"/>
                </a:solidFill>
              </a:rPr>
              <a:t>等价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</a:t>
            </a:r>
          </a:p>
        </p:txBody>
      </p:sp>
      <p:sp>
        <p:nvSpPr>
          <p:cNvPr id="970760" name="Rectangle 10"/>
          <p:cNvSpPr>
            <a:spLocks noChangeArrowheads="1"/>
          </p:cNvSpPr>
          <p:nvPr/>
        </p:nvSpPr>
        <p:spPr bwMode="auto">
          <a:xfrm>
            <a:off x="1066800" y="863600"/>
            <a:ext cx="7010400" cy="2133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52425" y="3481388"/>
            <a:ext cx="70278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矩阵之间的等价关系具有下列性质：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</a:rPr>
              <a:t>反身性       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</a:rPr>
              <a:t>对称性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若      ，则       ；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</a:rPr>
              <a:t>传递性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若             ，则      ．</a:t>
            </a:r>
          </a:p>
        </p:txBody>
      </p:sp>
      <p:graphicFrame>
        <p:nvGraphicFramePr>
          <p:cNvPr id="67597" name="Object 5"/>
          <p:cNvGraphicFramePr>
            <a:graphicFrameLocks noChangeAspect="1"/>
          </p:cNvGraphicFramePr>
          <p:nvPr/>
        </p:nvGraphicFramePr>
        <p:xfrm>
          <a:off x="1709738" y="4098925"/>
          <a:ext cx="990600" cy="377825"/>
        </p:xfrm>
        <a:graphic>
          <a:graphicData uri="http://schemas.openxmlformats.org/presentationml/2006/ole">
            <p:oleObj spid="_x0000_s153605" name="Equation" r:id="rId6" imgW="431613" imgH="165028" progId="">
              <p:embed/>
            </p:oleObj>
          </a:graphicData>
        </a:graphic>
      </p:graphicFrame>
      <p:graphicFrame>
        <p:nvGraphicFramePr>
          <p:cNvPr id="67598" name="Object 6"/>
          <p:cNvGraphicFramePr>
            <a:graphicFrameLocks noChangeAspect="1"/>
          </p:cNvGraphicFramePr>
          <p:nvPr/>
        </p:nvGraphicFramePr>
        <p:xfrm>
          <a:off x="2001838" y="4675188"/>
          <a:ext cx="989012" cy="377825"/>
        </p:xfrm>
        <a:graphic>
          <a:graphicData uri="http://schemas.openxmlformats.org/presentationml/2006/ole">
            <p:oleObj spid="_x0000_s153606" name="Equation" r:id="rId7" imgW="431613" imgH="165028" progId="">
              <p:embed/>
            </p:oleObj>
          </a:graphicData>
        </a:graphic>
      </p:graphicFrame>
      <p:graphicFrame>
        <p:nvGraphicFramePr>
          <p:cNvPr id="67599" name="Object 7"/>
          <p:cNvGraphicFramePr>
            <a:graphicFrameLocks noChangeAspect="1"/>
          </p:cNvGraphicFramePr>
          <p:nvPr/>
        </p:nvGraphicFramePr>
        <p:xfrm>
          <a:off x="2001838" y="5229225"/>
          <a:ext cx="2065337" cy="466725"/>
        </p:xfrm>
        <a:graphic>
          <a:graphicData uri="http://schemas.openxmlformats.org/presentationml/2006/ole">
            <p:oleObj spid="_x0000_s153607" name="Equation" r:id="rId8" imgW="901309" imgH="203112" progId="">
              <p:embed/>
            </p:oleObj>
          </a:graphicData>
        </a:graphic>
      </p:graphicFrame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2892425" y="24003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7602" name="Object 8"/>
          <p:cNvGraphicFramePr>
            <a:graphicFrameLocks noChangeAspect="1"/>
          </p:cNvGraphicFramePr>
          <p:nvPr/>
        </p:nvGraphicFramePr>
        <p:xfrm>
          <a:off x="3563938" y="4675188"/>
          <a:ext cx="989012" cy="377825"/>
        </p:xfrm>
        <a:graphic>
          <a:graphicData uri="http://schemas.openxmlformats.org/presentationml/2006/ole">
            <p:oleObj spid="_x0000_s153608" name="Equation" r:id="rId9" imgW="431613" imgH="165028" progId="">
              <p:embed/>
            </p:oleObj>
          </a:graphicData>
        </a:graphic>
      </p:graphicFrame>
      <p:graphicFrame>
        <p:nvGraphicFramePr>
          <p:cNvPr id="67604" name="Object 9"/>
          <p:cNvGraphicFramePr>
            <a:graphicFrameLocks noChangeAspect="1"/>
          </p:cNvGraphicFramePr>
          <p:nvPr/>
        </p:nvGraphicFramePr>
        <p:xfrm>
          <a:off x="4622800" y="5245100"/>
          <a:ext cx="989013" cy="407988"/>
        </p:xfrm>
        <a:graphic>
          <a:graphicData uri="http://schemas.openxmlformats.org/presentationml/2006/ole">
            <p:oleObj spid="_x0000_s153609" name="Equation" r:id="rId10" imgW="431425" imgH="177646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90" grpId="0"/>
      <p:bldP spid="67593" grpId="0"/>
      <p:bldP spid="6760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1778" name="Object 2"/>
          <p:cNvGraphicFramePr>
            <a:graphicFrameLocks noChangeAspect="1"/>
          </p:cNvGraphicFramePr>
          <p:nvPr/>
        </p:nvGraphicFramePr>
        <p:xfrm>
          <a:off x="4813300" y="4149725"/>
          <a:ext cx="3719513" cy="2124075"/>
        </p:xfrm>
        <a:graphic>
          <a:graphicData uri="http://schemas.openxmlformats.org/presentationml/2006/ole">
            <p:oleObj spid="_x0000_s154626" name="Equation" r:id="rId3" imgW="1625600" imgH="927100" progId="">
              <p:embed/>
            </p:oleObj>
          </a:graphicData>
        </a:graphic>
      </p:graphicFrame>
      <p:graphicFrame>
        <p:nvGraphicFramePr>
          <p:cNvPr id="187403" name="Object 3"/>
          <p:cNvGraphicFramePr>
            <a:graphicFrameLocks noChangeAspect="1"/>
          </p:cNvGraphicFramePr>
          <p:nvPr/>
        </p:nvGraphicFramePr>
        <p:xfrm>
          <a:off x="4859338" y="1196975"/>
          <a:ext cx="3724275" cy="2122488"/>
        </p:xfrm>
        <a:graphic>
          <a:graphicData uri="http://schemas.openxmlformats.org/presentationml/2006/ole">
            <p:oleObj spid="_x0000_s154627" name="Equation" r:id="rId4" imgW="1625600" imgH="927100" progId="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97450" y="1700213"/>
            <a:ext cx="2743200" cy="1079500"/>
            <a:chOff x="192" y="712"/>
            <a:chExt cx="1728" cy="680"/>
          </a:xfrm>
        </p:grpSpPr>
        <p:sp>
          <p:nvSpPr>
            <p:cNvPr id="971790" name="Line 5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1791" name="Line 6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1792" name="Line 7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1793" name="Line 8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1794" name="Line 9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25463" y="1103313"/>
            <a:ext cx="419100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行阶梯形矩阵</a:t>
            </a:r>
            <a:r>
              <a:rPr lang="zh-CN" altLang="en-US" sz="2400" b="1" smtClean="0">
                <a:solidFill>
                  <a:srgbClr val="000000"/>
                </a:solidFill>
              </a:rPr>
              <a:t>：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b="1" smtClean="0">
                <a:solidFill>
                  <a:srgbClr val="000000"/>
                </a:solidFill>
              </a:rPr>
              <a:t>可画出一条阶梯线，线的下方全为零；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b="1" smtClean="0">
                <a:solidFill>
                  <a:srgbClr val="000000"/>
                </a:solidFill>
              </a:rPr>
              <a:t>每个台阶只有一行；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b="1" smtClean="0">
                <a:solidFill>
                  <a:srgbClr val="000000"/>
                </a:solidFill>
              </a:rPr>
              <a:t>阶梯线的竖线后面是非零行的第一个非零元素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52438" y="4292600"/>
            <a:ext cx="4191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行最简形矩阵</a:t>
            </a:r>
            <a:r>
              <a:rPr lang="zh-CN" altLang="en-US" sz="2400" b="1" smtClean="0">
                <a:solidFill>
                  <a:srgbClr val="000000"/>
                </a:solidFill>
              </a:rPr>
              <a:t>：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en-US" sz="2400" b="1" smtClean="0">
                <a:solidFill>
                  <a:srgbClr val="000000"/>
                </a:solidFill>
              </a:rPr>
              <a:t>非零行的第一个非零元为</a:t>
            </a:r>
            <a:r>
              <a:rPr lang="en-US" altLang="zh-CN" sz="2400" b="1" smtClean="0">
                <a:solidFill>
                  <a:srgbClr val="000000"/>
                </a:solidFill>
              </a:rPr>
              <a:t>1;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en-US" sz="2400" b="1" smtClean="0">
                <a:solidFill>
                  <a:srgbClr val="000000"/>
                </a:solidFill>
              </a:rPr>
              <a:t>这些非零元所在的列的其它元素都为零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32363" y="4652963"/>
            <a:ext cx="2743200" cy="1079500"/>
            <a:chOff x="192" y="712"/>
            <a:chExt cx="1728" cy="680"/>
          </a:xfrm>
        </p:grpSpPr>
        <p:sp>
          <p:nvSpPr>
            <p:cNvPr id="971785" name="Line 13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1786" name="Line 14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1787" name="Line 15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1788" name="Line 16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1789" name="Line 17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71784" name="矩形 20"/>
          <p:cNvSpPr>
            <a:spLocks noChangeArrowheads="1"/>
          </p:cNvSpPr>
          <p:nvPr/>
        </p:nvSpPr>
        <p:spPr bwMode="auto">
          <a:xfrm>
            <a:off x="2120900" y="333375"/>
            <a:ext cx="38909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0007D"/>
                </a:solidFill>
              </a:rPr>
              <a:t>三、三种特殊矩阵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 build="p" autoUpdateAnimBg="0"/>
      <p:bldP spid="6861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6" name="Object 3"/>
          <p:cNvGraphicFramePr>
            <a:graphicFrameLocks noChangeAspect="1"/>
          </p:cNvGraphicFramePr>
          <p:nvPr/>
        </p:nvGraphicFramePr>
        <p:xfrm>
          <a:off x="5076825" y="873125"/>
          <a:ext cx="3257550" cy="2124075"/>
        </p:xfrm>
        <a:graphic>
          <a:graphicData uri="http://schemas.openxmlformats.org/presentationml/2006/ole">
            <p:oleObj spid="_x0000_s155650" name="Equation" r:id="rId3" imgW="1422400" imgH="927100" progId="">
              <p:embed/>
            </p:oleObj>
          </a:graphicData>
        </a:graphic>
      </p:graphicFrame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23850" y="620713"/>
            <a:ext cx="4324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标准形矩阵</a:t>
            </a:r>
            <a:r>
              <a:rPr lang="zh-CN" altLang="en-US" sz="2400" b="1" smtClean="0">
                <a:solidFill>
                  <a:srgbClr val="000000"/>
                </a:solidFill>
              </a:rPr>
              <a:t>：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zh-CN" altLang="en-US" sz="2400" b="1" smtClean="0">
                <a:solidFill>
                  <a:srgbClr val="000000"/>
                </a:solidFill>
              </a:rPr>
              <a:t>左上角是一个单位矩阵，其它元素全为零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219700" y="1341438"/>
            <a:ext cx="2447925" cy="1074737"/>
            <a:chOff x="349" y="2917"/>
            <a:chExt cx="1542" cy="677"/>
          </a:xfrm>
        </p:grpSpPr>
        <p:sp>
          <p:nvSpPr>
            <p:cNvPr id="972819" name="Line 34"/>
            <p:cNvSpPr>
              <a:spLocks noChangeShapeType="1"/>
            </p:cNvSpPr>
            <p:nvPr/>
          </p:nvSpPr>
          <p:spPr bwMode="auto">
            <a:xfrm>
              <a:off x="349" y="2917"/>
              <a:ext cx="25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2820" name="Line 35"/>
            <p:cNvSpPr>
              <a:spLocks noChangeShapeType="1"/>
            </p:cNvSpPr>
            <p:nvPr/>
          </p:nvSpPr>
          <p:spPr bwMode="auto">
            <a:xfrm>
              <a:off x="597" y="2925"/>
              <a:ext cx="0" cy="3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2821" name="Line 36"/>
            <p:cNvSpPr>
              <a:spLocks noChangeShapeType="1"/>
            </p:cNvSpPr>
            <p:nvPr/>
          </p:nvSpPr>
          <p:spPr bwMode="auto">
            <a:xfrm>
              <a:off x="588" y="3259"/>
              <a:ext cx="36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2822" name="Line 37"/>
            <p:cNvSpPr>
              <a:spLocks noChangeShapeType="1"/>
            </p:cNvSpPr>
            <p:nvPr/>
          </p:nvSpPr>
          <p:spPr bwMode="auto">
            <a:xfrm>
              <a:off x="948" y="3259"/>
              <a:ext cx="0" cy="3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2823" name="Line 38"/>
            <p:cNvSpPr>
              <a:spLocks noChangeShapeType="1"/>
            </p:cNvSpPr>
            <p:nvPr/>
          </p:nvSpPr>
          <p:spPr bwMode="auto">
            <a:xfrm>
              <a:off x="939" y="3594"/>
              <a:ext cx="9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5219700" y="2463800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6659563" y="979488"/>
            <a:ext cx="0" cy="19446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703263" y="2133600"/>
          <a:ext cx="2500312" cy="1106488"/>
        </p:xfrm>
        <a:graphic>
          <a:graphicData uri="http://schemas.openxmlformats.org/presentationml/2006/ole">
            <p:oleObj spid="_x0000_s155651" name="Equation" r:id="rId4" imgW="1091726" imgH="482391" progId="">
              <p:embed/>
            </p:oleObj>
          </a:graphicData>
        </a:graphic>
      </p:graphicFrame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00400" y="4283075"/>
            <a:ext cx="5486400" cy="2170113"/>
            <a:chOff x="2016" y="2425"/>
            <a:chExt cx="3456" cy="1367"/>
          </a:xfrm>
        </p:grpSpPr>
        <p:sp>
          <p:nvSpPr>
            <p:cNvPr id="972817" name="Rectangle 3"/>
            <p:cNvSpPr>
              <a:spLocks noChangeArrowheads="1"/>
            </p:cNvSpPr>
            <p:nvPr/>
          </p:nvSpPr>
          <p:spPr bwMode="auto">
            <a:xfrm>
              <a:off x="2016" y="2688"/>
              <a:ext cx="1824" cy="11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72818" name="AutoShape 4"/>
            <p:cNvSpPr>
              <a:spLocks/>
            </p:cNvSpPr>
            <p:nvPr/>
          </p:nvSpPr>
          <p:spPr bwMode="auto">
            <a:xfrm>
              <a:off x="4176" y="2425"/>
              <a:ext cx="1296" cy="384"/>
            </a:xfrm>
            <a:prstGeom prst="callout2">
              <a:avLst>
                <a:gd name="adj1" fmla="val 18750"/>
                <a:gd name="adj2" fmla="val -3704"/>
                <a:gd name="adj3" fmla="val 18750"/>
                <a:gd name="adj4" fmla="val -28935"/>
                <a:gd name="adj5" fmla="val 110676"/>
                <a:gd name="adj6" fmla="val -54167"/>
              </a:avLst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7D"/>
                  </a:solidFill>
                </a:rPr>
                <a:t>行阶梯形矩阵</a:t>
              </a: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46113" y="4929188"/>
            <a:ext cx="5145087" cy="1409700"/>
            <a:chOff x="407" y="2832"/>
            <a:chExt cx="3241" cy="888"/>
          </a:xfrm>
        </p:grpSpPr>
        <p:sp>
          <p:nvSpPr>
            <p:cNvPr id="334862" name="Oval 8"/>
            <p:cNvSpPr>
              <a:spLocks noChangeArrowheads="1"/>
            </p:cNvSpPr>
            <p:nvPr/>
          </p:nvSpPr>
          <p:spPr bwMode="auto">
            <a:xfrm>
              <a:off x="2208" y="2832"/>
              <a:ext cx="1440" cy="8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34863" name="AutoShape 9"/>
            <p:cNvSpPr>
              <a:spLocks/>
            </p:cNvSpPr>
            <p:nvPr/>
          </p:nvSpPr>
          <p:spPr bwMode="auto">
            <a:xfrm>
              <a:off x="407" y="3336"/>
              <a:ext cx="1297" cy="384"/>
            </a:xfrm>
            <a:prstGeom prst="callout2">
              <a:avLst>
                <a:gd name="adj1" fmla="val 18750"/>
                <a:gd name="adj2" fmla="val 103699"/>
                <a:gd name="adj3" fmla="val 18750"/>
                <a:gd name="adj4" fmla="val 133847"/>
                <a:gd name="adj5" fmla="val 18750"/>
                <a:gd name="adj6" fmla="val 163995"/>
              </a:avLst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FFFFFF"/>
                  </a:solidFill>
                </a:rPr>
                <a:t>行最简形矩阵</a:t>
              </a: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4191000" y="5272088"/>
            <a:ext cx="4576763" cy="1181100"/>
            <a:chOff x="2640" y="3048"/>
            <a:chExt cx="2883" cy="744"/>
          </a:xfrm>
        </p:grpSpPr>
        <p:sp>
          <p:nvSpPr>
            <p:cNvPr id="972813" name="Oval 11"/>
            <p:cNvSpPr>
              <a:spLocks noChangeArrowheads="1"/>
            </p:cNvSpPr>
            <p:nvPr/>
          </p:nvSpPr>
          <p:spPr bwMode="auto">
            <a:xfrm>
              <a:off x="2640" y="3048"/>
              <a:ext cx="912" cy="384"/>
            </a:xfrm>
            <a:prstGeom prst="ellipse">
              <a:avLst/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72814" name="AutoShape 12"/>
            <p:cNvSpPr>
              <a:spLocks/>
            </p:cNvSpPr>
            <p:nvPr/>
          </p:nvSpPr>
          <p:spPr bwMode="auto">
            <a:xfrm>
              <a:off x="4226" y="3408"/>
              <a:ext cx="1297" cy="384"/>
            </a:xfrm>
            <a:prstGeom prst="callout2">
              <a:avLst>
                <a:gd name="adj1" fmla="val 18750"/>
                <a:gd name="adj2" fmla="val -3699"/>
                <a:gd name="adj3" fmla="val 18750"/>
                <a:gd name="adj4" fmla="val -38167"/>
                <a:gd name="adj5" fmla="val -51042"/>
                <a:gd name="adj6" fmla="val -72630"/>
              </a:avLst>
            </a:prstGeom>
            <a:solidFill>
              <a:srgbClr val="FF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7D"/>
                  </a:solidFill>
                </a:rPr>
                <a:t>标准形矩阵</a:t>
              </a:r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322263" y="4052888"/>
            <a:ext cx="4249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</a:rPr>
              <a:t>三者之间的包含关系 </a:t>
            </a:r>
          </a:p>
        </p:txBody>
      </p:sp>
      <p:sp>
        <p:nvSpPr>
          <p:cNvPr id="972812" name="TextBox 22"/>
          <p:cNvSpPr txBox="1">
            <a:spLocks noChangeArrowheads="1"/>
          </p:cNvSpPr>
          <p:nvPr/>
        </p:nvSpPr>
        <p:spPr bwMode="auto">
          <a:xfrm>
            <a:off x="642938" y="3467100"/>
            <a:ext cx="3786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其中 </a:t>
            </a:r>
            <a:r>
              <a:rPr lang="en-US" altLang="zh-CN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1≤ </a:t>
            </a:r>
            <a:r>
              <a:rPr lang="en-US" altLang="zh-CN" sz="2400" b="1" i="1" smtClean="0">
                <a:solidFill>
                  <a:srgbClr val="FF0000"/>
                </a:solidFill>
                <a:cs typeface="Times New Roman" pitchFamily="18" charset="0"/>
              </a:rPr>
              <a:t>r </a:t>
            </a:r>
            <a:r>
              <a:rPr lang="en-US" altLang="zh-CN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≤</a:t>
            </a:r>
            <a:r>
              <a:rPr lang="en-US" altLang="zh-CN" sz="2400" b="1" i="1" smtClean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min</a:t>
            </a:r>
            <a:r>
              <a:rPr lang="en-US" altLang="zh-CN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 </a:t>
            </a:r>
            <a:r>
              <a:rPr lang="en-US" altLang="zh-CN" sz="2400" b="1" i="1" smtClean="0">
                <a:solidFill>
                  <a:srgbClr val="FF0000"/>
                </a:solidFill>
                <a:ea typeface="黑体" pitchFamily="2" charset="-122"/>
              </a:rPr>
              <a:t>m, n</a:t>
            </a:r>
            <a:r>
              <a:rPr lang="en-US" altLang="zh-CN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}.</a:t>
            </a:r>
            <a:endParaRPr lang="zh-CN" altLang="en-US" sz="2400" b="1" smtClean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build="p" autoUpdateAnimBg="0"/>
      <p:bldP spid="24" grpId="0" animBg="1"/>
      <p:bldP spid="25" grpId="0" animBg="1"/>
      <p:bldP spid="3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Text Box 2"/>
          <p:cNvSpPr txBox="1">
            <a:spLocks noChangeArrowheads="1"/>
          </p:cNvSpPr>
          <p:nvPr/>
        </p:nvSpPr>
        <p:spPr bwMode="auto">
          <a:xfrm>
            <a:off x="609600" y="15382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任何矩阵</a:t>
            </a:r>
          </a:p>
        </p:txBody>
      </p:sp>
      <p:sp>
        <p:nvSpPr>
          <p:cNvPr id="973827" name="Text Box 3"/>
          <p:cNvSpPr txBox="1">
            <a:spLocks noChangeArrowheads="1"/>
          </p:cNvSpPr>
          <p:nvPr/>
        </p:nvSpPr>
        <p:spPr bwMode="auto">
          <a:xfrm>
            <a:off x="3429000" y="313848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行最简形矩阵</a:t>
            </a:r>
          </a:p>
        </p:txBody>
      </p:sp>
      <p:sp>
        <p:nvSpPr>
          <p:cNvPr id="973828" name="Text Box 4"/>
          <p:cNvSpPr txBox="1">
            <a:spLocks noChangeArrowheads="1"/>
          </p:cNvSpPr>
          <p:nvPr/>
        </p:nvSpPr>
        <p:spPr bwMode="auto">
          <a:xfrm>
            <a:off x="5715000" y="15367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行阶梯形矩阵</a:t>
            </a:r>
          </a:p>
        </p:txBody>
      </p:sp>
      <p:sp>
        <p:nvSpPr>
          <p:cNvPr id="973829" name="Text Box 5"/>
          <p:cNvSpPr txBox="1">
            <a:spLocks noChangeArrowheads="1"/>
          </p:cNvSpPr>
          <p:nvPr/>
        </p:nvSpPr>
        <p:spPr bwMode="auto">
          <a:xfrm>
            <a:off x="3429000" y="4967288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标准形矩阵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0" y="1458913"/>
            <a:ext cx="3352800" cy="460375"/>
            <a:chOff x="1440" y="919"/>
            <a:chExt cx="2112" cy="290"/>
          </a:xfrm>
        </p:grpSpPr>
        <p:sp>
          <p:nvSpPr>
            <p:cNvPr id="973844" name="Line 7"/>
            <p:cNvSpPr>
              <a:spLocks noChangeShapeType="1"/>
            </p:cNvSpPr>
            <p:nvPr/>
          </p:nvSpPr>
          <p:spPr bwMode="auto">
            <a:xfrm>
              <a:off x="1440" y="1209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3845" name="Text Box 8"/>
            <p:cNvSpPr txBox="1">
              <a:spLocks noChangeArrowheads="1"/>
            </p:cNvSpPr>
            <p:nvPr/>
          </p:nvSpPr>
          <p:spPr bwMode="auto">
            <a:xfrm>
              <a:off x="1492" y="919"/>
              <a:ext cx="17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有限次初等行变换  </a:t>
              </a:r>
            </a:p>
          </p:txBody>
        </p:sp>
      </p:grp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4495800" y="2071688"/>
            <a:ext cx="2209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0" y="3671888"/>
            <a:ext cx="2863850" cy="1371600"/>
            <a:chOff x="2880" y="2313"/>
            <a:chExt cx="1804" cy="864"/>
          </a:xfrm>
        </p:grpSpPr>
        <p:sp>
          <p:nvSpPr>
            <p:cNvPr id="973842" name="Line 11"/>
            <p:cNvSpPr>
              <a:spLocks noChangeShapeType="1"/>
            </p:cNvSpPr>
            <p:nvPr/>
          </p:nvSpPr>
          <p:spPr bwMode="auto">
            <a:xfrm>
              <a:off x="2880" y="2313"/>
              <a:ext cx="0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3843" name="Text Box 12"/>
            <p:cNvSpPr txBox="1">
              <a:spLocks noChangeArrowheads="1"/>
            </p:cNvSpPr>
            <p:nvPr/>
          </p:nvSpPr>
          <p:spPr bwMode="auto">
            <a:xfrm>
              <a:off x="2880" y="2599"/>
              <a:ext cx="1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FF"/>
                  </a:solidFill>
                </a:rPr>
                <a:t>有限次初等列变换   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" y="1995488"/>
            <a:ext cx="3886200" cy="2971800"/>
            <a:chOff x="240" y="1257"/>
            <a:chExt cx="2448" cy="1872"/>
          </a:xfrm>
        </p:grpSpPr>
        <p:sp>
          <p:nvSpPr>
            <p:cNvPr id="973840" name="Line 14"/>
            <p:cNvSpPr>
              <a:spLocks noChangeShapeType="1"/>
            </p:cNvSpPr>
            <p:nvPr/>
          </p:nvSpPr>
          <p:spPr bwMode="auto">
            <a:xfrm>
              <a:off x="816" y="1257"/>
              <a:ext cx="1872" cy="187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3841" name="Text Box 15"/>
            <p:cNvSpPr txBox="1">
              <a:spLocks noChangeArrowheads="1"/>
            </p:cNvSpPr>
            <p:nvPr/>
          </p:nvSpPr>
          <p:spPr bwMode="auto">
            <a:xfrm>
              <a:off x="240" y="2320"/>
              <a:ext cx="1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3300"/>
                  </a:solidFill>
                </a:rPr>
                <a:t>有限次初等变换 </a:t>
              </a:r>
            </a:p>
          </p:txBody>
        </p:sp>
      </p:grpSp>
      <p:sp>
        <p:nvSpPr>
          <p:cNvPr id="973834" name="Rectangle 16"/>
          <p:cNvSpPr>
            <a:spLocks noChangeArrowheads="1"/>
          </p:cNvSpPr>
          <p:nvPr/>
        </p:nvSpPr>
        <p:spPr bwMode="auto">
          <a:xfrm>
            <a:off x="322263" y="557213"/>
            <a:ext cx="151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0000"/>
                </a:solidFill>
              </a:rPr>
              <a:t>结论</a:t>
            </a:r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2286000" y="2071688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572000" y="2224088"/>
            <a:ext cx="4083050" cy="990600"/>
            <a:chOff x="2880" y="1401"/>
            <a:chExt cx="2572" cy="624"/>
          </a:xfrm>
        </p:grpSpPr>
        <p:sp>
          <p:nvSpPr>
            <p:cNvPr id="973838" name="Text Box 19"/>
            <p:cNvSpPr txBox="1">
              <a:spLocks noChangeArrowheads="1"/>
            </p:cNvSpPr>
            <p:nvPr/>
          </p:nvSpPr>
          <p:spPr bwMode="auto">
            <a:xfrm>
              <a:off x="3696" y="1639"/>
              <a:ext cx="17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有限次初等行变换  </a:t>
              </a:r>
            </a:p>
          </p:txBody>
        </p:sp>
        <p:sp>
          <p:nvSpPr>
            <p:cNvPr id="973839" name="Line 20"/>
            <p:cNvSpPr>
              <a:spLocks noChangeShapeType="1"/>
            </p:cNvSpPr>
            <p:nvPr/>
          </p:nvSpPr>
          <p:spPr bwMode="auto">
            <a:xfrm flipH="1">
              <a:off x="2880" y="1401"/>
              <a:ext cx="139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4419600" y="3657600"/>
            <a:ext cx="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nimBg="1"/>
      <p:bldP spid="71697" grpId="0" animBg="1"/>
      <p:bldP spid="7170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55613" y="1376363"/>
            <a:ext cx="8396287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      定义 </a:t>
            </a:r>
            <a:r>
              <a:rPr lang="zh-CN" altLang="en-US" sz="2400" b="1" smtClean="0">
                <a:solidFill>
                  <a:srgbClr val="000000"/>
                </a:solidFill>
              </a:rPr>
              <a:t>由单位矩阵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E </a:t>
            </a:r>
            <a:r>
              <a:rPr lang="zh-CN" altLang="en-US" sz="2400" b="1" smtClean="0">
                <a:solidFill>
                  <a:srgbClr val="000000"/>
                </a:solidFill>
              </a:rPr>
              <a:t>经过一次初等变换得到的矩阵称为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</a:rPr>
              <a:t>初等矩阵（</a:t>
            </a:r>
            <a:r>
              <a:rPr lang="en-US" altLang="zh-CN" sz="2400" b="1" i="1" smtClean="0">
                <a:solidFill>
                  <a:srgbClr val="D60093"/>
                </a:solidFill>
              </a:rPr>
              <a:t>elementery matrix</a:t>
            </a:r>
            <a:r>
              <a:rPr lang="zh-CN" altLang="en-US" sz="2400" b="1" smtClean="0">
                <a:solidFill>
                  <a:srgbClr val="FF0000"/>
                </a:solidFill>
              </a:rPr>
              <a:t>）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55613" y="2690813"/>
            <a:ext cx="8693150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      三种初等变换对应着三种初等矩阵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对调单位阵的两行（列）；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(2)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以常数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k</a:t>
            </a:r>
            <a:r>
              <a:rPr lang="en-US" altLang="en-US" sz="2400" b="1" smtClean="0">
                <a:solidFill>
                  <a:srgbClr val="FF0000"/>
                </a:solidFill>
                <a:latin typeface="楷体_GB2312" pitchFamily="49" charset="-122"/>
              </a:rPr>
              <a:t>≠</a:t>
            </a:r>
            <a:r>
              <a:rPr lang="en-US" altLang="zh-CN" sz="2400" b="1" smtClean="0">
                <a:solidFill>
                  <a:srgbClr val="FF0000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乘单位阵的某一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行（列）；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(3)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以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k</a:t>
            </a:r>
            <a:r>
              <a:rPr lang="en-US" altLang="zh-CN" sz="2400" b="1" i="1" smtClean="0">
                <a:solidFill>
                  <a:srgbClr val="FF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乘单位阵单位阵的某一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行（列）加到另一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行（列）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  <p:sp>
        <p:nvSpPr>
          <p:cNvPr id="974852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四、初等变换与矩阵乘法的关系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0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0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/>
      <p:bldP spid="9011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56" name="Object 22"/>
          <p:cNvGraphicFramePr>
            <a:graphicFrameLocks noChangeAspect="1"/>
          </p:cNvGraphicFramePr>
          <p:nvPr/>
        </p:nvGraphicFramePr>
        <p:xfrm>
          <a:off x="4821238" y="4071938"/>
          <a:ext cx="2286000" cy="2309812"/>
        </p:xfrm>
        <a:graphic>
          <a:graphicData uri="http://schemas.openxmlformats.org/presentationml/2006/ole">
            <p:oleObj spid="_x0000_s156674" name="Equation" r:id="rId3" imgW="1143000" imgH="1155700" progId="">
              <p:embed/>
            </p:oleObj>
          </a:graphicData>
        </a:graphic>
      </p:graphicFrame>
      <p:sp>
        <p:nvSpPr>
          <p:cNvPr id="975875" name="Rectangle 29"/>
          <p:cNvSpPr>
            <a:spLocks noChangeArrowheads="1"/>
          </p:cNvSpPr>
          <p:nvPr/>
        </p:nvSpPr>
        <p:spPr bwMode="auto">
          <a:xfrm>
            <a:off x="5867400" y="4143375"/>
            <a:ext cx="217488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75876" name="Rectangle 30"/>
          <p:cNvSpPr>
            <a:spLocks noChangeArrowheads="1"/>
          </p:cNvSpPr>
          <p:nvPr/>
        </p:nvSpPr>
        <p:spPr bwMode="auto">
          <a:xfrm>
            <a:off x="6718300" y="4143375"/>
            <a:ext cx="217488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91146" name="Object 23"/>
          <p:cNvGraphicFramePr>
            <a:graphicFrameLocks noChangeAspect="1"/>
          </p:cNvGraphicFramePr>
          <p:nvPr/>
        </p:nvGraphicFramePr>
        <p:xfrm>
          <a:off x="4821238" y="1119188"/>
          <a:ext cx="2286000" cy="2309812"/>
        </p:xfrm>
        <a:graphic>
          <a:graphicData uri="http://schemas.openxmlformats.org/presentationml/2006/ole">
            <p:oleObj spid="_x0000_s156675" name="Equation" r:id="rId4" imgW="1143000" imgH="1155700" progId="">
              <p:embed/>
            </p:oleObj>
          </a:graphicData>
        </a:graphic>
      </p:graphicFrame>
      <p:sp>
        <p:nvSpPr>
          <p:cNvPr id="975878" name="Rectangle 26"/>
          <p:cNvSpPr>
            <a:spLocks noChangeArrowheads="1"/>
          </p:cNvSpPr>
          <p:nvPr/>
        </p:nvSpPr>
        <p:spPr bwMode="auto">
          <a:xfrm>
            <a:off x="4960938" y="2114550"/>
            <a:ext cx="2016125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75879" name="Rectangle 28"/>
          <p:cNvSpPr>
            <a:spLocks noChangeArrowheads="1"/>
          </p:cNvSpPr>
          <p:nvPr/>
        </p:nvSpPr>
        <p:spPr bwMode="auto">
          <a:xfrm>
            <a:off x="4960938" y="293528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91160" name="Object 24"/>
          <p:cNvGraphicFramePr>
            <a:graphicFrameLocks noChangeAspect="1"/>
          </p:cNvGraphicFramePr>
          <p:nvPr/>
        </p:nvGraphicFramePr>
        <p:xfrm>
          <a:off x="425450" y="4071938"/>
          <a:ext cx="2946400" cy="2309812"/>
        </p:xfrm>
        <a:graphic>
          <a:graphicData uri="http://schemas.openxmlformats.org/presentationml/2006/ole">
            <p:oleObj spid="_x0000_s156676" name="Equation" r:id="rId5" imgW="1473200" imgH="1155700" progId="">
              <p:embed/>
            </p:oleObj>
          </a:graphicData>
        </a:graphic>
      </p:graphicFrame>
      <p:graphicFrame>
        <p:nvGraphicFramePr>
          <p:cNvPr id="91145" name="Object 25"/>
          <p:cNvGraphicFramePr>
            <a:graphicFrameLocks noChangeAspect="1"/>
          </p:cNvGraphicFramePr>
          <p:nvPr/>
        </p:nvGraphicFramePr>
        <p:xfrm>
          <a:off x="354013" y="1119188"/>
          <a:ext cx="2946400" cy="2309812"/>
        </p:xfrm>
        <a:graphic>
          <a:graphicData uri="http://schemas.openxmlformats.org/presentationml/2006/ole">
            <p:oleObj spid="_x0000_s156677" name="Equation" r:id="rId6" imgW="1473200" imgH="1155700" progId="">
              <p:embed/>
            </p:oleObj>
          </a:graphicData>
        </a:graphic>
      </p:graphicFrame>
      <p:sp>
        <p:nvSpPr>
          <p:cNvPr id="91147" name="Freeform 11"/>
          <p:cNvSpPr>
            <a:spLocks/>
          </p:cNvSpPr>
          <p:nvPr/>
        </p:nvSpPr>
        <p:spPr bwMode="auto">
          <a:xfrm>
            <a:off x="3527425" y="2185988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91148" name="Object 26"/>
          <p:cNvGraphicFramePr>
            <a:graphicFrameLocks noChangeAspect="1"/>
          </p:cNvGraphicFramePr>
          <p:nvPr/>
        </p:nvGraphicFramePr>
        <p:xfrm>
          <a:off x="3595688" y="1757363"/>
          <a:ext cx="965200" cy="457200"/>
        </p:xfrm>
        <a:graphic>
          <a:graphicData uri="http://schemas.openxmlformats.org/presentationml/2006/ole">
            <p:oleObj spid="_x0000_s156678" name="Equation" r:id="rId7" imgW="482391" imgH="228501" progId="">
              <p:embed/>
            </p:oleObj>
          </a:graphicData>
        </a:graphic>
      </p:graphicFrame>
      <p:graphicFrame>
        <p:nvGraphicFramePr>
          <p:cNvPr id="91152" name="Object 27"/>
          <p:cNvGraphicFramePr>
            <a:graphicFrameLocks noChangeAspect="1"/>
          </p:cNvGraphicFramePr>
          <p:nvPr/>
        </p:nvGraphicFramePr>
        <p:xfrm>
          <a:off x="1181100" y="2058988"/>
          <a:ext cx="1951038" cy="431800"/>
        </p:xfrm>
        <a:graphic>
          <a:graphicData uri="http://schemas.openxmlformats.org/presentationml/2006/ole">
            <p:oleObj spid="_x0000_s156679" name="Equation" r:id="rId8" imgW="977476" imgH="215806" progId="">
              <p:embed/>
            </p:oleObj>
          </a:graphicData>
        </a:graphic>
      </p:graphicFrame>
      <p:graphicFrame>
        <p:nvGraphicFramePr>
          <p:cNvPr id="91153" name="Object 28"/>
          <p:cNvGraphicFramePr>
            <a:graphicFrameLocks noChangeAspect="1"/>
          </p:cNvGraphicFramePr>
          <p:nvPr/>
        </p:nvGraphicFramePr>
        <p:xfrm>
          <a:off x="1181100" y="2978150"/>
          <a:ext cx="1954213" cy="431800"/>
        </p:xfrm>
        <a:graphic>
          <a:graphicData uri="http://schemas.openxmlformats.org/presentationml/2006/ole">
            <p:oleObj spid="_x0000_s156680" name="Equation" r:id="rId9" imgW="977476" imgH="215806" progId="">
              <p:embed/>
            </p:oleObj>
          </a:graphicData>
        </a:graphic>
      </p:graphicFrame>
      <p:sp>
        <p:nvSpPr>
          <p:cNvPr id="91157" name="Freeform 21"/>
          <p:cNvSpPr>
            <a:spLocks/>
          </p:cNvSpPr>
          <p:nvPr/>
        </p:nvSpPr>
        <p:spPr bwMode="auto">
          <a:xfrm>
            <a:off x="3527425" y="5348288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91158" name="Object 29"/>
          <p:cNvGraphicFramePr>
            <a:graphicFrameLocks noChangeAspect="1"/>
          </p:cNvGraphicFramePr>
          <p:nvPr/>
        </p:nvGraphicFramePr>
        <p:xfrm>
          <a:off x="3519488" y="4919663"/>
          <a:ext cx="1041400" cy="457200"/>
        </p:xfrm>
        <a:graphic>
          <a:graphicData uri="http://schemas.openxmlformats.org/presentationml/2006/ole">
            <p:oleObj spid="_x0000_s156681" name="Equation" r:id="rId10" imgW="520700" imgH="228600" progId="">
              <p:embed/>
            </p:oleObj>
          </a:graphicData>
        </a:graphic>
      </p:graphicFrame>
      <p:graphicFrame>
        <p:nvGraphicFramePr>
          <p:cNvPr id="91159" name="Object 30"/>
          <p:cNvGraphicFramePr>
            <a:graphicFrameLocks noChangeAspect="1"/>
          </p:cNvGraphicFramePr>
          <p:nvPr/>
        </p:nvGraphicFramePr>
        <p:xfrm>
          <a:off x="2114550" y="4097338"/>
          <a:ext cx="254000" cy="2259012"/>
        </p:xfrm>
        <a:graphic>
          <a:graphicData uri="http://schemas.openxmlformats.org/presentationml/2006/ole">
            <p:oleObj spid="_x0000_s156682" name="Equation" r:id="rId11" imgW="126945" imgH="1129810" progId="">
              <p:embed/>
            </p:oleObj>
          </a:graphicData>
        </a:graphic>
      </p:graphicFrame>
      <p:graphicFrame>
        <p:nvGraphicFramePr>
          <p:cNvPr id="91161" name="Object 31"/>
          <p:cNvGraphicFramePr>
            <a:graphicFrameLocks noChangeAspect="1"/>
          </p:cNvGraphicFramePr>
          <p:nvPr/>
        </p:nvGraphicFramePr>
        <p:xfrm>
          <a:off x="2973388" y="4097338"/>
          <a:ext cx="254000" cy="2259012"/>
        </p:xfrm>
        <a:graphic>
          <a:graphicData uri="http://schemas.openxmlformats.org/presentationml/2006/ole">
            <p:oleObj spid="_x0000_s156683" name="Equation" r:id="rId12" imgW="126945" imgH="1129810" progId="">
              <p:embed/>
            </p:oleObj>
          </a:graphicData>
        </a:graphic>
      </p:graphicFrame>
      <p:sp>
        <p:nvSpPr>
          <p:cNvPr id="975890" name="Text Box 31"/>
          <p:cNvSpPr txBox="1">
            <a:spLocks noChangeArrowheads="1"/>
          </p:cNvSpPr>
          <p:nvPr/>
        </p:nvSpPr>
        <p:spPr bwMode="auto">
          <a:xfrm>
            <a:off x="455613" y="549275"/>
            <a:ext cx="5053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(1)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对调单位阵的第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i</a:t>
            </a:r>
            <a:r>
              <a:rPr lang="en-US" altLang="zh-CN" sz="2400" b="1" smtClean="0">
                <a:solidFill>
                  <a:srgbClr val="000000"/>
                </a:solidFill>
              </a:rPr>
              <a:t>,  </a:t>
            </a:r>
            <a:r>
              <a:rPr lang="en-US" altLang="zh-CN" sz="2400" b="1" i="1" smtClean="0">
                <a:solidFill>
                  <a:srgbClr val="000000"/>
                </a:solidFill>
              </a:rPr>
              <a:t>j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行（列），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867400" y="3429000"/>
            <a:ext cx="144463" cy="576263"/>
            <a:chOff x="3696" y="2160"/>
            <a:chExt cx="91" cy="363"/>
          </a:xfrm>
        </p:grpSpPr>
        <p:sp>
          <p:nvSpPr>
            <p:cNvPr id="975894" name="Line 33"/>
            <p:cNvSpPr>
              <a:spLocks noChangeShapeType="1"/>
            </p:cNvSpPr>
            <p:nvPr/>
          </p:nvSpPr>
          <p:spPr bwMode="auto">
            <a:xfrm>
              <a:off x="3696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5895" name="Line 34"/>
            <p:cNvSpPr>
              <a:spLocks noChangeShapeType="1"/>
            </p:cNvSpPr>
            <p:nvPr/>
          </p:nvSpPr>
          <p:spPr bwMode="auto">
            <a:xfrm>
              <a:off x="3787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1172" name="Text Box 36"/>
          <p:cNvSpPr txBox="1">
            <a:spLocks noChangeArrowheads="1"/>
          </p:cNvSpPr>
          <p:nvPr/>
        </p:nvSpPr>
        <p:spPr bwMode="auto">
          <a:xfrm>
            <a:off x="7091363" y="2035175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E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5</a:t>
            </a:r>
            <a:r>
              <a:rPr lang="en-US" altLang="zh-CN" sz="2400" b="1" smtClean="0">
                <a:solidFill>
                  <a:srgbClr val="FF0000"/>
                </a:solidFill>
              </a:rPr>
              <a:t>(3, 5)</a:t>
            </a:r>
          </a:p>
        </p:txBody>
      </p:sp>
      <p:sp>
        <p:nvSpPr>
          <p:cNvPr id="91173" name="Text Box 37"/>
          <p:cNvSpPr txBox="1">
            <a:spLocks noChangeArrowheads="1"/>
          </p:cNvSpPr>
          <p:nvPr/>
        </p:nvSpPr>
        <p:spPr bwMode="auto">
          <a:xfrm>
            <a:off x="5292725" y="549275"/>
            <a:ext cx="349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E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z="2400" b="1" smtClean="0">
                <a:solidFill>
                  <a:srgbClr val="FF0000"/>
                </a:solidFill>
              </a:rPr>
              <a:t>( </a:t>
            </a:r>
            <a:r>
              <a:rPr lang="en-US" altLang="zh-CN" sz="2400" b="1" i="1" smtClean="0">
                <a:solidFill>
                  <a:srgbClr val="FF0000"/>
                </a:solidFill>
              </a:rPr>
              <a:t>i</a:t>
            </a:r>
            <a:r>
              <a:rPr lang="en-US" altLang="zh-CN" sz="2400" b="1" smtClean="0">
                <a:solidFill>
                  <a:srgbClr val="FF0000"/>
                </a:solidFill>
              </a:rPr>
              <a:t>,  </a:t>
            </a:r>
            <a:r>
              <a:rPr lang="en-US" altLang="zh-CN" sz="2400" b="1" i="1" smtClean="0">
                <a:solidFill>
                  <a:srgbClr val="FF0000"/>
                </a:solidFill>
              </a:rPr>
              <a:t>j </a:t>
            </a:r>
            <a:r>
              <a:rPr lang="en-US" altLang="zh-CN" sz="2400" b="1" smtClean="0">
                <a:solidFill>
                  <a:srgbClr val="FF0000"/>
                </a:solidFill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79191E-6 L 0.41737 0.13202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6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32948E-6 L 0.41737 -0.1364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42775E-6 L 0.504 2.42775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2.42775E-6 L 0.31511 2.42775E-6 " pathEditMode="relative" ptsTypes="AA">
                                      <p:cBhvr>
                                        <p:cTn id="68" dur="1000" fill="hold"/>
                                        <p:tgtEl>
                                          <p:spTgt spid="9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mph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88" dur="20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7" grpId="0" animBg="1"/>
      <p:bldP spid="91157" grpId="0" animBg="1"/>
      <p:bldP spid="91172" grpId="0"/>
      <p:bldP spid="911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ChangeArrowheads="1"/>
          </p:cNvSpPr>
          <p:nvPr/>
        </p:nvSpPr>
        <p:spPr bwMode="auto">
          <a:xfrm>
            <a:off x="685800" y="1341438"/>
            <a:ext cx="7772400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引例：</a:t>
            </a:r>
            <a:r>
              <a:rPr lang="zh-CN" altLang="en-US" sz="2400" b="1" smtClean="0">
                <a:solidFill>
                  <a:srgbClr val="000000"/>
                </a:solidFill>
              </a:rPr>
              <a:t>求解线性方程组</a:t>
            </a:r>
          </a:p>
        </p:txBody>
      </p:sp>
      <p:graphicFrame>
        <p:nvGraphicFramePr>
          <p:cNvPr id="940035" name="Object 4"/>
          <p:cNvGraphicFramePr>
            <a:graphicFrameLocks noChangeAspect="1"/>
          </p:cNvGraphicFramePr>
          <p:nvPr/>
        </p:nvGraphicFramePr>
        <p:xfrm>
          <a:off x="2513013" y="2343150"/>
          <a:ext cx="4040187" cy="2152650"/>
        </p:xfrm>
        <a:graphic>
          <a:graphicData uri="http://schemas.openxmlformats.org/presentationml/2006/ole">
            <p:oleObj spid="_x0000_s128002" name="Equation" r:id="rId3" imgW="1765300" imgH="939800" progId="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731000" y="2395538"/>
            <a:ext cx="504825" cy="1995487"/>
            <a:chOff x="4240" y="1509"/>
            <a:chExt cx="318" cy="1257"/>
          </a:xfrm>
        </p:grpSpPr>
        <p:sp>
          <p:nvSpPr>
            <p:cNvPr id="940038" name="Text Box 4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40039" name="Text Box 5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40040" name="Text Box 6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40041" name="Text Box 7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sp>
        <p:nvSpPr>
          <p:cNvPr id="94003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一、矩阵的初等变换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16"/>
          <p:cNvGraphicFramePr>
            <a:graphicFrameLocks noChangeAspect="1"/>
          </p:cNvGraphicFramePr>
          <p:nvPr/>
        </p:nvGraphicFramePr>
        <p:xfrm>
          <a:off x="4808538" y="4071938"/>
          <a:ext cx="2311400" cy="2309812"/>
        </p:xfrm>
        <a:graphic>
          <a:graphicData uri="http://schemas.openxmlformats.org/presentationml/2006/ole">
            <p:oleObj spid="_x0000_s157698" name="Equation" r:id="rId3" imgW="1155700" imgH="1155700" progId="">
              <p:embed/>
            </p:oleObj>
          </a:graphicData>
        </a:graphic>
      </p:graphicFrame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867400" y="4143375"/>
            <a:ext cx="217488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3428" name="Object 17"/>
          <p:cNvGraphicFramePr>
            <a:graphicFrameLocks noChangeAspect="1"/>
          </p:cNvGraphicFramePr>
          <p:nvPr/>
        </p:nvGraphicFramePr>
        <p:xfrm>
          <a:off x="4808538" y="1119188"/>
          <a:ext cx="2311400" cy="2309812"/>
        </p:xfrm>
        <a:graphic>
          <a:graphicData uri="http://schemas.openxmlformats.org/presentationml/2006/ole">
            <p:oleObj spid="_x0000_s157699" name="Equation" r:id="rId4" imgW="1155700" imgH="1155700" progId="">
              <p:embed/>
            </p:oleObj>
          </a:graphicData>
        </a:graphic>
      </p:graphicFrame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960938" y="2114550"/>
            <a:ext cx="2016125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3430" name="Object 18"/>
          <p:cNvGraphicFramePr>
            <a:graphicFrameLocks noChangeAspect="1"/>
          </p:cNvGraphicFramePr>
          <p:nvPr/>
        </p:nvGraphicFramePr>
        <p:xfrm>
          <a:off x="425450" y="4071938"/>
          <a:ext cx="2946400" cy="2309812"/>
        </p:xfrm>
        <a:graphic>
          <a:graphicData uri="http://schemas.openxmlformats.org/presentationml/2006/ole">
            <p:oleObj spid="_x0000_s157700" name="Equation" r:id="rId5" imgW="1473200" imgH="1155700" progId="">
              <p:embed/>
            </p:oleObj>
          </a:graphicData>
        </a:graphic>
      </p:graphicFrame>
      <p:graphicFrame>
        <p:nvGraphicFramePr>
          <p:cNvPr id="103431" name="Object 19"/>
          <p:cNvGraphicFramePr>
            <a:graphicFrameLocks noChangeAspect="1"/>
          </p:cNvGraphicFramePr>
          <p:nvPr/>
        </p:nvGraphicFramePr>
        <p:xfrm>
          <a:off x="354013" y="1119188"/>
          <a:ext cx="2946400" cy="2309812"/>
        </p:xfrm>
        <a:graphic>
          <a:graphicData uri="http://schemas.openxmlformats.org/presentationml/2006/ole">
            <p:oleObj spid="_x0000_s157701" name="Equation" r:id="rId6" imgW="1473200" imgH="1155700" progId="">
              <p:embed/>
            </p:oleObj>
          </a:graphicData>
        </a:graphic>
      </p:graphicFrame>
      <p:sp>
        <p:nvSpPr>
          <p:cNvPr id="103432" name="Freeform 8"/>
          <p:cNvSpPr>
            <a:spLocks/>
          </p:cNvSpPr>
          <p:nvPr/>
        </p:nvSpPr>
        <p:spPr bwMode="auto">
          <a:xfrm>
            <a:off x="3527425" y="2185988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3433" name="Object 20"/>
          <p:cNvGraphicFramePr>
            <a:graphicFrameLocks noChangeAspect="1"/>
          </p:cNvGraphicFramePr>
          <p:nvPr/>
        </p:nvGraphicFramePr>
        <p:xfrm>
          <a:off x="3709988" y="1757363"/>
          <a:ext cx="736600" cy="457200"/>
        </p:xfrm>
        <a:graphic>
          <a:graphicData uri="http://schemas.openxmlformats.org/presentationml/2006/ole">
            <p:oleObj spid="_x0000_s157702" name="Equation" r:id="rId7" imgW="368300" imgH="228600" progId="">
              <p:embed/>
            </p:oleObj>
          </a:graphicData>
        </a:graphic>
      </p:graphicFrame>
      <p:sp>
        <p:nvSpPr>
          <p:cNvPr id="103434" name="Freeform 10"/>
          <p:cNvSpPr>
            <a:spLocks/>
          </p:cNvSpPr>
          <p:nvPr/>
        </p:nvSpPr>
        <p:spPr bwMode="auto">
          <a:xfrm>
            <a:off x="3527425" y="5348288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3435" name="Object 21"/>
          <p:cNvGraphicFramePr>
            <a:graphicFrameLocks noChangeAspect="1"/>
          </p:cNvGraphicFramePr>
          <p:nvPr/>
        </p:nvGraphicFramePr>
        <p:xfrm>
          <a:off x="3659188" y="4919663"/>
          <a:ext cx="762000" cy="457200"/>
        </p:xfrm>
        <a:graphic>
          <a:graphicData uri="http://schemas.openxmlformats.org/presentationml/2006/ole">
            <p:oleObj spid="_x0000_s157703" name="Equation" r:id="rId8" imgW="381000" imgH="228600" progId="">
              <p:embed/>
            </p:oleObj>
          </a:graphicData>
        </a:graphic>
      </p:graphicFrame>
      <p:graphicFrame>
        <p:nvGraphicFramePr>
          <p:cNvPr id="103436" name="Object 22"/>
          <p:cNvGraphicFramePr>
            <a:graphicFrameLocks noChangeAspect="1"/>
          </p:cNvGraphicFramePr>
          <p:nvPr/>
        </p:nvGraphicFramePr>
        <p:xfrm>
          <a:off x="2973388" y="4097338"/>
          <a:ext cx="254000" cy="2259012"/>
        </p:xfrm>
        <a:graphic>
          <a:graphicData uri="http://schemas.openxmlformats.org/presentationml/2006/ole">
            <p:oleObj spid="_x0000_s157704" name="Equation" r:id="rId9" imgW="126945" imgH="1129810" progId="">
              <p:embed/>
            </p:oleObj>
          </a:graphicData>
        </a:graphic>
      </p:graphicFrame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455613" y="549275"/>
            <a:ext cx="634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(2)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以常数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k</a:t>
            </a:r>
            <a:r>
              <a:rPr lang="en-US" altLang="en-US" sz="2400" b="1" smtClean="0">
                <a:solidFill>
                  <a:srgbClr val="FF0000"/>
                </a:solidFill>
                <a:latin typeface="楷体_GB2312" pitchFamily="49" charset="-122"/>
              </a:rPr>
              <a:t>≠</a:t>
            </a:r>
            <a:r>
              <a:rPr lang="en-US" altLang="zh-CN" sz="2400" b="1" smtClean="0">
                <a:solidFill>
                  <a:srgbClr val="FF0000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乘单位阵第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i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行（列），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867400" y="3429000"/>
            <a:ext cx="144463" cy="576263"/>
            <a:chOff x="3696" y="2160"/>
            <a:chExt cx="91" cy="363"/>
          </a:xfrm>
        </p:grpSpPr>
        <p:sp>
          <p:nvSpPr>
            <p:cNvPr id="976913" name="Line 15"/>
            <p:cNvSpPr>
              <a:spLocks noChangeShapeType="1"/>
            </p:cNvSpPr>
            <p:nvPr/>
          </p:nvSpPr>
          <p:spPr bwMode="auto">
            <a:xfrm>
              <a:off x="3696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6914" name="Line 16"/>
            <p:cNvSpPr>
              <a:spLocks noChangeShapeType="1"/>
            </p:cNvSpPr>
            <p:nvPr/>
          </p:nvSpPr>
          <p:spPr bwMode="auto">
            <a:xfrm>
              <a:off x="3787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7092950" y="2035175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E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5</a:t>
            </a:r>
            <a:r>
              <a:rPr lang="en-US" altLang="zh-CN" sz="2400" b="1" smtClean="0">
                <a:solidFill>
                  <a:srgbClr val="FF0000"/>
                </a:solidFill>
              </a:rPr>
              <a:t>(3(</a:t>
            </a:r>
            <a:r>
              <a:rPr lang="en-US" altLang="zh-CN" sz="2400" b="1" i="1" smtClean="0">
                <a:solidFill>
                  <a:srgbClr val="FF0000"/>
                </a:solidFill>
              </a:rPr>
              <a:t>k</a:t>
            </a:r>
            <a:r>
              <a:rPr lang="en-US" altLang="zh-CN" sz="2400" b="1" smtClean="0">
                <a:solidFill>
                  <a:srgbClr val="FF0000"/>
                </a:solidFill>
              </a:rPr>
              <a:t>))  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5867400" y="54927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E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z="2400" b="1" smtClean="0">
                <a:solidFill>
                  <a:srgbClr val="FF0000"/>
                </a:solidFill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</a:rPr>
              <a:t>i</a:t>
            </a:r>
            <a:r>
              <a:rPr lang="en-US" altLang="zh-CN" sz="2400" b="1" smtClean="0">
                <a:solidFill>
                  <a:srgbClr val="FF0000"/>
                </a:solidFill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</a:rPr>
              <a:t>k</a:t>
            </a:r>
            <a:r>
              <a:rPr lang="en-US" altLang="zh-CN" sz="2400" b="1" smtClean="0">
                <a:solidFill>
                  <a:srgbClr val="FF0000"/>
                </a:solidFill>
              </a:rPr>
              <a:t>))</a:t>
            </a:r>
            <a:r>
              <a:rPr lang="zh-CN" altLang="en-US" sz="2400" b="1" smtClean="0">
                <a:solidFill>
                  <a:srgbClr val="000000"/>
                </a:solidFill>
              </a:rPr>
              <a:t>．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mph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3" dur="20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/>
      <p:bldP spid="103429" grpId="0" animBg="1"/>
      <p:bldP spid="103432" grpId="0" animBg="1"/>
      <p:bldP spid="103434" grpId="0" animBg="1"/>
      <p:bldP spid="103441" grpId="0"/>
      <p:bldP spid="1034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1" name="Object 20"/>
          <p:cNvGraphicFramePr>
            <a:graphicFrameLocks noChangeAspect="1"/>
          </p:cNvGraphicFramePr>
          <p:nvPr/>
        </p:nvGraphicFramePr>
        <p:xfrm>
          <a:off x="4808538" y="4071938"/>
          <a:ext cx="2311400" cy="2309812"/>
        </p:xfrm>
        <a:graphic>
          <a:graphicData uri="http://schemas.openxmlformats.org/presentationml/2006/ole">
            <p:oleObj spid="_x0000_s158722" name="Equation" r:id="rId4" imgW="1155700" imgH="1155700" progId="">
              <p:embed/>
            </p:oleObj>
          </a:graphicData>
        </a:graphic>
      </p:graphicFrame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867400" y="4143375"/>
            <a:ext cx="217488" cy="2160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2405" name="Object 21"/>
          <p:cNvGraphicFramePr>
            <a:graphicFrameLocks noChangeAspect="1"/>
          </p:cNvGraphicFramePr>
          <p:nvPr/>
        </p:nvGraphicFramePr>
        <p:xfrm>
          <a:off x="4808538" y="1119188"/>
          <a:ext cx="2311400" cy="2309812"/>
        </p:xfrm>
        <a:graphic>
          <a:graphicData uri="http://schemas.openxmlformats.org/presentationml/2006/ole">
            <p:oleObj spid="_x0000_s158723" name="Equation" r:id="rId5" imgW="1155700" imgH="1155700" progId="">
              <p:embed/>
            </p:oleObj>
          </a:graphicData>
        </a:graphic>
      </p:graphicFrame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960938" y="2114550"/>
            <a:ext cx="2016125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2408" name="Object 22"/>
          <p:cNvGraphicFramePr>
            <a:graphicFrameLocks noChangeAspect="1"/>
          </p:cNvGraphicFramePr>
          <p:nvPr/>
        </p:nvGraphicFramePr>
        <p:xfrm>
          <a:off x="425450" y="4071938"/>
          <a:ext cx="2946400" cy="2309812"/>
        </p:xfrm>
        <a:graphic>
          <a:graphicData uri="http://schemas.openxmlformats.org/presentationml/2006/ole">
            <p:oleObj spid="_x0000_s158724" name="Equation" r:id="rId6" imgW="1473200" imgH="1155700" progId="">
              <p:embed/>
            </p:oleObj>
          </a:graphicData>
        </a:graphic>
      </p:graphicFrame>
      <p:graphicFrame>
        <p:nvGraphicFramePr>
          <p:cNvPr id="102409" name="Object 23"/>
          <p:cNvGraphicFramePr>
            <a:graphicFrameLocks noChangeAspect="1"/>
          </p:cNvGraphicFramePr>
          <p:nvPr/>
        </p:nvGraphicFramePr>
        <p:xfrm>
          <a:off x="354013" y="1119188"/>
          <a:ext cx="2946400" cy="2309812"/>
        </p:xfrm>
        <a:graphic>
          <a:graphicData uri="http://schemas.openxmlformats.org/presentationml/2006/ole">
            <p:oleObj spid="_x0000_s158725" name="Equation" r:id="rId7" imgW="1473200" imgH="1155700" progId="">
              <p:embed/>
            </p:oleObj>
          </a:graphicData>
        </a:graphic>
      </p:graphicFrame>
      <p:sp>
        <p:nvSpPr>
          <p:cNvPr id="102410" name="Freeform 10"/>
          <p:cNvSpPr>
            <a:spLocks/>
          </p:cNvSpPr>
          <p:nvPr/>
        </p:nvSpPr>
        <p:spPr bwMode="auto">
          <a:xfrm>
            <a:off x="3527425" y="2185988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2411" name="Object 24"/>
          <p:cNvGraphicFramePr>
            <a:graphicFrameLocks noChangeAspect="1"/>
          </p:cNvGraphicFramePr>
          <p:nvPr/>
        </p:nvGraphicFramePr>
        <p:xfrm>
          <a:off x="3468688" y="1757363"/>
          <a:ext cx="1219200" cy="457200"/>
        </p:xfrm>
        <a:graphic>
          <a:graphicData uri="http://schemas.openxmlformats.org/presentationml/2006/ole">
            <p:oleObj spid="_x0000_s158726" name="Equation" r:id="rId8" imgW="787680" imgH="279360" progId="">
              <p:embed/>
            </p:oleObj>
          </a:graphicData>
        </a:graphic>
      </p:graphicFrame>
      <p:graphicFrame>
        <p:nvGraphicFramePr>
          <p:cNvPr id="102415" name="Object 25"/>
          <p:cNvGraphicFramePr>
            <a:graphicFrameLocks noChangeAspect="1"/>
          </p:cNvGraphicFramePr>
          <p:nvPr/>
        </p:nvGraphicFramePr>
        <p:xfrm>
          <a:off x="3392488" y="4919663"/>
          <a:ext cx="1295400" cy="457200"/>
        </p:xfrm>
        <a:graphic>
          <a:graphicData uri="http://schemas.openxmlformats.org/presentationml/2006/ole">
            <p:oleObj spid="_x0000_s158727" name="Equation" r:id="rId9" imgW="838440" imgH="279360" progId="">
              <p:embed/>
            </p:oleObj>
          </a:graphicData>
        </a:graphic>
      </p:graphicFrame>
      <p:graphicFrame>
        <p:nvGraphicFramePr>
          <p:cNvPr id="102417" name="Object 26"/>
          <p:cNvGraphicFramePr>
            <a:graphicFrameLocks noChangeAspect="1"/>
          </p:cNvGraphicFramePr>
          <p:nvPr/>
        </p:nvGraphicFramePr>
        <p:xfrm>
          <a:off x="2973388" y="4097338"/>
          <a:ext cx="254000" cy="2259012"/>
        </p:xfrm>
        <a:graphic>
          <a:graphicData uri="http://schemas.openxmlformats.org/presentationml/2006/ole">
            <p:oleObj spid="_x0000_s158728" name="Equation" r:id="rId10" imgW="126945" imgH="1129810" progId="">
              <p:embed/>
            </p:oleObj>
          </a:graphicData>
        </a:graphic>
      </p:graphicFrame>
      <p:sp>
        <p:nvSpPr>
          <p:cNvPr id="977932" name="Text Box 18"/>
          <p:cNvSpPr txBox="1">
            <a:spLocks noChangeArrowheads="1"/>
          </p:cNvSpPr>
          <p:nvPr/>
        </p:nvSpPr>
        <p:spPr bwMode="auto">
          <a:xfrm>
            <a:off x="455613" y="549275"/>
            <a:ext cx="685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(3)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以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k</a:t>
            </a:r>
            <a:r>
              <a:rPr lang="en-US" altLang="zh-CN" sz="2400" b="1" i="1" smtClean="0">
                <a:solidFill>
                  <a:srgbClr val="FF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乘单位阵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第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FF"/>
                </a:solidFill>
              </a:rPr>
              <a:t>j 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行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加到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第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FF"/>
                </a:solidFill>
              </a:rPr>
              <a:t>i 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行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,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868988" y="3429000"/>
            <a:ext cx="144462" cy="576263"/>
            <a:chOff x="5148" y="1434"/>
            <a:chExt cx="91" cy="363"/>
          </a:xfrm>
        </p:grpSpPr>
        <p:sp>
          <p:nvSpPr>
            <p:cNvPr id="977943" name="Line 20"/>
            <p:cNvSpPr>
              <a:spLocks noChangeShapeType="1"/>
            </p:cNvSpPr>
            <p:nvPr/>
          </p:nvSpPr>
          <p:spPr bwMode="auto">
            <a:xfrm>
              <a:off x="5148" y="1434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7944" name="Line 21"/>
            <p:cNvSpPr>
              <a:spLocks noChangeShapeType="1"/>
            </p:cNvSpPr>
            <p:nvPr/>
          </p:nvSpPr>
          <p:spPr bwMode="auto">
            <a:xfrm>
              <a:off x="5239" y="1434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7092950" y="2035175"/>
            <a:ext cx="205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E</a:t>
            </a:r>
            <a:r>
              <a:rPr lang="en-US" altLang="zh-CN" sz="2400" b="1" baseline="-25000" smtClean="0">
                <a:solidFill>
                  <a:srgbClr val="FF0000"/>
                </a:solidFill>
              </a:rPr>
              <a:t>5</a:t>
            </a:r>
            <a:r>
              <a:rPr lang="en-US" altLang="zh-CN" sz="2400" b="1" smtClean="0">
                <a:solidFill>
                  <a:srgbClr val="FF0000"/>
                </a:solidFill>
              </a:rPr>
              <a:t>(35(</a:t>
            </a:r>
            <a:r>
              <a:rPr lang="en-US" altLang="zh-CN" sz="2400" b="1" i="1" smtClean="0">
                <a:solidFill>
                  <a:srgbClr val="FF0000"/>
                </a:solidFill>
              </a:rPr>
              <a:t>k</a:t>
            </a:r>
            <a:r>
              <a:rPr lang="en-US" altLang="zh-CN" sz="2400" b="1" smtClean="0">
                <a:solidFill>
                  <a:srgbClr val="FF0000"/>
                </a:solidFill>
              </a:rPr>
              <a:t>))  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5341938" y="549275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E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z="2400" b="1" smtClean="0">
                <a:solidFill>
                  <a:srgbClr val="FF0000"/>
                </a:solidFill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</a:rPr>
              <a:t>ij</a:t>
            </a:r>
            <a:r>
              <a:rPr lang="en-US" altLang="zh-CN" sz="2400" b="1" smtClean="0">
                <a:solidFill>
                  <a:srgbClr val="FF0000"/>
                </a:solidFill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</a:rPr>
              <a:t>k</a:t>
            </a:r>
            <a:r>
              <a:rPr lang="en-US" altLang="zh-CN" sz="2400" b="1" smtClean="0">
                <a:solidFill>
                  <a:srgbClr val="FF0000"/>
                </a:solidFill>
              </a:rPr>
              <a:t>))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455613" y="3644900"/>
            <a:ext cx="606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 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以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k</a:t>
            </a:r>
            <a:r>
              <a:rPr lang="en-US" altLang="zh-CN" sz="2400" b="1" i="1" smtClean="0">
                <a:solidFill>
                  <a:srgbClr val="FF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乘单位阵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第</a:t>
            </a:r>
            <a:r>
              <a:rPr lang="zh-CN" altLang="en-US" sz="2400" b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i 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列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加到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第</a:t>
            </a:r>
            <a:r>
              <a:rPr lang="zh-CN" altLang="en-US" sz="2400" b="1" smtClean="0">
                <a:solidFill>
                  <a:srgbClr val="FF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j 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列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． </a:t>
            </a:r>
          </a:p>
        </p:txBody>
      </p:sp>
      <p:graphicFrame>
        <p:nvGraphicFramePr>
          <p:cNvPr id="102429" name="Object 27"/>
          <p:cNvGraphicFramePr>
            <a:graphicFrameLocks noChangeAspect="1"/>
          </p:cNvGraphicFramePr>
          <p:nvPr/>
        </p:nvGraphicFramePr>
        <p:xfrm>
          <a:off x="3392488" y="4919663"/>
          <a:ext cx="1295400" cy="457200"/>
        </p:xfrm>
        <a:graphic>
          <a:graphicData uri="http://schemas.openxmlformats.org/presentationml/2006/ole">
            <p:oleObj spid="_x0000_s158729" name="Equation" r:id="rId11" imgW="838440" imgH="279360" progId="">
              <p:embed/>
            </p:oleObj>
          </a:graphicData>
        </a:graphic>
      </p:graphicFrame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5724525" y="3502025"/>
            <a:ext cx="431800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2402" name="Object 28"/>
          <p:cNvGraphicFramePr>
            <a:graphicFrameLocks noChangeAspect="1"/>
          </p:cNvGraphicFramePr>
          <p:nvPr/>
        </p:nvGraphicFramePr>
        <p:xfrm>
          <a:off x="4808538" y="4071938"/>
          <a:ext cx="2311400" cy="2309812"/>
        </p:xfrm>
        <a:graphic>
          <a:graphicData uri="http://schemas.openxmlformats.org/presentationml/2006/ole">
            <p:oleObj spid="_x0000_s158730" name="Equation" r:id="rId12" imgW="1155700" imgH="1155700" progId="">
              <p:embed/>
            </p:oleObj>
          </a:graphicData>
        </a:graphic>
      </p:graphicFrame>
      <p:sp>
        <p:nvSpPr>
          <p:cNvPr id="102414" name="Freeform 14"/>
          <p:cNvSpPr>
            <a:spLocks/>
          </p:cNvSpPr>
          <p:nvPr/>
        </p:nvSpPr>
        <p:spPr bwMode="auto">
          <a:xfrm>
            <a:off x="3527425" y="5348288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3852863" y="4868863"/>
            <a:ext cx="43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smtClean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02435" name="AutoShape 35"/>
          <p:cNvSpPr>
            <a:spLocks noChangeArrowheads="1"/>
          </p:cNvSpPr>
          <p:nvPr/>
        </p:nvSpPr>
        <p:spPr bwMode="auto">
          <a:xfrm>
            <a:off x="7175500" y="1052513"/>
            <a:ext cx="1717675" cy="936625"/>
          </a:xfrm>
          <a:prstGeom prst="cloudCallout">
            <a:avLst>
              <a:gd name="adj1" fmla="val -66819"/>
              <a:gd name="adj2" fmla="val -5847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两种理解！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mph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1" dur="10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10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3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6" grpId="0" animBg="1"/>
      <p:bldP spid="102410" grpId="0" animBg="1"/>
      <p:bldP spid="102422" grpId="0"/>
      <p:bldP spid="102423" grpId="0"/>
      <p:bldP spid="102424" grpId="0"/>
      <p:bldP spid="102432" grpId="0" animBg="1"/>
      <p:bldP spid="102432" grpId="1" animBg="1"/>
      <p:bldP spid="102414" grpId="0" animBg="1"/>
      <p:bldP spid="102434" grpId="0"/>
      <p:bldP spid="102434" grpId="1"/>
      <p:bldP spid="1024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55613" y="1376363"/>
            <a:ext cx="8396287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FF"/>
                </a:solidFill>
              </a:rPr>
              <a:t>1. </a:t>
            </a:r>
            <a:r>
              <a:rPr lang="zh-CN" altLang="en-US" sz="2400" b="1" smtClean="0">
                <a:solidFill>
                  <a:srgbClr val="0000FF"/>
                </a:solidFill>
              </a:rPr>
              <a:t>定义：</a:t>
            </a:r>
            <a:r>
              <a:rPr lang="zh-CN" altLang="en-US" sz="2400" b="1" smtClean="0">
                <a:solidFill>
                  <a:srgbClr val="000000"/>
                </a:solidFill>
              </a:rPr>
              <a:t>由单位矩阵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E </a:t>
            </a:r>
            <a:r>
              <a:rPr lang="zh-CN" altLang="en-US" sz="2400" b="1" smtClean="0">
                <a:solidFill>
                  <a:srgbClr val="000000"/>
                </a:solidFill>
              </a:rPr>
              <a:t>经过一次初等变换得到的矩阵称为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</a:rPr>
              <a:t>初等矩阵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2124075" y="1743075"/>
            <a:ext cx="4979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三种初等变换对应着三种初等矩阵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5613" y="2420938"/>
            <a:ext cx="5053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(1)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对调单位阵的第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i</a:t>
            </a:r>
            <a:r>
              <a:rPr lang="en-US" altLang="zh-CN" sz="2400" b="1" smtClean="0">
                <a:solidFill>
                  <a:srgbClr val="000000"/>
                </a:solidFill>
              </a:rPr>
              <a:t>,  </a:t>
            </a:r>
            <a:r>
              <a:rPr lang="en-US" altLang="zh-CN" sz="2400" b="1" i="1" smtClean="0">
                <a:solidFill>
                  <a:srgbClr val="000000"/>
                </a:solidFill>
              </a:rPr>
              <a:t>j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行（列）， 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5292725" y="2420938"/>
            <a:ext cx="349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E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z="2400" b="1" smtClean="0">
                <a:solidFill>
                  <a:srgbClr val="FF0000"/>
                </a:solidFill>
              </a:rPr>
              <a:t>( </a:t>
            </a:r>
            <a:r>
              <a:rPr lang="en-US" altLang="zh-CN" sz="2400" b="1" i="1" smtClean="0">
                <a:solidFill>
                  <a:srgbClr val="FF0000"/>
                </a:solidFill>
              </a:rPr>
              <a:t>i</a:t>
            </a:r>
            <a:r>
              <a:rPr lang="en-US" altLang="zh-CN" sz="2400" b="1" smtClean="0">
                <a:solidFill>
                  <a:srgbClr val="FF0000"/>
                </a:solidFill>
              </a:rPr>
              <a:t>,  </a:t>
            </a:r>
            <a:r>
              <a:rPr lang="en-US" altLang="zh-CN" sz="2400" b="1" i="1" smtClean="0">
                <a:solidFill>
                  <a:srgbClr val="FF0000"/>
                </a:solidFill>
              </a:rPr>
              <a:t>j </a:t>
            </a:r>
            <a:r>
              <a:rPr lang="en-US" altLang="zh-CN" sz="2400" b="1" smtClean="0">
                <a:solidFill>
                  <a:srgbClr val="FF0000"/>
                </a:solidFill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54063" y="3006725"/>
            <a:ext cx="6986587" cy="3446463"/>
            <a:chOff x="384" y="624"/>
            <a:chExt cx="4948" cy="3344"/>
          </a:xfrm>
        </p:grpSpPr>
        <p:sp>
          <p:nvSpPr>
            <p:cNvPr id="978951" name="Text Box 5"/>
            <p:cNvSpPr txBox="1">
              <a:spLocks noChangeArrowheads="1"/>
            </p:cNvSpPr>
            <p:nvPr/>
          </p:nvSpPr>
          <p:spPr bwMode="auto">
            <a:xfrm>
              <a:off x="4801" y="1531"/>
              <a:ext cx="479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 </a:t>
              </a:r>
              <a:r>
                <a: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行</a:t>
              </a:r>
            </a:p>
          </p:txBody>
        </p:sp>
        <p:sp>
          <p:nvSpPr>
            <p:cNvPr id="978952" name="Text Box 6"/>
            <p:cNvSpPr txBox="1">
              <a:spLocks noChangeArrowheads="1"/>
            </p:cNvSpPr>
            <p:nvPr/>
          </p:nvSpPr>
          <p:spPr bwMode="auto">
            <a:xfrm>
              <a:off x="2011" y="624"/>
              <a:ext cx="555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 </a:t>
              </a:r>
              <a:r>
                <a: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列</a:t>
              </a:r>
            </a:p>
          </p:txBody>
        </p:sp>
        <p:sp>
          <p:nvSpPr>
            <p:cNvPr id="978953" name="Text Box 7"/>
            <p:cNvSpPr txBox="1">
              <a:spLocks noChangeArrowheads="1"/>
            </p:cNvSpPr>
            <p:nvPr/>
          </p:nvSpPr>
          <p:spPr bwMode="auto">
            <a:xfrm>
              <a:off x="4848" y="2889"/>
              <a:ext cx="484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 </a:t>
              </a:r>
              <a:r>
                <a: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行</a:t>
              </a:r>
            </a:p>
          </p:txBody>
        </p:sp>
        <p:sp>
          <p:nvSpPr>
            <p:cNvPr id="978954" name="Text Box 8"/>
            <p:cNvSpPr txBox="1">
              <a:spLocks noChangeArrowheads="1"/>
            </p:cNvSpPr>
            <p:nvPr/>
          </p:nvSpPr>
          <p:spPr bwMode="auto">
            <a:xfrm>
              <a:off x="3478" y="648"/>
              <a:ext cx="506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 </a:t>
              </a:r>
              <a:r>
                <a:rPr lang="zh-CN" altLang="en-US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列</a:t>
              </a:r>
            </a:p>
          </p:txBody>
        </p:sp>
        <p:graphicFrame>
          <p:nvGraphicFramePr>
            <p:cNvPr id="978955" name="Object 3"/>
            <p:cNvGraphicFramePr>
              <a:graphicFrameLocks noChangeAspect="1"/>
            </p:cNvGraphicFramePr>
            <p:nvPr/>
          </p:nvGraphicFramePr>
          <p:xfrm>
            <a:off x="384" y="864"/>
            <a:ext cx="4272" cy="3104"/>
          </p:xfrm>
          <a:graphic>
            <a:graphicData uri="http://schemas.openxmlformats.org/presentationml/2006/ole">
              <p:oleObj spid="_x0000_s159746" name="Equation" r:id="rId3" imgW="2832100" imgH="20574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/>
      <p:bldP spid="90118" grpId="0" build="p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0D516777-3029-4A3C-9449-67B90E936169}" type="slidenum">
              <a:rPr lang="zh-CN" altLang="en-US"/>
              <a:pPr algn="l">
                <a:defRPr/>
              </a:pPr>
              <a:t>43</a:t>
            </a:fld>
            <a:endParaRPr lang="zh-CN" altLang="en-US"/>
          </a:p>
        </p:txBody>
      </p:sp>
      <p:graphicFrame>
        <p:nvGraphicFramePr>
          <p:cNvPr id="759808" name="Object 2"/>
          <p:cNvGraphicFramePr>
            <a:graphicFrameLocks noChangeAspect="1"/>
          </p:cNvGraphicFramePr>
          <p:nvPr/>
        </p:nvGraphicFramePr>
        <p:xfrm>
          <a:off x="1143000" y="1295400"/>
          <a:ext cx="5867400" cy="4241800"/>
        </p:xfrm>
        <a:graphic>
          <a:graphicData uri="http://schemas.openxmlformats.org/presentationml/2006/ole">
            <p:oleObj spid="_x0000_s160770" name="Equation" r:id="rId3" imgW="2489200" imgH="1803400" progId="Equation.3">
              <p:embed/>
            </p:oleObj>
          </a:graphicData>
        </a:graphic>
      </p:graphicFrame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455613" y="692150"/>
            <a:ext cx="634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(2)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以常数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k</a:t>
            </a:r>
            <a:r>
              <a:rPr lang="en-US" altLang="en-US" sz="2400" b="1" smtClean="0">
                <a:solidFill>
                  <a:srgbClr val="FF0000"/>
                </a:solidFill>
                <a:latin typeface="楷体_GB2312" pitchFamily="49" charset="-122"/>
              </a:rPr>
              <a:t>≠</a:t>
            </a:r>
            <a:r>
              <a:rPr lang="en-US" altLang="zh-CN" sz="2400" b="1" smtClean="0">
                <a:solidFill>
                  <a:srgbClr val="FF0000"/>
                </a:solidFill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乘单位阵第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i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行（列）， 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5867400" y="692150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E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z="2400" b="1" smtClean="0">
                <a:solidFill>
                  <a:srgbClr val="FF0000"/>
                </a:solidFill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</a:rPr>
              <a:t>i</a:t>
            </a:r>
            <a:r>
              <a:rPr lang="en-US" altLang="zh-CN" sz="2400" b="1" smtClean="0">
                <a:solidFill>
                  <a:srgbClr val="FF0000"/>
                </a:solidFill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</a:rPr>
              <a:t>k</a:t>
            </a:r>
            <a:r>
              <a:rPr lang="en-US" altLang="zh-CN" sz="2400" b="1" smtClean="0">
                <a:solidFill>
                  <a:srgbClr val="FF0000"/>
                </a:solidFill>
              </a:rPr>
              <a:t>))</a:t>
            </a:r>
            <a:r>
              <a:rPr lang="zh-CN" altLang="en-US" sz="2400" b="1" smtClean="0">
                <a:solidFill>
                  <a:srgbClr val="000000"/>
                </a:solidFill>
              </a:rPr>
              <a:t>．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81AA6C3E-E2E1-4707-81D3-70E187E61F27}" type="slidenum">
              <a:rPr lang="zh-CN" altLang="en-US"/>
              <a:pPr algn="l">
                <a:defRPr/>
              </a:pPr>
              <a:t>44</a:t>
            </a:fld>
            <a:endParaRPr lang="zh-CN" alt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55613" y="785813"/>
            <a:ext cx="685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(3)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以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k</a:t>
            </a:r>
            <a:r>
              <a:rPr lang="en-US" altLang="zh-CN" sz="2400" b="1" i="1" smtClean="0">
                <a:solidFill>
                  <a:srgbClr val="FF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乘单位阵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第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FF"/>
                </a:solidFill>
              </a:rPr>
              <a:t>j 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行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加到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第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lang="en-US" altLang="zh-CN" sz="2400" b="1" i="1" smtClean="0">
                <a:solidFill>
                  <a:srgbClr val="0000FF"/>
                </a:solidFill>
              </a:rPr>
              <a:t>i 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行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,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364163" y="811213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FF0000"/>
                </a:solidFill>
              </a:rPr>
              <a:t>E</a:t>
            </a:r>
            <a:r>
              <a:rPr lang="en-US" altLang="zh-CN" sz="2400" b="1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z="2400" b="1" smtClean="0">
                <a:solidFill>
                  <a:srgbClr val="FF0000"/>
                </a:solidFill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</a:rPr>
              <a:t>ij</a:t>
            </a:r>
            <a:r>
              <a:rPr lang="en-US" altLang="zh-CN" sz="2400" b="1" smtClean="0">
                <a:solidFill>
                  <a:srgbClr val="FF0000"/>
                </a:solidFill>
              </a:rPr>
              <a:t>(</a:t>
            </a:r>
            <a:r>
              <a:rPr lang="en-US" altLang="zh-CN" sz="2400" b="1" i="1" smtClean="0">
                <a:solidFill>
                  <a:srgbClr val="FF0000"/>
                </a:solidFill>
              </a:rPr>
              <a:t>k</a:t>
            </a:r>
            <a:r>
              <a:rPr lang="en-US" altLang="zh-CN" sz="2400" b="1" smtClean="0">
                <a:solidFill>
                  <a:srgbClr val="FF0000"/>
                </a:solidFill>
              </a:rPr>
              <a:t>))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7141379" name="Object 3"/>
          <p:cNvGraphicFramePr>
            <a:graphicFrameLocks noChangeAspect="1"/>
          </p:cNvGraphicFramePr>
          <p:nvPr/>
        </p:nvGraphicFramePr>
        <p:xfrm>
          <a:off x="1187450" y="1700213"/>
          <a:ext cx="6553200" cy="4318000"/>
        </p:xfrm>
        <a:graphic>
          <a:graphicData uri="http://schemas.openxmlformats.org/presentationml/2006/ole">
            <p:oleObj spid="_x0000_s161794" name="Equation" r:id="rId3" imgW="2730500" imgH="1803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2018" name="Object 12"/>
          <p:cNvGraphicFramePr>
            <a:graphicFrameLocks noChangeAspect="1"/>
          </p:cNvGraphicFramePr>
          <p:nvPr/>
        </p:nvGraphicFramePr>
        <p:xfrm>
          <a:off x="500063" y="668338"/>
          <a:ext cx="3554412" cy="1420812"/>
        </p:xfrm>
        <a:graphic>
          <a:graphicData uri="http://schemas.openxmlformats.org/presentationml/2006/ole">
            <p:oleObj spid="_x0000_s162818" name="Equation" r:id="rId3" imgW="1778000" imgH="711200" progId="">
              <p:embed/>
            </p:oleObj>
          </a:graphicData>
        </a:graphic>
      </p:graphicFrame>
      <p:graphicFrame>
        <p:nvGraphicFramePr>
          <p:cNvPr id="982019" name="Object 13"/>
          <p:cNvGraphicFramePr>
            <a:graphicFrameLocks noChangeAspect="1"/>
          </p:cNvGraphicFramePr>
          <p:nvPr/>
        </p:nvGraphicFramePr>
        <p:xfrm>
          <a:off x="4724400" y="668338"/>
          <a:ext cx="2716213" cy="1397000"/>
        </p:xfrm>
        <a:graphic>
          <a:graphicData uri="http://schemas.openxmlformats.org/presentationml/2006/ole">
            <p:oleObj spid="_x0000_s162819" name="Equation" r:id="rId4" imgW="1358900" imgH="698500" progId="">
              <p:embed/>
            </p:oleObj>
          </a:graphicData>
        </a:graphic>
      </p:graphicFrame>
      <p:graphicFrame>
        <p:nvGraphicFramePr>
          <p:cNvPr id="107524" name="Object 14"/>
          <p:cNvGraphicFramePr>
            <a:graphicFrameLocks noChangeAspect="1"/>
          </p:cNvGraphicFramePr>
          <p:nvPr/>
        </p:nvGraphicFramePr>
        <p:xfrm>
          <a:off x="500063" y="3189288"/>
          <a:ext cx="1573212" cy="457200"/>
        </p:xfrm>
        <a:graphic>
          <a:graphicData uri="http://schemas.openxmlformats.org/presentationml/2006/ole">
            <p:oleObj spid="_x0000_s162820" name="Equation" r:id="rId5" imgW="787400" imgH="228600" progId="">
              <p:embed/>
            </p:oleObj>
          </a:graphicData>
        </a:graphic>
      </p:graphicFrame>
      <p:graphicFrame>
        <p:nvGraphicFramePr>
          <p:cNvPr id="107525" name="Object 15"/>
          <p:cNvGraphicFramePr>
            <a:graphicFrameLocks noChangeAspect="1"/>
          </p:cNvGraphicFramePr>
          <p:nvPr/>
        </p:nvGraphicFramePr>
        <p:xfrm>
          <a:off x="2033588" y="4211638"/>
          <a:ext cx="2970212" cy="1420812"/>
        </p:xfrm>
        <a:graphic>
          <a:graphicData uri="http://schemas.openxmlformats.org/presentationml/2006/ole">
            <p:oleObj spid="_x0000_s162821" name="Equation" r:id="rId6" imgW="1485900" imgH="711200" progId="">
              <p:embed/>
            </p:oleObj>
          </a:graphicData>
        </a:graphic>
      </p:graphicFrame>
      <p:graphicFrame>
        <p:nvGraphicFramePr>
          <p:cNvPr id="107528" name="Object 16"/>
          <p:cNvGraphicFramePr>
            <a:graphicFrameLocks noChangeAspect="1"/>
          </p:cNvGraphicFramePr>
          <p:nvPr/>
        </p:nvGraphicFramePr>
        <p:xfrm>
          <a:off x="2033588" y="2708275"/>
          <a:ext cx="4318000" cy="1420813"/>
        </p:xfrm>
        <a:graphic>
          <a:graphicData uri="http://schemas.openxmlformats.org/presentationml/2006/ole">
            <p:oleObj spid="_x0000_s162822" name="Equation" r:id="rId7" imgW="2159000" imgH="7112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42" name="Object 12"/>
          <p:cNvGraphicFramePr>
            <a:graphicFrameLocks noChangeAspect="1"/>
          </p:cNvGraphicFramePr>
          <p:nvPr/>
        </p:nvGraphicFramePr>
        <p:xfrm>
          <a:off x="500063" y="668338"/>
          <a:ext cx="3554412" cy="1420812"/>
        </p:xfrm>
        <a:graphic>
          <a:graphicData uri="http://schemas.openxmlformats.org/presentationml/2006/ole">
            <p:oleObj spid="_x0000_s163842" name="Equation" r:id="rId3" imgW="1778000" imgH="711200" progId="">
              <p:embed/>
            </p:oleObj>
          </a:graphicData>
        </a:graphic>
      </p:graphicFrame>
      <p:graphicFrame>
        <p:nvGraphicFramePr>
          <p:cNvPr id="983043" name="Object 13"/>
          <p:cNvGraphicFramePr>
            <a:graphicFrameLocks noChangeAspect="1"/>
          </p:cNvGraphicFramePr>
          <p:nvPr/>
        </p:nvGraphicFramePr>
        <p:xfrm>
          <a:off x="4725988" y="450850"/>
          <a:ext cx="3148012" cy="1854200"/>
        </p:xfrm>
        <a:graphic>
          <a:graphicData uri="http://schemas.openxmlformats.org/presentationml/2006/ole">
            <p:oleObj spid="_x0000_s163843" name="Equation" r:id="rId4" imgW="1574800" imgH="927100" progId="">
              <p:embed/>
            </p:oleObj>
          </a:graphicData>
        </a:graphic>
      </p:graphicFrame>
      <p:graphicFrame>
        <p:nvGraphicFramePr>
          <p:cNvPr id="104452" name="Object 14"/>
          <p:cNvGraphicFramePr>
            <a:graphicFrameLocks noChangeAspect="1"/>
          </p:cNvGraphicFramePr>
          <p:nvPr/>
        </p:nvGraphicFramePr>
        <p:xfrm>
          <a:off x="500063" y="3187700"/>
          <a:ext cx="1574800" cy="457200"/>
        </p:xfrm>
        <a:graphic>
          <a:graphicData uri="http://schemas.openxmlformats.org/presentationml/2006/ole">
            <p:oleObj spid="_x0000_s163844" name="Equation" r:id="rId5" imgW="787400" imgH="228600" progId="">
              <p:embed/>
            </p:oleObj>
          </a:graphicData>
        </a:graphic>
      </p:graphicFrame>
      <p:graphicFrame>
        <p:nvGraphicFramePr>
          <p:cNvPr id="104453" name="Object 15"/>
          <p:cNvGraphicFramePr>
            <a:graphicFrameLocks noChangeAspect="1"/>
          </p:cNvGraphicFramePr>
          <p:nvPr/>
        </p:nvGraphicFramePr>
        <p:xfrm>
          <a:off x="2100263" y="2497138"/>
          <a:ext cx="4748212" cy="1854200"/>
        </p:xfrm>
        <a:graphic>
          <a:graphicData uri="http://schemas.openxmlformats.org/presentationml/2006/ole">
            <p:oleObj spid="_x0000_s163845" name="Equation" r:id="rId6" imgW="2374900" imgH="927100" progId="">
              <p:embed/>
            </p:oleObj>
          </a:graphicData>
        </a:graphic>
      </p:graphicFrame>
      <p:graphicFrame>
        <p:nvGraphicFramePr>
          <p:cNvPr id="104454" name="Object 16"/>
          <p:cNvGraphicFramePr>
            <a:graphicFrameLocks noChangeAspect="1"/>
          </p:cNvGraphicFramePr>
          <p:nvPr/>
        </p:nvGraphicFramePr>
        <p:xfrm>
          <a:off x="2100263" y="4311650"/>
          <a:ext cx="2970212" cy="1422400"/>
        </p:xfrm>
        <a:graphic>
          <a:graphicData uri="http://schemas.openxmlformats.org/presentationml/2006/ole">
            <p:oleObj spid="_x0000_s163846" name="Equation" r:id="rId7" imgW="1485900" imgH="7112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08" name="AutoShape 36"/>
          <p:cNvSpPr>
            <a:spLocks noChangeArrowheads="1"/>
          </p:cNvSpPr>
          <p:nvPr/>
        </p:nvSpPr>
        <p:spPr bwMode="auto">
          <a:xfrm>
            <a:off x="179388" y="4365625"/>
            <a:ext cx="8713787" cy="14668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5507" name="AutoShape 35"/>
          <p:cNvSpPr>
            <a:spLocks noChangeArrowheads="1"/>
          </p:cNvSpPr>
          <p:nvPr/>
        </p:nvSpPr>
        <p:spPr bwMode="auto">
          <a:xfrm>
            <a:off x="179388" y="1314450"/>
            <a:ext cx="8713787" cy="14668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84068" name="Rectangle 10"/>
          <p:cNvSpPr>
            <a:spLocks noChangeArrowheads="1"/>
          </p:cNvSpPr>
          <p:nvPr/>
        </p:nvSpPr>
        <p:spPr bwMode="auto">
          <a:xfrm>
            <a:off x="322263" y="557213"/>
            <a:ext cx="1225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</a:rPr>
              <a:t>结论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65113" y="1366838"/>
            <a:ext cx="8566150" cy="482600"/>
            <a:chOff x="167" y="709"/>
            <a:chExt cx="5396" cy="304"/>
          </a:xfrm>
        </p:grpSpPr>
        <p:graphicFrame>
          <p:nvGraphicFramePr>
            <p:cNvPr id="984090" name="Object 26"/>
            <p:cNvGraphicFramePr>
              <a:graphicFrameLocks noChangeAspect="1"/>
            </p:cNvGraphicFramePr>
            <p:nvPr/>
          </p:nvGraphicFramePr>
          <p:xfrm>
            <a:off x="167" y="717"/>
            <a:ext cx="1040" cy="288"/>
          </p:xfrm>
          <a:graphic>
            <a:graphicData uri="http://schemas.openxmlformats.org/presentationml/2006/ole">
              <p:oleObj spid="_x0000_s164876" name="Equation" r:id="rId3" imgW="1079640" imgH="279360" progId="">
                <p:embed/>
              </p:oleObj>
            </a:graphicData>
          </a:graphic>
        </p:graphicFrame>
        <p:sp>
          <p:nvSpPr>
            <p:cNvPr id="984091" name="Text Box 4"/>
            <p:cNvSpPr txBox="1">
              <a:spLocks noChangeArrowheads="1"/>
            </p:cNvSpPr>
            <p:nvPr/>
          </p:nvSpPr>
          <p:spPr bwMode="auto">
            <a:xfrm>
              <a:off x="1482" y="717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行与第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行对调，即    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84092" name="Object 27"/>
            <p:cNvGraphicFramePr>
              <a:graphicFrameLocks noChangeAspect="1"/>
            </p:cNvGraphicFramePr>
            <p:nvPr/>
          </p:nvGraphicFramePr>
          <p:xfrm>
            <a:off x="4513" y="709"/>
            <a:ext cx="592" cy="304"/>
          </p:xfrm>
          <a:graphic>
            <a:graphicData uri="http://schemas.openxmlformats.org/presentationml/2006/ole">
              <p:oleObj spid="_x0000_s164877" name="Equation" r:id="rId4" imgW="469696" imgH="241195" progId="">
                <p:embed/>
              </p:oleObj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65113" y="2163763"/>
            <a:ext cx="8566150" cy="482600"/>
            <a:chOff x="167" y="1203"/>
            <a:chExt cx="5396" cy="304"/>
          </a:xfrm>
        </p:grpSpPr>
        <p:graphicFrame>
          <p:nvGraphicFramePr>
            <p:cNvPr id="984087" name="Object 28"/>
            <p:cNvGraphicFramePr>
              <a:graphicFrameLocks noChangeAspect="1"/>
            </p:cNvGraphicFramePr>
            <p:nvPr/>
          </p:nvGraphicFramePr>
          <p:xfrm>
            <a:off x="167" y="1211"/>
            <a:ext cx="1007" cy="288"/>
          </p:xfrm>
          <a:graphic>
            <a:graphicData uri="http://schemas.openxmlformats.org/presentationml/2006/ole">
              <p:oleObj spid="_x0000_s164874" name="Equation" r:id="rId5" imgW="1041480" imgH="279360" progId="">
                <p:embed/>
              </p:oleObj>
            </a:graphicData>
          </a:graphic>
        </p:graphicFrame>
        <p:sp>
          <p:nvSpPr>
            <p:cNvPr id="984088" name="Text Box 8"/>
            <p:cNvSpPr txBox="1">
              <a:spLocks noChangeArrowheads="1"/>
            </p:cNvSpPr>
            <p:nvPr/>
          </p:nvSpPr>
          <p:spPr bwMode="auto">
            <a:xfrm>
              <a:off x="1482" y="1211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列与第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列对调，即    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84089" name="Object 29"/>
            <p:cNvGraphicFramePr>
              <a:graphicFrameLocks noChangeAspect="1"/>
            </p:cNvGraphicFramePr>
            <p:nvPr/>
          </p:nvGraphicFramePr>
          <p:xfrm>
            <a:off x="4513" y="1203"/>
            <a:ext cx="640" cy="304"/>
          </p:xfrm>
          <a:graphic>
            <a:graphicData uri="http://schemas.openxmlformats.org/presentationml/2006/ole">
              <p:oleObj spid="_x0000_s164875" name="Equation" r:id="rId6" imgW="508000" imgH="241300" progId="">
                <p:embed/>
              </p:oleObj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65113" y="2960688"/>
            <a:ext cx="8566150" cy="457200"/>
            <a:chOff x="167" y="1709"/>
            <a:chExt cx="5396" cy="288"/>
          </a:xfrm>
        </p:grpSpPr>
        <p:graphicFrame>
          <p:nvGraphicFramePr>
            <p:cNvPr id="984084" name="Object 30"/>
            <p:cNvGraphicFramePr>
              <a:graphicFrameLocks noChangeAspect="1"/>
            </p:cNvGraphicFramePr>
            <p:nvPr/>
          </p:nvGraphicFramePr>
          <p:xfrm>
            <a:off x="167" y="1709"/>
            <a:ext cx="1119" cy="288"/>
          </p:xfrm>
          <a:graphic>
            <a:graphicData uri="http://schemas.openxmlformats.org/presentationml/2006/ole">
              <p:oleObj spid="_x0000_s164872" name="Equation" r:id="rId7" imgW="1155960" imgH="279360" progId="">
                <p:embed/>
              </p:oleObj>
            </a:graphicData>
          </a:graphic>
        </p:graphicFrame>
        <p:sp>
          <p:nvSpPr>
            <p:cNvPr id="984085" name="Text Box 12"/>
            <p:cNvSpPr txBox="1">
              <a:spLocks noChangeArrowheads="1"/>
            </p:cNvSpPr>
            <p:nvPr/>
          </p:nvSpPr>
          <p:spPr bwMode="auto">
            <a:xfrm>
              <a:off x="1482" y="1709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以非零常数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</a:t>
              </a:r>
              <a:r>
                <a:rPr lang="en-US" altLang="zh-CN" sz="2400" b="1" smtClean="0">
                  <a:solidFill>
                    <a:srgbClr val="000000"/>
                  </a:solidFill>
                </a:rPr>
                <a:t>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乘矩阵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行，即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84086" name="Object 31"/>
            <p:cNvGraphicFramePr>
              <a:graphicFrameLocks noChangeAspect="1"/>
            </p:cNvGraphicFramePr>
            <p:nvPr/>
          </p:nvGraphicFramePr>
          <p:xfrm>
            <a:off x="4574" y="1709"/>
            <a:ext cx="448" cy="288"/>
          </p:xfrm>
          <a:graphic>
            <a:graphicData uri="http://schemas.openxmlformats.org/presentationml/2006/ole">
              <p:oleObj spid="_x0000_s164873" name="Equation" r:id="rId8" imgW="355446" imgH="228501" progId="">
                <p:embed/>
              </p:oleObj>
            </a:graphicData>
          </a:graphic>
        </p:graphicFrame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65113" y="3732213"/>
            <a:ext cx="8566150" cy="458787"/>
            <a:chOff x="167" y="2147"/>
            <a:chExt cx="5396" cy="289"/>
          </a:xfrm>
        </p:grpSpPr>
        <p:graphicFrame>
          <p:nvGraphicFramePr>
            <p:cNvPr id="984081" name="Object 32"/>
            <p:cNvGraphicFramePr>
              <a:graphicFrameLocks noChangeAspect="1"/>
            </p:cNvGraphicFramePr>
            <p:nvPr/>
          </p:nvGraphicFramePr>
          <p:xfrm>
            <a:off x="167" y="2147"/>
            <a:ext cx="1087" cy="288"/>
          </p:xfrm>
          <a:graphic>
            <a:graphicData uri="http://schemas.openxmlformats.org/presentationml/2006/ole">
              <p:oleObj spid="_x0000_s164870" name="Equation" r:id="rId9" imgW="1130400" imgH="279360" progId="">
                <p:embed/>
              </p:oleObj>
            </a:graphicData>
          </a:graphic>
        </p:graphicFrame>
        <p:sp>
          <p:nvSpPr>
            <p:cNvPr id="984082" name="Text Box 15"/>
            <p:cNvSpPr txBox="1">
              <a:spLocks noChangeArrowheads="1"/>
            </p:cNvSpPr>
            <p:nvPr/>
          </p:nvSpPr>
          <p:spPr bwMode="auto">
            <a:xfrm>
              <a:off x="1482" y="2147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以非零常数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</a:t>
              </a:r>
              <a:r>
                <a:rPr lang="en-US" altLang="zh-CN" sz="2400" b="1" smtClean="0">
                  <a:solidFill>
                    <a:srgbClr val="000000"/>
                  </a:solidFill>
                </a:rPr>
                <a:t>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乘矩阵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列，即 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84083" name="Object 33"/>
            <p:cNvGraphicFramePr>
              <a:graphicFrameLocks noChangeAspect="1"/>
            </p:cNvGraphicFramePr>
            <p:nvPr/>
          </p:nvGraphicFramePr>
          <p:xfrm>
            <a:off x="4558" y="2148"/>
            <a:ext cx="464" cy="288"/>
          </p:xfrm>
          <a:graphic>
            <a:graphicData uri="http://schemas.openxmlformats.org/presentationml/2006/ole">
              <p:oleObj spid="_x0000_s164871" name="Equation" r:id="rId10" imgW="368300" imgH="228600" progId="">
                <p:embed/>
              </p:oleObj>
            </a:graphicData>
          </a:graphic>
        </p:graphicFrame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65113" y="4505325"/>
            <a:ext cx="8566150" cy="482600"/>
            <a:chOff x="167" y="2571"/>
            <a:chExt cx="5396" cy="304"/>
          </a:xfrm>
        </p:grpSpPr>
        <p:graphicFrame>
          <p:nvGraphicFramePr>
            <p:cNvPr id="984078" name="Object 34"/>
            <p:cNvGraphicFramePr>
              <a:graphicFrameLocks noChangeAspect="1"/>
            </p:cNvGraphicFramePr>
            <p:nvPr/>
          </p:nvGraphicFramePr>
          <p:xfrm>
            <a:off x="167" y="2579"/>
            <a:ext cx="1168" cy="288"/>
          </p:xfrm>
          <a:graphic>
            <a:graphicData uri="http://schemas.openxmlformats.org/presentationml/2006/ole">
              <p:oleObj spid="_x0000_s164868" name="Equation" r:id="rId11" imgW="1206720" imgH="279360" progId="">
                <p:embed/>
              </p:oleObj>
            </a:graphicData>
          </a:graphic>
        </p:graphicFrame>
        <p:sp>
          <p:nvSpPr>
            <p:cNvPr id="984079" name="Text Box 18"/>
            <p:cNvSpPr txBox="1">
              <a:spLocks noChangeArrowheads="1"/>
            </p:cNvSpPr>
            <p:nvPr/>
          </p:nvSpPr>
          <p:spPr bwMode="auto">
            <a:xfrm>
              <a:off x="1482" y="2579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行的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倍加到第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行，即   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84080" name="Object 35"/>
            <p:cNvGraphicFramePr>
              <a:graphicFrameLocks noChangeAspect="1"/>
            </p:cNvGraphicFramePr>
            <p:nvPr/>
          </p:nvGraphicFramePr>
          <p:xfrm>
            <a:off x="4732" y="2571"/>
            <a:ext cx="576" cy="304"/>
          </p:xfrm>
          <a:graphic>
            <a:graphicData uri="http://schemas.openxmlformats.org/presentationml/2006/ole">
              <p:oleObj spid="_x0000_s164869" name="Equation" r:id="rId12" imgW="457200" imgH="241300" progId="">
                <p:embed/>
              </p:oleObj>
            </a:graphicData>
          </a:graphic>
        </p:graphicFrame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65113" y="5302250"/>
            <a:ext cx="8566150" cy="482600"/>
            <a:chOff x="167" y="3340"/>
            <a:chExt cx="5396" cy="304"/>
          </a:xfrm>
        </p:grpSpPr>
        <p:graphicFrame>
          <p:nvGraphicFramePr>
            <p:cNvPr id="984075" name="Object 36"/>
            <p:cNvGraphicFramePr>
              <a:graphicFrameLocks noChangeAspect="1"/>
            </p:cNvGraphicFramePr>
            <p:nvPr/>
          </p:nvGraphicFramePr>
          <p:xfrm>
            <a:off x="167" y="3349"/>
            <a:ext cx="1135" cy="288"/>
          </p:xfrm>
          <a:graphic>
            <a:graphicData uri="http://schemas.openxmlformats.org/presentationml/2006/ole">
              <p:oleObj spid="_x0000_s164866" name="Equation" r:id="rId13" imgW="1181520" imgH="279360" progId="">
                <p:embed/>
              </p:oleObj>
            </a:graphicData>
          </a:graphic>
        </p:graphicFrame>
        <p:sp>
          <p:nvSpPr>
            <p:cNvPr id="984076" name="Text Box 21"/>
            <p:cNvSpPr txBox="1">
              <a:spLocks noChangeArrowheads="1"/>
            </p:cNvSpPr>
            <p:nvPr/>
          </p:nvSpPr>
          <p:spPr bwMode="auto">
            <a:xfrm>
              <a:off x="1482" y="3349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列的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倍加到第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列，即   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84077" name="Object 37"/>
            <p:cNvGraphicFramePr>
              <a:graphicFrameLocks noChangeAspect="1"/>
            </p:cNvGraphicFramePr>
            <p:nvPr/>
          </p:nvGraphicFramePr>
          <p:xfrm>
            <a:off x="4685" y="3340"/>
            <a:ext cx="623" cy="304"/>
          </p:xfrm>
          <a:graphic>
            <a:graphicData uri="http://schemas.openxmlformats.org/presentationml/2006/ole">
              <p:oleObj spid="_x0000_s164867" name="Equation" r:id="rId14" imgW="495085" imgH="241195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8" grpId="0" animBg="1"/>
      <p:bldP spid="10550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279400" y="1143000"/>
            <a:ext cx="85598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性质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en-US" altLang="zh-CN" sz="2400" b="1" smtClean="0">
                <a:solidFill>
                  <a:srgbClr val="00007D"/>
                </a:solidFill>
              </a:rPr>
              <a:t>   </a:t>
            </a:r>
            <a:r>
              <a:rPr lang="zh-CN" altLang="en-US" sz="2400" b="1" smtClean="0">
                <a:solidFill>
                  <a:srgbClr val="00007D"/>
                </a:solidFill>
              </a:rPr>
              <a:t>设</a:t>
            </a:r>
            <a:r>
              <a:rPr lang="en-US" altLang="zh-CN" sz="2400" b="1" i="1" smtClean="0">
                <a:solidFill>
                  <a:srgbClr val="00007D"/>
                </a:solidFill>
              </a:rPr>
              <a:t>A</a:t>
            </a:r>
            <a:r>
              <a:rPr lang="zh-CN" altLang="en-US" sz="2400" b="1" smtClean="0">
                <a:solidFill>
                  <a:srgbClr val="00007D"/>
                </a:solidFill>
              </a:rPr>
              <a:t>是一个 </a:t>
            </a:r>
            <a:r>
              <a:rPr lang="en-US" altLang="zh-CN" sz="2400" b="1" i="1" smtClean="0">
                <a:solidFill>
                  <a:srgbClr val="00007D"/>
                </a:solidFill>
              </a:rPr>
              <a:t>m</a:t>
            </a:r>
            <a:r>
              <a:rPr lang="en-US" altLang="en-US" sz="2400" b="1" smtClean="0">
                <a:solidFill>
                  <a:srgbClr val="00007D"/>
                </a:solidFill>
              </a:rPr>
              <a:t>×</a:t>
            </a:r>
            <a:r>
              <a:rPr lang="en-US" altLang="zh-CN" sz="2400" b="1" i="1" smtClean="0">
                <a:solidFill>
                  <a:srgbClr val="00007D"/>
                </a:solidFill>
              </a:rPr>
              <a:t>n </a:t>
            </a:r>
            <a:r>
              <a:rPr lang="zh-CN" altLang="en-US" sz="2400" b="1" smtClean="0">
                <a:solidFill>
                  <a:srgbClr val="00007D"/>
                </a:solidFill>
              </a:rPr>
              <a:t>矩阵，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7D"/>
                </a:solidFill>
              </a:rPr>
              <a:t>对 </a:t>
            </a:r>
            <a:r>
              <a:rPr lang="en-US" altLang="zh-CN" sz="2400" b="1" i="1" smtClean="0">
                <a:solidFill>
                  <a:srgbClr val="00007D"/>
                </a:solidFill>
              </a:rPr>
              <a:t>A </a:t>
            </a:r>
            <a:r>
              <a:rPr lang="zh-CN" altLang="en-US" sz="2400" b="1" smtClean="0">
                <a:solidFill>
                  <a:srgbClr val="00007D"/>
                </a:solidFill>
              </a:rPr>
              <a:t>施行一次</a:t>
            </a:r>
            <a:r>
              <a:rPr lang="zh-CN" altLang="en-US" sz="2400" b="1" smtClean="0">
                <a:solidFill>
                  <a:srgbClr val="FF0000"/>
                </a:solidFill>
              </a:rPr>
              <a:t>初等行变换</a:t>
            </a:r>
            <a:r>
              <a:rPr lang="zh-CN" altLang="en-US" sz="2400" b="1" smtClean="0">
                <a:solidFill>
                  <a:srgbClr val="00007D"/>
                </a:solidFill>
              </a:rPr>
              <a:t>，相当于在 </a:t>
            </a:r>
            <a:r>
              <a:rPr lang="en-US" altLang="zh-CN" sz="2400" b="1" i="1" smtClean="0">
                <a:solidFill>
                  <a:srgbClr val="FF0000"/>
                </a:solidFill>
              </a:rPr>
              <a:t>A </a:t>
            </a:r>
            <a:r>
              <a:rPr lang="zh-CN" altLang="en-US" sz="2400" b="1" smtClean="0">
                <a:solidFill>
                  <a:srgbClr val="FF0000"/>
                </a:solidFill>
              </a:rPr>
              <a:t>的左边</a:t>
            </a:r>
            <a:r>
              <a:rPr lang="zh-CN" altLang="en-US" sz="2400" b="1" smtClean="0">
                <a:solidFill>
                  <a:srgbClr val="00007D"/>
                </a:solidFill>
              </a:rPr>
              <a:t>乘以相应的 </a:t>
            </a:r>
            <a:r>
              <a:rPr lang="en-US" altLang="zh-CN" sz="2400" b="1" i="1" smtClean="0">
                <a:solidFill>
                  <a:srgbClr val="00007D"/>
                </a:solidFill>
              </a:rPr>
              <a:t>m </a:t>
            </a:r>
            <a:r>
              <a:rPr lang="zh-CN" altLang="en-US" sz="2400" b="1" smtClean="0">
                <a:solidFill>
                  <a:srgbClr val="00007D"/>
                </a:solidFill>
              </a:rPr>
              <a:t>阶初等矩阵；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zh-CN" altLang="en-US" sz="2400" b="1" smtClean="0">
                <a:solidFill>
                  <a:srgbClr val="00007D"/>
                </a:solidFill>
              </a:rPr>
              <a:t>对 </a:t>
            </a:r>
            <a:r>
              <a:rPr lang="en-US" altLang="zh-CN" sz="2400" b="1" i="1" smtClean="0">
                <a:solidFill>
                  <a:srgbClr val="00007D"/>
                </a:solidFill>
              </a:rPr>
              <a:t>A </a:t>
            </a:r>
            <a:r>
              <a:rPr lang="zh-CN" altLang="en-US" sz="2400" b="1" smtClean="0">
                <a:solidFill>
                  <a:srgbClr val="00007D"/>
                </a:solidFill>
              </a:rPr>
              <a:t>施行一次</a:t>
            </a:r>
            <a:r>
              <a:rPr lang="zh-CN" altLang="en-US" sz="2400" b="1" smtClean="0">
                <a:solidFill>
                  <a:srgbClr val="FF0000"/>
                </a:solidFill>
              </a:rPr>
              <a:t>初等列变换</a:t>
            </a:r>
            <a:r>
              <a:rPr lang="zh-CN" altLang="en-US" sz="2400" b="1" smtClean="0">
                <a:solidFill>
                  <a:srgbClr val="00007D"/>
                </a:solidFill>
              </a:rPr>
              <a:t>，相当于在 </a:t>
            </a:r>
            <a:r>
              <a:rPr lang="en-US" altLang="zh-CN" sz="2400" b="1" i="1" smtClean="0">
                <a:solidFill>
                  <a:srgbClr val="FF0000"/>
                </a:solidFill>
              </a:rPr>
              <a:t>A </a:t>
            </a:r>
            <a:r>
              <a:rPr lang="zh-CN" altLang="en-US" sz="2400" b="1" smtClean="0">
                <a:solidFill>
                  <a:srgbClr val="FF0000"/>
                </a:solidFill>
              </a:rPr>
              <a:t>的右边</a:t>
            </a:r>
            <a:r>
              <a:rPr lang="zh-CN" altLang="en-US" sz="2400" b="1" smtClean="0">
                <a:solidFill>
                  <a:srgbClr val="00007D"/>
                </a:solidFill>
              </a:rPr>
              <a:t>乘以相应的 </a:t>
            </a:r>
            <a:r>
              <a:rPr lang="en-US" altLang="zh-CN" sz="2400" b="1" i="1" smtClean="0">
                <a:solidFill>
                  <a:srgbClr val="00007D"/>
                </a:solidFill>
              </a:rPr>
              <a:t>n </a:t>
            </a:r>
            <a:r>
              <a:rPr lang="zh-CN" altLang="en-US" sz="2400" b="1" smtClean="0">
                <a:solidFill>
                  <a:srgbClr val="00007D"/>
                </a:solidFill>
              </a:rPr>
              <a:t>阶初等矩阵</a:t>
            </a:r>
            <a:r>
              <a:rPr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98316" name="AutoShape 12"/>
          <p:cNvSpPr>
            <a:spLocks noChangeArrowheads="1"/>
          </p:cNvSpPr>
          <p:nvPr/>
        </p:nvSpPr>
        <p:spPr bwMode="auto">
          <a:xfrm>
            <a:off x="6203950" y="596900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</a:rPr>
              <a:t>口诀：左行右列</a:t>
            </a:r>
            <a:r>
              <a:rPr lang="en-US" altLang="zh-CN" sz="2400" b="1" smtClean="0">
                <a:solidFill>
                  <a:srgbClr val="FF0000"/>
                </a:solidFill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8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8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5" grpId="0" build="p"/>
      <p:bldP spid="9831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AutoShape 2"/>
          <p:cNvSpPr>
            <a:spLocks noChangeArrowheads="1"/>
          </p:cNvSpPr>
          <p:nvPr/>
        </p:nvSpPr>
        <p:spPr bwMode="auto">
          <a:xfrm>
            <a:off x="323850" y="836613"/>
            <a:ext cx="8496300" cy="19446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2"/>
            </a:solidFill>
            <a:round/>
            <a:headEnd type="none" w="lg" len="med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86115" name="Text Box 3"/>
          <p:cNvSpPr txBox="1">
            <a:spLocks noChangeArrowheads="1"/>
          </p:cNvSpPr>
          <p:nvPr/>
        </p:nvSpPr>
        <p:spPr bwMode="auto">
          <a:xfrm>
            <a:off x="1308100" y="11398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初等变换 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8500" y="1957388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初等变换的逆变换 </a:t>
            </a:r>
          </a:p>
        </p:txBody>
      </p:sp>
      <p:sp>
        <p:nvSpPr>
          <p:cNvPr id="986117" name="Text Box 5"/>
          <p:cNvSpPr txBox="1">
            <a:spLocks noChangeArrowheads="1"/>
          </p:cNvSpPr>
          <p:nvPr/>
        </p:nvSpPr>
        <p:spPr bwMode="auto">
          <a:xfrm>
            <a:off x="6413500" y="11430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初等矩阵 </a:t>
            </a:r>
          </a:p>
        </p:txBody>
      </p:sp>
      <p:sp>
        <p:nvSpPr>
          <p:cNvPr id="986118" name="Line 7"/>
          <p:cNvSpPr>
            <a:spLocks noChangeShapeType="1"/>
          </p:cNvSpPr>
          <p:nvPr/>
        </p:nvSpPr>
        <p:spPr bwMode="auto">
          <a:xfrm>
            <a:off x="3076575" y="1295400"/>
            <a:ext cx="297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3571875" y="216535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6899275" y="1844675"/>
            <a:ext cx="43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smtClean="0">
                <a:solidFill>
                  <a:srgbClr val="0000FF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40" grpId="0" animBg="1"/>
      <p:bldP spid="120845" grpId="0"/>
      <p:bldP spid="12084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731000" y="3709988"/>
            <a:ext cx="504825" cy="1995487"/>
            <a:chOff x="4240" y="1509"/>
            <a:chExt cx="318" cy="1257"/>
          </a:xfrm>
        </p:grpSpPr>
        <p:sp>
          <p:nvSpPr>
            <p:cNvPr id="941075" name="Text Box 38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41076" name="Text Box 39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41077" name="Text Box 40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41078" name="Text Box 41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graphicFrame>
        <p:nvGraphicFramePr>
          <p:cNvPr id="52248" name="Object 6"/>
          <p:cNvGraphicFramePr>
            <a:graphicFrameLocks noChangeAspect="1"/>
          </p:cNvGraphicFramePr>
          <p:nvPr/>
        </p:nvGraphicFramePr>
        <p:xfrm>
          <a:off x="2640013" y="3667125"/>
          <a:ext cx="4040187" cy="2151063"/>
        </p:xfrm>
        <a:graphic>
          <a:graphicData uri="http://schemas.openxmlformats.org/presentationml/2006/ole">
            <p:oleObj spid="_x0000_s129026" name="Equation" r:id="rId3" imgW="1765300" imgH="939800" progId="">
              <p:embed/>
            </p:oleObj>
          </a:graphicData>
        </a:graphic>
      </p:graphicFrame>
      <p:graphicFrame>
        <p:nvGraphicFramePr>
          <p:cNvPr id="941060" name="Object 7"/>
          <p:cNvGraphicFramePr>
            <a:graphicFrameLocks noChangeAspect="1"/>
          </p:cNvGraphicFramePr>
          <p:nvPr/>
        </p:nvGraphicFramePr>
        <p:xfrm>
          <a:off x="2640013" y="609600"/>
          <a:ext cx="4040187" cy="2151063"/>
        </p:xfrm>
        <a:graphic>
          <a:graphicData uri="http://schemas.openxmlformats.org/presentationml/2006/ole">
            <p:oleObj spid="_x0000_s129027" name="Equation" r:id="rId4" imgW="1765300" imgH="939800" progId="">
              <p:embed/>
            </p:oleObj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828925" y="711200"/>
            <a:ext cx="287338" cy="19462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159000" y="2738438"/>
            <a:ext cx="1223963" cy="396875"/>
            <a:chOff x="2835" y="1979"/>
            <a:chExt cx="771" cy="250"/>
          </a:xfrm>
        </p:grpSpPr>
        <p:sp>
          <p:nvSpPr>
            <p:cNvPr id="941072" name="Text Box 15"/>
            <p:cNvSpPr txBox="1">
              <a:spLocks noChangeArrowheads="1"/>
            </p:cNvSpPr>
            <p:nvPr/>
          </p:nvSpPr>
          <p:spPr bwMode="auto">
            <a:xfrm>
              <a:off x="2835" y="1979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41073" name="Text Box 16"/>
            <p:cNvSpPr txBox="1">
              <a:spLocks noChangeArrowheads="1"/>
            </p:cNvSpPr>
            <p:nvPr/>
          </p:nvSpPr>
          <p:spPr bwMode="auto">
            <a:xfrm>
              <a:off x="3288" y="1979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41074" name="Line 19"/>
            <p:cNvSpPr>
              <a:spLocks noChangeShapeType="1"/>
            </p:cNvSpPr>
            <p:nvPr/>
          </p:nvSpPr>
          <p:spPr bwMode="auto">
            <a:xfrm>
              <a:off x="3061" y="2115"/>
              <a:ext cx="2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835150" y="31353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2886075" y="4797425"/>
            <a:ext cx="4392613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2386013" y="3133725"/>
            <a:ext cx="890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FF"/>
                </a:solidFill>
              </a:rPr>
              <a:t>③÷2</a:t>
            </a:r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2886075" y="5265738"/>
            <a:ext cx="4392613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731000" y="641350"/>
            <a:ext cx="504825" cy="1995488"/>
            <a:chOff x="4240" y="1509"/>
            <a:chExt cx="318" cy="1257"/>
          </a:xfrm>
        </p:grpSpPr>
        <p:sp>
          <p:nvSpPr>
            <p:cNvPr id="941068" name="Text Box 33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41069" name="Text Box 34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41070" name="Text Box 35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41071" name="Text Box 36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 animBg="1"/>
      <p:bldP spid="52244" grpId="0" animBg="1"/>
      <p:bldP spid="52255" grpId="0" animBg="1"/>
      <p:bldP spid="52245" grpId="0"/>
      <p:bldP spid="5226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84" name="Object 36"/>
          <p:cNvGraphicFramePr>
            <a:graphicFrameLocks noChangeAspect="1"/>
          </p:cNvGraphicFramePr>
          <p:nvPr/>
        </p:nvGraphicFramePr>
        <p:xfrm>
          <a:off x="6559550" y="620713"/>
          <a:ext cx="1714500" cy="1733550"/>
        </p:xfrm>
        <a:graphic>
          <a:graphicData uri="http://schemas.openxmlformats.org/presentationml/2006/ole">
            <p:oleObj spid="_x0000_s165890" name="Equation" r:id="rId3" imgW="1143000" imgH="1155700" progId="">
              <p:embed/>
            </p:oleObj>
          </a:graphicData>
        </a:graphic>
      </p:graphicFrame>
      <p:sp>
        <p:nvSpPr>
          <p:cNvPr id="987139" name="Rectangle 17"/>
          <p:cNvSpPr>
            <a:spLocks noChangeArrowheads="1"/>
          </p:cNvSpPr>
          <p:nvPr/>
        </p:nvSpPr>
        <p:spPr bwMode="auto">
          <a:xfrm>
            <a:off x="6700838" y="1922463"/>
            <a:ext cx="1414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87140" name="Rectangle 18"/>
          <p:cNvSpPr>
            <a:spLocks noChangeArrowheads="1"/>
          </p:cNvSpPr>
          <p:nvPr/>
        </p:nvSpPr>
        <p:spPr bwMode="auto">
          <a:xfrm>
            <a:off x="6700838" y="1274763"/>
            <a:ext cx="1414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72" name="Object 37"/>
          <p:cNvGraphicFramePr>
            <a:graphicFrameLocks noChangeAspect="1"/>
          </p:cNvGraphicFramePr>
          <p:nvPr/>
        </p:nvGraphicFramePr>
        <p:xfrm>
          <a:off x="3708400" y="620713"/>
          <a:ext cx="1714500" cy="1733550"/>
        </p:xfrm>
        <a:graphic>
          <a:graphicData uri="http://schemas.openxmlformats.org/presentationml/2006/ole">
            <p:oleObj spid="_x0000_s165891" name="Equation" r:id="rId4" imgW="1143000" imgH="1155700" progId="">
              <p:embed/>
            </p:oleObj>
          </a:graphicData>
        </a:graphic>
      </p:graphicFrame>
      <p:graphicFrame>
        <p:nvGraphicFramePr>
          <p:cNvPr id="987142" name="Object 38"/>
          <p:cNvGraphicFramePr>
            <a:graphicFrameLocks noChangeAspect="1"/>
          </p:cNvGraphicFramePr>
          <p:nvPr/>
        </p:nvGraphicFramePr>
        <p:xfrm>
          <a:off x="395288" y="620713"/>
          <a:ext cx="2208212" cy="1733550"/>
        </p:xfrm>
        <a:graphic>
          <a:graphicData uri="http://schemas.openxmlformats.org/presentationml/2006/ole">
            <p:oleObj spid="_x0000_s165892" name="Equation" r:id="rId5" imgW="1473200" imgH="1155700" progId="">
              <p:embed/>
            </p:oleObj>
          </a:graphicData>
        </a:graphic>
      </p:graphicFrame>
      <p:sp>
        <p:nvSpPr>
          <p:cNvPr id="109574" name="Freeform 6"/>
          <p:cNvSpPr>
            <a:spLocks/>
          </p:cNvSpPr>
          <p:nvPr/>
        </p:nvSpPr>
        <p:spPr bwMode="auto">
          <a:xfrm>
            <a:off x="2613025" y="1408113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9575" name="Object 39"/>
          <p:cNvGraphicFramePr>
            <a:graphicFrameLocks noChangeAspect="1"/>
          </p:cNvGraphicFramePr>
          <p:nvPr/>
        </p:nvGraphicFramePr>
        <p:xfrm>
          <a:off x="2771775" y="1058863"/>
          <a:ext cx="723900" cy="342900"/>
        </p:xfrm>
        <a:graphic>
          <a:graphicData uri="http://schemas.openxmlformats.org/presentationml/2006/ole">
            <p:oleObj spid="_x0000_s165893" name="Equation" r:id="rId6" imgW="482391" imgH="228501" progId="">
              <p:embed/>
            </p:oleObj>
          </a:graphicData>
        </a:graphic>
      </p:graphicFrame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849688" y="1922463"/>
            <a:ext cx="1414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78" name="Object 40"/>
          <p:cNvGraphicFramePr>
            <a:graphicFrameLocks noChangeAspect="1"/>
          </p:cNvGraphicFramePr>
          <p:nvPr/>
        </p:nvGraphicFramePr>
        <p:xfrm>
          <a:off x="1012825" y="1330325"/>
          <a:ext cx="1466850" cy="323850"/>
        </p:xfrm>
        <a:graphic>
          <a:graphicData uri="http://schemas.openxmlformats.org/presentationml/2006/ole">
            <p:oleObj spid="_x0000_s165894" name="Equation" r:id="rId7" imgW="977476" imgH="215806" progId="">
              <p:embed/>
            </p:oleObj>
          </a:graphicData>
        </a:graphic>
      </p:graphicFrame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3849688" y="1274763"/>
            <a:ext cx="1414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79" name="Object 41"/>
          <p:cNvGraphicFramePr>
            <a:graphicFrameLocks noChangeAspect="1"/>
          </p:cNvGraphicFramePr>
          <p:nvPr/>
        </p:nvGraphicFramePr>
        <p:xfrm>
          <a:off x="1006475" y="2012950"/>
          <a:ext cx="1466850" cy="323850"/>
        </p:xfrm>
        <a:graphic>
          <a:graphicData uri="http://schemas.openxmlformats.org/presentationml/2006/ole">
            <p:oleObj spid="_x0000_s165895" name="Equation" r:id="rId8" imgW="977476" imgH="215806" progId="">
              <p:embed/>
            </p:oleObj>
          </a:graphicData>
        </a:graphic>
      </p:graphicFrame>
      <p:sp>
        <p:nvSpPr>
          <p:cNvPr id="109581" name="Freeform 13"/>
          <p:cNvSpPr>
            <a:spLocks/>
          </p:cNvSpPr>
          <p:nvPr/>
        </p:nvSpPr>
        <p:spPr bwMode="auto">
          <a:xfrm>
            <a:off x="5451475" y="1408113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9582" name="Object 42"/>
          <p:cNvGraphicFramePr>
            <a:graphicFrameLocks noChangeAspect="1"/>
          </p:cNvGraphicFramePr>
          <p:nvPr/>
        </p:nvGraphicFramePr>
        <p:xfrm>
          <a:off x="5610225" y="1058863"/>
          <a:ext cx="723900" cy="342900"/>
        </p:xfrm>
        <a:graphic>
          <a:graphicData uri="http://schemas.openxmlformats.org/presentationml/2006/ole">
            <p:oleObj spid="_x0000_s165896" name="Equation" r:id="rId9" imgW="482391" imgH="228501" progId="">
              <p:embed/>
            </p:oleObj>
          </a:graphicData>
        </a:graphic>
      </p:graphicFrame>
      <p:graphicFrame>
        <p:nvGraphicFramePr>
          <p:cNvPr id="109587" name="Object 43"/>
          <p:cNvGraphicFramePr>
            <a:graphicFrameLocks noChangeAspect="1"/>
          </p:cNvGraphicFramePr>
          <p:nvPr/>
        </p:nvGraphicFramePr>
        <p:xfrm>
          <a:off x="6559550" y="2559050"/>
          <a:ext cx="1714500" cy="1733550"/>
        </p:xfrm>
        <a:graphic>
          <a:graphicData uri="http://schemas.openxmlformats.org/presentationml/2006/ole">
            <p:oleObj spid="_x0000_s165897" name="Equation" r:id="rId10" imgW="1143000" imgH="1155700" progId="">
              <p:embed/>
            </p:oleObj>
          </a:graphicData>
        </a:graphic>
      </p:graphicFrame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6673850" y="3213100"/>
            <a:ext cx="1470025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89" name="Object 44"/>
          <p:cNvGraphicFramePr>
            <a:graphicFrameLocks noChangeAspect="1"/>
          </p:cNvGraphicFramePr>
          <p:nvPr/>
        </p:nvGraphicFramePr>
        <p:xfrm>
          <a:off x="3698875" y="2559050"/>
          <a:ext cx="1733550" cy="1733550"/>
        </p:xfrm>
        <a:graphic>
          <a:graphicData uri="http://schemas.openxmlformats.org/presentationml/2006/ole">
            <p:oleObj spid="_x0000_s165898" name="Equation" r:id="rId11" imgW="1155700" imgH="1155700" progId="">
              <p:embed/>
            </p:oleObj>
          </a:graphicData>
        </a:graphic>
      </p:graphicFrame>
      <p:graphicFrame>
        <p:nvGraphicFramePr>
          <p:cNvPr id="109590" name="Object 45"/>
          <p:cNvGraphicFramePr>
            <a:graphicFrameLocks noChangeAspect="1"/>
          </p:cNvGraphicFramePr>
          <p:nvPr/>
        </p:nvGraphicFramePr>
        <p:xfrm>
          <a:off x="395288" y="2559050"/>
          <a:ext cx="2208212" cy="1733550"/>
        </p:xfrm>
        <a:graphic>
          <a:graphicData uri="http://schemas.openxmlformats.org/presentationml/2006/ole">
            <p:oleObj spid="_x0000_s165899" name="Equation" r:id="rId12" imgW="1473200" imgH="1155700" progId="">
              <p:embed/>
            </p:oleObj>
          </a:graphicData>
        </a:graphic>
      </p:graphicFrame>
      <p:sp>
        <p:nvSpPr>
          <p:cNvPr id="109591" name="Freeform 23"/>
          <p:cNvSpPr>
            <a:spLocks/>
          </p:cNvSpPr>
          <p:nvPr/>
        </p:nvSpPr>
        <p:spPr bwMode="auto">
          <a:xfrm>
            <a:off x="2613025" y="3346450"/>
            <a:ext cx="1079500" cy="160338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9592" name="Object 46"/>
          <p:cNvGraphicFramePr>
            <a:graphicFrameLocks noChangeAspect="1"/>
          </p:cNvGraphicFramePr>
          <p:nvPr/>
        </p:nvGraphicFramePr>
        <p:xfrm>
          <a:off x="2876550" y="2997200"/>
          <a:ext cx="552450" cy="342900"/>
        </p:xfrm>
        <a:graphic>
          <a:graphicData uri="http://schemas.openxmlformats.org/presentationml/2006/ole">
            <p:oleObj spid="_x0000_s165900" name="Equation" r:id="rId13" imgW="368300" imgH="228600" progId="">
              <p:embed/>
            </p:oleObj>
          </a:graphicData>
        </a:graphic>
      </p:graphicFrame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3835400" y="3213100"/>
            <a:ext cx="1443038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9594" name="Freeform 26"/>
          <p:cNvSpPr>
            <a:spLocks/>
          </p:cNvSpPr>
          <p:nvPr/>
        </p:nvSpPr>
        <p:spPr bwMode="auto">
          <a:xfrm>
            <a:off x="5451475" y="3346450"/>
            <a:ext cx="1079500" cy="160338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9595" name="Object 47"/>
          <p:cNvGraphicFramePr>
            <a:graphicFrameLocks noChangeAspect="1"/>
          </p:cNvGraphicFramePr>
          <p:nvPr/>
        </p:nvGraphicFramePr>
        <p:xfrm>
          <a:off x="5705475" y="2997200"/>
          <a:ext cx="571500" cy="342900"/>
        </p:xfrm>
        <a:graphic>
          <a:graphicData uri="http://schemas.openxmlformats.org/presentationml/2006/ole">
            <p:oleObj spid="_x0000_s165901" name="Equation" r:id="rId14" imgW="381000" imgH="228600" progId="">
              <p:embed/>
            </p:oleObj>
          </a:graphicData>
        </a:graphic>
      </p:graphicFrame>
      <p:graphicFrame>
        <p:nvGraphicFramePr>
          <p:cNvPr id="109596" name="Object 48"/>
          <p:cNvGraphicFramePr>
            <a:graphicFrameLocks noChangeAspect="1"/>
          </p:cNvGraphicFramePr>
          <p:nvPr/>
        </p:nvGraphicFramePr>
        <p:xfrm>
          <a:off x="6559550" y="4508500"/>
          <a:ext cx="1714500" cy="1733550"/>
        </p:xfrm>
        <a:graphic>
          <a:graphicData uri="http://schemas.openxmlformats.org/presentationml/2006/ole">
            <p:oleObj spid="_x0000_s165902" name="Equation" r:id="rId15" imgW="1143000" imgH="1155700" progId="">
              <p:embed/>
            </p:oleObj>
          </a:graphicData>
        </a:graphic>
      </p:graphicFrame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6673850" y="5162550"/>
            <a:ext cx="1470025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98" name="Object 49"/>
          <p:cNvGraphicFramePr>
            <a:graphicFrameLocks noChangeAspect="1"/>
          </p:cNvGraphicFramePr>
          <p:nvPr/>
        </p:nvGraphicFramePr>
        <p:xfrm>
          <a:off x="3698875" y="4508500"/>
          <a:ext cx="1733550" cy="1733550"/>
        </p:xfrm>
        <a:graphic>
          <a:graphicData uri="http://schemas.openxmlformats.org/presentationml/2006/ole">
            <p:oleObj spid="_x0000_s165903" name="Equation" r:id="rId16" imgW="1155700" imgH="1155700" progId="">
              <p:embed/>
            </p:oleObj>
          </a:graphicData>
        </a:graphic>
      </p:graphicFrame>
      <p:graphicFrame>
        <p:nvGraphicFramePr>
          <p:cNvPr id="109599" name="Object 50"/>
          <p:cNvGraphicFramePr>
            <a:graphicFrameLocks noChangeAspect="1"/>
          </p:cNvGraphicFramePr>
          <p:nvPr/>
        </p:nvGraphicFramePr>
        <p:xfrm>
          <a:off x="395288" y="4508500"/>
          <a:ext cx="2208212" cy="1733550"/>
        </p:xfrm>
        <a:graphic>
          <a:graphicData uri="http://schemas.openxmlformats.org/presentationml/2006/ole">
            <p:oleObj spid="_x0000_s165904" name="Equation" r:id="rId17" imgW="1473200" imgH="1155700" progId="">
              <p:embed/>
            </p:oleObj>
          </a:graphicData>
        </a:graphic>
      </p:graphicFrame>
      <p:sp>
        <p:nvSpPr>
          <p:cNvPr id="109600" name="Freeform 32"/>
          <p:cNvSpPr>
            <a:spLocks/>
          </p:cNvSpPr>
          <p:nvPr/>
        </p:nvSpPr>
        <p:spPr bwMode="auto">
          <a:xfrm>
            <a:off x="2613025" y="5295900"/>
            <a:ext cx="1079500" cy="160338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9601" name="Object 51"/>
          <p:cNvGraphicFramePr>
            <a:graphicFrameLocks noChangeAspect="1"/>
          </p:cNvGraphicFramePr>
          <p:nvPr/>
        </p:nvGraphicFramePr>
        <p:xfrm>
          <a:off x="2695575" y="4946650"/>
          <a:ext cx="914400" cy="342900"/>
        </p:xfrm>
        <a:graphic>
          <a:graphicData uri="http://schemas.openxmlformats.org/presentationml/2006/ole">
            <p:oleObj spid="_x0000_s165905" name="Equation" r:id="rId18" imgW="609600" imgH="228600" progId="">
              <p:embed/>
            </p:oleObj>
          </a:graphicData>
        </a:graphic>
      </p:graphicFrame>
      <p:sp>
        <p:nvSpPr>
          <p:cNvPr id="109602" name="Rectangle 34"/>
          <p:cNvSpPr>
            <a:spLocks noChangeArrowheads="1"/>
          </p:cNvSpPr>
          <p:nvPr/>
        </p:nvSpPr>
        <p:spPr bwMode="auto">
          <a:xfrm>
            <a:off x="3835400" y="5162550"/>
            <a:ext cx="1443038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9603" name="Freeform 35"/>
          <p:cNvSpPr>
            <a:spLocks/>
          </p:cNvSpPr>
          <p:nvPr/>
        </p:nvSpPr>
        <p:spPr bwMode="auto">
          <a:xfrm>
            <a:off x="5451475" y="5295900"/>
            <a:ext cx="1079500" cy="160338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9604" name="Object 52"/>
          <p:cNvGraphicFramePr>
            <a:graphicFrameLocks noChangeAspect="1"/>
          </p:cNvGraphicFramePr>
          <p:nvPr/>
        </p:nvGraphicFramePr>
        <p:xfrm>
          <a:off x="5534025" y="4946650"/>
          <a:ext cx="914400" cy="342900"/>
        </p:xfrm>
        <a:graphic>
          <a:graphicData uri="http://schemas.openxmlformats.org/presentationml/2006/ole">
            <p:oleObj spid="_x0000_s165906" name="Equation" r:id="rId19" imgW="6096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30903 0.100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30972 -0.0997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89 0.10081 L 0.62101 -0.0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50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6 -0.10381 L 0.6217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52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0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  <p:bldP spid="109576" grpId="0" animBg="1"/>
      <p:bldP spid="109580" grpId="0" animBg="1"/>
      <p:bldP spid="109581" grpId="0" animBg="1"/>
      <p:bldP spid="109588" grpId="0" animBg="1"/>
      <p:bldP spid="109591" grpId="0" animBg="1"/>
      <p:bldP spid="109593" grpId="0" animBg="1"/>
      <p:bldP spid="109594" grpId="0" animBg="1"/>
      <p:bldP spid="109597" grpId="0" animBg="1"/>
      <p:bldP spid="109600" grpId="0" animBg="1"/>
      <p:bldP spid="109602" grpId="0" animBg="1"/>
      <p:bldP spid="1096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8"/>
          <p:cNvGraphicFramePr>
            <a:graphicFrameLocks noChangeAspect="1"/>
          </p:cNvGraphicFramePr>
          <p:nvPr/>
        </p:nvGraphicFramePr>
        <p:xfrm>
          <a:off x="6559550" y="1789113"/>
          <a:ext cx="1714500" cy="1733550"/>
        </p:xfrm>
        <a:graphic>
          <a:graphicData uri="http://schemas.openxmlformats.org/presentationml/2006/ole">
            <p:oleObj spid="_x0000_s166914" name="Equation" r:id="rId3" imgW="1143000" imgH="1155700" progId="">
              <p:embed/>
            </p:oleObj>
          </a:graphicData>
        </a:graphic>
      </p:graphicFrame>
      <p:sp>
        <p:nvSpPr>
          <p:cNvPr id="988163" name="Rectangle 3"/>
          <p:cNvSpPr>
            <a:spLocks noChangeArrowheads="1"/>
          </p:cNvSpPr>
          <p:nvPr/>
        </p:nvSpPr>
        <p:spPr bwMode="auto">
          <a:xfrm>
            <a:off x="6700838" y="3090863"/>
            <a:ext cx="1414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6700838" y="2443163"/>
            <a:ext cx="1414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19813" name="Object 29"/>
          <p:cNvGraphicFramePr>
            <a:graphicFrameLocks noChangeAspect="1"/>
          </p:cNvGraphicFramePr>
          <p:nvPr/>
        </p:nvGraphicFramePr>
        <p:xfrm>
          <a:off x="3708400" y="1789113"/>
          <a:ext cx="1714500" cy="1733550"/>
        </p:xfrm>
        <a:graphic>
          <a:graphicData uri="http://schemas.openxmlformats.org/presentationml/2006/ole">
            <p:oleObj spid="_x0000_s166915" name="Equation" r:id="rId4" imgW="1143000" imgH="1155700" progId="">
              <p:embed/>
            </p:oleObj>
          </a:graphicData>
        </a:graphic>
      </p:graphicFrame>
      <p:graphicFrame>
        <p:nvGraphicFramePr>
          <p:cNvPr id="988166" name="Object 30"/>
          <p:cNvGraphicFramePr>
            <a:graphicFrameLocks noChangeAspect="1"/>
          </p:cNvGraphicFramePr>
          <p:nvPr/>
        </p:nvGraphicFramePr>
        <p:xfrm>
          <a:off x="395288" y="1789113"/>
          <a:ext cx="2208212" cy="1733550"/>
        </p:xfrm>
        <a:graphic>
          <a:graphicData uri="http://schemas.openxmlformats.org/presentationml/2006/ole">
            <p:oleObj spid="_x0000_s166916" name="Equation" r:id="rId5" imgW="1473200" imgH="1155700" progId="">
              <p:embed/>
            </p:oleObj>
          </a:graphicData>
        </a:graphic>
      </p:graphicFrame>
      <p:sp>
        <p:nvSpPr>
          <p:cNvPr id="119815" name="Freeform 7"/>
          <p:cNvSpPr>
            <a:spLocks/>
          </p:cNvSpPr>
          <p:nvPr/>
        </p:nvSpPr>
        <p:spPr bwMode="auto">
          <a:xfrm>
            <a:off x="2613025" y="2576513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19816" name="Object 31"/>
          <p:cNvGraphicFramePr>
            <a:graphicFrameLocks noChangeAspect="1"/>
          </p:cNvGraphicFramePr>
          <p:nvPr/>
        </p:nvGraphicFramePr>
        <p:xfrm>
          <a:off x="2771775" y="2227263"/>
          <a:ext cx="723900" cy="342900"/>
        </p:xfrm>
        <a:graphic>
          <a:graphicData uri="http://schemas.openxmlformats.org/presentationml/2006/ole">
            <p:oleObj spid="_x0000_s166917" name="Equation" r:id="rId6" imgW="482391" imgH="228501" progId="">
              <p:embed/>
            </p:oleObj>
          </a:graphicData>
        </a:graphic>
      </p:graphicFrame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3849688" y="3090863"/>
            <a:ext cx="1414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19818" name="Object 32"/>
          <p:cNvGraphicFramePr>
            <a:graphicFrameLocks noChangeAspect="1"/>
          </p:cNvGraphicFramePr>
          <p:nvPr/>
        </p:nvGraphicFramePr>
        <p:xfrm>
          <a:off x="1012825" y="2498725"/>
          <a:ext cx="1466850" cy="323850"/>
        </p:xfrm>
        <a:graphic>
          <a:graphicData uri="http://schemas.openxmlformats.org/presentationml/2006/ole">
            <p:oleObj spid="_x0000_s166918" name="Equation" r:id="rId7" imgW="977476" imgH="215806" progId="">
              <p:embed/>
            </p:oleObj>
          </a:graphicData>
        </a:graphic>
      </p:graphicFrame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3849688" y="2443163"/>
            <a:ext cx="1414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19820" name="Object 33"/>
          <p:cNvGraphicFramePr>
            <a:graphicFrameLocks noChangeAspect="1"/>
          </p:cNvGraphicFramePr>
          <p:nvPr/>
        </p:nvGraphicFramePr>
        <p:xfrm>
          <a:off x="1006475" y="3181350"/>
          <a:ext cx="1466850" cy="323850"/>
        </p:xfrm>
        <a:graphic>
          <a:graphicData uri="http://schemas.openxmlformats.org/presentationml/2006/ole">
            <p:oleObj spid="_x0000_s166919" name="Equation" r:id="rId8" imgW="977476" imgH="215806" progId="">
              <p:embed/>
            </p:oleObj>
          </a:graphicData>
        </a:graphic>
      </p:graphicFrame>
      <p:sp>
        <p:nvSpPr>
          <p:cNvPr id="119821" name="Freeform 13"/>
          <p:cNvSpPr>
            <a:spLocks/>
          </p:cNvSpPr>
          <p:nvPr/>
        </p:nvSpPr>
        <p:spPr bwMode="auto">
          <a:xfrm>
            <a:off x="5451475" y="2576513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19822" name="Object 34"/>
          <p:cNvGraphicFramePr>
            <a:graphicFrameLocks noChangeAspect="1"/>
          </p:cNvGraphicFramePr>
          <p:nvPr/>
        </p:nvGraphicFramePr>
        <p:xfrm>
          <a:off x="5610225" y="2227263"/>
          <a:ext cx="723900" cy="342900"/>
        </p:xfrm>
        <a:graphic>
          <a:graphicData uri="http://schemas.openxmlformats.org/presentationml/2006/ole">
            <p:oleObj spid="_x0000_s166920" name="Equation" r:id="rId9" imgW="482391" imgH="228501" progId="">
              <p:embed/>
            </p:oleObj>
          </a:graphicData>
        </a:graphic>
      </p:graphicFrame>
      <p:graphicFrame>
        <p:nvGraphicFramePr>
          <p:cNvPr id="119841" name="Object 35"/>
          <p:cNvGraphicFramePr>
            <a:graphicFrameLocks noChangeAspect="1"/>
          </p:cNvGraphicFramePr>
          <p:nvPr/>
        </p:nvGraphicFramePr>
        <p:xfrm>
          <a:off x="3851275" y="3660775"/>
          <a:ext cx="1397000" cy="457200"/>
        </p:xfrm>
        <a:graphic>
          <a:graphicData uri="http://schemas.openxmlformats.org/presentationml/2006/ole">
            <p:oleObj spid="_x0000_s166921" name="Equation" r:id="rId10" imgW="698500" imgH="228600" progId="">
              <p:embed/>
            </p:oleObj>
          </a:graphicData>
        </a:graphic>
      </p:graphicFrame>
      <p:graphicFrame>
        <p:nvGraphicFramePr>
          <p:cNvPr id="119842" name="Object 36"/>
          <p:cNvGraphicFramePr>
            <a:graphicFrameLocks noChangeAspect="1"/>
          </p:cNvGraphicFramePr>
          <p:nvPr/>
        </p:nvGraphicFramePr>
        <p:xfrm>
          <a:off x="6515100" y="3660775"/>
          <a:ext cx="2360613" cy="457200"/>
        </p:xfrm>
        <a:graphic>
          <a:graphicData uri="http://schemas.openxmlformats.org/presentationml/2006/ole">
            <p:oleObj spid="_x0000_s166922" name="Equation" r:id="rId11" imgW="1181100" imgH="228600" progId="">
              <p:embed/>
            </p:oleObj>
          </a:graphicData>
        </a:graphic>
      </p:graphicFrame>
      <p:graphicFrame>
        <p:nvGraphicFramePr>
          <p:cNvPr id="119843" name="Object 37"/>
          <p:cNvGraphicFramePr>
            <a:graphicFrameLocks noChangeAspect="1"/>
          </p:cNvGraphicFramePr>
          <p:nvPr/>
        </p:nvGraphicFramePr>
        <p:xfrm>
          <a:off x="6227763" y="4092575"/>
          <a:ext cx="2286000" cy="457200"/>
        </p:xfrm>
        <a:graphic>
          <a:graphicData uri="http://schemas.openxmlformats.org/presentationml/2006/ole">
            <p:oleObj spid="_x0000_s166923" name="Equation" r:id="rId12" imgW="1143000" imgH="228600" progId="">
              <p:embed/>
            </p:oleObj>
          </a:graphicData>
        </a:graphic>
      </p:graphicFrame>
      <p:graphicFrame>
        <p:nvGraphicFramePr>
          <p:cNvPr id="119844" name="Object 38"/>
          <p:cNvGraphicFramePr>
            <a:graphicFrameLocks noChangeAspect="1"/>
          </p:cNvGraphicFramePr>
          <p:nvPr/>
        </p:nvGraphicFramePr>
        <p:xfrm>
          <a:off x="6227763" y="4525963"/>
          <a:ext cx="660400" cy="457200"/>
        </p:xfrm>
        <a:graphic>
          <a:graphicData uri="http://schemas.openxmlformats.org/presentationml/2006/ole">
            <p:oleObj spid="_x0000_s166924" name="Equation" r:id="rId13" imgW="330200" imgH="228600" progId="">
              <p:embed/>
            </p:oleObj>
          </a:graphicData>
        </a:graphic>
      </p:graphicFrame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755650" y="654050"/>
            <a:ext cx="7604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“对于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阶方阵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，如果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AB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=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E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，那么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都是可逆矩阵，并且它们互为逆矩阵”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19848" name="Text Box 40"/>
          <p:cNvSpPr txBox="1">
            <a:spLocks noChangeArrowheads="1"/>
          </p:cNvSpPr>
          <p:nvPr/>
        </p:nvSpPr>
        <p:spPr bwMode="auto">
          <a:xfrm>
            <a:off x="755650" y="4797425"/>
            <a:ext cx="760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                                   ．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19849" name="Object 39"/>
          <p:cNvGraphicFramePr>
            <a:graphicFrameLocks noChangeAspect="1"/>
          </p:cNvGraphicFramePr>
          <p:nvPr/>
        </p:nvGraphicFramePr>
        <p:xfrm>
          <a:off x="1479550" y="4818063"/>
          <a:ext cx="2587625" cy="482600"/>
        </p:xfrm>
        <a:graphic>
          <a:graphicData uri="http://schemas.openxmlformats.org/presentationml/2006/ole">
            <p:oleObj spid="_x0000_s166925" name="Equation" r:id="rId14" imgW="1295400" imgH="241300" progId="">
              <p:embed/>
            </p:oleObj>
          </a:graphicData>
        </a:graphic>
      </p:graphicFrame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755650" y="5419725"/>
            <a:ext cx="760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一般地，                              ．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19851" name="Object 40"/>
          <p:cNvGraphicFramePr>
            <a:graphicFrameLocks noChangeAspect="1"/>
          </p:cNvGraphicFramePr>
          <p:nvPr/>
        </p:nvGraphicFramePr>
        <p:xfrm>
          <a:off x="2020888" y="5430838"/>
          <a:ext cx="2284412" cy="457200"/>
        </p:xfrm>
        <a:graphic>
          <a:graphicData uri="http://schemas.openxmlformats.org/presentationml/2006/ole">
            <p:oleObj spid="_x0000_s166926" name="Equation" r:id="rId15" imgW="11430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30903 0.100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30972 -0.0997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89 0.10081 L 0.62101 -0.0002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50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6 -0.10381 L 0.6217 0.0009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52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 animBg="1"/>
      <p:bldP spid="119817" grpId="0" animBg="1"/>
      <p:bldP spid="119819" grpId="0" animBg="1"/>
      <p:bldP spid="119821" grpId="0" animBg="1"/>
      <p:bldP spid="119845" grpId="0"/>
      <p:bldP spid="119848" grpId="0"/>
      <p:bldP spid="11985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6" name="Object 24"/>
          <p:cNvGraphicFramePr>
            <a:graphicFrameLocks noChangeAspect="1"/>
          </p:cNvGraphicFramePr>
          <p:nvPr/>
        </p:nvGraphicFramePr>
        <p:xfrm>
          <a:off x="6559550" y="1801813"/>
          <a:ext cx="1714500" cy="1733550"/>
        </p:xfrm>
        <a:graphic>
          <a:graphicData uri="http://schemas.openxmlformats.org/presentationml/2006/ole">
            <p:oleObj spid="_x0000_s167938" name="Equation" r:id="rId3" imgW="1143000" imgH="1155700" progId="">
              <p:embed/>
            </p:oleObj>
          </a:graphicData>
        </a:graphic>
      </p:graphicFrame>
      <p:graphicFrame>
        <p:nvGraphicFramePr>
          <p:cNvPr id="125958" name="Object 25"/>
          <p:cNvGraphicFramePr>
            <a:graphicFrameLocks noChangeAspect="1"/>
          </p:cNvGraphicFramePr>
          <p:nvPr/>
        </p:nvGraphicFramePr>
        <p:xfrm>
          <a:off x="3698875" y="1801813"/>
          <a:ext cx="1733550" cy="1733550"/>
        </p:xfrm>
        <a:graphic>
          <a:graphicData uri="http://schemas.openxmlformats.org/presentationml/2006/ole">
            <p:oleObj spid="_x0000_s167939" name="Equation" r:id="rId4" imgW="1155700" imgH="1155700" progId="">
              <p:embed/>
            </p:oleObj>
          </a:graphicData>
        </a:graphic>
      </p:graphicFrame>
      <p:graphicFrame>
        <p:nvGraphicFramePr>
          <p:cNvPr id="125959" name="Object 26"/>
          <p:cNvGraphicFramePr>
            <a:graphicFrameLocks noChangeAspect="1"/>
          </p:cNvGraphicFramePr>
          <p:nvPr/>
        </p:nvGraphicFramePr>
        <p:xfrm>
          <a:off x="395288" y="1801813"/>
          <a:ext cx="2208212" cy="1733550"/>
        </p:xfrm>
        <a:graphic>
          <a:graphicData uri="http://schemas.openxmlformats.org/presentationml/2006/ole">
            <p:oleObj spid="_x0000_s167940" name="Equation" r:id="rId5" imgW="1473200" imgH="1155700" progId="">
              <p:embed/>
            </p:oleObj>
          </a:graphicData>
        </a:graphic>
      </p:graphicFrame>
      <p:sp>
        <p:nvSpPr>
          <p:cNvPr id="125960" name="Freeform 8"/>
          <p:cNvSpPr>
            <a:spLocks/>
          </p:cNvSpPr>
          <p:nvPr/>
        </p:nvSpPr>
        <p:spPr bwMode="auto">
          <a:xfrm>
            <a:off x="2613025" y="2589213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25961" name="Object 27"/>
          <p:cNvGraphicFramePr>
            <a:graphicFrameLocks noChangeAspect="1"/>
          </p:cNvGraphicFramePr>
          <p:nvPr/>
        </p:nvGraphicFramePr>
        <p:xfrm>
          <a:off x="2876550" y="2239963"/>
          <a:ext cx="552450" cy="342900"/>
        </p:xfrm>
        <a:graphic>
          <a:graphicData uri="http://schemas.openxmlformats.org/presentationml/2006/ole">
            <p:oleObj spid="_x0000_s167941" name="Equation" r:id="rId6" imgW="368300" imgH="228600" progId="">
              <p:embed/>
            </p:oleObj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3835400" y="2455863"/>
            <a:ext cx="1443038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5963" name="Freeform 11"/>
          <p:cNvSpPr>
            <a:spLocks/>
          </p:cNvSpPr>
          <p:nvPr/>
        </p:nvSpPr>
        <p:spPr bwMode="auto">
          <a:xfrm>
            <a:off x="5451475" y="2589213"/>
            <a:ext cx="1079500" cy="160337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25964" name="Object 28"/>
          <p:cNvGraphicFramePr>
            <a:graphicFrameLocks noChangeAspect="1"/>
          </p:cNvGraphicFramePr>
          <p:nvPr/>
        </p:nvGraphicFramePr>
        <p:xfrm>
          <a:off x="5705475" y="2239963"/>
          <a:ext cx="571500" cy="342900"/>
        </p:xfrm>
        <a:graphic>
          <a:graphicData uri="http://schemas.openxmlformats.org/presentationml/2006/ole">
            <p:oleObj spid="_x0000_s167942" name="Equation" r:id="rId7" imgW="381000" imgH="228600" progId="">
              <p:embed/>
            </p:oleObj>
          </a:graphicData>
        </a:graphic>
      </p:graphicFrame>
      <p:sp>
        <p:nvSpPr>
          <p:cNvPr id="989194" name="Text Box 13"/>
          <p:cNvSpPr txBox="1">
            <a:spLocks noChangeArrowheads="1"/>
          </p:cNvSpPr>
          <p:nvPr/>
        </p:nvSpPr>
        <p:spPr bwMode="auto">
          <a:xfrm>
            <a:off x="755650" y="654050"/>
            <a:ext cx="7604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“对于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阶方阵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，如果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AB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=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E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，那么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都是可逆矩阵，并且它们互为逆矩阵”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5966" name="Object 29"/>
          <p:cNvGraphicFramePr>
            <a:graphicFrameLocks noChangeAspect="1"/>
          </p:cNvGraphicFramePr>
          <p:nvPr/>
        </p:nvGraphicFramePr>
        <p:xfrm>
          <a:off x="3787775" y="3660775"/>
          <a:ext cx="1524000" cy="457200"/>
        </p:xfrm>
        <a:graphic>
          <a:graphicData uri="http://schemas.openxmlformats.org/presentationml/2006/ole">
            <p:oleObj spid="_x0000_s167943" name="Equation" r:id="rId8" imgW="761669" imgH="228501" progId="">
              <p:embed/>
            </p:oleObj>
          </a:graphicData>
        </a:graphic>
      </p:graphicFrame>
      <p:graphicFrame>
        <p:nvGraphicFramePr>
          <p:cNvPr id="125967" name="Object 30"/>
          <p:cNvGraphicFramePr>
            <a:graphicFrameLocks noChangeAspect="1"/>
          </p:cNvGraphicFramePr>
          <p:nvPr/>
        </p:nvGraphicFramePr>
        <p:xfrm>
          <a:off x="6084888" y="3576638"/>
          <a:ext cx="2968625" cy="914400"/>
        </p:xfrm>
        <a:graphic>
          <a:graphicData uri="http://schemas.openxmlformats.org/presentationml/2006/ole">
            <p:oleObj spid="_x0000_s167944" name="Equation" r:id="rId9" imgW="1485900" imgH="457200" progId="">
              <p:embed/>
            </p:oleObj>
          </a:graphicData>
        </a:graphic>
      </p:graphicFrame>
      <p:graphicFrame>
        <p:nvGraphicFramePr>
          <p:cNvPr id="125968" name="Object 31"/>
          <p:cNvGraphicFramePr>
            <a:graphicFrameLocks noChangeAspect="1"/>
          </p:cNvGraphicFramePr>
          <p:nvPr/>
        </p:nvGraphicFramePr>
        <p:xfrm>
          <a:off x="5795963" y="4533900"/>
          <a:ext cx="2895600" cy="914400"/>
        </p:xfrm>
        <a:graphic>
          <a:graphicData uri="http://schemas.openxmlformats.org/presentationml/2006/ole">
            <p:oleObj spid="_x0000_s167945" name="Equation" r:id="rId10" imgW="1447800" imgH="457200" progId="">
              <p:embed/>
            </p:oleObj>
          </a:graphicData>
        </a:graphic>
      </p:graphicFrame>
      <p:graphicFrame>
        <p:nvGraphicFramePr>
          <p:cNvPr id="125969" name="Object 32"/>
          <p:cNvGraphicFramePr>
            <a:graphicFrameLocks noChangeAspect="1"/>
          </p:cNvGraphicFramePr>
          <p:nvPr/>
        </p:nvGraphicFramePr>
        <p:xfrm>
          <a:off x="5795963" y="5492750"/>
          <a:ext cx="660400" cy="457200"/>
        </p:xfrm>
        <a:graphic>
          <a:graphicData uri="http://schemas.openxmlformats.org/presentationml/2006/ole">
            <p:oleObj spid="_x0000_s167946" name="Equation" r:id="rId11" imgW="330200" imgH="228600" progId="">
              <p:embed/>
            </p:oleObj>
          </a:graphicData>
        </a:graphic>
      </p:graphicFrame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755650" y="4797425"/>
            <a:ext cx="760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                                           ．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5971" name="Object 33"/>
          <p:cNvGraphicFramePr>
            <a:graphicFrameLocks noChangeAspect="1"/>
          </p:cNvGraphicFramePr>
          <p:nvPr/>
        </p:nvGraphicFramePr>
        <p:xfrm>
          <a:off x="1500188" y="4602163"/>
          <a:ext cx="3143250" cy="914400"/>
        </p:xfrm>
        <a:graphic>
          <a:graphicData uri="http://schemas.openxmlformats.org/presentationml/2006/ole">
            <p:oleObj spid="_x0000_s167947" name="Equation" r:id="rId12" imgW="1574800" imgH="457200" progId="">
              <p:embed/>
            </p:oleObj>
          </a:graphicData>
        </a:graphic>
      </p:graphicFrame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755650" y="5827713"/>
            <a:ext cx="760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一般地，                                       ．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5973" name="Object 34"/>
          <p:cNvGraphicFramePr>
            <a:graphicFrameLocks noChangeAspect="1"/>
          </p:cNvGraphicFramePr>
          <p:nvPr/>
        </p:nvGraphicFramePr>
        <p:xfrm>
          <a:off x="2016125" y="5610225"/>
          <a:ext cx="2843213" cy="914400"/>
        </p:xfrm>
        <a:graphic>
          <a:graphicData uri="http://schemas.openxmlformats.org/presentationml/2006/ole">
            <p:oleObj spid="_x0000_s167948" name="Equation" r:id="rId13" imgW="1422400" imgH="457200" progId="">
              <p:embed/>
            </p:oleObj>
          </a:graphicData>
        </a:graphic>
      </p:graphicFrame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5795963" y="2133600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0" grpId="0" animBg="1"/>
      <p:bldP spid="125962" grpId="0" animBg="1"/>
      <p:bldP spid="125963" grpId="0" animBg="1"/>
      <p:bldP spid="125970" grpId="0"/>
      <p:bldP spid="125972" grpId="0"/>
      <p:bldP spid="125974" grpId="0"/>
      <p:bldP spid="125974" grpId="1"/>
      <p:bldP spid="125974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15" name="Object 24"/>
          <p:cNvGraphicFramePr>
            <a:graphicFrameLocks noChangeAspect="1"/>
          </p:cNvGraphicFramePr>
          <p:nvPr/>
        </p:nvGraphicFramePr>
        <p:xfrm>
          <a:off x="3711575" y="3660775"/>
          <a:ext cx="1676400" cy="457200"/>
        </p:xfrm>
        <a:graphic>
          <a:graphicData uri="http://schemas.openxmlformats.org/presentationml/2006/ole">
            <p:oleObj spid="_x0000_s168962" name="Equation" r:id="rId3" imgW="838200" imgH="228600" progId="">
              <p:embed/>
            </p:oleObj>
          </a:graphicData>
        </a:graphic>
      </p:graphicFrame>
      <p:graphicFrame>
        <p:nvGraphicFramePr>
          <p:cNvPr id="128016" name="Object 25"/>
          <p:cNvGraphicFramePr>
            <a:graphicFrameLocks noChangeAspect="1"/>
          </p:cNvGraphicFramePr>
          <p:nvPr/>
        </p:nvGraphicFramePr>
        <p:xfrm>
          <a:off x="5854700" y="3660775"/>
          <a:ext cx="3121025" cy="457200"/>
        </p:xfrm>
        <a:graphic>
          <a:graphicData uri="http://schemas.openxmlformats.org/presentationml/2006/ole">
            <p:oleObj spid="_x0000_s168963" name="Equation" r:id="rId4" imgW="1562100" imgH="228600" progId="">
              <p:embed/>
            </p:oleObj>
          </a:graphicData>
        </a:graphic>
      </p:graphicFrame>
      <p:graphicFrame>
        <p:nvGraphicFramePr>
          <p:cNvPr id="128017" name="Object 26"/>
          <p:cNvGraphicFramePr>
            <a:graphicFrameLocks noChangeAspect="1"/>
          </p:cNvGraphicFramePr>
          <p:nvPr/>
        </p:nvGraphicFramePr>
        <p:xfrm>
          <a:off x="5581650" y="4094163"/>
          <a:ext cx="3022600" cy="457200"/>
        </p:xfrm>
        <a:graphic>
          <a:graphicData uri="http://schemas.openxmlformats.org/presentationml/2006/ole">
            <p:oleObj spid="_x0000_s168964" name="Equation" r:id="rId5" imgW="1511300" imgH="228600" progId="">
              <p:embed/>
            </p:oleObj>
          </a:graphicData>
        </a:graphic>
      </p:graphicFrame>
      <p:graphicFrame>
        <p:nvGraphicFramePr>
          <p:cNvPr id="128018" name="Object 27"/>
          <p:cNvGraphicFramePr>
            <a:graphicFrameLocks noChangeAspect="1"/>
          </p:cNvGraphicFramePr>
          <p:nvPr/>
        </p:nvGraphicFramePr>
        <p:xfrm>
          <a:off x="5581650" y="4525963"/>
          <a:ext cx="660400" cy="457200"/>
        </p:xfrm>
        <a:graphic>
          <a:graphicData uri="http://schemas.openxmlformats.org/presentationml/2006/ole">
            <p:oleObj spid="_x0000_s168965" name="Equation" r:id="rId6" imgW="330200" imgH="228600" progId="">
              <p:embed/>
            </p:oleObj>
          </a:graphicData>
        </a:graphic>
      </p:graphicFrame>
      <p:sp>
        <p:nvSpPr>
          <p:cNvPr id="990214" name="Text Box 19"/>
          <p:cNvSpPr txBox="1">
            <a:spLocks noChangeArrowheads="1"/>
          </p:cNvSpPr>
          <p:nvPr/>
        </p:nvSpPr>
        <p:spPr bwMode="auto">
          <a:xfrm>
            <a:off x="755650" y="654050"/>
            <a:ext cx="7604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因为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“对于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阶方阵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，如果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AB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=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 E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，那么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都是可逆矩阵，并且它们互为逆矩阵”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755650" y="4797425"/>
            <a:ext cx="760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所以                                            ．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8021" name="Object 28"/>
          <p:cNvGraphicFramePr>
            <a:graphicFrameLocks noChangeAspect="1"/>
          </p:cNvGraphicFramePr>
          <p:nvPr/>
        </p:nvGraphicFramePr>
        <p:xfrm>
          <a:off x="1465263" y="4818063"/>
          <a:ext cx="3322637" cy="482600"/>
        </p:xfrm>
        <a:graphic>
          <a:graphicData uri="http://schemas.openxmlformats.org/presentationml/2006/ole">
            <p:oleObj spid="_x0000_s168966" name="Equation" r:id="rId7" imgW="1663700" imgH="241300" progId="">
              <p:embed/>
            </p:oleObj>
          </a:graphicData>
        </a:graphic>
      </p:graphicFrame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755650" y="5419725"/>
            <a:ext cx="760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一般地，                                       ．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8023" name="Object 29"/>
          <p:cNvGraphicFramePr>
            <a:graphicFrameLocks noChangeAspect="1"/>
          </p:cNvGraphicFramePr>
          <p:nvPr/>
        </p:nvGraphicFramePr>
        <p:xfrm>
          <a:off x="2063750" y="5430838"/>
          <a:ext cx="2868613" cy="457200"/>
        </p:xfrm>
        <a:graphic>
          <a:graphicData uri="http://schemas.openxmlformats.org/presentationml/2006/ole">
            <p:oleObj spid="_x0000_s168967" name="Equation" r:id="rId8" imgW="1435100" imgH="228600" progId="">
              <p:embed/>
            </p:oleObj>
          </a:graphicData>
        </a:graphic>
      </p:graphicFrame>
      <p:graphicFrame>
        <p:nvGraphicFramePr>
          <p:cNvPr id="128024" name="Object 30"/>
          <p:cNvGraphicFramePr>
            <a:graphicFrameLocks noChangeAspect="1"/>
          </p:cNvGraphicFramePr>
          <p:nvPr/>
        </p:nvGraphicFramePr>
        <p:xfrm>
          <a:off x="6559550" y="1787525"/>
          <a:ext cx="1714500" cy="1733550"/>
        </p:xfrm>
        <a:graphic>
          <a:graphicData uri="http://schemas.openxmlformats.org/presentationml/2006/ole">
            <p:oleObj spid="_x0000_s168968" name="Equation" r:id="rId9" imgW="1143000" imgH="1155700" progId="">
              <p:embed/>
            </p:oleObj>
          </a:graphicData>
        </a:graphic>
      </p:graphicFrame>
      <p:graphicFrame>
        <p:nvGraphicFramePr>
          <p:cNvPr id="128026" name="Object 31"/>
          <p:cNvGraphicFramePr>
            <a:graphicFrameLocks noChangeAspect="1"/>
          </p:cNvGraphicFramePr>
          <p:nvPr/>
        </p:nvGraphicFramePr>
        <p:xfrm>
          <a:off x="3698875" y="1787525"/>
          <a:ext cx="1733550" cy="1733550"/>
        </p:xfrm>
        <a:graphic>
          <a:graphicData uri="http://schemas.openxmlformats.org/presentationml/2006/ole">
            <p:oleObj spid="_x0000_s168969" name="Equation" r:id="rId10" imgW="1155700" imgH="1155700" progId="">
              <p:embed/>
            </p:oleObj>
          </a:graphicData>
        </a:graphic>
      </p:graphicFrame>
      <p:graphicFrame>
        <p:nvGraphicFramePr>
          <p:cNvPr id="128027" name="Object 32"/>
          <p:cNvGraphicFramePr>
            <a:graphicFrameLocks noChangeAspect="1"/>
          </p:cNvGraphicFramePr>
          <p:nvPr/>
        </p:nvGraphicFramePr>
        <p:xfrm>
          <a:off x="395288" y="1787525"/>
          <a:ext cx="2208212" cy="1733550"/>
        </p:xfrm>
        <a:graphic>
          <a:graphicData uri="http://schemas.openxmlformats.org/presentationml/2006/ole">
            <p:oleObj spid="_x0000_s168970" name="Equation" r:id="rId11" imgW="1473200" imgH="1155700" progId="">
              <p:embed/>
            </p:oleObj>
          </a:graphicData>
        </a:graphic>
      </p:graphicFrame>
      <p:sp>
        <p:nvSpPr>
          <p:cNvPr id="128028" name="Freeform 28"/>
          <p:cNvSpPr>
            <a:spLocks/>
          </p:cNvSpPr>
          <p:nvPr/>
        </p:nvSpPr>
        <p:spPr bwMode="auto">
          <a:xfrm>
            <a:off x="2613025" y="2574925"/>
            <a:ext cx="1079500" cy="160338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28029" name="Object 33"/>
          <p:cNvGraphicFramePr>
            <a:graphicFrameLocks noChangeAspect="1"/>
          </p:cNvGraphicFramePr>
          <p:nvPr/>
        </p:nvGraphicFramePr>
        <p:xfrm>
          <a:off x="2667000" y="2225675"/>
          <a:ext cx="971550" cy="342900"/>
        </p:xfrm>
        <a:graphic>
          <a:graphicData uri="http://schemas.openxmlformats.org/presentationml/2006/ole">
            <p:oleObj spid="_x0000_s168971" name="Equation" r:id="rId12" imgW="647700" imgH="228600" progId="">
              <p:embed/>
            </p:oleObj>
          </a:graphicData>
        </a:graphic>
      </p:graphicFrame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3835400" y="2441575"/>
            <a:ext cx="1443038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8031" name="Freeform 31"/>
          <p:cNvSpPr>
            <a:spLocks/>
          </p:cNvSpPr>
          <p:nvPr/>
        </p:nvSpPr>
        <p:spPr bwMode="auto">
          <a:xfrm>
            <a:off x="5451475" y="2574925"/>
            <a:ext cx="1079500" cy="160338"/>
          </a:xfrm>
          <a:custGeom>
            <a:avLst/>
            <a:gdLst>
              <a:gd name="T0" fmla="*/ 0 w 1179"/>
              <a:gd name="T1" fmla="*/ 2147483647 h 273"/>
              <a:gd name="T2" fmla="*/ 2147483647 w 1179"/>
              <a:gd name="T3" fmla="*/ 0 h 273"/>
              <a:gd name="T4" fmla="*/ 2147483647 w 1179"/>
              <a:gd name="T5" fmla="*/ 2147483647 h 273"/>
              <a:gd name="T6" fmla="*/ 2147483647 w 1179"/>
              <a:gd name="T7" fmla="*/ 2147483647 h 273"/>
              <a:gd name="T8" fmla="*/ 2147483647 w 1179"/>
              <a:gd name="T9" fmla="*/ 214748364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9"/>
              <a:gd name="T16" fmla="*/ 0 h 273"/>
              <a:gd name="T17" fmla="*/ 1179 w 1179"/>
              <a:gd name="T18" fmla="*/ 273 h 2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28032" name="Object 34"/>
          <p:cNvGraphicFramePr>
            <a:graphicFrameLocks noChangeAspect="1"/>
          </p:cNvGraphicFramePr>
          <p:nvPr/>
        </p:nvGraphicFramePr>
        <p:xfrm>
          <a:off x="5353050" y="2225675"/>
          <a:ext cx="1276350" cy="342900"/>
        </p:xfrm>
        <a:graphic>
          <a:graphicData uri="http://schemas.openxmlformats.org/presentationml/2006/ole">
            <p:oleObj spid="_x0000_s168972" name="Equation" r:id="rId13" imgW="850900" imgH="228600" progId="">
              <p:embed/>
            </p:oleObj>
          </a:graphicData>
        </a:graphic>
      </p:graphicFrame>
      <p:sp>
        <p:nvSpPr>
          <p:cNvPr id="128033" name="Text Box 33"/>
          <p:cNvSpPr txBox="1">
            <a:spLocks noChangeArrowheads="1"/>
          </p:cNvSpPr>
          <p:nvPr/>
        </p:nvSpPr>
        <p:spPr bwMode="auto">
          <a:xfrm>
            <a:off x="5795963" y="2133600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0" grpId="0"/>
      <p:bldP spid="128022" grpId="0"/>
      <p:bldP spid="128028" grpId="0" animBg="1"/>
      <p:bldP spid="128030" grpId="0" animBg="1"/>
      <p:bldP spid="128031" grpId="0" animBg="1"/>
      <p:bldP spid="128033" grpId="0"/>
      <p:bldP spid="128033" grpId="1"/>
      <p:bldP spid="128033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AutoShape 2"/>
          <p:cNvSpPr>
            <a:spLocks noChangeArrowheads="1"/>
          </p:cNvSpPr>
          <p:nvPr/>
        </p:nvSpPr>
        <p:spPr bwMode="auto">
          <a:xfrm>
            <a:off x="323850" y="836613"/>
            <a:ext cx="8496300" cy="19446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2"/>
            </a:solidFill>
            <a:round/>
            <a:headEnd type="none" w="lg" len="med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91235" name="Text Box 3"/>
          <p:cNvSpPr txBox="1">
            <a:spLocks noChangeArrowheads="1"/>
          </p:cNvSpPr>
          <p:nvPr/>
        </p:nvSpPr>
        <p:spPr bwMode="auto">
          <a:xfrm>
            <a:off x="1308100" y="11398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初等变换 </a:t>
            </a:r>
          </a:p>
        </p:txBody>
      </p:sp>
      <p:sp>
        <p:nvSpPr>
          <p:cNvPr id="991236" name="Text Box 4"/>
          <p:cNvSpPr txBox="1">
            <a:spLocks noChangeArrowheads="1"/>
          </p:cNvSpPr>
          <p:nvPr/>
        </p:nvSpPr>
        <p:spPr bwMode="auto">
          <a:xfrm>
            <a:off x="698500" y="1957388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初等变换的逆变换 </a:t>
            </a:r>
          </a:p>
        </p:txBody>
      </p:sp>
      <p:sp>
        <p:nvSpPr>
          <p:cNvPr id="991237" name="Text Box 5"/>
          <p:cNvSpPr txBox="1">
            <a:spLocks noChangeArrowheads="1"/>
          </p:cNvSpPr>
          <p:nvPr/>
        </p:nvSpPr>
        <p:spPr bwMode="auto">
          <a:xfrm>
            <a:off x="6413500" y="11430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初等矩阵 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803900" y="193357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初等矩阵的逆矩阵</a:t>
            </a:r>
          </a:p>
        </p:txBody>
      </p:sp>
      <p:sp>
        <p:nvSpPr>
          <p:cNvPr id="991239" name="Line 7"/>
          <p:cNvSpPr>
            <a:spLocks noChangeShapeType="1"/>
          </p:cNvSpPr>
          <p:nvPr/>
        </p:nvSpPr>
        <p:spPr bwMode="auto">
          <a:xfrm>
            <a:off x="3076575" y="1295400"/>
            <a:ext cx="297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1240" name="Line 8"/>
          <p:cNvSpPr>
            <a:spLocks noChangeShapeType="1"/>
          </p:cNvSpPr>
          <p:nvPr/>
        </p:nvSpPr>
        <p:spPr bwMode="auto">
          <a:xfrm>
            <a:off x="3571875" y="216535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29033" name="Object 8"/>
          <p:cNvGraphicFramePr>
            <a:graphicFrameLocks noChangeAspect="1"/>
          </p:cNvGraphicFramePr>
          <p:nvPr/>
        </p:nvGraphicFramePr>
        <p:xfrm>
          <a:off x="468313" y="3941763"/>
          <a:ext cx="2386012" cy="457200"/>
        </p:xfrm>
        <a:graphic>
          <a:graphicData uri="http://schemas.openxmlformats.org/presentationml/2006/ole">
            <p:oleObj spid="_x0000_s169986" name="Equation" r:id="rId3" imgW="1193800" imgH="228600" progId="">
              <p:embed/>
            </p:oleObj>
          </a:graphicData>
        </a:graphic>
      </p:graphicFrame>
      <p:graphicFrame>
        <p:nvGraphicFramePr>
          <p:cNvPr id="129034" name="Object 9"/>
          <p:cNvGraphicFramePr>
            <a:graphicFrameLocks noChangeAspect="1"/>
          </p:cNvGraphicFramePr>
          <p:nvPr/>
        </p:nvGraphicFramePr>
        <p:xfrm>
          <a:off x="468313" y="4462463"/>
          <a:ext cx="2970212" cy="912812"/>
        </p:xfrm>
        <a:graphic>
          <a:graphicData uri="http://schemas.openxmlformats.org/presentationml/2006/ole">
            <p:oleObj spid="_x0000_s169987" name="Equation" r:id="rId4" imgW="1485900" imgH="457200" progId="">
              <p:embed/>
            </p:oleObj>
          </a:graphicData>
        </a:graphic>
      </p:graphicFrame>
      <p:graphicFrame>
        <p:nvGraphicFramePr>
          <p:cNvPr id="129035" name="Object 10"/>
          <p:cNvGraphicFramePr>
            <a:graphicFrameLocks noChangeAspect="1"/>
          </p:cNvGraphicFramePr>
          <p:nvPr/>
        </p:nvGraphicFramePr>
        <p:xfrm>
          <a:off x="468313" y="5492750"/>
          <a:ext cx="2944812" cy="457200"/>
        </p:xfrm>
        <a:graphic>
          <a:graphicData uri="http://schemas.openxmlformats.org/presentationml/2006/ole">
            <p:oleObj spid="_x0000_s169988" name="Equation" r:id="rId5" imgW="1473200" imgH="228600" progId="">
              <p:embed/>
            </p:oleObj>
          </a:graphicData>
        </a:graphic>
      </p:graphicFrame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68313" y="3425825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初等矩阵的逆矩阵是：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6899275" y="1844675"/>
            <a:ext cx="43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smtClean="0">
                <a:solidFill>
                  <a:srgbClr val="0000FF"/>
                </a:solidFill>
              </a:rPr>
              <a:t>?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3779838" y="4724400"/>
            <a:ext cx="4321175" cy="457200"/>
            <a:chOff x="4139952" y="4725144"/>
            <a:chExt cx="4320480" cy="457200"/>
          </a:xfrm>
        </p:grpSpPr>
        <p:sp>
          <p:nvSpPr>
            <p:cNvPr id="991247" name="Text Box 4"/>
            <p:cNvSpPr txBox="1">
              <a:spLocks noChangeArrowheads="1"/>
            </p:cNvSpPr>
            <p:nvPr/>
          </p:nvSpPr>
          <p:spPr bwMode="auto">
            <a:xfrm>
              <a:off x="4139952" y="4725144"/>
              <a:ext cx="432048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FF0000"/>
                  </a:solidFill>
                </a:rPr>
                <a:t>初等矩阵的逆矩阵</a:t>
              </a:r>
              <a:r>
                <a:rPr lang="en-US" altLang="zh-CN" sz="2800" b="1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2800" b="1" smtClean="0">
                  <a:solidFill>
                    <a:srgbClr val="FF0000"/>
                  </a:solidFill>
                </a:rPr>
                <a:t>初等矩阵</a:t>
              </a:r>
            </a:p>
          </p:txBody>
        </p:sp>
        <p:sp>
          <p:nvSpPr>
            <p:cNvPr id="991248" name="右箭头 17"/>
            <p:cNvSpPr>
              <a:spLocks noChangeArrowheads="1"/>
            </p:cNvSpPr>
            <p:nvPr/>
          </p:nvSpPr>
          <p:spPr bwMode="auto">
            <a:xfrm>
              <a:off x="7092280" y="4941168"/>
              <a:ext cx="432048" cy="1440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/>
      <p:bldP spid="129036" grpId="0" autoUpdateAnimBg="0"/>
      <p:bldP spid="12903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AutoShape 2"/>
          <p:cNvSpPr>
            <a:spLocks noChangeArrowheads="1"/>
          </p:cNvSpPr>
          <p:nvPr/>
        </p:nvSpPr>
        <p:spPr bwMode="auto">
          <a:xfrm>
            <a:off x="323850" y="836613"/>
            <a:ext cx="8496300" cy="19446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2"/>
            </a:solidFill>
            <a:round/>
            <a:headEnd type="none" w="lg" len="med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92259" name="Text Box 3"/>
          <p:cNvSpPr txBox="1">
            <a:spLocks noChangeArrowheads="1"/>
          </p:cNvSpPr>
          <p:nvPr/>
        </p:nvSpPr>
        <p:spPr bwMode="auto">
          <a:xfrm>
            <a:off x="1308100" y="11398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初等变换 </a:t>
            </a:r>
          </a:p>
        </p:txBody>
      </p:sp>
      <p:sp>
        <p:nvSpPr>
          <p:cNvPr id="992260" name="Text Box 4"/>
          <p:cNvSpPr txBox="1">
            <a:spLocks noChangeArrowheads="1"/>
          </p:cNvSpPr>
          <p:nvPr/>
        </p:nvSpPr>
        <p:spPr bwMode="auto">
          <a:xfrm>
            <a:off x="698500" y="1957388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初等变换的逆变换 </a:t>
            </a:r>
          </a:p>
        </p:txBody>
      </p:sp>
      <p:sp>
        <p:nvSpPr>
          <p:cNvPr id="992261" name="Text Box 5"/>
          <p:cNvSpPr txBox="1">
            <a:spLocks noChangeArrowheads="1"/>
          </p:cNvSpPr>
          <p:nvPr/>
        </p:nvSpPr>
        <p:spPr bwMode="auto">
          <a:xfrm>
            <a:off x="6413500" y="11430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初等矩阵 </a:t>
            </a:r>
          </a:p>
        </p:txBody>
      </p:sp>
      <p:sp>
        <p:nvSpPr>
          <p:cNvPr id="992262" name="Text Box 6"/>
          <p:cNvSpPr txBox="1">
            <a:spLocks noChangeArrowheads="1"/>
          </p:cNvSpPr>
          <p:nvPr/>
        </p:nvSpPr>
        <p:spPr bwMode="auto">
          <a:xfrm>
            <a:off x="5803900" y="193357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初等矩阵的逆矩阵</a:t>
            </a:r>
          </a:p>
        </p:txBody>
      </p:sp>
      <p:sp>
        <p:nvSpPr>
          <p:cNvPr id="992263" name="Line 7"/>
          <p:cNvSpPr>
            <a:spLocks noChangeShapeType="1"/>
          </p:cNvSpPr>
          <p:nvPr/>
        </p:nvSpPr>
        <p:spPr bwMode="auto">
          <a:xfrm>
            <a:off x="3076575" y="1295400"/>
            <a:ext cx="297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571875" y="216535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29033" name="Object 2"/>
          <p:cNvGraphicFramePr>
            <a:graphicFrameLocks noChangeAspect="1"/>
          </p:cNvGraphicFramePr>
          <p:nvPr/>
        </p:nvGraphicFramePr>
        <p:xfrm>
          <a:off x="468313" y="3941763"/>
          <a:ext cx="2386012" cy="457200"/>
        </p:xfrm>
        <a:graphic>
          <a:graphicData uri="http://schemas.openxmlformats.org/presentationml/2006/ole">
            <p:oleObj spid="_x0000_s171010" name="Equation" r:id="rId3" imgW="1193800" imgH="228600" progId="">
              <p:embed/>
            </p:oleObj>
          </a:graphicData>
        </a:graphic>
      </p:graphicFrame>
      <p:graphicFrame>
        <p:nvGraphicFramePr>
          <p:cNvPr id="129034" name="Object 3"/>
          <p:cNvGraphicFramePr>
            <a:graphicFrameLocks noChangeAspect="1"/>
          </p:cNvGraphicFramePr>
          <p:nvPr/>
        </p:nvGraphicFramePr>
        <p:xfrm>
          <a:off x="468313" y="4462463"/>
          <a:ext cx="2970212" cy="912812"/>
        </p:xfrm>
        <a:graphic>
          <a:graphicData uri="http://schemas.openxmlformats.org/presentationml/2006/ole">
            <p:oleObj spid="_x0000_s171011" name="Equation" r:id="rId4" imgW="1485900" imgH="457200" progId="">
              <p:embed/>
            </p:oleObj>
          </a:graphicData>
        </a:graphic>
      </p:graphicFrame>
      <p:graphicFrame>
        <p:nvGraphicFramePr>
          <p:cNvPr id="129035" name="Object 4"/>
          <p:cNvGraphicFramePr>
            <a:graphicFrameLocks noChangeAspect="1"/>
          </p:cNvGraphicFramePr>
          <p:nvPr/>
        </p:nvGraphicFramePr>
        <p:xfrm>
          <a:off x="468313" y="5492750"/>
          <a:ext cx="2944812" cy="457200"/>
        </p:xfrm>
        <a:graphic>
          <a:graphicData uri="http://schemas.openxmlformats.org/presentationml/2006/ole">
            <p:oleObj spid="_x0000_s171012" name="Equation" r:id="rId5" imgW="1473200" imgH="228600" progId="">
              <p:embed/>
            </p:oleObj>
          </a:graphicData>
        </a:graphic>
      </p:graphicFrame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68313" y="3425825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初等矩阵的逆矩阵是：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3779838" y="4724400"/>
            <a:ext cx="4321175" cy="457200"/>
            <a:chOff x="4139952" y="4725144"/>
            <a:chExt cx="4320480" cy="457200"/>
          </a:xfrm>
        </p:grpSpPr>
        <p:sp>
          <p:nvSpPr>
            <p:cNvPr id="992270" name="Text Box 4"/>
            <p:cNvSpPr txBox="1">
              <a:spLocks noChangeArrowheads="1"/>
            </p:cNvSpPr>
            <p:nvPr/>
          </p:nvSpPr>
          <p:spPr bwMode="auto">
            <a:xfrm>
              <a:off x="4139952" y="4725144"/>
              <a:ext cx="432048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FF0000"/>
                  </a:solidFill>
                </a:rPr>
                <a:t>初等矩阵的逆矩阵</a:t>
              </a:r>
              <a:r>
                <a:rPr lang="en-US" altLang="zh-CN" sz="2800" b="1" smtClean="0">
                  <a:solidFill>
                    <a:srgbClr val="FF0000"/>
                  </a:solidFill>
                </a:rPr>
                <a:t>      </a:t>
              </a:r>
              <a:r>
                <a:rPr lang="zh-CN" altLang="en-US" sz="2800" b="1" smtClean="0">
                  <a:solidFill>
                    <a:srgbClr val="FF0000"/>
                  </a:solidFill>
                </a:rPr>
                <a:t>初等矩阵</a:t>
              </a:r>
            </a:p>
          </p:txBody>
        </p:sp>
        <p:sp>
          <p:nvSpPr>
            <p:cNvPr id="992271" name="右箭头 17"/>
            <p:cNvSpPr>
              <a:spLocks noChangeArrowheads="1"/>
            </p:cNvSpPr>
            <p:nvPr/>
          </p:nvSpPr>
          <p:spPr bwMode="auto">
            <a:xfrm>
              <a:off x="7092280" y="4941168"/>
              <a:ext cx="432048" cy="1440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AutoShape 36"/>
          <p:cNvSpPr>
            <a:spLocks noChangeArrowheads="1"/>
          </p:cNvSpPr>
          <p:nvPr/>
        </p:nvSpPr>
        <p:spPr bwMode="auto">
          <a:xfrm>
            <a:off x="179388" y="4365625"/>
            <a:ext cx="8713787" cy="14668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93283" name="AutoShape 35"/>
          <p:cNvSpPr>
            <a:spLocks noChangeArrowheads="1"/>
          </p:cNvSpPr>
          <p:nvPr/>
        </p:nvSpPr>
        <p:spPr bwMode="auto">
          <a:xfrm>
            <a:off x="179388" y="1314450"/>
            <a:ext cx="8713787" cy="14668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93284" name="Rectangle 10"/>
          <p:cNvSpPr>
            <a:spLocks noChangeArrowheads="1"/>
          </p:cNvSpPr>
          <p:nvPr/>
        </p:nvSpPr>
        <p:spPr bwMode="auto">
          <a:xfrm>
            <a:off x="322263" y="557213"/>
            <a:ext cx="1225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</a:rPr>
              <a:t>结论</a:t>
            </a:r>
            <a:r>
              <a:rPr lang="en-US" altLang="zh-CN" sz="2800" b="1" smtClean="0">
                <a:solidFill>
                  <a:srgbClr val="0000FF"/>
                </a:solidFill>
              </a:rPr>
              <a:t>2</a:t>
            </a:r>
            <a:endParaRPr lang="zh-CN" altLang="en-US" sz="2800" b="1" smtClean="0">
              <a:solidFill>
                <a:srgbClr val="0000FF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65113" y="1366838"/>
            <a:ext cx="8566150" cy="482600"/>
            <a:chOff x="167" y="709"/>
            <a:chExt cx="5396" cy="304"/>
          </a:xfrm>
        </p:grpSpPr>
        <p:graphicFrame>
          <p:nvGraphicFramePr>
            <p:cNvPr id="993306" name="Object 12"/>
            <p:cNvGraphicFramePr>
              <a:graphicFrameLocks noChangeAspect="1"/>
            </p:cNvGraphicFramePr>
            <p:nvPr/>
          </p:nvGraphicFramePr>
          <p:xfrm>
            <a:off x="167" y="717"/>
            <a:ext cx="1040" cy="288"/>
          </p:xfrm>
          <a:graphic>
            <a:graphicData uri="http://schemas.openxmlformats.org/presentationml/2006/ole">
              <p:oleObj spid="_x0000_s172044" name="Equation" r:id="rId3" imgW="1079640" imgH="279360" progId="">
                <p:embed/>
              </p:oleObj>
            </a:graphicData>
          </a:graphic>
        </p:graphicFrame>
        <p:sp>
          <p:nvSpPr>
            <p:cNvPr id="993307" name="Text Box 4"/>
            <p:cNvSpPr txBox="1">
              <a:spLocks noChangeArrowheads="1"/>
            </p:cNvSpPr>
            <p:nvPr/>
          </p:nvSpPr>
          <p:spPr bwMode="auto">
            <a:xfrm>
              <a:off x="1482" y="717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行与第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行对调，即    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93308" name="Object 13"/>
            <p:cNvGraphicFramePr>
              <a:graphicFrameLocks noChangeAspect="1"/>
            </p:cNvGraphicFramePr>
            <p:nvPr/>
          </p:nvGraphicFramePr>
          <p:xfrm>
            <a:off x="4513" y="709"/>
            <a:ext cx="592" cy="304"/>
          </p:xfrm>
          <a:graphic>
            <a:graphicData uri="http://schemas.openxmlformats.org/presentationml/2006/ole">
              <p:oleObj spid="_x0000_s172045" name="Equation" r:id="rId4" imgW="469696" imgH="241195" progId="">
                <p:embed/>
              </p:oleObj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65113" y="2163763"/>
            <a:ext cx="8566150" cy="482600"/>
            <a:chOff x="167" y="1203"/>
            <a:chExt cx="5396" cy="304"/>
          </a:xfrm>
        </p:grpSpPr>
        <p:graphicFrame>
          <p:nvGraphicFramePr>
            <p:cNvPr id="993303" name="Object 10"/>
            <p:cNvGraphicFramePr>
              <a:graphicFrameLocks noChangeAspect="1"/>
            </p:cNvGraphicFramePr>
            <p:nvPr/>
          </p:nvGraphicFramePr>
          <p:xfrm>
            <a:off x="167" y="1211"/>
            <a:ext cx="1007" cy="288"/>
          </p:xfrm>
          <a:graphic>
            <a:graphicData uri="http://schemas.openxmlformats.org/presentationml/2006/ole">
              <p:oleObj spid="_x0000_s172042" name="Equation" r:id="rId5" imgW="1041480" imgH="279360" progId="">
                <p:embed/>
              </p:oleObj>
            </a:graphicData>
          </a:graphic>
        </p:graphicFrame>
        <p:sp>
          <p:nvSpPr>
            <p:cNvPr id="993304" name="Text Box 8"/>
            <p:cNvSpPr txBox="1">
              <a:spLocks noChangeArrowheads="1"/>
            </p:cNvSpPr>
            <p:nvPr/>
          </p:nvSpPr>
          <p:spPr bwMode="auto">
            <a:xfrm>
              <a:off x="1482" y="1211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列与第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列对调，即    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93305" name="Object 11"/>
            <p:cNvGraphicFramePr>
              <a:graphicFrameLocks noChangeAspect="1"/>
            </p:cNvGraphicFramePr>
            <p:nvPr/>
          </p:nvGraphicFramePr>
          <p:xfrm>
            <a:off x="4513" y="1203"/>
            <a:ext cx="640" cy="304"/>
          </p:xfrm>
          <a:graphic>
            <a:graphicData uri="http://schemas.openxmlformats.org/presentationml/2006/ole">
              <p:oleObj spid="_x0000_s172043" name="Equation" r:id="rId6" imgW="508000" imgH="241300" progId="">
                <p:embed/>
              </p:oleObj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65113" y="2960688"/>
            <a:ext cx="8566150" cy="457200"/>
            <a:chOff x="167" y="1709"/>
            <a:chExt cx="5396" cy="288"/>
          </a:xfrm>
        </p:grpSpPr>
        <p:graphicFrame>
          <p:nvGraphicFramePr>
            <p:cNvPr id="993300" name="Object 8"/>
            <p:cNvGraphicFramePr>
              <a:graphicFrameLocks noChangeAspect="1"/>
            </p:cNvGraphicFramePr>
            <p:nvPr/>
          </p:nvGraphicFramePr>
          <p:xfrm>
            <a:off x="167" y="1709"/>
            <a:ext cx="1119" cy="288"/>
          </p:xfrm>
          <a:graphic>
            <a:graphicData uri="http://schemas.openxmlformats.org/presentationml/2006/ole">
              <p:oleObj spid="_x0000_s172040" name="Equation" r:id="rId7" imgW="1155960" imgH="279360" progId="">
                <p:embed/>
              </p:oleObj>
            </a:graphicData>
          </a:graphic>
        </p:graphicFrame>
        <p:sp>
          <p:nvSpPr>
            <p:cNvPr id="993301" name="Text Box 12"/>
            <p:cNvSpPr txBox="1">
              <a:spLocks noChangeArrowheads="1"/>
            </p:cNvSpPr>
            <p:nvPr/>
          </p:nvSpPr>
          <p:spPr bwMode="auto">
            <a:xfrm>
              <a:off x="1482" y="1709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以非零常数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</a:t>
              </a:r>
              <a:r>
                <a:rPr lang="en-US" altLang="zh-CN" sz="2400" b="1" smtClean="0">
                  <a:solidFill>
                    <a:srgbClr val="000000"/>
                  </a:solidFill>
                </a:rPr>
                <a:t>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乘矩阵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行，即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93302" name="Object 9"/>
            <p:cNvGraphicFramePr>
              <a:graphicFrameLocks noChangeAspect="1"/>
            </p:cNvGraphicFramePr>
            <p:nvPr/>
          </p:nvGraphicFramePr>
          <p:xfrm>
            <a:off x="4574" y="1709"/>
            <a:ext cx="448" cy="288"/>
          </p:xfrm>
          <a:graphic>
            <a:graphicData uri="http://schemas.openxmlformats.org/presentationml/2006/ole">
              <p:oleObj spid="_x0000_s172041" name="Equation" r:id="rId8" imgW="355446" imgH="228501" progId="">
                <p:embed/>
              </p:oleObj>
            </a:graphicData>
          </a:graphic>
        </p:graphicFrame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65113" y="3732213"/>
            <a:ext cx="8566150" cy="458787"/>
            <a:chOff x="167" y="2147"/>
            <a:chExt cx="5396" cy="289"/>
          </a:xfrm>
        </p:grpSpPr>
        <p:graphicFrame>
          <p:nvGraphicFramePr>
            <p:cNvPr id="993297" name="Object 6"/>
            <p:cNvGraphicFramePr>
              <a:graphicFrameLocks noChangeAspect="1"/>
            </p:cNvGraphicFramePr>
            <p:nvPr/>
          </p:nvGraphicFramePr>
          <p:xfrm>
            <a:off x="167" y="2147"/>
            <a:ext cx="1087" cy="288"/>
          </p:xfrm>
          <a:graphic>
            <a:graphicData uri="http://schemas.openxmlformats.org/presentationml/2006/ole">
              <p:oleObj spid="_x0000_s172038" name="Equation" r:id="rId9" imgW="1130400" imgH="279360" progId="">
                <p:embed/>
              </p:oleObj>
            </a:graphicData>
          </a:graphic>
        </p:graphicFrame>
        <p:sp>
          <p:nvSpPr>
            <p:cNvPr id="993298" name="Text Box 15"/>
            <p:cNvSpPr txBox="1">
              <a:spLocks noChangeArrowheads="1"/>
            </p:cNvSpPr>
            <p:nvPr/>
          </p:nvSpPr>
          <p:spPr bwMode="auto">
            <a:xfrm>
              <a:off x="1482" y="2147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以非零常数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</a:t>
              </a:r>
              <a:r>
                <a:rPr lang="en-US" altLang="zh-CN" sz="2400" b="1" smtClean="0">
                  <a:solidFill>
                    <a:srgbClr val="000000"/>
                  </a:solidFill>
                </a:rPr>
                <a:t>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乘矩阵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列，即 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93299" name="Object 7"/>
            <p:cNvGraphicFramePr>
              <a:graphicFrameLocks noChangeAspect="1"/>
            </p:cNvGraphicFramePr>
            <p:nvPr/>
          </p:nvGraphicFramePr>
          <p:xfrm>
            <a:off x="4558" y="2148"/>
            <a:ext cx="464" cy="288"/>
          </p:xfrm>
          <a:graphic>
            <a:graphicData uri="http://schemas.openxmlformats.org/presentationml/2006/ole">
              <p:oleObj spid="_x0000_s172039" name="Equation" r:id="rId10" imgW="368300" imgH="228600" progId="">
                <p:embed/>
              </p:oleObj>
            </a:graphicData>
          </a:graphic>
        </p:graphicFrame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65113" y="4505325"/>
            <a:ext cx="8566150" cy="482600"/>
            <a:chOff x="167" y="2571"/>
            <a:chExt cx="5396" cy="304"/>
          </a:xfrm>
        </p:grpSpPr>
        <p:graphicFrame>
          <p:nvGraphicFramePr>
            <p:cNvPr id="993294" name="Object 4"/>
            <p:cNvGraphicFramePr>
              <a:graphicFrameLocks noChangeAspect="1"/>
            </p:cNvGraphicFramePr>
            <p:nvPr/>
          </p:nvGraphicFramePr>
          <p:xfrm>
            <a:off x="167" y="2579"/>
            <a:ext cx="1168" cy="288"/>
          </p:xfrm>
          <a:graphic>
            <a:graphicData uri="http://schemas.openxmlformats.org/presentationml/2006/ole">
              <p:oleObj spid="_x0000_s172036" name="Equation" r:id="rId11" imgW="1206720" imgH="279360" progId="">
                <p:embed/>
              </p:oleObj>
            </a:graphicData>
          </a:graphic>
        </p:graphicFrame>
        <p:sp>
          <p:nvSpPr>
            <p:cNvPr id="993295" name="Text Box 18"/>
            <p:cNvSpPr txBox="1">
              <a:spLocks noChangeArrowheads="1"/>
            </p:cNvSpPr>
            <p:nvPr/>
          </p:nvSpPr>
          <p:spPr bwMode="auto">
            <a:xfrm>
              <a:off x="1482" y="2579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行的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倍加到第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行，即   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93296" name="Object 5"/>
            <p:cNvGraphicFramePr>
              <a:graphicFrameLocks noChangeAspect="1"/>
            </p:cNvGraphicFramePr>
            <p:nvPr/>
          </p:nvGraphicFramePr>
          <p:xfrm>
            <a:off x="4732" y="2571"/>
            <a:ext cx="576" cy="304"/>
          </p:xfrm>
          <a:graphic>
            <a:graphicData uri="http://schemas.openxmlformats.org/presentationml/2006/ole">
              <p:oleObj spid="_x0000_s172037" name="Equation" r:id="rId12" imgW="457200" imgH="241300" progId="">
                <p:embed/>
              </p:oleObj>
            </a:graphicData>
          </a:graphic>
        </p:graphicFrame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65113" y="5302250"/>
            <a:ext cx="8566150" cy="482600"/>
            <a:chOff x="167" y="3340"/>
            <a:chExt cx="5396" cy="304"/>
          </a:xfrm>
        </p:grpSpPr>
        <p:graphicFrame>
          <p:nvGraphicFramePr>
            <p:cNvPr id="993291" name="Object 2"/>
            <p:cNvGraphicFramePr>
              <a:graphicFrameLocks noChangeAspect="1"/>
            </p:cNvGraphicFramePr>
            <p:nvPr/>
          </p:nvGraphicFramePr>
          <p:xfrm>
            <a:off x="167" y="3349"/>
            <a:ext cx="1135" cy="288"/>
          </p:xfrm>
          <a:graphic>
            <a:graphicData uri="http://schemas.openxmlformats.org/presentationml/2006/ole">
              <p:oleObj spid="_x0000_s172034" name="Equation" r:id="rId13" imgW="1181520" imgH="279360" progId="">
                <p:embed/>
              </p:oleObj>
            </a:graphicData>
          </a:graphic>
        </p:graphicFrame>
        <p:sp>
          <p:nvSpPr>
            <p:cNvPr id="993292" name="Text Box 21"/>
            <p:cNvSpPr txBox="1">
              <a:spLocks noChangeArrowheads="1"/>
            </p:cNvSpPr>
            <p:nvPr/>
          </p:nvSpPr>
          <p:spPr bwMode="auto">
            <a:xfrm>
              <a:off x="1482" y="3349"/>
              <a:ext cx="4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列的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倍加到第 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b="1" smtClean="0">
                  <a:solidFill>
                    <a:srgbClr val="000000"/>
                  </a:solidFill>
                </a:rPr>
                <a:t>列，即             </a:t>
              </a:r>
              <a:r>
                <a:rPr lang="en-US" altLang="zh-CN" sz="2400" b="1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</a:p>
          </p:txBody>
        </p:sp>
        <p:graphicFrame>
          <p:nvGraphicFramePr>
            <p:cNvPr id="993293" name="Object 3"/>
            <p:cNvGraphicFramePr>
              <a:graphicFrameLocks noChangeAspect="1"/>
            </p:cNvGraphicFramePr>
            <p:nvPr/>
          </p:nvGraphicFramePr>
          <p:xfrm>
            <a:off x="4685" y="3340"/>
            <a:ext cx="623" cy="304"/>
          </p:xfrm>
          <a:graphic>
            <a:graphicData uri="http://schemas.openxmlformats.org/presentationml/2006/ole">
              <p:oleObj spid="_x0000_s172035" name="Equation" r:id="rId14" imgW="495085" imgH="241195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279400" y="1143000"/>
            <a:ext cx="85598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性质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en-US" altLang="zh-CN" sz="2400" b="1" smtClean="0">
                <a:solidFill>
                  <a:srgbClr val="00007D"/>
                </a:solidFill>
              </a:rPr>
              <a:t>   </a:t>
            </a:r>
            <a:r>
              <a:rPr lang="zh-CN" altLang="en-US" sz="2400" b="1" smtClean="0">
                <a:solidFill>
                  <a:srgbClr val="00007D"/>
                </a:solidFill>
              </a:rPr>
              <a:t>设</a:t>
            </a:r>
            <a:r>
              <a:rPr lang="en-US" altLang="zh-CN" sz="2400" b="1" i="1" smtClean="0">
                <a:solidFill>
                  <a:srgbClr val="00007D"/>
                </a:solidFill>
              </a:rPr>
              <a:t>A</a:t>
            </a:r>
            <a:r>
              <a:rPr lang="zh-CN" altLang="en-US" sz="2400" b="1" smtClean="0">
                <a:solidFill>
                  <a:srgbClr val="00007D"/>
                </a:solidFill>
              </a:rPr>
              <a:t>是一个 </a:t>
            </a:r>
            <a:r>
              <a:rPr lang="en-US" altLang="zh-CN" sz="2400" b="1" i="1" smtClean="0">
                <a:solidFill>
                  <a:srgbClr val="00007D"/>
                </a:solidFill>
              </a:rPr>
              <a:t>m</a:t>
            </a:r>
            <a:r>
              <a:rPr lang="en-US" altLang="en-US" sz="2400" b="1" smtClean="0">
                <a:solidFill>
                  <a:srgbClr val="00007D"/>
                </a:solidFill>
              </a:rPr>
              <a:t>×</a:t>
            </a:r>
            <a:r>
              <a:rPr lang="en-US" altLang="zh-CN" sz="2400" b="1" i="1" smtClean="0">
                <a:solidFill>
                  <a:srgbClr val="00007D"/>
                </a:solidFill>
              </a:rPr>
              <a:t>n </a:t>
            </a:r>
            <a:r>
              <a:rPr lang="zh-CN" altLang="en-US" sz="2400" b="1" smtClean="0">
                <a:solidFill>
                  <a:srgbClr val="00007D"/>
                </a:solidFill>
              </a:rPr>
              <a:t>矩阵，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7D"/>
                </a:solidFill>
              </a:rPr>
              <a:t>       对 </a:t>
            </a:r>
            <a:r>
              <a:rPr lang="en-US" altLang="zh-CN" sz="2400" b="1" i="1" smtClean="0">
                <a:solidFill>
                  <a:srgbClr val="00007D"/>
                </a:solidFill>
              </a:rPr>
              <a:t>A </a:t>
            </a:r>
            <a:r>
              <a:rPr lang="zh-CN" altLang="en-US" sz="2400" b="1" smtClean="0">
                <a:solidFill>
                  <a:srgbClr val="00007D"/>
                </a:solidFill>
              </a:rPr>
              <a:t>施行一次</a:t>
            </a:r>
            <a:r>
              <a:rPr lang="zh-CN" altLang="en-US" sz="2400" b="1" smtClean="0">
                <a:solidFill>
                  <a:srgbClr val="FF0000"/>
                </a:solidFill>
              </a:rPr>
              <a:t>初等行变换</a:t>
            </a:r>
            <a:r>
              <a:rPr lang="zh-CN" altLang="en-US" sz="2400" b="1" smtClean="0">
                <a:solidFill>
                  <a:srgbClr val="00007D"/>
                </a:solidFill>
              </a:rPr>
              <a:t>，相当于在 </a:t>
            </a:r>
            <a:r>
              <a:rPr lang="en-US" altLang="zh-CN" sz="2400" b="1" i="1" smtClean="0">
                <a:solidFill>
                  <a:srgbClr val="FF0000"/>
                </a:solidFill>
              </a:rPr>
              <a:t>A </a:t>
            </a:r>
            <a:r>
              <a:rPr lang="zh-CN" altLang="en-US" sz="2400" b="1" smtClean="0">
                <a:solidFill>
                  <a:srgbClr val="FF0000"/>
                </a:solidFill>
              </a:rPr>
              <a:t>的左边</a:t>
            </a:r>
            <a:r>
              <a:rPr lang="zh-CN" altLang="en-US" sz="2400" b="1" smtClean="0">
                <a:solidFill>
                  <a:srgbClr val="00007D"/>
                </a:solidFill>
              </a:rPr>
              <a:t>乘以相应的 </a:t>
            </a:r>
            <a:r>
              <a:rPr lang="en-US" altLang="zh-CN" sz="2400" b="1" i="1" smtClean="0">
                <a:solidFill>
                  <a:srgbClr val="00007D"/>
                </a:solidFill>
              </a:rPr>
              <a:t>m </a:t>
            </a:r>
            <a:r>
              <a:rPr lang="zh-CN" altLang="en-US" sz="2400" b="1" smtClean="0">
                <a:solidFill>
                  <a:srgbClr val="00007D"/>
                </a:solidFill>
              </a:rPr>
              <a:t>阶初等矩阵；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7D"/>
                </a:solidFill>
              </a:rPr>
              <a:t>      对 </a:t>
            </a:r>
            <a:r>
              <a:rPr lang="en-US" altLang="zh-CN" sz="2400" b="1" i="1" smtClean="0">
                <a:solidFill>
                  <a:srgbClr val="00007D"/>
                </a:solidFill>
              </a:rPr>
              <a:t>A </a:t>
            </a:r>
            <a:r>
              <a:rPr lang="zh-CN" altLang="en-US" sz="2400" b="1" smtClean="0">
                <a:solidFill>
                  <a:srgbClr val="00007D"/>
                </a:solidFill>
              </a:rPr>
              <a:t>施行一次</a:t>
            </a:r>
            <a:r>
              <a:rPr lang="zh-CN" altLang="en-US" sz="2400" b="1" smtClean="0">
                <a:solidFill>
                  <a:srgbClr val="FF0000"/>
                </a:solidFill>
              </a:rPr>
              <a:t>初等列变换</a:t>
            </a:r>
            <a:r>
              <a:rPr lang="zh-CN" altLang="en-US" sz="2400" b="1" smtClean="0">
                <a:solidFill>
                  <a:srgbClr val="00007D"/>
                </a:solidFill>
              </a:rPr>
              <a:t>，相当于在 </a:t>
            </a:r>
            <a:r>
              <a:rPr lang="en-US" altLang="zh-CN" sz="2400" b="1" i="1" smtClean="0">
                <a:solidFill>
                  <a:srgbClr val="FF0000"/>
                </a:solidFill>
              </a:rPr>
              <a:t>A </a:t>
            </a:r>
            <a:r>
              <a:rPr lang="zh-CN" altLang="en-US" sz="2400" b="1" smtClean="0">
                <a:solidFill>
                  <a:srgbClr val="FF0000"/>
                </a:solidFill>
              </a:rPr>
              <a:t>的右边</a:t>
            </a:r>
            <a:r>
              <a:rPr lang="zh-CN" altLang="en-US" sz="2400" b="1" smtClean="0">
                <a:solidFill>
                  <a:srgbClr val="00007D"/>
                </a:solidFill>
              </a:rPr>
              <a:t>乘以相应的 </a:t>
            </a:r>
            <a:r>
              <a:rPr lang="en-US" altLang="zh-CN" sz="2400" b="1" i="1" smtClean="0">
                <a:solidFill>
                  <a:srgbClr val="00007D"/>
                </a:solidFill>
              </a:rPr>
              <a:t>n </a:t>
            </a:r>
            <a:r>
              <a:rPr lang="zh-CN" altLang="en-US" sz="2400" b="1" smtClean="0">
                <a:solidFill>
                  <a:srgbClr val="00007D"/>
                </a:solidFill>
              </a:rPr>
              <a:t>阶初等矩阵</a:t>
            </a:r>
            <a:r>
              <a:rPr lang="en-US" altLang="zh-CN" sz="2400" b="1" smtClean="0">
                <a:solidFill>
                  <a:srgbClr val="00007D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98316" name="AutoShape 12"/>
          <p:cNvSpPr>
            <a:spLocks noChangeArrowheads="1"/>
          </p:cNvSpPr>
          <p:nvPr/>
        </p:nvSpPr>
        <p:spPr bwMode="auto">
          <a:xfrm>
            <a:off x="6203950" y="596900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</a:rPr>
              <a:t>口诀：左行右列</a:t>
            </a:r>
            <a:r>
              <a:rPr lang="en-US" altLang="zh-CN" sz="2400" b="1" smtClean="0">
                <a:solidFill>
                  <a:srgbClr val="FF0000"/>
                </a:solidFill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8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8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5" grpId="0" build="p"/>
      <p:bldP spid="98316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Text Box 27"/>
          <p:cNvSpPr txBox="1">
            <a:spLocks noChangeArrowheads="1"/>
          </p:cNvSpPr>
          <p:nvPr/>
        </p:nvSpPr>
        <p:spPr bwMode="auto">
          <a:xfrm>
            <a:off x="279400" y="533400"/>
            <a:ext cx="855821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  <a:latin typeface="Arial" charset="0"/>
              </a:rPr>
              <a:t>        性质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en-US" altLang="zh-CN" sz="2400" b="1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可逆的充要条件是存在有限个初等矩阵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zh-CN" altLang="en-US" sz="2400" b="1" smtClean="0">
                <a:solidFill>
                  <a:srgbClr val="000000"/>
                </a:solidFill>
              </a:rPr>
              <a:t>，使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,…,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50825" y="1628775"/>
            <a:ext cx="85582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  <a:latin typeface="Arial" charset="0"/>
              </a:rPr>
              <a:t>       证</a:t>
            </a:r>
            <a:r>
              <a:rPr lang="en-US" altLang="zh-CN" sz="2400" b="1" smtClean="0">
                <a:solidFill>
                  <a:srgbClr val="0000FF"/>
                </a:solidFill>
                <a:latin typeface="Arial" charset="0"/>
              </a:rPr>
              <a:t>: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先证充分性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设</a:t>
            </a:r>
            <a:r>
              <a:rPr lang="zh-CN" altLang="en-US" sz="2400" b="1" smtClean="0">
                <a:solidFill>
                  <a:srgbClr val="000000"/>
                </a:solidFill>
              </a:rPr>
              <a:t>存在有限个初等矩阵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zh-CN" altLang="en-US" sz="2400" b="1" smtClean="0">
                <a:solidFill>
                  <a:srgbClr val="000000"/>
                </a:solidFill>
              </a:rPr>
              <a:t>，使得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0825" y="2247900"/>
            <a:ext cx="27003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,…,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700338" y="2247900"/>
            <a:ext cx="60626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因为初等矩阵可逆，所以有限多个初等矩阵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3850" y="2852738"/>
            <a:ext cx="3697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的乘积仍可逆，故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可逆</a:t>
            </a:r>
            <a:r>
              <a:rPr lang="en-US" altLang="zh-CN" sz="2400" b="1" smtClean="0">
                <a:solidFill>
                  <a:srgbClr val="000000"/>
                </a:solidFill>
              </a:rPr>
              <a:t>.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179388" y="3357563"/>
            <a:ext cx="85582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Arial" charset="0"/>
              </a:rPr>
              <a:t>       </a:t>
            </a:r>
            <a:r>
              <a:rPr lang="en-US" altLang="zh-CN" sz="2400" b="1" dirty="0">
                <a:solidFill>
                  <a:srgbClr val="FFCC66"/>
                </a:solidFill>
                <a:latin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再证必要性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设 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en-US" altLang="zh-CN" sz="2400" b="1" i="1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阶方阵</a:t>
            </a:r>
            <a:r>
              <a:rPr lang="en-US" altLang="zh-CN" sz="2400" b="1" i="1" dirty="0">
                <a:solidFill>
                  <a:srgbClr val="000000"/>
                </a:solidFill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</a:rPr>
              <a:t>可逆，且 </a:t>
            </a:r>
            <a:r>
              <a:rPr lang="en-US" altLang="zh-CN" sz="2400" b="1" i="1" dirty="0">
                <a:solidFill>
                  <a:srgbClr val="000000"/>
                </a:solidFill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</a:rPr>
              <a:t>的标准形矩阵为</a:t>
            </a:r>
            <a:r>
              <a:rPr lang="en-US" altLang="zh-CN" sz="2400" b="1" i="1" dirty="0">
                <a:solidFill>
                  <a:srgbClr val="000000"/>
                </a:solidFill>
              </a:rPr>
              <a:t>F.  </a:t>
            </a:r>
            <a:endParaRPr lang="zh-CN" altLang="en-US" sz="2400" dirty="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76250" y="3903663"/>
            <a:ext cx="8329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由于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～</a:t>
            </a:r>
            <a:r>
              <a:rPr lang="en-US" altLang="zh-CN" sz="2400" b="1" i="1" smtClean="0">
                <a:solidFill>
                  <a:srgbClr val="000000"/>
                </a:solidFill>
              </a:rPr>
              <a:t> F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知</a:t>
            </a:r>
            <a:r>
              <a:rPr lang="en-US" altLang="zh-CN" sz="2400" b="1" i="1" smtClean="0">
                <a:solidFill>
                  <a:srgbClr val="000000"/>
                </a:solidFill>
              </a:rPr>
              <a:t>F </a:t>
            </a:r>
            <a:r>
              <a:rPr lang="zh-CN" altLang="en-US" sz="2400" b="1" smtClean="0">
                <a:solidFill>
                  <a:srgbClr val="000000"/>
                </a:solidFill>
              </a:rPr>
              <a:t>可通过有限次的初等变换可化为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即有初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11188" y="4508500"/>
            <a:ext cx="3713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等矩阵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zh-CN" altLang="en-US" sz="2400" b="1" smtClean="0">
                <a:solidFill>
                  <a:srgbClr val="000000"/>
                </a:solidFill>
              </a:rPr>
              <a:t>，使得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2843213" y="5318125"/>
          <a:ext cx="3927475" cy="631825"/>
        </p:xfrm>
        <a:graphic>
          <a:graphicData uri="http://schemas.openxmlformats.org/presentationml/2006/ole">
            <p:oleObj spid="_x0000_s173058" name="公式" r:id="rId3" imgW="14224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11188" y="908050"/>
            <a:ext cx="8353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因为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可逆，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zh-CN" altLang="en-US" sz="2400" b="1" smtClean="0">
                <a:solidFill>
                  <a:srgbClr val="000000"/>
                </a:solidFill>
              </a:rPr>
              <a:t> 也都可逆，故标准形</a:t>
            </a:r>
            <a:r>
              <a:rPr lang="en-US" altLang="zh-CN" sz="2400" b="1" i="1" smtClean="0">
                <a:solidFill>
                  <a:srgbClr val="000000"/>
                </a:solidFill>
              </a:rPr>
              <a:t>F </a:t>
            </a:r>
            <a:r>
              <a:rPr lang="zh-CN" altLang="en-US" sz="2400" b="1" smtClean="0">
                <a:solidFill>
                  <a:srgbClr val="000000"/>
                </a:solidFill>
              </a:rPr>
              <a:t>也可逆</a:t>
            </a:r>
            <a:r>
              <a:rPr lang="en-US" altLang="zh-CN" sz="2400" b="1" smtClean="0">
                <a:solidFill>
                  <a:srgbClr val="000000"/>
                </a:solidFill>
              </a:rPr>
              <a:t>. </a:t>
            </a:r>
            <a:r>
              <a:rPr lang="zh-CN" altLang="en-US" sz="2400" b="1" smtClean="0">
                <a:solidFill>
                  <a:srgbClr val="000000"/>
                </a:solidFill>
              </a:rPr>
              <a:t>假设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140354" name="Object 2"/>
          <p:cNvGraphicFramePr>
            <a:graphicFrameLocks noChangeAspect="1"/>
          </p:cNvGraphicFramePr>
          <p:nvPr/>
        </p:nvGraphicFramePr>
        <p:xfrm>
          <a:off x="3348038" y="1765300"/>
          <a:ext cx="2644775" cy="1376363"/>
        </p:xfrm>
        <a:graphic>
          <a:graphicData uri="http://schemas.openxmlformats.org/presentationml/2006/ole">
            <p:oleObj spid="_x0000_s174082" name="公式" r:id="rId3" imgW="952087" imgH="495085" progId="Equation.3">
              <p:embed/>
            </p:oleObj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188" y="3357563"/>
            <a:ext cx="8353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中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&lt;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zh-CN" altLang="en-US" sz="2400" b="1" smtClean="0">
                <a:solidFill>
                  <a:srgbClr val="000000"/>
                </a:solidFill>
              </a:rPr>
              <a:t>，则｜</a:t>
            </a:r>
            <a:r>
              <a:rPr lang="en-US" altLang="zh-CN" sz="2400" b="1" i="1" smtClean="0">
                <a:solidFill>
                  <a:srgbClr val="000000"/>
                </a:solidFill>
              </a:rPr>
              <a:t>F</a:t>
            </a:r>
            <a:r>
              <a:rPr lang="zh-CN" altLang="en-US" sz="2400" b="1" smtClean="0">
                <a:solidFill>
                  <a:srgbClr val="000000"/>
                </a:solidFill>
              </a:rPr>
              <a:t>｜</a:t>
            </a:r>
            <a:r>
              <a:rPr lang="en-US" altLang="zh-CN" sz="2400" b="1" smtClean="0">
                <a:solidFill>
                  <a:srgbClr val="000000"/>
                </a:solidFill>
              </a:rPr>
              <a:t>=0</a:t>
            </a:r>
            <a:r>
              <a:rPr lang="zh-CN" altLang="en-US" sz="2400" b="1" smtClean="0">
                <a:solidFill>
                  <a:srgbClr val="000000"/>
                </a:solidFill>
              </a:rPr>
              <a:t>，与 </a:t>
            </a:r>
            <a:r>
              <a:rPr lang="en-US" altLang="zh-CN" sz="2400" b="1" i="1" smtClean="0">
                <a:solidFill>
                  <a:srgbClr val="000000"/>
                </a:solidFill>
              </a:rPr>
              <a:t>F </a:t>
            </a:r>
            <a:r>
              <a:rPr lang="zh-CN" altLang="en-US" sz="2400" b="1" smtClean="0">
                <a:solidFill>
                  <a:srgbClr val="000000"/>
                </a:solidFill>
              </a:rPr>
              <a:t>可逆矛盾</a:t>
            </a:r>
            <a:r>
              <a:rPr lang="en-US" altLang="zh-CN" sz="2400" b="1" smtClean="0">
                <a:solidFill>
                  <a:srgbClr val="000000"/>
                </a:solidFill>
              </a:rPr>
              <a:t>. </a:t>
            </a:r>
            <a:r>
              <a:rPr lang="zh-CN" altLang="en-US" sz="2400" b="1" smtClean="0">
                <a:solidFill>
                  <a:srgbClr val="000000"/>
                </a:solidFill>
              </a:rPr>
              <a:t>故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=</a:t>
            </a:r>
            <a:r>
              <a:rPr lang="en-US" altLang="zh-CN" sz="2400" b="1" i="1" smtClean="0">
                <a:solidFill>
                  <a:srgbClr val="000000"/>
                </a:solidFill>
              </a:rPr>
              <a:t>n, </a:t>
            </a:r>
            <a:r>
              <a:rPr lang="zh-CN" altLang="en-US" sz="2400" b="1" smtClean="0">
                <a:solidFill>
                  <a:srgbClr val="000000"/>
                </a:solidFill>
              </a:rPr>
              <a:t>即 </a:t>
            </a:r>
            <a:r>
              <a:rPr lang="en-US" altLang="zh-CN" sz="2400" b="1" i="1" smtClean="0">
                <a:solidFill>
                  <a:srgbClr val="000000"/>
                </a:solidFill>
              </a:rPr>
              <a:t>F=E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从而 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48038" y="4283075"/>
            <a:ext cx="2390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,…,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.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6358" name="TextBox 5"/>
          <p:cNvSpPr txBox="1">
            <a:spLocks noChangeArrowheads="1"/>
          </p:cNvSpPr>
          <p:nvPr/>
        </p:nvSpPr>
        <p:spPr bwMode="auto">
          <a:xfrm>
            <a:off x="8172450" y="4292600"/>
            <a:ext cx="57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#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4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082" name="Object 6"/>
          <p:cNvGraphicFramePr>
            <a:graphicFrameLocks noChangeAspect="1"/>
          </p:cNvGraphicFramePr>
          <p:nvPr/>
        </p:nvGraphicFramePr>
        <p:xfrm>
          <a:off x="2559050" y="609600"/>
          <a:ext cx="4040188" cy="2151063"/>
        </p:xfrm>
        <a:graphic>
          <a:graphicData uri="http://schemas.openxmlformats.org/presentationml/2006/ole">
            <p:oleObj spid="_x0000_s130050" name="Equation" r:id="rId3" imgW="1765300" imgH="939800" progId="">
              <p:embed/>
            </p:oleObj>
          </a:graphicData>
        </a:graphic>
      </p:graphicFrame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2266950" y="2738438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FF"/>
                </a:solidFill>
              </a:rPr>
              <a:t>②</a:t>
            </a:r>
            <a:r>
              <a:rPr lang="zh-CN" altLang="en-US" smtClean="0">
                <a:solidFill>
                  <a:srgbClr val="0000FF"/>
                </a:solidFill>
              </a:rPr>
              <a:t>－</a:t>
            </a:r>
            <a:r>
              <a:rPr lang="zh-CN" altLang="en-US" sz="2000" b="1" smtClean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1835150" y="31353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2108200" y="31511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FF"/>
                </a:solidFill>
              </a:rPr>
              <a:t>③</a:t>
            </a:r>
            <a:r>
              <a:rPr lang="en-US" altLang="en-US" b="1" smtClean="0">
                <a:solidFill>
                  <a:srgbClr val="0000FF"/>
                </a:solidFill>
              </a:rPr>
              <a:t>－</a:t>
            </a:r>
            <a:r>
              <a:rPr lang="en-US" altLang="zh-CN" b="1" smtClean="0">
                <a:solidFill>
                  <a:srgbClr val="0000FF"/>
                </a:solidFill>
              </a:rPr>
              <a:t>2×①</a:t>
            </a:r>
          </a:p>
        </p:txBody>
      </p:sp>
      <p:graphicFrame>
        <p:nvGraphicFramePr>
          <p:cNvPr id="79887" name="Object 7"/>
          <p:cNvGraphicFramePr>
            <a:graphicFrameLocks noChangeAspect="1"/>
          </p:cNvGraphicFramePr>
          <p:nvPr/>
        </p:nvGraphicFramePr>
        <p:xfrm>
          <a:off x="2559050" y="3883025"/>
          <a:ext cx="4040188" cy="2151063"/>
        </p:xfrm>
        <a:graphic>
          <a:graphicData uri="http://schemas.openxmlformats.org/presentationml/2006/ole">
            <p:oleObj spid="_x0000_s130051" name="Equation" r:id="rId4" imgW="1765300" imgH="939800" progId="">
              <p:embed/>
            </p:oleObj>
          </a:graphicData>
        </a:graphic>
      </p:graphicFrame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2124075" y="3478213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FF"/>
                </a:solidFill>
              </a:rPr>
              <a:t>④</a:t>
            </a:r>
            <a:r>
              <a:rPr lang="en-US" altLang="en-US" b="1" smtClean="0">
                <a:solidFill>
                  <a:srgbClr val="0000FF"/>
                </a:solidFill>
              </a:rPr>
              <a:t>－</a:t>
            </a:r>
            <a:r>
              <a:rPr lang="en-US" altLang="zh-CN" b="1" smtClean="0">
                <a:solidFill>
                  <a:srgbClr val="0000FF"/>
                </a:solidFill>
              </a:rPr>
              <a:t>3×①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731000" y="641350"/>
            <a:ext cx="504825" cy="1995488"/>
            <a:chOff x="4240" y="1509"/>
            <a:chExt cx="318" cy="1257"/>
          </a:xfrm>
        </p:grpSpPr>
        <p:sp>
          <p:nvSpPr>
            <p:cNvPr id="942097" name="Text Box 28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42098" name="Text Box 29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42099" name="Text Box 30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42100" name="Text Box 31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731000" y="3933825"/>
            <a:ext cx="504825" cy="1995488"/>
            <a:chOff x="4240" y="1509"/>
            <a:chExt cx="318" cy="1257"/>
          </a:xfrm>
        </p:grpSpPr>
        <p:sp>
          <p:nvSpPr>
            <p:cNvPr id="942093" name="Text Box 33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42094" name="Text Box 34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42095" name="Text Box 35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42096" name="Text Box 36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2886075" y="4546600"/>
            <a:ext cx="4392613" cy="1403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2886075" y="5013325"/>
            <a:ext cx="4392613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2886075" y="5481638"/>
            <a:ext cx="4392613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/>
      <p:bldP spid="79885" grpId="0" animBg="1"/>
      <p:bldP spid="79886" grpId="0"/>
      <p:bldP spid="79893" grpId="0"/>
      <p:bldP spid="79911" grpId="0" animBg="1"/>
      <p:bldP spid="79909" grpId="0" animBg="1"/>
      <p:bldP spid="799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Text Box 27"/>
          <p:cNvSpPr txBox="1">
            <a:spLocks noChangeArrowheads="1"/>
          </p:cNvSpPr>
          <p:nvPr/>
        </p:nvSpPr>
        <p:spPr bwMode="auto">
          <a:xfrm>
            <a:off x="279400" y="533400"/>
            <a:ext cx="855821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  <a:latin typeface="Arial" charset="0"/>
              </a:rPr>
              <a:t>     性质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en-US" altLang="zh-CN" sz="2400" b="1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可逆的充要条件是存在有限个初等矩阵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, 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zh-CN" altLang="en-US" sz="2400" b="1" smtClean="0">
                <a:solidFill>
                  <a:srgbClr val="000000"/>
                </a:solidFill>
              </a:rPr>
              <a:t>，使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</a:rPr>
              <a:t> ,…,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279400" y="1628775"/>
            <a:ext cx="855821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Arial" charset="0"/>
              </a:rPr>
              <a:t>这表明，可逆矩阵的标准形矩阵是单位阵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</a:rPr>
              <a:t>. </a:t>
            </a:r>
            <a:r>
              <a:rPr lang="zh-CN" altLang="en-US" sz="2400" b="1" smtClean="0">
                <a:solidFill>
                  <a:srgbClr val="FF3300"/>
                </a:solidFill>
                <a:latin typeface="Arial" charset="0"/>
              </a:rPr>
              <a:t>其实，可逆矩阵的行最简形矩阵也是单位阵．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748713" y="3573463"/>
            <a:ext cx="1444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79400" y="2747963"/>
            <a:ext cx="8559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 定理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en-US" altLang="zh-CN" sz="2400" b="1" smtClean="0">
                <a:solidFill>
                  <a:srgbClr val="00007D"/>
                </a:solidFill>
              </a:rPr>
              <a:t>   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en-US" altLang="zh-CN" sz="2400" b="1" i="1" smtClean="0">
                <a:solidFill>
                  <a:srgbClr val="000000"/>
                </a:solidFill>
              </a:rPr>
              <a:t>A, B</a:t>
            </a:r>
            <a:r>
              <a:rPr lang="zh-CN" altLang="en-US" sz="2400" b="1" smtClean="0">
                <a:solidFill>
                  <a:srgbClr val="000000"/>
                </a:solidFill>
              </a:rPr>
              <a:t>都是 </a:t>
            </a:r>
            <a:r>
              <a:rPr lang="en-US" altLang="zh-CN" sz="2400" b="1" i="1" smtClean="0">
                <a:solidFill>
                  <a:srgbClr val="000000"/>
                </a:solidFill>
              </a:rPr>
              <a:t>m</a:t>
            </a:r>
            <a:r>
              <a:rPr lang="en-US" altLang="en-US" sz="24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lang="zh-CN" altLang="en-US" sz="2400" b="1" smtClean="0">
                <a:solidFill>
                  <a:srgbClr val="000000"/>
                </a:solidFill>
              </a:rPr>
              <a:t>矩阵，则   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(1)</a:t>
            </a:r>
            <a:r>
              <a:rPr lang="zh-CN" altLang="en-US" sz="2400" b="1" smtClean="0">
                <a:solidFill>
                  <a:srgbClr val="000000"/>
                </a:solidFill>
              </a:rPr>
              <a:t>               的充要条件是存在可逆矩阵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P 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使得</a:t>
            </a:r>
            <a:r>
              <a:rPr lang="en-US" altLang="zh-CN" sz="2400" b="1" i="1" smtClean="0">
                <a:solidFill>
                  <a:srgbClr val="000000"/>
                </a:solidFill>
              </a:rPr>
              <a:t>P A=B</a:t>
            </a:r>
            <a:r>
              <a:rPr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 (2)</a:t>
            </a:r>
            <a:r>
              <a:rPr lang="zh-CN" altLang="en-US" sz="2400" b="1" smtClean="0">
                <a:solidFill>
                  <a:srgbClr val="000000"/>
                </a:solidFill>
              </a:rPr>
              <a:t>               的充要条件是存在 可逆矩阵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Q 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使得</a:t>
            </a:r>
            <a:r>
              <a:rPr lang="en-US" altLang="zh-CN" sz="2400" b="1" i="1" smtClean="0">
                <a:solidFill>
                  <a:srgbClr val="000000"/>
                </a:solidFill>
              </a:rPr>
              <a:t> A Q =B</a:t>
            </a:r>
            <a:r>
              <a:rPr lang="zh-CN" altLang="en-US" sz="2400" b="1" smtClean="0">
                <a:solidFill>
                  <a:srgbClr val="000000"/>
                </a:solidFill>
              </a:rPr>
              <a:t>；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 (3)</a:t>
            </a:r>
            <a:r>
              <a:rPr lang="zh-CN" altLang="en-US" sz="2400" b="1" smtClean="0">
                <a:solidFill>
                  <a:srgbClr val="000000"/>
                </a:solidFill>
              </a:rPr>
              <a:t>               的充要条件是存在 可逆矩阵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P 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m</a:t>
            </a:r>
            <a:r>
              <a:rPr lang="en-US" altLang="zh-CN" sz="2400" b="1" i="1" smtClean="0">
                <a:solidFill>
                  <a:srgbClr val="000000"/>
                </a:solidFill>
              </a:rPr>
              <a:t>  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及可逆矩阵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  Q </a:t>
            </a:r>
            <a:r>
              <a:rPr lang="en-US" altLang="zh-CN" sz="2400" b="1" i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2400" b="1" i="1" smtClean="0">
                <a:solidFill>
                  <a:srgbClr val="000000"/>
                </a:solidFill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</a:rPr>
              <a:t>使得</a:t>
            </a:r>
            <a:r>
              <a:rPr lang="en-US" altLang="zh-CN" sz="2400" b="1" i="1" smtClean="0">
                <a:solidFill>
                  <a:srgbClr val="000000"/>
                </a:solidFill>
              </a:rPr>
              <a:t>P A Q =B</a:t>
            </a:r>
            <a:r>
              <a:rPr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66576" name="Object 13"/>
          <p:cNvGraphicFramePr>
            <a:graphicFrameLocks noChangeAspect="1"/>
          </p:cNvGraphicFramePr>
          <p:nvPr/>
        </p:nvGraphicFramePr>
        <p:xfrm>
          <a:off x="1042988" y="4103688"/>
          <a:ext cx="795337" cy="539750"/>
        </p:xfrm>
        <a:graphic>
          <a:graphicData uri="http://schemas.openxmlformats.org/presentationml/2006/ole">
            <p:oleObj spid="_x0000_s175106" name="Equation" r:id="rId3" imgW="393359" imgH="266469" progId="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116013" y="3571875"/>
          <a:ext cx="766762" cy="503238"/>
        </p:xfrm>
        <a:graphic>
          <a:graphicData uri="http://schemas.openxmlformats.org/presentationml/2006/ole">
            <p:oleObj spid="_x0000_s175107" name="Equation" r:id="rId4" imgW="393359" imgH="266469" progId="">
              <p:embed/>
            </p:oleObj>
          </a:graphicData>
        </a:graphic>
      </p:graphicFrame>
      <p:graphicFrame>
        <p:nvGraphicFramePr>
          <p:cNvPr id="67592" name="Object 4"/>
          <p:cNvGraphicFramePr>
            <a:graphicFrameLocks noChangeAspect="1"/>
          </p:cNvGraphicFramePr>
          <p:nvPr/>
        </p:nvGraphicFramePr>
        <p:xfrm>
          <a:off x="1062038" y="4819650"/>
          <a:ext cx="846137" cy="323850"/>
        </p:xfrm>
        <a:graphic>
          <a:graphicData uri="http://schemas.openxmlformats.org/presentationml/2006/ole">
            <p:oleObj spid="_x0000_s175108" name="Equation" r:id="rId5" imgW="431613" imgH="165028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0" grpId="0" autoUpdateAnimBg="0"/>
      <p:bldP spid="13" grpId="0"/>
      <p:bldP spid="1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766763" y="981075"/>
            <a:ext cx="776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推论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en-US" altLang="zh-CN" sz="2400" b="1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可逆的充要条件是 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696075" y="1701800"/>
          <a:ext cx="1044575" cy="384175"/>
        </p:xfrm>
        <a:graphic>
          <a:graphicData uri="http://schemas.openxmlformats.org/presentationml/2006/ole">
            <p:oleObj spid="_x0000_s176130" name="公式" r:id="rId3" imgW="494870" imgH="164957" progId="Equation.3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38188" y="1701800"/>
            <a:ext cx="24653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7D"/>
                </a:solidFill>
                <a:latin typeface="Arial" charset="0"/>
              </a:rPr>
              <a:t>证：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可逆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46475" y="1701800"/>
            <a:ext cx="34734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存在可逆方阵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P</a:t>
            </a:r>
            <a:r>
              <a:rPr lang="zh-CN" altLang="en-US" sz="2400" b="1" smtClean="0">
                <a:solidFill>
                  <a:srgbClr val="000000"/>
                </a:solidFill>
              </a:rPr>
              <a:t>，使得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19725" y="765175"/>
          <a:ext cx="736600" cy="603250"/>
        </p:xfrm>
        <a:graphic>
          <a:graphicData uri="http://schemas.openxmlformats.org/presentationml/2006/ole">
            <p:oleObj spid="_x0000_s176131" name="Equation" r:id="rId4" imgW="406048" imgH="266469" progId="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074988" y="1773238"/>
          <a:ext cx="820737" cy="295275"/>
        </p:xfrm>
        <a:graphic>
          <a:graphicData uri="http://schemas.openxmlformats.org/presentationml/2006/ole">
            <p:oleObj spid="_x0000_s176132" name="公式" r:id="rId5" imgW="215713" imgH="152268" progId="Equation.3">
              <p:embed/>
            </p:oleObj>
          </a:graphicData>
        </a:graphic>
      </p:graphicFrame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738188" y="2466975"/>
            <a:ext cx="776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推论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en-US" altLang="zh-CN" sz="2400" b="1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可逆的充要条件是 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372100" y="2133600"/>
          <a:ext cx="892175" cy="719138"/>
        </p:xfrm>
        <a:graphic>
          <a:graphicData uri="http://schemas.openxmlformats.org/presentationml/2006/ole">
            <p:oleObj spid="_x0000_s176133" name="公式" r:id="rId6" imgW="380835" imgH="279279" progId="Equation.3">
              <p:embed/>
            </p:oleObj>
          </a:graphicData>
        </a:graphic>
      </p:graphicFrame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749300" y="3259138"/>
            <a:ext cx="776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推论</a:t>
            </a:r>
            <a:r>
              <a:rPr lang="en-US" altLang="zh-CN" sz="2400" b="1" smtClean="0">
                <a:solidFill>
                  <a:srgbClr val="0000FF"/>
                </a:solidFill>
              </a:rPr>
              <a:t>3</a:t>
            </a:r>
            <a:r>
              <a:rPr lang="en-US" altLang="zh-CN" sz="2400" b="1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可逆的充要条件是 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356225" y="3282950"/>
          <a:ext cx="969963" cy="431800"/>
        </p:xfrm>
        <a:graphic>
          <a:graphicData uri="http://schemas.openxmlformats.org/presentationml/2006/ole">
            <p:oleObj spid="_x0000_s176134" name="公式" r:id="rId7" imgW="406048" imgH="164957" progId="Equation.3">
              <p:embed/>
            </p:oleObj>
          </a:graphicData>
        </a:graphic>
      </p:graphicFrame>
      <p:graphicFrame>
        <p:nvGraphicFramePr>
          <p:cNvPr id="66570" name="Object 12"/>
          <p:cNvGraphicFramePr>
            <a:graphicFrameLocks noChangeAspect="1"/>
          </p:cNvGraphicFramePr>
          <p:nvPr/>
        </p:nvGraphicFramePr>
        <p:xfrm>
          <a:off x="1835150" y="3933825"/>
          <a:ext cx="766763" cy="503238"/>
        </p:xfrm>
        <a:graphic>
          <a:graphicData uri="http://schemas.openxmlformats.org/presentationml/2006/ole">
            <p:oleObj spid="_x0000_s176135" name="Equation" r:id="rId8" imgW="393359" imgH="266469" progId="">
              <p:embed/>
            </p:oleObj>
          </a:graphicData>
        </a:graphic>
      </p:graphicFrame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755650" y="4051300"/>
            <a:ext cx="776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</a:rPr>
              <a:t>问：</a:t>
            </a:r>
            <a:endParaRPr lang="en-US" altLang="zh-CN" sz="2400" b="1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627313" y="4149725"/>
          <a:ext cx="820737" cy="295275"/>
        </p:xfrm>
        <a:graphic>
          <a:graphicData uri="http://schemas.openxmlformats.org/presentationml/2006/ole">
            <p:oleObj spid="_x0000_s176136" name="公式" r:id="rId9" imgW="215713" imgH="152268" progId="Equation.3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117850" y="4076700"/>
            <a:ext cx="4910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P A=B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则如何求可逆矩阵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P </a:t>
            </a:r>
            <a:r>
              <a:rPr lang="zh-CN" altLang="en-US" sz="2400" b="1" smtClean="0">
                <a:solidFill>
                  <a:srgbClr val="000000"/>
                </a:solidFill>
              </a:rPr>
              <a:t>？</a:t>
            </a:r>
            <a:endParaRPr lang="zh-CN" altLang="en-US" sz="24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0" grpId="0"/>
      <p:bldP spid="12" grpId="0"/>
      <p:bldP spid="14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8313" y="2547938"/>
            <a:ext cx="4908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</a:rPr>
              <a:t>分析：</a:t>
            </a:r>
            <a:r>
              <a:rPr lang="en-US" altLang="zh-CN" sz="2800" b="1" i="1" smtClean="0">
                <a:solidFill>
                  <a:srgbClr val="000000"/>
                </a:solidFill>
              </a:rPr>
              <a:t>P A=B</a:t>
            </a:r>
            <a:r>
              <a:rPr lang="zh-CN" altLang="en-US" sz="2800" b="1" i="1" smtClean="0">
                <a:solidFill>
                  <a:srgbClr val="000000"/>
                </a:solidFill>
              </a:rPr>
              <a:t>      </a:t>
            </a:r>
            <a:endParaRPr lang="zh-CN" altLang="en-US" sz="28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281363" y="2184400"/>
          <a:ext cx="1651000" cy="1416050"/>
        </p:xfrm>
        <a:graphic>
          <a:graphicData uri="http://schemas.openxmlformats.org/presentationml/2006/ole">
            <p:oleObj spid="_x0000_s177154" name="公式" r:id="rId3" imgW="583947" imgH="457002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22738" y="3722688"/>
          <a:ext cx="1506537" cy="669925"/>
        </p:xfrm>
        <a:graphic>
          <a:graphicData uri="http://schemas.openxmlformats.org/presentationml/2006/ole">
            <p:oleObj spid="_x0000_s177155" name="公式" r:id="rId4" imgW="532937" imgH="215713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51500" y="3479800"/>
          <a:ext cx="2897188" cy="936625"/>
        </p:xfrm>
        <a:graphic>
          <a:graphicData uri="http://schemas.openxmlformats.org/presentationml/2006/ole">
            <p:oleObj spid="_x0000_s177156" name="公式" r:id="rId5" imgW="1079032" imgH="317362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771775" y="2714625"/>
          <a:ext cx="820738" cy="295275"/>
        </p:xfrm>
        <a:graphic>
          <a:graphicData uri="http://schemas.openxmlformats.org/presentationml/2006/ole">
            <p:oleObj spid="_x0000_s177157" name="公式" r:id="rId6" imgW="215713" imgH="152268" progId="Equation.3">
              <p:embed/>
            </p:oleObj>
          </a:graphicData>
        </a:graphic>
      </p:graphicFrame>
      <p:graphicFrame>
        <p:nvGraphicFramePr>
          <p:cNvPr id="1798152" name="Object 8"/>
          <p:cNvGraphicFramePr>
            <a:graphicFrameLocks noChangeAspect="1"/>
          </p:cNvGraphicFramePr>
          <p:nvPr/>
        </p:nvGraphicFramePr>
        <p:xfrm>
          <a:off x="539750" y="3746500"/>
          <a:ext cx="3481388" cy="669925"/>
        </p:xfrm>
        <a:graphic>
          <a:graphicData uri="http://schemas.openxmlformats.org/presentationml/2006/ole">
            <p:oleObj spid="_x0000_s177158" name="公式" r:id="rId7" imgW="1231366" imgH="215806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076825" y="2714625"/>
          <a:ext cx="820738" cy="295275"/>
        </p:xfrm>
        <a:graphic>
          <a:graphicData uri="http://schemas.openxmlformats.org/presentationml/2006/ole">
            <p:oleObj spid="_x0000_s177159" name="公式" r:id="rId8" imgW="215713" imgH="152268" progId="Equation.3">
              <p:embed/>
            </p:oleObj>
          </a:graphicData>
        </a:graphic>
      </p:graphicFrame>
      <p:graphicFrame>
        <p:nvGraphicFramePr>
          <p:cNvPr id="1798154" name="Object 10"/>
          <p:cNvGraphicFramePr>
            <a:graphicFrameLocks noChangeAspect="1"/>
          </p:cNvGraphicFramePr>
          <p:nvPr/>
        </p:nvGraphicFramePr>
        <p:xfrm>
          <a:off x="1835150" y="5111750"/>
          <a:ext cx="1125538" cy="600075"/>
        </p:xfrm>
        <a:graphic>
          <a:graphicData uri="http://schemas.openxmlformats.org/presentationml/2006/ole">
            <p:oleObj spid="_x0000_s177160" name="公式" r:id="rId9" imgW="418918" imgH="203112" progId="Equation.3">
              <p:embed/>
            </p:oleObj>
          </a:graphicData>
        </a:graphic>
      </p:graphicFrame>
      <p:graphicFrame>
        <p:nvGraphicFramePr>
          <p:cNvPr id="1798155" name="Object 11"/>
          <p:cNvGraphicFramePr>
            <a:graphicFrameLocks noChangeAspect="1"/>
          </p:cNvGraphicFramePr>
          <p:nvPr/>
        </p:nvGraphicFramePr>
        <p:xfrm>
          <a:off x="6838950" y="5111750"/>
          <a:ext cx="1090613" cy="600075"/>
        </p:xfrm>
        <a:graphic>
          <a:graphicData uri="http://schemas.openxmlformats.org/presentationml/2006/ole">
            <p:oleObj spid="_x0000_s177161" name="公式" r:id="rId10" imgW="406048" imgH="203024" progId="Equation.3">
              <p:embed/>
            </p:oleObj>
          </a:graphicData>
        </a:graphic>
      </p:graphicFrame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176588" y="556895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259138" y="5087938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有限次初等行变换</a:t>
            </a: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2312988" y="4703763"/>
            <a:ext cx="4824412" cy="360362"/>
            <a:chOff x="1979712" y="3717032"/>
            <a:chExt cx="4824536" cy="360040"/>
          </a:xfrm>
        </p:grpSpPr>
        <p:cxnSp>
          <p:nvCxnSpPr>
            <p:cNvPr id="999445" name="直接连接符 21"/>
            <p:cNvCxnSpPr>
              <a:cxnSpLocks noChangeShapeType="1"/>
            </p:cNvCxnSpPr>
            <p:nvPr/>
          </p:nvCxnSpPr>
          <p:spPr bwMode="auto">
            <a:xfrm flipV="1">
              <a:off x="1979712" y="3717032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99446" name="直接连接符 23"/>
            <p:cNvCxnSpPr>
              <a:cxnSpLocks noChangeShapeType="1"/>
            </p:cNvCxnSpPr>
            <p:nvPr/>
          </p:nvCxnSpPr>
          <p:spPr bwMode="auto">
            <a:xfrm>
              <a:off x="1979712" y="3717032"/>
              <a:ext cx="482453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99447" name="直接箭头连接符 25"/>
            <p:cNvCxnSpPr>
              <a:cxnSpLocks noChangeShapeType="1"/>
            </p:cNvCxnSpPr>
            <p:nvPr/>
          </p:nvCxnSpPr>
          <p:spPr bwMode="auto">
            <a:xfrm>
              <a:off x="6804248" y="3717032"/>
              <a:ext cx="0" cy="3600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7" name="组合 37"/>
          <p:cNvGrpSpPr>
            <a:grpSpLocks/>
          </p:cNvGrpSpPr>
          <p:nvPr/>
        </p:nvGrpSpPr>
        <p:grpSpPr bwMode="auto">
          <a:xfrm>
            <a:off x="2601913" y="5640388"/>
            <a:ext cx="5040312" cy="431800"/>
            <a:chOff x="2267744" y="4653136"/>
            <a:chExt cx="5040560" cy="432048"/>
          </a:xfrm>
        </p:grpSpPr>
        <p:cxnSp>
          <p:nvCxnSpPr>
            <p:cNvPr id="999442" name="直接连接符 29"/>
            <p:cNvCxnSpPr>
              <a:cxnSpLocks noChangeShapeType="1"/>
            </p:cNvCxnSpPr>
            <p:nvPr/>
          </p:nvCxnSpPr>
          <p:spPr bwMode="auto">
            <a:xfrm>
              <a:off x="2267744" y="4653136"/>
              <a:ext cx="0" cy="4320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99443" name="直接连接符 31"/>
            <p:cNvCxnSpPr>
              <a:cxnSpLocks noChangeShapeType="1"/>
            </p:cNvCxnSpPr>
            <p:nvPr/>
          </p:nvCxnSpPr>
          <p:spPr bwMode="auto">
            <a:xfrm>
              <a:off x="2267744" y="5085184"/>
              <a:ext cx="504056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99444" name="直接箭头连接符 33"/>
            <p:cNvCxnSpPr>
              <a:cxnSpLocks noChangeShapeType="1"/>
            </p:cNvCxnSpPr>
            <p:nvPr/>
          </p:nvCxnSpPr>
          <p:spPr bwMode="auto">
            <a:xfrm flipV="1">
              <a:off x="7308304" y="4653136"/>
              <a:ext cx="0" cy="43204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999439" name="Rectangle 2"/>
          <p:cNvSpPr>
            <a:spLocks noChangeArrowheads="1"/>
          </p:cNvSpPr>
          <p:nvPr/>
        </p:nvSpPr>
        <p:spPr bwMode="auto">
          <a:xfrm>
            <a:off x="500063" y="428625"/>
            <a:ext cx="6400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0000FF"/>
                </a:solidFill>
                <a:ea typeface="黑体" pitchFamily="2" charset="-122"/>
              </a:rPr>
              <a:t>四、初等变换的应用</a:t>
            </a: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571500" y="1500188"/>
            <a:ext cx="776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</a:rPr>
              <a:t>1) </a:t>
            </a:r>
            <a:r>
              <a:rPr lang="zh-CN" altLang="en-US" sz="2800" b="1" smtClean="0">
                <a:solidFill>
                  <a:srgbClr val="000000"/>
                </a:solidFill>
              </a:rPr>
              <a:t>已知矩阵</a:t>
            </a:r>
            <a:r>
              <a:rPr lang="en-US" altLang="zh-CN" sz="2800" b="1" i="1" smtClean="0">
                <a:solidFill>
                  <a:srgbClr val="000000"/>
                </a:solidFill>
              </a:rPr>
              <a:t>A</a:t>
            </a:r>
            <a:r>
              <a:rPr lang="zh-CN" altLang="en-US" sz="2800" b="1" smtClean="0">
                <a:solidFill>
                  <a:srgbClr val="000000"/>
                </a:solidFill>
              </a:rPr>
              <a:t>和</a:t>
            </a:r>
            <a:r>
              <a:rPr lang="en-US" altLang="zh-CN" sz="2800" b="1" i="1" smtClean="0">
                <a:solidFill>
                  <a:srgbClr val="000000"/>
                </a:solidFill>
              </a:rPr>
              <a:t>B </a:t>
            </a:r>
            <a:r>
              <a:rPr lang="zh-CN" altLang="en-US" sz="2800" b="1" i="1" smtClean="0">
                <a:solidFill>
                  <a:srgbClr val="000000"/>
                </a:solidFill>
              </a:rPr>
              <a:t>，</a:t>
            </a:r>
            <a:r>
              <a:rPr lang="zh-CN" altLang="en-US" sz="2800" b="1" smtClean="0">
                <a:solidFill>
                  <a:srgbClr val="000000"/>
                </a:solidFill>
              </a:rPr>
              <a:t>求可逆矩阵</a:t>
            </a:r>
            <a:r>
              <a:rPr lang="en-US" altLang="zh-CN" sz="2800" b="1" i="1" smtClean="0">
                <a:solidFill>
                  <a:srgbClr val="000000"/>
                </a:solidFill>
              </a:rPr>
              <a:t>P </a:t>
            </a:r>
            <a:r>
              <a:rPr lang="zh-CN" altLang="en-US" sz="2800" b="1" i="1" smtClean="0">
                <a:solidFill>
                  <a:srgbClr val="000000"/>
                </a:solidFill>
              </a:rPr>
              <a:t>，</a:t>
            </a:r>
            <a:r>
              <a:rPr lang="zh-CN" altLang="en-US" sz="2800" b="1" smtClean="0">
                <a:solidFill>
                  <a:srgbClr val="000000"/>
                </a:solidFill>
              </a:rPr>
              <a:t>使得 </a:t>
            </a:r>
            <a:r>
              <a:rPr lang="en-US" altLang="zh-CN" sz="2800" b="1" i="1" smtClean="0">
                <a:solidFill>
                  <a:srgbClr val="000000"/>
                </a:solidFill>
              </a:rPr>
              <a:t>P A=B.</a:t>
            </a:r>
            <a:r>
              <a:rPr lang="en-US" altLang="zh-CN" sz="2800" b="1" smtClean="0">
                <a:solidFill>
                  <a:srgbClr val="000000"/>
                </a:solidFill>
              </a:rPr>
              <a:t> </a:t>
            </a:r>
            <a:endParaRPr lang="en-US" altLang="zh-CN" sz="2800" b="1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00063" y="5191125"/>
            <a:ext cx="4908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</a:rPr>
              <a:t>方法：</a:t>
            </a:r>
            <a:r>
              <a:rPr lang="zh-CN" altLang="en-US" sz="2800" b="1" i="1" smtClean="0">
                <a:solidFill>
                  <a:srgbClr val="FF0000"/>
                </a:solidFill>
              </a:rPr>
              <a:t>    </a:t>
            </a:r>
            <a:endParaRPr lang="zh-CN" altLang="en-US" sz="280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9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9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9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  <p:bldP spid="22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500188" y="228600"/>
          <a:ext cx="6461125" cy="2368550"/>
        </p:xfrm>
        <a:graphic>
          <a:graphicData uri="http://schemas.openxmlformats.org/presentationml/2006/ole">
            <p:oleObj spid="_x0000_s178178" name="公式" r:id="rId3" imgW="2565400" imgH="939800" progId="Equation.3">
              <p:embed/>
            </p:oleObj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69900" y="841375"/>
            <a:ext cx="1087438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例</a:t>
            </a:r>
            <a:r>
              <a:rPr lang="en-US" altLang="zh-CN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3</a:t>
            </a:r>
            <a:endParaRPr lang="zh-CN" altLang="en-US" sz="2400" smtClean="0">
              <a:solidFill>
                <a:srgbClr val="0000FF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1500" y="2822575"/>
            <a:ext cx="108585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764928" name="Object 3"/>
          <p:cNvGraphicFramePr>
            <a:graphicFrameLocks noChangeAspect="1"/>
          </p:cNvGraphicFramePr>
          <p:nvPr/>
        </p:nvGraphicFramePr>
        <p:xfrm>
          <a:off x="1331913" y="2997200"/>
          <a:ext cx="5948362" cy="1793875"/>
        </p:xfrm>
        <a:graphic>
          <a:graphicData uri="http://schemas.openxmlformats.org/presentationml/2006/ole">
            <p:oleObj spid="_x0000_s178179" name="公式" r:id="rId4" imgW="2362200" imgH="71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03325" y="4948238"/>
          <a:ext cx="6205538" cy="1793875"/>
        </p:xfrm>
        <a:graphic>
          <a:graphicData uri="http://schemas.openxmlformats.org/presentationml/2006/ole">
            <p:oleObj spid="_x0000_s178180" name="公式" r:id="rId5" imgW="24638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4928" name="Object 2"/>
          <p:cNvGraphicFramePr>
            <a:graphicFrameLocks noChangeAspect="1"/>
          </p:cNvGraphicFramePr>
          <p:nvPr/>
        </p:nvGraphicFramePr>
        <p:xfrm>
          <a:off x="812800" y="908050"/>
          <a:ext cx="6397625" cy="1793875"/>
        </p:xfrm>
        <a:graphic>
          <a:graphicData uri="http://schemas.openxmlformats.org/presentationml/2006/ole">
            <p:oleObj spid="_x0000_s179202" name="公式" r:id="rId3" imgW="2540000" imgH="71120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71625" y="3357563"/>
          <a:ext cx="3136900" cy="1793875"/>
        </p:xfrm>
        <a:graphic>
          <a:graphicData uri="http://schemas.openxmlformats.org/presentationml/2006/ole">
            <p:oleObj spid="_x0000_s179203" name="公式" r:id="rId4" imgW="1244600" imgH="7112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611688" y="3363913"/>
          <a:ext cx="3424237" cy="1793875"/>
        </p:xfrm>
        <a:graphic>
          <a:graphicData uri="http://schemas.openxmlformats.org/presentationml/2006/ole">
            <p:oleObj spid="_x0000_s179204" name="公式" r:id="rId5" imgW="1358310" imgH="710891" progId="Equation.3">
              <p:embed/>
            </p:oleObj>
          </a:graphicData>
        </a:graphic>
      </p:graphicFrame>
      <p:sp>
        <p:nvSpPr>
          <p:cNvPr id="1001477" name="TextBox 4"/>
          <p:cNvSpPr txBox="1">
            <a:spLocks noChangeArrowheads="1"/>
          </p:cNvSpPr>
          <p:nvPr/>
        </p:nvSpPr>
        <p:spPr bwMode="auto">
          <a:xfrm>
            <a:off x="1116013" y="4005263"/>
            <a:ext cx="576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708400" y="1643063"/>
          <a:ext cx="1220788" cy="449262"/>
        </p:xfrm>
        <a:graphic>
          <a:graphicData uri="http://schemas.openxmlformats.org/presentationml/2006/ole">
            <p:oleObj spid="_x0000_s180226" name="公式" r:id="rId3" imgW="494870" imgH="164957" progId="Equation.3">
              <p:embed/>
            </p:oleObj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38188" y="1643063"/>
            <a:ext cx="2465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7D"/>
                </a:solidFill>
                <a:latin typeface="Arial" charset="0"/>
              </a:rPr>
              <a:t>   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800" b="1" smtClean="0">
                <a:solidFill>
                  <a:srgbClr val="000000"/>
                </a:solidFill>
              </a:rPr>
              <a:t> </a:t>
            </a:r>
            <a:r>
              <a:rPr lang="en-US" altLang="zh-CN" sz="2800" b="1" i="1" smtClean="0">
                <a:solidFill>
                  <a:srgbClr val="000000"/>
                </a:solidFill>
              </a:rPr>
              <a:t>A </a:t>
            </a:r>
            <a:r>
              <a:rPr lang="zh-CN" altLang="en-US" sz="2800" b="1" smtClean="0">
                <a:solidFill>
                  <a:srgbClr val="000000"/>
                </a:solidFill>
              </a:rPr>
              <a:t>可逆</a:t>
            </a:r>
            <a:endParaRPr lang="zh-CN" altLang="en-US" sz="280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074988" y="1773238"/>
          <a:ext cx="820737" cy="295275"/>
        </p:xfrm>
        <a:graphic>
          <a:graphicData uri="http://schemas.openxmlformats.org/presentationml/2006/ole">
            <p:oleObj spid="_x0000_s180227" name="公式" r:id="rId4" imgW="215713" imgH="152268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05275" y="2735263"/>
          <a:ext cx="1541463" cy="669925"/>
        </p:xfrm>
        <a:graphic>
          <a:graphicData uri="http://schemas.openxmlformats.org/presentationml/2006/ole">
            <p:oleObj spid="_x0000_s180228" name="公式" r:id="rId5" imgW="545626" imgH="215713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51500" y="2492375"/>
          <a:ext cx="2897188" cy="936625"/>
        </p:xfrm>
        <a:graphic>
          <a:graphicData uri="http://schemas.openxmlformats.org/presentationml/2006/ole">
            <p:oleObj spid="_x0000_s180229" name="公式" r:id="rId6" imgW="1079032" imgH="317362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9750" y="2759075"/>
          <a:ext cx="3481388" cy="669925"/>
        </p:xfrm>
        <a:graphic>
          <a:graphicData uri="http://schemas.openxmlformats.org/presentationml/2006/ole">
            <p:oleObj spid="_x0000_s180230" name="公式" r:id="rId7" imgW="1231366" imgH="215806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01775" y="4124325"/>
          <a:ext cx="1125538" cy="600075"/>
        </p:xfrm>
        <a:graphic>
          <a:graphicData uri="http://schemas.openxmlformats.org/presentationml/2006/ole">
            <p:oleObj spid="_x0000_s180231" name="公式" r:id="rId8" imgW="418918" imgH="203112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88113" y="4124325"/>
          <a:ext cx="1125537" cy="600075"/>
        </p:xfrm>
        <a:graphic>
          <a:graphicData uri="http://schemas.openxmlformats.org/presentationml/2006/ole">
            <p:oleObj spid="_x0000_s180232" name="公式" r:id="rId9" imgW="418918" imgH="203112" progId="Equation.3">
              <p:embed/>
            </p:oleObj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925763" y="4100513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有限次初等行变换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979613" y="3716338"/>
            <a:ext cx="4824412" cy="360362"/>
            <a:chOff x="1979712" y="3717032"/>
            <a:chExt cx="4824536" cy="360040"/>
          </a:xfrm>
        </p:grpSpPr>
        <p:cxnSp>
          <p:nvCxnSpPr>
            <p:cNvPr id="1002518" name="直接连接符 11"/>
            <p:cNvCxnSpPr>
              <a:cxnSpLocks noChangeShapeType="1"/>
            </p:cNvCxnSpPr>
            <p:nvPr/>
          </p:nvCxnSpPr>
          <p:spPr bwMode="auto">
            <a:xfrm flipV="1">
              <a:off x="1979712" y="3717032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2519" name="直接连接符 12"/>
            <p:cNvCxnSpPr>
              <a:cxnSpLocks noChangeShapeType="1"/>
            </p:cNvCxnSpPr>
            <p:nvPr/>
          </p:nvCxnSpPr>
          <p:spPr bwMode="auto">
            <a:xfrm>
              <a:off x="1979712" y="3717032"/>
              <a:ext cx="482453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2520" name="直接箭头连接符 13"/>
            <p:cNvCxnSpPr>
              <a:cxnSpLocks noChangeShapeType="1"/>
            </p:cNvCxnSpPr>
            <p:nvPr/>
          </p:nvCxnSpPr>
          <p:spPr bwMode="auto">
            <a:xfrm>
              <a:off x="6804248" y="3717032"/>
              <a:ext cx="0" cy="3600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2" name="组合 14"/>
          <p:cNvGrpSpPr>
            <a:grpSpLocks/>
          </p:cNvGrpSpPr>
          <p:nvPr/>
        </p:nvGrpSpPr>
        <p:grpSpPr bwMode="auto">
          <a:xfrm>
            <a:off x="2268538" y="4652963"/>
            <a:ext cx="5040312" cy="431800"/>
            <a:chOff x="2267744" y="4653136"/>
            <a:chExt cx="5040560" cy="432048"/>
          </a:xfrm>
        </p:grpSpPr>
        <p:cxnSp>
          <p:nvCxnSpPr>
            <p:cNvPr id="1002515" name="直接连接符 15"/>
            <p:cNvCxnSpPr>
              <a:cxnSpLocks noChangeShapeType="1"/>
            </p:cNvCxnSpPr>
            <p:nvPr/>
          </p:nvCxnSpPr>
          <p:spPr bwMode="auto">
            <a:xfrm>
              <a:off x="2267744" y="4653136"/>
              <a:ext cx="0" cy="4320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2516" name="直接连接符 16"/>
            <p:cNvCxnSpPr>
              <a:cxnSpLocks noChangeShapeType="1"/>
            </p:cNvCxnSpPr>
            <p:nvPr/>
          </p:nvCxnSpPr>
          <p:spPr bwMode="auto">
            <a:xfrm>
              <a:off x="2267744" y="5085184"/>
              <a:ext cx="504056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2517" name="直接箭头连接符 17"/>
            <p:cNvCxnSpPr>
              <a:cxnSpLocks noChangeShapeType="1"/>
            </p:cNvCxnSpPr>
            <p:nvPr/>
          </p:nvCxnSpPr>
          <p:spPr bwMode="auto">
            <a:xfrm flipV="1">
              <a:off x="7308304" y="4653136"/>
              <a:ext cx="0" cy="43204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2843213" y="458152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5076825" y="1773238"/>
          <a:ext cx="820738" cy="295275"/>
        </p:xfrm>
        <a:graphic>
          <a:graphicData uri="http://schemas.openxmlformats.org/presentationml/2006/ole">
            <p:oleObj spid="_x0000_s180233" name="公式" r:id="rId10" imgW="215713" imgH="152268" progId="Equation.3">
              <p:embed/>
            </p:oleObj>
          </a:graphicData>
        </a:graphic>
      </p:graphicFrame>
      <p:graphicFrame>
        <p:nvGraphicFramePr>
          <p:cNvPr id="1801227" name="Object 11"/>
          <p:cNvGraphicFramePr>
            <a:graphicFrameLocks noChangeAspect="1"/>
          </p:cNvGraphicFramePr>
          <p:nvPr/>
        </p:nvGraphicFramePr>
        <p:xfrm>
          <a:off x="5584825" y="1196975"/>
          <a:ext cx="1651000" cy="1416050"/>
        </p:xfrm>
        <a:graphic>
          <a:graphicData uri="http://schemas.openxmlformats.org/presentationml/2006/ole">
            <p:oleObj spid="_x0000_s180234" name="公式" r:id="rId11" imgW="583947" imgH="457002" progId="Equation.3">
              <p:embed/>
            </p:oleObj>
          </a:graphicData>
        </a:graphic>
      </p:graphicFrame>
      <p:graphicFrame>
        <p:nvGraphicFramePr>
          <p:cNvPr id="7139331" name="Object 11"/>
          <p:cNvGraphicFramePr>
            <a:graphicFrameLocks noChangeAspect="1"/>
          </p:cNvGraphicFramePr>
          <p:nvPr/>
        </p:nvGraphicFramePr>
        <p:xfrm>
          <a:off x="1547813" y="5373688"/>
          <a:ext cx="1871662" cy="825500"/>
        </p:xfrm>
        <a:graphic>
          <a:graphicData uri="http://schemas.openxmlformats.org/presentationml/2006/ole">
            <p:oleObj spid="_x0000_s180235" name="公式" r:id="rId12" imgW="507780" imgH="203112" progId="Equation.3">
              <p:embed/>
            </p:oleObj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7280275" y="1838325"/>
          <a:ext cx="820738" cy="295275"/>
        </p:xfrm>
        <a:graphic>
          <a:graphicData uri="http://schemas.openxmlformats.org/presentationml/2006/ole">
            <p:oleObj spid="_x0000_s180236" name="公式" r:id="rId13" imgW="215713" imgH="152268" progId="Equation.3">
              <p:embed/>
            </p:oleObj>
          </a:graphicData>
        </a:graphic>
      </p:graphicFrame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571500" y="500063"/>
            <a:ext cx="776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</a:rPr>
              <a:t>2) </a:t>
            </a:r>
            <a:r>
              <a:rPr lang="zh-CN" altLang="en-US" sz="2800" b="1" smtClean="0">
                <a:solidFill>
                  <a:srgbClr val="000000"/>
                </a:solidFill>
              </a:rPr>
              <a:t>求可逆矩阵</a:t>
            </a:r>
            <a:r>
              <a:rPr lang="en-US" altLang="zh-CN" sz="2800" b="1" i="1" smtClean="0">
                <a:solidFill>
                  <a:srgbClr val="000000"/>
                </a:solidFill>
              </a:rPr>
              <a:t>A</a:t>
            </a:r>
            <a:r>
              <a:rPr lang="zh-CN" altLang="en-US" sz="2800" b="1" smtClean="0">
                <a:solidFill>
                  <a:srgbClr val="000000"/>
                </a:solidFill>
              </a:rPr>
              <a:t>的逆矩阵</a:t>
            </a:r>
            <a:r>
              <a:rPr lang="en-US" altLang="zh-CN" sz="2800" b="1" smtClean="0">
                <a:solidFill>
                  <a:srgbClr val="000000"/>
                </a:solidFill>
              </a:rPr>
              <a:t>. </a:t>
            </a:r>
            <a:endParaRPr lang="en-US" altLang="zh-CN" sz="2800" b="1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0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9" grpId="0" animBg="1"/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03350" y="3360738"/>
          <a:ext cx="1804988" cy="852487"/>
        </p:xfrm>
        <a:graphic>
          <a:graphicData uri="http://schemas.openxmlformats.org/presentationml/2006/ole">
            <p:oleObj spid="_x0000_s181250" name="公式" r:id="rId3" imgW="457002" imgH="215806" progId="Equation.3">
              <p:embed/>
            </p:oleObj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857250" y="908050"/>
            <a:ext cx="5154613" cy="5492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000" smtClean="0">
                <a:solidFill>
                  <a:srgbClr val="0033CC"/>
                </a:solidFill>
                <a:latin typeface="宋体" pitchFamily="2" charset="-122"/>
                <a:ea typeface="黑体" pitchFamily="2" charset="-122"/>
              </a:rPr>
              <a:t>利用初等变换求逆阵的方法：</a:t>
            </a:r>
          </a:p>
        </p:txBody>
      </p:sp>
      <p:graphicFrame>
        <p:nvGraphicFramePr>
          <p:cNvPr id="7153667" name="Object 3"/>
          <p:cNvGraphicFramePr>
            <a:graphicFrameLocks noChangeAspect="1"/>
          </p:cNvGraphicFramePr>
          <p:nvPr/>
        </p:nvGraphicFramePr>
        <p:xfrm>
          <a:off x="5292725" y="3313113"/>
          <a:ext cx="2087563" cy="901700"/>
        </p:xfrm>
        <a:graphic>
          <a:graphicData uri="http://schemas.openxmlformats.org/presentationml/2006/ole">
            <p:oleObj spid="_x0000_s181251" name="公式" r:id="rId4" imgW="558558" imgH="241195" progId="Equation.3">
              <p:embed/>
            </p:oleObj>
          </a:graphicData>
        </a:graphic>
      </p:graphicFrame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3203575" y="3817938"/>
            <a:ext cx="20891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48038" y="4773613"/>
            <a:ext cx="1728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初等列变换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781175" y="4479925"/>
          <a:ext cx="1354138" cy="1804988"/>
        </p:xfrm>
        <a:graphic>
          <a:graphicData uri="http://schemas.openxmlformats.org/presentationml/2006/ole">
            <p:oleObj spid="_x0000_s181252" name="公式" r:id="rId5" imgW="342751" imgH="457002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651500" y="4530725"/>
          <a:ext cx="1517650" cy="1898650"/>
        </p:xfrm>
        <a:graphic>
          <a:graphicData uri="http://schemas.openxmlformats.org/presentationml/2006/ole">
            <p:oleObj spid="_x0000_s181253" name="公式" r:id="rId6" imgW="406224" imgH="507780" progId="Equation.3">
              <p:embed/>
            </p:oleObj>
          </a:graphicData>
        </a:graphic>
      </p:graphicFrame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3355975" y="5341938"/>
            <a:ext cx="20891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19475" y="3241675"/>
            <a:ext cx="172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初等行变换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33463" y="1714500"/>
            <a:ext cx="7043737" cy="1028700"/>
            <a:chOff x="651" y="3168"/>
            <a:chExt cx="4437" cy="648"/>
          </a:xfrm>
        </p:grpSpPr>
        <p:graphicFrame>
          <p:nvGraphicFramePr>
            <p:cNvPr id="1003532" name="Object 22"/>
            <p:cNvGraphicFramePr>
              <a:graphicFrameLocks noChangeAspect="1"/>
            </p:cNvGraphicFramePr>
            <p:nvPr/>
          </p:nvGraphicFramePr>
          <p:xfrm>
            <a:off x="651" y="3168"/>
            <a:ext cx="4437" cy="648"/>
          </p:xfrm>
          <a:graphic>
            <a:graphicData uri="http://schemas.openxmlformats.org/presentationml/2006/ole">
              <p:oleObj spid="_x0000_s181254" name="Equation" r:id="rId7" imgW="6985000" imgH="1028700" progId="Equation.3">
                <p:embed/>
              </p:oleObj>
            </a:graphicData>
          </a:graphic>
        </p:graphicFrame>
        <p:sp>
          <p:nvSpPr>
            <p:cNvPr id="1003533" name="Line 17"/>
            <p:cNvSpPr>
              <a:spLocks noChangeShapeType="1"/>
            </p:cNvSpPr>
            <p:nvPr/>
          </p:nvSpPr>
          <p:spPr bwMode="auto">
            <a:xfrm>
              <a:off x="3024" y="3184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71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/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745C2418-1E5B-410B-BE65-22815F34A676}" type="slidenum">
              <a:rPr lang="zh-CN" altLang="en-US"/>
              <a:pPr algn="l">
                <a:defRPr/>
              </a:pPr>
              <a:t>67</a:t>
            </a:fld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85850" y="2163763"/>
            <a:ext cx="4121150" cy="1524000"/>
            <a:chOff x="1702" y="1603"/>
            <a:chExt cx="2596" cy="960"/>
          </a:xfrm>
        </p:grpSpPr>
        <p:graphicFrame>
          <p:nvGraphicFramePr>
            <p:cNvPr id="1004570" name="Object 14"/>
            <p:cNvGraphicFramePr>
              <a:graphicFrameLocks noChangeAspect="1"/>
            </p:cNvGraphicFramePr>
            <p:nvPr/>
          </p:nvGraphicFramePr>
          <p:xfrm>
            <a:off x="1702" y="1604"/>
            <a:ext cx="2596" cy="952"/>
          </p:xfrm>
          <a:graphic>
            <a:graphicData uri="http://schemas.openxmlformats.org/presentationml/2006/ole">
              <p:oleObj spid="_x0000_s182286" name="Equation" r:id="rId3" imgW="4457700" imgH="1511300" progId="Equation.3">
                <p:embed/>
              </p:oleObj>
            </a:graphicData>
          </a:graphic>
        </p:graphicFrame>
        <p:sp>
          <p:nvSpPr>
            <p:cNvPr id="1004571" name="Line 12"/>
            <p:cNvSpPr>
              <a:spLocks noChangeShapeType="1"/>
            </p:cNvSpPr>
            <p:nvPr/>
          </p:nvSpPr>
          <p:spPr bwMode="auto">
            <a:xfrm>
              <a:off x="3373" y="1603"/>
              <a:ext cx="0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04572" name="Line 13"/>
            <p:cNvSpPr>
              <a:spLocks noChangeShapeType="1"/>
            </p:cNvSpPr>
            <p:nvPr/>
          </p:nvSpPr>
          <p:spPr bwMode="auto">
            <a:xfrm>
              <a:off x="2008" y="195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764928" name="Object 2"/>
          <p:cNvGraphicFramePr>
            <a:graphicFrameLocks noChangeAspect="1"/>
          </p:cNvGraphicFramePr>
          <p:nvPr/>
        </p:nvGraphicFramePr>
        <p:xfrm>
          <a:off x="1092200" y="317500"/>
          <a:ext cx="4191000" cy="1689100"/>
        </p:xfrm>
        <a:graphic>
          <a:graphicData uri="http://schemas.openxmlformats.org/presentationml/2006/ole">
            <p:oleObj spid="_x0000_s182274" name="公式" r:id="rId4" imgW="1765300" imgH="711200" progId="Equation.3">
              <p:embed/>
            </p:oleObj>
          </a:graphicData>
        </a:graphic>
      </p:graphicFrame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101600" y="26050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7D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解</a:t>
            </a:r>
          </a:p>
        </p:txBody>
      </p:sp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101600" y="841375"/>
            <a:ext cx="108585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例</a:t>
            </a:r>
            <a:r>
              <a:rPr lang="en-US" altLang="zh-CN" sz="240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4</a:t>
            </a:r>
            <a:endParaRPr lang="zh-CN" altLang="en-US" sz="2400" smtClean="0">
              <a:solidFill>
                <a:srgbClr val="0000FF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244600" y="3886200"/>
            <a:ext cx="3124200" cy="1720850"/>
            <a:chOff x="912" y="2448"/>
            <a:chExt cx="1968" cy="1084"/>
          </a:xfrm>
        </p:grpSpPr>
        <p:graphicFrame>
          <p:nvGraphicFramePr>
            <p:cNvPr id="1004568" name="Object 13"/>
            <p:cNvGraphicFramePr>
              <a:graphicFrameLocks noChangeAspect="1"/>
            </p:cNvGraphicFramePr>
            <p:nvPr/>
          </p:nvGraphicFramePr>
          <p:xfrm>
            <a:off x="912" y="2448"/>
            <a:ext cx="1968" cy="1084"/>
          </p:xfrm>
          <a:graphic>
            <a:graphicData uri="http://schemas.openxmlformats.org/presentationml/2006/ole">
              <p:oleObj spid="_x0000_s182285" name="Equation" r:id="rId5" imgW="1574800" imgH="711200" progId="Equation.3">
                <p:embed/>
              </p:oleObj>
            </a:graphicData>
          </a:graphic>
        </p:graphicFrame>
        <p:sp>
          <p:nvSpPr>
            <p:cNvPr id="1004569" name="Line 9"/>
            <p:cNvSpPr>
              <a:spLocks noChangeShapeType="1"/>
            </p:cNvSpPr>
            <p:nvPr/>
          </p:nvSpPr>
          <p:spPr bwMode="auto">
            <a:xfrm>
              <a:off x="1964" y="2496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764929" name="Object 3"/>
          <p:cNvGraphicFramePr>
            <a:graphicFrameLocks noChangeAspect="1"/>
          </p:cNvGraphicFramePr>
          <p:nvPr/>
        </p:nvGraphicFramePr>
        <p:xfrm>
          <a:off x="152400" y="4191000"/>
          <a:ext cx="1016000" cy="419100"/>
        </p:xfrm>
        <a:graphic>
          <a:graphicData uri="http://schemas.openxmlformats.org/presentationml/2006/ole">
            <p:oleObj spid="_x0000_s182275" name="Equation" r:id="rId6" imgW="1016000" imgH="419100" progId="Equation.3">
              <p:embed/>
            </p:oleObj>
          </a:graphicData>
        </a:graphic>
      </p:graphicFrame>
      <p:graphicFrame>
        <p:nvGraphicFramePr>
          <p:cNvPr id="764930" name="Object 4"/>
          <p:cNvGraphicFramePr>
            <a:graphicFrameLocks noChangeAspect="1"/>
          </p:cNvGraphicFramePr>
          <p:nvPr/>
        </p:nvGraphicFramePr>
        <p:xfrm>
          <a:off x="152400" y="4876800"/>
          <a:ext cx="1016000" cy="431800"/>
        </p:xfrm>
        <a:graphic>
          <a:graphicData uri="http://schemas.openxmlformats.org/presentationml/2006/ole">
            <p:oleObj spid="_x0000_s182276" name="Equation" r:id="rId7" imgW="1016000" imgH="431800" progId="Equation.3">
              <p:embed/>
            </p:oleObj>
          </a:graphicData>
        </a:graphic>
      </p:graphicFrame>
      <p:sp>
        <p:nvSpPr>
          <p:cNvPr id="676886" name="Line 22"/>
          <p:cNvSpPr>
            <a:spLocks noChangeShapeType="1"/>
          </p:cNvSpPr>
          <p:nvPr/>
        </p:nvSpPr>
        <p:spPr bwMode="auto">
          <a:xfrm>
            <a:off x="4368800" y="4735513"/>
            <a:ext cx="1143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764931" name="Object 5"/>
          <p:cNvGraphicFramePr>
            <a:graphicFrameLocks noChangeAspect="1"/>
          </p:cNvGraphicFramePr>
          <p:nvPr/>
        </p:nvGraphicFramePr>
        <p:xfrm>
          <a:off x="4487863" y="4235450"/>
          <a:ext cx="850900" cy="431800"/>
        </p:xfrm>
        <a:graphic>
          <a:graphicData uri="http://schemas.openxmlformats.org/presentationml/2006/ole">
            <p:oleObj spid="_x0000_s182277" name="Equation" r:id="rId8" imgW="850531" imgH="431613" progId="Equation.3">
              <p:embed/>
            </p:oleObj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511800" y="3932238"/>
            <a:ext cx="3479800" cy="1706562"/>
            <a:chOff x="3472" y="2477"/>
            <a:chExt cx="2192" cy="1075"/>
          </a:xfrm>
        </p:grpSpPr>
        <p:graphicFrame>
          <p:nvGraphicFramePr>
            <p:cNvPr id="1004566" name="Object 12"/>
            <p:cNvGraphicFramePr>
              <a:graphicFrameLocks noChangeAspect="1"/>
            </p:cNvGraphicFramePr>
            <p:nvPr/>
          </p:nvGraphicFramePr>
          <p:xfrm>
            <a:off x="3472" y="2477"/>
            <a:ext cx="2192" cy="1075"/>
          </p:xfrm>
          <a:graphic>
            <a:graphicData uri="http://schemas.openxmlformats.org/presentationml/2006/ole">
              <p:oleObj spid="_x0000_s182284" name="Equation" r:id="rId9" imgW="1739900" imgH="711200" progId="Equation.3">
                <p:embed/>
              </p:oleObj>
            </a:graphicData>
          </a:graphic>
        </p:graphicFrame>
        <p:sp>
          <p:nvSpPr>
            <p:cNvPr id="1004567" name="Line 27"/>
            <p:cNvSpPr>
              <a:spLocks noChangeShapeType="1"/>
            </p:cNvSpPr>
            <p:nvPr/>
          </p:nvSpPr>
          <p:spPr bwMode="auto">
            <a:xfrm>
              <a:off x="4622" y="2544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676894" name="Line 30"/>
          <p:cNvSpPr>
            <a:spLocks noChangeShapeType="1"/>
          </p:cNvSpPr>
          <p:nvPr/>
        </p:nvSpPr>
        <p:spPr bwMode="auto">
          <a:xfrm>
            <a:off x="76200" y="4724400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764932" name="Object 6"/>
          <p:cNvGraphicFramePr>
            <a:graphicFrameLocks noChangeAspect="1"/>
          </p:cNvGraphicFramePr>
          <p:nvPr/>
        </p:nvGraphicFramePr>
        <p:xfrm>
          <a:off x="1387475" y="4495800"/>
          <a:ext cx="1316038" cy="476250"/>
        </p:xfrm>
        <a:graphic>
          <a:graphicData uri="http://schemas.openxmlformats.org/presentationml/2006/ole">
            <p:oleObj spid="_x0000_s182278" name="Equation" r:id="rId10" imgW="800038" imgH="209731" progId="Equation.3">
              <p:embed/>
            </p:oleObj>
          </a:graphicData>
        </a:graphic>
      </p:graphicFrame>
      <p:graphicFrame>
        <p:nvGraphicFramePr>
          <p:cNvPr id="764933" name="Object 7"/>
          <p:cNvGraphicFramePr>
            <a:graphicFrameLocks noChangeAspect="1"/>
          </p:cNvGraphicFramePr>
          <p:nvPr/>
        </p:nvGraphicFramePr>
        <p:xfrm>
          <a:off x="2921000" y="4495800"/>
          <a:ext cx="1295400" cy="476250"/>
        </p:xfrm>
        <a:graphic>
          <a:graphicData uri="http://schemas.openxmlformats.org/presentationml/2006/ole">
            <p:oleObj spid="_x0000_s182279" name="Equation" r:id="rId11" imgW="685928" imgH="209731" progId="Equation.3">
              <p:embed/>
            </p:oleObj>
          </a:graphicData>
        </a:graphic>
      </p:graphicFrame>
      <p:graphicFrame>
        <p:nvGraphicFramePr>
          <p:cNvPr id="764934" name="Object 8"/>
          <p:cNvGraphicFramePr>
            <a:graphicFrameLocks noChangeAspect="1"/>
          </p:cNvGraphicFramePr>
          <p:nvPr/>
        </p:nvGraphicFramePr>
        <p:xfrm>
          <a:off x="1385888" y="5029200"/>
          <a:ext cx="1393825" cy="476250"/>
        </p:xfrm>
        <a:graphic>
          <a:graphicData uri="http://schemas.openxmlformats.org/presentationml/2006/ole">
            <p:oleObj spid="_x0000_s182280" name="Equation" r:id="rId12" imgW="800038" imgH="209731" progId="Equation.3">
              <p:embed/>
            </p:oleObj>
          </a:graphicData>
        </a:graphic>
      </p:graphicFrame>
      <p:graphicFrame>
        <p:nvGraphicFramePr>
          <p:cNvPr id="764935" name="Object 9"/>
          <p:cNvGraphicFramePr>
            <a:graphicFrameLocks noChangeAspect="1"/>
          </p:cNvGraphicFramePr>
          <p:nvPr/>
        </p:nvGraphicFramePr>
        <p:xfrm>
          <a:off x="2941638" y="5029200"/>
          <a:ext cx="1273175" cy="476250"/>
        </p:xfrm>
        <a:graphic>
          <a:graphicData uri="http://schemas.openxmlformats.org/presentationml/2006/ole">
            <p:oleObj spid="_x0000_s182281" name="Equation" r:id="rId13" imgW="685928" imgH="209731" progId="Equation.3">
              <p:embed/>
            </p:oleObj>
          </a:graphicData>
        </a:graphic>
      </p:graphicFrame>
      <p:graphicFrame>
        <p:nvGraphicFramePr>
          <p:cNvPr id="764936" name="Object 10"/>
          <p:cNvGraphicFramePr>
            <a:graphicFrameLocks noChangeAspect="1"/>
          </p:cNvGraphicFramePr>
          <p:nvPr/>
        </p:nvGraphicFramePr>
        <p:xfrm>
          <a:off x="6208713" y="5060950"/>
          <a:ext cx="954087" cy="534988"/>
        </p:xfrm>
        <a:graphic>
          <a:graphicData uri="http://schemas.openxmlformats.org/presentationml/2006/ole">
            <p:oleObj spid="_x0000_s182282" name="Equation" r:id="rId14" imgW="418967" imgH="209731" progId="Equation.3">
              <p:embed/>
            </p:oleObj>
          </a:graphicData>
        </a:graphic>
      </p:graphicFrame>
      <p:graphicFrame>
        <p:nvGraphicFramePr>
          <p:cNvPr id="764937" name="Object 11"/>
          <p:cNvGraphicFramePr>
            <a:graphicFrameLocks noChangeAspect="1"/>
          </p:cNvGraphicFramePr>
          <p:nvPr/>
        </p:nvGraphicFramePr>
        <p:xfrm>
          <a:off x="7412038" y="5029200"/>
          <a:ext cx="1447800" cy="533400"/>
        </p:xfrm>
        <a:graphic>
          <a:graphicData uri="http://schemas.openxmlformats.org/presentationml/2006/ole">
            <p:oleObj spid="_x0000_s182283" name="Equation" r:id="rId15" imgW="762142" imgH="209731" progId="Equation.3">
              <p:embed/>
            </p:oleObj>
          </a:graphicData>
        </a:graphic>
      </p:graphicFrame>
      <p:sp>
        <p:nvSpPr>
          <p:cNvPr id="676903" name="Oval 39"/>
          <p:cNvSpPr>
            <a:spLocks noChangeArrowheads="1"/>
          </p:cNvSpPr>
          <p:nvPr/>
        </p:nvSpPr>
        <p:spPr bwMode="auto">
          <a:xfrm>
            <a:off x="1752600" y="5029200"/>
            <a:ext cx="685800" cy="457200"/>
          </a:xfrm>
          <a:prstGeom prst="ellipse">
            <a:avLst/>
          </a:prstGeom>
          <a:noFill/>
          <a:ln w="31750">
            <a:solidFill>
              <a:srgbClr val="CC66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6904" name="Rectangle 40"/>
          <p:cNvSpPr>
            <a:spLocks noChangeArrowheads="1"/>
          </p:cNvSpPr>
          <p:nvPr/>
        </p:nvSpPr>
        <p:spPr bwMode="auto">
          <a:xfrm>
            <a:off x="2405063" y="2667000"/>
            <a:ext cx="381000" cy="1066800"/>
          </a:xfrm>
          <a:prstGeom prst="rect">
            <a:avLst/>
          </a:prstGeom>
          <a:noFill/>
          <a:ln w="31750">
            <a:solidFill>
              <a:srgbClr val="0033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6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6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4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4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4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4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7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64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49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utoUpdateAnimBg="0"/>
      <p:bldP spid="676870" grpId="0" autoUpdateAnimBg="0"/>
      <p:bldP spid="676886" grpId="0" animBg="1"/>
      <p:bldP spid="676894" grpId="0" animBg="1"/>
      <p:bldP spid="676903" grpId="0" animBg="1"/>
      <p:bldP spid="67690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24144BBD-FE6B-47FC-A3EB-890F4ACF8A33}" type="slidenum">
              <a:rPr lang="zh-CN" altLang="en-US"/>
              <a:pPr algn="l">
                <a:defRPr/>
              </a:pPr>
              <a:t>68</a:t>
            </a:fld>
            <a:endParaRPr lang="zh-CN" altLang="en-US"/>
          </a:p>
        </p:txBody>
      </p:sp>
      <p:grpSp>
        <p:nvGrpSpPr>
          <p:cNvPr id="2" name="Group 2077"/>
          <p:cNvGrpSpPr>
            <a:grpSpLocks/>
          </p:cNvGrpSpPr>
          <p:nvPr/>
        </p:nvGrpSpPr>
        <p:grpSpPr bwMode="auto">
          <a:xfrm>
            <a:off x="254000" y="381000"/>
            <a:ext cx="3708400" cy="1706563"/>
            <a:chOff x="232" y="240"/>
            <a:chExt cx="2336" cy="1075"/>
          </a:xfrm>
        </p:grpSpPr>
        <p:graphicFrame>
          <p:nvGraphicFramePr>
            <p:cNvPr id="1005596" name="Object 14"/>
            <p:cNvGraphicFramePr>
              <a:graphicFrameLocks noChangeAspect="1"/>
            </p:cNvGraphicFramePr>
            <p:nvPr/>
          </p:nvGraphicFramePr>
          <p:xfrm>
            <a:off x="232" y="240"/>
            <a:ext cx="2336" cy="1075"/>
          </p:xfrm>
          <a:graphic>
            <a:graphicData uri="http://schemas.openxmlformats.org/presentationml/2006/ole">
              <p:oleObj spid="_x0000_s183310" name="Equation" r:id="rId3" imgW="1854200" imgH="711200" progId="Equation.3">
                <p:embed/>
              </p:oleObj>
            </a:graphicData>
          </a:graphic>
        </p:graphicFrame>
        <p:sp>
          <p:nvSpPr>
            <p:cNvPr id="1005597" name="Line 2065"/>
            <p:cNvSpPr>
              <a:spLocks noChangeShapeType="1"/>
            </p:cNvSpPr>
            <p:nvPr/>
          </p:nvSpPr>
          <p:spPr bwMode="auto">
            <a:xfrm>
              <a:off x="1360" y="288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765952" name="Object 2"/>
          <p:cNvGraphicFramePr>
            <a:graphicFrameLocks noChangeAspect="1"/>
          </p:cNvGraphicFramePr>
          <p:nvPr/>
        </p:nvGraphicFramePr>
        <p:xfrm>
          <a:off x="6477000" y="990600"/>
          <a:ext cx="280988" cy="439738"/>
        </p:xfrm>
        <a:graphic>
          <a:graphicData uri="http://schemas.openxmlformats.org/presentationml/2006/ole">
            <p:oleObj spid="_x0000_s183298" name="Equation" r:id="rId4" imgW="114111" imgH="171252" progId="Equation.3">
              <p:embed/>
            </p:oleObj>
          </a:graphicData>
        </a:graphic>
      </p:graphicFrame>
      <p:graphicFrame>
        <p:nvGraphicFramePr>
          <p:cNvPr id="765953" name="Object 3"/>
          <p:cNvGraphicFramePr>
            <a:graphicFrameLocks noChangeAspect="1"/>
          </p:cNvGraphicFramePr>
          <p:nvPr/>
        </p:nvGraphicFramePr>
        <p:xfrm>
          <a:off x="7042150" y="990600"/>
          <a:ext cx="1606550" cy="501650"/>
        </p:xfrm>
        <a:graphic>
          <a:graphicData uri="http://schemas.openxmlformats.org/presentationml/2006/ole">
            <p:oleObj spid="_x0000_s183299" name="Equation" r:id="rId5" imgW="781090" imgH="209731" progId="Equation.3">
              <p:embed/>
            </p:oleObj>
          </a:graphicData>
        </a:graphic>
      </p:graphicFrame>
      <p:grpSp>
        <p:nvGrpSpPr>
          <p:cNvPr id="3" name="Group 2083"/>
          <p:cNvGrpSpPr>
            <a:grpSpLocks/>
          </p:cNvGrpSpPr>
          <p:nvPr/>
        </p:nvGrpSpPr>
        <p:grpSpPr bwMode="auto">
          <a:xfrm>
            <a:off x="5118100" y="381000"/>
            <a:ext cx="3657600" cy="1706563"/>
            <a:chOff x="3224" y="240"/>
            <a:chExt cx="2304" cy="1075"/>
          </a:xfrm>
        </p:grpSpPr>
        <p:graphicFrame>
          <p:nvGraphicFramePr>
            <p:cNvPr id="1005594" name="Object 13"/>
            <p:cNvGraphicFramePr>
              <a:graphicFrameLocks noChangeAspect="1"/>
            </p:cNvGraphicFramePr>
            <p:nvPr/>
          </p:nvGraphicFramePr>
          <p:xfrm>
            <a:off x="3224" y="240"/>
            <a:ext cx="2304" cy="1075"/>
          </p:xfrm>
          <a:graphic>
            <a:graphicData uri="http://schemas.openxmlformats.org/presentationml/2006/ole">
              <p:oleObj spid="_x0000_s183309" name="Equation" r:id="rId6" imgW="1828800" imgH="711200" progId="Equation.3">
                <p:embed/>
              </p:oleObj>
            </a:graphicData>
          </a:graphic>
        </p:graphicFrame>
        <p:sp>
          <p:nvSpPr>
            <p:cNvPr id="1005595" name="Line 2076"/>
            <p:cNvSpPr>
              <a:spLocks noChangeShapeType="1"/>
            </p:cNvSpPr>
            <p:nvPr/>
          </p:nvSpPr>
          <p:spPr bwMode="auto">
            <a:xfrm>
              <a:off x="4336" y="288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739358" name="Line 2078"/>
          <p:cNvSpPr>
            <a:spLocks noChangeShapeType="1"/>
          </p:cNvSpPr>
          <p:nvPr/>
        </p:nvSpPr>
        <p:spPr bwMode="auto">
          <a:xfrm>
            <a:off x="4051300" y="1219200"/>
            <a:ext cx="901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765954" name="Object 4"/>
          <p:cNvGraphicFramePr>
            <a:graphicFrameLocks noChangeAspect="1"/>
          </p:cNvGraphicFramePr>
          <p:nvPr/>
        </p:nvGraphicFramePr>
        <p:xfrm>
          <a:off x="6477000" y="457200"/>
          <a:ext cx="280988" cy="439738"/>
        </p:xfrm>
        <a:graphic>
          <a:graphicData uri="http://schemas.openxmlformats.org/presentationml/2006/ole">
            <p:oleObj spid="_x0000_s183300" name="Equation" r:id="rId7" imgW="114111" imgH="171252" progId="Equation.3">
              <p:embed/>
            </p:oleObj>
          </a:graphicData>
        </a:graphic>
      </p:graphicFrame>
      <p:graphicFrame>
        <p:nvGraphicFramePr>
          <p:cNvPr id="765955" name="Object 5"/>
          <p:cNvGraphicFramePr>
            <a:graphicFrameLocks noChangeAspect="1"/>
          </p:cNvGraphicFramePr>
          <p:nvPr/>
        </p:nvGraphicFramePr>
        <p:xfrm>
          <a:off x="6934200" y="434975"/>
          <a:ext cx="1684338" cy="501650"/>
        </p:xfrm>
        <a:graphic>
          <a:graphicData uri="http://schemas.openxmlformats.org/presentationml/2006/ole">
            <p:oleObj spid="_x0000_s183301" name="Equation" r:id="rId8" imgW="818987" imgH="209731" progId="Equation.3">
              <p:embed/>
            </p:oleObj>
          </a:graphicData>
        </a:graphic>
      </p:graphicFrame>
      <p:grpSp>
        <p:nvGrpSpPr>
          <p:cNvPr id="4" name="Group 2087"/>
          <p:cNvGrpSpPr>
            <a:grpSpLocks/>
          </p:cNvGrpSpPr>
          <p:nvPr/>
        </p:nvGrpSpPr>
        <p:grpSpPr bwMode="auto">
          <a:xfrm>
            <a:off x="1193800" y="2362200"/>
            <a:ext cx="3759200" cy="1706563"/>
            <a:chOff x="160" y="1488"/>
            <a:chExt cx="2368" cy="1075"/>
          </a:xfrm>
        </p:grpSpPr>
        <p:graphicFrame>
          <p:nvGraphicFramePr>
            <p:cNvPr id="1005592" name="Object 12"/>
            <p:cNvGraphicFramePr>
              <a:graphicFrameLocks noChangeAspect="1"/>
            </p:cNvGraphicFramePr>
            <p:nvPr/>
          </p:nvGraphicFramePr>
          <p:xfrm>
            <a:off x="160" y="1488"/>
            <a:ext cx="2368" cy="1075"/>
          </p:xfrm>
          <a:graphic>
            <a:graphicData uri="http://schemas.openxmlformats.org/presentationml/2006/ole">
              <p:oleObj spid="_x0000_s183308" name="Equation" r:id="rId9" imgW="1879600" imgH="711200" progId="Equation.3">
                <p:embed/>
              </p:oleObj>
            </a:graphicData>
          </a:graphic>
        </p:graphicFrame>
        <p:sp>
          <p:nvSpPr>
            <p:cNvPr id="1005593" name="Line 2086"/>
            <p:cNvSpPr>
              <a:spLocks noChangeShapeType="1"/>
            </p:cNvSpPr>
            <p:nvPr/>
          </p:nvSpPr>
          <p:spPr bwMode="auto">
            <a:xfrm>
              <a:off x="1304" y="1536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765956" name="Object 6"/>
          <p:cNvGraphicFramePr>
            <a:graphicFrameLocks noChangeAspect="1"/>
          </p:cNvGraphicFramePr>
          <p:nvPr/>
        </p:nvGraphicFramePr>
        <p:xfrm>
          <a:off x="1960563" y="2406650"/>
          <a:ext cx="274637" cy="468313"/>
        </p:xfrm>
        <a:graphic>
          <a:graphicData uri="http://schemas.openxmlformats.org/presentationml/2006/ole">
            <p:oleObj spid="_x0000_s183302" name="Equation" r:id="rId10" imgW="114111" imgH="171252" progId="Equation.3">
              <p:embed/>
            </p:oleObj>
          </a:graphicData>
        </a:graphic>
      </p:graphicFrame>
      <p:graphicFrame>
        <p:nvGraphicFramePr>
          <p:cNvPr id="765957" name="Object 7"/>
          <p:cNvGraphicFramePr>
            <a:graphicFrameLocks noChangeAspect="1"/>
          </p:cNvGraphicFramePr>
          <p:nvPr/>
        </p:nvGraphicFramePr>
        <p:xfrm>
          <a:off x="3073400" y="2362200"/>
          <a:ext cx="1752600" cy="539750"/>
        </p:xfrm>
        <a:graphic>
          <a:graphicData uri="http://schemas.openxmlformats.org/presentationml/2006/ole">
            <p:oleObj spid="_x0000_s183303" name="Equation" r:id="rId11" imgW="723824" imgH="209731" progId="Equation.3">
              <p:embed/>
            </p:oleObj>
          </a:graphicData>
        </a:graphic>
      </p:graphicFrame>
      <p:graphicFrame>
        <p:nvGraphicFramePr>
          <p:cNvPr id="765958" name="Object 8"/>
          <p:cNvGraphicFramePr>
            <a:graphicFrameLocks noChangeAspect="1"/>
          </p:cNvGraphicFramePr>
          <p:nvPr/>
        </p:nvGraphicFramePr>
        <p:xfrm>
          <a:off x="5181600" y="2895600"/>
          <a:ext cx="3886200" cy="1711325"/>
        </p:xfrm>
        <a:graphic>
          <a:graphicData uri="http://schemas.openxmlformats.org/presentationml/2006/ole">
            <p:oleObj spid="_x0000_s183304" name="Equation" r:id="rId12" imgW="3721100" imgH="1638300" progId="Equation.3">
              <p:embed/>
            </p:oleObj>
          </a:graphicData>
        </a:graphic>
      </p:graphicFrame>
      <p:grpSp>
        <p:nvGrpSpPr>
          <p:cNvPr id="5" name="Group 2092"/>
          <p:cNvGrpSpPr>
            <a:grpSpLocks/>
          </p:cNvGrpSpPr>
          <p:nvPr/>
        </p:nvGrpSpPr>
        <p:grpSpPr bwMode="auto">
          <a:xfrm>
            <a:off x="1447800" y="4362450"/>
            <a:ext cx="3962400" cy="1657350"/>
            <a:chOff x="1968" y="2724"/>
            <a:chExt cx="2496" cy="1044"/>
          </a:xfrm>
        </p:grpSpPr>
        <p:graphicFrame>
          <p:nvGraphicFramePr>
            <p:cNvPr id="1005590" name="Object 11"/>
            <p:cNvGraphicFramePr>
              <a:graphicFrameLocks noChangeAspect="1"/>
            </p:cNvGraphicFramePr>
            <p:nvPr/>
          </p:nvGraphicFramePr>
          <p:xfrm>
            <a:off x="1968" y="2724"/>
            <a:ext cx="2496" cy="1032"/>
          </p:xfrm>
          <a:graphic>
            <a:graphicData uri="http://schemas.openxmlformats.org/presentationml/2006/ole">
              <p:oleObj spid="_x0000_s183307" name="Equation" r:id="rId13" imgW="3962400" imgH="1638300" progId="Equation.3">
                <p:embed/>
              </p:oleObj>
            </a:graphicData>
          </a:graphic>
        </p:graphicFrame>
        <p:sp>
          <p:nvSpPr>
            <p:cNvPr id="1005591" name="Line 2094"/>
            <p:cNvSpPr>
              <a:spLocks noChangeShapeType="1"/>
            </p:cNvSpPr>
            <p:nvPr/>
          </p:nvSpPr>
          <p:spPr bwMode="auto">
            <a:xfrm>
              <a:off x="2960" y="2736"/>
              <a:ext cx="0" cy="10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095"/>
          <p:cNvGrpSpPr>
            <a:grpSpLocks/>
          </p:cNvGrpSpPr>
          <p:nvPr/>
        </p:nvGrpSpPr>
        <p:grpSpPr bwMode="auto">
          <a:xfrm>
            <a:off x="152400" y="4591050"/>
            <a:ext cx="1219200" cy="1066800"/>
            <a:chOff x="336" y="2352"/>
            <a:chExt cx="768" cy="672"/>
          </a:xfrm>
        </p:grpSpPr>
        <p:graphicFrame>
          <p:nvGraphicFramePr>
            <p:cNvPr id="1005587" name="Object 9"/>
            <p:cNvGraphicFramePr>
              <a:graphicFrameLocks noChangeAspect="1"/>
            </p:cNvGraphicFramePr>
            <p:nvPr/>
          </p:nvGraphicFramePr>
          <p:xfrm>
            <a:off x="336" y="2352"/>
            <a:ext cx="720" cy="313"/>
          </p:xfrm>
          <a:graphic>
            <a:graphicData uri="http://schemas.openxmlformats.org/presentationml/2006/ole">
              <p:oleObj spid="_x0000_s183305" name="Equation" r:id="rId14" imgW="558558" imgH="215806" progId="Equation.3">
                <p:embed/>
              </p:oleObj>
            </a:graphicData>
          </a:graphic>
        </p:graphicFrame>
        <p:graphicFrame>
          <p:nvGraphicFramePr>
            <p:cNvPr id="1005588" name="Object 10"/>
            <p:cNvGraphicFramePr>
              <a:graphicFrameLocks noChangeAspect="1"/>
            </p:cNvGraphicFramePr>
            <p:nvPr/>
          </p:nvGraphicFramePr>
          <p:xfrm>
            <a:off x="336" y="2729"/>
            <a:ext cx="720" cy="295"/>
          </p:xfrm>
          <a:graphic>
            <a:graphicData uri="http://schemas.openxmlformats.org/presentationml/2006/ole">
              <p:oleObj spid="_x0000_s183306" name="Equation" r:id="rId15" imgW="558800" imgH="228600" progId="Equation.3">
                <p:embed/>
              </p:oleObj>
            </a:graphicData>
          </a:graphic>
        </p:graphicFrame>
        <p:sp>
          <p:nvSpPr>
            <p:cNvPr id="1005589" name="Line 2098"/>
            <p:cNvSpPr>
              <a:spLocks noChangeShapeType="1"/>
            </p:cNvSpPr>
            <p:nvPr/>
          </p:nvSpPr>
          <p:spPr bwMode="auto">
            <a:xfrm>
              <a:off x="336" y="2688"/>
              <a:ext cx="7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739379" name="Line 2099"/>
          <p:cNvSpPr>
            <a:spLocks noChangeShapeType="1"/>
          </p:cNvSpPr>
          <p:nvPr/>
        </p:nvSpPr>
        <p:spPr bwMode="auto">
          <a:xfrm>
            <a:off x="76200" y="3276600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9381" name="Oval 2101"/>
          <p:cNvSpPr>
            <a:spLocks noChangeArrowheads="1"/>
          </p:cNvSpPr>
          <p:nvPr/>
        </p:nvSpPr>
        <p:spPr bwMode="auto">
          <a:xfrm>
            <a:off x="5595938" y="423863"/>
            <a:ext cx="685800" cy="457200"/>
          </a:xfrm>
          <a:prstGeom prst="ellipse">
            <a:avLst/>
          </a:prstGeom>
          <a:noFill/>
          <a:ln w="31750">
            <a:solidFill>
              <a:srgbClr val="0033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9382" name="Rectangle 2102"/>
          <p:cNvSpPr>
            <a:spLocks noChangeArrowheads="1"/>
          </p:cNvSpPr>
          <p:nvPr/>
        </p:nvSpPr>
        <p:spPr bwMode="auto">
          <a:xfrm>
            <a:off x="1447800" y="304800"/>
            <a:ext cx="533400" cy="1143000"/>
          </a:xfrm>
          <a:prstGeom prst="rect">
            <a:avLst/>
          </a:prstGeom>
          <a:noFill/>
          <a:ln w="31750">
            <a:solidFill>
              <a:srgbClr val="0033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9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9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5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59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5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59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5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59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65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9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9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58" grpId="0" animBg="1"/>
      <p:bldP spid="739379" grpId="0" animBg="1"/>
      <p:bldP spid="739381" grpId="0" animBg="1"/>
      <p:bldP spid="7393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2988" y="836613"/>
            <a:ext cx="67691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CACAFF">
                    <a:lumMod val="50000"/>
                  </a:srgbClr>
                </a:solidFill>
                <a:latin typeface="Arial" charset="0"/>
                <a:ea typeface="宋体" charset="-122"/>
              </a:rPr>
              <a:t>课堂练习</a:t>
            </a:r>
            <a:r>
              <a:rPr lang="en-US" altLang="zh-CN" sz="2400" b="1" dirty="0">
                <a:solidFill>
                  <a:srgbClr val="CACAFF">
                    <a:lumMod val="50000"/>
                  </a:srgbClr>
                </a:solidFill>
                <a:latin typeface="Arial" charset="0"/>
                <a:ea typeface="宋体" charset="-122"/>
              </a:rPr>
              <a:t>2</a:t>
            </a:r>
            <a:r>
              <a:rPr lang="zh-CN" altLang="en-US" sz="2400" b="1" dirty="0">
                <a:solidFill>
                  <a:srgbClr val="CACAFF">
                    <a:lumMod val="50000"/>
                  </a:srgbClr>
                </a:solidFill>
                <a:latin typeface="Arial" charset="0"/>
                <a:ea typeface="宋体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用初等变换法求下列矩阵的逆矩阵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.</a:t>
            </a:r>
            <a:endParaRPr lang="zh-CN" altLang="en-US" sz="2400" b="1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1006595" name="Object 2"/>
          <p:cNvGraphicFramePr>
            <a:graphicFrameLocks noChangeAspect="1"/>
          </p:cNvGraphicFramePr>
          <p:nvPr/>
        </p:nvGraphicFramePr>
        <p:xfrm>
          <a:off x="2124075" y="2133600"/>
          <a:ext cx="5054600" cy="2979738"/>
        </p:xfrm>
        <a:graphic>
          <a:graphicData uri="http://schemas.openxmlformats.org/presentationml/2006/ole">
            <p:oleObj spid="_x0000_s184322" name="公式" r:id="rId3" imgW="12065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6" name="Object 6"/>
          <p:cNvGraphicFramePr>
            <a:graphicFrameLocks noChangeAspect="1"/>
          </p:cNvGraphicFramePr>
          <p:nvPr/>
        </p:nvGraphicFramePr>
        <p:xfrm>
          <a:off x="2559050" y="609600"/>
          <a:ext cx="4040188" cy="2151063"/>
        </p:xfrm>
        <a:graphic>
          <a:graphicData uri="http://schemas.openxmlformats.org/presentationml/2006/ole">
            <p:oleObj spid="_x0000_s131074" name="Equation" r:id="rId3" imgW="1765300" imgH="939800" progId="">
              <p:embed/>
            </p:oleObj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2266950" y="2738438"/>
            <a:ext cx="1093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00FF"/>
                </a:solidFill>
              </a:rPr>
              <a:t>② </a:t>
            </a:r>
            <a:r>
              <a:rPr lang="en-US" altLang="zh-CN" b="1" smtClean="0">
                <a:solidFill>
                  <a:srgbClr val="0000FF"/>
                </a:solidFill>
              </a:rPr>
              <a:t>÷2</a:t>
            </a:r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1835150" y="31353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108200" y="31511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FF"/>
                </a:solidFill>
              </a:rPr>
              <a:t>③</a:t>
            </a:r>
            <a:r>
              <a:rPr lang="en-US" altLang="en-US" b="1" smtClean="0">
                <a:solidFill>
                  <a:srgbClr val="0000FF"/>
                </a:solidFill>
              </a:rPr>
              <a:t>＋</a:t>
            </a:r>
            <a:r>
              <a:rPr lang="en-US" altLang="zh-CN" b="1" smtClean="0">
                <a:solidFill>
                  <a:srgbClr val="0000FF"/>
                </a:solidFill>
              </a:rPr>
              <a:t>5×②</a:t>
            </a:r>
          </a:p>
        </p:txBody>
      </p:sp>
      <p:graphicFrame>
        <p:nvGraphicFramePr>
          <p:cNvPr id="80907" name="Object 7"/>
          <p:cNvGraphicFramePr>
            <a:graphicFrameLocks noChangeAspect="1"/>
          </p:cNvGraphicFramePr>
          <p:nvPr/>
        </p:nvGraphicFramePr>
        <p:xfrm>
          <a:off x="2559050" y="3883025"/>
          <a:ext cx="4040188" cy="2151063"/>
        </p:xfrm>
        <a:graphic>
          <a:graphicData uri="http://schemas.openxmlformats.org/presentationml/2006/ole">
            <p:oleObj spid="_x0000_s131075" name="Equation" r:id="rId4" imgW="1765300" imgH="939800" progId="">
              <p:embed/>
            </p:oleObj>
          </a:graphicData>
        </a:graphic>
      </p:graphicFrame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2124075" y="3478213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FF"/>
                </a:solidFill>
              </a:rPr>
              <a:t>④</a:t>
            </a:r>
            <a:r>
              <a:rPr lang="en-US" altLang="en-US" b="1" smtClean="0">
                <a:solidFill>
                  <a:srgbClr val="0000FF"/>
                </a:solidFill>
              </a:rPr>
              <a:t>－</a:t>
            </a:r>
            <a:r>
              <a:rPr lang="en-US" altLang="zh-CN" b="1" smtClean="0">
                <a:solidFill>
                  <a:srgbClr val="0000FF"/>
                </a:solidFill>
              </a:rPr>
              <a:t>3×②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731000" y="641350"/>
            <a:ext cx="504825" cy="1995488"/>
            <a:chOff x="4240" y="1509"/>
            <a:chExt cx="318" cy="1257"/>
          </a:xfrm>
        </p:grpSpPr>
        <p:sp>
          <p:nvSpPr>
            <p:cNvPr id="943121" name="Text Box 24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43122" name="Text Box 25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43123" name="Text Box 26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43124" name="Text Box 27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731000" y="3933825"/>
            <a:ext cx="504825" cy="1995488"/>
            <a:chOff x="4240" y="1509"/>
            <a:chExt cx="318" cy="1257"/>
          </a:xfrm>
        </p:grpSpPr>
        <p:sp>
          <p:nvSpPr>
            <p:cNvPr id="943117" name="Text Box 34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43118" name="Text Box 35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43119" name="Text Box 36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43120" name="Text Box 37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sp>
        <p:nvSpPr>
          <p:cNvPr id="80934" name="Rectangle 38"/>
          <p:cNvSpPr>
            <a:spLocks noChangeArrowheads="1"/>
          </p:cNvSpPr>
          <p:nvPr/>
        </p:nvSpPr>
        <p:spPr bwMode="auto">
          <a:xfrm>
            <a:off x="2886075" y="4546600"/>
            <a:ext cx="4392613" cy="1403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0935" name="Rectangle 39"/>
          <p:cNvSpPr>
            <a:spLocks noChangeArrowheads="1"/>
          </p:cNvSpPr>
          <p:nvPr/>
        </p:nvSpPr>
        <p:spPr bwMode="auto">
          <a:xfrm>
            <a:off x="2886075" y="5013325"/>
            <a:ext cx="4392613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2886075" y="5481638"/>
            <a:ext cx="4392613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  <p:bldP spid="80905" grpId="0" animBg="1"/>
      <p:bldP spid="80906" grpId="0"/>
      <p:bldP spid="80913" grpId="0"/>
      <p:bldP spid="80934" grpId="0" animBg="1"/>
      <p:bldP spid="80935" grpId="0" animBg="1"/>
      <p:bldP spid="8093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2387600"/>
            <a:ext cx="4538663" cy="541338"/>
            <a:chOff x="1056" y="1384"/>
            <a:chExt cx="2640" cy="296"/>
          </a:xfrm>
        </p:grpSpPr>
        <p:graphicFrame>
          <p:nvGraphicFramePr>
            <p:cNvPr id="1007634" name="Object 14"/>
            <p:cNvGraphicFramePr>
              <a:graphicFrameLocks noChangeAspect="1"/>
            </p:cNvGraphicFramePr>
            <p:nvPr/>
          </p:nvGraphicFramePr>
          <p:xfrm>
            <a:off x="1056" y="1384"/>
            <a:ext cx="2640" cy="296"/>
          </p:xfrm>
          <a:graphic>
            <a:graphicData uri="http://schemas.openxmlformats.org/presentationml/2006/ole">
              <p:oleObj spid="_x0000_s185349" name="公式" r:id="rId3" imgW="4191000" imgH="469900" progId="Equation.3">
                <p:embed/>
              </p:oleObj>
            </a:graphicData>
          </a:graphic>
        </p:graphicFrame>
        <p:sp>
          <p:nvSpPr>
            <p:cNvPr id="1007635" name="Line 7"/>
            <p:cNvSpPr>
              <a:spLocks noChangeShapeType="1"/>
            </p:cNvSpPr>
            <p:nvPr/>
          </p:nvSpPr>
          <p:spPr bwMode="auto">
            <a:xfrm>
              <a:off x="2208" y="1416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07636" name="Line 8"/>
            <p:cNvSpPr>
              <a:spLocks noChangeShapeType="1"/>
            </p:cNvSpPr>
            <p:nvPr/>
          </p:nvSpPr>
          <p:spPr bwMode="auto">
            <a:xfrm>
              <a:off x="3072" y="1424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1901825" y="4933950"/>
          <a:ext cx="1755775" cy="852488"/>
        </p:xfrm>
        <a:graphic>
          <a:graphicData uri="http://schemas.openxmlformats.org/presentationml/2006/ole">
            <p:oleObj spid="_x0000_s185346" name="公式" r:id="rId4" imgW="444114" imgH="215713" progId="Equation.3">
              <p:embed/>
            </p:oleObj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5794375" y="4883150"/>
          <a:ext cx="2420938" cy="903288"/>
        </p:xfrm>
        <a:graphic>
          <a:graphicData uri="http://schemas.openxmlformats.org/presentationml/2006/ole">
            <p:oleObj spid="_x0000_s185347" name="公式" r:id="rId5" imgW="647700" imgH="241300" progId="Equation.3">
              <p:embed/>
            </p:oleObj>
          </a:graphicData>
        </a:graphic>
      </p:graphicFrame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3678238" y="5391150"/>
            <a:ext cx="20891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94138" y="4814888"/>
            <a:ext cx="1728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初等行变换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571500" y="1214438"/>
            <a:ext cx="335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smtClean="0">
                <a:solidFill>
                  <a:srgbClr val="FF0000"/>
                </a:solidFill>
              </a:rPr>
              <a:t>3)  </a:t>
            </a:r>
            <a:r>
              <a:rPr lang="zh-CN" altLang="en-US" sz="3200" b="1" smtClean="0">
                <a:solidFill>
                  <a:srgbClr val="000000"/>
                </a:solidFill>
              </a:rPr>
              <a:t>求 </a:t>
            </a:r>
            <a:r>
              <a:rPr lang="en-US" altLang="zh-CN" sz="3200" b="1" i="1" smtClean="0">
                <a:solidFill>
                  <a:srgbClr val="000000"/>
                </a:solidFill>
              </a:rPr>
              <a:t>A</a:t>
            </a:r>
            <a:r>
              <a:rPr lang="en-US" altLang="zh-CN" sz="3200" b="1" baseline="30000" smtClean="0">
                <a:solidFill>
                  <a:srgbClr val="000000"/>
                </a:solidFill>
              </a:rPr>
              <a:t>-1</a:t>
            </a:r>
            <a:r>
              <a:rPr lang="en-US" altLang="zh-CN" sz="3200" b="1" i="1" smtClean="0">
                <a:solidFill>
                  <a:srgbClr val="000000"/>
                </a:solidFill>
              </a:rPr>
              <a:t>B .</a:t>
            </a:r>
            <a:r>
              <a:rPr lang="en-US" altLang="zh-CN" sz="3200" b="1" smtClean="0">
                <a:solidFill>
                  <a:srgbClr val="000000"/>
                </a:solidFill>
              </a:rPr>
              <a:t> </a:t>
            </a:r>
            <a:endParaRPr lang="en-US" altLang="zh-CN" sz="3200" b="1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1643063" y="3286125"/>
          <a:ext cx="5072062" cy="712788"/>
        </p:xfrm>
        <a:graphic>
          <a:graphicData uri="http://schemas.openxmlformats.org/presentationml/2006/ole">
            <p:oleObj spid="_x0000_s185348" name="公式" r:id="rId6" imgW="1562100" imgH="228600" progId="Equation.3">
              <p:embed/>
            </p:oleObj>
          </a:graphicData>
        </a:graphic>
      </p:graphicFrame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71500" y="5114925"/>
            <a:ext cx="776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</a:rPr>
              <a:t>方法：</a:t>
            </a:r>
            <a:r>
              <a:rPr lang="en-US" altLang="zh-CN" sz="2800" b="1" smtClean="0">
                <a:solidFill>
                  <a:srgbClr val="000000"/>
                </a:solidFill>
              </a:rPr>
              <a:t> </a:t>
            </a:r>
            <a:endParaRPr lang="en-US" altLang="zh-CN" sz="2800" b="1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2386013" y="4632325"/>
            <a:ext cx="3971925" cy="360363"/>
            <a:chOff x="1979712" y="3717032"/>
            <a:chExt cx="4824536" cy="360040"/>
          </a:xfrm>
        </p:grpSpPr>
        <p:cxnSp>
          <p:nvCxnSpPr>
            <p:cNvPr id="1007631" name="直接连接符 11"/>
            <p:cNvCxnSpPr>
              <a:cxnSpLocks noChangeShapeType="1"/>
            </p:cNvCxnSpPr>
            <p:nvPr/>
          </p:nvCxnSpPr>
          <p:spPr bwMode="auto">
            <a:xfrm flipV="1">
              <a:off x="1979712" y="3717032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7632" name="直接连接符 12"/>
            <p:cNvCxnSpPr>
              <a:cxnSpLocks noChangeShapeType="1"/>
            </p:cNvCxnSpPr>
            <p:nvPr/>
          </p:nvCxnSpPr>
          <p:spPr bwMode="auto">
            <a:xfrm>
              <a:off x="1979712" y="3717032"/>
              <a:ext cx="482453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7633" name="直接箭头连接符 13"/>
            <p:cNvCxnSpPr>
              <a:cxnSpLocks noChangeShapeType="1"/>
            </p:cNvCxnSpPr>
            <p:nvPr/>
          </p:nvCxnSpPr>
          <p:spPr bwMode="auto">
            <a:xfrm>
              <a:off x="6804248" y="3717032"/>
              <a:ext cx="0" cy="3600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3208338" y="5568950"/>
            <a:ext cx="4149725" cy="431800"/>
            <a:chOff x="2267744" y="4653136"/>
            <a:chExt cx="5040560" cy="432048"/>
          </a:xfrm>
        </p:grpSpPr>
        <p:cxnSp>
          <p:nvCxnSpPr>
            <p:cNvPr id="1007628" name="直接连接符 15"/>
            <p:cNvCxnSpPr>
              <a:cxnSpLocks noChangeShapeType="1"/>
            </p:cNvCxnSpPr>
            <p:nvPr/>
          </p:nvCxnSpPr>
          <p:spPr bwMode="auto">
            <a:xfrm>
              <a:off x="2267744" y="4653136"/>
              <a:ext cx="0" cy="4320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7629" name="直接连接符 16"/>
            <p:cNvCxnSpPr>
              <a:cxnSpLocks noChangeShapeType="1"/>
            </p:cNvCxnSpPr>
            <p:nvPr/>
          </p:nvCxnSpPr>
          <p:spPr bwMode="auto">
            <a:xfrm>
              <a:off x="2267744" y="5085184"/>
              <a:ext cx="504056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7630" name="直接箭头连接符 17"/>
            <p:cNvCxnSpPr>
              <a:cxnSpLocks noChangeShapeType="1"/>
            </p:cNvCxnSpPr>
            <p:nvPr/>
          </p:nvCxnSpPr>
          <p:spPr bwMode="auto">
            <a:xfrm flipV="1">
              <a:off x="7308304" y="4653136"/>
              <a:ext cx="0" cy="43204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Text Box 2"/>
          <p:cNvSpPr txBox="1">
            <a:spLocks noChangeArrowheads="1"/>
          </p:cNvSpPr>
          <p:nvPr/>
        </p:nvSpPr>
        <p:spPr bwMode="auto">
          <a:xfrm>
            <a:off x="990600" y="9286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7D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smtClean="0">
                <a:solidFill>
                  <a:srgbClr val="00007D"/>
                </a:solidFill>
                <a:latin typeface="黑体" pitchFamily="2" charset="-122"/>
                <a:ea typeface="黑体" pitchFamily="2" charset="-122"/>
              </a:rPr>
              <a:t>5</a:t>
            </a:r>
            <a:endParaRPr kumimoji="1" lang="zh-CN" altLang="en-US" sz="2800" b="1" smtClean="0">
              <a:solidFill>
                <a:srgbClr val="00007D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08643" name="Object 8"/>
          <p:cNvGraphicFramePr>
            <a:graphicFrameLocks noChangeAspect="1"/>
          </p:cNvGraphicFramePr>
          <p:nvPr/>
        </p:nvGraphicFramePr>
        <p:xfrm>
          <a:off x="2082800" y="990600"/>
          <a:ext cx="4775200" cy="2070100"/>
        </p:xfrm>
        <a:graphic>
          <a:graphicData uri="http://schemas.openxmlformats.org/presentationml/2006/ole">
            <p:oleObj spid="_x0000_s186370" name="Equation" r:id="rId3" imgW="4775200" imgH="2070100" progId="Equation.3">
              <p:embed/>
            </p:oleObj>
          </a:graphicData>
        </a:graphic>
      </p:graphicFrame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066800" y="3276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7D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kumimoji="1" lang="zh-CN" altLang="en-US" sz="2400" b="1" smtClean="0">
              <a:solidFill>
                <a:srgbClr val="00007D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5173" name="Object 9"/>
          <p:cNvGraphicFramePr>
            <a:graphicFrameLocks noChangeAspect="1"/>
          </p:cNvGraphicFramePr>
          <p:nvPr/>
        </p:nvGraphicFramePr>
        <p:xfrm>
          <a:off x="1885950" y="3295650"/>
          <a:ext cx="3848100" cy="469900"/>
        </p:xfrm>
        <a:graphic>
          <a:graphicData uri="http://schemas.openxmlformats.org/presentationml/2006/ole">
            <p:oleObj spid="_x0000_s186371" name="Equation" r:id="rId4" imgW="3848100" imgH="4699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4051300"/>
            <a:ext cx="3949700" cy="1511300"/>
            <a:chOff x="1200" y="2552"/>
            <a:chExt cx="2488" cy="952"/>
          </a:xfrm>
        </p:grpSpPr>
        <p:graphicFrame>
          <p:nvGraphicFramePr>
            <p:cNvPr id="1008647" name="Object 10"/>
            <p:cNvGraphicFramePr>
              <a:graphicFrameLocks noChangeAspect="1"/>
            </p:cNvGraphicFramePr>
            <p:nvPr/>
          </p:nvGraphicFramePr>
          <p:xfrm>
            <a:off x="1200" y="2552"/>
            <a:ext cx="2488" cy="952"/>
          </p:xfrm>
          <a:graphic>
            <a:graphicData uri="http://schemas.openxmlformats.org/presentationml/2006/ole">
              <p:oleObj spid="_x0000_s186372" name="Equation" r:id="rId5" imgW="3949700" imgH="1511300" progId="Equation.3">
                <p:embed/>
              </p:oleObj>
            </a:graphicData>
          </a:graphic>
        </p:graphicFrame>
        <p:sp>
          <p:nvSpPr>
            <p:cNvPr id="1008648" name="Line 8"/>
            <p:cNvSpPr>
              <a:spLocks noChangeShapeType="1"/>
            </p:cNvSpPr>
            <p:nvPr/>
          </p:nvSpPr>
          <p:spPr bwMode="auto">
            <a:xfrm>
              <a:off x="1504" y="2888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0"/>
          <p:cNvGraphicFramePr>
            <a:graphicFrameLocks noChangeAspect="1"/>
          </p:cNvGraphicFramePr>
          <p:nvPr/>
        </p:nvGraphicFramePr>
        <p:xfrm>
          <a:off x="3454400" y="830263"/>
          <a:ext cx="3860800" cy="1511300"/>
        </p:xfrm>
        <a:graphic>
          <a:graphicData uri="http://schemas.openxmlformats.org/presentationml/2006/ole">
            <p:oleObj spid="_x0000_s187394" name="Equation" r:id="rId3" imgW="3860800" imgH="1511300" progId="Equation.3">
              <p:embed/>
            </p:oleObj>
          </a:graphicData>
        </a:graphic>
      </p:graphicFrame>
      <p:graphicFrame>
        <p:nvGraphicFramePr>
          <p:cNvPr id="136195" name="Object 21"/>
          <p:cNvGraphicFramePr>
            <a:graphicFrameLocks noChangeAspect="1"/>
          </p:cNvGraphicFramePr>
          <p:nvPr/>
        </p:nvGraphicFramePr>
        <p:xfrm>
          <a:off x="3454400" y="2679700"/>
          <a:ext cx="3670300" cy="1511300"/>
        </p:xfrm>
        <a:graphic>
          <a:graphicData uri="http://schemas.openxmlformats.org/presentationml/2006/ole">
            <p:oleObj spid="_x0000_s187395" name="Equation" r:id="rId4" imgW="3670300" imgH="1511300" progId="Equation.3">
              <p:embed/>
            </p:oleObj>
          </a:graphicData>
        </a:graphic>
      </p:graphicFrame>
      <p:graphicFrame>
        <p:nvGraphicFramePr>
          <p:cNvPr id="136196" name="Object 22"/>
          <p:cNvGraphicFramePr>
            <a:graphicFrameLocks noChangeAspect="1"/>
          </p:cNvGraphicFramePr>
          <p:nvPr/>
        </p:nvGraphicFramePr>
        <p:xfrm>
          <a:off x="3467100" y="4495800"/>
          <a:ext cx="3644900" cy="1511300"/>
        </p:xfrm>
        <a:graphic>
          <a:graphicData uri="http://schemas.openxmlformats.org/presentationml/2006/ole">
            <p:oleObj spid="_x0000_s187396" name="Equation" r:id="rId5" imgW="3644900" imgH="15113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952500"/>
            <a:ext cx="1054100" cy="1181100"/>
            <a:chOff x="1296" y="600"/>
            <a:chExt cx="664" cy="744"/>
          </a:xfrm>
        </p:grpSpPr>
        <p:graphicFrame>
          <p:nvGraphicFramePr>
            <p:cNvPr id="1009678" name="Object 23"/>
            <p:cNvGraphicFramePr>
              <a:graphicFrameLocks noChangeAspect="1"/>
            </p:cNvGraphicFramePr>
            <p:nvPr/>
          </p:nvGraphicFramePr>
          <p:xfrm>
            <a:off x="1320" y="600"/>
            <a:ext cx="640" cy="264"/>
          </p:xfrm>
          <a:graphic>
            <a:graphicData uri="http://schemas.openxmlformats.org/presentationml/2006/ole">
              <p:oleObj spid="_x0000_s187401" name="Equation" r:id="rId6" imgW="1016000" imgH="419100" progId="Equation.3">
                <p:embed/>
              </p:oleObj>
            </a:graphicData>
          </a:graphic>
        </p:graphicFrame>
        <p:graphicFrame>
          <p:nvGraphicFramePr>
            <p:cNvPr id="1009679" name="Object 24"/>
            <p:cNvGraphicFramePr>
              <a:graphicFrameLocks noChangeAspect="1"/>
            </p:cNvGraphicFramePr>
            <p:nvPr/>
          </p:nvGraphicFramePr>
          <p:xfrm>
            <a:off x="1316" y="1072"/>
            <a:ext cx="640" cy="272"/>
          </p:xfrm>
          <a:graphic>
            <a:graphicData uri="http://schemas.openxmlformats.org/presentationml/2006/ole">
              <p:oleObj spid="_x0000_s187402" name="Equation" r:id="rId7" imgW="1016000" imgH="431800" progId="Equation.3">
                <p:embed/>
              </p:oleObj>
            </a:graphicData>
          </a:graphic>
        </p:graphicFrame>
        <p:sp>
          <p:nvSpPr>
            <p:cNvPr id="1009680" name="Freeform 8"/>
            <p:cNvSpPr>
              <a:spLocks/>
            </p:cNvSpPr>
            <p:nvPr/>
          </p:nvSpPr>
          <p:spPr bwMode="auto">
            <a:xfrm rot="374069">
              <a:off x="1296" y="960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095500" y="2808288"/>
            <a:ext cx="990600" cy="1128712"/>
            <a:chOff x="1320" y="1769"/>
            <a:chExt cx="624" cy="711"/>
          </a:xfrm>
        </p:grpSpPr>
        <p:graphicFrame>
          <p:nvGraphicFramePr>
            <p:cNvPr id="1009675" name="Object 25"/>
            <p:cNvGraphicFramePr>
              <a:graphicFrameLocks noChangeAspect="1"/>
            </p:cNvGraphicFramePr>
            <p:nvPr/>
          </p:nvGraphicFramePr>
          <p:xfrm>
            <a:off x="1368" y="1769"/>
            <a:ext cx="528" cy="264"/>
          </p:xfrm>
          <a:graphic>
            <a:graphicData uri="http://schemas.openxmlformats.org/presentationml/2006/ole">
              <p:oleObj spid="_x0000_s187399" name="Equation" r:id="rId8" imgW="838200" imgH="419100" progId="Equation.3">
                <p:embed/>
              </p:oleObj>
            </a:graphicData>
          </a:graphic>
        </p:graphicFrame>
        <p:graphicFrame>
          <p:nvGraphicFramePr>
            <p:cNvPr id="1009676" name="Object 26"/>
            <p:cNvGraphicFramePr>
              <a:graphicFrameLocks noChangeAspect="1"/>
            </p:cNvGraphicFramePr>
            <p:nvPr/>
          </p:nvGraphicFramePr>
          <p:xfrm>
            <a:off x="1356" y="2208"/>
            <a:ext cx="536" cy="272"/>
          </p:xfrm>
          <a:graphic>
            <a:graphicData uri="http://schemas.openxmlformats.org/presentationml/2006/ole">
              <p:oleObj spid="_x0000_s187400" name="Equation" r:id="rId9" imgW="850531" imgH="431613" progId="Equation.3">
                <p:embed/>
              </p:oleObj>
            </a:graphicData>
          </a:graphic>
        </p:graphicFrame>
        <p:sp>
          <p:nvSpPr>
            <p:cNvPr id="1009677" name="Freeform 12"/>
            <p:cNvSpPr>
              <a:spLocks/>
            </p:cNvSpPr>
            <p:nvPr/>
          </p:nvSpPr>
          <p:spPr bwMode="auto">
            <a:xfrm rot="374069">
              <a:off x="1320" y="211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044700" y="4618038"/>
            <a:ext cx="1054100" cy="1135062"/>
            <a:chOff x="1288" y="2909"/>
            <a:chExt cx="664" cy="715"/>
          </a:xfrm>
        </p:grpSpPr>
        <p:graphicFrame>
          <p:nvGraphicFramePr>
            <p:cNvPr id="1009672" name="Object 27"/>
            <p:cNvGraphicFramePr>
              <a:graphicFrameLocks noChangeAspect="1"/>
            </p:cNvGraphicFramePr>
            <p:nvPr/>
          </p:nvGraphicFramePr>
          <p:xfrm>
            <a:off x="1312" y="2909"/>
            <a:ext cx="640" cy="272"/>
          </p:xfrm>
          <a:graphic>
            <a:graphicData uri="http://schemas.openxmlformats.org/presentationml/2006/ole">
              <p:oleObj spid="_x0000_s187397" name="Equation" r:id="rId10" imgW="1016000" imgH="431800" progId="Equation.3">
                <p:embed/>
              </p:oleObj>
            </a:graphicData>
          </a:graphic>
        </p:graphicFrame>
        <p:graphicFrame>
          <p:nvGraphicFramePr>
            <p:cNvPr id="1009673" name="Object 28"/>
            <p:cNvGraphicFramePr>
              <a:graphicFrameLocks noChangeAspect="1"/>
            </p:cNvGraphicFramePr>
            <p:nvPr/>
          </p:nvGraphicFramePr>
          <p:xfrm>
            <a:off x="1300" y="3352"/>
            <a:ext cx="648" cy="272"/>
          </p:xfrm>
          <a:graphic>
            <a:graphicData uri="http://schemas.openxmlformats.org/presentationml/2006/ole">
              <p:oleObj spid="_x0000_s187398" name="Equation" r:id="rId11" imgW="1028254" imgH="431613" progId="Equation.3">
                <p:embed/>
              </p:oleObj>
            </a:graphicData>
          </a:graphic>
        </p:graphicFrame>
        <p:sp>
          <p:nvSpPr>
            <p:cNvPr id="1009674" name="Freeform 16"/>
            <p:cNvSpPr>
              <a:spLocks/>
            </p:cNvSpPr>
            <p:nvPr/>
          </p:nvSpPr>
          <p:spPr bwMode="auto">
            <a:xfrm rot="374069">
              <a:off x="1288" y="323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16"/>
          <p:cNvGraphicFramePr>
            <a:graphicFrameLocks noChangeAspect="1"/>
          </p:cNvGraphicFramePr>
          <p:nvPr/>
        </p:nvGraphicFramePr>
        <p:xfrm>
          <a:off x="3505200" y="2679700"/>
          <a:ext cx="3238500" cy="1511300"/>
        </p:xfrm>
        <a:graphic>
          <a:graphicData uri="http://schemas.openxmlformats.org/presentationml/2006/ole">
            <p:oleObj spid="_x0000_s188418" name="Equation" r:id="rId3" imgW="3238500" imgH="1511300" progId="Equation.3">
              <p:embed/>
            </p:oleObj>
          </a:graphicData>
        </a:graphic>
      </p:graphicFrame>
      <p:graphicFrame>
        <p:nvGraphicFramePr>
          <p:cNvPr id="137219" name="Object 17"/>
          <p:cNvGraphicFramePr>
            <a:graphicFrameLocks noChangeAspect="1"/>
          </p:cNvGraphicFramePr>
          <p:nvPr/>
        </p:nvGraphicFramePr>
        <p:xfrm>
          <a:off x="2133600" y="4419600"/>
          <a:ext cx="3403600" cy="1511300"/>
        </p:xfrm>
        <a:graphic>
          <a:graphicData uri="http://schemas.openxmlformats.org/presentationml/2006/ole">
            <p:oleObj spid="_x0000_s188419" name="Equation" r:id="rId4" imgW="3403600" imgH="15113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73250" y="2770188"/>
            <a:ext cx="1409700" cy="1179512"/>
            <a:chOff x="1180" y="585"/>
            <a:chExt cx="888" cy="743"/>
          </a:xfrm>
        </p:grpSpPr>
        <p:graphicFrame>
          <p:nvGraphicFramePr>
            <p:cNvPr id="1010699" name="Object 18"/>
            <p:cNvGraphicFramePr>
              <a:graphicFrameLocks noChangeAspect="1"/>
            </p:cNvGraphicFramePr>
            <p:nvPr/>
          </p:nvGraphicFramePr>
          <p:xfrm>
            <a:off x="1180" y="585"/>
            <a:ext cx="888" cy="264"/>
          </p:xfrm>
          <a:graphic>
            <a:graphicData uri="http://schemas.openxmlformats.org/presentationml/2006/ole">
              <p:oleObj spid="_x0000_s188423" name="Equation" r:id="rId5" imgW="1409700" imgH="419100" progId="Equation.3">
                <p:embed/>
              </p:oleObj>
            </a:graphicData>
          </a:graphic>
        </p:graphicFrame>
        <p:graphicFrame>
          <p:nvGraphicFramePr>
            <p:cNvPr id="1010700" name="Object 19"/>
            <p:cNvGraphicFramePr>
              <a:graphicFrameLocks noChangeAspect="1"/>
            </p:cNvGraphicFramePr>
            <p:nvPr/>
          </p:nvGraphicFramePr>
          <p:xfrm>
            <a:off x="1184" y="1056"/>
            <a:ext cx="864" cy="272"/>
          </p:xfrm>
          <a:graphic>
            <a:graphicData uri="http://schemas.openxmlformats.org/presentationml/2006/ole">
              <p:oleObj spid="_x0000_s188424" name="Equation" r:id="rId6" imgW="1371600" imgH="431800" progId="Equation.3">
                <p:embed/>
              </p:oleObj>
            </a:graphicData>
          </a:graphic>
        </p:graphicFrame>
        <p:sp>
          <p:nvSpPr>
            <p:cNvPr id="1010701" name="Freeform 7"/>
            <p:cNvSpPr>
              <a:spLocks/>
            </p:cNvSpPr>
            <p:nvPr/>
          </p:nvSpPr>
          <p:spPr bwMode="auto">
            <a:xfrm rot="374069">
              <a:off x="1296" y="91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1010693" name="Object 20"/>
          <p:cNvGraphicFramePr>
            <a:graphicFrameLocks noChangeAspect="1"/>
          </p:cNvGraphicFramePr>
          <p:nvPr/>
        </p:nvGraphicFramePr>
        <p:xfrm>
          <a:off x="3441700" y="1003300"/>
          <a:ext cx="3644900" cy="1511300"/>
        </p:xfrm>
        <a:graphic>
          <a:graphicData uri="http://schemas.openxmlformats.org/presentationml/2006/ole">
            <p:oleObj spid="_x0000_s188420" name="Equation" r:id="rId7" imgW="3644900" imgH="1511300" progId="Equation.3">
              <p:embed/>
            </p:oleObj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019300" y="1125538"/>
            <a:ext cx="1054100" cy="1135062"/>
            <a:chOff x="1288" y="2909"/>
            <a:chExt cx="664" cy="715"/>
          </a:xfrm>
        </p:grpSpPr>
        <p:graphicFrame>
          <p:nvGraphicFramePr>
            <p:cNvPr id="1010696" name="Object 21"/>
            <p:cNvGraphicFramePr>
              <a:graphicFrameLocks noChangeAspect="1"/>
            </p:cNvGraphicFramePr>
            <p:nvPr/>
          </p:nvGraphicFramePr>
          <p:xfrm>
            <a:off x="1312" y="2909"/>
            <a:ext cx="640" cy="272"/>
          </p:xfrm>
          <a:graphic>
            <a:graphicData uri="http://schemas.openxmlformats.org/presentationml/2006/ole">
              <p:oleObj spid="_x0000_s188421" name="Equation" r:id="rId8" imgW="1016000" imgH="431800" progId="Equation.3">
                <p:embed/>
              </p:oleObj>
            </a:graphicData>
          </a:graphic>
        </p:graphicFrame>
        <p:graphicFrame>
          <p:nvGraphicFramePr>
            <p:cNvPr id="1010697" name="Object 22"/>
            <p:cNvGraphicFramePr>
              <a:graphicFrameLocks noChangeAspect="1"/>
            </p:cNvGraphicFramePr>
            <p:nvPr/>
          </p:nvGraphicFramePr>
          <p:xfrm>
            <a:off x="1300" y="3352"/>
            <a:ext cx="648" cy="272"/>
          </p:xfrm>
          <a:graphic>
            <a:graphicData uri="http://schemas.openxmlformats.org/presentationml/2006/ole">
              <p:oleObj spid="_x0000_s188422" name="Equation" r:id="rId9" imgW="1028254" imgH="431613" progId="Equation.3">
                <p:embed/>
              </p:oleObj>
            </a:graphicData>
          </a:graphic>
        </p:graphicFrame>
        <p:sp>
          <p:nvSpPr>
            <p:cNvPr id="1010698" name="Freeform 12"/>
            <p:cNvSpPr>
              <a:spLocks/>
            </p:cNvSpPr>
            <p:nvPr/>
          </p:nvSpPr>
          <p:spPr bwMode="auto">
            <a:xfrm rot="374069">
              <a:off x="1288" y="323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5029200" y="2590800"/>
            <a:ext cx="1447800" cy="16002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18"/>
          <p:cNvGraphicFramePr>
            <a:graphicFrameLocks noChangeAspect="1"/>
          </p:cNvGraphicFramePr>
          <p:nvPr/>
        </p:nvGraphicFramePr>
        <p:xfrm>
          <a:off x="5257800" y="2209800"/>
          <a:ext cx="2603500" cy="469900"/>
        </p:xfrm>
        <a:graphic>
          <a:graphicData uri="http://schemas.openxmlformats.org/presentationml/2006/ole">
            <p:oleObj spid="_x0000_s189442" name="Equation" r:id="rId3" imgW="2603500" imgH="469900" progId="Equation.3">
              <p:embed/>
            </p:oleObj>
          </a:graphicData>
        </a:graphic>
      </p:graphicFrame>
      <p:graphicFrame>
        <p:nvGraphicFramePr>
          <p:cNvPr id="138243" name="Object 19"/>
          <p:cNvGraphicFramePr>
            <a:graphicFrameLocks noChangeAspect="1"/>
          </p:cNvGraphicFramePr>
          <p:nvPr/>
        </p:nvGraphicFramePr>
        <p:xfrm>
          <a:off x="1473200" y="3263900"/>
          <a:ext cx="5537200" cy="469900"/>
        </p:xfrm>
        <a:graphic>
          <a:graphicData uri="http://schemas.openxmlformats.org/presentationml/2006/ole">
            <p:oleObj spid="_x0000_s189443" name="Equation" r:id="rId4" imgW="5537200" imgH="469900" progId="Equation.3">
              <p:embed/>
            </p:oleObj>
          </a:graphicData>
        </a:graphic>
      </p:graphicFrame>
      <p:graphicFrame>
        <p:nvGraphicFramePr>
          <p:cNvPr id="1011716" name="Object 20"/>
          <p:cNvGraphicFramePr>
            <a:graphicFrameLocks noChangeAspect="1"/>
          </p:cNvGraphicFramePr>
          <p:nvPr/>
        </p:nvGraphicFramePr>
        <p:xfrm>
          <a:off x="215900" y="914400"/>
          <a:ext cx="8470900" cy="977900"/>
        </p:xfrm>
        <a:graphic>
          <a:graphicData uri="http://schemas.openxmlformats.org/presentationml/2006/ole">
            <p:oleObj spid="_x0000_s189444" name="Equation" r:id="rId5" imgW="8470900" imgH="9779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1905000"/>
            <a:ext cx="3441700" cy="1003300"/>
            <a:chOff x="816" y="1200"/>
            <a:chExt cx="2168" cy="632"/>
          </a:xfrm>
        </p:grpSpPr>
        <p:graphicFrame>
          <p:nvGraphicFramePr>
            <p:cNvPr id="1011727" name="Object 21"/>
            <p:cNvGraphicFramePr>
              <a:graphicFrameLocks noChangeAspect="1"/>
            </p:cNvGraphicFramePr>
            <p:nvPr/>
          </p:nvGraphicFramePr>
          <p:xfrm>
            <a:off x="816" y="1216"/>
            <a:ext cx="2168" cy="616"/>
          </p:xfrm>
          <a:graphic>
            <a:graphicData uri="http://schemas.openxmlformats.org/presentationml/2006/ole">
              <p:oleObj spid="_x0000_s189449" name="Equation" r:id="rId6" imgW="3441700" imgH="977900" progId="Equation.3">
                <p:embed/>
              </p:oleObj>
            </a:graphicData>
          </a:graphic>
        </p:graphicFrame>
        <p:sp>
          <p:nvSpPr>
            <p:cNvPr id="1011728" name="Freeform 7"/>
            <p:cNvSpPr>
              <a:spLocks/>
            </p:cNvSpPr>
            <p:nvPr/>
          </p:nvSpPr>
          <p:spPr bwMode="auto">
            <a:xfrm rot="374069">
              <a:off x="1440" y="15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11729" name="Text Box 8"/>
            <p:cNvSpPr txBox="1">
              <a:spLocks noChangeArrowheads="1"/>
            </p:cNvSpPr>
            <p:nvPr/>
          </p:nvSpPr>
          <p:spPr bwMode="auto">
            <a:xfrm>
              <a:off x="1408" y="120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宋体" pitchFamily="2" charset="-122"/>
                </a:rPr>
                <a:t>列变换</a:t>
              </a:r>
            </a:p>
          </p:txBody>
        </p:sp>
      </p:grp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3632200" y="2425700"/>
            <a:ext cx="838200" cy="4572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47900" y="3898900"/>
            <a:ext cx="5003800" cy="736600"/>
            <a:chOff x="1416" y="2456"/>
            <a:chExt cx="3152" cy="464"/>
          </a:xfrm>
        </p:grpSpPr>
        <p:graphicFrame>
          <p:nvGraphicFramePr>
            <p:cNvPr id="1011724" name="Object 22"/>
            <p:cNvGraphicFramePr>
              <a:graphicFrameLocks noChangeAspect="1"/>
            </p:cNvGraphicFramePr>
            <p:nvPr/>
          </p:nvGraphicFramePr>
          <p:xfrm>
            <a:off x="1416" y="2624"/>
            <a:ext cx="3152" cy="296"/>
          </p:xfrm>
          <a:graphic>
            <a:graphicData uri="http://schemas.openxmlformats.org/presentationml/2006/ole">
              <p:oleObj spid="_x0000_s189448" name="Equation" r:id="rId7" imgW="5003800" imgH="469900" progId="Equation.3">
                <p:embed/>
              </p:oleObj>
            </a:graphicData>
          </a:graphic>
        </p:graphicFrame>
        <p:sp>
          <p:nvSpPr>
            <p:cNvPr id="1011725" name="Text Box 12"/>
            <p:cNvSpPr txBox="1">
              <a:spLocks noChangeArrowheads="1"/>
            </p:cNvSpPr>
            <p:nvPr/>
          </p:nvSpPr>
          <p:spPr bwMode="auto">
            <a:xfrm>
              <a:off x="2352" y="245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宋体" pitchFamily="2" charset="-122"/>
                </a:rPr>
                <a:t>行变换</a:t>
              </a:r>
            </a:p>
          </p:txBody>
        </p:sp>
        <p:sp>
          <p:nvSpPr>
            <p:cNvPr id="1011726" name="Freeform 13"/>
            <p:cNvSpPr>
              <a:spLocks/>
            </p:cNvSpPr>
            <p:nvPr/>
          </p:nvSpPr>
          <p:spPr bwMode="auto">
            <a:xfrm rot="374069">
              <a:off x="2416" y="275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5575300" y="4165600"/>
            <a:ext cx="1435100" cy="4572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38255" name="Object 23"/>
          <p:cNvGraphicFramePr>
            <a:graphicFrameLocks noChangeAspect="1"/>
          </p:cNvGraphicFramePr>
          <p:nvPr/>
        </p:nvGraphicFramePr>
        <p:xfrm>
          <a:off x="1231900" y="4946650"/>
          <a:ext cx="3340100" cy="469900"/>
        </p:xfrm>
        <a:graphic>
          <a:graphicData uri="http://schemas.openxmlformats.org/presentationml/2006/ole">
            <p:oleObj spid="_x0000_s189445" name="Equation" r:id="rId8" imgW="3340100" imgH="469900" progId="Equation.3">
              <p:embed/>
            </p:oleObj>
          </a:graphicData>
        </a:graphic>
      </p:graphicFrame>
      <p:graphicFrame>
        <p:nvGraphicFramePr>
          <p:cNvPr id="138256" name="Object 24"/>
          <p:cNvGraphicFramePr>
            <a:graphicFrameLocks noChangeAspect="1"/>
          </p:cNvGraphicFramePr>
          <p:nvPr/>
        </p:nvGraphicFramePr>
        <p:xfrm>
          <a:off x="4572000" y="4940300"/>
          <a:ext cx="1816100" cy="469900"/>
        </p:xfrm>
        <a:graphic>
          <a:graphicData uri="http://schemas.openxmlformats.org/presentationml/2006/ole">
            <p:oleObj spid="_x0000_s189446" name="Equation" r:id="rId9" imgW="1816100" imgH="469900" progId="Equation.3">
              <p:embed/>
            </p:oleObj>
          </a:graphicData>
        </a:graphic>
      </p:graphicFrame>
      <p:graphicFrame>
        <p:nvGraphicFramePr>
          <p:cNvPr id="138257" name="Object 25"/>
          <p:cNvGraphicFramePr>
            <a:graphicFrameLocks noChangeAspect="1"/>
          </p:cNvGraphicFramePr>
          <p:nvPr/>
        </p:nvGraphicFramePr>
        <p:xfrm>
          <a:off x="1905000" y="5562600"/>
          <a:ext cx="1854200" cy="431800"/>
        </p:xfrm>
        <a:graphic>
          <a:graphicData uri="http://schemas.openxmlformats.org/presentationml/2006/ole">
            <p:oleObj spid="_x0000_s189447" name="Equation" r:id="rId10" imgW="18542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9" grpId="0" animBg="1"/>
      <p:bldP spid="13825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42988" y="404813"/>
            <a:ext cx="67691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9999FF">
                    <a:lumMod val="50000"/>
                  </a:srgbClr>
                </a:solidFill>
                <a:latin typeface="Arial" charset="0"/>
                <a:ea typeface="宋体" charset="-122"/>
              </a:rPr>
              <a:t>总结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395288" y="1196975"/>
            <a:ext cx="855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Arial" charset="0"/>
              </a:rPr>
              <a:t>（一）初等变换与矩阵乘法的关系</a:t>
            </a:r>
            <a:endParaRPr lang="en-US" altLang="zh-CN" sz="2800" b="1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79400" y="1992313"/>
            <a:ext cx="886460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定理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en-US" altLang="zh-CN" sz="2400" b="1" smtClean="0">
                <a:solidFill>
                  <a:srgbClr val="00007D"/>
                </a:solidFill>
              </a:rPr>
              <a:t>   </a:t>
            </a: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en-US" altLang="zh-CN" sz="2400" b="1" i="1" smtClean="0">
                <a:solidFill>
                  <a:srgbClr val="000000"/>
                </a:solidFill>
              </a:rPr>
              <a:t>A, B</a:t>
            </a:r>
            <a:r>
              <a:rPr lang="zh-CN" altLang="en-US" sz="2400" b="1" smtClean="0">
                <a:solidFill>
                  <a:srgbClr val="000000"/>
                </a:solidFill>
              </a:rPr>
              <a:t>是一个 </a:t>
            </a:r>
            <a:r>
              <a:rPr lang="en-US" altLang="zh-CN" sz="2400" b="1" i="1" smtClean="0">
                <a:solidFill>
                  <a:srgbClr val="000000"/>
                </a:solidFill>
              </a:rPr>
              <a:t>m</a:t>
            </a:r>
            <a:r>
              <a:rPr lang="en-US" altLang="en-US" sz="24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lang="zh-CN" altLang="en-US" sz="2400" b="1" smtClean="0">
                <a:solidFill>
                  <a:srgbClr val="000000"/>
                </a:solidFill>
              </a:rPr>
              <a:t>矩阵，则      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  </a:t>
            </a:r>
            <a:r>
              <a:rPr lang="en-US" altLang="zh-CN" sz="2400" b="1" smtClean="0">
                <a:solidFill>
                  <a:srgbClr val="000000"/>
                </a:solidFill>
              </a:rPr>
              <a:t>(1)</a:t>
            </a:r>
            <a:r>
              <a:rPr lang="zh-CN" altLang="en-US" sz="2400" b="1" smtClean="0">
                <a:solidFill>
                  <a:srgbClr val="000000"/>
                </a:solidFill>
              </a:rPr>
              <a:t>               的充要条件是存在 可逆矩阵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P 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使得</a:t>
            </a:r>
            <a:r>
              <a:rPr lang="en-US" altLang="zh-CN" sz="2400" b="1" i="1" smtClean="0">
                <a:solidFill>
                  <a:srgbClr val="000000"/>
                </a:solidFill>
              </a:rPr>
              <a:t>P A=B</a:t>
            </a:r>
            <a:r>
              <a:rPr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 (2)</a:t>
            </a:r>
            <a:r>
              <a:rPr lang="zh-CN" altLang="en-US" sz="2400" b="1" smtClean="0">
                <a:solidFill>
                  <a:srgbClr val="000000"/>
                </a:solidFill>
              </a:rPr>
              <a:t>               的充要条件是存在 可逆矩阵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Q 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使得</a:t>
            </a:r>
            <a:r>
              <a:rPr lang="en-US" altLang="zh-CN" sz="2400" b="1" i="1" smtClean="0">
                <a:solidFill>
                  <a:srgbClr val="000000"/>
                </a:solidFill>
              </a:rPr>
              <a:t> A Q =B</a:t>
            </a:r>
            <a:r>
              <a:rPr lang="zh-CN" altLang="en-US" sz="2400" b="1" smtClean="0">
                <a:solidFill>
                  <a:srgbClr val="000000"/>
                </a:solidFill>
              </a:rPr>
              <a:t>；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 (3)</a:t>
            </a:r>
            <a:r>
              <a:rPr lang="zh-CN" altLang="en-US" sz="2400" b="1" smtClean="0">
                <a:solidFill>
                  <a:srgbClr val="000000"/>
                </a:solidFill>
              </a:rPr>
              <a:t>               的充要条件是存在 可逆矩阵</a:t>
            </a:r>
            <a:r>
              <a:rPr lang="en-US" altLang="zh-CN" sz="2400" b="1" i="1" smtClean="0">
                <a:solidFill>
                  <a:srgbClr val="000000"/>
                </a:solidFill>
              </a:rPr>
              <a:t>P </a:t>
            </a:r>
            <a:r>
              <a:rPr lang="zh-CN" altLang="en-US" sz="2400" b="1" smtClean="0">
                <a:solidFill>
                  <a:srgbClr val="000000"/>
                </a:solidFill>
              </a:rPr>
              <a:t>和</a:t>
            </a:r>
            <a:r>
              <a:rPr lang="en-US" altLang="zh-CN" sz="2400" b="1" i="1" smtClean="0">
                <a:solidFill>
                  <a:srgbClr val="000000"/>
                </a:solidFill>
              </a:rPr>
              <a:t>Q 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使得</a:t>
            </a:r>
            <a:r>
              <a:rPr lang="en-US" altLang="zh-CN" sz="2400" b="1" i="1" smtClean="0">
                <a:solidFill>
                  <a:srgbClr val="000000"/>
                </a:solidFill>
              </a:rPr>
              <a:t>P A Q =B</a:t>
            </a:r>
            <a:r>
              <a:rPr lang="zh-CN" altLang="en-US" sz="2400" b="1" smtClean="0">
                <a:solidFill>
                  <a:srgbClr val="000000"/>
                </a:solidFill>
              </a:rPr>
              <a:t>；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 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1042988" y="2817813"/>
          <a:ext cx="795337" cy="539750"/>
        </p:xfrm>
        <a:graphic>
          <a:graphicData uri="http://schemas.openxmlformats.org/presentationml/2006/ole">
            <p:oleObj spid="_x0000_s190466" name="Equation" r:id="rId3" imgW="393359" imgH="266469" progId="">
              <p:embed/>
            </p:oleObj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1116013" y="2349500"/>
          <a:ext cx="766762" cy="503238"/>
        </p:xfrm>
        <a:graphic>
          <a:graphicData uri="http://schemas.openxmlformats.org/presentationml/2006/ole">
            <p:oleObj spid="_x0000_s190467" name="Equation" r:id="rId4" imgW="393359" imgH="266469" progId="">
              <p:embed/>
            </p:oleObj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1062038" y="3556000"/>
          <a:ext cx="846137" cy="322263"/>
        </p:xfrm>
        <a:graphic>
          <a:graphicData uri="http://schemas.openxmlformats.org/presentationml/2006/ole">
            <p:oleObj spid="_x0000_s190468" name="Equation" r:id="rId5" imgW="431613" imgH="165028" progId="">
              <p:embed/>
            </p:oleObj>
          </a:graphicData>
        </a:graphic>
      </p:graphicFrame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423863" y="4429125"/>
            <a:ext cx="776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推论</a:t>
            </a:r>
            <a:r>
              <a:rPr lang="en-US" altLang="zh-CN" sz="2400" b="1" smtClean="0">
                <a:solidFill>
                  <a:srgbClr val="0000FF"/>
                </a:solidFill>
              </a:rPr>
              <a:t>1</a:t>
            </a:r>
            <a:r>
              <a:rPr lang="en-US" altLang="zh-CN" sz="2400" b="1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可逆的充要条件是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395288" y="5221288"/>
            <a:ext cx="776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推论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en-US" altLang="zh-CN" sz="2400" b="1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可逆的充要条件是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406400" y="5868988"/>
            <a:ext cx="776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推论</a:t>
            </a:r>
            <a:r>
              <a:rPr lang="en-US" altLang="zh-CN" sz="2400" b="1" smtClean="0">
                <a:solidFill>
                  <a:srgbClr val="0000FF"/>
                </a:solidFill>
              </a:rPr>
              <a:t>3</a:t>
            </a:r>
            <a:r>
              <a:rPr lang="en-US" altLang="zh-CN" sz="2400" b="1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可逆的充要条件是            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067300" y="4214813"/>
          <a:ext cx="736600" cy="603250"/>
        </p:xfrm>
        <a:graphic>
          <a:graphicData uri="http://schemas.openxmlformats.org/presentationml/2006/ole">
            <p:oleObj spid="_x0000_s190469" name="Equation" r:id="rId6" imgW="406048" imgH="266469" progId="">
              <p:embed/>
            </p:oleObj>
          </a:graphicData>
        </a:graphic>
      </p:graphicFrame>
      <p:graphicFrame>
        <p:nvGraphicFramePr>
          <p:cNvPr id="304146" name="Object 18"/>
          <p:cNvGraphicFramePr>
            <a:graphicFrameLocks noChangeAspect="1"/>
          </p:cNvGraphicFramePr>
          <p:nvPr/>
        </p:nvGraphicFramePr>
        <p:xfrm>
          <a:off x="5019675" y="4964113"/>
          <a:ext cx="892175" cy="719137"/>
        </p:xfrm>
        <a:graphic>
          <a:graphicData uri="http://schemas.openxmlformats.org/presentationml/2006/ole">
            <p:oleObj spid="_x0000_s190470" name="公式" r:id="rId7" imgW="380835" imgH="279279" progId="Equation.3">
              <p:embed/>
            </p:oleObj>
          </a:graphicData>
        </a:graphic>
      </p:graphicFrame>
      <p:graphicFrame>
        <p:nvGraphicFramePr>
          <p:cNvPr id="304147" name="Object 19"/>
          <p:cNvGraphicFramePr>
            <a:graphicFrameLocks noChangeAspect="1"/>
          </p:cNvGraphicFramePr>
          <p:nvPr/>
        </p:nvGraphicFramePr>
        <p:xfrm>
          <a:off x="5003800" y="5826125"/>
          <a:ext cx="969963" cy="431800"/>
        </p:xfrm>
        <a:graphic>
          <a:graphicData uri="http://schemas.openxmlformats.org/presentationml/2006/ole">
            <p:oleObj spid="_x0000_s190471" name="公式" r:id="rId8" imgW="406048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build="p"/>
      <p:bldP spid="22" grpId="0"/>
      <p:bldP spid="23" grpId="0"/>
      <p:bldP spid="2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03350" y="2324100"/>
          <a:ext cx="1804988" cy="852488"/>
        </p:xfrm>
        <a:graphic>
          <a:graphicData uri="http://schemas.openxmlformats.org/presentationml/2006/ole">
            <p:oleObj spid="_x0000_s191490" name="公式" r:id="rId3" imgW="457002" imgH="215806" progId="Equation.3">
              <p:embed/>
            </p:oleObj>
          </a:graphicData>
        </a:graphic>
      </p:graphicFrame>
      <p:graphicFrame>
        <p:nvGraphicFramePr>
          <p:cNvPr id="7153667" name="Object 3"/>
          <p:cNvGraphicFramePr>
            <a:graphicFrameLocks noChangeAspect="1"/>
          </p:cNvGraphicFramePr>
          <p:nvPr/>
        </p:nvGraphicFramePr>
        <p:xfrm>
          <a:off x="5292725" y="2276475"/>
          <a:ext cx="2087563" cy="901700"/>
        </p:xfrm>
        <a:graphic>
          <a:graphicData uri="http://schemas.openxmlformats.org/presentationml/2006/ole">
            <p:oleObj spid="_x0000_s191491" name="公式" r:id="rId4" imgW="558558" imgH="241195" progId="Equation.3">
              <p:embed/>
            </p:oleObj>
          </a:graphicData>
        </a:graphic>
      </p:graphicFrame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3203575" y="2781300"/>
            <a:ext cx="20891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48038" y="4005263"/>
            <a:ext cx="1728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初等列变换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781175" y="3711575"/>
          <a:ext cx="1354138" cy="1804988"/>
        </p:xfrm>
        <a:graphic>
          <a:graphicData uri="http://schemas.openxmlformats.org/presentationml/2006/ole">
            <p:oleObj spid="_x0000_s191492" name="公式" r:id="rId5" imgW="342751" imgH="457002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651500" y="3762375"/>
          <a:ext cx="1517650" cy="1898650"/>
        </p:xfrm>
        <a:graphic>
          <a:graphicData uri="http://schemas.openxmlformats.org/presentationml/2006/ole">
            <p:oleObj spid="_x0000_s191493" name="公式" r:id="rId6" imgW="406224" imgH="507780" progId="Equation.3">
              <p:embed/>
            </p:oleObj>
          </a:graphicData>
        </a:graphic>
      </p:graphicFrame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3355975" y="4573588"/>
            <a:ext cx="20891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19475" y="2205038"/>
            <a:ext cx="1728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初等行变换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395288" y="836613"/>
            <a:ext cx="855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Arial" charset="0"/>
              </a:rPr>
              <a:t>（二）初等变换法求逆矩阵</a:t>
            </a:r>
            <a:endParaRPr lang="en-US" altLang="zh-CN" sz="2800" b="1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71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786" name="Object 2"/>
          <p:cNvGraphicFramePr>
            <a:graphicFrameLocks noChangeAspect="1"/>
          </p:cNvGraphicFramePr>
          <p:nvPr/>
        </p:nvGraphicFramePr>
        <p:xfrm>
          <a:off x="901700" y="1885950"/>
          <a:ext cx="7861300" cy="977900"/>
        </p:xfrm>
        <a:graphic>
          <a:graphicData uri="http://schemas.openxmlformats.org/presentationml/2006/ole">
            <p:oleObj spid="_x0000_s192514" name="Equation" r:id="rId3" imgW="7861300" imgH="977900" progId="Equation.3">
              <p:embed/>
            </p:oleObj>
          </a:graphicData>
        </a:graphic>
      </p:graphicFrame>
      <p:sp>
        <p:nvSpPr>
          <p:cNvPr id="1014787" name="Text Box 29"/>
          <p:cNvSpPr txBox="1">
            <a:spLocks noChangeArrowheads="1"/>
          </p:cNvSpPr>
          <p:nvPr/>
        </p:nvSpPr>
        <p:spPr bwMode="auto">
          <a:xfrm>
            <a:off x="395288" y="836613"/>
            <a:ext cx="855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0000"/>
                </a:solidFill>
                <a:latin typeface="Arial" charset="0"/>
              </a:rPr>
              <a:t>（三）初等变换的其他应用</a:t>
            </a:r>
            <a:endParaRPr lang="en-US" altLang="zh-CN" sz="2800" b="1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1427163" y="3078163"/>
          <a:ext cx="1755775" cy="852487"/>
        </p:xfrm>
        <a:graphic>
          <a:graphicData uri="http://schemas.openxmlformats.org/presentationml/2006/ole">
            <p:oleObj spid="_x0000_s192515" name="公式" r:id="rId4" imgW="444114" imgH="215713" progId="Equation.3">
              <p:embed/>
            </p:oleObj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5319713" y="3030538"/>
          <a:ext cx="2420937" cy="903287"/>
        </p:xfrm>
        <a:graphic>
          <a:graphicData uri="http://schemas.openxmlformats.org/presentationml/2006/ole">
            <p:oleObj spid="_x0000_s192516" name="公式" r:id="rId5" imgW="647700" imgH="241300" progId="Equation.3">
              <p:embed/>
            </p:oleObj>
          </a:graphicData>
        </a:graphic>
      </p:graphicFrame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3203575" y="3535363"/>
            <a:ext cx="20891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419475" y="2959100"/>
            <a:ext cx="172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初等行变换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5257800" y="2209800"/>
          <a:ext cx="2603500" cy="469900"/>
        </p:xfrm>
        <a:graphic>
          <a:graphicData uri="http://schemas.openxmlformats.org/presentationml/2006/ole">
            <p:oleObj spid="_x0000_s193538" name="Equation" r:id="rId3" imgW="2603500" imgH="469900" progId="Equation.3">
              <p:embed/>
            </p:oleObj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1473200" y="3263900"/>
          <a:ext cx="5537200" cy="469900"/>
        </p:xfrm>
        <a:graphic>
          <a:graphicData uri="http://schemas.openxmlformats.org/presentationml/2006/ole">
            <p:oleObj spid="_x0000_s193539" name="Equation" r:id="rId4" imgW="5537200" imgH="469900" progId="Equation.3">
              <p:embed/>
            </p:oleObj>
          </a:graphicData>
        </a:graphic>
      </p:graphicFrame>
      <p:graphicFrame>
        <p:nvGraphicFramePr>
          <p:cNvPr id="1015812" name="Object 4"/>
          <p:cNvGraphicFramePr>
            <a:graphicFrameLocks noChangeAspect="1"/>
          </p:cNvGraphicFramePr>
          <p:nvPr/>
        </p:nvGraphicFramePr>
        <p:xfrm>
          <a:off x="215900" y="914400"/>
          <a:ext cx="8470900" cy="977900"/>
        </p:xfrm>
        <a:graphic>
          <a:graphicData uri="http://schemas.openxmlformats.org/presentationml/2006/ole">
            <p:oleObj spid="_x0000_s193540" name="Equation" r:id="rId5" imgW="8470900" imgH="9779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1905000"/>
            <a:ext cx="3441700" cy="1003300"/>
            <a:chOff x="816" y="1200"/>
            <a:chExt cx="2168" cy="632"/>
          </a:xfrm>
        </p:grpSpPr>
        <p:graphicFrame>
          <p:nvGraphicFramePr>
            <p:cNvPr id="1015823" name="Object 9"/>
            <p:cNvGraphicFramePr>
              <a:graphicFrameLocks noChangeAspect="1"/>
            </p:cNvGraphicFramePr>
            <p:nvPr/>
          </p:nvGraphicFramePr>
          <p:xfrm>
            <a:off x="816" y="1216"/>
            <a:ext cx="2168" cy="616"/>
          </p:xfrm>
          <a:graphic>
            <a:graphicData uri="http://schemas.openxmlformats.org/presentationml/2006/ole">
              <p:oleObj spid="_x0000_s193545" name="Equation" r:id="rId6" imgW="3441700" imgH="977900" progId="Equation.3">
                <p:embed/>
              </p:oleObj>
            </a:graphicData>
          </a:graphic>
        </p:graphicFrame>
        <p:sp>
          <p:nvSpPr>
            <p:cNvPr id="1015824" name="Freeform 7"/>
            <p:cNvSpPr>
              <a:spLocks/>
            </p:cNvSpPr>
            <p:nvPr/>
          </p:nvSpPr>
          <p:spPr bwMode="auto">
            <a:xfrm rot="374069">
              <a:off x="1440" y="15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15825" name="Text Box 8"/>
            <p:cNvSpPr txBox="1">
              <a:spLocks noChangeArrowheads="1"/>
            </p:cNvSpPr>
            <p:nvPr/>
          </p:nvSpPr>
          <p:spPr bwMode="auto">
            <a:xfrm>
              <a:off x="1408" y="120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宋体" pitchFamily="2" charset="-122"/>
                </a:rPr>
                <a:t>列变换</a:t>
              </a:r>
            </a:p>
          </p:txBody>
        </p:sp>
      </p:grp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3632200" y="2425700"/>
            <a:ext cx="838200" cy="4572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47900" y="3898900"/>
            <a:ext cx="5003800" cy="736600"/>
            <a:chOff x="1416" y="2456"/>
            <a:chExt cx="3152" cy="464"/>
          </a:xfrm>
        </p:grpSpPr>
        <p:graphicFrame>
          <p:nvGraphicFramePr>
            <p:cNvPr id="1015820" name="Object 8"/>
            <p:cNvGraphicFramePr>
              <a:graphicFrameLocks noChangeAspect="1"/>
            </p:cNvGraphicFramePr>
            <p:nvPr/>
          </p:nvGraphicFramePr>
          <p:xfrm>
            <a:off x="1416" y="2624"/>
            <a:ext cx="3152" cy="296"/>
          </p:xfrm>
          <a:graphic>
            <a:graphicData uri="http://schemas.openxmlformats.org/presentationml/2006/ole">
              <p:oleObj spid="_x0000_s193544" name="Equation" r:id="rId7" imgW="5003800" imgH="469900" progId="Equation.3">
                <p:embed/>
              </p:oleObj>
            </a:graphicData>
          </a:graphic>
        </p:graphicFrame>
        <p:sp>
          <p:nvSpPr>
            <p:cNvPr id="1015821" name="Text Box 12"/>
            <p:cNvSpPr txBox="1">
              <a:spLocks noChangeArrowheads="1"/>
            </p:cNvSpPr>
            <p:nvPr/>
          </p:nvSpPr>
          <p:spPr bwMode="auto">
            <a:xfrm>
              <a:off x="2352" y="245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ea typeface="宋体" pitchFamily="2" charset="-122"/>
                </a:rPr>
                <a:t>行变换</a:t>
              </a:r>
            </a:p>
          </p:txBody>
        </p:sp>
        <p:sp>
          <p:nvSpPr>
            <p:cNvPr id="1015822" name="Freeform 13"/>
            <p:cNvSpPr>
              <a:spLocks/>
            </p:cNvSpPr>
            <p:nvPr/>
          </p:nvSpPr>
          <p:spPr bwMode="auto">
            <a:xfrm rot="374069">
              <a:off x="2416" y="275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5575300" y="4165600"/>
            <a:ext cx="1435100" cy="4572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38255" name="Object 5"/>
          <p:cNvGraphicFramePr>
            <a:graphicFrameLocks noChangeAspect="1"/>
          </p:cNvGraphicFramePr>
          <p:nvPr/>
        </p:nvGraphicFramePr>
        <p:xfrm>
          <a:off x="1231900" y="4946650"/>
          <a:ext cx="3340100" cy="469900"/>
        </p:xfrm>
        <a:graphic>
          <a:graphicData uri="http://schemas.openxmlformats.org/presentationml/2006/ole">
            <p:oleObj spid="_x0000_s193541" name="Equation" r:id="rId8" imgW="3340100" imgH="469900" progId="Equation.3">
              <p:embed/>
            </p:oleObj>
          </a:graphicData>
        </a:graphic>
      </p:graphicFrame>
      <p:graphicFrame>
        <p:nvGraphicFramePr>
          <p:cNvPr id="138256" name="Object 6"/>
          <p:cNvGraphicFramePr>
            <a:graphicFrameLocks noChangeAspect="1"/>
          </p:cNvGraphicFramePr>
          <p:nvPr/>
        </p:nvGraphicFramePr>
        <p:xfrm>
          <a:off x="4572000" y="4940300"/>
          <a:ext cx="1816100" cy="469900"/>
        </p:xfrm>
        <a:graphic>
          <a:graphicData uri="http://schemas.openxmlformats.org/presentationml/2006/ole">
            <p:oleObj spid="_x0000_s193542" name="Equation" r:id="rId9" imgW="1816100" imgH="469900" progId="Equation.3">
              <p:embed/>
            </p:oleObj>
          </a:graphicData>
        </a:graphic>
      </p:graphicFrame>
      <p:graphicFrame>
        <p:nvGraphicFramePr>
          <p:cNvPr id="138257" name="Object 7"/>
          <p:cNvGraphicFramePr>
            <a:graphicFrameLocks noChangeAspect="1"/>
          </p:cNvGraphicFramePr>
          <p:nvPr/>
        </p:nvGraphicFramePr>
        <p:xfrm>
          <a:off x="1905000" y="5562600"/>
          <a:ext cx="1854200" cy="431800"/>
        </p:xfrm>
        <a:graphic>
          <a:graphicData uri="http://schemas.openxmlformats.org/presentationml/2006/ole">
            <p:oleObj spid="_x0000_s193543" name="Equation" r:id="rId10" imgW="18542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9" grpId="0" animBg="1"/>
      <p:bldP spid="13825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250" y="2505075"/>
            <a:ext cx="63373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dirty="0">
                <a:solidFill>
                  <a:srgbClr val="9999FF">
                    <a:lumMod val="50000"/>
                  </a:srgbClr>
                </a:solidFill>
                <a:latin typeface="楷体_GB2312" pitchFamily="49" charset="-122"/>
              </a:rPr>
              <a:t>第三章 线性方程组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0" name="Object 6"/>
          <p:cNvGraphicFramePr>
            <a:graphicFrameLocks noChangeAspect="1"/>
          </p:cNvGraphicFramePr>
          <p:nvPr/>
        </p:nvGraphicFramePr>
        <p:xfrm>
          <a:off x="2559050" y="609600"/>
          <a:ext cx="4040188" cy="2151063"/>
        </p:xfrm>
        <a:graphic>
          <a:graphicData uri="http://schemas.openxmlformats.org/presentationml/2006/ole">
            <p:oleObj spid="_x0000_s132098" name="Equation" r:id="rId3" imgW="1765300" imgH="939800" progId="">
              <p:embed/>
            </p:oleObj>
          </a:graphicData>
        </a:graphic>
      </p:graphicFrame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1835150" y="31353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2079625" y="3151188"/>
            <a:ext cx="1455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FF"/>
                </a:solidFill>
              </a:rPr>
              <a:t>④</a:t>
            </a:r>
            <a:r>
              <a:rPr lang="en-US" altLang="en-US" b="1" smtClean="0">
                <a:solidFill>
                  <a:srgbClr val="0000FF"/>
                </a:solidFill>
              </a:rPr>
              <a:t>－</a:t>
            </a:r>
            <a:r>
              <a:rPr lang="en-US" altLang="zh-CN" b="1" smtClean="0">
                <a:solidFill>
                  <a:srgbClr val="0000FF"/>
                </a:solidFill>
              </a:rPr>
              <a:t>2×③ </a:t>
            </a:r>
          </a:p>
        </p:txBody>
      </p:sp>
      <p:graphicFrame>
        <p:nvGraphicFramePr>
          <p:cNvPr id="81931" name="Object 7"/>
          <p:cNvGraphicFramePr>
            <a:graphicFrameLocks noChangeAspect="1"/>
          </p:cNvGraphicFramePr>
          <p:nvPr/>
        </p:nvGraphicFramePr>
        <p:xfrm>
          <a:off x="2559050" y="3683000"/>
          <a:ext cx="4040188" cy="2122488"/>
        </p:xfrm>
        <a:graphic>
          <a:graphicData uri="http://schemas.openxmlformats.org/presentationml/2006/ole">
            <p:oleObj spid="_x0000_s132099" name="Equation" r:id="rId4" imgW="1765300" imgH="927100" progId="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59000" y="2738438"/>
            <a:ext cx="1223963" cy="396875"/>
            <a:chOff x="2835" y="1979"/>
            <a:chExt cx="771" cy="250"/>
          </a:xfrm>
        </p:grpSpPr>
        <p:sp>
          <p:nvSpPr>
            <p:cNvPr id="944147" name="Text Box 19"/>
            <p:cNvSpPr txBox="1">
              <a:spLocks noChangeArrowheads="1"/>
            </p:cNvSpPr>
            <p:nvPr/>
          </p:nvSpPr>
          <p:spPr bwMode="auto">
            <a:xfrm>
              <a:off x="2835" y="1979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44148" name="Text Box 20"/>
            <p:cNvSpPr txBox="1">
              <a:spLocks noChangeArrowheads="1"/>
            </p:cNvSpPr>
            <p:nvPr/>
          </p:nvSpPr>
          <p:spPr bwMode="auto">
            <a:xfrm>
              <a:off x="3288" y="1979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0000FF"/>
                  </a:solidFill>
                </a:rPr>
                <a:t>④</a:t>
              </a:r>
            </a:p>
          </p:txBody>
        </p:sp>
        <p:sp>
          <p:nvSpPr>
            <p:cNvPr id="944149" name="Line 21"/>
            <p:cNvSpPr>
              <a:spLocks noChangeShapeType="1"/>
            </p:cNvSpPr>
            <p:nvPr/>
          </p:nvSpPr>
          <p:spPr bwMode="auto">
            <a:xfrm>
              <a:off x="3061" y="2115"/>
              <a:ext cx="2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731000" y="641350"/>
            <a:ext cx="504825" cy="1995488"/>
            <a:chOff x="4240" y="1509"/>
            <a:chExt cx="318" cy="1257"/>
          </a:xfrm>
        </p:grpSpPr>
        <p:sp>
          <p:nvSpPr>
            <p:cNvPr id="944143" name="Text Box 30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44144" name="Text Box 31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44145" name="Text Box 32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44146" name="Text Box 33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731000" y="3709988"/>
            <a:ext cx="504825" cy="1995487"/>
            <a:chOff x="4240" y="1509"/>
            <a:chExt cx="318" cy="1257"/>
          </a:xfrm>
        </p:grpSpPr>
        <p:sp>
          <p:nvSpPr>
            <p:cNvPr id="944139" name="Text Box 40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944140" name="Text Box 41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②</a:t>
              </a:r>
            </a:p>
          </p:txBody>
        </p:sp>
        <p:sp>
          <p:nvSpPr>
            <p:cNvPr id="944141" name="Text Box 42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944142" name="Text Box 43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④</a:t>
              </a:r>
            </a:p>
          </p:txBody>
        </p:sp>
      </p:grp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2886075" y="4797425"/>
            <a:ext cx="4392613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2886075" y="5265738"/>
            <a:ext cx="4392613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  <p:bldP spid="81930" grpId="0"/>
      <p:bldP spid="81965" grpId="0" animBg="1"/>
      <p:bldP spid="8196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b="1" smtClean="0">
                <a:solidFill>
                  <a:srgbClr val="CC0099"/>
                </a:solidFill>
              </a:rPr>
              <a:t>§3.2  </a:t>
            </a:r>
            <a:r>
              <a:rPr kumimoji="1" lang="zh-CN" altLang="en-US" b="1" smtClean="0">
                <a:solidFill>
                  <a:srgbClr val="CC0099"/>
                </a:solidFill>
              </a:rPr>
              <a:t>矩阵的秩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矩阵的秩的引入</a:t>
            </a:r>
          </a:p>
        </p:txBody>
      </p:sp>
      <p:sp>
        <p:nvSpPr>
          <p:cNvPr id="1019907" name="Text Box 2"/>
          <p:cNvSpPr txBox="1">
            <a:spLocks noChangeArrowheads="1"/>
          </p:cNvSpPr>
          <p:nvPr/>
        </p:nvSpPr>
        <p:spPr bwMode="auto">
          <a:xfrm>
            <a:off x="849313" y="239553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任何矩阵</a:t>
            </a:r>
          </a:p>
        </p:txBody>
      </p:sp>
      <p:sp>
        <p:nvSpPr>
          <p:cNvPr id="1019908" name="Text Box 4"/>
          <p:cNvSpPr txBox="1">
            <a:spLocks noChangeArrowheads="1"/>
          </p:cNvSpPr>
          <p:nvPr/>
        </p:nvSpPr>
        <p:spPr bwMode="auto">
          <a:xfrm>
            <a:off x="5954713" y="239395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行阶梯形矩阵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25713" y="2316163"/>
            <a:ext cx="3352800" cy="460375"/>
            <a:chOff x="1440" y="919"/>
            <a:chExt cx="2112" cy="290"/>
          </a:xfrm>
        </p:grpSpPr>
        <p:sp>
          <p:nvSpPr>
            <p:cNvPr id="1019924" name="Line 7"/>
            <p:cNvSpPr>
              <a:spLocks noChangeShapeType="1"/>
            </p:cNvSpPr>
            <p:nvPr/>
          </p:nvSpPr>
          <p:spPr bwMode="auto">
            <a:xfrm>
              <a:off x="1440" y="1209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19925" name="Text Box 8"/>
            <p:cNvSpPr txBox="1">
              <a:spLocks noChangeArrowheads="1"/>
            </p:cNvSpPr>
            <p:nvPr/>
          </p:nvSpPr>
          <p:spPr bwMode="auto">
            <a:xfrm>
              <a:off x="1492" y="919"/>
              <a:ext cx="17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00"/>
                  </a:solidFill>
                </a:rPr>
                <a:t>有限次初等行变换  </a:t>
              </a:r>
            </a:p>
          </p:txBody>
        </p:sp>
      </p:grp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331913" y="4381500"/>
          <a:ext cx="1079500" cy="776288"/>
        </p:xfrm>
        <a:graphic>
          <a:graphicData uri="http://schemas.openxmlformats.org/presentationml/2006/ole">
            <p:oleObj spid="_x0000_s194562" name="公式" r:id="rId3" imgW="317362" imgH="228501" progId="Equation.3">
              <p:embed/>
            </p:oleObj>
          </a:graphicData>
        </a:graphic>
      </p:graphicFrame>
      <p:graphicFrame>
        <p:nvGraphicFramePr>
          <p:cNvPr id="1802243" name="Object 3"/>
          <p:cNvGraphicFramePr>
            <a:graphicFrameLocks noChangeAspect="1"/>
          </p:cNvGraphicFramePr>
          <p:nvPr/>
        </p:nvGraphicFramePr>
        <p:xfrm>
          <a:off x="2627313" y="3829050"/>
          <a:ext cx="792162" cy="1160463"/>
        </p:xfrm>
        <a:graphic>
          <a:graphicData uri="http://schemas.openxmlformats.org/presentationml/2006/ole">
            <p:oleObj spid="_x0000_s194563" name="公式" r:id="rId4" imgW="139700" imgH="279400" progId="Equation.3">
              <p:embed/>
            </p:oleObj>
          </a:graphicData>
        </a:graphic>
      </p:graphicFrame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3635375" y="2997200"/>
            <a:ext cx="4000500" cy="3476625"/>
            <a:chOff x="3635896" y="2996952"/>
            <a:chExt cx="4000500" cy="3476625"/>
          </a:xfrm>
        </p:grpSpPr>
        <p:graphicFrame>
          <p:nvGraphicFramePr>
            <p:cNvPr id="1019916" name="Object 4"/>
            <p:cNvGraphicFramePr>
              <a:graphicFrameLocks noChangeAspect="1"/>
            </p:cNvGraphicFramePr>
            <p:nvPr/>
          </p:nvGraphicFramePr>
          <p:xfrm>
            <a:off x="3635896" y="2996952"/>
            <a:ext cx="4000500" cy="3476625"/>
          </p:xfrm>
          <a:graphic>
            <a:graphicData uri="http://schemas.openxmlformats.org/presentationml/2006/ole">
              <p:oleObj spid="_x0000_s194564" name="公式" r:id="rId5" imgW="1282700" imgH="1638300" progId="Equation.3">
                <p:embed/>
              </p:oleObj>
            </a:graphicData>
          </a:graphic>
        </p:graphicFrame>
        <p:cxnSp>
          <p:nvCxnSpPr>
            <p:cNvPr id="1019917" name="直接连接符 12"/>
            <p:cNvCxnSpPr>
              <a:cxnSpLocks noChangeShapeType="1"/>
            </p:cNvCxnSpPr>
            <p:nvPr/>
          </p:nvCxnSpPr>
          <p:spPr bwMode="auto">
            <a:xfrm>
              <a:off x="3779912" y="3429000"/>
              <a:ext cx="36004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19918" name="直接连接符 15"/>
            <p:cNvCxnSpPr>
              <a:cxnSpLocks noChangeShapeType="1"/>
            </p:cNvCxnSpPr>
            <p:nvPr/>
          </p:nvCxnSpPr>
          <p:spPr bwMode="auto">
            <a:xfrm>
              <a:off x="4139952" y="3501008"/>
              <a:ext cx="0" cy="36004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19919" name="直接连接符 17"/>
            <p:cNvCxnSpPr>
              <a:cxnSpLocks noChangeShapeType="1"/>
            </p:cNvCxnSpPr>
            <p:nvPr/>
          </p:nvCxnSpPr>
          <p:spPr bwMode="auto">
            <a:xfrm>
              <a:off x="4211960" y="3861048"/>
              <a:ext cx="36004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19920" name="直接连接符 19"/>
            <p:cNvCxnSpPr>
              <a:cxnSpLocks noChangeShapeType="1"/>
            </p:cNvCxnSpPr>
            <p:nvPr/>
          </p:nvCxnSpPr>
          <p:spPr bwMode="auto">
            <a:xfrm>
              <a:off x="4644008" y="386104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19921" name="直接连接符 21"/>
            <p:cNvCxnSpPr>
              <a:cxnSpLocks noChangeShapeType="1"/>
            </p:cNvCxnSpPr>
            <p:nvPr/>
          </p:nvCxnSpPr>
          <p:spPr bwMode="auto">
            <a:xfrm>
              <a:off x="4644008" y="4437112"/>
              <a:ext cx="1296144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19922" name="直接连接符 23"/>
            <p:cNvCxnSpPr>
              <a:cxnSpLocks noChangeShapeType="1"/>
            </p:cNvCxnSpPr>
            <p:nvPr/>
          </p:nvCxnSpPr>
          <p:spPr bwMode="auto">
            <a:xfrm>
              <a:off x="5940152" y="4509120"/>
              <a:ext cx="0" cy="43204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19923" name="直接连接符 25"/>
            <p:cNvCxnSpPr>
              <a:cxnSpLocks noChangeShapeType="1"/>
            </p:cNvCxnSpPr>
            <p:nvPr/>
          </p:nvCxnSpPr>
          <p:spPr bwMode="auto">
            <a:xfrm>
              <a:off x="5940152" y="4941168"/>
              <a:ext cx="936104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30" name="右大括号 29"/>
          <p:cNvSpPr>
            <a:spLocks/>
          </p:cNvSpPr>
          <p:nvPr/>
        </p:nvSpPr>
        <p:spPr bwMode="auto">
          <a:xfrm>
            <a:off x="7019925" y="3141663"/>
            <a:ext cx="360363" cy="1511300"/>
          </a:xfrm>
          <a:prstGeom prst="rightBrace">
            <a:avLst>
              <a:gd name="adj1" fmla="val 8329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4750" y="3573463"/>
            <a:ext cx="57626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800" i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5" name="椭圆形标注 34"/>
          <p:cNvSpPr/>
          <p:nvPr/>
        </p:nvSpPr>
        <p:spPr bwMode="auto">
          <a:xfrm>
            <a:off x="7524750" y="2997200"/>
            <a:ext cx="1619250" cy="576263"/>
          </a:xfrm>
          <a:prstGeom prst="wedgeEllipseCallout">
            <a:avLst>
              <a:gd name="adj1" fmla="val -39507"/>
              <a:gd name="adj2" fmla="val 81019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Arial" charset="0"/>
              </a:rPr>
              <a:t>唯一确定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0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一、矩阵的秩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D60093"/>
                </a:solidFill>
              </a:rPr>
              <a:t>Rank of Matrix</a:t>
            </a:r>
            <a:r>
              <a:rPr lang="en-US" altLang="zh-CN" smtClean="0"/>
              <a:t>)</a:t>
            </a:r>
            <a:r>
              <a:rPr lang="zh-CN" altLang="en-US" smtClean="0"/>
              <a:t>的概念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790700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      定义：</a:t>
            </a:r>
            <a:r>
              <a:rPr lang="zh-CN" altLang="en-US" smtClean="0"/>
              <a:t>在 </a:t>
            </a:r>
            <a:r>
              <a:rPr lang="en-US" altLang="zh-CN" i="1" smtClean="0"/>
              <a:t>m</a:t>
            </a:r>
            <a:r>
              <a:rPr lang="en-US" altLang="zh-CN" smtClean="0"/>
              <a:t>×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矩阵 </a:t>
            </a:r>
            <a:r>
              <a:rPr lang="en-US" altLang="zh-CN" i="1" smtClean="0"/>
              <a:t>A </a:t>
            </a:r>
            <a:r>
              <a:rPr lang="zh-CN" altLang="en-US" smtClean="0"/>
              <a:t>中，任取 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行 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列</a:t>
            </a:r>
            <a:r>
              <a:rPr lang="en-US" altLang="zh-CN" smtClean="0"/>
              <a:t>(</a:t>
            </a:r>
            <a:r>
              <a:rPr lang="en-US" altLang="zh-CN" i="1" smtClean="0"/>
              <a:t> k</a:t>
            </a:r>
            <a:r>
              <a:rPr lang="en-US" altLang="zh-CN" smtClean="0"/>
              <a:t> ≤ </a:t>
            </a:r>
            <a:r>
              <a:rPr lang="en-US" altLang="zh-CN" i="1" smtClean="0"/>
              <a:t>m</a:t>
            </a:r>
            <a:r>
              <a:rPr lang="zh-CN" altLang="en-US" smtClean="0"/>
              <a:t>，</a:t>
            </a:r>
            <a:r>
              <a:rPr lang="en-US" altLang="zh-CN" i="1" smtClean="0"/>
              <a:t>k</a:t>
            </a:r>
            <a:r>
              <a:rPr lang="en-US" altLang="zh-CN" smtClean="0"/>
              <a:t>≤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位于这些行列交叉处的 </a:t>
            </a:r>
            <a:r>
              <a:rPr lang="en-US" altLang="zh-CN" i="1" smtClean="0"/>
              <a:t>k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个元素，不改变它们在 </a:t>
            </a:r>
            <a:r>
              <a:rPr lang="en-US" altLang="zh-CN" i="1" smtClean="0"/>
              <a:t>A</a:t>
            </a:r>
            <a:r>
              <a:rPr lang="zh-CN" altLang="en-US" smtClean="0"/>
              <a:t>中所处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的位置次序而得的 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阶行列式，称为矩阵 </a:t>
            </a:r>
            <a:r>
              <a:rPr lang="en-US" altLang="zh-CN" i="1" smtClean="0"/>
              <a:t>A </a:t>
            </a:r>
            <a:r>
              <a:rPr lang="zh-CN" altLang="en-US" smtClean="0"/>
              <a:t>的 </a:t>
            </a:r>
            <a:r>
              <a:rPr lang="en-US" altLang="zh-CN" i="1" smtClean="0">
                <a:solidFill>
                  <a:srgbClr val="FF0000"/>
                </a:solidFill>
              </a:rPr>
              <a:t>k </a:t>
            </a:r>
            <a:r>
              <a:rPr lang="zh-CN" altLang="en-US" smtClean="0">
                <a:solidFill>
                  <a:srgbClr val="FF0000"/>
                </a:solidFill>
              </a:rPr>
              <a:t>阶子式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zh-CN" altLang="en-US" smtClean="0"/>
              <a:t>．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" y="33289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FF0000"/>
                </a:solidFill>
                <a:ea typeface="黑体" pitchFamily="2" charset="-122"/>
              </a:rPr>
              <a:t>        ＊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×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阶子式共有            个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5410200" y="3357563"/>
          <a:ext cx="812800" cy="482600"/>
        </p:xfrm>
        <a:graphic>
          <a:graphicData uri="http://schemas.openxmlformats.org/presentationml/2006/ole">
            <p:oleObj spid="_x0000_s195586" name="Equation" r:id="rId3" imgW="406224" imgH="241195" progId="">
              <p:embed/>
            </p:oleObj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57200" y="5614988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概念辨析：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阶子式、矩阵的子块、余子式、代数余子式</a:t>
            </a: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1628775" y="3865563"/>
          <a:ext cx="2800350" cy="1420812"/>
        </p:xfrm>
        <a:graphic>
          <a:graphicData uri="http://schemas.openxmlformats.org/presentationml/2006/ole">
            <p:oleObj spid="_x0000_s195587" name="Equation" r:id="rId4" imgW="1358310" imgH="710891" progId="">
              <p:embed/>
            </p:oleObj>
          </a:graphicData>
        </a:graphic>
      </p:graphicFrame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2620963" y="3994150"/>
            <a:ext cx="0" cy="1220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1785938" y="4122738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3278188" y="3994150"/>
            <a:ext cx="0" cy="1220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1785938" y="4591050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591300" y="4241800"/>
            <a:ext cx="21955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是矩阵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阶子式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5286375" y="4178300"/>
          <a:ext cx="1193800" cy="965200"/>
        </p:xfrm>
        <a:graphic>
          <a:graphicData uri="http://schemas.openxmlformats.org/presentationml/2006/ole">
            <p:oleObj spid="_x0000_s195588" name="Equation" r:id="rId5" imgW="596900" imgH="482600" progId="">
              <p:embed/>
            </p:oleObj>
          </a:graphicData>
        </a:graphic>
      </p:graphicFrame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00063" y="4000500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例如</a:t>
            </a:r>
            <a:endParaRPr kumimoji="1" lang="zh-CN" altLang="en-US" sz="24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7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2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704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/>
      <p:bldP spid="17414" grpId="0" autoUpdateAnimBg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utoUpdateAnimBg="0"/>
      <p:bldP spid="14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1954" name="Object 19"/>
          <p:cNvGraphicFramePr>
            <a:graphicFrameLocks noChangeAspect="1"/>
          </p:cNvGraphicFramePr>
          <p:nvPr/>
        </p:nvGraphicFramePr>
        <p:xfrm>
          <a:off x="5486400" y="533400"/>
          <a:ext cx="2800350" cy="1420813"/>
        </p:xfrm>
        <a:graphic>
          <a:graphicData uri="http://schemas.openxmlformats.org/presentationml/2006/ole">
            <p:oleObj spid="_x0000_s196610" name="Equation" r:id="rId3" imgW="1358310" imgH="710891" progId="">
              <p:embed/>
            </p:oleObj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12725" y="2338388"/>
            <a:ext cx="420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与元素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相对应的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余子式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412875" y="781050"/>
            <a:ext cx="1739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176463" y="652463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8440" name="Object 14"/>
          <p:cNvGraphicFramePr>
            <a:graphicFrameLocks noChangeAspect="1"/>
          </p:cNvGraphicFramePr>
          <p:nvPr/>
        </p:nvGraphicFramePr>
        <p:xfrm>
          <a:off x="1271588" y="3038475"/>
          <a:ext cx="2030412" cy="965200"/>
        </p:xfrm>
        <a:graphic>
          <a:graphicData uri="http://schemas.openxmlformats.org/presentationml/2006/ole">
            <p:oleObj spid="_x0000_s196611" name="Equation" r:id="rId4" imgW="1016000" imgH="482600" progId="">
              <p:embed/>
            </p:oleObj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12725" y="4248150"/>
            <a:ext cx="314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相应的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代数余子式</a:t>
            </a:r>
          </a:p>
        </p:txBody>
      </p:sp>
      <p:sp>
        <p:nvSpPr>
          <p:cNvPr id="1021960" name="Line 10"/>
          <p:cNvSpPr>
            <a:spLocks noChangeShapeType="1"/>
          </p:cNvSpPr>
          <p:nvPr/>
        </p:nvSpPr>
        <p:spPr bwMode="auto">
          <a:xfrm>
            <a:off x="4572000" y="2209800"/>
            <a:ext cx="0" cy="4648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1961" name="Line 11"/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6157913" y="650875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5565775" y="1524000"/>
            <a:ext cx="25558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481888" y="650875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876800" y="424815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阶子块</a:t>
            </a:r>
          </a:p>
        </p:txBody>
      </p:sp>
      <p:graphicFrame>
        <p:nvGraphicFramePr>
          <p:cNvPr id="18450" name="Object 15"/>
          <p:cNvGraphicFramePr>
            <a:graphicFrameLocks noChangeAspect="1"/>
          </p:cNvGraphicFramePr>
          <p:nvPr/>
        </p:nvGraphicFramePr>
        <p:xfrm>
          <a:off x="6134100" y="4949825"/>
          <a:ext cx="1420813" cy="965200"/>
        </p:xfrm>
        <a:graphic>
          <a:graphicData uri="http://schemas.openxmlformats.org/presentationml/2006/ole">
            <p:oleObj spid="_x0000_s196612" name="Equation" r:id="rId5" imgW="710891" imgH="482391" progId="">
              <p:embed/>
            </p:oleObj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4876800" y="2338388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 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阶子式</a:t>
            </a:r>
          </a:p>
        </p:txBody>
      </p:sp>
      <p:graphicFrame>
        <p:nvGraphicFramePr>
          <p:cNvPr id="18452" name="Object 16"/>
          <p:cNvGraphicFramePr>
            <a:graphicFrameLocks noChangeAspect="1"/>
          </p:cNvGraphicFramePr>
          <p:nvPr/>
        </p:nvGraphicFramePr>
        <p:xfrm>
          <a:off x="6248400" y="3038475"/>
          <a:ext cx="1193800" cy="965200"/>
        </p:xfrm>
        <a:graphic>
          <a:graphicData uri="http://schemas.openxmlformats.org/presentationml/2006/ole">
            <p:oleObj spid="_x0000_s196613" name="Equation" r:id="rId6" imgW="596900" imgH="482600" progId="">
              <p:embed/>
            </p:oleObj>
          </a:graphicData>
        </a:graphic>
      </p:graphicFrame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6400800" y="650875"/>
            <a:ext cx="0" cy="1220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5565775" y="779463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7058025" y="650875"/>
            <a:ext cx="0" cy="1220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5565775" y="1247775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8458" name="Object 17"/>
          <p:cNvGraphicFramePr>
            <a:graphicFrameLocks noChangeAspect="1"/>
          </p:cNvGraphicFramePr>
          <p:nvPr/>
        </p:nvGraphicFramePr>
        <p:xfrm>
          <a:off x="382588" y="4949825"/>
          <a:ext cx="3808412" cy="965200"/>
        </p:xfrm>
        <a:graphic>
          <a:graphicData uri="http://schemas.openxmlformats.org/presentationml/2006/ole">
            <p:oleObj spid="_x0000_s196614" name="Equation" r:id="rId7" imgW="1905000" imgH="482600" progId="">
              <p:embed/>
            </p:oleObj>
          </a:graphicData>
        </a:graphic>
      </p:graphicFrame>
      <p:graphicFrame>
        <p:nvGraphicFramePr>
          <p:cNvPr id="18436" name="Object 18"/>
          <p:cNvGraphicFramePr>
            <a:graphicFrameLocks noChangeAspect="1"/>
          </p:cNvGraphicFramePr>
          <p:nvPr/>
        </p:nvGraphicFramePr>
        <p:xfrm>
          <a:off x="1358900" y="533400"/>
          <a:ext cx="1854200" cy="1420813"/>
        </p:xfrm>
        <a:graphic>
          <a:graphicData uri="http://schemas.openxmlformats.org/presentationml/2006/ole">
            <p:oleObj spid="_x0000_s196615" name="Equation" r:id="rId8" imgW="927100" imgH="71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animBg="1"/>
      <p:bldP spid="18439" grpId="0" animBg="1"/>
      <p:bldP spid="18441" grpId="0" autoUpdateAnimBg="0"/>
      <p:bldP spid="18446" grpId="0" animBg="1"/>
      <p:bldP spid="18447" grpId="0" animBg="1"/>
      <p:bldP spid="18448" grpId="0" animBg="1"/>
      <p:bldP spid="18449" grpId="0" autoUpdateAnimBg="0"/>
      <p:bldP spid="18451" grpId="0" autoUpdateAnimBg="0"/>
      <p:bldP spid="18454" grpId="0" animBg="1"/>
      <p:bldP spid="18454" grpId="1" animBg="1"/>
      <p:bldP spid="18455" grpId="0" animBg="1"/>
      <p:bldP spid="18455" grpId="1" animBg="1"/>
      <p:bldP spid="18456" grpId="0" animBg="1"/>
      <p:bldP spid="18456" grpId="1" animBg="1"/>
      <p:bldP spid="18457" grpId="0" animBg="1"/>
      <p:bldP spid="1845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7188" y="3686175"/>
            <a:ext cx="823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</a:rPr>
              <a:t>   问：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所有</a:t>
            </a:r>
            <a:r>
              <a:rPr lang="en-US" altLang="zh-CN" sz="2800" b="1" i="1" smtClean="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altLang="zh-CN" sz="2800" b="1" smtClean="0">
                <a:solidFill>
                  <a:srgbClr val="000000"/>
                </a:solidFill>
                <a:latin typeface="Arial" charset="0"/>
              </a:rPr>
              <a:t> +1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阶子式全等于零，那么</a:t>
            </a:r>
            <a:r>
              <a:rPr lang="zh-CN" altLang="en-US" sz="2800" b="1" i="1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矩阵</a:t>
            </a:r>
            <a:r>
              <a:rPr lang="en-US" altLang="zh-CN" sz="2800" b="1" i="1" smtClean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altLang="zh-CN" sz="2800" b="1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的</a:t>
            </a:r>
            <a:endParaRPr lang="en-US" altLang="zh-CN" sz="2800" b="1" smtClean="0">
              <a:solidFill>
                <a:srgbClr val="000000"/>
              </a:solidFill>
              <a:latin typeface="Arial" charset="0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altLang="zh-CN" sz="2800" b="1" smtClean="0">
              <a:solidFill>
                <a:srgbClr val="FF0000"/>
              </a:solidFill>
              <a:latin typeface="Arial" charset="0"/>
            </a:endParaRP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最高阶非零子式阶数恰好是</a:t>
            </a:r>
            <a:r>
              <a:rPr lang="en-US" altLang="zh-CN" sz="2800" b="1" i="1" smtClean="0">
                <a:solidFill>
                  <a:srgbClr val="000000"/>
                </a:solidFill>
                <a:latin typeface="Arial" charset="0"/>
              </a:rPr>
              <a:t>r </a:t>
            </a:r>
            <a:r>
              <a:rPr lang="zh-CN" altLang="en-US" sz="2800" b="1" smtClean="0">
                <a:solidFill>
                  <a:srgbClr val="000000"/>
                </a:solidFill>
                <a:latin typeface="Arial" charset="0"/>
              </a:rPr>
              <a:t>？</a:t>
            </a:r>
            <a:r>
              <a:rPr lang="en-US" altLang="zh-CN" sz="2800" b="1" smtClean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857250"/>
            <a:ext cx="7758113" cy="1333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  </a:t>
            </a:r>
            <a:r>
              <a:rPr lang="zh-CN" altLang="en-US" sz="2800" smtClean="0">
                <a:solidFill>
                  <a:srgbClr val="0000FF"/>
                </a:solidFill>
              </a:rPr>
              <a:t>定义</a:t>
            </a:r>
            <a:r>
              <a:rPr lang="en-US" altLang="zh-CN" sz="2800" smtClean="0">
                <a:solidFill>
                  <a:srgbClr val="0000FF"/>
                </a:solidFill>
              </a:rPr>
              <a:t>2  </a:t>
            </a:r>
            <a:r>
              <a:rPr lang="zh-CN" altLang="en-US" sz="2800" smtClean="0"/>
              <a:t>设矩阵 </a:t>
            </a:r>
            <a:r>
              <a:rPr lang="en-US" altLang="zh-CN" sz="2800" i="1" smtClean="0"/>
              <a:t>A </a:t>
            </a:r>
            <a:r>
              <a:rPr lang="zh-CN" altLang="en-US" sz="2800" smtClean="0"/>
              <a:t>中有一个不等于零的 </a:t>
            </a:r>
            <a:r>
              <a:rPr lang="en-US" altLang="zh-CN" sz="2800" i="1" smtClean="0"/>
              <a:t>r </a:t>
            </a:r>
            <a:r>
              <a:rPr lang="zh-CN" altLang="en-US" sz="2800" smtClean="0"/>
              <a:t>阶子式</a:t>
            </a:r>
            <a:r>
              <a:rPr lang="zh-CN" altLang="en-US" sz="2800" i="1" smtClean="0"/>
              <a:t> </a:t>
            </a:r>
            <a:endParaRPr lang="en-US" altLang="zh-CN" sz="2800" i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i="1" smtClean="0"/>
              <a:t>D</a:t>
            </a:r>
            <a:r>
              <a:rPr lang="zh-CN" altLang="en-US" sz="2800" smtClean="0"/>
              <a:t>，且所有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 +1 </a:t>
            </a:r>
            <a:r>
              <a:rPr lang="zh-CN" altLang="en-US" sz="2800" smtClean="0"/>
              <a:t>阶子式（如果存在的话）全等于</a:t>
            </a: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smtClean="0"/>
              <a:t>零，那么</a:t>
            </a:r>
            <a:r>
              <a:rPr lang="zh-CN" altLang="en-US" sz="2800" i="1" smtClean="0"/>
              <a:t> </a:t>
            </a:r>
            <a:r>
              <a:rPr lang="en-US" altLang="zh-CN" sz="2800" i="1" smtClean="0"/>
              <a:t>D </a:t>
            </a:r>
            <a:r>
              <a:rPr lang="zh-CN" altLang="en-US" sz="2800" smtClean="0"/>
              <a:t>称为矩阵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 </a:t>
            </a:r>
            <a:r>
              <a:rPr lang="zh-CN" altLang="en-US" sz="2800" smtClean="0"/>
              <a:t>的</a:t>
            </a:r>
            <a:r>
              <a:rPr lang="zh-CN" altLang="en-US" sz="2800" smtClean="0">
                <a:solidFill>
                  <a:srgbClr val="FF0000"/>
                </a:solidFill>
              </a:rPr>
              <a:t>最高阶非零子式</a:t>
            </a:r>
            <a:r>
              <a:rPr lang="zh-CN" altLang="en-US" sz="2800" smtClean="0"/>
              <a:t>，数 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smtClean="0"/>
              <a:t>称为</a:t>
            </a:r>
            <a:r>
              <a:rPr lang="zh-CN" altLang="en-US" sz="2800" smtClean="0">
                <a:solidFill>
                  <a:srgbClr val="FF0000"/>
                </a:solidFill>
              </a:rPr>
              <a:t>矩阵</a:t>
            </a:r>
            <a:r>
              <a:rPr lang="zh-CN" altLang="en-US" sz="2800" i="1" smtClean="0">
                <a:solidFill>
                  <a:srgbClr val="FF0000"/>
                </a:solidFill>
              </a:rPr>
              <a:t> </a:t>
            </a:r>
            <a:r>
              <a:rPr lang="en-US" altLang="zh-CN" sz="2800" i="1" smtClean="0">
                <a:solidFill>
                  <a:srgbClr val="FF0000"/>
                </a:solidFill>
              </a:rPr>
              <a:t>A</a:t>
            </a:r>
            <a:r>
              <a:rPr lang="en-US" altLang="zh-CN" sz="2800" smtClean="0">
                <a:solidFill>
                  <a:srgbClr val="FF0000"/>
                </a:solidFill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</a:rPr>
              <a:t>的秩</a:t>
            </a:r>
            <a:r>
              <a:rPr lang="zh-CN" altLang="en-US" sz="2800" smtClean="0"/>
              <a:t>，记作 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)</a:t>
            </a:r>
            <a:r>
              <a:rPr lang="zh-CN" altLang="en-US" sz="2800" smtClean="0"/>
              <a:t>．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57200" y="285750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</a:rPr>
              <a:t>   规定：</a:t>
            </a:r>
            <a:r>
              <a:rPr kumimoji="1" lang="zh-CN" altLang="en-US" sz="2800" b="1" smtClean="0">
                <a:solidFill>
                  <a:srgbClr val="000000"/>
                </a:solidFill>
                <a:latin typeface="楷体_GB2312" pitchFamily="49" charset="-122"/>
              </a:rPr>
              <a:t>零矩阵的秩等于零．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9459" grpId="0" build="p"/>
      <p:bldP spid="19464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3519488" y="2847975"/>
            <a:ext cx="1079500" cy="838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5286375" y="2847975"/>
            <a:ext cx="1079500" cy="838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7072313" y="2847975"/>
            <a:ext cx="1079500" cy="838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0200" name="Object 8"/>
          <p:cNvGraphicFramePr>
            <a:graphicFrameLocks noChangeAspect="1"/>
          </p:cNvGraphicFramePr>
          <p:nvPr/>
        </p:nvGraphicFramePr>
        <p:xfrm>
          <a:off x="2819400" y="2786063"/>
          <a:ext cx="5380038" cy="963612"/>
        </p:xfrm>
        <a:graphic>
          <a:graphicData uri="http://schemas.openxmlformats.org/presentationml/2006/ole">
            <p:oleObj spid="_x0000_s197634" name="Equation" r:id="rId3" imgW="2692400" imgH="482600" progId="">
              <p:embed/>
            </p:oleObj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57200" y="2011363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</a:t>
            </a:r>
          </a:p>
        </p:txBody>
      </p:sp>
      <p:graphicFrame>
        <p:nvGraphicFramePr>
          <p:cNvPr id="50183" name="Object 9"/>
          <p:cNvGraphicFramePr>
            <a:graphicFrameLocks noChangeAspect="1"/>
          </p:cNvGraphicFramePr>
          <p:nvPr/>
        </p:nvGraphicFramePr>
        <p:xfrm>
          <a:off x="976313" y="2557463"/>
          <a:ext cx="1852612" cy="1420812"/>
        </p:xfrm>
        <a:graphic>
          <a:graphicData uri="http://schemas.openxmlformats.org/presentationml/2006/ole">
            <p:oleObj spid="_x0000_s197635" name="Equation" r:id="rId4" imgW="927100" imgH="711200" progId="">
              <p:embed/>
            </p:oleObj>
          </a:graphicData>
        </a:graphic>
      </p:graphicFrame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33800" y="560388"/>
            <a:ext cx="0" cy="1220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389438" y="560388"/>
            <a:ext cx="0" cy="1220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3552825" y="688975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5045075" y="560388"/>
            <a:ext cx="0" cy="1220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552825" y="1144588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3552825" y="1600200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4114800" y="1920875"/>
            <a:ext cx="2895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5867400" y="1920875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7010400" y="1920875"/>
            <a:ext cx="4889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6248400" y="14478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0000FF"/>
                </a:solidFill>
              </a:rPr>
              <a:t>矩阵 </a:t>
            </a:r>
            <a:r>
              <a:rPr kumimoji="1" lang="en-US" altLang="zh-CN" sz="2000" b="1" i="1" smtClean="0">
                <a:solidFill>
                  <a:srgbClr val="0000FF"/>
                </a:solidFill>
              </a:rPr>
              <a:t>A </a:t>
            </a:r>
            <a:r>
              <a:rPr kumimoji="1" lang="zh-CN" altLang="en-US" sz="2000" b="1" smtClean="0">
                <a:solidFill>
                  <a:srgbClr val="0000FF"/>
                </a:solidFill>
              </a:rPr>
              <a:t>的 </a:t>
            </a:r>
            <a:r>
              <a:rPr kumimoji="1" lang="en-US" altLang="zh-CN" sz="2000" b="1" smtClean="0">
                <a:solidFill>
                  <a:srgbClr val="0000FF"/>
                </a:solidFill>
              </a:rPr>
              <a:t>2 </a:t>
            </a:r>
            <a:r>
              <a:rPr kumimoji="1" lang="zh-CN" altLang="en-US" sz="2000" b="1" smtClean="0">
                <a:solidFill>
                  <a:srgbClr val="0000FF"/>
                </a:solidFill>
              </a:rPr>
              <a:t>阶子式 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57200" y="4114800"/>
            <a:ext cx="8231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如果矩阵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中所有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阶子式都等于零，那么这个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阶子式也等于零 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4267200" y="990600"/>
            <a:ext cx="1079500" cy="838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24020" name="Object 10"/>
          <p:cNvGraphicFramePr>
            <a:graphicFrameLocks noChangeAspect="1"/>
          </p:cNvGraphicFramePr>
          <p:nvPr/>
        </p:nvGraphicFramePr>
        <p:xfrm>
          <a:off x="2947988" y="442913"/>
          <a:ext cx="3248025" cy="1420812"/>
        </p:xfrm>
        <a:graphic>
          <a:graphicData uri="http://schemas.openxmlformats.org/presentationml/2006/ole">
            <p:oleObj spid="_x0000_s197636" name="Equation" r:id="rId5" imgW="1625600" imgH="71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 animBg="1"/>
      <p:bldP spid="50193" grpId="0" animBg="1"/>
      <p:bldP spid="50194" grpId="0" animBg="1"/>
      <p:bldP spid="50182" grpId="0" autoUpdateAnimBg="0"/>
      <p:bldP spid="50184" grpId="0" animBg="1"/>
      <p:bldP spid="50184" grpId="1" animBg="1"/>
      <p:bldP spid="50184" grpId="2" animBg="1"/>
      <p:bldP spid="50184" grpId="3" animBg="1"/>
      <p:bldP spid="50185" grpId="0" animBg="1"/>
      <p:bldP spid="50185" grpId="1" animBg="1"/>
      <p:bldP spid="50185" grpId="2" animBg="1"/>
      <p:bldP spid="50185" grpId="3" animBg="1"/>
      <p:bldP spid="50186" grpId="0" animBg="1"/>
      <p:bldP spid="50186" grpId="1" animBg="1"/>
      <p:bldP spid="50187" grpId="0" animBg="1"/>
      <p:bldP spid="50187" grpId="1" animBg="1"/>
      <p:bldP spid="50187" grpId="2" animBg="1"/>
      <p:bldP spid="50187" grpId="3" animBg="1"/>
      <p:bldP spid="50188" grpId="0" animBg="1"/>
      <p:bldP spid="50188" grpId="1" animBg="1"/>
      <p:bldP spid="50188" grpId="2" animBg="1"/>
      <p:bldP spid="50188" grpId="3" animBg="1"/>
      <p:bldP spid="50188" grpId="4" animBg="1"/>
      <p:bldP spid="50189" grpId="0" animBg="1"/>
      <p:bldP spid="50189" grpId="1" animBg="1"/>
      <p:bldP spid="50189" grpId="2" animBg="1"/>
      <p:bldP spid="50189" grpId="3" animBg="1"/>
      <p:bldP spid="50189" grpId="4" animBg="1"/>
      <p:bldP spid="50195" grpId="0" animBg="1"/>
      <p:bldP spid="50196" grpId="0" animBg="1"/>
      <p:bldP spid="50197" grpId="0" animBg="1"/>
      <p:bldP spid="50198" grpId="0" autoUpdateAnimBg="0"/>
      <p:bldP spid="50199" grpId="0" autoUpdateAnimBg="0"/>
      <p:bldP spid="5020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1333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  定义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  </a:t>
            </a:r>
            <a:r>
              <a:rPr lang="zh-CN" altLang="en-US" smtClean="0"/>
              <a:t>设矩阵 </a:t>
            </a:r>
            <a:r>
              <a:rPr lang="en-US" altLang="zh-CN" i="1" smtClean="0"/>
              <a:t>A </a:t>
            </a:r>
            <a:r>
              <a:rPr lang="zh-CN" altLang="en-US" smtClean="0"/>
              <a:t>中有一个不等于零的 </a:t>
            </a:r>
            <a:r>
              <a:rPr lang="en-US" altLang="zh-CN" i="1" smtClean="0"/>
              <a:t>r </a:t>
            </a:r>
            <a:r>
              <a:rPr lang="zh-CN" altLang="en-US" smtClean="0"/>
              <a:t>阶子式</a:t>
            </a:r>
            <a:r>
              <a:rPr lang="zh-CN" altLang="en-US" i="1" smtClean="0"/>
              <a:t> </a:t>
            </a:r>
            <a:r>
              <a:rPr lang="en-US" altLang="zh-CN" i="1" smtClean="0"/>
              <a:t>D</a:t>
            </a:r>
            <a:r>
              <a:rPr lang="zh-CN" altLang="en-US" smtClean="0"/>
              <a:t>，且所有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smtClean="0"/>
              <a:t>r</a:t>
            </a:r>
            <a:r>
              <a:rPr lang="en-US" altLang="zh-CN" smtClean="0"/>
              <a:t> +1 </a:t>
            </a:r>
            <a:r>
              <a:rPr lang="zh-CN" altLang="en-US" smtClean="0"/>
              <a:t>阶子式（如果存在的话）全等于零，那么</a:t>
            </a:r>
            <a:r>
              <a:rPr lang="zh-CN" altLang="en-US" i="1" smtClean="0"/>
              <a:t> </a:t>
            </a:r>
            <a:r>
              <a:rPr lang="en-US" altLang="zh-CN" i="1" smtClean="0"/>
              <a:t>D </a:t>
            </a:r>
            <a:r>
              <a:rPr lang="zh-CN" altLang="en-US" smtClean="0"/>
              <a:t>称为矩阵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最高阶非零子式</a:t>
            </a:r>
            <a:r>
              <a:rPr lang="zh-CN" altLang="en-US" smtClean="0"/>
              <a:t>，数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矩阵</a:t>
            </a:r>
            <a:r>
              <a:rPr lang="zh-CN" altLang="en-US" i="1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的秩</a:t>
            </a:r>
            <a:r>
              <a:rPr lang="zh-CN" altLang="en-US" smtClean="0"/>
              <a:t>，记作 </a:t>
            </a:r>
            <a:r>
              <a:rPr lang="en-US" altLang="zh-CN" i="1" smtClean="0"/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268288" y="2667000"/>
            <a:ext cx="8604250" cy="39243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l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根据行列式按行（列）展开法则可知，矩阵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中任何一个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阶子式（如果存在的话）都可以用 </a:t>
            </a:r>
            <a:r>
              <a:rPr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+1 </a:t>
            </a:r>
            <a:r>
              <a:rPr lang="zh-CN" altLang="en-US" sz="2400" b="1" smtClean="0">
                <a:solidFill>
                  <a:srgbClr val="000000"/>
                </a:solidFill>
              </a:rPr>
              <a:t>阶子式来表示．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l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如果矩阵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中所有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阶子式都等于零，那么所有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+2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阶子式也都等于零 </a:t>
            </a:r>
            <a:r>
              <a:rPr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srgbClr val="000000"/>
                </a:solidFill>
              </a:rPr>
              <a:t>事实上，所有高于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 +1 </a:t>
            </a:r>
            <a:r>
              <a:rPr lang="zh-CN" altLang="en-US" sz="2400" b="1" smtClean="0">
                <a:solidFill>
                  <a:srgbClr val="000000"/>
                </a:solidFill>
              </a:rPr>
              <a:t>阶的子式（如果存在的话）也都等于零 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因此矩阵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的秩就是 </a:t>
            </a:r>
            <a:r>
              <a:rPr kumimoji="1" lang="en-US" altLang="zh-CN" sz="2400" b="1" i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中非零子式的最高阶数</a:t>
            </a:r>
            <a:r>
              <a:rPr lang="zh-CN" altLang="en-US" sz="2400" b="1" smtClean="0">
                <a:solidFill>
                  <a:srgbClr val="FF0000"/>
                </a:solidFill>
              </a:rPr>
              <a:t>．</a:t>
            </a:r>
          </a:p>
        </p:txBody>
      </p:sp>
      <p:sp>
        <p:nvSpPr>
          <p:cNvPr id="1025028" name="Text Box 4"/>
          <p:cNvSpPr txBox="1">
            <a:spLocks noChangeArrowheads="1"/>
          </p:cNvSpPr>
          <p:nvPr/>
        </p:nvSpPr>
        <p:spPr bwMode="auto">
          <a:xfrm>
            <a:off x="457200" y="203835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</a:rPr>
              <a:t>  规定：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零矩阵的秩等于零．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3"/>
          <p:cNvSpPr>
            <a:spLocks noChangeArrowheads="1"/>
          </p:cNvSpPr>
          <p:nvPr/>
        </p:nvSpPr>
        <p:spPr bwMode="auto">
          <a:xfrm>
            <a:off x="457200" y="519113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例</a:t>
            </a:r>
            <a:r>
              <a:rPr kumimoji="1" lang="en-US" altLang="zh-CN" sz="2400" b="1" smtClean="0">
                <a:solidFill>
                  <a:srgbClr val="0000FF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FF"/>
                </a:solidFill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求矩阵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的秩，其中</a:t>
            </a:r>
          </a:p>
        </p:txBody>
      </p:sp>
      <p:graphicFrame>
        <p:nvGraphicFramePr>
          <p:cNvPr id="1026051" name="Object 8"/>
          <p:cNvGraphicFramePr>
            <a:graphicFrameLocks noChangeAspect="1"/>
          </p:cNvGraphicFramePr>
          <p:nvPr/>
        </p:nvGraphicFramePr>
        <p:xfrm>
          <a:off x="1066800" y="1498600"/>
          <a:ext cx="2138363" cy="1401763"/>
        </p:xfrm>
        <a:graphic>
          <a:graphicData uri="http://schemas.openxmlformats.org/presentationml/2006/ole">
            <p:oleObj spid="_x0000_s198658" name="Equation" r:id="rId3" imgW="1066800" imgH="698500" progId="">
              <p:embed/>
            </p:oleObj>
          </a:graphicData>
        </a:graphic>
      </p:graphicFrame>
      <p:graphicFrame>
        <p:nvGraphicFramePr>
          <p:cNvPr id="1026052" name="Object 9"/>
          <p:cNvGraphicFramePr>
            <a:graphicFrameLocks noChangeAspect="1"/>
          </p:cNvGraphicFramePr>
          <p:nvPr/>
        </p:nvGraphicFramePr>
        <p:xfrm>
          <a:off x="3667125" y="1274763"/>
          <a:ext cx="3343275" cy="1849437"/>
        </p:xfrm>
        <a:graphic>
          <a:graphicData uri="http://schemas.openxmlformats.org/presentationml/2006/ole">
            <p:oleObj spid="_x0000_s198659" name="Equation" r:id="rId4" imgW="1676400" imgH="927100" progId="">
              <p:embed/>
            </p:oleObj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57200" y="3630613"/>
            <a:ext cx="504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</a:rPr>
              <a:t>在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中，</a:t>
            </a:r>
            <a:r>
              <a:rPr lang="en-US" altLang="zh-CN" sz="2400" b="1" smtClean="0">
                <a:solidFill>
                  <a:srgbClr val="000000"/>
                </a:solidFill>
              </a:rPr>
              <a:t>2 </a:t>
            </a:r>
            <a:r>
              <a:rPr lang="zh-CN" altLang="en-US" sz="2400" b="1" smtClean="0">
                <a:solidFill>
                  <a:srgbClr val="000000"/>
                </a:solidFill>
              </a:rPr>
              <a:t>阶子式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  </a:t>
            </a:r>
          </a:p>
        </p:txBody>
      </p:sp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3632200" y="3389313"/>
          <a:ext cx="1244600" cy="939800"/>
        </p:xfrm>
        <a:graphic>
          <a:graphicData uri="http://schemas.openxmlformats.org/presentationml/2006/ole">
            <p:oleObj spid="_x0000_s198660" name="Equation" r:id="rId5" imgW="622030" imgH="469696" progId="">
              <p:embed/>
            </p:oleObj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57200" y="4495800"/>
            <a:ext cx="85074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的 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阶子式只有一个，即 </a:t>
            </a:r>
            <a:r>
              <a:rPr lang="en-US" altLang="zh-CN" sz="2400" b="1" smtClean="0">
                <a:solidFill>
                  <a:srgbClr val="000000"/>
                </a:solidFill>
              </a:rPr>
              <a:t>|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|</a:t>
            </a:r>
            <a:r>
              <a:rPr lang="zh-CN" altLang="en-US" sz="2400" b="1" smtClean="0">
                <a:solidFill>
                  <a:srgbClr val="000000"/>
                </a:solidFill>
              </a:rPr>
              <a:t>，而且 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    |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| =3-40+42-36+35-4= 0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  <a:endParaRPr lang="en-US" altLang="zh-CN" sz="2400" b="1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因此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= 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1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343400" y="1343025"/>
            <a:ext cx="304800" cy="304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862513" y="1800225"/>
            <a:ext cx="304800" cy="304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895975" y="227171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27077" name="Object 8"/>
          <p:cNvGraphicFramePr>
            <a:graphicFrameLocks noChangeAspect="1"/>
          </p:cNvGraphicFramePr>
          <p:nvPr/>
        </p:nvGraphicFramePr>
        <p:xfrm>
          <a:off x="1066800" y="1498600"/>
          <a:ext cx="2138363" cy="1401763"/>
        </p:xfrm>
        <a:graphic>
          <a:graphicData uri="http://schemas.openxmlformats.org/presentationml/2006/ole">
            <p:oleObj spid="_x0000_s199682" name="Equation" r:id="rId3" imgW="1066800" imgH="698500" progId="">
              <p:embed/>
            </p:oleObj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57200" y="3276600"/>
            <a:ext cx="82311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解（续）：</a:t>
            </a:r>
            <a:r>
              <a:rPr lang="zh-CN" altLang="zh-CN" sz="2400" b="1" i="1" smtClean="0">
                <a:solidFill>
                  <a:srgbClr val="000000"/>
                </a:solidFill>
              </a:rPr>
              <a:t>B</a:t>
            </a:r>
            <a:r>
              <a:rPr lang="zh-CN" altLang="zh-CN" sz="2400" b="1" smtClean="0">
                <a:solidFill>
                  <a:srgbClr val="000000"/>
                </a:solidFill>
              </a:rPr>
              <a:t> 是一个行阶梯形矩阵，其非零行有 3 行，因此其 4 阶子式全为零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57200" y="4294188"/>
            <a:ext cx="850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以非零行的第一个非零元为对角元的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267200" y="1665288"/>
            <a:ext cx="2663825" cy="944562"/>
            <a:chOff x="2688" y="1049"/>
            <a:chExt cx="1678" cy="595"/>
          </a:xfrm>
        </p:grpSpPr>
        <p:sp>
          <p:nvSpPr>
            <p:cNvPr id="1027091" name="Line 9"/>
            <p:cNvSpPr>
              <a:spLocks noChangeShapeType="1"/>
            </p:cNvSpPr>
            <p:nvPr/>
          </p:nvSpPr>
          <p:spPr bwMode="auto">
            <a:xfrm>
              <a:off x="2688" y="1056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7092" name="Line 10"/>
            <p:cNvSpPr>
              <a:spLocks noChangeShapeType="1"/>
            </p:cNvSpPr>
            <p:nvPr/>
          </p:nvSpPr>
          <p:spPr bwMode="auto">
            <a:xfrm>
              <a:off x="2983" y="1049"/>
              <a:ext cx="0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7093" name="Line 11"/>
            <p:cNvSpPr>
              <a:spLocks noChangeShapeType="1"/>
            </p:cNvSpPr>
            <p:nvPr/>
          </p:nvSpPr>
          <p:spPr bwMode="auto">
            <a:xfrm>
              <a:off x="2983" y="1344"/>
              <a:ext cx="6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7094" name="Line 12"/>
            <p:cNvSpPr>
              <a:spLocks noChangeShapeType="1"/>
            </p:cNvSpPr>
            <p:nvPr/>
          </p:nvSpPr>
          <p:spPr bwMode="auto">
            <a:xfrm>
              <a:off x="3618" y="1349"/>
              <a:ext cx="0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7095" name="Line 13"/>
            <p:cNvSpPr>
              <a:spLocks noChangeShapeType="1"/>
            </p:cNvSpPr>
            <p:nvPr/>
          </p:nvSpPr>
          <p:spPr bwMode="auto">
            <a:xfrm>
              <a:off x="3618" y="1644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24600" name="Object 9"/>
          <p:cNvGraphicFramePr>
            <a:graphicFrameLocks noChangeAspect="1"/>
          </p:cNvGraphicFramePr>
          <p:nvPr/>
        </p:nvGraphicFramePr>
        <p:xfrm>
          <a:off x="457200" y="4959350"/>
          <a:ext cx="2633663" cy="1392238"/>
        </p:xfrm>
        <a:graphic>
          <a:graphicData uri="http://schemas.openxmlformats.org/presentationml/2006/ole">
            <p:oleObj spid="_x0000_s199683" name="Equation" r:id="rId4" imgW="1320800" imgH="698500" progId="">
              <p:embed/>
            </p:oleObj>
          </a:graphicData>
        </a:graphic>
      </p:graphicFrame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971800" y="5426075"/>
            <a:ext cx="277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，因此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smtClean="0">
                <a:solidFill>
                  <a:srgbClr val="000000"/>
                </a:solidFill>
              </a:rPr>
              <a:t>) = 3 </a:t>
            </a:r>
            <a:r>
              <a:rPr kumimoji="1" lang="zh-CN" altLang="en-US" b="1" smtClean="0">
                <a:solidFill>
                  <a:srgbClr val="000000"/>
                </a:solidFill>
                <a:latin typeface="Arial" charset="0"/>
              </a:rPr>
              <a:t>．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4267200" y="15240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267200" y="19812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4267200" y="24384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44958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4995863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60198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08" name="AutoShape 32"/>
          <p:cNvSpPr>
            <a:spLocks noChangeArrowheads="1"/>
          </p:cNvSpPr>
          <p:nvPr/>
        </p:nvSpPr>
        <p:spPr bwMode="auto">
          <a:xfrm>
            <a:off x="6443663" y="4868863"/>
            <a:ext cx="2555875" cy="1800225"/>
          </a:xfrm>
          <a:prstGeom prst="cloudCallout">
            <a:avLst>
              <a:gd name="adj1" fmla="val -71306"/>
              <a:gd name="adj2" fmla="val 434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还存在其它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3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阶非零子式吗？</a:t>
            </a:r>
          </a:p>
        </p:txBody>
      </p:sp>
      <p:graphicFrame>
        <p:nvGraphicFramePr>
          <p:cNvPr id="1027090" name="Object 10"/>
          <p:cNvGraphicFramePr>
            <a:graphicFrameLocks noChangeAspect="1"/>
          </p:cNvGraphicFramePr>
          <p:nvPr/>
        </p:nvGraphicFramePr>
        <p:xfrm>
          <a:off x="3667125" y="1274763"/>
          <a:ext cx="3343275" cy="1849437"/>
        </p:xfrm>
        <a:graphic>
          <a:graphicData uri="http://schemas.openxmlformats.org/presentationml/2006/ole">
            <p:oleObj spid="_x0000_s199684" name="Equation" r:id="rId5" imgW="1676400" imgH="927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nimBg="1"/>
      <p:bldP spid="24593" grpId="0" animBg="1"/>
      <p:bldP spid="24594" grpId="0" animBg="1"/>
      <p:bldP spid="24581" grpId="0"/>
      <p:bldP spid="24583" grpId="0" autoUpdateAnimBg="0"/>
      <p:bldP spid="24601" grpId="0" autoUpdateAnimBg="0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98" name="Object 12"/>
          <p:cNvGraphicFramePr>
            <a:graphicFrameLocks noChangeAspect="1"/>
          </p:cNvGraphicFramePr>
          <p:nvPr/>
        </p:nvGraphicFramePr>
        <p:xfrm>
          <a:off x="1066800" y="1498600"/>
          <a:ext cx="2138363" cy="1401763"/>
        </p:xfrm>
        <a:graphic>
          <a:graphicData uri="http://schemas.openxmlformats.org/presentationml/2006/ole">
            <p:oleObj spid="_x0000_s200706" name="Equation" r:id="rId4" imgW="1066800" imgH="698500" progId="">
              <p:embed/>
            </p:oleObj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3276600"/>
            <a:ext cx="82311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解（续）：</a:t>
            </a:r>
            <a:r>
              <a:rPr lang="zh-CN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还有其它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3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zh-CN" sz="2400" b="1" smtClean="0">
                <a:solidFill>
                  <a:srgbClr val="000000"/>
                </a:solidFill>
              </a:rPr>
              <a:t>阶非零子式，例如</a:t>
            </a:r>
            <a:endParaRPr kumimoji="1"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26640" name="Object 13"/>
          <p:cNvGraphicFramePr>
            <a:graphicFrameLocks noChangeAspect="1"/>
          </p:cNvGraphicFramePr>
          <p:nvPr/>
        </p:nvGraphicFramePr>
        <p:xfrm>
          <a:off x="457200" y="3967163"/>
          <a:ext cx="1849438" cy="1392237"/>
        </p:xfrm>
        <a:graphic>
          <a:graphicData uri="http://schemas.openxmlformats.org/presentationml/2006/ole">
            <p:oleObj spid="_x0000_s200707" name="Equation" r:id="rId5" imgW="927100" imgH="698500" progId="">
              <p:embed/>
            </p:oleObj>
          </a:graphicData>
        </a:graphic>
      </p:graphicFrame>
      <p:graphicFrame>
        <p:nvGraphicFramePr>
          <p:cNvPr id="26649" name="Object 14"/>
          <p:cNvGraphicFramePr>
            <a:graphicFrameLocks noChangeAspect="1"/>
          </p:cNvGraphicFramePr>
          <p:nvPr/>
        </p:nvGraphicFramePr>
        <p:xfrm>
          <a:off x="3319463" y="3967163"/>
          <a:ext cx="2330450" cy="1392237"/>
        </p:xfrm>
        <a:graphic>
          <a:graphicData uri="http://schemas.openxmlformats.org/presentationml/2006/ole">
            <p:oleObj spid="_x0000_s200708" name="Equation" r:id="rId6" imgW="1168400" imgH="698500" progId="">
              <p:embed/>
            </p:oleObj>
          </a:graphicData>
        </a:graphic>
      </p:graphicFrame>
      <p:graphicFrame>
        <p:nvGraphicFramePr>
          <p:cNvPr id="26650" name="Object 15"/>
          <p:cNvGraphicFramePr>
            <a:graphicFrameLocks noChangeAspect="1"/>
          </p:cNvGraphicFramePr>
          <p:nvPr/>
        </p:nvGraphicFramePr>
        <p:xfrm>
          <a:off x="6662738" y="3967163"/>
          <a:ext cx="2025650" cy="1393825"/>
        </p:xfrm>
        <a:graphic>
          <a:graphicData uri="http://schemas.openxmlformats.org/presentationml/2006/ole">
            <p:oleObj spid="_x0000_s200709" name="Equation" r:id="rId7" imgW="1016000" imgH="698500" progId="">
              <p:embed/>
            </p:oleObj>
          </a:graphicData>
        </a:graphic>
      </p:graphicFrame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436563" y="5694363"/>
            <a:ext cx="8269287" cy="5254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</a:rPr>
              <a:t>结论：行阶梯形矩阵的秩就等于非零行的行数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．</a:t>
            </a: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4267200" y="15240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4267200" y="19812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4267200" y="24384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44958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4995863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60198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5534025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66294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28112" name="Object 16"/>
          <p:cNvGraphicFramePr>
            <a:graphicFrameLocks noChangeAspect="1"/>
          </p:cNvGraphicFramePr>
          <p:nvPr/>
        </p:nvGraphicFramePr>
        <p:xfrm>
          <a:off x="3667125" y="1274763"/>
          <a:ext cx="3343275" cy="1849437"/>
        </p:xfrm>
        <a:graphic>
          <a:graphicData uri="http://schemas.openxmlformats.org/presentationml/2006/ole">
            <p:oleObj spid="_x0000_s200710" name="Equation" r:id="rId8" imgW="1676400" imgH="927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51" grpId="0" animBg="1" autoUpdateAnimBg="0"/>
      <p:bldP spid="26654" grpId="0" animBg="1"/>
      <p:bldP spid="26655" grpId="0" animBg="1"/>
      <p:bldP spid="26656" grpId="0" animBg="1"/>
      <p:bldP spid="26657" grpId="0" animBg="1"/>
      <p:bldP spid="26657" grpId="1" animBg="1"/>
      <p:bldP spid="26657" grpId="2" animBg="1"/>
      <p:bldP spid="26657" grpId="3" animBg="1"/>
      <p:bldP spid="26657" grpId="4" animBg="1"/>
      <p:bldP spid="26658" grpId="0" animBg="1"/>
      <p:bldP spid="26658" grpId="1" animBg="1"/>
      <p:bldP spid="26659" grpId="0" animBg="1"/>
      <p:bldP spid="26659" grpId="1" animBg="1"/>
      <p:bldP spid="26660" grpId="0" animBg="1"/>
      <p:bldP spid="26660" grpId="1" animBg="1"/>
      <p:bldP spid="26660" grpId="2" animBg="1"/>
      <p:bldP spid="26661" grpId="0" animBg="1"/>
      <p:bldP spid="26661" grpId="1" animBg="1"/>
      <p:bldP spid="2666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154" name="Object 10"/>
          <p:cNvGraphicFramePr>
            <a:graphicFrameLocks noChangeAspect="1"/>
          </p:cNvGraphicFramePr>
          <p:nvPr/>
        </p:nvGraphicFramePr>
        <p:xfrm>
          <a:off x="2535238" y="600075"/>
          <a:ext cx="4043362" cy="2124075"/>
        </p:xfrm>
        <a:graphic>
          <a:graphicData uri="http://schemas.openxmlformats.org/presentationml/2006/ole">
            <p:oleObj spid="_x0000_s133122" name="Equation" r:id="rId4" imgW="1765300" imgH="927100" progId="">
              <p:embed/>
            </p:oleObj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50813" y="3298825"/>
            <a:ext cx="3341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取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为自由变量，则 </a:t>
            </a:r>
          </a:p>
        </p:txBody>
      </p:sp>
      <p:graphicFrame>
        <p:nvGraphicFramePr>
          <p:cNvPr id="56326" name="Object 11"/>
          <p:cNvGraphicFramePr>
            <a:graphicFrameLocks noChangeAspect="1"/>
          </p:cNvGraphicFramePr>
          <p:nvPr/>
        </p:nvGraphicFramePr>
        <p:xfrm>
          <a:off x="3271838" y="2713038"/>
          <a:ext cx="1947862" cy="1630362"/>
        </p:xfrm>
        <a:graphic>
          <a:graphicData uri="http://schemas.openxmlformats.org/presentationml/2006/ole">
            <p:oleObj spid="_x0000_s133123" name="Equation" r:id="rId5" imgW="850531" imgH="710891" progId="">
              <p:embed/>
            </p:oleObj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50813" y="533241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令 </a:t>
            </a:r>
            <a:r>
              <a:rPr lang="en-US" altLang="zh-CN" sz="2400" b="1" i="1" smtClean="0">
                <a:solidFill>
                  <a:srgbClr val="000000"/>
                </a:solidFill>
              </a:rPr>
              <a:t>x</a:t>
            </a:r>
            <a:r>
              <a:rPr lang="en-US" altLang="zh-CN" sz="2400" b="1" baseline="-25000" smtClean="0">
                <a:solidFill>
                  <a:srgbClr val="000000"/>
                </a:solidFill>
              </a:rPr>
              <a:t>3  </a:t>
            </a:r>
            <a:r>
              <a:rPr lang="en-US" altLang="zh-CN" sz="2400" b="1" smtClean="0">
                <a:solidFill>
                  <a:srgbClr val="000000"/>
                </a:solidFill>
              </a:rPr>
              <a:t>= </a:t>
            </a:r>
            <a:r>
              <a:rPr lang="en-US" altLang="zh-CN" sz="2400" b="1" i="1" smtClean="0">
                <a:solidFill>
                  <a:srgbClr val="000000"/>
                </a:solidFill>
              </a:rPr>
              <a:t>c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，则  </a:t>
            </a:r>
          </a:p>
        </p:txBody>
      </p:sp>
      <p:graphicFrame>
        <p:nvGraphicFramePr>
          <p:cNvPr id="56330" name="Object 12"/>
          <p:cNvGraphicFramePr>
            <a:graphicFrameLocks noChangeAspect="1"/>
          </p:cNvGraphicFramePr>
          <p:nvPr/>
        </p:nvGraphicFramePr>
        <p:xfrm>
          <a:off x="2082800" y="4549775"/>
          <a:ext cx="2849563" cy="2154238"/>
        </p:xfrm>
        <a:graphic>
          <a:graphicData uri="http://schemas.openxmlformats.org/presentationml/2006/ole">
            <p:oleObj spid="_x0000_s133124" name="Equation" r:id="rId6" imgW="1244600" imgH="939800" progId="">
              <p:embed/>
            </p:oleObj>
          </a:graphicData>
        </a:graphic>
      </p:graphicFrame>
      <p:sp>
        <p:nvSpPr>
          <p:cNvPr id="56336" name="AutoShape 16"/>
          <p:cNvSpPr>
            <a:spLocks noChangeArrowheads="1"/>
          </p:cNvSpPr>
          <p:nvPr/>
        </p:nvSpPr>
        <p:spPr bwMode="auto">
          <a:xfrm>
            <a:off x="7451725" y="1916113"/>
            <a:ext cx="1441450" cy="433387"/>
          </a:xfrm>
          <a:prstGeom prst="wedgeRoundRectCallout">
            <a:avLst>
              <a:gd name="adj1" fmla="val -49009"/>
              <a:gd name="adj2" fmla="val 8736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FF0000"/>
                </a:solidFill>
              </a:rPr>
              <a:t>恒等式</a:t>
            </a:r>
          </a:p>
        </p:txBody>
      </p:sp>
      <p:graphicFrame>
        <p:nvGraphicFramePr>
          <p:cNvPr id="56337" name="Object 13"/>
          <p:cNvGraphicFramePr>
            <a:graphicFrameLocks noChangeAspect="1"/>
          </p:cNvGraphicFramePr>
          <p:nvPr/>
        </p:nvGraphicFramePr>
        <p:xfrm>
          <a:off x="4932363" y="4564063"/>
          <a:ext cx="2297112" cy="2124075"/>
        </p:xfrm>
        <a:graphic>
          <a:graphicData uri="http://schemas.openxmlformats.org/presentationml/2006/ole">
            <p:oleObj spid="_x0000_s133125" name="Equation" r:id="rId7" imgW="1002865" imgH="926698" progId="">
              <p:embed/>
            </p:oleObj>
          </a:graphicData>
        </a:graphic>
      </p:graphicFrame>
      <p:sp>
        <p:nvSpPr>
          <p:cNvPr id="945161" name="Text Box 19"/>
          <p:cNvSpPr txBox="1">
            <a:spLocks noChangeArrowheads="1"/>
          </p:cNvSpPr>
          <p:nvPr/>
        </p:nvSpPr>
        <p:spPr bwMode="auto">
          <a:xfrm>
            <a:off x="6731000" y="64135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945162" name="Text Box 20"/>
          <p:cNvSpPr txBox="1">
            <a:spLocks noChangeArrowheads="1"/>
          </p:cNvSpPr>
          <p:nvPr/>
        </p:nvSpPr>
        <p:spPr bwMode="auto">
          <a:xfrm>
            <a:off x="6731000" y="115411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945163" name="Text Box 21"/>
          <p:cNvSpPr txBox="1">
            <a:spLocks noChangeArrowheads="1"/>
          </p:cNvSpPr>
          <p:nvPr/>
        </p:nvSpPr>
        <p:spPr bwMode="auto">
          <a:xfrm>
            <a:off x="6731000" y="166687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6731000" y="21796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3506788" y="2852738"/>
            <a:ext cx="4392612" cy="1403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3506788" y="2852738"/>
            <a:ext cx="4392612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3506788" y="2852738"/>
            <a:ext cx="4392612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8" grpId="0"/>
      <p:bldP spid="56336" grpId="0" animBg="1"/>
      <p:bldP spid="56343" grpId="0" animBg="1"/>
      <p:bldP spid="56344" grpId="0" animBg="1"/>
      <p:bldP spid="5634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6"/>
          <p:cNvSpPr>
            <a:spLocks noChangeArrowheads="1"/>
          </p:cNvSpPr>
          <p:nvPr/>
        </p:nvSpPr>
        <p:spPr bwMode="auto">
          <a:xfrm>
            <a:off x="457200" y="533400"/>
            <a:ext cx="640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</a:rPr>
              <a:t>注：</a:t>
            </a:r>
            <a:r>
              <a:rPr lang="zh-CN" altLang="en-US" sz="2400" b="1" smtClean="0">
                <a:solidFill>
                  <a:srgbClr val="FF0000"/>
                </a:solidFill>
              </a:rPr>
              <a:t>    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57200" y="1143000"/>
            <a:ext cx="8229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(1) </a:t>
            </a:r>
            <a:r>
              <a:rPr lang="zh-CN" altLang="en-US" sz="2400" b="1" smtClean="0">
                <a:solidFill>
                  <a:srgbClr val="000000"/>
                </a:solidFill>
              </a:rPr>
              <a:t>若矩阵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中有某个 </a:t>
            </a:r>
            <a:r>
              <a:rPr lang="en-US" altLang="zh-CN" sz="2400" b="1" i="1" smtClean="0">
                <a:solidFill>
                  <a:srgbClr val="000000"/>
                </a:solidFill>
              </a:rPr>
              <a:t>s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阶子式不等于零，则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≥ </a:t>
            </a:r>
            <a:r>
              <a:rPr lang="en-US" altLang="zh-CN" sz="2400" b="1" i="1" smtClean="0">
                <a:solidFill>
                  <a:srgbClr val="000000"/>
                </a:solidFill>
              </a:rPr>
              <a:t>s </a:t>
            </a:r>
            <a:r>
              <a:rPr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	 若矩阵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中所有 </a:t>
            </a:r>
            <a:r>
              <a:rPr lang="en-US" altLang="zh-CN" sz="2400" b="1" i="1" smtClean="0">
                <a:solidFill>
                  <a:srgbClr val="000000"/>
                </a:solidFill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阶子式等于零，则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&lt; </a:t>
            </a:r>
            <a:r>
              <a:rPr lang="en-US" altLang="zh-CN" sz="2400" b="1" i="1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(2)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lang="zh-CN" altLang="en-US" sz="2400" b="1" smtClean="0">
                <a:solidFill>
                  <a:srgbClr val="000000"/>
                </a:solidFill>
              </a:rPr>
              <a:t>阶矩阵，则 </a:t>
            </a:r>
            <a:r>
              <a:rPr lang="en-US" altLang="zh-CN" sz="2400" b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的 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阶子式只有一个，即</a:t>
            </a:r>
            <a:r>
              <a:rPr lang="en-US" altLang="zh-CN" sz="2400" b="1" smtClean="0">
                <a:solidFill>
                  <a:srgbClr val="000000"/>
                </a:solidFill>
              </a:rPr>
              <a:t>|A|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当</a:t>
            </a:r>
            <a:r>
              <a:rPr lang="en-US" altLang="zh-CN" sz="2400" b="1" smtClean="0">
                <a:solidFill>
                  <a:srgbClr val="000000"/>
                </a:solidFill>
              </a:rPr>
              <a:t>|A|</a:t>
            </a:r>
            <a:r>
              <a:rPr lang="en-US" altLang="en-US" sz="2400" b="1" smtClean="0">
                <a:solidFill>
                  <a:srgbClr val="000000"/>
                </a:solidFill>
              </a:rPr>
              <a:t>≠</a:t>
            </a:r>
            <a:r>
              <a:rPr lang="en-US" altLang="zh-CN" sz="2400" b="1" smtClean="0">
                <a:solidFill>
                  <a:srgbClr val="000000"/>
                </a:solidFill>
              </a:rPr>
              <a:t>0 </a:t>
            </a:r>
            <a:r>
              <a:rPr lang="zh-CN" altLang="en-US" sz="2400" b="1" smtClean="0">
                <a:solidFill>
                  <a:srgbClr val="000000"/>
                </a:solidFill>
              </a:rPr>
              <a:t>时，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= </a:t>
            </a:r>
            <a:r>
              <a:rPr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lang="en-US" altLang="zh-CN" sz="2400" b="1" smtClean="0">
                <a:solidFill>
                  <a:srgbClr val="000000"/>
                </a:solidFill>
              </a:rPr>
              <a:t>;  </a:t>
            </a:r>
            <a:r>
              <a:rPr lang="zh-CN" altLang="en-US" sz="2400" b="1" smtClean="0">
                <a:solidFill>
                  <a:srgbClr val="000000"/>
                </a:solidFill>
              </a:rPr>
              <a:t>可逆矩阵（非奇异矩阵）又称为</a:t>
            </a:r>
            <a:r>
              <a:rPr lang="zh-CN" altLang="en-US" sz="2400" b="1" smtClean="0">
                <a:solidFill>
                  <a:srgbClr val="FF0000"/>
                </a:solidFill>
              </a:rPr>
              <a:t>满秩矩阵（</a:t>
            </a:r>
            <a:r>
              <a:rPr lang="en-US" altLang="zh-CN" sz="2400" b="1" i="1" smtClean="0">
                <a:solidFill>
                  <a:srgbClr val="D60093"/>
                </a:solidFill>
              </a:rPr>
              <a:t>full rank matrix</a:t>
            </a:r>
            <a:r>
              <a:rPr lang="zh-CN" altLang="en-US" sz="2400" b="1" smtClean="0">
                <a:solidFill>
                  <a:srgbClr val="FF0000"/>
                </a:solidFill>
              </a:rPr>
              <a:t>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	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当</a:t>
            </a:r>
            <a:r>
              <a:rPr lang="en-US" altLang="zh-CN" sz="2400" b="1" smtClean="0">
                <a:solidFill>
                  <a:srgbClr val="000000"/>
                </a:solidFill>
              </a:rPr>
              <a:t>|A| = 0 </a:t>
            </a:r>
            <a:r>
              <a:rPr lang="zh-CN" altLang="en-US" sz="2400" b="1" smtClean="0">
                <a:solidFill>
                  <a:srgbClr val="000000"/>
                </a:solidFill>
              </a:rPr>
              <a:t>时， </a:t>
            </a:r>
            <a:r>
              <a:rPr lang="en-US" altLang="zh-CN" sz="2400" b="1" i="1" smtClean="0">
                <a:solidFill>
                  <a:srgbClr val="000000"/>
                </a:solidFill>
              </a:rPr>
              <a:t>R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) &lt; </a:t>
            </a:r>
            <a:r>
              <a:rPr lang="en-US" altLang="zh-CN" sz="2400" b="1" i="1" smtClean="0">
                <a:solidFill>
                  <a:srgbClr val="000000"/>
                </a:solidFill>
              </a:rPr>
              <a:t>n </a:t>
            </a:r>
            <a:r>
              <a:rPr lang="en-US" altLang="zh-CN" sz="2400" b="1" smtClean="0">
                <a:solidFill>
                  <a:srgbClr val="000000"/>
                </a:solidFill>
              </a:rPr>
              <a:t>;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不可逆矩阵（奇异矩阵）又称为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降秩矩阵</a:t>
            </a:r>
            <a:r>
              <a:rPr lang="zh-CN" altLang="en-US" sz="2400" b="1" smtClean="0">
                <a:solidFill>
                  <a:srgbClr val="FF0000"/>
                </a:solidFill>
              </a:rPr>
              <a:t>（</a:t>
            </a:r>
            <a:r>
              <a:rPr lang="en-US" altLang="zh-CN" sz="2400" b="1" i="1" smtClean="0">
                <a:solidFill>
                  <a:srgbClr val="D60093"/>
                </a:solidFill>
              </a:rPr>
              <a:t>reduced rank matrix</a:t>
            </a:r>
            <a:r>
              <a:rPr lang="zh-CN" altLang="en-US" sz="2400" b="1" smtClean="0">
                <a:solidFill>
                  <a:srgbClr val="FF0000"/>
                </a:solidFill>
              </a:rPr>
              <a:t>）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  <a:endParaRPr kumimoji="1" lang="en-US" altLang="zh-CN" sz="2400" b="1" smtClean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(3)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m</a:t>
            </a:r>
            <a:r>
              <a:rPr lang="en-US" altLang="zh-CN" sz="2000" b="1" smtClean="0">
                <a:solidFill>
                  <a:srgbClr val="000000"/>
                </a:solidFill>
              </a:rPr>
              <a:t>×</a:t>
            </a:r>
            <a:r>
              <a:rPr lang="en-US" altLang="zh-CN" sz="2400" b="1" i="1" smtClean="0">
                <a:solidFill>
                  <a:srgbClr val="000000"/>
                </a:solidFill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矩阵，则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0≤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)≤min(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m, n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(4)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57200" y="2947988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981200" y="1260475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146175" y="1389063"/>
            <a:ext cx="25558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638425" y="1260475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146175" y="1857375"/>
            <a:ext cx="25558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2246" name="Object 14"/>
          <p:cNvGraphicFramePr>
            <a:graphicFrameLocks noChangeAspect="1"/>
          </p:cNvGraphicFramePr>
          <p:nvPr/>
        </p:nvGraphicFramePr>
        <p:xfrm>
          <a:off x="5408613" y="3940175"/>
          <a:ext cx="735012" cy="381000"/>
        </p:xfrm>
        <a:graphic>
          <a:graphicData uri="http://schemas.openxmlformats.org/presentationml/2006/ole">
            <p:oleObj spid="_x0000_s201730" name="Equation" r:id="rId3" imgW="368300" imgH="190500" progId="">
              <p:embed/>
            </p:oleObj>
          </a:graphicData>
        </a:graphic>
      </p:graphicFrame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029200" y="2947988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的一个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2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</a:t>
            </a: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rot="16200000" flipH="1">
            <a:off x="7004051" y="674687"/>
            <a:ext cx="0" cy="19081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rot="16200000" flipH="1">
            <a:off x="5366543" y="1872457"/>
            <a:ext cx="17637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rot="16200000" flipH="1">
            <a:off x="7004051" y="1103312"/>
            <a:ext cx="0" cy="19081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rot="16200000" flipH="1">
            <a:off x="6004718" y="1872457"/>
            <a:ext cx="17637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30157" name="Object 15"/>
          <p:cNvGraphicFramePr>
            <a:graphicFrameLocks noChangeAspect="1"/>
          </p:cNvGraphicFramePr>
          <p:nvPr/>
        </p:nvGraphicFramePr>
        <p:xfrm>
          <a:off x="531813" y="1143000"/>
          <a:ext cx="3249612" cy="1420813"/>
        </p:xfrm>
        <a:graphic>
          <a:graphicData uri="http://schemas.openxmlformats.org/presentationml/2006/ole">
            <p:oleObj spid="_x0000_s201731" name="Equation" r:id="rId4" imgW="1625600" imgH="711200" progId="">
              <p:embed/>
            </p:oleObj>
          </a:graphicData>
        </a:graphic>
      </p:graphicFrame>
      <p:graphicFrame>
        <p:nvGraphicFramePr>
          <p:cNvPr id="52255" name="Object 16"/>
          <p:cNvGraphicFramePr>
            <a:graphicFrameLocks noChangeAspect="1"/>
          </p:cNvGraphicFramePr>
          <p:nvPr/>
        </p:nvGraphicFramePr>
        <p:xfrm>
          <a:off x="1824038" y="1147763"/>
          <a:ext cx="1193800" cy="965200"/>
        </p:xfrm>
        <a:graphic>
          <a:graphicData uri="http://schemas.openxmlformats.org/presentationml/2006/ole">
            <p:oleObj spid="_x0000_s201732" name="Equation" r:id="rId5" imgW="596900" imgH="482600" progId="">
              <p:embed/>
            </p:oleObj>
          </a:graphicData>
        </a:graphic>
      </p:graphicFrame>
      <p:graphicFrame>
        <p:nvGraphicFramePr>
          <p:cNvPr id="52260" name="Object 17"/>
          <p:cNvGraphicFramePr>
            <a:graphicFrameLocks noChangeAspect="1"/>
          </p:cNvGraphicFramePr>
          <p:nvPr/>
        </p:nvGraphicFramePr>
        <p:xfrm>
          <a:off x="1295400" y="3965575"/>
          <a:ext cx="584200" cy="330200"/>
        </p:xfrm>
        <a:graphic>
          <a:graphicData uri="http://schemas.openxmlformats.org/presentationml/2006/ole">
            <p:oleObj spid="_x0000_s201733" name="Equation" r:id="rId6" imgW="291847" imgH="164957" progId="">
              <p:embed/>
            </p:oleObj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52863" y="4060825"/>
            <a:ext cx="719137" cy="138113"/>
            <a:chOff x="1056" y="2601"/>
            <a:chExt cx="453" cy="87"/>
          </a:xfrm>
        </p:grpSpPr>
        <p:sp>
          <p:nvSpPr>
            <p:cNvPr id="1030164" name="Line 37"/>
            <p:cNvSpPr>
              <a:spLocks noChangeShapeType="1"/>
            </p:cNvSpPr>
            <p:nvPr/>
          </p:nvSpPr>
          <p:spPr bwMode="auto">
            <a:xfrm>
              <a:off x="1056" y="2601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0165" name="Line 38"/>
            <p:cNvSpPr>
              <a:spLocks noChangeShapeType="1"/>
            </p:cNvSpPr>
            <p:nvPr/>
          </p:nvSpPr>
          <p:spPr bwMode="auto">
            <a:xfrm>
              <a:off x="1056" y="2688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457200" y="480060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的子式与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的子式对应相等，从而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030162" name="Object 18"/>
          <p:cNvGraphicFramePr>
            <a:graphicFrameLocks noChangeAspect="1"/>
          </p:cNvGraphicFramePr>
          <p:nvPr/>
        </p:nvGraphicFramePr>
        <p:xfrm>
          <a:off x="5268913" y="914400"/>
          <a:ext cx="2765425" cy="1878013"/>
        </p:xfrm>
        <a:graphic>
          <a:graphicData uri="http://schemas.openxmlformats.org/presentationml/2006/ole">
            <p:oleObj spid="_x0000_s201734" name="Equation" r:id="rId7" imgW="1384300" imgH="939800" progId="">
              <p:embed/>
            </p:oleObj>
          </a:graphicData>
        </a:graphic>
      </p:graphicFrame>
      <p:graphicFrame>
        <p:nvGraphicFramePr>
          <p:cNvPr id="52259" name="Object 19"/>
          <p:cNvGraphicFramePr>
            <a:graphicFrameLocks noChangeAspect="1"/>
          </p:cNvGraphicFramePr>
          <p:nvPr/>
        </p:nvGraphicFramePr>
        <p:xfrm>
          <a:off x="6081713" y="1363663"/>
          <a:ext cx="1193800" cy="965200"/>
        </p:xfrm>
        <a:graphic>
          <a:graphicData uri="http://schemas.openxmlformats.org/presentationml/2006/ole">
            <p:oleObj spid="_x0000_s201735" name="Equation" r:id="rId8" imgW="596900" imgH="482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167 L 3.05556E-6 0.364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61" dur="20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/>
      <p:bldP spid="52235" grpId="0" animBg="1"/>
      <p:bldP spid="52236" grpId="0" animBg="1"/>
      <p:bldP spid="52237" grpId="0" animBg="1"/>
      <p:bldP spid="52238" grpId="0" animBg="1"/>
      <p:bldP spid="52247" grpId="0"/>
      <p:bldP spid="52249" grpId="0" animBg="1"/>
      <p:bldP spid="52250" grpId="0" animBg="1"/>
      <p:bldP spid="52251" grpId="0" animBg="1"/>
      <p:bldP spid="52252" grpId="0" animBg="1"/>
      <p:bldP spid="5226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二、矩阵的秩的计算</a:t>
            </a:r>
          </a:p>
        </p:txBody>
      </p:sp>
      <p:sp>
        <p:nvSpPr>
          <p:cNvPr id="1031171" name="Rectangle 10"/>
          <p:cNvSpPr>
            <a:spLocks noChangeArrowheads="1"/>
          </p:cNvSpPr>
          <p:nvPr/>
        </p:nvSpPr>
        <p:spPr bwMode="auto">
          <a:xfrm>
            <a:off x="457200" y="18176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</a:t>
            </a:r>
            <a:r>
              <a:rPr lang="en-US" altLang="zh-CN" sz="2400" b="1" smtClean="0">
                <a:solidFill>
                  <a:srgbClr val="0000FF"/>
                </a:solidFill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</a:rPr>
              <a:t>求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的秩，其中                                               ．</a:t>
            </a:r>
          </a:p>
        </p:txBody>
      </p:sp>
      <p:graphicFrame>
        <p:nvGraphicFramePr>
          <p:cNvPr id="1031172" name="Object 8"/>
          <p:cNvGraphicFramePr>
            <a:graphicFrameLocks noChangeAspect="1"/>
          </p:cNvGraphicFramePr>
          <p:nvPr/>
        </p:nvGraphicFramePr>
        <p:xfrm>
          <a:off x="4062413" y="1143000"/>
          <a:ext cx="3533775" cy="1855788"/>
        </p:xfrm>
        <a:graphic>
          <a:graphicData uri="http://schemas.openxmlformats.org/presentationml/2006/ole">
            <p:oleObj spid="_x0000_s202754" name="Equation" r:id="rId3" imgW="1765300" imgH="927100" progId="">
              <p:embed/>
            </p:oleObj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57200" y="3790950"/>
            <a:ext cx="604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分析：</a:t>
            </a:r>
            <a:r>
              <a:rPr lang="zh-CN" altLang="en-US" sz="2400" b="1" smtClean="0">
                <a:solidFill>
                  <a:srgbClr val="000000"/>
                </a:solidFill>
              </a:rPr>
              <a:t>在</a:t>
            </a:r>
            <a:r>
              <a:rPr lang="zh-CN" altLang="en-US" sz="2400" b="1" i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中，</a:t>
            </a:r>
            <a:r>
              <a:rPr lang="en-US" altLang="zh-CN" sz="2400" b="1" smtClean="0">
                <a:solidFill>
                  <a:srgbClr val="000000"/>
                </a:solidFill>
              </a:rPr>
              <a:t>2 </a:t>
            </a:r>
            <a:r>
              <a:rPr lang="zh-CN" altLang="en-US" sz="2400" b="1" smtClean="0">
                <a:solidFill>
                  <a:srgbClr val="000000"/>
                </a:solidFill>
              </a:rPr>
              <a:t>阶子式                        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  </a:t>
            </a:r>
          </a:p>
        </p:txBody>
      </p:sp>
      <p:graphicFrame>
        <p:nvGraphicFramePr>
          <p:cNvPr id="25614" name="Object 9"/>
          <p:cNvGraphicFramePr>
            <a:graphicFrameLocks noChangeAspect="1"/>
          </p:cNvGraphicFramePr>
          <p:nvPr/>
        </p:nvGraphicFramePr>
        <p:xfrm>
          <a:off x="3962400" y="3549650"/>
          <a:ext cx="1828800" cy="939800"/>
        </p:xfrm>
        <a:graphic>
          <a:graphicData uri="http://schemas.openxmlformats.org/presentationml/2006/ole">
            <p:oleObj spid="_x0000_s202755" name="Equation" r:id="rId4" imgW="914400" imgH="469900" progId="">
              <p:embed/>
            </p:oleObj>
          </a:graphicData>
        </a:graphic>
      </p:graphicFrame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57200" y="4648200"/>
            <a:ext cx="8382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</a:rPr>
              <a:t>的 </a:t>
            </a:r>
            <a:r>
              <a:rPr lang="en-US" altLang="zh-CN" sz="2400" b="1" smtClean="0">
                <a:solidFill>
                  <a:srgbClr val="000000"/>
                </a:solidFill>
              </a:rPr>
              <a:t>3 </a:t>
            </a:r>
            <a:r>
              <a:rPr lang="zh-CN" altLang="en-US" sz="2400" b="1" smtClean="0">
                <a:solidFill>
                  <a:srgbClr val="000000"/>
                </a:solidFill>
              </a:rPr>
              <a:t>阶子式共有         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(</a:t>
            </a:r>
            <a:r>
              <a:rPr lang="zh-CN" altLang="en-US" sz="2400" b="1" smtClean="0">
                <a:solidFill>
                  <a:srgbClr val="000000"/>
                </a:solidFill>
              </a:rPr>
              <a:t>个</a:t>
            </a:r>
            <a:r>
              <a:rPr lang="en-US" altLang="zh-CN" sz="2400" b="1" smtClean="0">
                <a:solidFill>
                  <a:srgbClr val="000000"/>
                </a:solidFill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要从</a:t>
            </a:r>
            <a:r>
              <a:rPr lang="en-US" altLang="zh-CN" sz="2400" b="1" smtClean="0">
                <a:solidFill>
                  <a:srgbClr val="000000"/>
                </a:solidFill>
              </a:rPr>
              <a:t>40</a:t>
            </a:r>
            <a:r>
              <a:rPr lang="zh-CN" altLang="en-US" sz="2400" b="1" smtClean="0">
                <a:solidFill>
                  <a:srgbClr val="000000"/>
                </a:solidFill>
              </a:rPr>
              <a:t>个子式中找出一个非零子式是比较麻烦的．</a:t>
            </a:r>
            <a:endParaRPr kumimoji="1"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25617" name="Object 10"/>
          <p:cNvGraphicFramePr>
            <a:graphicFrameLocks noChangeAspect="1"/>
          </p:cNvGraphicFramePr>
          <p:nvPr/>
        </p:nvGraphicFramePr>
        <p:xfrm>
          <a:off x="3008313" y="4679950"/>
          <a:ext cx="1397000" cy="482600"/>
        </p:xfrm>
        <a:graphic>
          <a:graphicData uri="http://schemas.openxmlformats.org/presentationml/2006/ole">
            <p:oleObj spid="_x0000_s202756" name="Equation" r:id="rId5" imgW="698500" imgH="241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/>
      <p:bldP spid="25616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Text Box 4"/>
          <p:cNvSpPr txBox="1">
            <a:spLocks noChangeArrowheads="1"/>
          </p:cNvSpPr>
          <p:nvPr/>
        </p:nvSpPr>
        <p:spPr bwMode="auto">
          <a:xfrm>
            <a:off x="517525" y="960438"/>
            <a:ext cx="839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一般的矩阵，当行数和列数较高时，按定义求秩是很麻烦的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43000" y="2189163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行阶梯形矩阵的秩就等于非零行的行数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</a:rPr>
              <a:t>.</a:t>
            </a:r>
            <a:endParaRPr kumimoji="1" lang="en-US" altLang="zh-CN" sz="2400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04800" y="1600200"/>
            <a:ext cx="790575" cy="1081088"/>
          </a:xfrm>
          <a:prstGeom prst="curvedRightArrow">
            <a:avLst>
              <a:gd name="adj1" fmla="val 27349"/>
              <a:gd name="adj2" fmla="val 54699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851025" y="3417888"/>
            <a:ext cx="6708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</a:rPr>
              <a:t>一个自然的想法是用初等变换将一般的矩阵化为行阶梯形矩阵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1062038" y="2895600"/>
            <a:ext cx="790575" cy="1081088"/>
          </a:xfrm>
          <a:prstGeom prst="curvedRightArrow">
            <a:avLst>
              <a:gd name="adj1" fmla="val 27349"/>
              <a:gd name="adj2" fmla="val 54699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571750" y="5013325"/>
            <a:ext cx="598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</a:rPr>
              <a:t>两个等价的矩阵的秩是否相等？</a:t>
            </a: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1817688" y="4357688"/>
            <a:ext cx="790575" cy="1081087"/>
          </a:xfrm>
          <a:prstGeom prst="curvedRightArrow">
            <a:avLst>
              <a:gd name="adj1" fmla="val 27349"/>
              <a:gd name="adj2" fmla="val 54699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8" grpId="0" animBg="1"/>
      <p:bldP spid="28679" grpId="0"/>
      <p:bldP spid="28680" grpId="0" animBg="1"/>
      <p:bldP spid="28681" grpId="0"/>
      <p:bldP spid="2868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4"/>
          <p:cNvSpPr>
            <a:spLocks noChangeArrowheads="1"/>
          </p:cNvSpPr>
          <p:nvPr/>
        </p:nvSpPr>
        <p:spPr bwMode="auto">
          <a:xfrm>
            <a:off x="457200" y="53340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~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的充分必要要条件是</a:t>
            </a:r>
            <a:r>
              <a:rPr kumimoji="1" lang="zh-CN" altLang="en-US" sz="2400" b="1" i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zh-CN" sz="2400" b="1" smtClean="0">
                <a:solidFill>
                  <a:srgbClr val="FF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1295400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证明思路：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arabicPeriod"/>
            </a:pPr>
            <a:r>
              <a:rPr lang="zh-CN" altLang="en-US" sz="2400" b="1" smtClean="0">
                <a:solidFill>
                  <a:srgbClr val="000000"/>
                </a:solidFill>
              </a:rPr>
              <a:t>证明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经过一次初等行变换变为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arabicPeriod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也可经由一次初等行变换变为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，于是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arabicPeriod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经过一次初等行变换的矩阵的秩不变，经过有限次初等行变换的矩阵的秩仍然不变．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AutoNum type="arabicPeriod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设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经过</a:t>
            </a:r>
            <a:r>
              <a:rPr lang="zh-CN" altLang="en-US" sz="2400" b="1" smtClean="0">
                <a:solidFill>
                  <a:srgbClr val="FF0000"/>
                </a:solidFill>
              </a:rPr>
              <a:t>初等列变换</a:t>
            </a:r>
            <a:r>
              <a:rPr lang="zh-CN" altLang="en-US" sz="2400" b="1" smtClean="0">
                <a:solidFill>
                  <a:srgbClr val="000000"/>
                </a:solidFill>
              </a:rPr>
              <a:t>变为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zh-CN" altLang="en-US" sz="2400" b="1" i="1" smtClean="0">
                <a:solidFill>
                  <a:srgbClr val="000000"/>
                </a:solidFill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</a:rPr>
              <a:t>则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经过</a:t>
            </a:r>
            <a:r>
              <a:rPr lang="zh-CN" altLang="en-US" sz="2400" b="1" smtClean="0">
                <a:solidFill>
                  <a:srgbClr val="FF0000"/>
                </a:solidFill>
              </a:rPr>
              <a:t>初等行变换</a:t>
            </a:r>
            <a:r>
              <a:rPr lang="zh-CN" altLang="en-US" sz="2400" b="1" smtClean="0">
                <a:solidFill>
                  <a:srgbClr val="000000"/>
                </a:solidFill>
              </a:rPr>
              <a:t>变为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，从而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又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en-US" altLang="zh-CN" sz="2400" b="1" baseline="30000" smtClean="0">
                <a:solidFill>
                  <a:srgbClr val="000000"/>
                </a:solidFill>
              </a:rPr>
              <a:t>T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，因此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/>
        </p:nvSpPr>
        <p:spPr bwMode="auto">
          <a:xfrm>
            <a:off x="457200" y="53340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第 </a:t>
            </a:r>
            <a:r>
              <a:rPr lang="en-US" altLang="zh-CN" sz="2400" b="1" smtClean="0">
                <a:solidFill>
                  <a:srgbClr val="0000FF"/>
                </a:solidFill>
              </a:rPr>
              <a:t>1 </a:t>
            </a:r>
            <a:r>
              <a:rPr lang="zh-CN" altLang="en-US" sz="2400" b="1" smtClean="0">
                <a:solidFill>
                  <a:srgbClr val="0000FF"/>
                </a:solidFill>
              </a:rPr>
              <a:t>步：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经过一次初等行变换变为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</a:rPr>
              <a:t>，则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57200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证明：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设</a:t>
            </a:r>
            <a:r>
              <a:rPr lang="zh-CN" altLang="en-US" sz="2400" b="1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，且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的某个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≠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              或              时，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在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中总能找到与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相对应的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由于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或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en-US" b="1" smtClean="0">
                <a:solidFill>
                  <a:srgbClr val="000000"/>
                </a:solidFill>
                <a:latin typeface="Arial" charset="0"/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或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kD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，因此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≠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，从而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400" b="1" smtClean="0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当               时，只需考虑               这一特殊情形．</a:t>
            </a:r>
          </a:p>
        </p:txBody>
      </p:sp>
      <p:graphicFrame>
        <p:nvGraphicFramePr>
          <p:cNvPr id="47108" name="Object 22"/>
          <p:cNvGraphicFramePr>
            <a:graphicFrameLocks noChangeAspect="1"/>
          </p:cNvGraphicFramePr>
          <p:nvPr/>
        </p:nvGraphicFramePr>
        <p:xfrm>
          <a:off x="1347788" y="2409825"/>
          <a:ext cx="1090612" cy="584200"/>
        </p:xfrm>
        <a:graphic>
          <a:graphicData uri="http://schemas.openxmlformats.org/presentationml/2006/ole">
            <p:oleObj spid="_x0000_s203778" name="Equation" r:id="rId4" imgW="545863" imgH="291973" progId="">
              <p:embed/>
            </p:oleObj>
          </a:graphicData>
        </a:graphic>
      </p:graphicFrame>
      <p:graphicFrame>
        <p:nvGraphicFramePr>
          <p:cNvPr id="47109" name="Object 23"/>
          <p:cNvGraphicFramePr>
            <a:graphicFrameLocks noChangeAspect="1"/>
          </p:cNvGraphicFramePr>
          <p:nvPr/>
        </p:nvGraphicFramePr>
        <p:xfrm>
          <a:off x="2857500" y="2409825"/>
          <a:ext cx="938213" cy="558800"/>
        </p:xfrm>
        <a:graphic>
          <a:graphicData uri="http://schemas.openxmlformats.org/presentationml/2006/ole">
            <p:oleObj spid="_x0000_s203779" name="Equation" r:id="rId5" imgW="469900" imgH="279400" progId="">
              <p:embed/>
            </p:oleObj>
          </a:graphicData>
        </a:graphic>
      </p:graphicFrame>
      <p:sp>
        <p:nvSpPr>
          <p:cNvPr id="47154" name="AutoShape 5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172200"/>
            <a:ext cx="509588" cy="509588"/>
          </a:xfrm>
          <a:prstGeom prst="actionButtonInformation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7155" name="Object 24"/>
          <p:cNvGraphicFramePr>
            <a:graphicFrameLocks noChangeAspect="1"/>
          </p:cNvGraphicFramePr>
          <p:nvPr/>
        </p:nvGraphicFramePr>
        <p:xfrm>
          <a:off x="1349375" y="4597400"/>
          <a:ext cx="1090613" cy="584200"/>
        </p:xfrm>
        <a:graphic>
          <a:graphicData uri="http://schemas.openxmlformats.org/presentationml/2006/ole">
            <p:oleObj spid="_x0000_s203780" name="Equation" r:id="rId7" imgW="545863" imgH="291973" progId="">
              <p:embed/>
            </p:oleObj>
          </a:graphicData>
        </a:graphic>
      </p:graphicFrame>
      <p:graphicFrame>
        <p:nvGraphicFramePr>
          <p:cNvPr id="47156" name="Object 25"/>
          <p:cNvGraphicFramePr>
            <a:graphicFrameLocks noChangeAspect="1"/>
          </p:cNvGraphicFramePr>
          <p:nvPr/>
        </p:nvGraphicFramePr>
        <p:xfrm>
          <a:off x="4343400" y="4597400"/>
          <a:ext cx="1116013" cy="558800"/>
        </p:xfrm>
        <a:graphic>
          <a:graphicData uri="http://schemas.openxmlformats.org/presentationml/2006/ole">
            <p:oleObj spid="_x0000_s203781" name="Equation" r:id="rId8" imgW="558800" imgH="279400" progId="">
              <p:embed/>
            </p:oleObj>
          </a:graphicData>
        </a:graphic>
      </p:graphicFrame>
      <p:graphicFrame>
        <p:nvGraphicFramePr>
          <p:cNvPr id="47157" name="Object 26"/>
          <p:cNvGraphicFramePr>
            <a:graphicFrameLocks noChangeAspect="1"/>
          </p:cNvGraphicFramePr>
          <p:nvPr/>
        </p:nvGraphicFramePr>
        <p:xfrm>
          <a:off x="2551113" y="5499100"/>
          <a:ext cx="914400" cy="457200"/>
        </p:xfrm>
        <a:graphic>
          <a:graphicData uri="http://schemas.openxmlformats.org/presentationml/2006/ole">
            <p:oleObj spid="_x0000_s203782" name="Equation" r:id="rId9" imgW="457200" imgH="228600" progId="">
              <p:embed/>
            </p:oleObj>
          </a:graphicData>
        </a:graphic>
      </p:graphicFrame>
      <p:graphicFrame>
        <p:nvGraphicFramePr>
          <p:cNvPr id="47158" name="Object 27"/>
          <p:cNvGraphicFramePr>
            <a:graphicFrameLocks noChangeAspect="1"/>
          </p:cNvGraphicFramePr>
          <p:nvPr/>
        </p:nvGraphicFramePr>
        <p:xfrm>
          <a:off x="3522663" y="5486400"/>
          <a:ext cx="1143000" cy="482600"/>
        </p:xfrm>
        <a:graphic>
          <a:graphicData uri="http://schemas.openxmlformats.org/presentationml/2006/ole">
            <p:oleObj spid="_x0000_s203783" name="Equation" r:id="rId10" imgW="571252" imgH="241195" progId="">
              <p:embed/>
            </p:oleObj>
          </a:graphicData>
        </a:graphic>
      </p:graphicFrame>
      <p:graphicFrame>
        <p:nvGraphicFramePr>
          <p:cNvPr id="47159" name="Object 28"/>
          <p:cNvGraphicFramePr>
            <a:graphicFrameLocks noChangeAspect="1"/>
          </p:cNvGraphicFramePr>
          <p:nvPr/>
        </p:nvGraphicFramePr>
        <p:xfrm>
          <a:off x="4722813" y="5499100"/>
          <a:ext cx="1117600" cy="457200"/>
        </p:xfrm>
        <a:graphic>
          <a:graphicData uri="http://schemas.openxmlformats.org/presentationml/2006/ole">
            <p:oleObj spid="_x0000_s203784" name="Equation" r:id="rId11" imgW="558800" imgH="228600" progId="">
              <p:embed/>
            </p:oleObj>
          </a:graphicData>
        </a:graphic>
      </p:graphicFrame>
      <p:graphicFrame>
        <p:nvGraphicFramePr>
          <p:cNvPr id="47160" name="Object 29"/>
          <p:cNvGraphicFramePr>
            <a:graphicFrameLocks noChangeAspect="1"/>
          </p:cNvGraphicFramePr>
          <p:nvPr/>
        </p:nvGraphicFramePr>
        <p:xfrm>
          <a:off x="1066800" y="5486400"/>
          <a:ext cx="914400" cy="482600"/>
        </p:xfrm>
        <a:graphic>
          <a:graphicData uri="http://schemas.openxmlformats.org/presentationml/2006/ole">
            <p:oleObj spid="_x0000_s203785" name="Equation" r:id="rId12" imgW="457200" imgH="241300" progId="">
              <p:embed/>
            </p:oleObj>
          </a:graphicData>
        </a:graphic>
      </p:graphicFrame>
      <p:sp>
        <p:nvSpPr>
          <p:cNvPr id="47161" name="AutoShape 57"/>
          <p:cNvSpPr>
            <a:spLocks noChangeArrowheads="1"/>
          </p:cNvSpPr>
          <p:nvPr/>
        </p:nvSpPr>
        <p:spPr bwMode="auto">
          <a:xfrm>
            <a:off x="2036763" y="5575300"/>
            <a:ext cx="457200" cy="304800"/>
          </a:xfrm>
          <a:prstGeom prst="left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7162" name="Object 30"/>
          <p:cNvGraphicFramePr>
            <a:graphicFrameLocks noChangeAspect="1"/>
          </p:cNvGraphicFramePr>
          <p:nvPr/>
        </p:nvGraphicFramePr>
        <p:xfrm>
          <a:off x="5897563" y="5499100"/>
          <a:ext cx="1041400" cy="457200"/>
        </p:xfrm>
        <a:graphic>
          <a:graphicData uri="http://schemas.openxmlformats.org/presentationml/2006/ole">
            <p:oleObj spid="_x0000_s203786" name="Equation" r:id="rId13" imgW="520700" imgH="228600" progId="">
              <p:embed/>
            </p:oleObj>
          </a:graphicData>
        </a:graphic>
      </p:graphicFrame>
      <p:graphicFrame>
        <p:nvGraphicFramePr>
          <p:cNvPr id="47163" name="Object 31"/>
          <p:cNvGraphicFramePr>
            <a:graphicFrameLocks noChangeAspect="1"/>
          </p:cNvGraphicFramePr>
          <p:nvPr/>
        </p:nvGraphicFramePr>
        <p:xfrm>
          <a:off x="6996113" y="5486400"/>
          <a:ext cx="1143000" cy="482600"/>
        </p:xfrm>
        <a:graphic>
          <a:graphicData uri="http://schemas.openxmlformats.org/presentationml/2006/ole">
            <p:oleObj spid="_x0000_s203787" name="Equation" r:id="rId14" imgW="571252" imgH="241195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54" grpId="0" animBg="1"/>
      <p:bldP spid="4716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191000" y="3611563"/>
            <a:ext cx="719138" cy="138112"/>
            <a:chOff x="1056" y="2601"/>
            <a:chExt cx="453" cy="87"/>
          </a:xfrm>
        </p:grpSpPr>
        <p:sp>
          <p:nvSpPr>
            <p:cNvPr id="1035291" name="Line 21"/>
            <p:cNvSpPr>
              <a:spLocks noChangeShapeType="1"/>
            </p:cNvSpPr>
            <p:nvPr/>
          </p:nvSpPr>
          <p:spPr bwMode="auto">
            <a:xfrm>
              <a:off x="1056" y="2601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5292" name="Line 22"/>
            <p:cNvSpPr>
              <a:spLocks noChangeShapeType="1"/>
            </p:cNvSpPr>
            <p:nvPr/>
          </p:nvSpPr>
          <p:spPr bwMode="auto">
            <a:xfrm>
              <a:off x="1056" y="2688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211638" y="3582988"/>
            <a:ext cx="741362" cy="203200"/>
            <a:chOff x="2653" y="3229"/>
            <a:chExt cx="467" cy="128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653" y="3249"/>
              <a:ext cx="272" cy="87"/>
              <a:chOff x="2653" y="3168"/>
              <a:chExt cx="272" cy="87"/>
            </a:xfrm>
          </p:grpSpPr>
          <p:sp>
            <p:nvSpPr>
              <p:cNvPr id="1035289" name="Line 30"/>
              <p:cNvSpPr>
                <a:spLocks noChangeShapeType="1"/>
              </p:cNvSpPr>
              <p:nvPr/>
            </p:nvSpPr>
            <p:spPr bwMode="auto">
              <a:xfrm>
                <a:off x="2653" y="316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035290" name="Line 31"/>
              <p:cNvSpPr>
                <a:spLocks noChangeShapeType="1"/>
              </p:cNvSpPr>
              <p:nvPr/>
            </p:nvSpPr>
            <p:spPr bwMode="auto">
              <a:xfrm>
                <a:off x="2653" y="3255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aphicFrame>
          <p:nvGraphicFramePr>
            <p:cNvPr id="1035288" name="Object 18"/>
            <p:cNvGraphicFramePr>
              <a:graphicFrameLocks noChangeAspect="1"/>
            </p:cNvGraphicFramePr>
            <p:nvPr/>
          </p:nvGraphicFramePr>
          <p:xfrm>
            <a:off x="2944" y="3229"/>
            <a:ext cx="176" cy="128"/>
          </p:xfrm>
          <a:graphic>
            <a:graphicData uri="http://schemas.openxmlformats.org/presentationml/2006/ole">
              <p:oleObj spid="_x0000_s204809" name="Equation" r:id="rId3" imgW="139639" imgH="101556" progId="">
                <p:embed/>
              </p:oleObj>
            </a:graphicData>
          </a:graphic>
        </p:graphicFrame>
      </p:grp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286000" y="100488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2286000" y="146843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3152775" y="852488"/>
            <a:ext cx="0" cy="16764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10000" y="852488"/>
            <a:ext cx="0" cy="16764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4285" name="Object 19"/>
          <p:cNvGraphicFramePr>
            <a:graphicFrameLocks noChangeAspect="1"/>
          </p:cNvGraphicFramePr>
          <p:nvPr/>
        </p:nvGraphicFramePr>
        <p:xfrm>
          <a:off x="2424113" y="3541713"/>
          <a:ext cx="584200" cy="330200"/>
        </p:xfrm>
        <a:graphic>
          <a:graphicData uri="http://schemas.openxmlformats.org/presentationml/2006/ole">
            <p:oleObj spid="_x0000_s204802" name="Equation" r:id="rId4" imgW="291847" imgH="164957" progId="">
              <p:embed/>
            </p:oleObj>
          </a:graphicData>
        </a:graphic>
      </p:graphicFrame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4833938" y="100488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833938" y="146843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5700713" y="852488"/>
            <a:ext cx="0" cy="16764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357938" y="852488"/>
            <a:ext cx="0" cy="16764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4291" name="Object 20"/>
          <p:cNvGraphicFramePr>
            <a:graphicFrameLocks noChangeAspect="1"/>
          </p:cNvGraphicFramePr>
          <p:nvPr/>
        </p:nvGraphicFramePr>
        <p:xfrm>
          <a:off x="4924425" y="3479800"/>
          <a:ext cx="684213" cy="457200"/>
        </p:xfrm>
        <a:graphic>
          <a:graphicData uri="http://schemas.openxmlformats.org/presentationml/2006/ole">
            <p:oleObj spid="_x0000_s204803" name="Equation" r:id="rId5" imgW="342751" imgH="228501" progId="">
              <p:embed/>
            </p:oleObj>
          </a:graphicData>
        </a:graphic>
      </p:graphicFrame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2286000" y="193198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2286000" y="239553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833938" y="193198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4833938" y="239553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35282" name="Object 21"/>
          <p:cNvGraphicFramePr>
            <a:graphicFrameLocks noChangeAspect="1"/>
          </p:cNvGraphicFramePr>
          <p:nvPr/>
        </p:nvGraphicFramePr>
        <p:xfrm>
          <a:off x="1703388" y="762000"/>
          <a:ext cx="5688012" cy="1878013"/>
        </p:xfrm>
        <a:graphic>
          <a:graphicData uri="http://schemas.openxmlformats.org/presentationml/2006/ole">
            <p:oleObj spid="_x0000_s204804" name="Equation" r:id="rId6" imgW="2844800" imgH="939800" progId="">
              <p:embed/>
            </p:oleObj>
          </a:graphicData>
        </a:graphic>
      </p:graphicFrame>
      <p:graphicFrame>
        <p:nvGraphicFramePr>
          <p:cNvPr id="54284" name="Object 22"/>
          <p:cNvGraphicFramePr>
            <a:graphicFrameLocks noChangeAspect="1"/>
          </p:cNvGraphicFramePr>
          <p:nvPr/>
        </p:nvGraphicFramePr>
        <p:xfrm>
          <a:off x="2981325" y="762000"/>
          <a:ext cx="1193800" cy="965200"/>
        </p:xfrm>
        <a:graphic>
          <a:graphicData uri="http://schemas.openxmlformats.org/presentationml/2006/ole">
            <p:oleObj spid="_x0000_s204805" name="Equation" r:id="rId7" imgW="596900" imgH="482600" progId="">
              <p:embed/>
            </p:oleObj>
          </a:graphicData>
        </a:graphic>
      </p:graphicFrame>
      <p:graphicFrame>
        <p:nvGraphicFramePr>
          <p:cNvPr id="54290" name="Object 23"/>
          <p:cNvGraphicFramePr>
            <a:graphicFrameLocks noChangeAspect="1"/>
          </p:cNvGraphicFramePr>
          <p:nvPr/>
        </p:nvGraphicFramePr>
        <p:xfrm>
          <a:off x="5529263" y="762000"/>
          <a:ext cx="1193800" cy="965200"/>
        </p:xfrm>
        <a:graphic>
          <a:graphicData uri="http://schemas.openxmlformats.org/presentationml/2006/ole">
            <p:oleObj spid="_x0000_s204806" name="Equation" r:id="rId8" imgW="596900" imgH="482600" progId="">
              <p:embed/>
            </p:oleObj>
          </a:graphicData>
        </a:graphic>
      </p:graphicFrame>
      <p:graphicFrame>
        <p:nvGraphicFramePr>
          <p:cNvPr id="54299" name="Object 24"/>
          <p:cNvGraphicFramePr>
            <a:graphicFrameLocks noChangeAspect="1"/>
          </p:cNvGraphicFramePr>
          <p:nvPr/>
        </p:nvGraphicFramePr>
        <p:xfrm>
          <a:off x="4922838" y="3228975"/>
          <a:ext cx="1854200" cy="963613"/>
        </p:xfrm>
        <a:graphic>
          <a:graphicData uri="http://schemas.openxmlformats.org/presentationml/2006/ole">
            <p:oleObj spid="_x0000_s204807" name="Equation" r:id="rId9" imgW="927100" imgH="482600" progId="">
              <p:embed/>
            </p:oleObj>
          </a:graphicData>
        </a:graphic>
      </p:graphicFrame>
      <p:graphicFrame>
        <p:nvGraphicFramePr>
          <p:cNvPr id="54300" name="Object 25"/>
          <p:cNvGraphicFramePr>
            <a:graphicFrameLocks noChangeAspect="1"/>
          </p:cNvGraphicFramePr>
          <p:nvPr/>
        </p:nvGraphicFramePr>
        <p:xfrm>
          <a:off x="2420938" y="3257550"/>
          <a:ext cx="1752600" cy="963613"/>
        </p:xfrm>
        <a:graphic>
          <a:graphicData uri="http://schemas.openxmlformats.org/presentationml/2006/ole">
            <p:oleObj spid="_x0000_s204808" name="Equation" r:id="rId10" imgW="876300" imgH="482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167 L 3.05556E-6 0.3646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167 L 3.05556E-6 0.3646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  <p:bldP spid="54278" grpId="1" animBg="1"/>
      <p:bldP spid="54279" grpId="0" animBg="1"/>
      <p:bldP spid="54279" grpId="1" animBg="1"/>
      <p:bldP spid="54280" grpId="0" animBg="1"/>
      <p:bldP spid="54281" grpId="0" animBg="1"/>
      <p:bldP spid="54286" grpId="0" animBg="1"/>
      <p:bldP spid="54286" grpId="1" animBg="1"/>
      <p:bldP spid="54287" grpId="0" animBg="1"/>
      <p:bldP spid="54287" grpId="1" animBg="1"/>
      <p:bldP spid="54288" grpId="0" animBg="1"/>
      <p:bldP spid="54289" grpId="0" animBg="1"/>
      <p:bldP spid="54295" grpId="0" animBg="1"/>
      <p:bldP spid="54296" grpId="0" animBg="1"/>
      <p:bldP spid="54297" grpId="0" animBg="1"/>
      <p:bldP spid="5429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89" name="Object 18"/>
          <p:cNvGraphicFramePr>
            <a:graphicFrameLocks noChangeAspect="1"/>
          </p:cNvGraphicFramePr>
          <p:nvPr/>
        </p:nvGraphicFramePr>
        <p:xfrm>
          <a:off x="4737100" y="3228975"/>
          <a:ext cx="1854200" cy="963613"/>
        </p:xfrm>
        <a:graphic>
          <a:graphicData uri="http://schemas.openxmlformats.org/presentationml/2006/ole">
            <p:oleObj spid="_x0000_s205826" name="Equation" r:id="rId4" imgW="927100" imgH="482600" progId="">
              <p:embed/>
            </p:oleObj>
          </a:graphicData>
        </a:graphic>
      </p:graphicFrame>
      <p:graphicFrame>
        <p:nvGraphicFramePr>
          <p:cNvPr id="57390" name="Object 19"/>
          <p:cNvGraphicFramePr>
            <a:graphicFrameLocks noChangeAspect="1"/>
          </p:cNvGraphicFramePr>
          <p:nvPr/>
        </p:nvGraphicFramePr>
        <p:xfrm>
          <a:off x="2300288" y="3257550"/>
          <a:ext cx="1752600" cy="963613"/>
        </p:xfrm>
        <a:graphic>
          <a:graphicData uri="http://schemas.openxmlformats.org/presentationml/2006/ole">
            <p:oleObj spid="_x0000_s205827" name="Equation" r:id="rId5" imgW="876300" imgH="482600" progId="">
              <p:embed/>
            </p:oleObj>
          </a:graphicData>
        </a:graphic>
      </p:graphicFrame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133600" y="100488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2133600" y="146843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3033713" y="852488"/>
            <a:ext cx="0" cy="16764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681413" y="852488"/>
            <a:ext cx="0" cy="16764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4572000" y="1004888"/>
            <a:ext cx="2339975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4572000" y="1468438"/>
            <a:ext cx="2339975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634038" y="852488"/>
            <a:ext cx="0" cy="16764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6434138" y="852488"/>
            <a:ext cx="0" cy="16764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7359" name="Object 20"/>
          <p:cNvGraphicFramePr>
            <a:graphicFrameLocks noChangeAspect="1"/>
          </p:cNvGraphicFramePr>
          <p:nvPr/>
        </p:nvGraphicFramePr>
        <p:xfrm>
          <a:off x="2286000" y="3543300"/>
          <a:ext cx="584200" cy="330200"/>
        </p:xfrm>
        <a:graphic>
          <a:graphicData uri="http://schemas.openxmlformats.org/presentationml/2006/ole">
            <p:oleObj spid="_x0000_s205828" name="Equation" r:id="rId6" imgW="291847" imgH="164957" progId="">
              <p:embed/>
            </p:oleObj>
          </a:graphicData>
        </a:graphic>
      </p:graphicFrame>
      <p:graphicFrame>
        <p:nvGraphicFramePr>
          <p:cNvPr id="57360" name="Object 21"/>
          <p:cNvGraphicFramePr>
            <a:graphicFrameLocks noChangeAspect="1"/>
          </p:cNvGraphicFramePr>
          <p:nvPr/>
        </p:nvGraphicFramePr>
        <p:xfrm>
          <a:off x="4724400" y="3479800"/>
          <a:ext cx="684213" cy="457200"/>
        </p:xfrm>
        <a:graphic>
          <a:graphicData uri="http://schemas.openxmlformats.org/presentationml/2006/ole">
            <p:oleObj spid="_x0000_s205829" name="Equation" r:id="rId7" imgW="342751" imgH="228501" progId="">
              <p:embed/>
            </p:oleObj>
          </a:graphicData>
        </a:graphic>
      </p:graphicFrame>
      <p:graphicFrame>
        <p:nvGraphicFramePr>
          <p:cNvPr id="57375" name="Object 22"/>
          <p:cNvGraphicFramePr>
            <a:graphicFrameLocks noChangeAspect="1"/>
          </p:cNvGraphicFramePr>
          <p:nvPr/>
        </p:nvGraphicFramePr>
        <p:xfrm>
          <a:off x="2119313" y="3544888"/>
          <a:ext cx="279400" cy="355600"/>
        </p:xfrm>
        <a:graphic>
          <a:graphicData uri="http://schemas.openxmlformats.org/presentationml/2006/ole">
            <p:oleObj spid="_x0000_s205830" name="Equation" r:id="rId8" imgW="165240" imgH="216000" progId="">
              <p:embed/>
            </p:oleObj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021138" y="3638550"/>
            <a:ext cx="719137" cy="138113"/>
            <a:chOff x="1056" y="2601"/>
            <a:chExt cx="453" cy="87"/>
          </a:xfrm>
        </p:grpSpPr>
        <p:sp>
          <p:nvSpPr>
            <p:cNvPr id="1036312" name="Line 38"/>
            <p:cNvSpPr>
              <a:spLocks noChangeShapeType="1"/>
            </p:cNvSpPr>
            <p:nvPr/>
          </p:nvSpPr>
          <p:spPr bwMode="auto">
            <a:xfrm>
              <a:off x="1056" y="2601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6313" name="Line 39"/>
            <p:cNvSpPr>
              <a:spLocks noChangeShapeType="1"/>
            </p:cNvSpPr>
            <p:nvPr/>
          </p:nvSpPr>
          <p:spPr bwMode="auto">
            <a:xfrm>
              <a:off x="1056" y="2688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7384" name="AutoShape 40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2938" y="6223000"/>
            <a:ext cx="747712" cy="406400"/>
          </a:xfrm>
          <a:prstGeom prst="actionButtonBlank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latin typeface="Arial" charset="0"/>
              </a:rPr>
              <a:t>返回 </a:t>
            </a:r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2133600" y="193198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>
            <a:off x="4572000" y="1931988"/>
            <a:ext cx="2339975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>
            <a:off x="2133600" y="2395538"/>
            <a:ext cx="19812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4572000" y="2395538"/>
            <a:ext cx="2339975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036309" name="Object 23"/>
          <p:cNvGraphicFramePr>
            <a:graphicFrameLocks noChangeAspect="1"/>
          </p:cNvGraphicFramePr>
          <p:nvPr/>
        </p:nvGraphicFramePr>
        <p:xfrm>
          <a:off x="1563688" y="762000"/>
          <a:ext cx="5967412" cy="1878013"/>
        </p:xfrm>
        <a:graphic>
          <a:graphicData uri="http://schemas.openxmlformats.org/presentationml/2006/ole">
            <p:oleObj spid="_x0000_s205831" name="Equation" r:id="rId10" imgW="2984500" imgH="939800" progId="">
              <p:embed/>
            </p:oleObj>
          </a:graphicData>
        </a:graphic>
      </p:graphicFrame>
      <p:graphicFrame>
        <p:nvGraphicFramePr>
          <p:cNvPr id="57349" name="Object 24"/>
          <p:cNvGraphicFramePr>
            <a:graphicFrameLocks noChangeAspect="1"/>
          </p:cNvGraphicFramePr>
          <p:nvPr/>
        </p:nvGraphicFramePr>
        <p:xfrm>
          <a:off x="2852738" y="762000"/>
          <a:ext cx="1193800" cy="965200"/>
        </p:xfrm>
        <a:graphic>
          <a:graphicData uri="http://schemas.openxmlformats.org/presentationml/2006/ole">
            <p:oleObj spid="_x0000_s205832" name="Equation" r:id="rId11" imgW="596900" imgH="482600" progId="">
              <p:embed/>
            </p:oleObj>
          </a:graphicData>
        </a:graphic>
      </p:graphicFrame>
      <p:graphicFrame>
        <p:nvGraphicFramePr>
          <p:cNvPr id="57358" name="Object 25"/>
          <p:cNvGraphicFramePr>
            <a:graphicFrameLocks noChangeAspect="1"/>
          </p:cNvGraphicFramePr>
          <p:nvPr/>
        </p:nvGraphicFramePr>
        <p:xfrm>
          <a:off x="5381625" y="762000"/>
          <a:ext cx="1498600" cy="965200"/>
        </p:xfrm>
        <a:graphic>
          <a:graphicData uri="http://schemas.openxmlformats.org/presentationml/2006/ole">
            <p:oleObj spid="_x0000_s205833" name="Equation" r:id="rId12" imgW="748975" imgH="482391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167 L 3.05556E-6 0.3646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167 L 3.05556E-6 0.3646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0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  <p:bldP spid="57350" grpId="1" animBg="1"/>
      <p:bldP spid="57351" grpId="0" animBg="1"/>
      <p:bldP spid="57351" grpId="1" animBg="1"/>
      <p:bldP spid="57352" grpId="0" animBg="1"/>
      <p:bldP spid="57353" grpId="0" animBg="1"/>
      <p:bldP spid="57354" grpId="0" animBg="1"/>
      <p:bldP spid="57354" grpId="1" animBg="1"/>
      <p:bldP spid="57355" grpId="0" animBg="1"/>
      <p:bldP spid="57355" grpId="1" animBg="1"/>
      <p:bldP spid="57356" grpId="0" animBg="1"/>
      <p:bldP spid="57357" grpId="0" animBg="1"/>
      <p:bldP spid="57384" grpId="0" animBg="1"/>
      <p:bldP spid="57385" grpId="0" animBg="1"/>
      <p:bldP spid="57386" grpId="0" animBg="1"/>
      <p:bldP spid="57387" grpId="0" animBg="1"/>
      <p:bldP spid="5738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45" name="Object 8"/>
          <p:cNvGraphicFramePr>
            <a:graphicFrameLocks noChangeAspect="1"/>
          </p:cNvGraphicFramePr>
          <p:nvPr/>
        </p:nvGraphicFramePr>
        <p:xfrm>
          <a:off x="3962400" y="3810000"/>
          <a:ext cx="1522413" cy="1955800"/>
        </p:xfrm>
        <a:graphic>
          <a:graphicData uri="http://schemas.openxmlformats.org/presentationml/2006/ole">
            <p:oleObj spid="_x0000_s206850" name="Equation" r:id="rId3" imgW="761669" imgH="977476" progId="">
              <p:embed/>
            </p:oleObj>
          </a:graphicData>
        </a:graphic>
      </p:graphicFrame>
      <p:sp>
        <p:nvSpPr>
          <p:cNvPr id="1037315" name="Rectangle 2"/>
          <p:cNvSpPr>
            <a:spLocks noChangeArrowheads="1"/>
          </p:cNvSpPr>
          <p:nvPr/>
        </p:nvSpPr>
        <p:spPr bwMode="auto">
          <a:xfrm>
            <a:off x="457200" y="533400"/>
            <a:ext cx="823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第 </a:t>
            </a:r>
            <a:r>
              <a:rPr lang="en-US" altLang="zh-CN" sz="2400" b="1" smtClean="0">
                <a:solidFill>
                  <a:srgbClr val="0000FF"/>
                </a:solidFill>
              </a:rPr>
              <a:t>1 </a:t>
            </a:r>
            <a:r>
              <a:rPr lang="zh-CN" altLang="en-US" sz="2400" b="1" smtClean="0">
                <a:solidFill>
                  <a:srgbClr val="0000FF"/>
                </a:solidFill>
              </a:rPr>
              <a:t>步：</a:t>
            </a:r>
            <a:r>
              <a:rPr lang="zh-CN" altLang="en-US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</a:rPr>
              <a:t>经过一次初等行变换变为 </a:t>
            </a:r>
            <a:r>
              <a:rPr lang="en-US" altLang="zh-CN" sz="2400" b="1" i="1" smtClean="0">
                <a:solidFill>
                  <a:srgbClr val="000000"/>
                </a:solidFill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</a:rPr>
              <a:t>，则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57200" y="1295400"/>
            <a:ext cx="82296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证明（续）：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分两种情形讨论：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(1)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D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中不包含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中的元素 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这时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也是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阶非零子式，故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kumimoji="1" lang="en-US" altLang="zh-CN" sz="2400" b="1" smtClean="0">
                <a:solidFill>
                  <a:srgbClr val="000000"/>
                </a:solidFill>
              </a:rPr>
              <a:t>(2)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  D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中包含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中的元素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这时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中与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相对应的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阶子式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为</a:t>
            </a:r>
          </a:p>
        </p:txBody>
      </p:sp>
      <p:graphicFrame>
        <p:nvGraphicFramePr>
          <p:cNvPr id="48144" name="Object 9"/>
          <p:cNvGraphicFramePr>
            <a:graphicFrameLocks noChangeAspect="1"/>
          </p:cNvGraphicFramePr>
          <p:nvPr/>
        </p:nvGraphicFramePr>
        <p:xfrm>
          <a:off x="2286000" y="3810000"/>
          <a:ext cx="1700213" cy="1955800"/>
        </p:xfrm>
        <a:graphic>
          <a:graphicData uri="http://schemas.openxmlformats.org/presentationml/2006/ole">
            <p:oleObj spid="_x0000_s206851" name="Equation" r:id="rId4" imgW="850900" imgH="977900" progId="">
              <p:embed/>
            </p:oleObj>
          </a:graphicData>
        </a:graphic>
      </p:graphicFrame>
      <p:graphicFrame>
        <p:nvGraphicFramePr>
          <p:cNvPr id="48147" name="Object 10"/>
          <p:cNvGraphicFramePr>
            <a:graphicFrameLocks noChangeAspect="1"/>
          </p:cNvGraphicFramePr>
          <p:nvPr/>
        </p:nvGraphicFramePr>
        <p:xfrm>
          <a:off x="5438775" y="4587875"/>
          <a:ext cx="1319213" cy="457200"/>
        </p:xfrm>
        <a:graphic>
          <a:graphicData uri="http://schemas.openxmlformats.org/presentationml/2006/ole">
            <p:oleObj spid="_x0000_s206852" name="Equation" r:id="rId5" imgW="6604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38" name="Object 4"/>
          <p:cNvGraphicFramePr>
            <a:graphicFrameLocks noChangeAspect="1"/>
          </p:cNvGraphicFramePr>
          <p:nvPr/>
        </p:nvGraphicFramePr>
        <p:xfrm>
          <a:off x="2286000" y="457200"/>
          <a:ext cx="4492625" cy="1955800"/>
        </p:xfrm>
        <a:graphic>
          <a:graphicData uri="http://schemas.openxmlformats.org/presentationml/2006/ole">
            <p:oleObj spid="_x0000_s207874" name="Equation" r:id="rId3" imgW="2247900" imgH="977900" progId="">
              <p:embed/>
            </p:oleObj>
          </a:graphicData>
        </a:graphic>
      </p:graphicFrame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57200" y="2590800"/>
            <a:ext cx="8382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0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≠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，从而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 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；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ü"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若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p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≠2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 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≠ 0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因为这个等式对任意非零常数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k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都成立，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所以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、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不同时等于零，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于是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中存在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阶非零子式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1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或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D</a:t>
            </a:r>
            <a:r>
              <a:rPr kumimoji="1" lang="en-US" altLang="zh-CN" sz="2400" b="1" baseline="-25000" smtClean="0">
                <a:solidFill>
                  <a:srgbClr val="000000"/>
                </a:solidFill>
              </a:rPr>
              <a:t>2</a:t>
            </a:r>
            <a:r>
              <a:rPr kumimoji="1" lang="zh-CN" altLang="en-US" sz="2400" b="1" baseline="-25000" smtClean="0">
                <a:solidFill>
                  <a:srgbClr val="000000"/>
                </a:solidFill>
              </a:rPr>
              <a:t>，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从而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≥ 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，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</a:rPr>
              <a:t>	即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A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</a:t>
            </a:r>
            <a:r>
              <a:rPr kumimoji="1" lang="en-US" altLang="en-US" sz="2400" b="1" smtClean="0">
                <a:solidFill>
                  <a:srgbClr val="000000"/>
                </a:solidFill>
              </a:rPr>
              <a:t>≤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R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</a:rPr>
              <a:t>) 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/>
    </p:bldLst>
  </p:timing>
</p:sld>
</file>

<file path=ppt/theme/theme1.xml><?xml version="1.0" encoding="utf-8"?>
<a:theme xmlns:a="http://schemas.openxmlformats.org/drawingml/2006/main" name="10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3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2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3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6767</Words>
  <Application>Microsoft Office PowerPoint</Application>
  <PresentationFormat>全屏显示(4:3)</PresentationFormat>
  <Paragraphs>939</Paragraphs>
  <Slides>155</Slides>
  <Notes>0</Notes>
  <HiddenSlides>15</HiddenSlides>
  <MMClips>0</MMClips>
  <ScaleCrop>false</ScaleCrop>
  <HeadingPairs>
    <vt:vector size="6" baseType="variant"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155</vt:i4>
      </vt:variant>
    </vt:vector>
  </HeadingPairs>
  <TitlesOfParts>
    <vt:vector size="165" baseType="lpstr">
      <vt:lpstr>10_Pixel</vt:lpstr>
      <vt:lpstr>11_Blends</vt:lpstr>
      <vt:lpstr>11_Pixel</vt:lpstr>
      <vt:lpstr>12_Blends</vt:lpstr>
      <vt:lpstr>12_Pixel</vt:lpstr>
      <vt:lpstr>13_Blends</vt:lpstr>
      <vt:lpstr>13_Pixel</vt:lpstr>
      <vt:lpstr>Equation</vt:lpstr>
      <vt:lpstr>公式</vt:lpstr>
      <vt:lpstr>Microsoft 公式 3.0</vt:lpstr>
      <vt:lpstr>幻灯片 1</vt:lpstr>
      <vt:lpstr>第一节 矩阵的初等变换 </vt:lpstr>
      <vt:lpstr>知识点回顾：克拉默法则</vt:lpstr>
      <vt:lpstr>一、矩阵的初等变换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备注</vt:lpstr>
      <vt:lpstr>二、矩阵之间的等价关系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二、矩阵之间的等价关系</vt:lpstr>
      <vt:lpstr>幻灯片 34</vt:lpstr>
      <vt:lpstr>幻灯片 35</vt:lpstr>
      <vt:lpstr>幻灯片 36</vt:lpstr>
      <vt:lpstr>幻灯片 37</vt:lpstr>
      <vt:lpstr>四、初等变换与矩阵乘法的关系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§3.2  矩阵的秩</vt:lpstr>
      <vt:lpstr>矩阵的秩的引入</vt:lpstr>
      <vt:lpstr>一、矩阵的秩(Rank of Matrix)的概念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二、矩阵的秩的计算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第三章 线性方程组 与向量组的线性相关性</vt:lpstr>
      <vt:lpstr>幻灯片 116</vt:lpstr>
      <vt:lpstr>幻灯片 117</vt:lpstr>
      <vt:lpstr>一、线性方程组的表达式</vt:lpstr>
      <vt:lpstr>二、线性方程组的解的判定</vt:lpstr>
      <vt:lpstr>幻灯片 120</vt:lpstr>
      <vt:lpstr>幻灯片 121</vt:lpstr>
      <vt:lpstr>幻灯片 122</vt:lpstr>
      <vt:lpstr>幻灯片 123</vt:lpstr>
      <vt:lpstr>幻灯片 124</vt:lpstr>
      <vt:lpstr>幻灯片 125</vt:lpstr>
      <vt:lpstr>幻灯片 126</vt:lpstr>
      <vt:lpstr>幻灯片 127</vt:lpstr>
      <vt:lpstr>幻灯片 128</vt:lpstr>
      <vt:lpstr>幻灯片 129</vt:lpstr>
      <vt:lpstr>幻灯片 130</vt:lpstr>
      <vt:lpstr>幻灯片 131</vt:lpstr>
      <vt:lpstr>幻灯片 132</vt:lpstr>
      <vt:lpstr>幻灯片 133</vt:lpstr>
      <vt:lpstr>幻灯片 134</vt:lpstr>
      <vt:lpstr>幻灯片 135</vt:lpstr>
      <vt:lpstr>幻灯片 136</vt:lpstr>
      <vt:lpstr>幻灯片 137</vt:lpstr>
      <vt:lpstr>幻灯片 138</vt:lpstr>
      <vt:lpstr>幻灯片 139</vt:lpstr>
      <vt:lpstr>幻灯片 140</vt:lpstr>
      <vt:lpstr>幻灯片 141</vt:lpstr>
      <vt:lpstr>幻灯片 142</vt:lpstr>
      <vt:lpstr>幻灯片 143</vt:lpstr>
      <vt:lpstr>幻灯片 144</vt:lpstr>
      <vt:lpstr>幻灯片 145</vt:lpstr>
      <vt:lpstr>幻灯片 146</vt:lpstr>
      <vt:lpstr>幻灯片 147</vt:lpstr>
      <vt:lpstr>幻灯片 148</vt:lpstr>
      <vt:lpstr>幻灯片 149</vt:lpstr>
      <vt:lpstr>幻灯片 150</vt:lpstr>
      <vt:lpstr>幻灯片 151</vt:lpstr>
      <vt:lpstr>幻灯片 152</vt:lpstr>
      <vt:lpstr>幻灯片 153</vt:lpstr>
      <vt:lpstr>幻灯片 154</vt:lpstr>
      <vt:lpstr>幻灯片 155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石小川(098002)</cp:lastModifiedBy>
  <cp:revision>2</cp:revision>
  <dcterms:created xsi:type="dcterms:W3CDTF">2022-09-20T03:39:13Z</dcterms:created>
  <dcterms:modified xsi:type="dcterms:W3CDTF">2022-09-20T04:39:48Z</dcterms:modified>
</cp:coreProperties>
</file>