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1" r:id="rId75"/>
    <p:sldId id="332" r:id="rId76"/>
    <p:sldId id="333" r:id="rId77"/>
    <p:sldId id="335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400" r:id="rId141"/>
    <p:sldId id="401" r:id="rId142"/>
    <p:sldId id="402" r:id="rId143"/>
    <p:sldId id="404" r:id="rId1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2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4.wmf"/><Relationship Id="rId4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25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42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8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100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99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8.wmf"/><Relationship Id="rId5" Type="http://schemas.openxmlformats.org/officeDocument/2006/relationships/image" Target="../media/image93.wmf"/><Relationship Id="rId10" Type="http://schemas.openxmlformats.org/officeDocument/2006/relationships/image" Target="../media/image97.wmf"/><Relationship Id="rId4" Type="http://schemas.openxmlformats.org/officeDocument/2006/relationships/image" Target="../media/image92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10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91.wmf"/><Relationship Id="rId11" Type="http://schemas.openxmlformats.org/officeDocument/2006/relationships/image" Target="../media/image104.wmf"/><Relationship Id="rId5" Type="http://schemas.openxmlformats.org/officeDocument/2006/relationships/image" Target="../media/image90.wmf"/><Relationship Id="rId10" Type="http://schemas.openxmlformats.org/officeDocument/2006/relationships/image" Target="../media/image113.wmf"/><Relationship Id="rId4" Type="http://schemas.openxmlformats.org/officeDocument/2006/relationships/image" Target="../media/image111.wmf"/><Relationship Id="rId9" Type="http://schemas.openxmlformats.org/officeDocument/2006/relationships/image" Target="../media/image11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118.wmf"/><Relationship Id="rId2" Type="http://schemas.openxmlformats.org/officeDocument/2006/relationships/image" Target="../media/image97.wmf"/><Relationship Id="rId1" Type="http://schemas.openxmlformats.org/officeDocument/2006/relationships/image" Target="../media/image114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6.wmf"/><Relationship Id="rId1" Type="http://schemas.openxmlformats.org/officeDocument/2006/relationships/image" Target="../media/image13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4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4" Type="http://schemas.openxmlformats.org/officeDocument/2006/relationships/image" Target="../media/image152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18" Type="http://schemas.openxmlformats.org/officeDocument/2006/relationships/image" Target="../media/image19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17" Type="http://schemas.openxmlformats.org/officeDocument/2006/relationships/image" Target="../media/image189.wmf"/><Relationship Id="rId2" Type="http://schemas.openxmlformats.org/officeDocument/2006/relationships/image" Target="../media/image174.wmf"/><Relationship Id="rId16" Type="http://schemas.openxmlformats.org/officeDocument/2006/relationships/image" Target="../media/image188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3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12" Type="http://schemas.openxmlformats.org/officeDocument/2006/relationships/image" Target="../media/image215.wmf"/><Relationship Id="rId2" Type="http://schemas.openxmlformats.org/officeDocument/2006/relationships/image" Target="../media/image205.wmf"/><Relationship Id="rId16" Type="http://schemas.openxmlformats.org/officeDocument/2006/relationships/image" Target="../media/image219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5" Type="http://schemas.openxmlformats.org/officeDocument/2006/relationships/image" Target="../media/image21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Relationship Id="rId14" Type="http://schemas.openxmlformats.org/officeDocument/2006/relationships/image" Target="../media/image217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3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3086BE20-A11F-4F73-84EA-A1F7A9C1B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66AEF8-061A-4451-AA3A-B0D9B482A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27834B6-98AB-4282-B3B9-4ABB50333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041F10-86AD-4D47-A7CC-3E06BB702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9F539E-28B9-44D7-9753-074073DAD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4D67CCB-633B-484C-92FE-5918B05E8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1CAF49F-56B7-4E57-879C-CB68DA344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7C0FFE-5574-423C-A6DB-56A213A2D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288B04-8F94-4E20-8935-B09434967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FCDC5E-B288-44B5-B859-0B5DE5629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73069F-7C25-4DBA-B8D7-E14BBFA9D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B5DDC52-1A63-44A1-9A12-CB91CE13E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E7F1A8-B4FB-4C1C-A4CC-4D5C1520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36262C-F174-43B7-848D-22116B545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050ADE-CC4C-4074-8057-545C23BD1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810F7C3B-B6C2-4593-924E-B97318648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7A48CA2-F5AE-4736-AD41-4F041267D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D34CF8-02AB-405A-8C5E-B667F1895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36D8806-31FD-479C-A4EE-74C691B41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F533D0-3E28-439D-B1BF-45AE5B7B1D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A9B6F6-F27F-4CA5-8D4B-94632AE4D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DFC7A7-948A-4221-9BAD-F815C0D21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48BE89C-3029-4191-80DD-D73B8FEFA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07530F-0D80-4970-A113-AF9936E636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B5DE5CD-4E02-412C-8DCA-F2BF157C7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93F80C-1D3C-44B8-8416-71D3E60C6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33F901-7146-489B-BC6F-ED6D47D56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15A3C2-1D8E-4DD0-8343-5EB9A5092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4A8C7E-9D29-4391-B15B-6C4E72359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0CF53C6-64A4-4CD3-98CA-6B7AB1001A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69189A-A5E8-4799-9352-011553DBED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A04CF4-E29B-479C-B871-3BBA414BC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3A212C9-4BB6-49D2-8873-A0E4C005B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EA52E9C-FD8E-474F-B2F1-D186D56E1D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9AA912E-C15E-4996-B72F-337EB28F8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C522BB-27CF-4C0F-B9E1-E26657186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56B2CB-07D6-4CD5-992B-79111BA9D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1C582C0-4F27-4FCB-B993-2480F8552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C9DC4D-77AF-4718-851F-1534D1154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6F505C-0562-4397-8F39-3DC9FC72F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79E5F5-FF19-4741-8798-6DC9A3B0C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4DFE996-3569-4E9F-8DB4-DE9970277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3F7144-3DD2-4200-8F0F-9C2A76BE2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53C7E3-7729-4942-AF8C-9CFF05C850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9F75F-87E7-4A0A-A443-38F1166660B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893E41-17E8-457A-9219-3D68F95E365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8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868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2868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2868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2868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2868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869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2869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868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868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868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73EBBB-E8C0-43AC-9055-DA004865B8B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D5C093-DD0A-4689-9DAD-C4C4447ADAD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175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175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175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3175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3175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3176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3176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176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3176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317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175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75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75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1.v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4" Type="http://schemas.openxmlformats.org/officeDocument/2006/relationships/oleObject" Target="../embeddings/oleObject207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213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21.bin"/><Relationship Id="rId5" Type="http://schemas.openxmlformats.org/officeDocument/2006/relationships/oleObject" Target="../embeddings/oleObject220.bin"/><Relationship Id="rId4" Type="http://schemas.openxmlformats.org/officeDocument/2006/relationships/oleObject" Target="../embeddings/oleObject21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6.v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8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26.bin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30.bin"/><Relationship Id="rId5" Type="http://schemas.openxmlformats.org/officeDocument/2006/relationships/oleObject" Target="../embeddings/oleObject229.bin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28.bin"/><Relationship Id="rId9" Type="http://schemas.openxmlformats.org/officeDocument/2006/relationships/oleObject" Target="../embeddings/oleObject233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oleObject" Target="../embeddings/oleObject245.bin"/><Relationship Id="rId18" Type="http://schemas.openxmlformats.org/officeDocument/2006/relationships/oleObject" Target="../embeddings/oleObject250.bin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39.bin"/><Relationship Id="rId12" Type="http://schemas.openxmlformats.org/officeDocument/2006/relationships/oleObject" Target="../embeddings/oleObject244.bin"/><Relationship Id="rId17" Type="http://schemas.openxmlformats.org/officeDocument/2006/relationships/oleObject" Target="../embeddings/oleObject249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2.bin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38.bin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7.bin"/><Relationship Id="rId10" Type="http://schemas.openxmlformats.org/officeDocument/2006/relationships/oleObject" Target="../embeddings/oleObject242.bin"/><Relationship Id="rId19" Type="http://schemas.openxmlformats.org/officeDocument/2006/relationships/oleObject" Target="../embeddings/oleObject251.bin"/><Relationship Id="rId4" Type="http://schemas.openxmlformats.org/officeDocument/2006/relationships/oleObject" Target="../embeddings/oleObject236.bin"/><Relationship Id="rId9" Type="http://schemas.openxmlformats.org/officeDocument/2006/relationships/oleObject" Target="../embeddings/oleObject241.bin"/><Relationship Id="rId14" Type="http://schemas.openxmlformats.org/officeDocument/2006/relationships/oleObject" Target="../embeddings/oleObject246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8.bin"/><Relationship Id="rId12" Type="http://schemas.openxmlformats.org/officeDocument/2006/relationships/oleObject" Target="../embeddings/oleObject26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57.bin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6.bin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5.bin"/><Relationship Id="rId9" Type="http://schemas.openxmlformats.org/officeDocument/2006/relationships/oleObject" Target="../embeddings/oleObject260.bin"/><Relationship Id="rId14" Type="http://schemas.openxmlformats.org/officeDocument/2006/relationships/oleObject" Target="../embeddings/oleObject265.bin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oleObject" Target="../embeddings/oleObject277.bin"/><Relationship Id="rId18" Type="http://schemas.openxmlformats.org/officeDocument/2006/relationships/oleObject" Target="../embeddings/oleObject282.bin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1.bin"/><Relationship Id="rId12" Type="http://schemas.openxmlformats.org/officeDocument/2006/relationships/oleObject" Target="../embeddings/oleObject276.bin"/><Relationship Id="rId17" Type="http://schemas.openxmlformats.org/officeDocument/2006/relationships/oleObject" Target="../embeddings/oleObject281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4.bin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70.bin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9.bin"/><Relationship Id="rId10" Type="http://schemas.openxmlformats.org/officeDocument/2006/relationships/oleObject" Target="../embeddings/oleObject274.bin"/><Relationship Id="rId19" Type="http://schemas.openxmlformats.org/officeDocument/2006/relationships/oleObject" Target="../embeddings/oleObject283.bin"/><Relationship Id="rId4" Type="http://schemas.openxmlformats.org/officeDocument/2006/relationships/oleObject" Target="../embeddings/oleObject268.bin"/><Relationship Id="rId9" Type="http://schemas.openxmlformats.org/officeDocument/2006/relationships/oleObject" Target="../embeddings/oleObject273.bin"/><Relationship Id="rId14" Type="http://schemas.openxmlformats.org/officeDocument/2006/relationships/oleObject" Target="../embeddings/oleObject278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4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2.v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90.bin"/><Relationship Id="rId5" Type="http://schemas.openxmlformats.org/officeDocument/2006/relationships/oleObject" Target="../embeddings/oleObject289.bin"/><Relationship Id="rId4" Type="http://schemas.openxmlformats.org/officeDocument/2006/relationships/oleObject" Target="../embeddings/oleObject288.bin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292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294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5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296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30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00.bin"/><Relationship Id="rId5" Type="http://schemas.openxmlformats.org/officeDocument/2006/relationships/oleObject" Target="../embeddings/oleObject299.bin"/><Relationship Id="rId4" Type="http://schemas.openxmlformats.org/officeDocument/2006/relationships/oleObject" Target="../embeddings/oleObject298.bin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05.bin"/><Relationship Id="rId5" Type="http://schemas.openxmlformats.org/officeDocument/2006/relationships/oleObject" Target="../embeddings/oleObject304.bin"/><Relationship Id="rId4" Type="http://schemas.openxmlformats.org/officeDocument/2006/relationships/oleObject" Target="../embeddings/oleObject303.bin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309.bin"/><Relationship Id="rId5" Type="http://schemas.openxmlformats.org/officeDocument/2006/relationships/oleObject" Target="../embeddings/oleObject308.bin"/><Relationship Id="rId4" Type="http://schemas.openxmlformats.org/officeDocument/2006/relationships/oleObject" Target="../embeddings/oleObject307.bin"/><Relationship Id="rId9" Type="http://schemas.openxmlformats.org/officeDocument/2006/relationships/oleObject" Target="../embeddings/oleObject3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2.bin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0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5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9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8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9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9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5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6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7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file:///H:\&#160;\&#32447;&#20195;&#35838;&#20214;\&#32447;&#24615;&#20195;&#25968;_&#21516;&#27982;&#22823;&#23398;(&#31532;&#20116;&#29256;)&#35838;&#20214;1.ppt" TargetMode="External"/><Relationship Id="rId1" Type="http://schemas.openxmlformats.org/officeDocument/2006/relationships/slideLayout" Target="../slideLayouts/slideLayout40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5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7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20.bin"/><Relationship Id="rId10" Type="http://schemas.openxmlformats.org/officeDocument/2006/relationships/oleObject" Target="../embeddings/oleObject107.bin"/><Relationship Id="rId19" Type="http://schemas.openxmlformats.org/officeDocument/2006/relationships/oleObject" Target="../embeddings/oleObject116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41.bin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7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173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3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72.bin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1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6.bin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80.bin"/><Relationship Id="rId14" Type="http://schemas.openxmlformats.org/officeDocument/2006/relationships/oleObject" Target="../embeddings/oleObject185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4.v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92.bin"/><Relationship Id="rId4" Type="http://schemas.openxmlformats.org/officeDocument/2006/relationships/oleObject" Target="../embeddings/oleObject191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7.v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04.bin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1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向量组及其线性组合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定义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5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设有向量组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及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smtClean="0">
                <a:solidFill>
                  <a:srgbClr val="000000"/>
                </a:solidFill>
              </a:rPr>
              <a:t>若向量组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中的每个向量都能由向量组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线性表示，则称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smtClean="0">
                <a:solidFill>
                  <a:srgbClr val="FF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FF0000"/>
                </a:solidFill>
              </a:rPr>
              <a:t>能由向量组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FF0000"/>
                </a:solidFill>
              </a:rPr>
              <a:t>线性表示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能互相线性表示，则称这两个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向量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组等价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4650" y="3551238"/>
            <a:ext cx="8229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问：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怎么判断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能由向量组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线性表示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12"/>
          <p:cNvSpPr>
            <a:spLocks noChangeArrowheads="1"/>
          </p:cNvSpPr>
          <p:nvPr/>
        </p:nvSpPr>
        <p:spPr bwMode="auto">
          <a:xfrm>
            <a:off x="457200" y="455613"/>
            <a:ext cx="829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令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， 得通解表达式</a:t>
            </a:r>
            <a:endParaRPr lang="zh-CN" altLang="en-US" sz="2400" b="1" baseline="30000" smtClean="0">
              <a:solidFill>
                <a:srgbClr val="000000"/>
              </a:solidFill>
            </a:endParaRPr>
          </a:p>
        </p:txBody>
      </p:sp>
      <p:graphicFrame>
        <p:nvGraphicFramePr>
          <p:cNvPr id="88080" name="Object 4"/>
          <p:cNvGraphicFramePr>
            <a:graphicFrameLocks noChangeAspect="1"/>
          </p:cNvGraphicFramePr>
          <p:nvPr/>
        </p:nvGraphicFramePr>
        <p:xfrm>
          <a:off x="1055688" y="1052513"/>
          <a:ext cx="7010400" cy="1882775"/>
        </p:xfrm>
        <a:graphic>
          <a:graphicData uri="http://schemas.openxmlformats.org/presentationml/2006/ole">
            <p:oleObj spid="_x0000_s122882" name="Equation" r:id="rId3" imgW="3302000" imgH="939800" progId="">
              <p:embed/>
            </p:oleObj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方程组的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任意一个解都可以表示为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的线性组合．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的四个分量不成比例，所以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Symbol" pitchFamily="18" charset="2"/>
              </a:rPr>
              <a:t>所以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是原方程组的一个基础解系．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方法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FF0000"/>
                </a:solidFill>
              </a:rPr>
              <a:t>先求出基础解系，再写出通解．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  <p:graphicFrame>
        <p:nvGraphicFramePr>
          <p:cNvPr id="108553" name="Object 14"/>
          <p:cNvGraphicFramePr>
            <a:graphicFrameLocks noChangeAspect="1"/>
          </p:cNvGraphicFramePr>
          <p:nvPr/>
        </p:nvGraphicFramePr>
        <p:xfrm>
          <a:off x="1692275" y="1052513"/>
          <a:ext cx="5286375" cy="1395412"/>
        </p:xfrm>
        <a:graphic>
          <a:graphicData uri="http://schemas.openxmlformats.org/presentationml/2006/ole">
            <p:oleObj spid="_x0000_s123906" name="Equation" r:id="rId3" imgW="2641600" imgH="698500" progId="">
              <p:embed/>
            </p:oleObj>
          </a:graphicData>
        </a:graphic>
      </p:graphicFrame>
      <p:graphicFrame>
        <p:nvGraphicFramePr>
          <p:cNvPr id="108554" name="Object 15"/>
          <p:cNvGraphicFramePr>
            <a:graphicFrameLocks noChangeAspect="1"/>
          </p:cNvGraphicFramePr>
          <p:nvPr/>
        </p:nvGraphicFramePr>
        <p:xfrm>
          <a:off x="1692275" y="2587625"/>
          <a:ext cx="2871788" cy="965200"/>
        </p:xfrm>
        <a:graphic>
          <a:graphicData uri="http://schemas.openxmlformats.org/presentationml/2006/ole">
            <p:oleObj spid="_x0000_s123907" name="Equation" r:id="rId4" imgW="1435100" imgH="482600" progId="">
              <p:embed/>
            </p:oleObj>
          </a:graphicData>
        </a:graphic>
      </p:graphicFrame>
      <p:graphicFrame>
        <p:nvGraphicFramePr>
          <p:cNvPr id="108555" name="Object 16"/>
          <p:cNvGraphicFramePr>
            <a:graphicFrameLocks noChangeAspect="1"/>
          </p:cNvGraphicFramePr>
          <p:nvPr/>
        </p:nvGraphicFramePr>
        <p:xfrm>
          <a:off x="5332413" y="2587625"/>
          <a:ext cx="2263775" cy="965200"/>
        </p:xfrm>
        <a:graphic>
          <a:graphicData uri="http://schemas.openxmlformats.org/presentationml/2006/ole">
            <p:oleObj spid="_x0000_s123908" name="Equation" r:id="rId5" imgW="1129810" imgH="482391" progId="">
              <p:embed/>
            </p:oleObj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800600" y="2841625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108569" name="Object 17"/>
          <p:cNvGraphicFramePr>
            <a:graphicFrameLocks noChangeAspect="1"/>
          </p:cNvGraphicFramePr>
          <p:nvPr/>
        </p:nvGraphicFramePr>
        <p:xfrm>
          <a:off x="976313" y="3692525"/>
          <a:ext cx="2082800" cy="965200"/>
        </p:xfrm>
        <a:graphic>
          <a:graphicData uri="http://schemas.openxmlformats.org/presentationml/2006/ole">
            <p:oleObj spid="_x0000_s123909" name="Equation" r:id="rId6" imgW="1040948" imgH="482391" progId="">
              <p:embed/>
            </p:oleObj>
          </a:graphicData>
        </a:graphic>
      </p:graphicFrame>
      <p:graphicFrame>
        <p:nvGraphicFramePr>
          <p:cNvPr id="108570" name="Object 18"/>
          <p:cNvGraphicFramePr>
            <a:graphicFrameLocks noChangeAspect="1"/>
          </p:cNvGraphicFramePr>
          <p:nvPr/>
        </p:nvGraphicFramePr>
        <p:xfrm>
          <a:off x="3933825" y="3692525"/>
          <a:ext cx="2438400" cy="965200"/>
        </p:xfrm>
        <a:graphic>
          <a:graphicData uri="http://schemas.openxmlformats.org/presentationml/2006/ole">
            <p:oleObj spid="_x0000_s123910" name="Equation" r:id="rId7" imgW="1218671" imgH="482391" progId="">
              <p:embed/>
            </p:oleObj>
          </a:graphicData>
        </a:graphic>
      </p:graphicFrame>
      <p:graphicFrame>
        <p:nvGraphicFramePr>
          <p:cNvPr id="108574" name="Object 19"/>
          <p:cNvGraphicFramePr>
            <a:graphicFrameLocks noChangeAspect="1"/>
          </p:cNvGraphicFramePr>
          <p:nvPr/>
        </p:nvGraphicFramePr>
        <p:xfrm>
          <a:off x="3594100" y="4797425"/>
          <a:ext cx="2778125" cy="1858963"/>
        </p:xfrm>
        <a:graphic>
          <a:graphicData uri="http://schemas.openxmlformats.org/presentationml/2006/ole">
            <p:oleObj spid="_x0000_s123911" name="Equation" r:id="rId8" imgW="1384300" imgH="927100" progId="">
              <p:embed/>
            </p:oleObj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55613" y="5516563"/>
            <a:ext cx="79375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合起来便得到基础解系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，得</a:t>
            </a: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6516688" y="4149725"/>
            <a:ext cx="2555875" cy="1800225"/>
          </a:xfrm>
          <a:prstGeom prst="cloudCallout">
            <a:avLst>
              <a:gd name="adj1" fmla="val -47204"/>
              <a:gd name="adj2" fmla="val 77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  <a:latin typeface="Arial" charset="0"/>
              </a:rPr>
              <a:t>还能找出其它基础解系吗？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425700" y="3673475"/>
            <a:ext cx="647700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580063" y="3673475"/>
            <a:ext cx="792162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7" grpId="0" animBg="1"/>
      <p:bldP spid="108578" grpId="0" animBg="1"/>
      <p:bldP spid="10857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55613" y="1922463"/>
            <a:ext cx="829151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问题：</a:t>
            </a:r>
            <a:r>
              <a:rPr lang="zh-CN" altLang="en-US" sz="2400" b="1" smtClean="0">
                <a:solidFill>
                  <a:srgbClr val="000000"/>
                </a:solidFill>
              </a:rPr>
              <a:t>是否可以把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选作自由变量？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答：</a:t>
            </a:r>
            <a:r>
              <a:rPr lang="zh-CN" altLang="en-US" sz="2400" b="1" smtClean="0">
                <a:solidFill>
                  <a:srgbClr val="000000"/>
                </a:solidFill>
              </a:rPr>
              <a:t>可以，因为是否把系数矩阵化为行最简形矩阵，其实并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不影响方程组的求解．当两个矩阵</a:t>
            </a:r>
            <a:r>
              <a:rPr lang="zh-CN" altLang="en-US" sz="2400" b="1" smtClean="0">
                <a:solidFill>
                  <a:srgbClr val="0000FF"/>
                </a:solidFill>
              </a:rPr>
              <a:t>行等价</a:t>
            </a:r>
            <a:r>
              <a:rPr lang="zh-CN" altLang="en-US" sz="2400" b="1" smtClean="0">
                <a:solidFill>
                  <a:srgbClr val="000000"/>
                </a:solidFill>
              </a:rPr>
              <a:t>时，以这两个矩阵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为系数矩阵的齐次线性方程组同解．</a:t>
            </a:r>
          </a:p>
        </p:txBody>
      </p:sp>
      <p:graphicFrame>
        <p:nvGraphicFramePr>
          <p:cNvPr id="1207299" name="Object 6"/>
          <p:cNvGraphicFramePr>
            <a:graphicFrameLocks noChangeAspect="1"/>
          </p:cNvGraphicFramePr>
          <p:nvPr/>
        </p:nvGraphicFramePr>
        <p:xfrm>
          <a:off x="1692275" y="433388"/>
          <a:ext cx="5286375" cy="1395412"/>
        </p:xfrm>
        <a:graphic>
          <a:graphicData uri="http://schemas.openxmlformats.org/presentationml/2006/ole">
            <p:oleObj spid="_x0000_s124930" name="Equation" r:id="rId3" imgW="2641600" imgH="698500" progId="">
              <p:embed/>
            </p:oleObj>
          </a:graphicData>
        </a:graphic>
      </p:graphicFrame>
      <p:graphicFrame>
        <p:nvGraphicFramePr>
          <p:cNvPr id="109582" name="Object 7"/>
          <p:cNvGraphicFramePr>
            <a:graphicFrameLocks noChangeAspect="1"/>
          </p:cNvGraphicFramePr>
          <p:nvPr/>
        </p:nvGraphicFramePr>
        <p:xfrm>
          <a:off x="1692275" y="3789363"/>
          <a:ext cx="5438775" cy="2841625"/>
        </p:xfrm>
        <a:graphic>
          <a:graphicData uri="http://schemas.openxmlformats.org/presentationml/2006/ole">
            <p:oleObj spid="_x0000_s124931" name="Equation" r:id="rId4" imgW="2717800" imgH="1422400" progId="">
              <p:embed/>
            </p:oleObj>
          </a:graphicData>
        </a:graphic>
      </p:graphicFrame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572000" y="3789363"/>
            <a:ext cx="2592388" cy="1395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1647825" y="5229225"/>
            <a:ext cx="2592388" cy="1395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4240213" y="5229225"/>
            <a:ext cx="2924175" cy="1395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2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nimBg="1"/>
      <p:bldP spid="109584" grpId="0" animBg="1"/>
      <p:bldP spid="10958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55613" y="3268663"/>
            <a:ext cx="480218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令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， 得通解表达式</a:t>
            </a:r>
          </a:p>
        </p:txBody>
      </p:sp>
      <p:graphicFrame>
        <p:nvGraphicFramePr>
          <p:cNvPr id="1208323" name="Object 10"/>
          <p:cNvGraphicFramePr>
            <a:graphicFrameLocks noChangeAspect="1"/>
          </p:cNvGraphicFramePr>
          <p:nvPr/>
        </p:nvGraphicFramePr>
        <p:xfrm>
          <a:off x="1692275" y="447675"/>
          <a:ext cx="5284788" cy="1395413"/>
        </p:xfrm>
        <a:graphic>
          <a:graphicData uri="http://schemas.openxmlformats.org/presentationml/2006/ole">
            <p:oleObj spid="_x0000_s125954" name="Equation" r:id="rId3" imgW="2641600" imgH="698500" progId="">
              <p:embed/>
            </p:oleObj>
          </a:graphicData>
        </a:graphic>
      </p:graphicFrame>
      <p:graphicFrame>
        <p:nvGraphicFramePr>
          <p:cNvPr id="110596" name="Object 11"/>
          <p:cNvGraphicFramePr>
            <a:graphicFrameLocks noChangeAspect="1"/>
          </p:cNvGraphicFramePr>
          <p:nvPr/>
        </p:nvGraphicFramePr>
        <p:xfrm>
          <a:off x="1355725" y="2073275"/>
          <a:ext cx="3201988" cy="965200"/>
        </p:xfrm>
        <a:graphic>
          <a:graphicData uri="http://schemas.openxmlformats.org/presentationml/2006/ole">
            <p:oleObj spid="_x0000_s125955" name="Equation" r:id="rId4" imgW="1600200" imgH="482600" progId="">
              <p:embed/>
            </p:oleObj>
          </a:graphicData>
        </a:graphic>
      </p:graphicFrame>
      <p:graphicFrame>
        <p:nvGraphicFramePr>
          <p:cNvPr id="110597" name="Object 12"/>
          <p:cNvGraphicFramePr>
            <a:graphicFrameLocks noChangeAspect="1"/>
          </p:cNvGraphicFramePr>
          <p:nvPr/>
        </p:nvGraphicFramePr>
        <p:xfrm>
          <a:off x="5248275" y="2073275"/>
          <a:ext cx="2060575" cy="965200"/>
        </p:xfrm>
        <a:graphic>
          <a:graphicData uri="http://schemas.openxmlformats.org/presentationml/2006/ole">
            <p:oleObj spid="_x0000_s125956" name="Equation" r:id="rId5" imgW="1028254" imgH="482391" progId="">
              <p:embed/>
            </p:oleObj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800600" y="2327275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110602" name="Object 13"/>
          <p:cNvGraphicFramePr>
            <a:graphicFrameLocks noChangeAspect="1"/>
          </p:cNvGraphicFramePr>
          <p:nvPr/>
        </p:nvGraphicFramePr>
        <p:xfrm>
          <a:off x="1477963" y="3921125"/>
          <a:ext cx="6118225" cy="1884363"/>
        </p:xfrm>
        <a:graphic>
          <a:graphicData uri="http://schemas.openxmlformats.org/presentationml/2006/ole">
            <p:oleObj spid="_x0000_s125957" name="Equation" r:id="rId6" imgW="3048000" imgH="939800" progId="">
              <p:embed/>
            </p:oleObj>
          </a:graphicData>
        </a:graphic>
      </p:graphicFrame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55613" y="5961063"/>
            <a:ext cx="51720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从而可得另一个基础解系：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/>
      <p:bldP spid="110598" grpId="0"/>
      <p:bldP spid="11060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矩阵的秩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元齐次线性方程组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Ax = </a:t>
            </a:r>
            <a:r>
              <a:rPr lang="en-US" altLang="zh-CN" sz="2400" b="1" smtClean="0">
                <a:solidFill>
                  <a:srgbClr val="000000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 </a:t>
            </a:r>
            <a:r>
              <a:rPr lang="zh-CN" altLang="en-US" sz="2400" b="1" smtClean="0">
                <a:solidFill>
                  <a:srgbClr val="000000"/>
                </a:solidFill>
              </a:rPr>
              <a:t>的秩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</a:rPr>
              <a:t>− </a:t>
            </a:r>
            <a:r>
              <a:rPr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55613" y="3259138"/>
            <a:ext cx="81486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O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（零矩阵），证明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≤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455613" y="4149725"/>
            <a:ext cx="81486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证明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5613" y="1857375"/>
            <a:ext cx="8148637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Bx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同解，证明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0" grpId="0" build="p"/>
      <p:bldP spid="111621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非齐次线性方程组的解的性质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91513" cy="404495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en-US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 </a:t>
            </a:r>
            <a:r>
              <a:rPr lang="zh-CN" altLang="en-US" smtClean="0"/>
              <a:t>是对应的齐次线性方程组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（导出组）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− </a:t>
            </a:r>
            <a:r>
              <a:rPr lang="en-US" altLang="zh-CN" i="1" smtClean="0"/>
              <a:t>b</a:t>
            </a:r>
            <a:r>
              <a:rPr lang="en-US" altLang="zh-CN" smtClean="0"/>
              <a:t>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kumimoji="1"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mtClean="0"/>
              <a:t>导出组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0 + 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根据性质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和性质</a:t>
            </a:r>
            <a:r>
              <a:rPr lang="en-US" altLang="zh-CN" sz="2400" b="1" smtClean="0">
                <a:solidFill>
                  <a:srgbClr val="000000"/>
                </a:solidFill>
              </a:rPr>
              <a:t>4 </a:t>
            </a:r>
            <a:r>
              <a:rPr lang="zh-CN" altLang="en-US" sz="2400" b="1" smtClean="0">
                <a:solidFill>
                  <a:srgbClr val="000000"/>
                </a:solidFill>
              </a:rPr>
              <a:t>可知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若 </a:t>
            </a:r>
            <a:r>
              <a:rPr lang="en-US" altLang="zh-CN" sz="2400" b="1" i="1" smtClean="0">
                <a:solidFill>
                  <a:srgbClr val="0000FF"/>
                </a:solidFill>
              </a:rPr>
              <a:t>x</a:t>
            </a:r>
            <a:r>
              <a:rPr lang="en-US" altLang="zh-CN" sz="2400" b="1" smtClean="0">
                <a:solidFill>
                  <a:srgbClr val="0000FF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h</a:t>
            </a:r>
            <a:r>
              <a:rPr lang="en-US" altLang="zh-CN" sz="2400" b="1" baseline="30000" smtClean="0">
                <a:solidFill>
                  <a:srgbClr val="0000FF"/>
                </a:solidFill>
              </a:rPr>
              <a:t>*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的解， </a:t>
            </a:r>
            <a:r>
              <a:rPr lang="en-US" altLang="zh-CN" sz="2400" b="1" i="1" smtClean="0">
                <a:solidFill>
                  <a:srgbClr val="0000FF"/>
                </a:solidFill>
              </a:rPr>
              <a:t>x</a:t>
            </a:r>
            <a:r>
              <a:rPr lang="en-US" altLang="zh-CN" sz="2400" b="1" smtClean="0">
                <a:solidFill>
                  <a:srgbClr val="0000FF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的解，那么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b="1" i="1" smtClean="0">
                <a:solidFill>
                  <a:srgbClr val="0000FF"/>
                </a:solidFill>
                <a:ea typeface="宋体" pitchFamily="2" charset="-122"/>
              </a:rPr>
              <a:t>	 </a:t>
            </a:r>
            <a:r>
              <a:rPr lang="en-US" altLang="zh-CN" sz="2400" b="1" i="1" smtClean="0">
                <a:solidFill>
                  <a:srgbClr val="0000FF"/>
                </a:solidFill>
                <a:ea typeface="宋体" pitchFamily="2" charset="-122"/>
              </a:rPr>
              <a:t>x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x</a:t>
            </a:r>
            <a:r>
              <a:rPr lang="en-US" altLang="zh-CN" sz="2400" b="1" i="1" smtClean="0">
                <a:solidFill>
                  <a:srgbClr val="0000FF"/>
                </a:solidFill>
                <a:ea typeface="宋体" pitchFamily="2" charset="-122"/>
              </a:rPr>
              <a:t> +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h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也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的通解为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 smtClean="0">
                <a:solidFill>
                  <a:srgbClr val="0000FF"/>
                </a:solidFill>
              </a:rPr>
              <a:t> = 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Symbol" pitchFamily="18" charset="2"/>
              </a:rPr>
              <a:t>1</a:t>
            </a:r>
            <a:r>
              <a:rPr lang="en-US" altLang="zh-CN" sz="2400" b="1" smtClean="0">
                <a:solidFill>
                  <a:srgbClr val="0000FF"/>
                </a:solidFill>
              </a:rPr>
              <a:t>+</a:t>
            </a: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FF"/>
                </a:solidFill>
              </a:rPr>
              <a:t>+…+</a:t>
            </a: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i="1" baseline="-25000" smtClean="0">
                <a:solidFill>
                  <a:srgbClr val="0000FF"/>
                </a:solidFill>
              </a:rPr>
              <a:t>n-r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 baseline="-25000" smtClean="0">
                <a:solidFill>
                  <a:srgbClr val="0000FF"/>
                </a:solidFill>
              </a:rPr>
              <a:t>n-r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的通解为</a:t>
            </a:r>
          </a:p>
          <a:p>
            <a:pPr marL="457200" indent="-4572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sz="2400" b="1" i="1" smtClean="0">
                <a:solidFill>
                  <a:srgbClr val="FF0000"/>
                </a:solidFill>
              </a:rPr>
              <a:t> = c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FF0000"/>
                </a:solidFill>
                <a:latin typeface="Symbol" pitchFamily="18" charset="2"/>
              </a:rPr>
              <a:t>1</a:t>
            </a:r>
            <a:r>
              <a:rPr lang="en-US" altLang="zh-CN" sz="2400" b="1" smtClean="0">
                <a:solidFill>
                  <a:srgbClr val="FF0000"/>
                </a:solidFill>
              </a:rPr>
              <a:t>+</a:t>
            </a:r>
            <a:r>
              <a:rPr lang="en-US" altLang="zh-CN" sz="2400" b="1" i="1" smtClean="0">
                <a:solidFill>
                  <a:srgbClr val="FF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FF0000"/>
                </a:solidFill>
                <a:latin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</a:rPr>
              <a:t>+…+</a:t>
            </a:r>
            <a:r>
              <a:rPr lang="en-US" altLang="zh-CN" sz="2400" b="1" i="1" smtClean="0">
                <a:solidFill>
                  <a:srgbClr val="FF0000"/>
                </a:solidFill>
              </a:rPr>
              <a:t>c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n-r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n-r</a:t>
            </a:r>
            <a:r>
              <a:rPr lang="en-US" altLang="zh-CN" sz="2400" b="1" smtClean="0">
                <a:solidFill>
                  <a:srgbClr val="FF0000"/>
                </a:solidFill>
              </a:rPr>
              <a:t> +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*</a:t>
            </a:r>
            <a:endParaRPr kumimoji="1" lang="en-US" altLang="zh-CN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4"/>
          <p:cNvSpPr>
            <a:spLocks noChangeArrowheads="1"/>
          </p:cNvSpPr>
          <p:nvPr/>
        </p:nvSpPr>
        <p:spPr bwMode="auto">
          <a:xfrm>
            <a:off x="457200" y="908050"/>
            <a:ext cx="744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求线性方程组                                              的通解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  <a:endParaRPr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212419" name="Object 10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p:oleObj spid="_x0000_s126978" name="Equation" r:id="rId3" imgW="1688367" imgH="710891" progId="">
              <p:embed/>
            </p:oleObj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5613" y="2720975"/>
            <a:ext cx="8148637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容易看出                 是方程组的一个特解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其对应的齐次线性方程组为</a:t>
            </a:r>
          </a:p>
          <a:p>
            <a:pPr marL="457200" indent="-457200" fontAlgn="base">
              <a:lnSpc>
                <a:spcPct val="4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根据前面的结论，导出组的基础解系为</a:t>
            </a:r>
          </a:p>
        </p:txBody>
      </p:sp>
      <p:graphicFrame>
        <p:nvGraphicFramePr>
          <p:cNvPr id="113671" name="Object 11"/>
          <p:cNvGraphicFramePr>
            <a:graphicFrameLocks noChangeAspect="1"/>
          </p:cNvGraphicFramePr>
          <p:nvPr/>
        </p:nvGraphicFramePr>
        <p:xfrm>
          <a:off x="2439988" y="2001838"/>
          <a:ext cx="1173162" cy="1858962"/>
        </p:xfrm>
        <a:graphic>
          <a:graphicData uri="http://schemas.openxmlformats.org/presentationml/2006/ole">
            <p:oleObj spid="_x0000_s126979" name="Equation" r:id="rId4" imgW="583947" imgH="926698" progId="">
              <p:embed/>
            </p:oleObj>
          </a:graphicData>
        </a:graphic>
      </p:graphicFrame>
      <p:graphicFrame>
        <p:nvGraphicFramePr>
          <p:cNvPr id="113672" name="Object 12"/>
          <p:cNvGraphicFramePr>
            <a:graphicFrameLocks noChangeAspect="1"/>
          </p:cNvGraphicFramePr>
          <p:nvPr/>
        </p:nvGraphicFramePr>
        <p:xfrm>
          <a:off x="4278313" y="3400425"/>
          <a:ext cx="3389312" cy="1425575"/>
        </p:xfrm>
        <a:graphic>
          <a:graphicData uri="http://schemas.openxmlformats.org/presentationml/2006/ole">
            <p:oleObj spid="_x0000_s126980" name="Equation" r:id="rId5" imgW="1688367" imgH="710891" progId="">
              <p:embed/>
            </p:oleObj>
          </a:graphicData>
        </a:graphic>
      </p:graphicFrame>
      <p:graphicFrame>
        <p:nvGraphicFramePr>
          <p:cNvPr id="113673" name="Object 13"/>
          <p:cNvGraphicFramePr>
            <a:graphicFrameLocks noChangeAspect="1"/>
          </p:cNvGraphicFramePr>
          <p:nvPr/>
        </p:nvGraphicFramePr>
        <p:xfrm>
          <a:off x="5795963" y="4797425"/>
          <a:ext cx="2778125" cy="1858963"/>
        </p:xfrm>
        <a:graphic>
          <a:graphicData uri="http://schemas.openxmlformats.org/presentationml/2006/ole">
            <p:oleObj spid="_x0000_s126981" name="Equation" r:id="rId6" imgW="13843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于是，原方程组的通解为</a:t>
            </a:r>
          </a:p>
        </p:txBody>
      </p:sp>
      <p:graphicFrame>
        <p:nvGraphicFramePr>
          <p:cNvPr id="115717" name="Object 4"/>
          <p:cNvGraphicFramePr>
            <a:graphicFrameLocks noChangeAspect="1"/>
          </p:cNvGraphicFramePr>
          <p:nvPr/>
        </p:nvGraphicFramePr>
        <p:xfrm>
          <a:off x="1581150" y="1065213"/>
          <a:ext cx="5959475" cy="1857375"/>
        </p:xfrm>
        <a:graphic>
          <a:graphicData uri="http://schemas.openxmlformats.org/presentationml/2006/ole">
            <p:oleObj spid="_x0000_s128002" name="Equation" r:id="rId3" imgW="2806700" imgH="927100" progId="">
              <p:embed/>
            </p:oleObj>
          </a:graphicData>
        </a:graphic>
      </p:graphicFrame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40200" y="981075"/>
            <a:ext cx="3527425" cy="201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小结：关于线性方程组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642350" cy="3886200"/>
          </a:xfrm>
        </p:spPr>
        <p:txBody>
          <a:bodyPr/>
          <a:lstStyle/>
          <a:p>
            <a:pPr marL="457200" indent="-457200" eaLnBrk="1" hangingPunct="1">
              <a:buClr>
                <a:srgbClr val="FF0000"/>
              </a:buClr>
            </a:pPr>
            <a:r>
              <a:rPr lang="zh-CN" altLang="en-US" smtClean="0"/>
              <a:t>求解线性方程组（</a:t>
            </a:r>
            <a:r>
              <a:rPr lang="zh-CN" altLang="en-US" smtClean="0">
                <a:solidFill>
                  <a:srgbClr val="FF0000"/>
                </a:solidFill>
              </a:rPr>
              <a:t>第三章</a:t>
            </a:r>
            <a:r>
              <a:rPr lang="zh-CN" altLang="en-US" smtClean="0"/>
              <a:t>，利用矩阵的初等行变换）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None/>
            </a:pPr>
            <a:endParaRPr lang="zh-CN" altLang="en-US" smtClean="0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</a:pPr>
            <a:r>
              <a:rPr lang="zh-CN" altLang="en-US" smtClean="0"/>
              <a:t>线性方程组的几何意义（</a:t>
            </a:r>
            <a:r>
              <a:rPr lang="zh-CN" altLang="en-US" smtClean="0">
                <a:solidFill>
                  <a:srgbClr val="FF0000"/>
                </a:solidFill>
              </a:rPr>
              <a:t>第四章</a:t>
            </a:r>
            <a:r>
              <a:rPr lang="zh-CN" altLang="en-US" smtClean="0"/>
              <a:t>，四种等价形式）</a:t>
            </a:r>
          </a:p>
          <a:p>
            <a:pPr marL="914400" lvl="1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mtClean="0"/>
              <a:t>齐次线性方程组的通解能由它的基础解系来构造．</a:t>
            </a:r>
          </a:p>
          <a:p>
            <a:pPr marL="1371600" lvl="2" indent="-457200" eaLnBrk="1" hangingPunct="1">
              <a:lnSpc>
                <a:spcPct val="130000"/>
              </a:lnSpc>
              <a:buClr>
                <a:srgbClr val="FF0000"/>
              </a:buClr>
              <a:buSzTx/>
              <a:buFont typeface="Wingdings" pitchFamily="2" charset="2"/>
              <a:buAutoNum type="circleNumDbPlain"/>
            </a:pPr>
            <a:r>
              <a:rPr lang="zh-CN" altLang="en-US" smtClean="0"/>
              <a:t>基础解系是解集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的最大无关组．</a:t>
            </a:r>
          </a:p>
          <a:p>
            <a:pPr marL="1371600" lvl="2" indent="-457200" eaLnBrk="1" hangingPunct="1">
              <a:lnSpc>
                <a:spcPct val="130000"/>
              </a:lnSpc>
              <a:buClr>
                <a:srgbClr val="FF0000"/>
              </a:buClr>
              <a:buSzTx/>
              <a:buFont typeface="Wingdings" pitchFamily="2" charset="2"/>
              <a:buAutoNum type="circleNumDbPlain"/>
            </a:pPr>
            <a:r>
              <a:rPr lang="zh-CN" altLang="en-US" smtClean="0"/>
              <a:t>解集 </a:t>
            </a:r>
            <a:r>
              <a:rPr lang="en-US" altLang="zh-CN" i="1" smtClean="0"/>
              <a:t>S </a:t>
            </a:r>
            <a:r>
              <a:rPr lang="zh-CN" altLang="en-US" smtClean="0"/>
              <a:t>是基础解系的所有可能的线性组合．</a:t>
            </a:r>
          </a:p>
          <a:p>
            <a:pPr marL="914400" lvl="1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mtClean="0"/>
              <a:t>非齐次线性方程组的通解与其导出组的基础解系的关系</a:t>
            </a:r>
            <a:r>
              <a:rPr lang="en-US" altLang="zh-CN" smtClean="0"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smtClean="0">
                <a:solidFill>
                  <a:srgbClr val="000000"/>
                </a:solidFill>
              </a:rPr>
              <a:t>设有向量组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及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， 若向量组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能由向量组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线性表示，即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108995" name="Object 6"/>
          <p:cNvGraphicFramePr>
            <a:graphicFrameLocks noChangeAspect="1"/>
          </p:cNvGraphicFramePr>
          <p:nvPr/>
        </p:nvGraphicFramePr>
        <p:xfrm>
          <a:off x="2671763" y="1708150"/>
          <a:ext cx="3757612" cy="1854200"/>
        </p:xfrm>
        <a:graphic>
          <a:graphicData uri="http://schemas.openxmlformats.org/presentationml/2006/ole">
            <p:oleObj spid="_x0000_s77826" name="Equation" r:id="rId3" imgW="1879600" imgH="927100" progId="">
              <p:embed/>
            </p:oleObj>
          </a:graphicData>
        </a:graphic>
      </p:graphicFrame>
      <p:graphicFrame>
        <p:nvGraphicFramePr>
          <p:cNvPr id="157700" name="Object 7"/>
          <p:cNvGraphicFramePr>
            <a:graphicFrameLocks noChangeAspect="1"/>
          </p:cNvGraphicFramePr>
          <p:nvPr/>
        </p:nvGraphicFramePr>
        <p:xfrm>
          <a:off x="1123950" y="3922713"/>
          <a:ext cx="6854825" cy="1882775"/>
        </p:xfrm>
        <a:graphic>
          <a:graphicData uri="http://schemas.openxmlformats.org/presentationml/2006/ole">
            <p:oleObj spid="_x0000_s77827" name="Equation" r:id="rId4" imgW="3429000" imgH="939800" progId="">
              <p:embed/>
            </p:oleObj>
          </a:graphicData>
        </a:graphic>
      </p:graphicFrame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313" y="1700213"/>
            <a:ext cx="3744912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627313" y="2179638"/>
            <a:ext cx="3744912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2627313" y="2660650"/>
            <a:ext cx="3744912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2627313" y="3141663"/>
            <a:ext cx="3744912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1908175" y="4652963"/>
            <a:ext cx="733425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533525" y="4652963"/>
            <a:ext cx="503238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651500" y="3933825"/>
            <a:ext cx="576263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6270625" y="3933825"/>
            <a:ext cx="1152525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596188" y="5589588"/>
            <a:ext cx="3603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6516688" y="2482850"/>
            <a:ext cx="2447925" cy="1296988"/>
          </a:xfrm>
          <a:prstGeom prst="cloudCallout">
            <a:avLst>
              <a:gd name="adj1" fmla="val -51167"/>
              <a:gd name="adj2" fmla="val 6884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线性表示的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系数矩阵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 animBg="1"/>
      <p:bldP spid="157704" grpId="0" animBg="1"/>
      <p:bldP spid="157705" grpId="0" animBg="1"/>
      <p:bldP spid="157706" grpId="0" animBg="1"/>
      <p:bldP spid="157707" grpId="0" animBg="1"/>
      <p:bldP spid="157708" grpId="0" animBg="1"/>
      <p:bldP spid="157709" grpId="0" animBg="1"/>
      <p:bldP spid="157710" grpId="0" animBg="1"/>
      <p:bldP spid="15770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69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一、齐次线性方程组的解的性质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3050"/>
            <a:ext cx="8229600" cy="3711575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1 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  <a:r>
              <a:rPr lang="en-US" altLang="zh-CN" i="1" smtClean="0"/>
              <a:t>k </a:t>
            </a:r>
            <a:r>
              <a:rPr lang="zh-CN" altLang="en-US" smtClean="0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...,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t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mtClean="0"/>
              <a:t>            </a:t>
            </a:r>
            <a:r>
              <a:rPr lang="zh-CN" altLang="en-US" smtClean="0"/>
              <a:t>的解，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mtClean="0">
                <a:solidFill>
                  <a:srgbClr val="FF0000"/>
                </a:solidFill>
              </a:rPr>
              <a:t>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mtClean="0">
                <a:solidFill>
                  <a:srgbClr val="FF0000"/>
                </a:solidFill>
              </a:rPr>
              <a:t>+ … 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 smtClean="0"/>
              <a:t>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lang="en-US" altLang="zh-CN" smtClean="0">
                <a:latin typeface="楷体_GB2312" pitchFamily="49" charset="-122"/>
              </a:rPr>
              <a:t>.</a:t>
            </a:r>
            <a:endParaRPr kumimoji="1" lang="en-US" altLang="zh-CN" smtClean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7200" y="257175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>
                <a:solidFill>
                  <a:srgbClr val="FF0000"/>
                </a:solidFill>
              </a:rPr>
              <a:t>上节内容回顾</a:t>
            </a:r>
            <a:endParaRPr lang="zh-CN" altLang="en-US" sz="3200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二、基础解系的概念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232150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      定义</a:t>
            </a:r>
            <a:r>
              <a:rPr kumimoji="1" lang="en-US" altLang="zh-CN" smtClean="0">
                <a:solidFill>
                  <a:srgbClr val="0000FF"/>
                </a:solidFill>
              </a:rPr>
              <a:t>1  </a:t>
            </a:r>
            <a:r>
              <a:rPr kumimoji="1" lang="zh-CN" altLang="en-US" smtClean="0"/>
              <a:t>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kumimoji="1" lang="zh-CN" altLang="en-US" smtClean="0"/>
              <a:t>的一组解向量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smtClean="0"/>
              <a:t>...,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</a:t>
            </a:r>
            <a:endParaRPr kumimoji="1" lang="en-US" altLang="zh-CN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如果满足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smtClean="0"/>
              <a:t>...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方程组中任意一个解都可以表示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smtClean="0"/>
              <a:t>...,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 </a:t>
            </a:r>
            <a:r>
              <a:rPr kumimoji="1" lang="zh-CN" altLang="en-US" smtClean="0"/>
              <a:t>的线性组合，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那么称这组解是齐次线性方程组的一个</a:t>
            </a:r>
            <a:r>
              <a:rPr kumimoji="1" lang="zh-CN" altLang="en-US" smtClean="0">
                <a:solidFill>
                  <a:srgbClr val="FF0000"/>
                </a:solidFill>
              </a:rPr>
              <a:t>基础解系（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D60093"/>
                </a:solidFill>
              </a:rPr>
              <a:t>Basic 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en-US" altLang="zh-CN" smtClean="0">
                <a:solidFill>
                  <a:srgbClr val="D60093"/>
                </a:solidFill>
              </a:rPr>
              <a:t>solution system</a:t>
            </a:r>
            <a:r>
              <a:rPr kumimoji="1" lang="zh-CN" altLang="en-US" smtClean="0">
                <a:solidFill>
                  <a:srgbClr val="FF0000"/>
                </a:solidFill>
              </a:rPr>
              <a:t>）</a:t>
            </a:r>
            <a:r>
              <a:rPr kumimoji="1" lang="zh-CN" altLang="en-US" smtClean="0"/>
              <a:t>．</a:t>
            </a:r>
            <a:endParaRPr lang="zh-CN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2988" y="4652963"/>
            <a:ext cx="69135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注：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齐次线性方程组的基础解系不唯一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4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42988" y="5157788"/>
            <a:ext cx="6913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求齐次线性方程组的基础解系的方法：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69975" y="5732463"/>
            <a:ext cx="6526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FF"/>
                </a:solidFill>
              </a:rPr>
              <a:t>方法</a:t>
            </a:r>
            <a:r>
              <a:rPr lang="en-US" altLang="zh-CN" sz="2400" b="1" kern="0" dirty="0">
                <a:solidFill>
                  <a:srgbClr val="0000FF"/>
                </a:solidFill>
              </a:rPr>
              <a:t>1</a:t>
            </a:r>
            <a:r>
              <a:rPr lang="zh-CN" altLang="en-US" sz="2400" b="1" kern="0" dirty="0">
                <a:solidFill>
                  <a:srgbClr val="0000FF"/>
                </a:solidFill>
              </a:rPr>
              <a:t>：</a:t>
            </a:r>
            <a:r>
              <a:rPr lang="zh-CN" altLang="en-US" sz="2400" b="1" kern="0" dirty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z="2400" b="1" kern="0" dirty="0">
                <a:solidFill>
                  <a:srgbClr val="FF0000"/>
                </a:solidFill>
              </a:rPr>
              <a:t>．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2988" y="6207125"/>
            <a:ext cx="7764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FF"/>
                </a:solidFill>
              </a:rPr>
              <a:t>方法</a:t>
            </a:r>
            <a:r>
              <a:rPr lang="en-US" altLang="zh-CN" sz="2400" b="1" kern="0" dirty="0">
                <a:solidFill>
                  <a:srgbClr val="0000FF"/>
                </a:solidFill>
              </a:rPr>
              <a:t>2</a:t>
            </a:r>
            <a:r>
              <a:rPr lang="zh-CN" altLang="en-US" sz="2400" b="1" kern="0" dirty="0">
                <a:solidFill>
                  <a:srgbClr val="0000FF"/>
                </a:solidFill>
              </a:rPr>
              <a:t>：</a:t>
            </a:r>
            <a:r>
              <a:rPr lang="zh-CN" altLang="en-US" sz="2400" b="1" kern="0" dirty="0">
                <a:solidFill>
                  <a:srgbClr val="FF0000"/>
                </a:solidFill>
              </a:rPr>
              <a:t>对自由未知量取一些特殊的值，构造基础解系</a:t>
            </a:r>
            <a:r>
              <a:rPr kumimoji="1" lang="zh-CN" altLang="en-US" sz="2400" b="1" kern="0" dirty="0">
                <a:solidFill>
                  <a:srgbClr val="FF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4" grpId="0"/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三、非齐次线性方程组的解的性质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197643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en-US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 </a:t>
            </a:r>
            <a:r>
              <a:rPr lang="zh-CN" altLang="en-US" smtClean="0"/>
              <a:t>是对应的齐次线性方程组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zh-CN" altLang="en-US" smtClean="0">
                <a:solidFill>
                  <a:srgbClr val="0000FF"/>
                </a:solidFill>
              </a:rPr>
              <a:t>导出组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/>
              <a:t>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kumimoji="1"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mtClean="0"/>
              <a:t>导出组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5613" y="3657600"/>
            <a:ext cx="814863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根据性质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和性质</a:t>
            </a:r>
            <a:r>
              <a:rPr lang="en-US" altLang="zh-CN" sz="2400" b="1" smtClean="0">
                <a:solidFill>
                  <a:srgbClr val="000000"/>
                </a:solidFill>
              </a:rPr>
              <a:t>4 </a:t>
            </a:r>
            <a:r>
              <a:rPr lang="zh-CN" altLang="en-US" sz="2400" b="1" smtClean="0">
                <a:solidFill>
                  <a:srgbClr val="000000"/>
                </a:solidFill>
              </a:rPr>
              <a:t>可知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若 </a:t>
            </a:r>
            <a:r>
              <a:rPr lang="en-US" altLang="zh-CN" sz="2400" b="1" i="1" smtClean="0">
                <a:solidFill>
                  <a:srgbClr val="0000FF"/>
                </a:solidFill>
              </a:rPr>
              <a:t>x</a:t>
            </a:r>
            <a:r>
              <a:rPr lang="en-US" altLang="zh-CN" sz="2400" b="1" smtClean="0">
                <a:solidFill>
                  <a:srgbClr val="0000FF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h</a:t>
            </a:r>
            <a:r>
              <a:rPr lang="en-US" altLang="zh-CN" sz="2400" b="1" baseline="30000" smtClean="0">
                <a:solidFill>
                  <a:srgbClr val="0000FF"/>
                </a:solidFill>
              </a:rPr>
              <a:t>*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的解， </a:t>
            </a:r>
            <a:r>
              <a:rPr lang="en-US" altLang="zh-CN" sz="2400" b="1" i="1" smtClean="0">
                <a:solidFill>
                  <a:srgbClr val="0000FF"/>
                </a:solidFill>
              </a:rPr>
              <a:t>x</a:t>
            </a:r>
            <a:r>
              <a:rPr lang="en-US" altLang="zh-CN" sz="2400" b="1" smtClean="0">
                <a:solidFill>
                  <a:srgbClr val="0000FF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的解，那么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b="1" i="1" smtClean="0">
                <a:solidFill>
                  <a:srgbClr val="0000FF"/>
                </a:solidFill>
                <a:ea typeface="宋体" pitchFamily="2" charset="-122"/>
              </a:rPr>
              <a:t>	 </a:t>
            </a:r>
            <a:r>
              <a:rPr lang="en-US" altLang="zh-CN" sz="2400" b="1" i="1" smtClean="0">
                <a:solidFill>
                  <a:srgbClr val="0000FF"/>
                </a:solidFill>
                <a:ea typeface="宋体" pitchFamily="2" charset="-122"/>
              </a:rPr>
              <a:t>x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x</a:t>
            </a:r>
            <a:r>
              <a:rPr lang="en-US" altLang="zh-CN" sz="2400" b="1" i="1" smtClean="0">
                <a:solidFill>
                  <a:srgbClr val="0000FF"/>
                </a:solidFill>
                <a:ea typeface="宋体" pitchFamily="2" charset="-122"/>
              </a:rPr>
              <a:t> +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h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也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的通解为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 smtClean="0">
                <a:solidFill>
                  <a:srgbClr val="0000FF"/>
                </a:solidFill>
              </a:rPr>
              <a:t> = 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Symbol" pitchFamily="18" charset="2"/>
              </a:rPr>
              <a:t>1</a:t>
            </a:r>
            <a:r>
              <a:rPr lang="en-US" altLang="zh-CN" sz="2400" b="1" smtClean="0">
                <a:solidFill>
                  <a:srgbClr val="0000FF"/>
                </a:solidFill>
              </a:rPr>
              <a:t>+</a:t>
            </a: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0000FF"/>
                </a:solidFill>
              </a:rPr>
              <a:t>+…+</a:t>
            </a: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i="1" baseline="-25000" smtClean="0">
                <a:solidFill>
                  <a:srgbClr val="0000FF"/>
                </a:solidFill>
              </a:rPr>
              <a:t>n-r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 baseline="-25000" smtClean="0">
                <a:solidFill>
                  <a:srgbClr val="0000FF"/>
                </a:solidFill>
              </a:rPr>
              <a:t>n-r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的通解为</a:t>
            </a:r>
          </a:p>
          <a:p>
            <a:pPr marL="457200" indent="-4572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sz="2400" b="1" i="1" smtClean="0">
                <a:solidFill>
                  <a:srgbClr val="FF0000"/>
                </a:solidFill>
              </a:rPr>
              <a:t> = c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FF0000"/>
                </a:solidFill>
                <a:latin typeface="Symbol" pitchFamily="18" charset="2"/>
              </a:rPr>
              <a:t>1</a:t>
            </a:r>
            <a:r>
              <a:rPr lang="en-US" altLang="zh-CN" sz="2400" b="1" smtClean="0">
                <a:solidFill>
                  <a:srgbClr val="FF0000"/>
                </a:solidFill>
              </a:rPr>
              <a:t>+</a:t>
            </a:r>
            <a:r>
              <a:rPr lang="en-US" altLang="zh-CN" sz="2400" b="1" i="1" smtClean="0">
                <a:solidFill>
                  <a:srgbClr val="FF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FF0000"/>
                </a:solidFill>
                <a:latin typeface="Symbol" pitchFamily="18" charset="2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</a:rPr>
              <a:t>+…+</a:t>
            </a:r>
            <a:r>
              <a:rPr lang="en-US" altLang="zh-CN" sz="2400" b="1" i="1" smtClean="0">
                <a:solidFill>
                  <a:srgbClr val="FF0000"/>
                </a:solidFill>
              </a:rPr>
              <a:t>c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n-r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n-r</a:t>
            </a:r>
            <a:r>
              <a:rPr lang="en-US" altLang="zh-CN" sz="2400" b="1" smtClean="0">
                <a:solidFill>
                  <a:srgbClr val="FF0000"/>
                </a:solidFill>
              </a:rPr>
              <a:t> +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*</a:t>
            </a:r>
            <a:endParaRPr kumimoji="1" lang="en-US" altLang="zh-CN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5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向量空间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一、封闭的概念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2124075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 定义</a:t>
            </a:r>
            <a:r>
              <a:rPr lang="en-US" altLang="zh-CN" smtClean="0">
                <a:solidFill>
                  <a:srgbClr val="0000FF"/>
                </a:solidFill>
              </a:rPr>
              <a:t>1  </a:t>
            </a:r>
            <a:r>
              <a:rPr kumimoji="1" lang="zh-CN" altLang="en-US" smtClean="0"/>
              <a:t>所谓</a:t>
            </a:r>
            <a:r>
              <a:rPr kumimoji="1" lang="zh-CN" altLang="en-US" smtClean="0">
                <a:solidFill>
                  <a:srgbClr val="FF0000"/>
                </a:solidFill>
              </a:rPr>
              <a:t>封闭</a:t>
            </a:r>
            <a:r>
              <a:rPr kumimoji="1" lang="zh-CN" altLang="en-US" smtClean="0"/>
              <a:t>，是指集合中任意两个元素作某一运算</a:t>
            </a:r>
            <a:endParaRPr kumimoji="1" lang="en-US" altLang="zh-CN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得到的结果仍属于该集合．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  例</a:t>
            </a:r>
            <a:r>
              <a:rPr lang="en-US" altLang="zh-CN" smtClean="0">
                <a:solidFill>
                  <a:srgbClr val="0000FF"/>
                </a:solidFill>
              </a:rPr>
              <a:t>1   </a:t>
            </a:r>
            <a:r>
              <a:rPr kumimoji="1" lang="zh-CN" altLang="en-US" smtClean="0"/>
              <a:t>试讨论下列数集对四则运算是否封闭？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mtClean="0"/>
              <a:t>         </a:t>
            </a:r>
            <a:r>
              <a:rPr kumimoji="1" lang="en-US" altLang="zh-CN" smtClean="0"/>
              <a:t>(1)   </a:t>
            </a:r>
            <a:r>
              <a:rPr kumimoji="1" lang="zh-CN" altLang="en-US" smtClean="0"/>
              <a:t>整数集 </a:t>
            </a:r>
            <a:r>
              <a:rPr kumimoji="1" lang="en-US" altLang="zh-CN" i="1" smtClean="0"/>
              <a:t>Z </a:t>
            </a:r>
            <a:r>
              <a:rPr kumimoji="1" lang="en-US" altLang="zh-CN" smtClean="0"/>
              <a:t>; </a:t>
            </a:r>
            <a:r>
              <a:rPr kumimoji="1" lang="en-US" altLang="zh-CN" i="1" smtClean="0"/>
              <a:t>   </a:t>
            </a:r>
            <a:r>
              <a:rPr kumimoji="1" lang="en-US" altLang="zh-CN" smtClean="0"/>
              <a:t>(2)   </a:t>
            </a:r>
            <a:r>
              <a:rPr kumimoji="1" lang="zh-CN" altLang="en-US" smtClean="0"/>
              <a:t>有理数集 </a:t>
            </a:r>
            <a:r>
              <a:rPr kumimoji="1" lang="en-US" altLang="zh-CN" i="1" smtClean="0"/>
              <a:t>Q</a:t>
            </a:r>
            <a:r>
              <a:rPr kumimoji="1" lang="en-US" altLang="zh-CN" smtClean="0"/>
              <a:t>;     (3)   </a:t>
            </a:r>
            <a:r>
              <a:rPr kumimoji="1" lang="zh-CN" altLang="en-US" smtClean="0"/>
              <a:t>实数集 </a:t>
            </a:r>
            <a:r>
              <a:rPr kumimoji="1" lang="en-US" altLang="zh-CN" i="1" smtClean="0"/>
              <a:t>R.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900" y="3716338"/>
            <a:ext cx="202723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zh-CN" altLang="en-US" sz="2400" b="1" dirty="0">
                <a:solidFill>
                  <a:srgbClr val="00007D"/>
                </a:solidFill>
                <a:latin typeface="楷体_GB2312" pitchFamily="49" charset="-122"/>
              </a:rPr>
              <a:t>证</a:t>
            </a:r>
            <a:r>
              <a:rPr kumimoji="1" lang="zh-CN" altLang="en-US" sz="2400" b="1" dirty="0">
                <a:solidFill>
                  <a:srgbClr val="00007D"/>
                </a:solidFill>
                <a:latin typeface="楷体_GB2312" pitchFamily="49" charset="-122"/>
                <a:sym typeface="Wingdings" pitchFamily="2" charset="2"/>
              </a:rPr>
              <a:t>： </a:t>
            </a:r>
            <a:r>
              <a:rPr kumimoji="1" lang="en-US" altLang="zh-CN" sz="2400" b="1" dirty="0">
                <a:solidFill>
                  <a:srgbClr val="00007D"/>
                </a:solidFill>
                <a:sym typeface="Wingdings" pitchFamily="2" charset="2"/>
              </a:rPr>
              <a:t>(1)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对        </a:t>
            </a:r>
            <a:endParaRPr lang="en-US" altLang="zh-CN" sz="2400" b="1" dirty="0">
              <a:solidFill>
                <a:srgbClr val="00007D"/>
              </a:solidFill>
              <a:latin typeface="楷体_GB2312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95600" y="3779838"/>
          <a:ext cx="1358900" cy="450850"/>
        </p:xfrm>
        <a:graphic>
          <a:graphicData uri="http://schemas.openxmlformats.org/presentationml/2006/ole">
            <p:oleObj spid="_x0000_s129026" name="公式" r:id="rId3" imgW="647419" imgH="203112" progId="Equation.3">
              <p:embed/>
            </p:oleObj>
          </a:graphicData>
        </a:graphic>
      </p:graphicFrame>
      <p:graphicFrame>
        <p:nvGraphicFramePr>
          <p:cNvPr id="1222661" name="Object 3"/>
          <p:cNvGraphicFramePr>
            <a:graphicFrameLocks noChangeAspect="1"/>
          </p:cNvGraphicFramePr>
          <p:nvPr/>
        </p:nvGraphicFramePr>
        <p:xfrm>
          <a:off x="4538663" y="3798888"/>
          <a:ext cx="1517650" cy="450850"/>
        </p:xfrm>
        <a:graphic>
          <a:graphicData uri="http://schemas.openxmlformats.org/presentationml/2006/ole">
            <p:oleObj spid="_x0000_s129027" name="公式" r:id="rId4" imgW="723586" imgH="203112" progId="Equation.3">
              <p:embed/>
            </p:oleObj>
          </a:graphicData>
        </a:graphic>
      </p:graphicFrame>
      <p:graphicFrame>
        <p:nvGraphicFramePr>
          <p:cNvPr id="1222662" name="Object 4"/>
          <p:cNvGraphicFramePr>
            <a:graphicFrameLocks noChangeAspect="1"/>
          </p:cNvGraphicFramePr>
          <p:nvPr/>
        </p:nvGraphicFramePr>
        <p:xfrm>
          <a:off x="6084888" y="3798888"/>
          <a:ext cx="1011237" cy="450850"/>
        </p:xfrm>
        <a:graphic>
          <a:graphicData uri="http://schemas.openxmlformats.org/presentationml/2006/ole">
            <p:oleObj spid="_x0000_s129028" name="公式" r:id="rId5" imgW="482391" imgH="203112" progId="Equation.3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08463" y="3759200"/>
            <a:ext cx="50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有        </a:t>
            </a:r>
            <a:endParaRPr lang="en-US" altLang="zh-CN" sz="2400" b="1" smtClean="0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64388" y="3768725"/>
            <a:ext cx="1584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故整数集        </a:t>
            </a:r>
            <a:endParaRPr lang="en-US" altLang="zh-CN" sz="2400" b="1" smtClean="0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8313" y="4375150"/>
            <a:ext cx="4608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对加减乘三种运算封闭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.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但可有        </a:t>
            </a:r>
            <a:endParaRPr lang="en-US" altLang="zh-CN" sz="2400" b="1" smtClean="0">
              <a:solidFill>
                <a:srgbClr val="00007D"/>
              </a:solidFill>
              <a:latin typeface="楷体_GB2312" pitchFamily="49" charset="-122"/>
            </a:endParaRPr>
          </a:p>
        </p:txBody>
      </p:sp>
      <p:graphicFrame>
        <p:nvGraphicFramePr>
          <p:cNvPr id="1222663" name="Object 5"/>
          <p:cNvGraphicFramePr>
            <a:graphicFrameLocks noChangeAspect="1"/>
          </p:cNvGraphicFramePr>
          <p:nvPr/>
        </p:nvGraphicFramePr>
        <p:xfrm>
          <a:off x="4784725" y="4427538"/>
          <a:ext cx="1516063" cy="450850"/>
        </p:xfrm>
        <a:graphic>
          <a:graphicData uri="http://schemas.openxmlformats.org/presentationml/2006/ole">
            <p:oleObj spid="_x0000_s129029" name="公式" r:id="rId6" imgW="723586" imgH="203112" progId="Equation.3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300788" y="4416425"/>
            <a:ext cx="2374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故整数集对除法        </a:t>
            </a:r>
            <a:endParaRPr lang="en-US" altLang="zh-CN" sz="2400" b="1" smtClean="0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8313" y="4921250"/>
            <a:ext cx="215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运算不封闭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.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        </a:t>
            </a:r>
            <a:endParaRPr lang="en-US" altLang="zh-CN" sz="2400" b="1" smtClean="0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2988" y="5414963"/>
            <a:ext cx="74898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有理数集 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Q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对四则运算封闭；        </a:t>
            </a:r>
            <a:endParaRPr lang="en-US" altLang="zh-CN" sz="2400" b="1" dirty="0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2988" y="5991225"/>
            <a:ext cx="74898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实数集 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R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对四则运算封闭；        </a:t>
            </a:r>
            <a:endParaRPr lang="en-US" altLang="zh-CN" sz="2400" b="1" dirty="0">
              <a:solidFill>
                <a:srgbClr val="00007D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2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2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2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  <p:bldP spid="4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二、向量空间的概念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3852863"/>
          </a:xfr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  定义</a:t>
            </a:r>
            <a:r>
              <a:rPr lang="en-US" altLang="zh-CN" smtClean="0">
                <a:solidFill>
                  <a:srgbClr val="0000FF"/>
                </a:solidFill>
              </a:rPr>
              <a:t>2   </a:t>
            </a:r>
            <a:r>
              <a:rPr lang="zh-CN" altLang="en-US" smtClean="0"/>
              <a:t>设 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kumimoji="1" lang="zh-CN" altLang="en-US" smtClean="0"/>
              <a:t>维向量的集合，如果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en-US" altLang="zh-CN" smtClean="0"/>
              <a:t>        </a:t>
            </a:r>
            <a:r>
              <a:rPr kumimoji="1" lang="zh-CN" altLang="zh-CN" smtClean="0"/>
              <a:t>①</a:t>
            </a:r>
            <a:r>
              <a:rPr kumimoji="1" lang="zh-CN" altLang="en-US" smtClean="0"/>
              <a:t> 集合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非空，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en-US" altLang="zh-CN" smtClean="0"/>
              <a:t>        </a:t>
            </a:r>
            <a:r>
              <a:rPr kumimoji="1" lang="zh-CN" altLang="zh-CN" smtClean="0"/>
              <a:t>②</a:t>
            </a:r>
            <a:r>
              <a:rPr kumimoji="1" lang="zh-CN" altLang="en-US" smtClean="0"/>
              <a:t> 集合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对于向量的</a:t>
            </a:r>
            <a:r>
              <a:rPr kumimoji="1" lang="zh-CN" altLang="en-US" smtClean="0">
                <a:solidFill>
                  <a:srgbClr val="0000FF"/>
                </a:solidFill>
              </a:rPr>
              <a:t>加法</a:t>
            </a:r>
            <a:r>
              <a:rPr kumimoji="1" lang="zh-CN" altLang="en-US" smtClean="0"/>
              <a:t>和</a:t>
            </a:r>
            <a:r>
              <a:rPr kumimoji="1" lang="zh-CN" altLang="en-US" smtClean="0">
                <a:solidFill>
                  <a:srgbClr val="0000FF"/>
                </a:solidFill>
              </a:rPr>
              <a:t>乘数</a:t>
            </a:r>
            <a:r>
              <a:rPr kumimoji="1" lang="zh-CN" altLang="en-US" smtClean="0"/>
              <a:t>两种运算封闭，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具体地说，就是：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  若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zh-CN" altLang="en-US" smtClean="0">
                <a:solidFill>
                  <a:srgbClr val="000000"/>
                </a:solidFill>
              </a:rPr>
              <a:t>，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zh-CN" altLang="en-US" smtClean="0">
                <a:solidFill>
                  <a:srgbClr val="000000"/>
                </a:solidFill>
              </a:rPr>
              <a:t>，则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 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r>
              <a:rPr lang="zh-CN" altLang="en-US" smtClean="0">
                <a:solidFill>
                  <a:srgbClr val="0000FF"/>
                </a:solidFill>
              </a:rPr>
              <a:t>（对加法封闭）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  若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zh-CN" altLang="en-US" smtClean="0">
                <a:solidFill>
                  <a:srgbClr val="000000"/>
                </a:solidFill>
              </a:rPr>
              <a:t>，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zh-CN" altLang="en-US" smtClean="0">
                <a:solidFill>
                  <a:srgbClr val="000000"/>
                </a:solidFill>
              </a:rPr>
              <a:t>，则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 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r>
              <a:rPr lang="zh-CN" altLang="en-US" smtClean="0">
                <a:solidFill>
                  <a:srgbClr val="0000FF"/>
                </a:solidFill>
              </a:rPr>
              <a:t>（对乘数封闭）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那么就称集合 </a:t>
            </a:r>
            <a:r>
              <a:rPr kumimoji="1" lang="en-US" altLang="zh-CN" i="1" smtClean="0"/>
              <a:t>V </a:t>
            </a:r>
            <a:r>
              <a:rPr kumimoji="1" lang="zh-CN" altLang="en-US" smtClean="0"/>
              <a:t>为</a:t>
            </a:r>
            <a:r>
              <a:rPr kumimoji="1" lang="zh-CN" altLang="en-US" smtClean="0">
                <a:solidFill>
                  <a:srgbClr val="FF0000"/>
                </a:solidFill>
              </a:rPr>
              <a:t>向量空间</a:t>
            </a:r>
            <a:r>
              <a:rPr kumimoji="1" lang="en-US" altLang="zh-CN" smtClean="0">
                <a:solidFill>
                  <a:srgbClr val="FF0000"/>
                </a:solidFill>
              </a:rPr>
              <a:t>(</a:t>
            </a:r>
            <a:r>
              <a:rPr kumimoji="1" lang="en-US" altLang="zh-CN" i="1" smtClean="0">
                <a:solidFill>
                  <a:srgbClr val="FF0000"/>
                </a:solidFill>
              </a:rPr>
              <a:t>Vector  space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27088" y="6056313"/>
            <a:ext cx="3960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sym typeface="Wingdings" pitchFamily="2" charset="2"/>
              </a:rPr>
              <a:t> 故集合       是向量空间</a:t>
            </a:r>
            <a:r>
              <a:rPr kumimoji="1" lang="en-US" altLang="zh-CN" sz="2400" b="1" smtClean="0">
                <a:solidFill>
                  <a:srgbClr val="000000"/>
                </a:solidFill>
                <a:sym typeface="Wingdings" pitchFamily="2" charset="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1221635" name="矩形 15"/>
          <p:cNvSpPr>
            <a:spLocks noChangeArrowheads="1"/>
          </p:cNvSpPr>
          <p:nvPr/>
        </p:nvSpPr>
        <p:spPr bwMode="auto">
          <a:xfrm>
            <a:off x="323850" y="3860800"/>
            <a:ext cx="88201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</a:t>
            </a:r>
            <a:r>
              <a:rPr kumimoji="1"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:  </a:t>
            </a:r>
            <a:r>
              <a:rPr kumimoji="1" lang="en-US" altLang="zh-CN" sz="2400" b="1" smtClean="0">
                <a:solidFill>
                  <a:srgbClr val="000000"/>
                </a:solidFill>
                <a:sym typeface="Wingdings" pitchFamily="2" charset="2"/>
              </a:rPr>
              <a:t>(1) </a:t>
            </a:r>
            <a:r>
              <a:rPr kumimoji="1" lang="zh-CN" altLang="en-US" sz="2400" b="1" smtClean="0">
                <a:solidFill>
                  <a:srgbClr val="000000"/>
                </a:solidFill>
                <a:sym typeface="Wingdings" pitchFamily="2" charset="2"/>
              </a:rPr>
              <a:t>因为                                     所以集合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                                    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b="1" smtClean="0">
                <a:solidFill>
                  <a:srgbClr val="000000"/>
                </a:solidFill>
              </a:rPr>
              <a:t>       </a:t>
            </a:r>
            <a:endParaRPr kumimoji="1"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0825" y="455613"/>
            <a:ext cx="8713788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2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下列哪些向量组构成向量空间？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(1)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维向量的全体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;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lang="en-US" altLang="zh-CN" sz="2400" b="1" smtClean="0">
                <a:solidFill>
                  <a:srgbClr val="000000"/>
                </a:solidFill>
              </a:rPr>
              <a:t>         (2)  </a:t>
            </a:r>
            <a:r>
              <a:rPr lang="zh-CN" altLang="en-US" sz="2400" b="1" smtClean="0">
                <a:solidFill>
                  <a:srgbClr val="000000"/>
                </a:solidFill>
              </a:rPr>
              <a:t>集合 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{ (</a:t>
            </a:r>
            <a:r>
              <a:rPr lang="en-US" altLang="zh-CN" sz="2400" b="1" smtClean="0">
                <a:solidFill>
                  <a:srgbClr val="FF0000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};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lang="en-US" altLang="zh-CN" sz="2400" b="1" smtClean="0">
                <a:solidFill>
                  <a:srgbClr val="000000"/>
                </a:solidFill>
              </a:rPr>
              <a:t>        (3)  </a:t>
            </a:r>
            <a:r>
              <a:rPr lang="zh-CN" altLang="en-US" sz="2400" b="1" smtClean="0">
                <a:solidFill>
                  <a:srgbClr val="000000"/>
                </a:solidFill>
              </a:rPr>
              <a:t>集合 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{ (</a:t>
            </a:r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};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lang="en-US" altLang="zh-CN" sz="2400" b="1" smtClean="0">
                <a:solidFill>
                  <a:srgbClr val="000000"/>
                </a:solidFill>
              </a:rPr>
              <a:t>        (4)  </a:t>
            </a:r>
            <a:r>
              <a:rPr lang="zh-CN" altLang="en-US" sz="2400" b="1" smtClean="0">
                <a:solidFill>
                  <a:srgbClr val="000000"/>
                </a:solidFill>
              </a:rPr>
              <a:t>齐次线性方程组的解集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{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smtClean="0">
                <a:solidFill>
                  <a:srgbClr val="000000"/>
                </a:solidFill>
              </a:rPr>
              <a:t> = 0 };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lang="zh-CN" altLang="en-US" sz="2400" b="1" smtClean="0">
                <a:solidFill>
                  <a:srgbClr val="000000"/>
                </a:solidFill>
              </a:rPr>
              <a:t>        </a:t>
            </a:r>
            <a:r>
              <a:rPr lang="en-US" altLang="zh-CN" sz="2400" b="1" smtClean="0">
                <a:solidFill>
                  <a:srgbClr val="000000"/>
                </a:solidFill>
              </a:rPr>
              <a:t>(5)  </a:t>
            </a:r>
            <a:r>
              <a:rPr lang="zh-CN" altLang="en-US" sz="2400" b="1" smtClean="0">
                <a:solidFill>
                  <a:srgbClr val="000000"/>
                </a:solidFill>
              </a:rPr>
              <a:t>非齐次线性方程组的解集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{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en-US" altLang="zh-CN" sz="2400" b="1" smtClean="0">
                <a:solidFill>
                  <a:srgbClr val="000000"/>
                </a:solidFill>
              </a:rPr>
              <a:t>}.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</a:t>
            </a:r>
          </a:p>
        </p:txBody>
      </p:sp>
      <p:graphicFrame>
        <p:nvGraphicFramePr>
          <p:cNvPr id="1224707" name="Object 3"/>
          <p:cNvGraphicFramePr>
            <a:graphicFrameLocks noChangeAspect="1"/>
          </p:cNvGraphicFramePr>
          <p:nvPr/>
        </p:nvGraphicFramePr>
        <p:xfrm>
          <a:off x="971550" y="4552950"/>
          <a:ext cx="3203575" cy="531813"/>
        </p:xfrm>
        <a:graphic>
          <a:graphicData uri="http://schemas.openxmlformats.org/presentationml/2006/ole">
            <p:oleObj spid="_x0000_s130050" name="公式" r:id="rId3" imgW="1625600" imgH="254000" progId="Equation.3">
              <p:embed/>
            </p:oleObj>
          </a:graphicData>
        </a:graphic>
      </p:graphicFrame>
      <p:graphicFrame>
        <p:nvGraphicFramePr>
          <p:cNvPr id="1224708" name="Object 3"/>
          <p:cNvGraphicFramePr>
            <a:graphicFrameLocks noChangeAspect="1"/>
          </p:cNvGraphicFramePr>
          <p:nvPr/>
        </p:nvGraphicFramePr>
        <p:xfrm>
          <a:off x="4356100" y="4552950"/>
          <a:ext cx="2927350" cy="531813"/>
        </p:xfrm>
        <a:graphic>
          <a:graphicData uri="http://schemas.openxmlformats.org/presentationml/2006/ole">
            <p:oleObj spid="_x0000_s130051" name="公式" r:id="rId4" imgW="1485255" imgH="253890" progId="Equation.3">
              <p:embed/>
            </p:oleObj>
          </a:graphicData>
        </a:graphic>
      </p:graphicFrame>
      <p:graphicFrame>
        <p:nvGraphicFramePr>
          <p:cNvPr id="1224710" name="Object 4"/>
          <p:cNvGraphicFramePr>
            <a:graphicFrameLocks noChangeAspect="1"/>
          </p:cNvGraphicFramePr>
          <p:nvPr/>
        </p:nvGraphicFramePr>
        <p:xfrm>
          <a:off x="900113" y="5345113"/>
          <a:ext cx="4751387" cy="509587"/>
        </p:xfrm>
        <a:graphic>
          <a:graphicData uri="http://schemas.openxmlformats.org/presentationml/2006/ole">
            <p:oleObj spid="_x0000_s130052" name="公式" r:id="rId5" imgW="2514600" imgH="253800" progId="Equation.3">
              <p:embed/>
            </p:oleObj>
          </a:graphicData>
        </a:graphic>
      </p:graphicFrame>
      <p:graphicFrame>
        <p:nvGraphicFramePr>
          <p:cNvPr id="1224711" name="Object 5"/>
          <p:cNvGraphicFramePr>
            <a:graphicFrameLocks noChangeAspect="1"/>
          </p:cNvGraphicFramePr>
          <p:nvPr/>
        </p:nvGraphicFramePr>
        <p:xfrm>
          <a:off x="5580063" y="5300663"/>
          <a:ext cx="3529012" cy="531812"/>
        </p:xfrm>
        <a:graphic>
          <a:graphicData uri="http://schemas.openxmlformats.org/presentationml/2006/ole">
            <p:oleObj spid="_x0000_s130053" name="公式" r:id="rId6" imgW="1790700" imgH="254000" progId="Equation.3">
              <p:embed/>
            </p:oleObj>
          </a:graphicData>
        </a:graphic>
      </p:graphicFrame>
      <p:graphicFrame>
        <p:nvGraphicFramePr>
          <p:cNvPr id="1224712" name="Object 6"/>
          <p:cNvGraphicFramePr>
            <a:graphicFrameLocks noChangeAspect="1"/>
          </p:cNvGraphicFramePr>
          <p:nvPr/>
        </p:nvGraphicFramePr>
        <p:xfrm>
          <a:off x="1979613" y="6027738"/>
          <a:ext cx="400050" cy="425450"/>
        </p:xfrm>
        <a:graphic>
          <a:graphicData uri="http://schemas.openxmlformats.org/presentationml/2006/ole">
            <p:oleObj spid="_x0000_s130054" name="公式" r:id="rId7" imgW="203024" imgH="203024" progId="Equation.3">
              <p:embed/>
            </p:oleObj>
          </a:graphicData>
        </a:graphic>
      </p:graphicFrame>
      <p:graphicFrame>
        <p:nvGraphicFramePr>
          <p:cNvPr id="1224715" name="Object 7"/>
          <p:cNvGraphicFramePr>
            <a:graphicFrameLocks noChangeAspect="1"/>
          </p:cNvGraphicFramePr>
          <p:nvPr/>
        </p:nvGraphicFramePr>
        <p:xfrm>
          <a:off x="7812088" y="4630738"/>
          <a:ext cx="1000125" cy="427037"/>
        </p:xfrm>
        <a:graphic>
          <a:graphicData uri="http://schemas.openxmlformats.org/presentationml/2006/ole">
            <p:oleObj spid="_x0000_s130055" name="公式" r:id="rId8" imgW="507780" imgH="203112" progId="Equation.3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60350" y="5367338"/>
            <a:ext cx="6397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sym typeface="Wingdings" pitchFamily="2" charset="2"/>
              </a:rPr>
              <a:t> 有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224720" name="Object 8"/>
          <p:cNvGraphicFramePr>
            <a:graphicFrameLocks noChangeAspect="1"/>
          </p:cNvGraphicFramePr>
          <p:nvPr/>
        </p:nvGraphicFramePr>
        <p:xfrm>
          <a:off x="2051050" y="3873500"/>
          <a:ext cx="2601913" cy="506413"/>
        </p:xfrm>
        <a:graphic>
          <a:graphicData uri="http://schemas.openxmlformats.org/presentationml/2006/ole">
            <p:oleObj spid="_x0000_s130056" name="公式" r:id="rId9" imgW="1320227" imgH="241195" progId="Equation.3">
              <p:embed/>
            </p:oleObj>
          </a:graphicData>
        </a:graphic>
      </p:graphicFrame>
      <p:graphicFrame>
        <p:nvGraphicFramePr>
          <p:cNvPr id="1224721" name="Object 9"/>
          <p:cNvGraphicFramePr>
            <a:graphicFrameLocks noChangeAspect="1"/>
          </p:cNvGraphicFramePr>
          <p:nvPr/>
        </p:nvGraphicFramePr>
        <p:xfrm>
          <a:off x="6142038" y="3821113"/>
          <a:ext cx="950912" cy="504825"/>
        </p:xfrm>
        <a:graphic>
          <a:graphicData uri="http://schemas.openxmlformats.org/presentationml/2006/ole">
            <p:oleObj spid="_x0000_s130057" name="公式" r:id="rId10" imgW="482391" imgH="241195" progId="Equation.3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3850" y="4581525"/>
            <a:ext cx="64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sym typeface="Wingdings" pitchFamily="2" charset="2"/>
              </a:rPr>
              <a:t> 对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164388" y="3860800"/>
            <a:ext cx="1368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sym typeface="Wingdings" pitchFamily="2" charset="2"/>
              </a:rPr>
              <a:t> 又因为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35825" y="4581525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sym typeface="Wingdings" pitchFamily="2" charset="2"/>
              </a:rPr>
              <a:t> 和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2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2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2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2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22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21" grpId="0"/>
      <p:bldP spid="22" grpId="0"/>
      <p:bldP spid="2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5010" name="Object 3"/>
          <p:cNvGraphicFramePr>
            <a:graphicFrameLocks noChangeAspect="1"/>
          </p:cNvGraphicFramePr>
          <p:nvPr/>
        </p:nvGraphicFramePr>
        <p:xfrm>
          <a:off x="611188" y="1601788"/>
          <a:ext cx="3078162" cy="531812"/>
        </p:xfrm>
        <a:graphic>
          <a:graphicData uri="http://schemas.openxmlformats.org/presentationml/2006/ole">
            <p:oleObj spid="_x0000_s131074" name="公式" r:id="rId3" imgW="1562100" imgH="254000" progId="Equation.3">
              <p:embed/>
            </p:oleObj>
          </a:graphicData>
        </a:graphic>
      </p:graphicFrame>
      <p:graphicFrame>
        <p:nvGraphicFramePr>
          <p:cNvPr id="1835011" name="Object 3"/>
          <p:cNvGraphicFramePr>
            <a:graphicFrameLocks noChangeAspect="1"/>
          </p:cNvGraphicFramePr>
          <p:nvPr/>
        </p:nvGraphicFramePr>
        <p:xfrm>
          <a:off x="3779838" y="1557338"/>
          <a:ext cx="2852737" cy="531812"/>
        </p:xfrm>
        <a:graphic>
          <a:graphicData uri="http://schemas.openxmlformats.org/presentationml/2006/ole">
            <p:oleObj spid="_x0000_s131075" name="公式" r:id="rId4" imgW="1447172" imgH="253890" progId="Equation.3">
              <p:embed/>
            </p:oleObj>
          </a:graphicData>
        </a:graphic>
      </p:graphicFrame>
      <p:graphicFrame>
        <p:nvGraphicFramePr>
          <p:cNvPr id="1835012" name="Object 4"/>
          <p:cNvGraphicFramePr>
            <a:graphicFrameLocks noChangeAspect="1"/>
          </p:cNvGraphicFramePr>
          <p:nvPr/>
        </p:nvGraphicFramePr>
        <p:xfrm>
          <a:off x="611188" y="2276475"/>
          <a:ext cx="3856037" cy="531813"/>
        </p:xfrm>
        <a:graphic>
          <a:graphicData uri="http://schemas.openxmlformats.org/presentationml/2006/ole">
            <p:oleObj spid="_x0000_s131076" name="公式" r:id="rId5" imgW="1954951" imgH="253890" progId="Equation.3">
              <p:embed/>
            </p:oleObj>
          </a:graphicData>
        </a:graphic>
      </p:graphicFrame>
      <p:graphicFrame>
        <p:nvGraphicFramePr>
          <p:cNvPr id="1835013" name="Object 5"/>
          <p:cNvGraphicFramePr>
            <a:graphicFrameLocks noChangeAspect="1"/>
          </p:cNvGraphicFramePr>
          <p:nvPr/>
        </p:nvGraphicFramePr>
        <p:xfrm>
          <a:off x="5219700" y="2303463"/>
          <a:ext cx="2627313" cy="531812"/>
        </p:xfrm>
        <a:graphic>
          <a:graphicData uri="http://schemas.openxmlformats.org/presentationml/2006/ole">
            <p:oleObj spid="_x0000_s131077" name="公式" r:id="rId6" imgW="1333500" imgH="254000" progId="Equation.3">
              <p:embed/>
            </p:oleObj>
          </a:graphicData>
        </a:graphic>
      </p:graphicFrame>
      <p:graphicFrame>
        <p:nvGraphicFramePr>
          <p:cNvPr id="1835014" name="Object 6"/>
          <p:cNvGraphicFramePr>
            <a:graphicFrameLocks noChangeAspect="1"/>
          </p:cNvGraphicFramePr>
          <p:nvPr/>
        </p:nvGraphicFramePr>
        <p:xfrm>
          <a:off x="4427538" y="2368550"/>
          <a:ext cx="623887" cy="454025"/>
        </p:xfrm>
        <a:graphic>
          <a:graphicData uri="http://schemas.openxmlformats.org/presentationml/2006/ole">
            <p:oleObj spid="_x0000_s131078" name="公式" r:id="rId7" imgW="317087" imgH="215619" progId="Equation.3">
              <p:embed/>
            </p:oleObj>
          </a:graphicData>
        </a:graphic>
      </p:graphicFrame>
      <p:graphicFrame>
        <p:nvGraphicFramePr>
          <p:cNvPr id="1835015" name="Object 7"/>
          <p:cNvGraphicFramePr>
            <a:graphicFrameLocks noChangeAspect="1"/>
          </p:cNvGraphicFramePr>
          <p:nvPr/>
        </p:nvGraphicFramePr>
        <p:xfrm>
          <a:off x="7740650" y="2376488"/>
          <a:ext cx="623888" cy="454025"/>
        </p:xfrm>
        <a:graphic>
          <a:graphicData uri="http://schemas.openxmlformats.org/presentationml/2006/ole">
            <p:oleObj spid="_x0000_s131079" name="公式" r:id="rId8" imgW="317087" imgH="215619" progId="Equation.3">
              <p:embed/>
            </p:oleObj>
          </a:graphicData>
        </a:graphic>
      </p:graphicFrame>
      <p:graphicFrame>
        <p:nvGraphicFramePr>
          <p:cNvPr id="1835016" name="Object 8"/>
          <p:cNvGraphicFramePr>
            <a:graphicFrameLocks noChangeAspect="1"/>
          </p:cNvGraphicFramePr>
          <p:nvPr/>
        </p:nvGraphicFramePr>
        <p:xfrm>
          <a:off x="2339975" y="906463"/>
          <a:ext cx="2501900" cy="506412"/>
        </p:xfrm>
        <a:graphic>
          <a:graphicData uri="http://schemas.openxmlformats.org/presentationml/2006/ole">
            <p:oleObj spid="_x0000_s131080" name="公式" r:id="rId9" imgW="1269449" imgH="241195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088" y="908050"/>
            <a:ext cx="16573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(2)  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显然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03800" y="950913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故集合</a:t>
            </a:r>
          </a:p>
        </p:txBody>
      </p:sp>
      <p:graphicFrame>
        <p:nvGraphicFramePr>
          <p:cNvPr id="1835017" name="Object 9"/>
          <p:cNvGraphicFramePr>
            <a:graphicFrameLocks noChangeAspect="1"/>
          </p:cNvGraphicFramePr>
          <p:nvPr/>
        </p:nvGraphicFramePr>
        <p:xfrm>
          <a:off x="6227763" y="981075"/>
          <a:ext cx="850900" cy="450850"/>
        </p:xfrm>
        <a:graphic>
          <a:graphicData uri="http://schemas.openxmlformats.org/presentationml/2006/ole">
            <p:oleObj spid="_x0000_s131081" name="公式" r:id="rId10" imgW="431613" imgH="215806" progId="Equation.3">
              <p:embed/>
            </p:oleObj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092950" y="950913"/>
            <a:ext cx="1582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又因为对</a:t>
            </a:r>
          </a:p>
        </p:txBody>
      </p:sp>
      <p:graphicFrame>
        <p:nvGraphicFramePr>
          <p:cNvPr id="1835018" name="Object 10"/>
          <p:cNvGraphicFramePr>
            <a:graphicFrameLocks noChangeAspect="1"/>
          </p:cNvGraphicFramePr>
          <p:nvPr/>
        </p:nvGraphicFramePr>
        <p:xfrm>
          <a:off x="7092950" y="1649413"/>
          <a:ext cx="952500" cy="371475"/>
        </p:xfrm>
        <a:graphic>
          <a:graphicData uri="http://schemas.openxmlformats.org/presentationml/2006/ole">
            <p:oleObj spid="_x0000_s131082" name="公式" r:id="rId11" imgW="482181" imgH="177646" progId="Equation.3">
              <p:embed/>
            </p:oleObj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59563" y="1598613"/>
            <a:ext cx="720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00113" y="2895600"/>
            <a:ext cx="4103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故集合       是向量空间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4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7988" y="1598613"/>
            <a:ext cx="720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有</a:t>
            </a:r>
          </a:p>
        </p:txBody>
      </p:sp>
      <p:graphicFrame>
        <p:nvGraphicFramePr>
          <p:cNvPr id="1835019" name="Object 11"/>
          <p:cNvGraphicFramePr>
            <a:graphicFrameLocks noChangeAspect="1"/>
          </p:cNvGraphicFramePr>
          <p:nvPr/>
        </p:nvGraphicFramePr>
        <p:xfrm>
          <a:off x="2071688" y="2903538"/>
          <a:ext cx="300037" cy="454025"/>
        </p:xfrm>
        <a:graphic>
          <a:graphicData uri="http://schemas.openxmlformats.org/presentationml/2006/ole">
            <p:oleObj spid="_x0000_s131083" name="公式" r:id="rId12" imgW="152268" imgH="215713" progId="Equation.3">
              <p:embed/>
            </p:oleObj>
          </a:graphicData>
        </a:graphic>
      </p:graphicFrame>
      <p:sp>
        <p:nvSpPr>
          <p:cNvPr id="429083" name="矩形 18"/>
          <p:cNvSpPr>
            <a:spLocks noChangeArrowheads="1"/>
          </p:cNvSpPr>
          <p:nvPr/>
        </p:nvSpPr>
        <p:spPr bwMode="auto">
          <a:xfrm>
            <a:off x="827088" y="3646488"/>
            <a:ext cx="8101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(3)  </a:t>
            </a:r>
            <a:r>
              <a:rPr lang="zh-CN" altLang="en-US" sz="2400" b="1" smtClean="0">
                <a:solidFill>
                  <a:srgbClr val="000000"/>
                </a:solidFill>
              </a:rPr>
              <a:t>集合 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{ (</a:t>
            </a:r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}</a:t>
            </a:r>
            <a:r>
              <a:rPr lang="zh-CN" altLang="en-US" sz="2400" b="1" smtClean="0">
                <a:solidFill>
                  <a:srgbClr val="000000"/>
                </a:solidFill>
              </a:rPr>
              <a:t>不是向量空间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1679575" y="4292600"/>
          <a:ext cx="2003425" cy="506413"/>
        </p:xfrm>
        <a:graphic>
          <a:graphicData uri="http://schemas.openxmlformats.org/presentationml/2006/ole">
            <p:oleObj spid="_x0000_s131084" name="公式" r:id="rId13" imgW="1016000" imgH="2413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5650" y="4295775"/>
            <a:ext cx="16557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因为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79838" y="4337050"/>
            <a:ext cx="1439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所以集合</a:t>
            </a:r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5351463" y="4367213"/>
          <a:ext cx="876300" cy="450850"/>
        </p:xfrm>
        <a:graphic>
          <a:graphicData uri="http://schemas.openxmlformats.org/presentationml/2006/ole">
            <p:oleObj spid="_x0000_s131085" name="公式" r:id="rId14" imgW="444114" imgH="215713" progId="Equation.3">
              <p:embed/>
            </p:oleObj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72225" y="4337050"/>
            <a:ext cx="2232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但是对任意的</a:t>
            </a:r>
          </a:p>
        </p:txBody>
      </p:sp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552450" y="4986338"/>
          <a:ext cx="3052763" cy="531812"/>
        </p:xfrm>
        <a:graphic>
          <a:graphicData uri="http://schemas.openxmlformats.org/presentationml/2006/ole">
            <p:oleObj spid="_x0000_s131086" name="公式" r:id="rId15" imgW="1548728" imgH="253890" progId="Equation.3">
              <p:embed/>
            </p:oleObj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/>
        </p:nvGraphicFramePr>
        <p:xfrm>
          <a:off x="3708400" y="4941888"/>
          <a:ext cx="2852738" cy="531812"/>
        </p:xfrm>
        <a:graphic>
          <a:graphicData uri="http://schemas.openxmlformats.org/presentationml/2006/ole">
            <p:oleObj spid="_x0000_s131087" name="公式" r:id="rId16" imgW="1447172" imgH="253890" progId="Equation.3">
              <p:embed/>
            </p:oleObj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7138988" y="5008563"/>
          <a:ext cx="1203325" cy="423862"/>
        </p:xfrm>
        <a:graphic>
          <a:graphicData uri="http://schemas.openxmlformats.org/presentationml/2006/ole">
            <p:oleObj spid="_x0000_s131088" name="公式" r:id="rId17" imgW="609336" imgH="203112" progId="Equation.3">
              <p:embed/>
            </p:oleObj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88125" y="4983163"/>
            <a:ext cx="720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</a:p>
        </p:txBody>
      </p:sp>
      <p:graphicFrame>
        <p:nvGraphicFramePr>
          <p:cNvPr id="1835025" name="Object 17"/>
          <p:cNvGraphicFramePr>
            <a:graphicFrameLocks noChangeAspect="1"/>
          </p:cNvGraphicFramePr>
          <p:nvPr/>
        </p:nvGraphicFramePr>
        <p:xfrm>
          <a:off x="684213" y="5678488"/>
          <a:ext cx="3856037" cy="531812"/>
        </p:xfrm>
        <a:graphic>
          <a:graphicData uri="http://schemas.openxmlformats.org/presentationml/2006/ole">
            <p:oleObj spid="_x0000_s131089" name="公式" r:id="rId18" imgW="1954951" imgH="253890" progId="Equation.3">
              <p:embed/>
            </p:oleObj>
          </a:graphicData>
        </a:graphic>
      </p:graphicFrame>
      <p:graphicFrame>
        <p:nvGraphicFramePr>
          <p:cNvPr id="1835026" name="Object 18"/>
          <p:cNvGraphicFramePr>
            <a:graphicFrameLocks noChangeAspect="1"/>
          </p:cNvGraphicFramePr>
          <p:nvPr/>
        </p:nvGraphicFramePr>
        <p:xfrm>
          <a:off x="5292725" y="5705475"/>
          <a:ext cx="2627313" cy="531813"/>
        </p:xfrm>
        <a:graphic>
          <a:graphicData uri="http://schemas.openxmlformats.org/presentationml/2006/ole">
            <p:oleObj spid="_x0000_s131090" name="公式" r:id="rId19" imgW="1333500" imgH="254000" progId="Equation.3">
              <p:embed/>
            </p:oleObj>
          </a:graphicData>
        </a:graphic>
      </p:graphicFrame>
      <p:graphicFrame>
        <p:nvGraphicFramePr>
          <p:cNvPr id="1835027" name="Object 19"/>
          <p:cNvGraphicFramePr>
            <a:graphicFrameLocks noChangeAspect="1"/>
          </p:cNvGraphicFramePr>
          <p:nvPr/>
        </p:nvGraphicFramePr>
        <p:xfrm>
          <a:off x="4487863" y="5770563"/>
          <a:ext cx="649287" cy="454025"/>
        </p:xfrm>
        <a:graphic>
          <a:graphicData uri="http://schemas.openxmlformats.org/presentationml/2006/ole">
            <p:oleObj spid="_x0000_s131091" name="公式" r:id="rId20" imgW="330057" imgH="215806" progId="Equation.3">
              <p:embed/>
            </p:oleObj>
          </a:graphicData>
        </a:graphic>
      </p:graphicFrame>
      <p:graphicFrame>
        <p:nvGraphicFramePr>
          <p:cNvPr id="1835028" name="Object 20"/>
          <p:cNvGraphicFramePr>
            <a:graphicFrameLocks noChangeAspect="1"/>
          </p:cNvGraphicFramePr>
          <p:nvPr/>
        </p:nvGraphicFramePr>
        <p:xfrm>
          <a:off x="7813675" y="5778500"/>
          <a:ext cx="623888" cy="454025"/>
        </p:xfrm>
        <a:graphic>
          <a:graphicData uri="http://schemas.openxmlformats.org/presentationml/2006/ole">
            <p:oleObj spid="_x0000_s131092" name="公式" r:id="rId21" imgW="317087" imgH="21561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83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83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83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83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3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83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83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3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83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83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183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183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183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183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  <p:bldP spid="17" grpId="0"/>
      <p:bldP spid="429083" grpId="0"/>
      <p:bldP spid="21" grpId="0"/>
      <p:bldP spid="22" grpId="0"/>
      <p:bldP spid="24" grpId="0"/>
      <p:bldP spid="2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5" name="矩形 1"/>
          <p:cNvSpPr>
            <a:spLocks noChangeArrowheads="1"/>
          </p:cNvSpPr>
          <p:nvPr/>
        </p:nvSpPr>
        <p:spPr bwMode="auto">
          <a:xfrm>
            <a:off x="539750" y="5445125"/>
            <a:ext cx="80645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 定义</a:t>
            </a:r>
            <a:r>
              <a:rPr lang="en-US" altLang="zh-CN" sz="2400" b="1" smtClean="0">
                <a:solidFill>
                  <a:srgbClr val="0000FF"/>
                </a:solidFill>
              </a:rPr>
              <a:t>3   </a:t>
            </a:r>
            <a:r>
              <a:rPr lang="zh-CN" altLang="en-US" sz="2400" b="1" smtClean="0">
                <a:solidFill>
                  <a:srgbClr val="000000"/>
                </a:solidFill>
              </a:rPr>
              <a:t>齐次线性方程组的解集称为齐次线性方程组的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解空间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Solution space</a:t>
            </a:r>
            <a:r>
              <a:rPr lang="en-US" altLang="zh-CN" sz="2400" b="1" smtClean="0">
                <a:solidFill>
                  <a:srgbClr val="FF000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223683" name="矩形 2"/>
          <p:cNvSpPr>
            <a:spLocks noChangeArrowheads="1"/>
          </p:cNvSpPr>
          <p:nvPr/>
        </p:nvSpPr>
        <p:spPr bwMode="auto">
          <a:xfrm>
            <a:off x="1192213" y="765175"/>
            <a:ext cx="618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(4)  </a:t>
            </a:r>
            <a:r>
              <a:rPr lang="zh-CN" altLang="en-US" sz="2400" b="1" smtClean="0">
                <a:solidFill>
                  <a:srgbClr val="000000"/>
                </a:solidFill>
              </a:rPr>
              <a:t>齐次线性方程组的解集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{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smtClean="0">
                <a:solidFill>
                  <a:srgbClr val="000000"/>
                </a:solidFill>
              </a:rPr>
              <a:t> = 0 };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3684" name="矩形 3"/>
          <p:cNvSpPr>
            <a:spLocks noChangeArrowheads="1"/>
          </p:cNvSpPr>
          <p:nvPr/>
        </p:nvSpPr>
        <p:spPr bwMode="auto">
          <a:xfrm>
            <a:off x="1187450" y="1382713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34" name="Object 3"/>
          <p:cNvGraphicFramePr>
            <a:graphicFrameLocks noChangeAspect="1"/>
          </p:cNvGraphicFramePr>
          <p:nvPr/>
        </p:nvGraphicFramePr>
        <p:xfrm>
          <a:off x="1998663" y="1338263"/>
          <a:ext cx="2501900" cy="506412"/>
        </p:xfrm>
        <a:graphic>
          <a:graphicData uri="http://schemas.openxmlformats.org/presentationml/2006/ole">
            <p:oleObj spid="_x0000_s132098" name="公式" r:id="rId3" imgW="1269449" imgH="241195" progId="Equation.3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1412875"/>
            <a:ext cx="1223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故集合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795963" y="1443038"/>
          <a:ext cx="850900" cy="450850"/>
        </p:xfrm>
        <a:graphic>
          <a:graphicData uri="http://schemas.openxmlformats.org/presentationml/2006/ole">
            <p:oleObj spid="_x0000_s132099" name="公式" r:id="rId4" imgW="431613" imgH="215806" progId="Equation.3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32588" y="1412875"/>
            <a:ext cx="194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又根据齐次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1916113"/>
            <a:ext cx="5616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线性方程组解的性质，若                   则           </a:t>
            </a:r>
          </a:p>
        </p:txBody>
      </p:sp>
      <p:graphicFrame>
        <p:nvGraphicFramePr>
          <p:cNvPr id="1836036" name="Object 4"/>
          <p:cNvGraphicFramePr>
            <a:graphicFrameLocks noChangeAspect="1"/>
          </p:cNvGraphicFramePr>
          <p:nvPr/>
        </p:nvGraphicFramePr>
        <p:xfrm>
          <a:off x="4110038" y="1898650"/>
          <a:ext cx="1325562" cy="450850"/>
        </p:xfrm>
        <a:graphic>
          <a:graphicData uri="http://schemas.openxmlformats.org/presentationml/2006/ole">
            <p:oleObj spid="_x0000_s132100" name="公式" r:id="rId5" imgW="672808" imgH="215806" progId="Equation.3">
              <p:embed/>
            </p:oleObj>
          </a:graphicData>
        </a:graphic>
      </p:graphicFrame>
      <p:graphicFrame>
        <p:nvGraphicFramePr>
          <p:cNvPr id="1836037" name="Object 5"/>
          <p:cNvGraphicFramePr>
            <a:graphicFrameLocks noChangeAspect="1"/>
          </p:cNvGraphicFramePr>
          <p:nvPr/>
        </p:nvGraphicFramePr>
        <p:xfrm>
          <a:off x="5940425" y="1916113"/>
          <a:ext cx="1500188" cy="450850"/>
        </p:xfrm>
        <a:graphic>
          <a:graphicData uri="http://schemas.openxmlformats.org/presentationml/2006/ole">
            <p:oleObj spid="_x0000_s132101" name="公式" r:id="rId6" imgW="761669" imgH="215806" progId="Equation.3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524750" y="1916113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且对              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38" name="Object 6"/>
          <p:cNvGraphicFramePr>
            <a:graphicFrameLocks noChangeAspect="1"/>
          </p:cNvGraphicFramePr>
          <p:nvPr/>
        </p:nvGraphicFramePr>
        <p:xfrm>
          <a:off x="611188" y="2586038"/>
          <a:ext cx="950912" cy="371475"/>
        </p:xfrm>
        <a:graphic>
          <a:graphicData uri="http://schemas.openxmlformats.org/presentationml/2006/ole">
            <p:oleObj spid="_x0000_s132102" name="公式" r:id="rId7" imgW="482181" imgH="177646" progId="Equation.3">
              <p:embed/>
            </p:oleObj>
          </a:graphicData>
        </a:graphic>
      </p:graphicFrame>
      <p:graphicFrame>
        <p:nvGraphicFramePr>
          <p:cNvPr id="1836039" name="Object 7"/>
          <p:cNvGraphicFramePr>
            <a:graphicFrameLocks noChangeAspect="1"/>
          </p:cNvGraphicFramePr>
          <p:nvPr/>
        </p:nvGraphicFramePr>
        <p:xfrm>
          <a:off x="2555875" y="2546350"/>
          <a:ext cx="1125538" cy="450850"/>
        </p:xfrm>
        <a:graphic>
          <a:graphicData uri="http://schemas.openxmlformats.org/presentationml/2006/ole">
            <p:oleObj spid="_x0000_s132103" name="公式" r:id="rId8" imgW="571252" imgH="215806" progId="Equation.3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708400" y="2535238"/>
            <a:ext cx="4176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故集合     是向量空间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40" name="Object 8"/>
          <p:cNvGraphicFramePr>
            <a:graphicFrameLocks noChangeAspect="1"/>
          </p:cNvGraphicFramePr>
          <p:nvPr/>
        </p:nvGraphicFramePr>
        <p:xfrm>
          <a:off x="4716463" y="2546350"/>
          <a:ext cx="325437" cy="450850"/>
        </p:xfrm>
        <a:graphic>
          <a:graphicData uri="http://schemas.openxmlformats.org/presentationml/2006/ole">
            <p:oleObj spid="_x0000_s132104" name="公式" r:id="rId9" imgW="164885" imgH="215619" progId="Equation.3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692275" y="2535238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也有              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16013" y="310515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(5)  </a:t>
            </a:r>
            <a:r>
              <a:rPr lang="zh-CN" altLang="en-US" sz="2400" b="1" smtClean="0">
                <a:solidFill>
                  <a:srgbClr val="000000"/>
                </a:solidFill>
              </a:rPr>
              <a:t>非齐次线性方程组的解集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{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en-US" altLang="zh-CN" sz="2400" b="1" smtClean="0">
                <a:solidFill>
                  <a:srgbClr val="000000"/>
                </a:solidFill>
              </a:rPr>
              <a:t>}.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908175" y="4149725"/>
            <a:ext cx="647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则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41" name="Object 9"/>
          <p:cNvGraphicFramePr>
            <a:graphicFrameLocks noChangeAspect="1"/>
          </p:cNvGraphicFramePr>
          <p:nvPr/>
        </p:nvGraphicFramePr>
        <p:xfrm>
          <a:off x="611188" y="4148138"/>
          <a:ext cx="1350962" cy="450850"/>
        </p:xfrm>
        <a:graphic>
          <a:graphicData uri="http://schemas.openxmlformats.org/presentationml/2006/ole">
            <p:oleObj spid="_x0000_s132105" name="公式" r:id="rId10" imgW="685502" imgH="215806" progId="Equation.3">
              <p:embed/>
            </p:oleObj>
          </a:graphicData>
        </a:graphic>
      </p:graphicFrame>
      <p:graphicFrame>
        <p:nvGraphicFramePr>
          <p:cNvPr id="1836042" name="Object 10"/>
          <p:cNvGraphicFramePr>
            <a:graphicFrameLocks noChangeAspect="1"/>
          </p:cNvGraphicFramePr>
          <p:nvPr/>
        </p:nvGraphicFramePr>
        <p:xfrm>
          <a:off x="2627313" y="4202113"/>
          <a:ext cx="4329112" cy="450850"/>
        </p:xfrm>
        <a:graphic>
          <a:graphicData uri="http://schemas.openxmlformats.org/presentationml/2006/ole">
            <p:oleObj spid="_x0000_s132106" name="公式" r:id="rId11" imgW="2197100" imgH="215900" progId="Equation.3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164388" y="4191000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所以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43" name="Object 11"/>
          <p:cNvGraphicFramePr>
            <a:graphicFrameLocks noChangeAspect="1"/>
          </p:cNvGraphicFramePr>
          <p:nvPr/>
        </p:nvGraphicFramePr>
        <p:xfrm>
          <a:off x="693738" y="4797425"/>
          <a:ext cx="1501775" cy="450850"/>
        </p:xfrm>
        <a:graphic>
          <a:graphicData uri="http://schemas.openxmlformats.org/presentationml/2006/ole">
            <p:oleObj spid="_x0000_s132107" name="公式" r:id="rId12" imgW="761669" imgH="215806" progId="Equation.3">
              <p:embed/>
            </p:oleObj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268538" y="4797425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故集合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44" name="Object 12"/>
          <p:cNvGraphicFramePr>
            <a:graphicFrameLocks noChangeAspect="1"/>
          </p:cNvGraphicFramePr>
          <p:nvPr/>
        </p:nvGraphicFramePr>
        <p:xfrm>
          <a:off x="3286125" y="4797425"/>
          <a:ext cx="349250" cy="450850"/>
        </p:xfrm>
        <a:graphic>
          <a:graphicData uri="http://schemas.openxmlformats.org/presentationml/2006/ole">
            <p:oleObj spid="_x0000_s132108" name="公式" r:id="rId13" imgW="177569" imgH="215619" progId="Equation.3">
              <p:embed/>
            </p:oleObj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708400" y="4797425"/>
            <a:ext cx="2808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仍不是向量空间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187450" y="3644900"/>
            <a:ext cx="424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若              则它不是向量空间</a:t>
            </a:r>
            <a:r>
              <a:rPr lang="en-US" altLang="zh-CN" sz="2400" b="1" smtClean="0">
                <a:solidFill>
                  <a:srgbClr val="000000"/>
                </a:solidFill>
              </a:rPr>
              <a:t>.  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6045" name="Object 13"/>
          <p:cNvGraphicFramePr>
            <a:graphicFrameLocks noChangeAspect="1"/>
          </p:cNvGraphicFramePr>
          <p:nvPr/>
        </p:nvGraphicFramePr>
        <p:xfrm>
          <a:off x="1633538" y="3644900"/>
          <a:ext cx="922337" cy="450850"/>
        </p:xfrm>
        <a:graphic>
          <a:graphicData uri="http://schemas.openxmlformats.org/presentationml/2006/ole">
            <p:oleObj spid="_x0000_s132109" name="公式" r:id="rId14" imgW="469696" imgH="215806" progId="Equation.3">
              <p:embed/>
            </p:oleObj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292725" y="3644900"/>
            <a:ext cx="2951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若                则假设  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/>
        </p:nvGraphicFramePr>
        <p:xfrm>
          <a:off x="5737225" y="3644900"/>
          <a:ext cx="922338" cy="450850"/>
        </p:xfrm>
        <a:graphic>
          <a:graphicData uri="http://schemas.openxmlformats.org/presentationml/2006/ole">
            <p:oleObj spid="_x0000_s132110" name="公式" r:id="rId15" imgW="469696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3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83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83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3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83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83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3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183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83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83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183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5" grpId="0"/>
      <p:bldP spid="6" grpId="0"/>
      <p:bldP spid="8" grpId="0"/>
      <p:bldP spid="9" grpId="0"/>
      <p:bldP spid="12" grpId="0"/>
      <p:bldP spid="15" grpId="0"/>
      <p:bldP spid="17" grpId="0"/>
      <p:bldP spid="18" grpId="0"/>
      <p:bldP spid="19" grpId="0"/>
      <p:bldP spid="22" grpId="0"/>
      <p:bldP spid="24" grpId="0"/>
      <p:bldP spid="26" grpId="0"/>
      <p:bldP spid="27" grpId="0"/>
      <p:bldP spid="2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71513" y="695325"/>
            <a:ext cx="8148637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3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为两个已知的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维向量，集合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是一个向量空间吗？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: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显然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L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，所以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是非空集合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.</a:t>
            </a:r>
            <a:endParaRPr kumimoji="1" lang="en-US" altLang="zh-CN" sz="2400" b="1" smtClean="0">
              <a:solidFill>
                <a:srgbClr val="0000FF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=l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，则因为</a:t>
            </a:r>
            <a:endParaRPr kumimoji="1" lang="zh-CN" altLang="en-US" sz="2400" b="1" smtClean="0">
              <a:solidFill>
                <a:srgbClr val="000000"/>
              </a:solidFill>
              <a:latin typeface="Monotype Corsiva" pitchFamily="66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   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+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		      =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+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)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  k 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= k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CCCCE6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是一个向量空间．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smtClean="0">
                <a:solidFill>
                  <a:srgbClr val="000000"/>
                </a:solidFill>
              </a:rPr>
              <a:t>设有向量组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及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， 若向量组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能由向量组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线性表示，即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对于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，存在一组实数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  <a:endParaRPr kumimoji="1" lang="zh-CN" altLang="en-US" sz="2400" b="1" i="1" baseline="-25000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对于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，存在一组实数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  <a:endParaRPr kumimoji="1" lang="zh-CN" altLang="en-US" sz="2400" b="1" i="1" baseline="-25000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……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对于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，存在一组实数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en-US" altLang="zh-CN" sz="240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931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  定义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4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把集合  </a:t>
            </a:r>
            <a:r>
              <a:rPr kumimoji="1" lang="en-US" altLang="zh-CN" sz="2400" b="1" i="1" smtClean="0">
                <a:solidFill>
                  <a:srgbClr val="00007D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7D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7D"/>
                </a:solidFill>
                <a:latin typeface="Symbol" pitchFamily="18" charset="2"/>
              </a:rPr>
              <a:t>l </a:t>
            </a:r>
            <a:r>
              <a:rPr kumimoji="1" lang="en-US" altLang="zh-CN" sz="2400" b="1" i="1" smtClean="0">
                <a:solidFill>
                  <a:srgbClr val="00007D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7D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7D"/>
                </a:solidFill>
                <a:latin typeface="Symbol" pitchFamily="18" charset="2"/>
              </a:rPr>
              <a:t>m </a:t>
            </a:r>
            <a:r>
              <a:rPr kumimoji="1" lang="en-US" altLang="zh-CN" sz="2400" b="1" i="1" smtClean="0">
                <a:solidFill>
                  <a:srgbClr val="00007D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7D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7D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7D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7D"/>
                </a:solidFill>
                <a:latin typeface="Symbol" pitchFamily="18" charset="2"/>
              </a:rPr>
              <a:t>m </a:t>
            </a:r>
            <a:r>
              <a:rPr kumimoji="1" lang="en-US" altLang="zh-CN" sz="2400" b="1" smtClean="0">
                <a:solidFill>
                  <a:srgbClr val="00007D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7D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7D"/>
                </a:solidFill>
              </a:rPr>
              <a:t> }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由向量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所生成的向量空间（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The vector space generated by vector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and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一般地，把集合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由向量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所生成的向量空间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 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4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设向量组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s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等价，记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s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m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03575" y="2133600"/>
            <a:ext cx="5762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            </a:t>
            </a: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1489075" y="836613"/>
            <a:ext cx="3313113" cy="461962"/>
            <a:chOff x="899592" y="836712"/>
            <a:chExt cx="3312368" cy="461665"/>
          </a:xfrm>
        </p:grpSpPr>
        <p:sp>
          <p:nvSpPr>
            <p:cNvPr id="1226790" name="TextBox 1"/>
            <p:cNvSpPr txBox="1">
              <a:spLocks noChangeArrowheads="1"/>
            </p:cNvSpPr>
            <p:nvPr/>
          </p:nvSpPr>
          <p:spPr bwMode="auto">
            <a:xfrm>
              <a:off x="899592" y="836712"/>
              <a:ext cx="33123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解：只需证             且</a:t>
              </a:r>
            </a:p>
          </p:txBody>
        </p:sp>
        <p:graphicFrame>
          <p:nvGraphicFramePr>
            <p:cNvPr id="1226791" name="Object 20"/>
            <p:cNvGraphicFramePr>
              <a:graphicFrameLocks noChangeAspect="1"/>
            </p:cNvGraphicFramePr>
            <p:nvPr/>
          </p:nvGraphicFramePr>
          <p:xfrm>
            <a:off x="2555776" y="836712"/>
            <a:ext cx="950912" cy="450850"/>
          </p:xfrm>
          <a:graphic>
            <a:graphicData uri="http://schemas.openxmlformats.org/presentationml/2006/ole">
              <p:oleObj spid="_x0000_s133140" name="公式" r:id="rId3" imgW="482181" imgH="215713" progId="Equation.3">
                <p:embed/>
              </p:oleObj>
            </a:graphicData>
          </a:graphic>
        </p:graphicFrame>
      </p:grpSp>
      <p:graphicFrame>
        <p:nvGraphicFramePr>
          <p:cNvPr id="1837059" name="Object 3"/>
          <p:cNvGraphicFramePr>
            <a:graphicFrameLocks noChangeAspect="1"/>
          </p:cNvGraphicFramePr>
          <p:nvPr/>
        </p:nvGraphicFramePr>
        <p:xfrm>
          <a:off x="4548188" y="836613"/>
          <a:ext cx="1025525" cy="450850"/>
        </p:xfrm>
        <a:graphic>
          <a:graphicData uri="http://schemas.openxmlformats.org/presentationml/2006/ole">
            <p:oleObj spid="_x0000_s133122" name="公式" r:id="rId4" imgW="520474" imgH="215806" progId="Equation.3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89075" y="14843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设             则      可由            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966913" y="1484313"/>
          <a:ext cx="876300" cy="450850"/>
        </p:xfrm>
        <a:graphic>
          <a:graphicData uri="http://schemas.openxmlformats.org/presentationml/2006/ole">
            <p:oleObj spid="_x0000_s133123" name="公式" r:id="rId5" imgW="444114" imgH="215713" progId="Equation.3">
              <p:embed/>
            </p:oleObj>
          </a:graphicData>
        </a:graphic>
      </p:graphicFrame>
      <p:graphicFrame>
        <p:nvGraphicFramePr>
          <p:cNvPr id="1837061" name="Object 4"/>
          <p:cNvGraphicFramePr>
            <a:graphicFrameLocks noChangeAspect="1"/>
          </p:cNvGraphicFramePr>
          <p:nvPr/>
        </p:nvGraphicFramePr>
        <p:xfrm>
          <a:off x="4572000" y="1484313"/>
          <a:ext cx="1876425" cy="477837"/>
        </p:xfrm>
        <a:graphic>
          <a:graphicData uri="http://schemas.openxmlformats.org/presentationml/2006/ole">
            <p:oleObj spid="_x0000_s133124" name="公式" r:id="rId6" imgW="952087" imgH="228501" progId="Equation.3">
              <p:embed/>
            </p:oleObj>
          </a:graphicData>
        </a:graphic>
      </p:graphicFrame>
      <p:sp>
        <p:nvSpPr>
          <p:cNvPr id="1226760" name="TextBox 9"/>
          <p:cNvSpPr txBox="1">
            <a:spLocks noChangeArrowheads="1"/>
          </p:cNvSpPr>
          <p:nvPr/>
        </p:nvSpPr>
        <p:spPr bwMode="auto">
          <a:xfrm>
            <a:off x="395288" y="2133600"/>
            <a:ext cx="1944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  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88125" y="1484313"/>
            <a:ext cx="1655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线性表示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    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5650" y="2103438"/>
            <a:ext cx="2160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又因为向量组             </a:t>
            </a:r>
          </a:p>
        </p:txBody>
      </p:sp>
      <p:graphicFrame>
        <p:nvGraphicFramePr>
          <p:cNvPr id="1837063" name="Object 5"/>
          <p:cNvGraphicFramePr>
            <a:graphicFrameLocks noChangeAspect="1"/>
          </p:cNvGraphicFramePr>
          <p:nvPr/>
        </p:nvGraphicFramePr>
        <p:xfrm>
          <a:off x="2903538" y="2166938"/>
          <a:ext cx="300037" cy="344487"/>
        </p:xfrm>
        <a:graphic>
          <a:graphicData uri="http://schemas.openxmlformats.org/presentationml/2006/ole">
            <p:oleObj spid="_x0000_s133125" name="公式" r:id="rId7" imgW="152268" imgH="164957" progId="Equation.3">
              <p:embed/>
            </p:oleObj>
          </a:graphicData>
        </a:graphic>
      </p:graphicFrame>
      <p:graphicFrame>
        <p:nvGraphicFramePr>
          <p:cNvPr id="1837064" name="Object 6"/>
          <p:cNvGraphicFramePr>
            <a:graphicFrameLocks noChangeAspect="1"/>
          </p:cNvGraphicFramePr>
          <p:nvPr/>
        </p:nvGraphicFramePr>
        <p:xfrm>
          <a:off x="3767138" y="2133600"/>
          <a:ext cx="300037" cy="344488"/>
        </p:xfrm>
        <a:graphic>
          <a:graphicData uri="http://schemas.openxmlformats.org/presentationml/2006/ole">
            <p:oleObj spid="_x0000_s133126" name="公式" r:id="rId8" imgW="152268" imgH="164957" progId="Equation.3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95738" y="2103438"/>
            <a:ext cx="2016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等价，所以</a:t>
            </a:r>
          </a:p>
        </p:txBody>
      </p:sp>
      <p:graphicFrame>
        <p:nvGraphicFramePr>
          <p:cNvPr id="1837065" name="Object 7"/>
          <p:cNvGraphicFramePr>
            <a:graphicFrameLocks noChangeAspect="1"/>
          </p:cNvGraphicFramePr>
          <p:nvPr/>
        </p:nvGraphicFramePr>
        <p:xfrm>
          <a:off x="3459163" y="1563688"/>
          <a:ext cx="249237" cy="292100"/>
        </p:xfrm>
        <a:graphic>
          <a:graphicData uri="http://schemas.openxmlformats.org/presentationml/2006/ole">
            <p:oleObj spid="_x0000_s133127" name="公式" r:id="rId9" imgW="126835" imgH="139518" progId="Equation.3">
              <p:embed/>
            </p:oleObj>
          </a:graphicData>
        </a:graphic>
      </p:graphicFrame>
      <p:graphicFrame>
        <p:nvGraphicFramePr>
          <p:cNvPr id="1837066" name="Object 8"/>
          <p:cNvGraphicFramePr>
            <a:graphicFrameLocks noChangeAspect="1"/>
          </p:cNvGraphicFramePr>
          <p:nvPr/>
        </p:nvGraphicFramePr>
        <p:xfrm>
          <a:off x="5907088" y="2087563"/>
          <a:ext cx="1500187" cy="477837"/>
        </p:xfrm>
        <a:graphic>
          <a:graphicData uri="http://schemas.openxmlformats.org/presentationml/2006/ole">
            <p:oleObj spid="_x0000_s133128" name="公式" r:id="rId10" imgW="761669" imgH="228501" progId="Equation.3">
              <p:embed/>
            </p:oleObj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308850" y="2060575"/>
            <a:ext cx="935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可由</a:t>
            </a:r>
          </a:p>
        </p:txBody>
      </p:sp>
      <p:graphicFrame>
        <p:nvGraphicFramePr>
          <p:cNvPr id="1837067" name="Object 9"/>
          <p:cNvGraphicFramePr>
            <a:graphicFrameLocks noChangeAspect="1"/>
          </p:cNvGraphicFramePr>
          <p:nvPr/>
        </p:nvGraphicFramePr>
        <p:xfrm>
          <a:off x="900113" y="2708275"/>
          <a:ext cx="1425575" cy="477838"/>
        </p:xfrm>
        <a:graphic>
          <a:graphicData uri="http://schemas.openxmlformats.org/presentationml/2006/ole">
            <p:oleObj spid="_x0000_s133129" name="公式" r:id="rId11" imgW="723586" imgH="228501" progId="Equation.3">
              <p:embed/>
            </p:oleObj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39975" y="2679700"/>
            <a:ext cx="2160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线性表示，故</a:t>
            </a:r>
          </a:p>
        </p:txBody>
      </p:sp>
      <p:graphicFrame>
        <p:nvGraphicFramePr>
          <p:cNvPr id="1837068" name="Object 10"/>
          <p:cNvGraphicFramePr>
            <a:graphicFrameLocks noChangeAspect="1"/>
          </p:cNvGraphicFramePr>
          <p:nvPr/>
        </p:nvGraphicFramePr>
        <p:xfrm>
          <a:off x="4538663" y="2776538"/>
          <a:ext cx="249237" cy="292100"/>
        </p:xfrm>
        <a:graphic>
          <a:graphicData uri="http://schemas.openxmlformats.org/presentationml/2006/ole">
            <p:oleObj spid="_x0000_s133130" name="公式" r:id="rId12" imgW="126835" imgH="139518" progId="Equation.3">
              <p:embed/>
            </p:oleObj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87900" y="2636838"/>
            <a:ext cx="3529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也 可由                   线性</a:t>
            </a:r>
          </a:p>
        </p:txBody>
      </p:sp>
      <p:graphicFrame>
        <p:nvGraphicFramePr>
          <p:cNvPr id="1837069" name="Object 11"/>
          <p:cNvGraphicFramePr>
            <a:graphicFrameLocks noChangeAspect="1"/>
          </p:cNvGraphicFramePr>
          <p:nvPr/>
        </p:nvGraphicFramePr>
        <p:xfrm>
          <a:off x="6026150" y="2663825"/>
          <a:ext cx="1425575" cy="477838"/>
        </p:xfrm>
        <a:graphic>
          <a:graphicData uri="http://schemas.openxmlformats.org/presentationml/2006/ole">
            <p:oleObj spid="_x0000_s133131" name="公式" r:id="rId13" imgW="723586" imgH="228501" progId="Equation.3">
              <p:embed/>
            </p:oleObj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088" y="3327400"/>
            <a:ext cx="1800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表示，所以</a:t>
            </a:r>
          </a:p>
        </p:txBody>
      </p:sp>
      <p:graphicFrame>
        <p:nvGraphicFramePr>
          <p:cNvPr id="1837070" name="Object 12"/>
          <p:cNvGraphicFramePr>
            <a:graphicFrameLocks noChangeAspect="1"/>
          </p:cNvGraphicFramePr>
          <p:nvPr/>
        </p:nvGraphicFramePr>
        <p:xfrm>
          <a:off x="2547938" y="3284538"/>
          <a:ext cx="871537" cy="450850"/>
        </p:xfrm>
        <a:graphic>
          <a:graphicData uri="http://schemas.openxmlformats.org/presentationml/2006/ole">
            <p:oleObj spid="_x0000_s133132" name="公式" r:id="rId14" imgW="444114" imgH="215713" progId="Equation.3">
              <p:embed/>
            </p:oleObj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492500" y="3327400"/>
            <a:ext cx="57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</a:t>
            </a:r>
          </a:p>
        </p:txBody>
      </p:sp>
      <p:graphicFrame>
        <p:nvGraphicFramePr>
          <p:cNvPr id="1837071" name="Object 13"/>
          <p:cNvGraphicFramePr>
            <a:graphicFrameLocks noChangeAspect="1"/>
          </p:cNvGraphicFramePr>
          <p:nvPr/>
        </p:nvGraphicFramePr>
        <p:xfrm>
          <a:off x="3986213" y="3338513"/>
          <a:ext cx="1020762" cy="450850"/>
        </p:xfrm>
        <a:graphic>
          <a:graphicData uri="http://schemas.openxmlformats.org/presentationml/2006/ole">
            <p:oleObj spid="_x0000_s133133" name="公式" r:id="rId15" imgW="520474" imgH="215806" progId="Equation.3">
              <p:embed/>
            </p:oleObj>
          </a:graphicData>
        </a:graphic>
      </p:graphicFrame>
      <p:graphicFrame>
        <p:nvGraphicFramePr>
          <p:cNvPr id="1837072" name="Object 14"/>
          <p:cNvGraphicFramePr>
            <a:graphicFrameLocks noChangeAspect="1"/>
          </p:cNvGraphicFramePr>
          <p:nvPr/>
        </p:nvGraphicFramePr>
        <p:xfrm>
          <a:off x="3635375" y="3956050"/>
          <a:ext cx="796925" cy="450850"/>
        </p:xfrm>
        <a:graphic>
          <a:graphicData uri="http://schemas.openxmlformats.org/presentationml/2006/ole">
            <p:oleObj spid="_x0000_s133134" name="公式" r:id="rId16" imgW="406048" imgH="215713" progId="Equation.3">
              <p:embed/>
            </p:oleObj>
          </a:graphicData>
        </a:graphic>
      </p:graphicFrame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476375" y="3975100"/>
            <a:ext cx="208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同理可证，若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356100" y="3903663"/>
            <a:ext cx="576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则</a:t>
            </a:r>
          </a:p>
        </p:txBody>
      </p:sp>
      <p:graphicFrame>
        <p:nvGraphicFramePr>
          <p:cNvPr id="1837073" name="Object 15"/>
          <p:cNvGraphicFramePr>
            <a:graphicFrameLocks noChangeAspect="1"/>
          </p:cNvGraphicFramePr>
          <p:nvPr/>
        </p:nvGraphicFramePr>
        <p:xfrm>
          <a:off x="4891088" y="3933825"/>
          <a:ext cx="869950" cy="450850"/>
        </p:xfrm>
        <a:graphic>
          <a:graphicData uri="http://schemas.openxmlformats.org/presentationml/2006/ole">
            <p:oleObj spid="_x0000_s133135" name="公式" r:id="rId17" imgW="444114" imgH="215713" progId="Equation.3">
              <p:embed/>
            </p:oleObj>
          </a:graphicData>
        </a:graphic>
      </p:graphicFrame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724525" y="3975100"/>
            <a:ext cx="935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因此</a:t>
            </a:r>
          </a:p>
        </p:txBody>
      </p:sp>
      <p:graphicFrame>
        <p:nvGraphicFramePr>
          <p:cNvPr id="1837074" name="Object 16"/>
          <p:cNvGraphicFramePr>
            <a:graphicFrameLocks noChangeAspect="1"/>
          </p:cNvGraphicFramePr>
          <p:nvPr/>
        </p:nvGraphicFramePr>
        <p:xfrm>
          <a:off x="3525838" y="4562475"/>
          <a:ext cx="1046162" cy="450850"/>
        </p:xfrm>
        <a:graphic>
          <a:graphicData uri="http://schemas.openxmlformats.org/presentationml/2006/ole">
            <p:oleObj spid="_x0000_s133136" name="公式" r:id="rId18" imgW="532937" imgH="215713" progId="Equation.3">
              <p:embed/>
            </p:oleObj>
          </a:graphicData>
        </a:graphic>
      </p:graphicFrame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476375" y="4551363"/>
            <a:ext cx="863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因为</a:t>
            </a:r>
          </a:p>
        </p:txBody>
      </p:sp>
      <p:graphicFrame>
        <p:nvGraphicFramePr>
          <p:cNvPr id="1837075" name="Object 17"/>
          <p:cNvGraphicFramePr>
            <a:graphicFrameLocks noChangeAspect="1"/>
          </p:cNvGraphicFramePr>
          <p:nvPr/>
        </p:nvGraphicFramePr>
        <p:xfrm>
          <a:off x="2398713" y="4562475"/>
          <a:ext cx="1046162" cy="450850"/>
        </p:xfrm>
        <a:graphic>
          <a:graphicData uri="http://schemas.openxmlformats.org/presentationml/2006/ole">
            <p:oleObj spid="_x0000_s133137" name="公式" r:id="rId19" imgW="532937" imgH="215713" progId="Equation.3">
              <p:embed/>
            </p:oleObj>
          </a:graphicData>
        </a:graphic>
      </p:graphicFrame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572000" y="4508500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所以</a:t>
            </a:r>
          </a:p>
        </p:txBody>
      </p:sp>
      <p:graphicFrame>
        <p:nvGraphicFramePr>
          <p:cNvPr id="1837076" name="Object 18"/>
          <p:cNvGraphicFramePr>
            <a:graphicFrameLocks noChangeAspect="1"/>
          </p:cNvGraphicFramePr>
          <p:nvPr/>
        </p:nvGraphicFramePr>
        <p:xfrm>
          <a:off x="5421313" y="4508500"/>
          <a:ext cx="996950" cy="450850"/>
        </p:xfrm>
        <a:graphic>
          <a:graphicData uri="http://schemas.openxmlformats.org/presentationml/2006/ole">
            <p:oleObj spid="_x0000_s133138" name="公式" r:id="rId20" imgW="507780" imgH="215806" progId="Equation.3">
              <p:embed/>
            </p:oleObj>
          </a:graphicData>
        </a:graphic>
      </p:graphicFrame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476375" y="54356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等价的向量组所生成的空间相等．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37077" name="Object 19"/>
          <p:cNvGraphicFramePr>
            <a:graphicFrameLocks noChangeAspect="1"/>
          </p:cNvGraphicFramePr>
          <p:nvPr/>
        </p:nvGraphicFramePr>
        <p:xfrm>
          <a:off x="6499225" y="3986213"/>
          <a:ext cx="1025525" cy="450850"/>
        </p:xfrm>
        <a:graphic>
          <a:graphicData uri="http://schemas.openxmlformats.org/presentationml/2006/ole">
            <p:oleObj spid="_x0000_s133139" name="公式" r:id="rId21" imgW="520474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3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3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3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3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3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3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3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3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3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3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3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3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3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3" grpId="0"/>
      <p:bldP spid="17" grpId="0"/>
      <p:bldP spid="20" grpId="0"/>
      <p:bldP spid="22" grpId="0"/>
      <p:bldP spid="24" grpId="0"/>
      <p:bldP spid="26" grpId="0"/>
      <p:bldP spid="28" grpId="0"/>
      <p:bldP spid="31" grpId="0"/>
      <p:bldP spid="32" grpId="0"/>
      <p:bldP spid="34" grpId="0"/>
      <p:bldP spid="36" grpId="0"/>
      <p:bldP spid="38" grpId="0"/>
      <p:bldP spid="4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4" name="AutoShape 46"/>
          <p:cNvSpPr>
            <a:spLocks noChangeAspect="1" noChangeArrowheads="1"/>
          </p:cNvSpPr>
          <p:nvPr/>
        </p:nvSpPr>
        <p:spPr bwMode="auto">
          <a:xfrm>
            <a:off x="236538" y="2305050"/>
            <a:ext cx="4318000" cy="1095375"/>
          </a:xfrm>
          <a:prstGeom prst="parallelogram">
            <a:avLst>
              <a:gd name="adj" fmla="val 9855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68313" y="930275"/>
            <a:ext cx="3527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792163" y="928688"/>
            <a:ext cx="172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7781" name="Line 5"/>
          <p:cNvSpPr>
            <a:spLocks noChangeShapeType="1"/>
          </p:cNvSpPr>
          <p:nvPr/>
        </p:nvSpPr>
        <p:spPr bwMode="auto">
          <a:xfrm>
            <a:off x="2519363" y="928688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7782" name="Rectangle 6"/>
          <p:cNvSpPr>
            <a:spLocks noChangeArrowheads="1"/>
          </p:cNvSpPr>
          <p:nvPr/>
        </p:nvSpPr>
        <p:spPr bwMode="auto">
          <a:xfrm>
            <a:off x="2927350" y="86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366838" y="868363"/>
            <a:ext cx="579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4587875" y="692150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4587875" y="2630488"/>
            <a:ext cx="336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160790" name="AutoShape 22"/>
          <p:cNvSpPr>
            <a:spLocks noChangeAspect="1" noChangeArrowheads="1"/>
          </p:cNvSpPr>
          <p:nvPr/>
        </p:nvSpPr>
        <p:spPr bwMode="auto">
          <a:xfrm>
            <a:off x="236538" y="4724400"/>
            <a:ext cx="4318000" cy="1095375"/>
          </a:xfrm>
          <a:prstGeom prst="parallelogram">
            <a:avLst>
              <a:gd name="adj" fmla="val 9855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 flipV="1">
            <a:off x="1603375" y="4003675"/>
            <a:ext cx="2074863" cy="1339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792" name="Rectangle 24"/>
          <p:cNvSpPr>
            <a:spLocks noChangeArrowheads="1"/>
          </p:cNvSpPr>
          <p:nvPr/>
        </p:nvSpPr>
        <p:spPr bwMode="auto">
          <a:xfrm>
            <a:off x="1579563" y="5391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1196975" y="48434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00138" y="4076700"/>
            <a:ext cx="1296987" cy="1439863"/>
            <a:chOff x="657" y="2568"/>
            <a:chExt cx="817" cy="907"/>
          </a:xfrm>
        </p:grpSpPr>
        <p:sp>
          <p:nvSpPr>
            <p:cNvPr id="1227819" name="Line 27"/>
            <p:cNvSpPr>
              <a:spLocks noChangeShapeType="1"/>
            </p:cNvSpPr>
            <p:nvPr/>
          </p:nvSpPr>
          <p:spPr bwMode="auto">
            <a:xfrm>
              <a:off x="657" y="3475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20" name="Line 28"/>
            <p:cNvSpPr>
              <a:spLocks noChangeAspect="1" noChangeShapeType="1"/>
            </p:cNvSpPr>
            <p:nvPr/>
          </p:nvSpPr>
          <p:spPr bwMode="auto">
            <a:xfrm flipV="1">
              <a:off x="658" y="3022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21" name="Line 29"/>
            <p:cNvSpPr>
              <a:spLocks noChangeShapeType="1"/>
            </p:cNvSpPr>
            <p:nvPr/>
          </p:nvSpPr>
          <p:spPr bwMode="auto">
            <a:xfrm flipV="1">
              <a:off x="657" y="2568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812800" y="45672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03375" y="3975100"/>
            <a:ext cx="2089150" cy="1368425"/>
            <a:chOff x="657" y="3248"/>
            <a:chExt cx="1316" cy="862"/>
          </a:xfrm>
        </p:grpSpPr>
        <p:sp>
          <p:nvSpPr>
            <p:cNvPr id="1227815" name="AutoShape 32"/>
            <p:cNvSpPr>
              <a:spLocks noChangeArrowheads="1"/>
            </p:cNvSpPr>
            <p:nvPr/>
          </p:nvSpPr>
          <p:spPr bwMode="auto">
            <a:xfrm>
              <a:off x="657" y="3248"/>
              <a:ext cx="1316" cy="86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27816" name="Line 33"/>
            <p:cNvSpPr>
              <a:spLocks noChangeShapeType="1"/>
            </p:cNvSpPr>
            <p:nvPr/>
          </p:nvSpPr>
          <p:spPr bwMode="auto">
            <a:xfrm>
              <a:off x="875" y="3249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17" name="Line 34"/>
            <p:cNvSpPr>
              <a:spLocks noChangeShapeType="1"/>
            </p:cNvSpPr>
            <p:nvPr/>
          </p:nvSpPr>
          <p:spPr bwMode="auto">
            <a:xfrm flipV="1">
              <a:off x="657" y="3884"/>
              <a:ext cx="227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18" name="Line 35"/>
            <p:cNvSpPr>
              <a:spLocks noChangeShapeType="1"/>
            </p:cNvSpPr>
            <p:nvPr/>
          </p:nvSpPr>
          <p:spPr bwMode="auto">
            <a:xfrm>
              <a:off x="875" y="3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03375" y="4335463"/>
            <a:ext cx="1728788" cy="1008062"/>
            <a:chOff x="1292" y="3612"/>
            <a:chExt cx="1089" cy="635"/>
          </a:xfrm>
        </p:grpSpPr>
        <p:sp>
          <p:nvSpPr>
            <p:cNvPr id="1227812" name="Line 37"/>
            <p:cNvSpPr>
              <a:spLocks noChangeShapeType="1"/>
            </p:cNvSpPr>
            <p:nvPr/>
          </p:nvSpPr>
          <p:spPr bwMode="auto">
            <a:xfrm>
              <a:off x="1292" y="3612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13" name="Line 38"/>
            <p:cNvSpPr>
              <a:spLocks noChangeShapeType="1"/>
            </p:cNvSpPr>
            <p:nvPr/>
          </p:nvSpPr>
          <p:spPr bwMode="auto">
            <a:xfrm flipV="1">
              <a:off x="1292" y="4021"/>
              <a:ext cx="227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14" name="Line 39"/>
            <p:cNvSpPr>
              <a:spLocks noChangeShapeType="1"/>
            </p:cNvSpPr>
            <p:nvPr/>
          </p:nvSpPr>
          <p:spPr bwMode="auto">
            <a:xfrm>
              <a:off x="1292" y="4247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4587875" y="5043488"/>
            <a:ext cx="437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g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g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2465388" y="5276850"/>
            <a:ext cx="579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1892300" y="4437063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1084263" y="4340225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363663" y="30146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981075" y="24669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884238" y="2420938"/>
            <a:ext cx="1296987" cy="719137"/>
            <a:chOff x="657" y="1525"/>
            <a:chExt cx="817" cy="453"/>
          </a:xfrm>
        </p:grpSpPr>
        <p:sp>
          <p:nvSpPr>
            <p:cNvPr id="1227810" name="Line 50"/>
            <p:cNvSpPr>
              <a:spLocks noChangeShapeType="1"/>
            </p:cNvSpPr>
            <p:nvPr/>
          </p:nvSpPr>
          <p:spPr bwMode="auto">
            <a:xfrm>
              <a:off x="657" y="1978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11" name="Line 51"/>
            <p:cNvSpPr>
              <a:spLocks noChangeAspect="1" noChangeShapeType="1"/>
            </p:cNvSpPr>
            <p:nvPr/>
          </p:nvSpPr>
          <p:spPr bwMode="auto">
            <a:xfrm flipV="1">
              <a:off x="658" y="1525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389063" y="2608263"/>
            <a:ext cx="1728787" cy="358775"/>
            <a:chOff x="976" y="1616"/>
            <a:chExt cx="1089" cy="226"/>
          </a:xfrm>
        </p:grpSpPr>
        <p:sp>
          <p:nvSpPr>
            <p:cNvPr id="1227808" name="Line 57"/>
            <p:cNvSpPr>
              <a:spLocks noChangeShapeType="1"/>
            </p:cNvSpPr>
            <p:nvPr/>
          </p:nvSpPr>
          <p:spPr bwMode="auto">
            <a:xfrm flipV="1">
              <a:off x="976" y="1616"/>
              <a:ext cx="227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09" name="Line 58"/>
            <p:cNvSpPr>
              <a:spLocks noChangeShapeType="1"/>
            </p:cNvSpPr>
            <p:nvPr/>
          </p:nvSpPr>
          <p:spPr bwMode="auto">
            <a:xfrm>
              <a:off x="976" y="1842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2251075" y="2900363"/>
            <a:ext cx="57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1506538" y="2179638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b</a:t>
            </a:r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 flipH="1" flipV="1">
            <a:off x="1746250" y="2579688"/>
            <a:ext cx="1728788" cy="358775"/>
            <a:chOff x="976" y="1616"/>
            <a:chExt cx="1089" cy="226"/>
          </a:xfrm>
        </p:grpSpPr>
        <p:sp>
          <p:nvSpPr>
            <p:cNvPr id="1227806" name="Line 63"/>
            <p:cNvSpPr>
              <a:spLocks noChangeShapeType="1"/>
            </p:cNvSpPr>
            <p:nvPr/>
          </p:nvSpPr>
          <p:spPr bwMode="auto">
            <a:xfrm flipV="1">
              <a:off x="976" y="1616"/>
              <a:ext cx="227" cy="2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 type="non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7807" name="Line 64"/>
            <p:cNvSpPr>
              <a:spLocks noChangeShapeType="1"/>
            </p:cNvSpPr>
            <p:nvPr/>
          </p:nvSpPr>
          <p:spPr bwMode="auto">
            <a:xfrm>
              <a:off x="976" y="1842"/>
              <a:ext cx="10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 type="non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822" name="Line 54"/>
          <p:cNvSpPr>
            <a:spLocks noChangeAspect="1" noChangeShapeType="1"/>
          </p:cNvSpPr>
          <p:nvPr/>
        </p:nvSpPr>
        <p:spPr bwMode="auto">
          <a:xfrm flipV="1">
            <a:off x="1389063" y="2582863"/>
            <a:ext cx="2085975" cy="371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6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4" grpId="0" animBg="1"/>
      <p:bldP spid="160771" grpId="0" animBg="1"/>
      <p:bldP spid="160772" grpId="0" animBg="1"/>
      <p:bldP spid="160775" grpId="0"/>
      <p:bldP spid="160776" grpId="0"/>
      <p:bldP spid="160789" grpId="0"/>
      <p:bldP spid="160790" grpId="0" animBg="1"/>
      <p:bldP spid="160791" grpId="0" animBg="1"/>
      <p:bldP spid="160792" grpId="0"/>
      <p:bldP spid="160793" grpId="0"/>
      <p:bldP spid="160798" grpId="0"/>
      <p:bldP spid="160808" grpId="0"/>
      <p:bldP spid="160811" grpId="0"/>
      <p:bldP spid="160812" grpId="0"/>
      <p:bldP spid="160813" grpId="0"/>
      <p:bldP spid="160815" grpId="0"/>
      <p:bldP spid="160816" grpId="0"/>
      <p:bldP spid="160827" grpId="0"/>
      <p:bldP spid="160828" grpId="0"/>
      <p:bldP spid="16082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AutoShape 20"/>
          <p:cNvSpPr>
            <a:spLocks noChangeAspect="1" noChangeArrowheads="1"/>
          </p:cNvSpPr>
          <p:nvPr/>
        </p:nvSpPr>
        <p:spPr bwMode="auto">
          <a:xfrm>
            <a:off x="1187450" y="1271588"/>
            <a:ext cx="6746875" cy="1711325"/>
          </a:xfrm>
          <a:prstGeom prst="parallelogram">
            <a:avLst>
              <a:gd name="adj" fmla="val 98562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3013" y="1857375"/>
            <a:ext cx="1296987" cy="719138"/>
            <a:chOff x="1655" y="2614"/>
            <a:chExt cx="817" cy="453"/>
          </a:xfrm>
        </p:grpSpPr>
        <p:sp>
          <p:nvSpPr>
            <p:cNvPr id="1228815" name="Line 4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8816" name="Line 5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28804" name="Rectangle 6"/>
          <p:cNvSpPr>
            <a:spLocks noChangeArrowheads="1"/>
          </p:cNvSpPr>
          <p:nvPr/>
        </p:nvSpPr>
        <p:spPr bwMode="auto">
          <a:xfrm>
            <a:off x="2941638" y="24447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8805" name="Rectangle 7"/>
          <p:cNvSpPr>
            <a:spLocks noChangeArrowheads="1"/>
          </p:cNvSpPr>
          <p:nvPr/>
        </p:nvSpPr>
        <p:spPr bwMode="auto">
          <a:xfrm>
            <a:off x="2484438" y="17891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649413" y="3416300"/>
            <a:ext cx="532923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问题：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 rot="-2695774">
            <a:off x="4313238" y="1457325"/>
            <a:ext cx="1296987" cy="719138"/>
            <a:chOff x="1655" y="2614"/>
            <a:chExt cx="817" cy="453"/>
          </a:xfrm>
        </p:grpSpPr>
        <p:sp>
          <p:nvSpPr>
            <p:cNvPr id="1228813" name="Line 10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8814" name="Line 11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378450" y="19081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4360863" y="17510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4759325" y="253682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5189538" y="24447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28812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91513" y="6191250"/>
            <a:ext cx="747712" cy="4064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返回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8" grpId="0"/>
      <p:bldP spid="157709" grpId="0"/>
      <p:bldP spid="15771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子空间的概念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254500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如果向量空间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的非空子集合 </a:t>
            </a:r>
            <a:r>
              <a:rPr kumimoji="1" lang="en-US" altLang="zh-CN" i="1" smtClean="0"/>
              <a:t>V</a:t>
            </a:r>
            <a:r>
              <a:rPr kumimoji="1" lang="en-US" altLang="zh-CN" baseline="-25000" smtClean="0"/>
              <a:t>1 </a:t>
            </a:r>
            <a:r>
              <a:rPr kumimoji="1" lang="zh-CN" altLang="en-US" smtClean="0"/>
              <a:t>对于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中所定义的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加法及乘数两种运算是封闭的，则称 </a:t>
            </a:r>
            <a:r>
              <a:rPr kumimoji="1" lang="en-US" altLang="zh-CN" i="1" smtClean="0"/>
              <a:t>V</a:t>
            </a:r>
            <a:r>
              <a:rPr kumimoji="1" lang="en-US" altLang="zh-CN" baseline="-25000" smtClean="0"/>
              <a:t>1 </a:t>
            </a:r>
            <a:r>
              <a:rPr kumimoji="1" lang="zh-CN" altLang="en-US" smtClean="0"/>
              <a:t>是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子空间</a:t>
            </a:r>
            <a:r>
              <a:rPr kumimoji="1" lang="zh-CN" altLang="en-US" smtClean="0"/>
              <a:t>．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例：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kumimoji="1" lang="zh-CN" altLang="en-US" smtClean="0">
                <a:solidFill>
                  <a:srgbClr val="000000"/>
                </a:solidFill>
              </a:rPr>
              <a:t> </a:t>
            </a:r>
            <a:r>
              <a:rPr kumimoji="1" lang="en-US" altLang="zh-CN" i="1" smtClean="0">
                <a:solidFill>
                  <a:srgbClr val="000000"/>
                </a:solidFill>
              </a:rPr>
              <a:t>n</a:t>
            </a:r>
            <a:r>
              <a:rPr kumimoji="1" lang="en-US" altLang="zh-CN" smtClean="0">
                <a:solidFill>
                  <a:srgbClr val="000000"/>
                </a:solidFill>
              </a:rPr>
              <a:t> </a:t>
            </a:r>
            <a:r>
              <a:rPr kumimoji="1" lang="zh-CN" altLang="en-US" smtClean="0">
                <a:solidFill>
                  <a:srgbClr val="000000"/>
                </a:solidFill>
              </a:rPr>
              <a:t>维向量的全体</a:t>
            </a:r>
            <a:r>
              <a:rPr kumimoji="1" lang="en-US" altLang="zh-CN" i="1" smtClean="0">
                <a:solidFill>
                  <a:srgbClr val="000000"/>
                </a:solidFill>
              </a:rPr>
              <a:t>R</a:t>
            </a:r>
            <a:r>
              <a:rPr kumimoji="1" lang="en-US" altLang="zh-CN" i="1" baseline="30000" smtClean="0">
                <a:solidFill>
                  <a:srgbClr val="000000"/>
                </a:solidFill>
              </a:rPr>
              <a:t>n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集合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 = { (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, …,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baseline="30000" smtClean="0">
                <a:solidFill>
                  <a:srgbClr val="000000"/>
                </a:solidFill>
              </a:rPr>
              <a:t>T </a:t>
            </a:r>
            <a:r>
              <a:rPr lang="en-US" altLang="zh-CN" smtClean="0">
                <a:solidFill>
                  <a:srgbClr val="000000"/>
                </a:solidFill>
              </a:rPr>
              <a:t>|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, …,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mtClean="0">
                <a:solidFill>
                  <a:srgbClr val="000000"/>
                </a:solidFill>
              </a:rPr>
              <a:t>∈</a:t>
            </a:r>
            <a:r>
              <a:rPr kumimoji="1" lang="en-US" altLang="zh-CN" i="1" smtClean="0">
                <a:solidFill>
                  <a:srgbClr val="000000"/>
                </a:solidFill>
              </a:rPr>
              <a:t>R</a:t>
            </a:r>
            <a:r>
              <a:rPr kumimoji="1"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}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集合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 { (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, …,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baseline="30000" smtClean="0">
                <a:solidFill>
                  <a:srgbClr val="000000"/>
                </a:solidFill>
              </a:rPr>
              <a:t>T </a:t>
            </a:r>
            <a:r>
              <a:rPr lang="en-US" altLang="zh-CN" smtClean="0">
                <a:solidFill>
                  <a:srgbClr val="000000"/>
                </a:solidFill>
              </a:rPr>
              <a:t>|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, …,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mtClean="0">
                <a:solidFill>
                  <a:srgbClr val="000000"/>
                </a:solidFill>
              </a:rPr>
              <a:t>∈</a:t>
            </a:r>
            <a:r>
              <a:rPr kumimoji="1" lang="en-US" altLang="zh-CN" i="1" smtClean="0">
                <a:solidFill>
                  <a:srgbClr val="000000"/>
                </a:solidFill>
              </a:rPr>
              <a:t>R</a:t>
            </a:r>
            <a:r>
              <a:rPr kumimoji="1"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}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zh-CN" smtClean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解：</a:t>
            </a:r>
            <a:r>
              <a:rPr kumimoji="1" lang="en-US" altLang="zh-CN" i="1" smtClean="0"/>
              <a:t>V</a:t>
            </a:r>
            <a:r>
              <a:rPr kumimoji="1" lang="en-US" altLang="zh-CN" baseline="-25000" smtClean="0"/>
              <a:t>1 </a:t>
            </a:r>
            <a:r>
              <a:rPr kumimoji="1" lang="zh-CN" altLang="en-US" smtClean="0"/>
              <a:t>是 </a:t>
            </a:r>
            <a:r>
              <a:rPr kumimoji="1" lang="en-US" altLang="zh-CN" i="1" smtClean="0"/>
              <a:t>R</a:t>
            </a:r>
            <a:r>
              <a:rPr kumimoji="1" lang="en-US" altLang="zh-CN" i="1" baseline="30000" smtClean="0"/>
              <a:t>n</a:t>
            </a:r>
            <a:r>
              <a:rPr kumimoji="1" lang="en-US" altLang="zh-CN" baseline="30000" smtClean="0"/>
              <a:t> </a:t>
            </a:r>
            <a:r>
              <a:rPr kumimoji="1" lang="zh-CN" altLang="en-US" smtClean="0"/>
              <a:t>的子空间，</a:t>
            </a:r>
            <a:r>
              <a:rPr kumimoji="1" lang="en-US" altLang="zh-CN" i="1" smtClean="0"/>
              <a:t>V</a:t>
            </a:r>
            <a:r>
              <a:rPr kumimoji="1" lang="en-US" altLang="zh-CN" baseline="-25000" smtClean="0"/>
              <a:t>2 </a:t>
            </a:r>
            <a:r>
              <a:rPr kumimoji="1" lang="zh-CN" altLang="en-US" smtClean="0"/>
              <a:t>不是 </a:t>
            </a:r>
            <a:r>
              <a:rPr kumimoji="1" lang="en-US" altLang="zh-CN" i="1" smtClean="0"/>
              <a:t>R</a:t>
            </a:r>
            <a:r>
              <a:rPr kumimoji="1" lang="en-US" altLang="zh-CN" i="1" baseline="30000" smtClean="0"/>
              <a:t>n</a:t>
            </a:r>
            <a:r>
              <a:rPr kumimoji="1" lang="en-US" altLang="zh-CN" baseline="30000" smtClean="0"/>
              <a:t> </a:t>
            </a:r>
            <a:r>
              <a:rPr kumimoji="1" lang="zh-CN" altLang="en-US" smtClean="0"/>
              <a:t>的子空间．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1052513"/>
            <a:ext cx="40386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向量空间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向量空间的基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向量空间的维数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8200" y="1052513"/>
            <a:ext cx="40386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向量组的最大无关组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向量组的秩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284663" y="1382713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284663" y="1936750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284663" y="2492375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402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三、向量空间的基与维数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507413" cy="4340225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         定义</a:t>
            </a:r>
            <a:r>
              <a:rPr kumimoji="1" lang="en-US" altLang="zh-CN" smtClean="0">
                <a:solidFill>
                  <a:srgbClr val="0000FF"/>
                </a:solidFill>
              </a:rPr>
              <a:t>5  </a:t>
            </a:r>
            <a:r>
              <a:rPr kumimoji="1" lang="zh-CN" altLang="en-US" smtClean="0"/>
              <a:t>设有</a:t>
            </a:r>
            <a:r>
              <a:rPr kumimoji="1" lang="zh-CN" altLang="en-US" smtClean="0">
                <a:solidFill>
                  <a:srgbClr val="0000FF"/>
                </a:solidFill>
              </a:rPr>
              <a:t>向量空间</a:t>
            </a:r>
            <a:r>
              <a:rPr kumimoji="1" lang="zh-CN" altLang="en-US" smtClean="0"/>
              <a:t>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  <a:endParaRPr kumimoji="1" lang="en-US" altLang="zh-CN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zh-CN" altLang="en-US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         ① 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         ② 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中任意一个向量都能由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en-US" altLang="zh-CN" baseline="-25000" smtClean="0"/>
              <a:t> </a:t>
            </a:r>
            <a:r>
              <a:rPr kumimoji="1" lang="zh-CN" altLang="en-US" smtClean="0"/>
              <a:t>是</a:t>
            </a:r>
            <a:r>
              <a:rPr kumimoji="1" lang="zh-CN" altLang="en-US" smtClean="0">
                <a:solidFill>
                  <a:srgbClr val="0000FF"/>
                </a:solidFill>
              </a:rPr>
              <a:t>向量空间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基</a:t>
            </a:r>
            <a:r>
              <a:rPr kumimoji="1" lang="en-US" altLang="zh-CN" smtClean="0">
                <a:solidFill>
                  <a:srgbClr val="FF0000"/>
                </a:solidFill>
              </a:rPr>
              <a:t>( </a:t>
            </a:r>
            <a:r>
              <a:rPr kumimoji="1" lang="en-US" altLang="zh-CN" i="1" smtClean="0">
                <a:solidFill>
                  <a:srgbClr val="FF0000"/>
                </a:solidFill>
              </a:rPr>
              <a:t>Basis of  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en-US" altLang="zh-CN" i="1" smtClean="0">
                <a:solidFill>
                  <a:srgbClr val="FF0000"/>
                </a:solidFill>
              </a:rPr>
              <a:t>a vector space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smtClean="0"/>
              <a:t>．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称为</a:t>
            </a:r>
            <a:r>
              <a:rPr kumimoji="1" lang="zh-CN" altLang="en-US" smtClean="0">
                <a:solidFill>
                  <a:srgbClr val="FF0000"/>
                </a:solidFill>
              </a:rPr>
              <a:t>向量空间 </a:t>
            </a:r>
            <a:r>
              <a:rPr kumimoji="1" lang="en-US" altLang="zh-CN" i="1" smtClean="0">
                <a:solidFill>
                  <a:srgbClr val="FF0000"/>
                </a:solidFill>
              </a:rPr>
              <a:t>V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的维数 </a:t>
            </a:r>
            <a:r>
              <a:rPr kumimoji="1" lang="en-US" altLang="zh-CN" smtClean="0">
                <a:solidFill>
                  <a:srgbClr val="FF0000"/>
                </a:solidFill>
              </a:rPr>
              <a:t>(  </a:t>
            </a:r>
            <a:r>
              <a:rPr kumimoji="1" lang="en-US" altLang="zh-CN" i="1" smtClean="0">
                <a:solidFill>
                  <a:srgbClr val="FF0000"/>
                </a:solidFill>
              </a:rPr>
              <a:t>Dimension of a 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en-US" altLang="zh-CN" i="1" smtClean="0">
                <a:solidFill>
                  <a:srgbClr val="FF0000"/>
                </a:solidFill>
              </a:rPr>
              <a:t>vector space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smtClean="0"/>
              <a:t>，并称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为 </a:t>
            </a:r>
            <a:r>
              <a:rPr kumimoji="1" lang="en-US" altLang="zh-CN" i="1" smtClean="0">
                <a:solidFill>
                  <a:srgbClr val="FF0000"/>
                </a:solidFill>
              </a:rPr>
              <a:t>r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维向量空间  </a:t>
            </a:r>
            <a:r>
              <a:rPr kumimoji="1" lang="en-US" altLang="zh-CN" smtClean="0">
                <a:solidFill>
                  <a:srgbClr val="FF0000"/>
                </a:solidFill>
              </a:rPr>
              <a:t>( </a:t>
            </a:r>
            <a:r>
              <a:rPr kumimoji="1" lang="en-US" altLang="zh-CN" i="1" smtClean="0">
                <a:solidFill>
                  <a:srgbClr val="FF0000"/>
                </a:solidFill>
              </a:rPr>
              <a:t>r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dimensional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vector 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en-US" altLang="zh-CN" i="1" smtClean="0">
                <a:solidFill>
                  <a:srgbClr val="FF0000"/>
                </a:solidFill>
              </a:rPr>
              <a:t>space 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i="1" baseline="-25000" smtClean="0"/>
              <a:t> </a:t>
            </a:r>
            <a:r>
              <a:rPr kumimoji="1" lang="zh-CN" altLang="en-US" smtClean="0"/>
              <a:t>．</a:t>
            </a:r>
            <a:r>
              <a:rPr lang="zh-CN" altLang="en-US" smtClean="0"/>
              <a:t> </a:t>
            </a:r>
            <a:endParaRPr kumimoji="1"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39750" y="1487488"/>
            <a:ext cx="8231188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         (1) 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维向量的全体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dirty="0" err="1">
                <a:solidFill>
                  <a:srgbClr val="000000"/>
                </a:solidFill>
              </a:rPr>
              <a:t>n</a:t>
            </a:r>
            <a:endParaRPr kumimoji="1" lang="en-US" altLang="zh-CN" sz="2400" b="1" i="1" baseline="30000" dirty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FF"/>
                </a:solidFill>
              </a:rPr>
              <a:t>         解：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维单位坐标向量组是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dirty="0" err="1">
                <a:solidFill>
                  <a:srgbClr val="000000"/>
                </a:solidFill>
              </a:rPr>
              <a:t>n</a:t>
            </a:r>
            <a:r>
              <a:rPr kumimoji="1" lang="en-US" altLang="zh-CN" sz="2400" b="1" i="1" baseline="30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的一个基，故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dirty="0" err="1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的维数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等于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        (2)  </a:t>
            </a:r>
            <a:r>
              <a:rPr lang="zh-CN" altLang="en-US" sz="2400" b="1" dirty="0">
                <a:solidFill>
                  <a:srgbClr val="000000"/>
                </a:solidFill>
              </a:rPr>
              <a:t>集合 </a:t>
            </a:r>
            <a:r>
              <a:rPr lang="en-US" altLang="zh-CN" sz="2400" b="1" i="1" dirty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</a:rPr>
              <a:t> = { (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</a:rPr>
              <a:t>, …, 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</a:rPr>
              <a:t>, …, 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dirty="0" err="1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 err="1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        解：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个单位坐标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列向量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               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lang="en-US" altLang="zh-CN" sz="2400" b="1" i="1" dirty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的一个基，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故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的维数等于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sz="2400" b="1" i="1" dirty="0">
                <a:solidFill>
                  <a:srgbClr val="FF0000"/>
                </a:solidFill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(3) 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元</a:t>
            </a:r>
            <a:r>
              <a:rPr lang="zh-CN" altLang="en-US" sz="2400" b="1" dirty="0">
                <a:solidFill>
                  <a:srgbClr val="000000"/>
                </a:solidFill>
              </a:rPr>
              <a:t>齐次线性方程组的解集 </a:t>
            </a:r>
            <a:r>
              <a:rPr lang="en-US" altLang="zh-CN" sz="2400" b="1" i="1" dirty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</a:rPr>
              <a:t> = { 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 | </a:t>
            </a:r>
            <a:r>
              <a:rPr lang="en-US" altLang="zh-CN" sz="2400" b="1" i="1" dirty="0">
                <a:solidFill>
                  <a:srgbClr val="000000"/>
                </a:solidFill>
              </a:rPr>
              <a:t>Ax</a:t>
            </a:r>
            <a:r>
              <a:rPr lang="en-US" altLang="zh-CN" sz="2400" b="1" dirty="0">
                <a:solidFill>
                  <a:srgbClr val="000000"/>
                </a:solidFill>
              </a:rPr>
              <a:t> = 0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        解：</a:t>
            </a:r>
            <a:r>
              <a:rPr lang="zh-CN" altLang="en-US" sz="2400" b="1" dirty="0">
                <a:solidFill>
                  <a:srgbClr val="000000"/>
                </a:solidFill>
              </a:rPr>
              <a:t>齐次线性方程组的基础解系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的一个基，故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的维数等于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5080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          </a:t>
            </a:r>
            <a:r>
              <a:rPr lang="zh-CN" altLang="en-US" sz="2400" b="1" kern="0" dirty="0">
                <a:solidFill>
                  <a:srgbClr val="00007D"/>
                </a:solidFill>
              </a:rPr>
              <a:t>例</a:t>
            </a:r>
            <a:r>
              <a:rPr lang="en-US" altLang="zh-CN" sz="2400" b="1" kern="0" dirty="0">
                <a:solidFill>
                  <a:srgbClr val="00007D"/>
                </a:solidFill>
              </a:rPr>
              <a:t>5  </a:t>
            </a:r>
            <a:r>
              <a:rPr lang="zh-CN" altLang="en-US" sz="2400" b="1" kern="0" dirty="0">
                <a:solidFill>
                  <a:srgbClr val="000000"/>
                </a:solidFill>
              </a:rPr>
              <a:t>求下列向量空间的维数</a:t>
            </a:r>
            <a:r>
              <a:rPr lang="en-US" altLang="zh-CN" sz="2400" b="1" kern="0" dirty="0">
                <a:solidFill>
                  <a:srgbClr val="000000"/>
                </a:solidFill>
              </a:rPr>
              <a:t>.</a:t>
            </a:r>
            <a:endParaRPr lang="zh-CN" altLang="en-US" sz="24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231875" name="Object 3"/>
          <p:cNvGraphicFramePr>
            <a:graphicFrameLocks noChangeAspect="1"/>
          </p:cNvGraphicFramePr>
          <p:nvPr/>
        </p:nvGraphicFramePr>
        <p:xfrm>
          <a:off x="5172075" y="3644900"/>
          <a:ext cx="1400175" cy="477838"/>
        </p:xfrm>
        <a:graphic>
          <a:graphicData uri="http://schemas.openxmlformats.org/presentationml/2006/ole">
            <p:oleObj spid="_x0000_s134146" name="公式" r:id="rId3" imgW="7112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维向量的全体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的列向量组是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的一个基，故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的维数等于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 startAt="2"/>
            </a:pPr>
            <a:r>
              <a:rPr lang="zh-CN" altLang="en-US" sz="2400" b="1" smtClean="0">
                <a:solidFill>
                  <a:srgbClr val="000000"/>
                </a:solidFill>
              </a:rPr>
              <a:t>集合 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{ (</a:t>
            </a:r>
            <a:r>
              <a:rPr lang="en-US" altLang="zh-CN" sz="2400" b="1" smtClean="0">
                <a:solidFill>
                  <a:srgbClr val="FF0000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个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列向量是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的一个基，故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的维数等于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结论：若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V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的子空间，则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V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的维数不超过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V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的维数．</a:t>
            </a:r>
          </a:p>
          <a:p>
            <a:pPr marL="457200" indent="-4572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 startAt="3"/>
            </a:pPr>
            <a:r>
              <a:rPr lang="zh-CN" altLang="en-US" sz="2400" b="1" smtClean="0">
                <a:solidFill>
                  <a:srgbClr val="000000"/>
                </a:solidFill>
              </a:rPr>
              <a:t>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元</a:t>
            </a:r>
            <a:r>
              <a:rPr lang="zh-CN" altLang="en-US" sz="2400" b="1" smtClean="0">
                <a:solidFill>
                  <a:srgbClr val="000000"/>
                </a:solidFill>
              </a:rPr>
              <a:t>齐次线性方程组的解集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{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smtClean="0">
                <a:solidFill>
                  <a:srgbClr val="000000"/>
                </a:solidFill>
              </a:rPr>
              <a:t> = 0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齐次线性方程组的基础解系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的一个基，故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的维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数等于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1125538"/>
            <a:ext cx="8437562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(4)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所生成的向量空间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}.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</a:t>
            </a:r>
            <a:r>
              <a:rPr kumimoji="1" lang="zh-CN" altLang="en-US" sz="2400" b="1" smtClean="0">
                <a:solidFill>
                  <a:srgbClr val="00007D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线性无关，则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间 </a:t>
            </a:r>
            <a:r>
              <a:rPr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线性相关，则向量组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等价于其最大无关组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从而      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中向量的个数就是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的维数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en-US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en-US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kumimoji="1" lang="en-US" altLang="en-US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11160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7637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4114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1116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7593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4070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158731" name="Object 6"/>
          <p:cNvGraphicFramePr>
            <a:graphicFrameLocks noChangeAspect="1"/>
          </p:cNvGraphicFramePr>
          <p:nvPr/>
        </p:nvGraphicFramePr>
        <p:xfrm>
          <a:off x="1416050" y="3201988"/>
          <a:ext cx="6270625" cy="1882775"/>
        </p:xfrm>
        <a:graphic>
          <a:graphicData uri="http://schemas.openxmlformats.org/presentationml/2006/ole">
            <p:oleObj spid="_x0000_s78850" name="Equation" r:id="rId3" imgW="3136900" imgH="939800" progId="">
              <p:embed/>
            </p:oleObj>
          </a:graphicData>
        </a:graphic>
      </p:graphicFrame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为这一线性表示的系数矩阵．</a:t>
            </a:r>
          </a:p>
        </p:txBody>
      </p:sp>
      <p:graphicFrame>
        <p:nvGraphicFramePr>
          <p:cNvPr id="1111052" name="Object 7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p:oleObj spid="_x0000_s78851" name="Equation" r:id="rId4" imgW="4140200" imgH="93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0" grpId="0"/>
      <p:bldP spid="15873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 startAt="4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所生成的向量空间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与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最大无关组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等价，故向量组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中向量的个数就是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的维数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  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注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sym typeface="Wingdings" pitchFamily="2" charset="2"/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sym typeface="Wingdings" pitchFamily="2" charset="2"/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的子空间．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  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）若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</a:t>
            </a:r>
            <a:r>
              <a:rPr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的一个基，则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AutoShape 32"/>
          <p:cNvSpPr>
            <a:spLocks noChangeAspect="1" noChangeArrowheads="1"/>
          </p:cNvSpPr>
          <p:nvPr/>
        </p:nvSpPr>
        <p:spPr bwMode="auto">
          <a:xfrm>
            <a:off x="1633538" y="1514475"/>
            <a:ext cx="5846762" cy="1482725"/>
          </a:xfrm>
          <a:prstGeom prst="parallelogram">
            <a:avLst>
              <a:gd name="adj" fmla="val 9858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649413" y="3257550"/>
            <a:ext cx="629443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		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endParaRPr kumimoji="1" lang="en-US" altLang="zh-CN" sz="2400" b="1" baseline="-2500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等价于	相应的最大无关组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{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的维数等于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3276600" y="198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908425" y="1912938"/>
            <a:ext cx="1296988" cy="719137"/>
            <a:chOff x="1655" y="2614"/>
            <a:chExt cx="817" cy="453"/>
          </a:xfrm>
        </p:grpSpPr>
        <p:sp>
          <p:nvSpPr>
            <p:cNvPr id="1237002" name="Line 23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7003" name="Line 24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36998" name="Rectangle 25"/>
          <p:cNvSpPr>
            <a:spLocks noChangeArrowheads="1"/>
          </p:cNvSpPr>
          <p:nvPr/>
        </p:nvSpPr>
        <p:spPr bwMode="auto">
          <a:xfrm>
            <a:off x="4337050" y="25003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36999" name="Rectangle 26"/>
          <p:cNvSpPr>
            <a:spLocks noChangeArrowheads="1"/>
          </p:cNvSpPr>
          <p:nvPr/>
        </p:nvSpPr>
        <p:spPr bwMode="auto">
          <a:xfrm>
            <a:off x="3879850" y="18446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 flipH="1" flipV="1">
            <a:off x="3419475" y="1700213"/>
            <a:ext cx="50482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1722438" y="620713"/>
            <a:ext cx="569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等价的向量组所生成的空间相等．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5" grpId="0"/>
      <p:bldP spid="158747" grpId="0" animBg="1"/>
      <p:bldP spid="158749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22888" y="5300663"/>
            <a:ext cx="214312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991225" y="5300663"/>
            <a:ext cx="214313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688138" y="5300663"/>
            <a:ext cx="214312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9273" name="Object 8"/>
          <p:cNvGraphicFramePr>
            <a:graphicFrameLocks noChangeAspect="1"/>
          </p:cNvGraphicFramePr>
          <p:nvPr/>
        </p:nvGraphicFramePr>
        <p:xfrm>
          <a:off x="5091113" y="5291138"/>
          <a:ext cx="2108200" cy="457200"/>
        </p:xfrm>
        <a:graphic>
          <a:graphicData uri="http://schemas.openxmlformats.org/presentationml/2006/ole">
            <p:oleObj spid="_x0000_s135170" name="Equation" r:id="rId3" imgW="1054100" imgH="228600" progId="">
              <p:embed/>
            </p:oleObj>
          </a:graphicData>
        </a:graphic>
      </p:graphicFrame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5613" y="679450"/>
            <a:ext cx="8437562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  定义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6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如果在向量空间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中取定一个基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那么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中任意一个向量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可唯一表示为</a:t>
            </a:r>
          </a:p>
          <a:p>
            <a:pPr marL="457200" indent="-45720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数组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称为向量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...,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坐标</a:t>
            </a:r>
            <a:endParaRPr kumimoji="1" lang="en-US" altLang="zh-CN" sz="2400" b="1" smtClean="0">
              <a:solidFill>
                <a:srgbClr val="FF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Coordinate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733425" y="36830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6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     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的列向量组是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</a:t>
            </a:r>
          </a:p>
        </p:txBody>
      </p:sp>
      <p:graphicFrame>
        <p:nvGraphicFramePr>
          <p:cNvPr id="139271" name="Object 6"/>
          <p:cNvGraphicFramePr>
            <a:graphicFrameLocks noChangeAspect="1"/>
          </p:cNvGraphicFramePr>
          <p:nvPr/>
        </p:nvGraphicFramePr>
        <p:xfrm>
          <a:off x="1609725" y="3255963"/>
          <a:ext cx="3529013" cy="1397000"/>
        </p:xfrm>
        <a:graphic>
          <a:graphicData uri="http://schemas.openxmlformats.org/presentationml/2006/ole">
            <p:oleObj spid="_x0000_s135171" name="Equation" r:id="rId4" imgW="1765300" imgH="698500" progId="">
              <p:embed/>
            </p:oleObj>
          </a:graphicData>
        </a:graphic>
      </p:graphicFrame>
      <p:graphicFrame>
        <p:nvGraphicFramePr>
          <p:cNvPr id="139272" name="Object 7"/>
          <p:cNvGraphicFramePr>
            <a:graphicFrameLocks noChangeAspect="1"/>
          </p:cNvGraphicFramePr>
          <p:nvPr/>
        </p:nvGraphicFramePr>
        <p:xfrm>
          <a:off x="2254250" y="4806950"/>
          <a:ext cx="2843213" cy="1397000"/>
        </p:xfrm>
        <a:graphic>
          <a:graphicData uri="http://schemas.openxmlformats.org/presentationml/2006/ole">
            <p:oleObj spid="_x0000_s135172" name="Equation" r:id="rId5" imgW="1422400" imgH="698500" progId="">
              <p:embed/>
            </p:oleObj>
          </a:graphicData>
        </a:graphic>
      </p:graphicFrame>
      <p:graphicFrame>
        <p:nvGraphicFramePr>
          <p:cNvPr id="139274" name="Object 9"/>
          <p:cNvGraphicFramePr>
            <a:graphicFrameLocks noChangeAspect="1"/>
          </p:cNvGraphicFramePr>
          <p:nvPr/>
        </p:nvGraphicFramePr>
        <p:xfrm>
          <a:off x="1243013" y="4840288"/>
          <a:ext cx="1014412" cy="1397000"/>
        </p:xfrm>
        <a:graphic>
          <a:graphicData uri="http://schemas.openxmlformats.org/presentationml/2006/ole">
            <p:oleObj spid="_x0000_s135173" name="Equation" r:id="rId6" imgW="508000" imgH="698500" progId="">
              <p:embed/>
            </p:oleObj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55613" y="52514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那么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425950" y="6067425"/>
            <a:ext cx="374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FF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在基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中的坐标 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4202113" y="332263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4662488" y="332263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435600" y="5780088"/>
            <a:ext cx="1441450" cy="331787"/>
            <a:chOff x="3424" y="2024"/>
            <a:chExt cx="908" cy="209"/>
          </a:xfrm>
        </p:grpSpPr>
        <p:sp>
          <p:nvSpPr>
            <p:cNvPr id="1238032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8033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8034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/>
      <p:bldP spid="139275" grpId="0"/>
      <p:bldP spid="139276" grpId="0"/>
      <p:bldP spid="139277" grpId="0" animBg="1"/>
      <p:bldP spid="13927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24525" y="3068638"/>
            <a:ext cx="285750" cy="2889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72225" y="3068638"/>
            <a:ext cx="306388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35825" y="3068638"/>
            <a:ext cx="215900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55613" y="1019175"/>
            <a:ext cx="8231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上三角形矩阵                                                的列向量组也是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sz="2400" b="1" i="1" baseline="3000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的一个基，那么</a:t>
            </a: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143365" name="Object 4"/>
          <p:cNvGraphicFramePr>
            <a:graphicFrameLocks noChangeAspect="1"/>
          </p:cNvGraphicFramePr>
          <p:nvPr/>
        </p:nvGraphicFramePr>
        <p:xfrm>
          <a:off x="2411413" y="592138"/>
          <a:ext cx="3529012" cy="1397000"/>
        </p:xfrm>
        <a:graphic>
          <a:graphicData uri="http://schemas.openxmlformats.org/presentationml/2006/ole">
            <p:oleObj spid="_x0000_s136194" name="Equation" r:id="rId3" imgW="1765300" imgH="698500" progId="">
              <p:embed/>
            </p:oleObj>
          </a:graphicData>
        </a:graphic>
      </p:graphicFrame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5240338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en-US" sz="2400" b="1" smtClean="0">
                <a:solidFill>
                  <a:srgbClr val="FF0000"/>
                </a:solidFill>
              </a:rPr>
              <a:t>结论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：</a:t>
            </a:r>
            <a:r>
              <a:rPr kumimoji="1" lang="en-US" altLang="en-US" sz="2400" b="1" smtClean="0">
                <a:solidFill>
                  <a:srgbClr val="FF0000"/>
                </a:solidFill>
              </a:rPr>
              <a:t>同一个向量在不同基中的坐标是不同的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．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003800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464175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57750" y="4051300"/>
            <a:ext cx="374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FF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在基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中的坐标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867400" y="3573463"/>
            <a:ext cx="1441450" cy="331787"/>
            <a:chOff x="3424" y="2024"/>
            <a:chExt cx="908" cy="209"/>
          </a:xfrm>
        </p:grpSpPr>
        <p:sp>
          <p:nvSpPr>
            <p:cNvPr id="1239060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9061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9062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352550" y="2590800"/>
            <a:ext cx="6435725" cy="1397000"/>
            <a:chOff x="1352550" y="2590800"/>
            <a:chExt cx="6435725" cy="1397000"/>
          </a:xfrm>
        </p:grpSpPr>
        <p:grpSp>
          <p:nvGrpSpPr>
            <p:cNvPr id="4" name="组合 18"/>
            <p:cNvGrpSpPr>
              <a:grpSpLocks/>
            </p:cNvGrpSpPr>
            <p:nvPr/>
          </p:nvGrpSpPr>
          <p:grpSpPr bwMode="auto">
            <a:xfrm>
              <a:off x="1352550" y="2590800"/>
              <a:ext cx="6435725" cy="1397000"/>
              <a:chOff x="1352550" y="2590800"/>
              <a:chExt cx="6435725" cy="1397000"/>
            </a:xfrm>
          </p:grpSpPr>
          <p:graphicFrame>
            <p:nvGraphicFramePr>
              <p:cNvPr id="1239056" name="Object 5"/>
              <p:cNvGraphicFramePr>
                <a:graphicFrameLocks noChangeAspect="1"/>
              </p:cNvGraphicFramePr>
              <p:nvPr/>
            </p:nvGraphicFramePr>
            <p:xfrm>
              <a:off x="1352550" y="2590800"/>
              <a:ext cx="6435725" cy="1397000"/>
            </p:xfrm>
            <a:graphic>
              <a:graphicData uri="http://schemas.openxmlformats.org/presentationml/2006/ole">
                <p:oleObj spid="_x0000_s136195" name="Equation" r:id="rId4" imgW="3213100" imgH="698500" progId="">
                  <p:embed/>
                </p:oleObj>
              </a:graphicData>
            </a:graphic>
          </p:graphicFrame>
          <p:sp>
            <p:nvSpPr>
              <p:cNvPr id="1239057" name="矩形 15"/>
              <p:cNvSpPr>
                <a:spLocks noChangeArrowheads="1"/>
              </p:cNvSpPr>
              <p:nvPr/>
            </p:nvSpPr>
            <p:spPr bwMode="auto">
              <a:xfrm>
                <a:off x="1428728" y="3000372"/>
                <a:ext cx="4411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</a:rPr>
                  <a:t>3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 </a:t>
                </a: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39058" name="矩形 16"/>
              <p:cNvSpPr>
                <a:spLocks noChangeArrowheads="1"/>
              </p:cNvSpPr>
              <p:nvPr/>
            </p:nvSpPr>
            <p:spPr bwMode="auto">
              <a:xfrm>
                <a:off x="3643306" y="3000372"/>
                <a:ext cx="50006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 smtClean="0">
                    <a:solidFill>
                      <a:srgbClr val="000000"/>
                    </a:solidFill>
                  </a:rPr>
                  <a:t>4</a:t>
                </a:r>
                <a:endParaRPr lang="zh-CN" altLang="en-US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39059" name="矩形 17"/>
              <p:cNvSpPr>
                <a:spLocks noChangeArrowheads="1"/>
              </p:cNvSpPr>
              <p:nvPr/>
            </p:nvSpPr>
            <p:spPr bwMode="auto">
              <a:xfrm>
                <a:off x="2324762" y="2987101"/>
                <a:ext cx="38985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 smtClean="0">
                    <a:solidFill>
                      <a:srgbClr val="000000"/>
                    </a:solidFill>
                  </a:rPr>
                  <a:t>1</a:t>
                </a:r>
                <a:endParaRPr lang="zh-CN" altLang="en-US" sz="32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239054" name="矩形 19"/>
            <p:cNvSpPr>
              <a:spLocks noChangeArrowheads="1"/>
            </p:cNvSpPr>
            <p:nvPr/>
          </p:nvSpPr>
          <p:spPr bwMode="auto">
            <a:xfrm>
              <a:off x="5786446" y="2987101"/>
              <a:ext cx="38985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00"/>
                  </a:solidFill>
                </a:rPr>
                <a:t>1</a:t>
              </a:r>
              <a:endParaRPr lang="zh-CN" altLang="en-US" sz="3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9055" name="矩形 20"/>
            <p:cNvSpPr>
              <a:spLocks noChangeArrowheads="1"/>
            </p:cNvSpPr>
            <p:nvPr/>
          </p:nvSpPr>
          <p:spPr bwMode="auto">
            <a:xfrm>
              <a:off x="6500826" y="3000372"/>
              <a:ext cx="50006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00"/>
                  </a:solidFill>
                </a:rPr>
                <a:t>4</a:t>
              </a:r>
              <a:endParaRPr lang="zh-CN" altLang="en-US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3364" grpId="0"/>
      <p:bldP spid="143367" grpId="0" build="p"/>
      <p:bldP spid="143368" grpId="0" animBg="1"/>
      <p:bldP spid="143369" grpId="0" animBg="1"/>
      <p:bldP spid="11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1228725" y="4441825"/>
            <a:ext cx="7231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维单位坐标向量组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自然基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natural basis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).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240067" name="Object 5"/>
          <p:cNvGraphicFramePr>
            <a:graphicFrameLocks noChangeAspect="1"/>
          </p:cNvGraphicFramePr>
          <p:nvPr/>
        </p:nvGraphicFramePr>
        <p:xfrm>
          <a:off x="2597150" y="1595438"/>
          <a:ext cx="4494213" cy="2311400"/>
        </p:xfrm>
        <a:graphic>
          <a:graphicData uri="http://schemas.openxmlformats.org/presentationml/2006/ole">
            <p:oleObj spid="_x0000_s137218" name="Equation" r:id="rId3" imgW="2247900" imgH="1155700" progId="">
              <p:embed/>
            </p:oleObj>
          </a:graphicData>
        </a:graphic>
      </p:graphicFrame>
      <p:graphicFrame>
        <p:nvGraphicFramePr>
          <p:cNvPr id="1240068" name="Object 6"/>
          <p:cNvGraphicFramePr>
            <a:graphicFrameLocks noChangeAspect="1"/>
          </p:cNvGraphicFramePr>
          <p:nvPr/>
        </p:nvGraphicFramePr>
        <p:xfrm>
          <a:off x="1466850" y="1597025"/>
          <a:ext cx="1141413" cy="2336800"/>
        </p:xfrm>
        <a:graphic>
          <a:graphicData uri="http://schemas.openxmlformats.org/presentationml/2006/ole">
            <p:oleObj spid="_x0000_s137219" name="Equation" r:id="rId4" imgW="571252" imgH="1167893" progId="">
              <p:embed/>
            </p:oleObj>
          </a:graphicData>
        </a:graphic>
      </p:graphicFrame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851275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284663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716463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148263" y="3213100"/>
            <a:ext cx="360362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695950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030538" y="4076700"/>
            <a:ext cx="64770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187450" y="908050"/>
            <a:ext cx="61515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一般地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141322" grpId="0" animBg="1"/>
      <p:bldP spid="141323" grpId="0" animBg="1"/>
      <p:bldP spid="141324" grpId="0" animBg="1"/>
      <p:bldP spid="141325" grpId="0" animBg="1"/>
      <p:bldP spid="141326" grpId="0" animBg="1"/>
      <p:bldP spid="141327" grpId="0" animBg="1"/>
      <p:bldP spid="16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Text Box 4"/>
          <p:cNvSpPr txBox="1">
            <a:spLocks noChangeArrowheads="1"/>
          </p:cNvSpPr>
          <p:nvPr/>
        </p:nvSpPr>
        <p:spPr bwMode="auto">
          <a:xfrm>
            <a:off x="455613" y="1008063"/>
            <a:ext cx="82311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7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验证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的一个基，并求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在这个基中的坐标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241091" name="Object 4"/>
          <p:cNvGraphicFramePr>
            <a:graphicFrameLocks noChangeAspect="1"/>
          </p:cNvGraphicFramePr>
          <p:nvPr/>
        </p:nvGraphicFramePr>
        <p:xfrm>
          <a:off x="1462088" y="577850"/>
          <a:ext cx="7075487" cy="1397000"/>
        </p:xfrm>
        <a:graphic>
          <a:graphicData uri="http://schemas.openxmlformats.org/presentationml/2006/ole">
            <p:oleObj spid="_x0000_s138242" name="Equation" r:id="rId3" imgW="3530600" imgH="698500" progId="">
              <p:embed/>
            </p:oleObj>
          </a:graphicData>
        </a:graphic>
      </p:graphicFrame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28625" y="2797175"/>
            <a:ext cx="8429625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分析：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 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3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在这个基中的坐标 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能用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表示</a:t>
            </a:r>
            <a:endParaRPr kumimoji="1" lang="en-US" altLang="zh-CN" sz="2400" b="1" baseline="-25000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  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'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B'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有相同的线性关系．（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P. 93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为此，考虑把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化为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4198938" y="3443288"/>
            <a:ext cx="503237" cy="360362"/>
          </a:xfrm>
          <a:prstGeom prst="leftRightArrow">
            <a:avLst>
              <a:gd name="adj1" fmla="val 50000"/>
              <a:gd name="adj2" fmla="val 27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4298950" y="4086225"/>
            <a:ext cx="503238" cy="360363"/>
          </a:xfrm>
          <a:prstGeom prst="leftRightArrow">
            <a:avLst>
              <a:gd name="adj1" fmla="val 50000"/>
              <a:gd name="adj2" fmla="val 27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2345" name="Object 5"/>
          <p:cNvGraphicFramePr>
            <a:graphicFrameLocks noChangeAspect="1"/>
          </p:cNvGraphicFramePr>
          <p:nvPr/>
        </p:nvGraphicFramePr>
        <p:xfrm>
          <a:off x="1287463" y="4594225"/>
          <a:ext cx="788987" cy="533400"/>
        </p:xfrm>
        <a:graphic>
          <a:graphicData uri="http://schemas.openxmlformats.org/presentationml/2006/ole">
            <p:oleObj spid="_x0000_s138243" name="Equation" r:id="rId4" imgW="393359" imgH="2664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nimBg="1"/>
      <p:bldP spid="14234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2114" name="Object 5"/>
          <p:cNvGraphicFramePr>
            <a:graphicFrameLocks noChangeAspect="1"/>
          </p:cNvGraphicFramePr>
          <p:nvPr/>
        </p:nvGraphicFramePr>
        <p:xfrm>
          <a:off x="1462088" y="577850"/>
          <a:ext cx="7075487" cy="1397000"/>
        </p:xfrm>
        <a:graphic>
          <a:graphicData uri="http://schemas.openxmlformats.org/presentationml/2006/ole">
            <p:oleObj spid="_x0000_s139266" name="Equation" r:id="rId3" imgW="3530600" imgH="698500" progId="">
              <p:embed/>
            </p:oleObj>
          </a:graphicData>
        </a:graphic>
      </p:graphicFrame>
      <p:sp>
        <p:nvSpPr>
          <p:cNvPr id="1242115" name="Text Box 4"/>
          <p:cNvSpPr txBox="1">
            <a:spLocks noChangeArrowheads="1"/>
          </p:cNvSpPr>
          <p:nvPr/>
        </p:nvSpPr>
        <p:spPr bwMode="auto">
          <a:xfrm>
            <a:off x="455613" y="2781300"/>
            <a:ext cx="947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46440" name="Object 6"/>
          <p:cNvGraphicFramePr>
            <a:graphicFrameLocks noChangeAspect="1"/>
          </p:cNvGraphicFramePr>
          <p:nvPr/>
        </p:nvGraphicFramePr>
        <p:xfrm>
          <a:off x="1149350" y="2708275"/>
          <a:ext cx="6845300" cy="2540000"/>
        </p:xfrm>
        <a:graphic>
          <a:graphicData uri="http://schemas.openxmlformats.org/presentationml/2006/ole">
            <p:oleObj spid="_x0000_s139267" name="Equation" r:id="rId4" imgW="3416300" imgH="1270000" progId="">
              <p:embed/>
            </p:oleObj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55613" y="5365750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</a:t>
            </a:r>
          </a:p>
        </p:txBody>
      </p:sp>
      <p:graphicFrame>
        <p:nvGraphicFramePr>
          <p:cNvPr id="146442" name="Object 7"/>
          <p:cNvGraphicFramePr>
            <a:graphicFrameLocks noChangeAspect="1"/>
          </p:cNvGraphicFramePr>
          <p:nvPr/>
        </p:nvGraphicFramePr>
        <p:xfrm>
          <a:off x="1258888" y="5229225"/>
          <a:ext cx="5165725" cy="812800"/>
        </p:xfrm>
        <a:graphic>
          <a:graphicData uri="http://schemas.openxmlformats.org/presentationml/2006/ole">
            <p:oleObj spid="_x0000_s139268" name="Equation" r:id="rId5" imgW="2578100" imgH="406400" progId="">
              <p:embed/>
            </p:oleObj>
          </a:graphicData>
        </a:graphic>
      </p:graphicFrame>
      <p:sp>
        <p:nvSpPr>
          <p:cNvPr id="1242119" name="Text Box 11"/>
          <p:cNvSpPr txBox="1">
            <a:spLocks noChangeArrowheads="1"/>
          </p:cNvSpPr>
          <p:nvPr/>
        </p:nvSpPr>
        <p:spPr bwMode="auto">
          <a:xfrm>
            <a:off x="455613" y="1008063"/>
            <a:ext cx="82311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7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验证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的一个基，并求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在这个基中的坐标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8313" y="6140450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故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中的坐标分为                    和        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340350" y="6021388"/>
          <a:ext cx="1370013" cy="604837"/>
        </p:xfrm>
        <a:graphic>
          <a:graphicData uri="http://schemas.openxmlformats.org/presentationml/2006/ole">
            <p:oleObj spid="_x0000_s139269" name="公式" r:id="rId6" imgW="698197" imgH="393529" progId="Equation.3">
              <p:embed/>
            </p:oleObj>
          </a:graphicData>
        </a:graphic>
      </p:graphicFrame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7140575" y="5949950"/>
          <a:ext cx="1031875" cy="676275"/>
        </p:xfrm>
        <a:graphic>
          <a:graphicData uri="http://schemas.openxmlformats.org/presentationml/2006/ole">
            <p:oleObj spid="_x0000_s139270" name="公式" r:id="rId7" imgW="469696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/>
      <p:bldP spid="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5175"/>
            <a:ext cx="8229600" cy="792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</a:t>
            </a:r>
            <a:r>
              <a:rPr lang="zh-CN" altLang="en-US" sz="2800" smtClean="0">
                <a:solidFill>
                  <a:schemeClr val="bg2"/>
                </a:solidFill>
              </a:rPr>
              <a:t>四、基变换公式与坐标变换公式，过度矩阵</a:t>
            </a: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50825" y="1616075"/>
            <a:ext cx="8688388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 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8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中取定一个基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，再取一个新基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① 求用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表示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的表示式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基变换公式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② 求向量在两个基中的坐标之间的关系式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坐标变换公式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)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23850" y="4005263"/>
            <a:ext cx="859155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解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： </a:t>
            </a:r>
            <a:r>
              <a:rPr kumimoji="1"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(1) 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根据向量组 </a:t>
            </a:r>
            <a:r>
              <a:rPr kumimoji="1"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B 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能由向量组</a:t>
            </a:r>
            <a:r>
              <a:rPr kumimoji="1"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A 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线性表示的充要条件，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只需求解矩阵方程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即可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解得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  <a:ea typeface="宋体" pitchFamily="2" charset="-122"/>
              </a:rPr>
              <a:t>-1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即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 = 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P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P= A</a:t>
            </a:r>
            <a:r>
              <a:rPr kumimoji="1" lang="en-US" altLang="zh-CN" sz="2400" b="1" baseline="30000" smtClean="0">
                <a:solidFill>
                  <a:srgbClr val="000000"/>
                </a:solidFill>
                <a:ea typeface="宋体" pitchFamily="2" charset="-122"/>
              </a:rPr>
              <a:t>-1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zh-CN" altLang="en-US" sz="2400" b="1" i="1" smtClean="0">
                <a:solidFill>
                  <a:srgbClr val="000000"/>
                </a:solidFill>
                <a:ea typeface="宋体" pitchFamily="2" charset="-122"/>
              </a:rPr>
              <a:t>，称为基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到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过渡矩阵</a:t>
            </a:r>
            <a:r>
              <a:rPr kumimoji="1"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( </a:t>
            </a:r>
            <a:r>
              <a:rPr kumimoji="1" lang="en-US" altLang="zh-CN" sz="2400" b="1" i="1" smtClean="0">
                <a:solidFill>
                  <a:srgbClr val="FF0000"/>
                </a:solidFill>
                <a:ea typeface="宋体" pitchFamily="2" charset="-122"/>
              </a:rPr>
              <a:t>transition matrix </a:t>
            </a:r>
            <a:r>
              <a:rPr kumimoji="1"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1" name="Object 4"/>
          <p:cNvGraphicFramePr>
            <a:graphicFrameLocks noChangeAspect="1"/>
          </p:cNvGraphicFramePr>
          <p:nvPr/>
        </p:nvGraphicFramePr>
        <p:xfrm>
          <a:off x="3971925" y="566738"/>
          <a:ext cx="4632325" cy="1422400"/>
        </p:xfrm>
        <a:graphic>
          <a:graphicData uri="http://schemas.openxmlformats.org/presentationml/2006/ole">
            <p:oleObj spid="_x0000_s140290" name="Equation" r:id="rId3" imgW="2311400" imgH="711200" progId="">
              <p:embed/>
            </p:oleObj>
          </a:graphicData>
        </a:graphic>
      </p:graphicFrame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1187450" y="1027113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）设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，且                                                        </a:t>
            </a:r>
            <a:endParaRPr kumimoji="1" lang="zh-CN" altLang="en-US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2570163" y="2133600"/>
          <a:ext cx="2289175" cy="1665288"/>
        </p:xfrm>
        <a:graphic>
          <a:graphicData uri="http://schemas.openxmlformats.org/presentationml/2006/ole">
            <p:oleObj spid="_x0000_s140291" name="公式" r:id="rId4" imgW="977900" imgH="711200" progId="Equation.3">
              <p:embed/>
            </p:oleObj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4826000" y="2205038"/>
          <a:ext cx="2914650" cy="1665287"/>
        </p:xfrm>
        <a:graphic>
          <a:graphicData uri="http://schemas.openxmlformats.org/presentationml/2006/ole">
            <p:oleObj spid="_x0000_s140292" name="公式" r:id="rId5" imgW="1244600" imgH="711200" progId="Equation.3">
              <p:embed/>
            </p:oleObj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3300413" y="4211638"/>
          <a:ext cx="2289175" cy="1665287"/>
        </p:xfrm>
        <a:graphic>
          <a:graphicData uri="http://schemas.openxmlformats.org/presentationml/2006/ole">
            <p:oleObj spid="_x0000_s140293" name="公式" r:id="rId6" imgW="977900" imgH="711200" progId="Equation.3">
              <p:embed/>
            </p:oleObj>
          </a:graphicData>
        </a:graphic>
      </p:graphicFrame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1547813" y="4772025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                                                        </a:t>
            </a:r>
            <a:endParaRPr kumimoji="1" lang="zh-CN" altLang="en-US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1547813" y="5995988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是从旧坐标到新坐标的</a:t>
            </a:r>
            <a:r>
              <a:rPr kumimoji="1" lang="zh-CN" altLang="en-US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坐标转换公式</a:t>
            </a:r>
            <a:r>
              <a:rPr kumimoji="1"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                                                        </a:t>
            </a:r>
            <a:endParaRPr kumimoji="1" lang="en-US" altLang="zh-CN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/>
      <p:bldP spid="439307" grpId="0"/>
      <p:bldP spid="439308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TextBox 1"/>
          <p:cNvSpPr txBox="1">
            <a:spLocks noChangeArrowheads="1"/>
          </p:cNvSpPr>
          <p:nvPr/>
        </p:nvSpPr>
        <p:spPr bwMode="auto">
          <a:xfrm>
            <a:off x="4572000" y="2428875"/>
            <a:ext cx="57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及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</a:rPr>
              <a:t> </a:t>
            </a:r>
            <a:endParaRPr lang="zh-CN" altLang="en-US" sz="2400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46211" name="Object 12"/>
          <p:cNvGraphicFramePr>
            <a:graphicFrameLocks noChangeAspect="1"/>
          </p:cNvGraphicFramePr>
          <p:nvPr/>
        </p:nvGraphicFramePr>
        <p:xfrm>
          <a:off x="1071563" y="1857375"/>
          <a:ext cx="3355975" cy="1492250"/>
        </p:xfrm>
        <a:graphic>
          <a:graphicData uri="http://schemas.openxmlformats.org/presentationml/2006/ole">
            <p:oleObj spid="_x0000_s141314" name="公式" r:id="rId3" imgW="1701800" imgH="711200" progId="Equation.3">
              <p:embed/>
            </p:oleObj>
          </a:graphicData>
        </a:graphic>
      </p:graphicFrame>
      <p:graphicFrame>
        <p:nvGraphicFramePr>
          <p:cNvPr id="1246212" name="Object 3"/>
          <p:cNvGraphicFramePr>
            <a:graphicFrameLocks noChangeAspect="1"/>
          </p:cNvGraphicFramePr>
          <p:nvPr/>
        </p:nvGraphicFramePr>
        <p:xfrm>
          <a:off x="5087938" y="1928813"/>
          <a:ext cx="3181350" cy="1492250"/>
        </p:xfrm>
        <a:graphic>
          <a:graphicData uri="http://schemas.openxmlformats.org/presentationml/2006/ole">
            <p:oleObj spid="_x0000_s141315" name="公式" r:id="rId4" imgW="1612900" imgH="711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6775" y="1081088"/>
            <a:ext cx="39290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/>
                </a:solidFill>
                <a:latin typeface="Arial" charset="0"/>
              </a:rPr>
              <a:t>例</a:t>
            </a:r>
            <a:r>
              <a:rPr lang="en-US" altLang="zh-CN" sz="2400" b="1" dirty="0">
                <a:solidFill>
                  <a:srgbClr val="00007D"/>
                </a:solidFill>
                <a:latin typeface="Arial" charset="0"/>
              </a:rPr>
              <a:t>9 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已知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的两组基为</a:t>
            </a:r>
            <a:r>
              <a:rPr lang="en-US" altLang="zh-CN" sz="2400" b="1" baseline="30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857250" y="3824288"/>
            <a:ext cx="7000875" cy="527050"/>
            <a:chOff x="857224" y="3824591"/>
            <a:chExt cx="7000924" cy="526747"/>
          </a:xfrm>
        </p:grpSpPr>
        <p:sp>
          <p:nvSpPr>
            <p:cNvPr id="1246220" name="TextBox 4"/>
            <p:cNvSpPr txBox="1">
              <a:spLocks noChangeArrowheads="1"/>
            </p:cNvSpPr>
            <p:nvPr/>
          </p:nvSpPr>
          <p:spPr bwMode="auto">
            <a:xfrm>
              <a:off x="857224" y="3824591"/>
              <a:ext cx="70009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</a:rPr>
                <a:t>（</a:t>
              </a:r>
              <a:r>
                <a:rPr lang="en-US" altLang="zh-CN" sz="2400" b="1" smtClean="0">
                  <a:solidFill>
                    <a:srgbClr val="000000"/>
                  </a:solidFill>
                  <a:latin typeface="Arial" charset="0"/>
                </a:rPr>
                <a:t>1</a:t>
              </a: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</a:rPr>
                <a:t>）求基</a:t>
              </a:r>
              <a:r>
                <a:rPr lang="en-US" altLang="zh-CN" sz="2400" b="1" smtClean="0">
                  <a:solidFill>
                    <a:srgbClr val="000000"/>
                  </a:solidFill>
                  <a:latin typeface="Arial" charset="0"/>
                </a:rPr>
                <a:t>                 </a:t>
              </a: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</a:rPr>
                <a:t>到基              的过度矩阵</a:t>
              </a:r>
              <a:r>
                <a:rPr lang="en-US" altLang="zh-CN" sz="2400" b="1" smtClean="0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</a:rPr>
                <a:t>；</a:t>
              </a:r>
              <a:r>
                <a:rPr lang="en-US" altLang="zh-CN" sz="2400" b="1" baseline="300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altLang="zh-CN" sz="2400" b="1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zh-CN" altLang="en-US" sz="24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1246221" name="Object 7"/>
            <p:cNvGraphicFramePr>
              <a:graphicFrameLocks noChangeAspect="1"/>
            </p:cNvGraphicFramePr>
            <p:nvPr/>
          </p:nvGraphicFramePr>
          <p:xfrm>
            <a:off x="2544755" y="3857628"/>
            <a:ext cx="1027113" cy="479425"/>
          </p:xfrm>
          <a:graphic>
            <a:graphicData uri="http://schemas.openxmlformats.org/presentationml/2006/ole">
              <p:oleObj spid="_x0000_s141319" name="公式" r:id="rId5" imgW="520700" imgH="228600" progId="Equation.3">
                <p:embed/>
              </p:oleObj>
            </a:graphicData>
          </a:graphic>
        </p:graphicFrame>
        <p:graphicFrame>
          <p:nvGraphicFramePr>
            <p:cNvPr id="1246222" name="Object 8"/>
            <p:cNvGraphicFramePr>
              <a:graphicFrameLocks noChangeAspect="1"/>
            </p:cNvGraphicFramePr>
            <p:nvPr/>
          </p:nvGraphicFramePr>
          <p:xfrm>
            <a:off x="4478343" y="3870325"/>
            <a:ext cx="950913" cy="481013"/>
          </p:xfrm>
          <a:graphic>
            <a:graphicData uri="http://schemas.openxmlformats.org/presentationml/2006/ole">
              <p:oleObj spid="_x0000_s141320" name="公式" r:id="rId6" imgW="482391" imgH="228501" progId="Equation.3">
                <p:embed/>
              </p:oleObj>
            </a:graphicData>
          </a:graphic>
        </p:graphicFrame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857250" y="4556125"/>
            <a:ext cx="7000875" cy="1587500"/>
            <a:chOff x="857224" y="4378325"/>
            <a:chExt cx="7000924" cy="1587430"/>
          </a:xfrm>
        </p:grpSpPr>
        <p:sp>
          <p:nvSpPr>
            <p:cNvPr id="9" name="TextBox 8"/>
            <p:cNvSpPr txBox="1"/>
            <p:nvPr/>
          </p:nvSpPr>
          <p:spPr>
            <a:xfrm>
              <a:off x="857224" y="4395787"/>
              <a:ext cx="7000924" cy="1569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charset="0"/>
                </a:rPr>
                <a:t>（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charset="0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charset="0"/>
                </a:rPr>
                <a:t>）向量 </a:t>
              </a:r>
              <a:r>
                <a:rPr lang="en-US" altLang="zh-CN" sz="2400" b="1" i="1" dirty="0">
                  <a:solidFill>
                    <a:srgbClr val="000000"/>
                  </a:solidFill>
                </a:rPr>
                <a:t>x 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在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charset="0"/>
                </a:rPr>
                <a:t>基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charset="0"/>
                </a:rPr>
                <a:t>         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charset="0"/>
                </a:rPr>
                <a:t>中的坐标为</a:t>
              </a:r>
              <a:endParaRPr lang="en-US" altLang="zh-CN" sz="2400" b="1" dirty="0">
                <a:solidFill>
                  <a:srgbClr val="000000"/>
                </a:solidFill>
                <a:latin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b="1" i="1" dirty="0">
                <a:solidFill>
                  <a:srgbClr val="000000"/>
                </a:solidFill>
                <a:latin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00"/>
                  </a:solidFill>
                  <a:latin typeface="Arial" charset="0"/>
                </a:rPr>
                <a:t>x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charset="0"/>
                </a:rPr>
                <a:t>在基             中的坐标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charset="0"/>
                </a:rPr>
                <a:t>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baseline="30000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zh-CN" altLang="en-US" sz="24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1246217" name="Object 4"/>
            <p:cNvGraphicFramePr>
              <a:graphicFrameLocks noChangeAspect="1"/>
            </p:cNvGraphicFramePr>
            <p:nvPr/>
          </p:nvGraphicFramePr>
          <p:xfrm>
            <a:off x="3428992" y="4378335"/>
            <a:ext cx="1027112" cy="479425"/>
          </p:xfrm>
          <a:graphic>
            <a:graphicData uri="http://schemas.openxmlformats.org/presentationml/2006/ole">
              <p:oleObj spid="_x0000_s141316" name="公式" r:id="rId7" imgW="520700" imgH="228600" progId="Equation.3">
                <p:embed/>
              </p:oleObj>
            </a:graphicData>
          </a:graphic>
        </p:graphicFrame>
        <p:graphicFrame>
          <p:nvGraphicFramePr>
            <p:cNvPr id="1246218" name="Object 5"/>
            <p:cNvGraphicFramePr>
              <a:graphicFrameLocks noChangeAspect="1"/>
            </p:cNvGraphicFramePr>
            <p:nvPr/>
          </p:nvGraphicFramePr>
          <p:xfrm>
            <a:off x="6249988" y="4378325"/>
            <a:ext cx="976312" cy="479425"/>
          </p:xfrm>
          <a:graphic>
            <a:graphicData uri="http://schemas.openxmlformats.org/presentationml/2006/ole">
              <p:oleObj spid="_x0000_s141317" name="公式" r:id="rId8" imgW="495085" imgH="228501" progId="Equation.3">
                <p:embed/>
              </p:oleObj>
            </a:graphicData>
          </a:graphic>
        </p:graphicFrame>
        <p:graphicFrame>
          <p:nvGraphicFramePr>
            <p:cNvPr id="1246219" name="Object 6"/>
            <p:cNvGraphicFramePr>
              <a:graphicFrameLocks noChangeAspect="1"/>
            </p:cNvGraphicFramePr>
            <p:nvPr/>
          </p:nvGraphicFramePr>
          <p:xfrm>
            <a:off x="1857356" y="5091127"/>
            <a:ext cx="950912" cy="481013"/>
          </p:xfrm>
          <a:graphic>
            <a:graphicData uri="http://schemas.openxmlformats.org/presentationml/2006/ole">
              <p:oleObj spid="_x0000_s141318" name="公式" r:id="rId9" imgW="482391" imgH="228501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en-US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en-US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kumimoji="1" lang="en-US" altLang="en-US" sz="2400" b="1" baseline="-25000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</a:t>
            </a:r>
          </a:p>
        </p:txBody>
      </p:sp>
      <p:graphicFrame>
        <p:nvGraphicFramePr>
          <p:cNvPr id="1112067" name="Object 6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p:oleObj spid="_x0000_s79874" name="Equation" r:id="rId3" imgW="4140200" imgH="939800" progId="">
              <p:embed/>
            </p:oleObj>
          </a:graphicData>
        </a:graphic>
      </p:graphicFrame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159755" name="Object 7"/>
          <p:cNvGraphicFramePr>
            <a:graphicFrameLocks noChangeAspect="1"/>
          </p:cNvGraphicFramePr>
          <p:nvPr/>
        </p:nvGraphicFramePr>
        <p:xfrm>
          <a:off x="2366963" y="3189288"/>
          <a:ext cx="4367212" cy="1908175"/>
        </p:xfrm>
        <a:graphic>
          <a:graphicData uri="http://schemas.openxmlformats.org/presentationml/2006/ole">
            <p:oleObj spid="_x0000_s79875" name="Equation" r:id="rId4" imgW="2184400" imgH="952500" progId="">
              <p:embed/>
            </p:oleObj>
          </a:graphicData>
        </a:graphic>
      </p:graphicFrame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482600" y="1600200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482600" y="2068513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482600" y="2536825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6156325" y="1600200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156325" y="2068513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6156325" y="253682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的行向量组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的行向量组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为这一线性表示的系数矩阵．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/>
      <p:bldP spid="159757" grpId="0" animBg="1"/>
      <p:bldP spid="159758" grpId="0" animBg="1"/>
      <p:bldP spid="159759" grpId="0" animBg="1"/>
      <p:bldP spid="159760" grpId="0" animBg="1"/>
      <p:bldP spid="159761" grpId="0" animBg="1"/>
      <p:bldP spid="159762" grpId="0" animBg="1"/>
      <p:bldP spid="15976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TextBox 1"/>
          <p:cNvSpPr txBox="1">
            <a:spLocks noChangeArrowheads="1"/>
          </p:cNvSpPr>
          <p:nvPr/>
        </p:nvSpPr>
        <p:spPr bwMode="auto">
          <a:xfrm>
            <a:off x="3492500" y="692150"/>
            <a:ext cx="2303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本节内容小结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70038" y="1773238"/>
            <a:ext cx="554037" cy="38877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向量空间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2268538" y="1412875"/>
            <a:ext cx="431800" cy="48958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16238" y="1268413"/>
            <a:ext cx="3384550" cy="4619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定义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16238" y="2174875"/>
            <a:ext cx="3455987" cy="461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向量组生成的向量空间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484438" y="2420938"/>
            <a:ext cx="35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87675" y="3182938"/>
            <a:ext cx="3455988" cy="4619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基与维数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555875" y="3429000"/>
            <a:ext cx="360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87675" y="4191000"/>
            <a:ext cx="3455988" cy="461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向量在基中的坐标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555875" y="4437063"/>
            <a:ext cx="360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987675" y="5199063"/>
            <a:ext cx="3455988" cy="4619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基与维数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55875" y="5445125"/>
            <a:ext cx="360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87675" y="6064250"/>
            <a:ext cx="4176713" cy="4603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基变换公式，坐标变换公式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口诀：左行右列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647950"/>
          </a:xfrm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C </a:t>
            </a:r>
            <a:r>
              <a:rPr kumimoji="1" lang="en-US" altLang="zh-CN" smtClean="0"/>
              <a:t>= </a:t>
            </a:r>
            <a:r>
              <a:rPr kumimoji="1" lang="en-US" altLang="zh-CN" i="1" smtClean="0"/>
              <a:t>AB </a:t>
            </a:r>
            <a:r>
              <a:rPr kumimoji="1" lang="zh-CN" altLang="en-US" smtClean="0"/>
              <a:t>，那么</a:t>
            </a: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mtClean="0"/>
              <a:t>矩阵 </a:t>
            </a:r>
            <a:r>
              <a:rPr kumimoji="1" lang="en-US" altLang="zh-CN" i="1" smtClean="0">
                <a:solidFill>
                  <a:srgbClr val="FF0000"/>
                </a:solidFill>
              </a:rPr>
              <a:t>C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的行向量组</a:t>
            </a:r>
            <a:r>
              <a:rPr kumimoji="1" lang="zh-CN" altLang="en-US" smtClean="0"/>
              <a:t>能由矩阵 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的行向量组</a:t>
            </a:r>
            <a:r>
              <a:rPr kumimoji="1" lang="zh-CN" altLang="en-US" smtClean="0"/>
              <a:t>线性表示，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zh-CN" altLang="en-US" smtClean="0"/>
              <a:t>为这一线性表示的系数矩阵．</a:t>
            </a:r>
            <a:r>
              <a:rPr kumimoji="1" lang="zh-CN" altLang="en-US" smtClean="0">
                <a:solidFill>
                  <a:srgbClr val="0000FF"/>
                </a:solidFill>
              </a:rPr>
              <a:t>（</a:t>
            </a:r>
            <a:r>
              <a:rPr kumimoji="1" lang="en-US" altLang="zh-CN" i="1" smtClean="0">
                <a:solidFill>
                  <a:srgbClr val="0000FF"/>
                </a:solidFill>
              </a:rPr>
              <a:t>A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kumimoji="1" lang="zh-CN" altLang="en-US" smtClean="0">
                <a:solidFill>
                  <a:srgbClr val="0000FF"/>
                </a:solidFill>
              </a:rPr>
              <a:t>在左边）</a:t>
            </a: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mtClean="0"/>
              <a:t>矩阵 </a:t>
            </a:r>
            <a:r>
              <a:rPr kumimoji="1" lang="en-US" altLang="zh-CN" i="1" smtClean="0">
                <a:solidFill>
                  <a:srgbClr val="FF0000"/>
                </a:solidFill>
              </a:rPr>
              <a:t>C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的列向量组</a:t>
            </a:r>
            <a:r>
              <a:rPr kumimoji="1" lang="zh-CN" altLang="en-US" smtClean="0"/>
              <a:t>能由矩阵 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的列向量组</a:t>
            </a:r>
            <a:r>
              <a:rPr kumimoji="1" lang="zh-CN" altLang="en-US" smtClean="0"/>
              <a:t>线性表示，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zh-CN" altLang="en-US" smtClean="0"/>
              <a:t>为这一线性表示的系数矩阵．</a:t>
            </a:r>
            <a:r>
              <a:rPr kumimoji="1" lang="zh-CN" altLang="en-US" smtClean="0">
                <a:solidFill>
                  <a:srgbClr val="0000FF"/>
                </a:solidFill>
              </a:rPr>
              <a:t>（</a:t>
            </a:r>
            <a:r>
              <a:rPr kumimoji="1" lang="en-US" altLang="zh-CN" i="1" smtClean="0">
                <a:solidFill>
                  <a:srgbClr val="0000FF"/>
                </a:solidFill>
              </a:rPr>
              <a:t>B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kumimoji="1" lang="zh-CN" altLang="en-US" smtClean="0">
                <a:solidFill>
                  <a:srgbClr val="0000FF"/>
                </a:solidFill>
              </a:rPr>
              <a:t>在右边）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930275" y="275590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14115" name="Object 6"/>
          <p:cNvGraphicFramePr>
            <a:graphicFrameLocks noChangeAspect="1"/>
          </p:cNvGraphicFramePr>
          <p:nvPr/>
        </p:nvGraphicFramePr>
        <p:xfrm>
          <a:off x="107950" y="725488"/>
          <a:ext cx="792163" cy="533400"/>
        </p:xfrm>
        <a:graphic>
          <a:graphicData uri="http://schemas.openxmlformats.org/presentationml/2006/ole">
            <p:oleObj spid="_x0000_s80898" name="Equation" r:id="rId3" imgW="393359" imgH="266469" progId="">
              <p:embed/>
            </p:oleObj>
          </a:graphicData>
        </a:graphic>
      </p:graphicFrame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495425" y="868363"/>
            <a:ext cx="74199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经过有限次初等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列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变换变成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i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i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存在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等价</a:t>
            </a:r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930275" y="8540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930275" y="195421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61807" name="Object 7"/>
          <p:cNvGraphicFramePr>
            <a:graphicFrameLocks noChangeAspect="1"/>
          </p:cNvGraphicFramePr>
          <p:nvPr/>
        </p:nvGraphicFramePr>
        <p:xfrm>
          <a:off x="107950" y="4773613"/>
          <a:ext cx="792163" cy="533400"/>
        </p:xfrm>
        <a:graphic>
          <a:graphicData uri="http://schemas.openxmlformats.org/presentationml/2006/ole">
            <p:oleObj spid="_x0000_s80899" name="Equation" r:id="rId4" imgW="393359" imgH="266469" progId="">
              <p:embed/>
            </p:oleObj>
          </a:graphicData>
        </a:graphic>
      </p:graphicFrame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495425" y="4916488"/>
            <a:ext cx="6605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的行向量组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的行向量组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等价 </a:t>
            </a: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930275" y="490220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07950" y="4175125"/>
            <a:ext cx="158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同理可得 </a:t>
            </a:r>
          </a:p>
        </p:txBody>
      </p:sp>
      <p:sp>
        <p:nvSpPr>
          <p:cNvPr id="161812" name="AutoShape 20"/>
          <p:cNvSpPr>
            <a:spLocks noChangeArrowheads="1"/>
          </p:cNvSpPr>
          <p:nvPr/>
        </p:nvSpPr>
        <p:spPr bwMode="auto">
          <a:xfrm>
            <a:off x="7019925" y="765175"/>
            <a:ext cx="2232025" cy="1441450"/>
          </a:xfrm>
          <a:prstGeom prst="cloudCallout">
            <a:avLst>
              <a:gd name="adj1" fmla="val -108037"/>
              <a:gd name="adj2" fmla="val 3469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把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</a:rPr>
              <a:t>P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看成是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线性表示的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系数矩阵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1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1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800" grpId="0" animBg="1"/>
      <p:bldP spid="161802" grpId="0" animBg="1"/>
      <p:bldP spid="161808" grpId="0"/>
      <p:bldP spid="161809" grpId="0" animBg="1"/>
      <p:bldP spid="161810" grpId="0"/>
      <p:bldP spid="1618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57200" y="455613"/>
            <a:ext cx="8507413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b="1" smtClean="0">
                <a:solidFill>
                  <a:srgbClr val="00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	存在矩阵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K</a:t>
            </a:r>
            <a:r>
              <a:rPr lang="zh-CN" altLang="en-US" sz="2400" b="1" smtClean="0">
                <a:solidFill>
                  <a:srgbClr val="000000"/>
                </a:solidFill>
              </a:rPr>
              <a:t>，使得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AK = 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		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矩阵方程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 = 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P.84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定理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P.86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定理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68967" name="AutoShape 7"/>
          <p:cNvSpPr>
            <a:spLocks noChangeAspect="1" noChangeArrowheads="1"/>
          </p:cNvSpPr>
          <p:nvPr/>
        </p:nvSpPr>
        <p:spPr bwMode="auto">
          <a:xfrm>
            <a:off x="611188" y="11112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8968" name="AutoShape 8"/>
          <p:cNvSpPr>
            <a:spLocks noChangeAspect="1" noChangeArrowheads="1"/>
          </p:cNvSpPr>
          <p:nvPr/>
        </p:nvSpPr>
        <p:spPr bwMode="auto">
          <a:xfrm>
            <a:off x="611188" y="16700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457200" y="3500438"/>
            <a:ext cx="82915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及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l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等价的充分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等价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能由向量组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能由向量组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．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168971" name="AutoShape 11"/>
          <p:cNvSpPr>
            <a:spLocks noChangeAspect="1" noChangeArrowheads="1"/>
          </p:cNvSpPr>
          <p:nvPr/>
        </p:nvSpPr>
        <p:spPr bwMode="auto">
          <a:xfrm>
            <a:off x="611188" y="2787650"/>
            <a:ext cx="517525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8972" name="AutoShape 12"/>
          <p:cNvSpPr>
            <a:spLocks noChangeAspect="1" noChangeArrowheads="1"/>
          </p:cNvSpPr>
          <p:nvPr/>
        </p:nvSpPr>
        <p:spPr bwMode="auto">
          <a:xfrm>
            <a:off x="611188" y="22288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378450" y="2687638"/>
            <a:ext cx="2908300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因为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) </a:t>
            </a:r>
            <a:r>
              <a:rPr kumimoji="1" lang="en-US" altLang="en-US" sz="2400" b="1" smtClean="0">
                <a:solidFill>
                  <a:srgbClr val="0000FF"/>
                </a:solidFill>
              </a:rPr>
              <a:t>≤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</a:t>
            </a:r>
            <a:r>
              <a:rPr kumimoji="1" lang="zh-CN" altLang="en-US" sz="2400" b="1" i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) </a:t>
            </a:r>
            <a:endParaRPr lang="en-US" altLang="zh-CN" sz="2400" b="1" smtClean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611188" y="541020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" name="AutoShape 7"/>
          <p:cNvSpPr>
            <a:spLocks noChangeAspect="1" noChangeArrowheads="1"/>
          </p:cNvSpPr>
          <p:nvPr/>
        </p:nvSpPr>
        <p:spPr bwMode="auto">
          <a:xfrm>
            <a:off x="6289675" y="50720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" name="左大括号 12"/>
          <p:cNvSpPr>
            <a:spLocks/>
          </p:cNvSpPr>
          <p:nvPr/>
        </p:nvSpPr>
        <p:spPr bwMode="auto">
          <a:xfrm>
            <a:off x="1285875" y="5265738"/>
            <a:ext cx="144463" cy="720725"/>
          </a:xfrm>
          <a:prstGeom prst="leftBrace">
            <a:avLst>
              <a:gd name="adj1" fmla="val 831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" name="AutoShape 7"/>
          <p:cNvSpPr>
            <a:spLocks noChangeAspect="1" noChangeArrowheads="1"/>
          </p:cNvSpPr>
          <p:nvPr/>
        </p:nvSpPr>
        <p:spPr bwMode="auto">
          <a:xfrm>
            <a:off x="6289675" y="56435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813" y="5086350"/>
            <a:ext cx="210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endParaRPr lang="en-US" altLang="zh-CN" sz="2400" b="1" smtClean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54813" y="5645150"/>
            <a:ext cx="210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endParaRPr lang="en-US" altLang="zh-CN" sz="2400" b="1" smtClean="0">
              <a:solidFill>
                <a:srgbClr val="0000FF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68" grpId="0" animBg="1"/>
      <p:bldP spid="168969" grpId="0" build="p"/>
      <p:bldP spid="168971" grpId="0" animBg="1"/>
      <p:bldP spid="168972" grpId="0" animBg="1"/>
      <p:bldP spid="10" grpId="0" animBg="1" autoUpdateAnimBg="0"/>
      <p:bldP spid="11" grpId="0" animBg="1"/>
      <p:bldP spid="12" grpId="0" animBg="1"/>
      <p:bldP spid="13" grpId="0" animBg="1"/>
      <p:bldP spid="14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6"/>
          <p:cNvSpPr>
            <a:spLocks noChangeArrowheads="1"/>
          </p:cNvSpPr>
          <p:nvPr/>
        </p:nvSpPr>
        <p:spPr bwMode="auto">
          <a:xfrm>
            <a:off x="457200" y="1063625"/>
            <a:ext cx="8507413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证明向量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线性表示，并求表示式．</a:t>
            </a:r>
          </a:p>
        </p:txBody>
      </p:sp>
      <p:graphicFrame>
        <p:nvGraphicFramePr>
          <p:cNvPr id="1116163" name="Object 6"/>
          <p:cNvGraphicFramePr>
            <a:graphicFrameLocks noChangeAspect="1"/>
          </p:cNvGraphicFramePr>
          <p:nvPr/>
        </p:nvGraphicFramePr>
        <p:xfrm>
          <a:off x="1543050" y="465138"/>
          <a:ext cx="5045075" cy="1855787"/>
        </p:xfrm>
        <a:graphic>
          <a:graphicData uri="http://schemas.openxmlformats.org/presentationml/2006/ole">
            <p:oleObj spid="_x0000_s81922" name="Equation" r:id="rId3" imgW="2514600" imgH="927100" progId="">
              <p:embed/>
            </p:oleObj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57200" y="2987675"/>
            <a:ext cx="82296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线性表示当且仅当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67945" name="Object 7"/>
          <p:cNvGraphicFramePr>
            <a:graphicFrameLocks noChangeAspect="1"/>
          </p:cNvGraphicFramePr>
          <p:nvPr/>
        </p:nvGraphicFramePr>
        <p:xfrm>
          <a:off x="1835150" y="3733800"/>
          <a:ext cx="5426075" cy="1855788"/>
        </p:xfrm>
        <a:graphic>
          <a:graphicData uri="http://schemas.openxmlformats.org/presentationml/2006/ole">
            <p:oleObj spid="_x0000_s81923" name="Equation" r:id="rId4" imgW="2705100" imgH="927100" progId="">
              <p:embed/>
            </p:oleObj>
          </a:graphicData>
        </a:graphic>
      </p:graphicFrame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457200" y="5661025"/>
            <a:ext cx="850741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所以向量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  <p:bldP spid="1679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6" name="Object 8"/>
          <p:cNvGraphicFramePr>
            <a:graphicFrameLocks noChangeAspect="1"/>
          </p:cNvGraphicFramePr>
          <p:nvPr/>
        </p:nvGraphicFramePr>
        <p:xfrm>
          <a:off x="1763713" y="1268413"/>
          <a:ext cx="5426075" cy="1855787"/>
        </p:xfrm>
        <a:graphic>
          <a:graphicData uri="http://schemas.openxmlformats.org/presentationml/2006/ole">
            <p:oleObj spid="_x0000_s82946" name="Equation" r:id="rId3" imgW="2705100" imgH="927100" progId="">
              <p:embed/>
            </p:oleObj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3551238"/>
            <a:ext cx="82296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行最简形矩阵对应的方程组为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通解为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+ 2)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(2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69994" name="Object 9"/>
          <p:cNvGraphicFramePr>
            <a:graphicFrameLocks noChangeAspect="1"/>
          </p:cNvGraphicFramePr>
          <p:nvPr/>
        </p:nvGraphicFramePr>
        <p:xfrm>
          <a:off x="4572000" y="3355975"/>
          <a:ext cx="2446338" cy="966788"/>
        </p:xfrm>
        <a:graphic>
          <a:graphicData uri="http://schemas.openxmlformats.org/presentationml/2006/ole">
            <p:oleObj spid="_x0000_s82947" name="Equation" r:id="rId4" imgW="1218671" imgH="482391" progId="">
              <p:embed/>
            </p:oleObj>
          </a:graphicData>
        </a:graphic>
      </p:graphicFrame>
      <p:graphicFrame>
        <p:nvGraphicFramePr>
          <p:cNvPr id="169995" name="Object 10"/>
          <p:cNvGraphicFramePr>
            <a:graphicFrameLocks noChangeAspect="1"/>
          </p:cNvGraphicFramePr>
          <p:nvPr/>
        </p:nvGraphicFramePr>
        <p:xfrm>
          <a:off x="1547813" y="4406900"/>
          <a:ext cx="3873500" cy="1398588"/>
        </p:xfrm>
        <a:graphic>
          <a:graphicData uri="http://schemas.openxmlformats.org/presentationml/2006/ole">
            <p:oleObj spid="_x0000_s82948" name="Equation" r:id="rId5" imgW="1930400" imgH="698500" progId="">
              <p:embed/>
            </p:oleObj>
          </a:graphicData>
        </a:graphic>
      </p:graphicFrame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250825" y="477838"/>
            <a:ext cx="424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能由向量组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线性表示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5292725" y="509588"/>
            <a:ext cx="38512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有解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4572000" y="48260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379914" name="Object 5"/>
          <p:cNvGraphicFramePr>
            <a:graphicFrameLocks noChangeAspect="1"/>
          </p:cNvGraphicFramePr>
          <p:nvPr/>
        </p:nvGraphicFramePr>
        <p:xfrm>
          <a:off x="5940425" y="4427538"/>
          <a:ext cx="2879725" cy="1377950"/>
        </p:xfrm>
        <a:graphic>
          <a:graphicData uri="http://schemas.openxmlformats.org/presentationml/2006/ole">
            <p:oleObj spid="_x0000_s82949" name="公式" r:id="rId6" imgW="1485900" imgH="711200" progId="Equation.3">
              <p:embed/>
            </p:oleObj>
          </a:graphicData>
        </a:graphic>
      </p:graphicFrame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5435600" y="47974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1" grpId="0"/>
      <p:bldP spid="152592" grpId="0"/>
      <p:bldP spid="152595" grpId="0" animBg="1"/>
      <p:bldP spid="3799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04812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</a:rPr>
              <a:t>       定义</a:t>
            </a:r>
            <a:r>
              <a:rPr lang="en-US" altLang="zh-CN" sz="2000" smtClean="0">
                <a:solidFill>
                  <a:srgbClr val="0000FF"/>
                </a:solidFill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</a:rPr>
              <a:t>：</a:t>
            </a:r>
            <a:r>
              <a:rPr kumimoji="1" lang="en-US" altLang="zh-CN" sz="2000" i="1" smtClean="0"/>
              <a:t>n </a:t>
            </a:r>
            <a:r>
              <a:rPr kumimoji="1" lang="zh-CN" altLang="en-US" sz="2000" smtClean="0"/>
              <a:t>个</a:t>
            </a:r>
            <a:r>
              <a:rPr kumimoji="1" lang="zh-CN" altLang="en-US" sz="2000" smtClean="0">
                <a:solidFill>
                  <a:srgbClr val="0000CC"/>
                </a:solidFill>
              </a:rPr>
              <a:t>有次序</a:t>
            </a:r>
            <a:r>
              <a:rPr kumimoji="1" lang="zh-CN" altLang="en-US" sz="2000" smtClean="0"/>
              <a:t>的数 </a:t>
            </a:r>
            <a:r>
              <a:rPr kumimoji="1" lang="en-US" altLang="zh-CN" sz="2000" i="1" smtClean="0"/>
              <a:t>a</a:t>
            </a:r>
            <a:r>
              <a:rPr kumimoji="1" lang="en-US" altLang="zh-CN" sz="2000" baseline="-25000" smtClean="0"/>
              <a:t>1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/>
              <a:t>a</a:t>
            </a:r>
            <a:r>
              <a:rPr kumimoji="1" lang="en-US" altLang="zh-CN" sz="2000" baseline="-25000" smtClean="0"/>
              <a:t>2</a:t>
            </a:r>
            <a:r>
              <a:rPr kumimoji="1" lang="en-US" altLang="zh-CN" sz="2000" smtClean="0"/>
              <a:t>, …, </a:t>
            </a:r>
            <a:r>
              <a:rPr kumimoji="1" lang="en-US" altLang="zh-CN" sz="2000" i="1" smtClean="0"/>
              <a:t>a</a:t>
            </a:r>
            <a:r>
              <a:rPr kumimoji="1" lang="en-US" altLang="zh-CN" sz="2000" i="1" baseline="-25000" smtClean="0"/>
              <a:t>n </a:t>
            </a:r>
            <a:r>
              <a:rPr kumimoji="1" lang="zh-CN" altLang="en-US" sz="2000" smtClean="0"/>
              <a:t>所组成的数组称为</a:t>
            </a:r>
            <a:r>
              <a:rPr kumimoji="1" lang="en-US" altLang="zh-CN" sz="2000" i="1" smtClean="0">
                <a:solidFill>
                  <a:srgbClr val="0000CC"/>
                </a:solidFill>
              </a:rPr>
              <a:t>n </a:t>
            </a:r>
            <a:r>
              <a:rPr kumimoji="1" lang="zh-CN" altLang="en-US" sz="2000" smtClean="0">
                <a:solidFill>
                  <a:srgbClr val="0000CC"/>
                </a:solidFill>
              </a:rPr>
              <a:t>维</a:t>
            </a:r>
            <a:r>
              <a:rPr kumimoji="1" lang="zh-CN" altLang="en-US" sz="2000" smtClean="0">
                <a:solidFill>
                  <a:srgbClr val="FF0000"/>
                </a:solidFill>
              </a:rPr>
              <a:t>向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000" smtClean="0">
                <a:solidFill>
                  <a:srgbClr val="FF0000"/>
                </a:solidFill>
              </a:rPr>
              <a:t>量</a:t>
            </a:r>
            <a:r>
              <a:rPr kumimoji="1" lang="zh-CN" altLang="en-US" sz="2000" smtClean="0"/>
              <a:t>，这 </a:t>
            </a:r>
            <a:r>
              <a:rPr kumimoji="1" lang="en-US" altLang="zh-CN" sz="2000" i="1" smtClean="0"/>
              <a:t>n </a:t>
            </a:r>
            <a:r>
              <a:rPr kumimoji="1" lang="zh-CN" altLang="en-US" sz="2000" smtClean="0"/>
              <a:t>个数称为该向量的 </a:t>
            </a:r>
            <a:r>
              <a:rPr kumimoji="1" lang="en-US" altLang="zh-CN" sz="2000" i="1" smtClean="0"/>
              <a:t>n </a:t>
            </a:r>
            <a:r>
              <a:rPr kumimoji="1" lang="zh-CN" altLang="en-US" sz="2000" smtClean="0"/>
              <a:t>个</a:t>
            </a:r>
            <a:r>
              <a:rPr kumimoji="1" lang="zh-CN" altLang="en-US" sz="2000" smtClean="0">
                <a:solidFill>
                  <a:srgbClr val="FF0000"/>
                </a:solidFill>
              </a:rPr>
              <a:t>分量</a:t>
            </a:r>
            <a:r>
              <a:rPr kumimoji="1" lang="zh-CN" altLang="en-US" sz="2000" smtClean="0"/>
              <a:t>，第 </a:t>
            </a:r>
            <a:r>
              <a:rPr kumimoji="1" lang="en-US" altLang="zh-CN" sz="2000" i="1" smtClean="0"/>
              <a:t>i </a:t>
            </a:r>
            <a:r>
              <a:rPr kumimoji="1" lang="zh-CN" altLang="en-US" sz="2000" smtClean="0"/>
              <a:t>个数 </a:t>
            </a:r>
            <a:r>
              <a:rPr kumimoji="1" lang="en-US" altLang="zh-CN" sz="2000" i="1" smtClean="0"/>
              <a:t>a</a:t>
            </a:r>
            <a:r>
              <a:rPr kumimoji="1" lang="en-US" altLang="zh-CN" sz="2000" i="1" baseline="-25000" smtClean="0"/>
              <a:t>i </a:t>
            </a:r>
            <a:r>
              <a:rPr kumimoji="1" lang="zh-CN" altLang="en-US" sz="2000" smtClean="0"/>
              <a:t>称为第 </a:t>
            </a:r>
            <a:r>
              <a:rPr kumimoji="1" lang="en-US" altLang="zh-CN" sz="2000" i="1" smtClean="0"/>
              <a:t>i </a:t>
            </a:r>
            <a:r>
              <a:rPr kumimoji="1" lang="zh-CN" altLang="en-US" sz="2000" smtClean="0"/>
              <a:t>个分量．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000" smtClean="0"/>
              <a:t>分量全为实数的向量称为</a:t>
            </a:r>
            <a:r>
              <a:rPr kumimoji="1" lang="zh-CN" altLang="en-US" sz="2000" smtClean="0">
                <a:solidFill>
                  <a:srgbClr val="FF0000"/>
                </a:solidFill>
              </a:rPr>
              <a:t>实向量</a:t>
            </a:r>
            <a:r>
              <a:rPr kumimoji="1" lang="zh-CN" altLang="en-US" sz="2000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000" smtClean="0"/>
              <a:t>分量全为复数的向量称为</a:t>
            </a:r>
            <a:r>
              <a:rPr kumimoji="1" lang="zh-CN" altLang="en-US" sz="2000" smtClean="0">
                <a:solidFill>
                  <a:srgbClr val="FF0000"/>
                </a:solidFill>
              </a:rPr>
              <a:t>复向量</a:t>
            </a:r>
            <a:r>
              <a:rPr kumimoji="1" lang="zh-CN" altLang="en-US" sz="2000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000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kumimoji="1" lang="zh-CN" altLang="en-US" sz="2000" smtClean="0"/>
              <a:t>本书一般只讨论实向量（特别说明的除外） 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kumimoji="1" lang="zh-CN" altLang="en-US" sz="2000" smtClean="0"/>
              <a:t>行向量和列向量总被看作是两个不同的向量．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kumimoji="1" lang="zh-CN" altLang="en-US" sz="2000" smtClean="0"/>
              <a:t>所讨论的向量在没有指明是行向量还是列向量时，都当作列向量．</a:t>
            </a: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kumimoji="1" lang="zh-CN" altLang="en-US" sz="2000" smtClean="0"/>
              <a:t>本书中，列向量用黑色小写字母 </a:t>
            </a:r>
            <a:r>
              <a:rPr kumimoji="1" lang="en-US" altLang="zh-CN" sz="2000" i="1" smtClean="0"/>
              <a:t>a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/>
              <a:t>b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>
                <a:latin typeface="Symbol" pitchFamily="18" charset="2"/>
              </a:rPr>
              <a:t>a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>
                <a:latin typeface="Symbol" pitchFamily="18" charset="2"/>
              </a:rPr>
              <a:t>b </a:t>
            </a:r>
            <a:r>
              <a:rPr kumimoji="1" lang="zh-CN" altLang="en-US" sz="2000" smtClean="0"/>
              <a:t>等表示，行向量则用 </a:t>
            </a:r>
            <a:r>
              <a:rPr kumimoji="1" lang="en-US" altLang="zh-CN" sz="2000" i="1" smtClean="0"/>
              <a:t>a </a:t>
            </a:r>
            <a:r>
              <a:rPr kumimoji="1" lang="en-US" altLang="zh-CN" sz="2000" baseline="30000" smtClean="0"/>
              <a:t>T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/>
              <a:t>b</a:t>
            </a:r>
            <a:r>
              <a:rPr kumimoji="1" lang="en-US" altLang="zh-CN" sz="2000" baseline="30000" smtClean="0"/>
              <a:t>T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>
                <a:latin typeface="Symbol" pitchFamily="18" charset="2"/>
              </a:rPr>
              <a:t>a </a:t>
            </a:r>
            <a:r>
              <a:rPr kumimoji="1" lang="en-US" altLang="zh-CN" sz="2000" baseline="30000" smtClean="0"/>
              <a:t>T</a:t>
            </a:r>
            <a:r>
              <a:rPr kumimoji="1" lang="en-US" altLang="zh-CN" sz="2000" smtClean="0"/>
              <a:t>, </a:t>
            </a:r>
            <a:r>
              <a:rPr kumimoji="1" lang="en-US" altLang="zh-CN" sz="2000" i="1" smtClean="0">
                <a:latin typeface="Symbol" pitchFamily="18" charset="2"/>
              </a:rPr>
              <a:t>b </a:t>
            </a:r>
            <a:r>
              <a:rPr kumimoji="1" lang="en-US" altLang="zh-CN" sz="2000" baseline="30000" smtClean="0"/>
              <a:t>T</a:t>
            </a:r>
            <a:r>
              <a:rPr kumimoji="1" lang="en-US" altLang="zh-CN" sz="2000" i="1" smtClean="0">
                <a:latin typeface="Symbol" pitchFamily="18" charset="2"/>
              </a:rPr>
              <a:t> </a:t>
            </a:r>
            <a:r>
              <a:rPr kumimoji="1" lang="zh-CN" altLang="en-US" sz="2000" smtClean="0"/>
              <a:t>表示．</a:t>
            </a:r>
          </a:p>
        </p:txBody>
      </p:sp>
      <p:sp>
        <p:nvSpPr>
          <p:cNvPr id="1099779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475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一、基本概念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rgbClr val="0000CC"/>
                </a:solidFill>
              </a:rPr>
              <a:t>例</a:t>
            </a:r>
            <a:r>
              <a:rPr lang="en-US" altLang="zh-CN" sz="2800" smtClean="0">
                <a:solidFill>
                  <a:srgbClr val="0000CC"/>
                </a:solidFill>
              </a:rPr>
              <a:t>2</a:t>
            </a:r>
            <a:r>
              <a:rPr lang="zh-CN" altLang="en-US" sz="2800" smtClean="0">
                <a:solidFill>
                  <a:srgbClr val="0000CC"/>
                </a:solidFill>
              </a:rPr>
              <a:t>：</a:t>
            </a:r>
            <a:r>
              <a:rPr lang="zh-CN" altLang="en-US" sz="2800" smtClean="0">
                <a:solidFill>
                  <a:schemeClr val="tx2"/>
                </a:solidFill>
              </a:rPr>
              <a:t>证明向量组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与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等价，其中</a:t>
            </a:r>
          </a:p>
        </p:txBody>
      </p:sp>
      <p:graphicFrame>
        <p:nvGraphicFramePr>
          <p:cNvPr id="1815559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1476375" y="1190625"/>
          <a:ext cx="2447925" cy="1246188"/>
        </p:xfrm>
        <a:graphic>
          <a:graphicData uri="http://schemas.openxmlformats.org/presentationml/2006/ole">
            <p:oleObj spid="_x0000_s83970" name="公式" r:id="rId3" imgW="1397000" imgH="711200" progId="Equation.3">
              <p:embed/>
            </p:oleObj>
          </a:graphicData>
        </a:graphic>
      </p:graphicFrame>
      <p:graphicFrame>
        <p:nvGraphicFramePr>
          <p:cNvPr id="1815556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427538" y="1198563"/>
          <a:ext cx="3889375" cy="1287462"/>
        </p:xfrm>
        <a:graphic>
          <a:graphicData uri="http://schemas.openxmlformats.org/presentationml/2006/ole">
            <p:oleObj spid="_x0000_s83971" name="公式" r:id="rId4" imgW="2146300" imgH="711200" progId="Equation.3">
              <p:embed/>
            </p:oleObj>
          </a:graphicData>
        </a:graphic>
      </p:graphicFrame>
      <p:sp>
        <p:nvSpPr>
          <p:cNvPr id="1815561" name="Text Box 9"/>
          <p:cNvSpPr txBox="1">
            <a:spLocks noChangeArrowheads="1"/>
          </p:cNvSpPr>
          <p:nvPr/>
        </p:nvSpPr>
        <p:spPr bwMode="auto">
          <a:xfrm>
            <a:off x="539750" y="27813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CC"/>
                </a:solidFill>
                <a:latin typeface="Arial" charset="0"/>
              </a:rPr>
              <a:t>证：</a:t>
            </a:r>
            <a:endParaRPr lang="zh-CN" altLang="en-US" sz="24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5562" name="Rectangle 10"/>
          <p:cNvSpPr>
            <a:spLocks noChangeArrowheads="1"/>
          </p:cNvSpPr>
          <p:nvPr/>
        </p:nvSpPr>
        <p:spPr bwMode="auto">
          <a:xfrm>
            <a:off x="1116013" y="2827338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向量组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A, B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等价            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).</a:t>
            </a:r>
            <a:endParaRPr kumimoji="1" lang="zh-CN" altLang="en-US" sz="2400" b="1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3490913" y="28527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815564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620838" y="3716338"/>
          <a:ext cx="3024187" cy="1303337"/>
        </p:xfrm>
        <a:graphic>
          <a:graphicData uri="http://schemas.openxmlformats.org/presentationml/2006/ole">
            <p:oleObj spid="_x0000_s83972" name="公式" r:id="rId5" imgW="1651000" imgH="711200" progId="Equation.3">
              <p:embed/>
            </p:oleObj>
          </a:graphicData>
        </a:graphic>
      </p:graphicFrame>
      <p:graphicFrame>
        <p:nvGraphicFramePr>
          <p:cNvPr id="1815568" name="Object 16"/>
          <p:cNvGraphicFramePr>
            <a:graphicFrameLocks noChangeAspect="1"/>
          </p:cNvGraphicFramePr>
          <p:nvPr/>
        </p:nvGraphicFramePr>
        <p:xfrm>
          <a:off x="4645025" y="3644900"/>
          <a:ext cx="2303463" cy="1303338"/>
        </p:xfrm>
        <a:graphic>
          <a:graphicData uri="http://schemas.openxmlformats.org/presentationml/2006/ole">
            <p:oleObj spid="_x0000_s83973" name="公式" r:id="rId6" imgW="1257300" imgH="711200" progId="Equation.3">
              <p:embed/>
            </p:oleObj>
          </a:graphicData>
        </a:graphic>
      </p:graphicFrame>
      <p:sp>
        <p:nvSpPr>
          <p:cNvPr id="1815570" name="Rectangle 18"/>
          <p:cNvSpPr>
            <a:spLocks noChangeArrowheads="1"/>
          </p:cNvSpPr>
          <p:nvPr/>
        </p:nvSpPr>
        <p:spPr bwMode="auto">
          <a:xfrm>
            <a:off x="539750" y="5132388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</a:t>
            </a:r>
            <a:r>
              <a:rPr kumimoji="1"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).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故向量组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A, 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等价</a:t>
            </a:r>
            <a:r>
              <a:rPr kumimoji="1"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1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1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561" grpId="0"/>
      <p:bldP spid="1815562" grpId="0"/>
      <p:bldP spid="161809" grpId="0" animBg="1"/>
      <p:bldP spid="1815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4"/>
          <p:cNvSpPr>
            <a:spLocks noChangeArrowheads="1"/>
          </p:cNvSpPr>
          <p:nvPr/>
        </p:nvSpPr>
        <p:spPr bwMode="auto">
          <a:xfrm>
            <a:off x="436563" y="1128713"/>
            <a:ext cx="8229600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CC"/>
                </a:solidFill>
              </a:rPr>
              <a:t>        例</a:t>
            </a:r>
            <a:r>
              <a:rPr kumimoji="1" lang="en-US" altLang="zh-CN" sz="2400" b="1" smtClean="0">
                <a:solidFill>
                  <a:srgbClr val="0000CC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: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，试证：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维单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位坐标向量组能由矩阵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的列向量组线性表示的充分必要条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件是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539750" y="2733675"/>
            <a:ext cx="82296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证：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因为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维单位坐标向量组构成的矩阵为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，所以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维单位坐标向量组能由矩阵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的列向量组线性表示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显然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n,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故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=n. </a:t>
            </a:r>
          </a:p>
        </p:txBody>
      </p:sp>
      <p:sp>
        <p:nvSpPr>
          <p:cNvPr id="171014" name="AutoShape 6"/>
          <p:cNvSpPr>
            <a:spLocks noChangeAspect="1" noChangeArrowheads="1"/>
          </p:cNvSpPr>
          <p:nvPr/>
        </p:nvSpPr>
        <p:spPr bwMode="auto">
          <a:xfrm>
            <a:off x="611188" y="386080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build="p"/>
      <p:bldP spid="1710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371600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rgbClr val="0000CC"/>
                </a:solidFill>
              </a:rPr>
              <a:t>小结</a:t>
            </a:r>
          </a:p>
        </p:txBody>
      </p:sp>
      <p:graphicFrame>
        <p:nvGraphicFramePr>
          <p:cNvPr id="176131" name="Object 10"/>
          <p:cNvGraphicFramePr>
            <a:graphicFrameLocks noChangeAspect="1"/>
          </p:cNvGraphicFramePr>
          <p:nvPr/>
        </p:nvGraphicFramePr>
        <p:xfrm>
          <a:off x="6780213" y="2236788"/>
          <a:ext cx="2011362" cy="406400"/>
        </p:xfrm>
        <a:graphic>
          <a:graphicData uri="http://schemas.openxmlformats.org/presentationml/2006/ole">
            <p:oleObj spid="_x0000_s84994" name="Equation" r:id="rId3" imgW="1002865" imgH="203112" progId="">
              <p:embed/>
            </p:oleObj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39738" y="1773238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能由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09975" y="1773238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线性方程组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  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有解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686050" y="22113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5856288" y="22113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76136" name="Object 11"/>
          <p:cNvGraphicFramePr>
            <a:graphicFrameLocks noChangeAspect="1"/>
          </p:cNvGraphicFramePr>
          <p:nvPr/>
        </p:nvGraphicFramePr>
        <p:xfrm>
          <a:off x="6742113" y="3965575"/>
          <a:ext cx="2087562" cy="406400"/>
        </p:xfrm>
        <a:graphic>
          <a:graphicData uri="http://schemas.openxmlformats.org/presentationml/2006/ole">
            <p:oleObj spid="_x0000_s84995" name="Equation" r:id="rId4" imgW="1040948" imgH="203112" progId="">
              <p:embed/>
            </p:oleObj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39738" y="3500438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09975" y="3500438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矩阵方程组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有解</a:t>
            </a: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686050" y="39401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5856288" y="39401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6141" name="AutoShape 13"/>
          <p:cNvSpPr>
            <a:spLocks noChangeAspect="1" noChangeArrowheads="1"/>
          </p:cNvSpPr>
          <p:nvPr/>
        </p:nvSpPr>
        <p:spPr bwMode="auto">
          <a:xfrm>
            <a:off x="5915025" y="4652963"/>
            <a:ext cx="517525" cy="411162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76142" name="Object 12"/>
          <p:cNvGraphicFramePr>
            <a:graphicFrameLocks noChangeAspect="1"/>
          </p:cNvGraphicFramePr>
          <p:nvPr/>
        </p:nvGraphicFramePr>
        <p:xfrm>
          <a:off x="6742113" y="4656138"/>
          <a:ext cx="1730375" cy="406400"/>
        </p:xfrm>
        <a:graphic>
          <a:graphicData uri="http://schemas.openxmlformats.org/presentationml/2006/ole">
            <p:oleObj spid="_x0000_s84996" name="Equation" r:id="rId5" imgW="863225" imgH="203112" progId="">
              <p:embed/>
            </p:oleObj>
          </a:graphicData>
        </a:graphic>
      </p:graphicFrame>
      <p:graphicFrame>
        <p:nvGraphicFramePr>
          <p:cNvPr id="176143" name="Object 13"/>
          <p:cNvGraphicFramePr>
            <a:graphicFrameLocks noChangeAspect="1"/>
          </p:cNvGraphicFramePr>
          <p:nvPr/>
        </p:nvGraphicFramePr>
        <p:xfrm>
          <a:off x="3609975" y="5692775"/>
          <a:ext cx="3055938" cy="406400"/>
        </p:xfrm>
        <a:graphic>
          <a:graphicData uri="http://schemas.openxmlformats.org/presentationml/2006/ole">
            <p:oleObj spid="_x0000_s84997" name="Equation" r:id="rId6" imgW="1524000" imgH="203200" progId="">
              <p:embed/>
            </p:oleObj>
          </a:graphicData>
        </a:graphic>
      </p:graphicFrame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439738" y="5229225"/>
            <a:ext cx="1900237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与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等价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2686050" y="56673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 animBg="1"/>
      <p:bldP spid="176135" grpId="0" animBg="1"/>
      <p:bldP spid="176137" grpId="0"/>
      <p:bldP spid="176138" grpId="0"/>
      <p:bldP spid="176139" grpId="0" animBg="1"/>
      <p:bldP spid="176140" grpId="0" animBg="1"/>
      <p:bldP spid="176141" grpId="0" animBg="1"/>
      <p:bldP spid="176144" grpId="0"/>
      <p:bldP spid="1761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CC"/>
                </a:solidFill>
              </a:rPr>
              <a:t>课堂练习</a:t>
            </a:r>
          </a:p>
        </p:txBody>
      </p:sp>
      <p:sp>
        <p:nvSpPr>
          <p:cNvPr id="1814532" name="Text Box 4"/>
          <p:cNvSpPr txBox="1">
            <a:spLocks noChangeArrowheads="1"/>
          </p:cNvSpPr>
          <p:nvPr/>
        </p:nvSpPr>
        <p:spPr bwMode="auto">
          <a:xfrm>
            <a:off x="609600" y="1506538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99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把向量 </a:t>
            </a:r>
            <a:r>
              <a:rPr kumimoji="1" lang="zh-CN" alt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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 表示成向量 </a:t>
            </a:r>
            <a:r>
              <a:rPr kumimoji="1" lang="zh-CN" alt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的线性组合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Symbol" pitchFamily="18" charset="2"/>
              </a:rPr>
              <a:t>其中</a:t>
            </a:r>
          </a:p>
        </p:txBody>
      </p:sp>
      <p:graphicFrame>
        <p:nvGraphicFramePr>
          <p:cNvPr id="1121284" name="Object 5">
            <a:hlinkClick r:id="" action="ppaction://ole?verb=0" highlightClick="1"/>
            <a:hlinkHover r:id="" action="ppaction://macro?name=Macro2" highlightClick="1"/>
          </p:cNvPr>
          <p:cNvGraphicFramePr>
            <a:graphicFrameLocks noChangeAspect="1"/>
          </p:cNvGraphicFramePr>
          <p:nvPr/>
        </p:nvGraphicFramePr>
        <p:xfrm>
          <a:off x="1235075" y="3094038"/>
          <a:ext cx="5988050" cy="1858962"/>
        </p:xfrm>
        <a:graphic>
          <a:graphicData uri="http://schemas.openxmlformats.org/presentationml/2006/ole">
            <p:oleObj spid="_x0000_s86018" name="Equation" r:id="rId3" imgW="24003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FF"/>
                </a:solidFill>
              </a:rPr>
              <a:t>知识结构图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333500" y="1568450"/>
            <a:ext cx="1725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维向量</a:t>
            </a: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195513" y="21351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330325" y="2593975"/>
            <a:ext cx="1725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2195513" y="3159125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 flipV="1">
            <a:off x="3562350" y="2895600"/>
            <a:ext cx="723900" cy="15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286250" y="2592388"/>
            <a:ext cx="4389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向量组与矩阵的对应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87350" y="3617913"/>
            <a:ext cx="3600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向量组的线性组合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2193925" y="4184650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81000" y="4643438"/>
            <a:ext cx="3600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向量组的线性表示</a:t>
            </a: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187575" y="52085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395288" y="5667375"/>
            <a:ext cx="3600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向量组的等价</a:t>
            </a:r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V="1">
            <a:off x="3562350" y="49164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286250" y="4613275"/>
            <a:ext cx="4389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判定定理及必要条件</a:t>
            </a:r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3562350" y="59705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lg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4286250" y="5667375"/>
            <a:ext cx="4389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判定定理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  <p:bldP spid="172036" grpId="0" animBg="1"/>
      <p:bldP spid="172037" grpId="0"/>
      <p:bldP spid="172038" grpId="0" animBg="1"/>
      <p:bldP spid="172039" grpId="0" animBg="1"/>
      <p:bldP spid="172040" grpId="0"/>
      <p:bldP spid="172041" grpId="0"/>
      <p:bldP spid="172042" grpId="0" animBg="1"/>
      <p:bldP spid="172043" grpId="0"/>
      <p:bldP spid="172044" grpId="0" animBg="1"/>
      <p:bldP spid="172045" grpId="0"/>
      <p:bldP spid="172046" grpId="0" animBg="1"/>
      <p:bldP spid="172047" grpId="0"/>
      <p:bldP spid="172048" grpId="0" animBg="1"/>
      <p:bldP spid="1720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2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向量组的线性相关性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回顾：向量组的线性组合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37063"/>
          </a:xfrm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给定向量组 </a:t>
            </a:r>
            <a:r>
              <a:rPr kumimoji="1" lang="en-US" altLang="zh-CN" i="1" smtClean="0"/>
              <a:t>A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m </a:t>
            </a:r>
            <a:r>
              <a:rPr kumimoji="1" lang="zh-CN" altLang="en-US" smtClean="0"/>
              <a:t>， 对于任何一组实数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/>
              <a:t>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k</a:t>
            </a:r>
            <a:r>
              <a:rPr kumimoji="1" lang="en-US" altLang="zh-CN" i="1" baseline="-25000" smtClean="0"/>
              <a:t>m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，表达式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1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 </a:t>
            </a:r>
            <a:r>
              <a:rPr kumimoji="1" lang="en-US" altLang="zh-CN" smtClean="0"/>
              <a:t>+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2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 </a:t>
            </a:r>
            <a:r>
              <a:rPr kumimoji="1" lang="en-US" altLang="zh-CN" smtClean="0"/>
              <a:t>+ … + </a:t>
            </a:r>
            <a:r>
              <a:rPr kumimoji="1" lang="en-US" altLang="zh-CN" i="1" smtClean="0"/>
              <a:t>k</a:t>
            </a:r>
            <a:r>
              <a:rPr kumimoji="1" lang="en-US" altLang="zh-CN" i="1" baseline="-25000" smtClean="0"/>
              <a:t>m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m</a:t>
            </a:r>
            <a:endParaRPr kumimoji="1" lang="en-US" altLang="zh-CN" baseline="-250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mtClean="0"/>
              <a:t>称为向量组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线性组合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k</a:t>
            </a:r>
            <a:r>
              <a:rPr kumimoji="1" lang="en-US" altLang="zh-CN" i="1" baseline="-25000" smtClean="0"/>
              <a:t>m </a:t>
            </a:r>
            <a:r>
              <a:rPr kumimoji="1" lang="zh-CN" altLang="en-US" smtClean="0"/>
              <a:t>称为这个</a:t>
            </a:r>
            <a:r>
              <a:rPr kumimoji="1" lang="zh-CN" altLang="en-US" smtClean="0">
                <a:solidFill>
                  <a:srgbClr val="FF0000"/>
                </a:solidFill>
              </a:rPr>
              <a:t>线性组合的系数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给定向量组 </a:t>
            </a:r>
            <a:r>
              <a:rPr kumimoji="1" lang="en-US" altLang="zh-CN" i="1" smtClean="0"/>
              <a:t>A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m </a:t>
            </a:r>
            <a:r>
              <a:rPr kumimoji="1" lang="zh-CN" altLang="en-US" smtClean="0"/>
              <a:t>和向量 </a:t>
            </a:r>
            <a:r>
              <a:rPr kumimoji="1" lang="en-US" altLang="zh-CN" i="1" smtClean="0"/>
              <a:t>b</a:t>
            </a:r>
            <a:r>
              <a:rPr kumimoji="1" lang="zh-CN" altLang="en-US" smtClean="0"/>
              <a:t>，如果存在一组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mtClean="0"/>
              <a:t>实数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m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，使得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i="1" smtClean="0"/>
              <a:t>b</a:t>
            </a:r>
            <a:r>
              <a:rPr kumimoji="1" lang="en-US" altLang="zh-CN" b="0" smtClean="0"/>
              <a:t> =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 </a:t>
            </a:r>
            <a:r>
              <a:rPr kumimoji="1" lang="en-US" altLang="zh-CN" smtClean="0"/>
              <a:t>+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 </a:t>
            </a:r>
            <a:r>
              <a:rPr kumimoji="1" lang="en-US" altLang="zh-CN" smtClean="0"/>
              <a:t>+ … +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m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m</a:t>
            </a:r>
            <a:endParaRPr kumimoji="1" lang="en-US" altLang="zh-CN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mtClean="0"/>
              <a:t>则称</a:t>
            </a:r>
            <a:r>
              <a:rPr kumimoji="1" lang="zh-CN" altLang="en-US" smtClean="0">
                <a:solidFill>
                  <a:srgbClr val="FF0000"/>
                </a:solidFill>
              </a:rPr>
              <a:t>向量 </a:t>
            </a:r>
            <a:r>
              <a:rPr kumimoji="1" lang="en-US" altLang="zh-CN" i="1" smtClean="0">
                <a:solidFill>
                  <a:srgbClr val="FF0000"/>
                </a:solidFill>
              </a:rPr>
              <a:t>b </a:t>
            </a:r>
            <a:r>
              <a:rPr kumimoji="1" lang="zh-CN" altLang="en-US" smtClean="0">
                <a:solidFill>
                  <a:srgbClr val="FF0000"/>
                </a:solidFill>
              </a:rPr>
              <a:t>能由向量组 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的线性表示</a:t>
            </a:r>
            <a:r>
              <a:rPr kumimoji="1" lang="zh-CN" altLang="en-US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给定向量组 </a:t>
            </a:r>
            <a:r>
              <a:rPr kumimoji="1" lang="en-US" altLang="zh-CN" i="1" smtClean="0"/>
              <a:t>A</a:t>
            </a:r>
            <a:r>
              <a:rPr kumimoji="1" lang="zh-CN" altLang="en-US" smtClean="0"/>
              <a:t>，</a:t>
            </a:r>
            <a:r>
              <a:rPr lang="zh-CN" altLang="en-US" smtClean="0"/>
              <a:t>零向量是否可以由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 </a:t>
            </a:r>
            <a:r>
              <a:rPr kumimoji="1" lang="zh-CN" altLang="en-US" smtClean="0"/>
              <a:t>线性表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		  示？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问题</a:t>
            </a:r>
            <a:r>
              <a:rPr kumimoji="1" lang="en-US" altLang="zh-CN" smtClean="0">
                <a:solidFill>
                  <a:srgbClr val="0000FF"/>
                </a:solidFill>
              </a:rPr>
              <a:t>2</a:t>
            </a:r>
            <a:r>
              <a:rPr kumimoji="1"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如果</a:t>
            </a:r>
            <a:r>
              <a:rPr lang="zh-CN" altLang="en-US" smtClean="0"/>
              <a:t>零向量可以由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 </a:t>
            </a:r>
            <a:r>
              <a:rPr kumimoji="1" lang="zh-CN" altLang="en-US" smtClean="0"/>
              <a:t>线性表示，线性组合的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latin typeface="楷体_GB2312" pitchFamily="49" charset="-122"/>
              </a:rPr>
              <a:t>       </a:t>
            </a:r>
            <a:r>
              <a:rPr kumimoji="1" lang="zh-CN" altLang="en-US" smtClean="0"/>
              <a:t>系数是否不全为零？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529388" y="1477963"/>
          <a:ext cx="2011362" cy="406400"/>
        </p:xfrm>
        <a:graphic>
          <a:graphicData uri="http://schemas.openxmlformats.org/presentationml/2006/ole">
            <p:oleObj spid="_x0000_s87042" name="Equation" r:id="rId3" imgW="1002865" imgH="203112" progId="">
              <p:embed/>
            </p:oleObj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88913" y="1014413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能由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359150" y="1014413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线性方程组  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有解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2435225" y="14525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605463" y="1452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06375" y="455613"/>
            <a:ext cx="723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</a:rPr>
              <a:t>P.83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定理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的结论：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47650" y="2420938"/>
            <a:ext cx="8631238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给定向量组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零向量是否可以由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线性表示？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</a:t>
            </a:r>
            <a:r>
              <a:rPr lang="en-US" altLang="zh-CN" sz="2400" b="1" smtClean="0">
                <a:solidFill>
                  <a:srgbClr val="0000FF"/>
                </a:solidFill>
              </a:rPr>
              <a:t>1′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是否存在解？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回答：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一定存在解．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事实上，可令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 … =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  <a:p>
            <a:pPr marL="342900" indent="-34290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（零向量）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 animBg="1"/>
      <p:bldP spid="23560" grpId="0" animBg="1"/>
      <p:bldP spid="235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06375" y="455613"/>
            <a:ext cx="86741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如果</a:t>
            </a:r>
            <a:r>
              <a:rPr lang="zh-CN" altLang="en-US" sz="2400" b="1" smtClean="0">
                <a:solidFill>
                  <a:srgbClr val="000000"/>
                </a:solidFill>
              </a:rPr>
              <a:t>零向量可以由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线性表示，线性组合的系数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是否不全为零？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</a:t>
            </a:r>
            <a:r>
              <a:rPr lang="en-US" altLang="zh-CN" sz="2400" b="1" smtClean="0">
                <a:solidFill>
                  <a:srgbClr val="0000FF"/>
                </a:solidFill>
              </a:rPr>
              <a:t>2′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是否存在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非零解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？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回答：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齐次线性方程组不一定有非零解，从而线性组合的系数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不一定不全于零．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6375" y="3297238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30733" name="Object 6"/>
          <p:cNvGraphicFramePr>
            <a:graphicFrameLocks noChangeAspect="1"/>
          </p:cNvGraphicFramePr>
          <p:nvPr/>
        </p:nvGraphicFramePr>
        <p:xfrm>
          <a:off x="1258888" y="2870200"/>
          <a:ext cx="3529012" cy="1397000"/>
        </p:xfrm>
        <a:graphic>
          <a:graphicData uri="http://schemas.openxmlformats.org/presentationml/2006/ole">
            <p:oleObj spid="_x0000_s88066" name="Equation" r:id="rId3" imgW="1765300" imgH="698500" progId="">
              <p:embed/>
            </p:oleObj>
          </a:graphicData>
        </a:graphic>
      </p:graphicFrame>
      <p:graphicFrame>
        <p:nvGraphicFramePr>
          <p:cNvPr id="30734" name="Object 7"/>
          <p:cNvGraphicFramePr>
            <a:graphicFrameLocks noChangeAspect="1"/>
          </p:cNvGraphicFramePr>
          <p:nvPr/>
        </p:nvGraphicFramePr>
        <p:xfrm>
          <a:off x="1263650" y="4508500"/>
          <a:ext cx="7053263" cy="1422400"/>
        </p:xfrm>
        <a:graphic>
          <a:graphicData uri="http://schemas.openxmlformats.org/presentationml/2006/ole">
            <p:oleObj spid="_x0000_s88067" name="Equation" r:id="rId4" imgW="3530600" imgH="711200" progId="">
              <p:embed/>
            </p:oleObj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827088" y="4951413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851275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311650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27088" y="6211888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5" grpId="0"/>
      <p:bldP spid="30736" grpId="0" animBg="1"/>
      <p:bldP spid="30737" grpId="0" animBg="1"/>
      <p:bldP spid="307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4"/>
          <p:cNvSpPr>
            <a:spLocks noChangeArrowheads="1"/>
          </p:cNvSpPr>
          <p:nvPr/>
        </p:nvSpPr>
        <p:spPr bwMode="auto">
          <a:xfrm>
            <a:off x="457200" y="455613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定义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若干个</a:t>
            </a:r>
            <a:r>
              <a:rPr kumimoji="1" lang="zh-CN" altLang="en-US" sz="2400" b="1" smtClean="0">
                <a:solidFill>
                  <a:srgbClr val="0000CC"/>
                </a:solidFill>
              </a:rPr>
              <a:t>同维数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的列向量（行向量）所组成的集合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369685" name="Rectangle 21"/>
          <p:cNvSpPr>
            <a:spLocks noChangeArrowheads="1"/>
          </p:cNvSpPr>
          <p:nvPr/>
        </p:nvSpPr>
        <p:spPr bwMode="auto">
          <a:xfrm>
            <a:off x="323850" y="3933825"/>
            <a:ext cx="80883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（</a:t>
            </a:r>
            <a:r>
              <a:rPr lang="en-US" altLang="zh-CN" sz="2400" b="1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）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当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时，齐次线性方程组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的全体解组成的向量组含有无穷多个向量．如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46088" y="2492375"/>
            <a:ext cx="13176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例如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369687" name="Object 23"/>
          <p:cNvGraphicFramePr>
            <a:graphicFrameLocks noChangeAspect="1"/>
          </p:cNvGraphicFramePr>
          <p:nvPr/>
        </p:nvGraphicFramePr>
        <p:xfrm>
          <a:off x="1817688" y="2636838"/>
          <a:ext cx="3186112" cy="1130300"/>
        </p:xfrm>
        <a:graphic>
          <a:graphicData uri="http://schemas.openxmlformats.org/presentationml/2006/ole">
            <p:oleObj spid="_x0000_s71682" name="公式" r:id="rId3" imgW="2006600" imgH="711200" progId="Equation.3">
              <p:embed/>
            </p:oleObj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3006725"/>
            <a:ext cx="13176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（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6088" y="1700213"/>
            <a:ext cx="83740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注</a:t>
            </a:r>
            <a:r>
              <a:rPr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: (1) </a:t>
            </a:r>
            <a:r>
              <a:rPr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向量组中的向量必须是同型向量</a:t>
            </a:r>
            <a:r>
              <a:rPr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     (2)</a:t>
            </a:r>
            <a:r>
              <a:rPr lang="zh-CN" altLang="en-US" sz="2400" b="1" smtClean="0">
                <a:solidFill>
                  <a:srgbClr val="0000FF"/>
                </a:solidFill>
              </a:rPr>
              <a:t>一个向量组可含有限多个向量，也可含无限多个向量</a:t>
            </a:r>
            <a:r>
              <a:rPr lang="en-US" altLang="zh-CN" sz="2400" b="1" smtClean="0">
                <a:solidFill>
                  <a:srgbClr val="0000FF"/>
                </a:solidFill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931988" y="5110163"/>
          <a:ext cx="4224337" cy="1828800"/>
        </p:xfrm>
        <a:graphic>
          <a:graphicData uri="http://schemas.openxmlformats.org/presentationml/2006/ole">
            <p:oleObj spid="_x0000_s71683" name="公式" r:id="rId4" imgW="26416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5" grpId="0"/>
      <p:bldP spid="2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一、向量组的线性相关性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91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给定向量组 </a:t>
            </a:r>
            <a:r>
              <a:rPr kumimoji="1" lang="en-US" altLang="zh-CN" i="1" smtClean="0"/>
              <a:t>A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m </a:t>
            </a:r>
            <a:r>
              <a:rPr kumimoji="1" lang="zh-CN" altLang="en-US" smtClean="0"/>
              <a:t>，如果存在</a:t>
            </a:r>
            <a:r>
              <a:rPr kumimoji="1" lang="zh-CN" altLang="en-US" smtClean="0">
                <a:solidFill>
                  <a:srgbClr val="0000FF"/>
                </a:solidFill>
              </a:rPr>
              <a:t>不全为零</a:t>
            </a:r>
            <a:r>
              <a:rPr kumimoji="1" lang="zh-CN" altLang="en-US" smtClean="0"/>
              <a:t>的实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数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k</a:t>
            </a:r>
            <a:r>
              <a:rPr kumimoji="1" lang="en-US" altLang="zh-CN" i="1" baseline="-25000" smtClean="0"/>
              <a:t>m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，使得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1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 </a:t>
            </a:r>
            <a:r>
              <a:rPr kumimoji="1" lang="en-US" altLang="zh-CN" smtClean="0"/>
              <a:t>+ </a:t>
            </a:r>
            <a:r>
              <a:rPr kumimoji="1" lang="en-US" altLang="zh-CN" i="1" smtClean="0"/>
              <a:t>k</a:t>
            </a:r>
            <a:r>
              <a:rPr kumimoji="1" lang="en-US" altLang="zh-CN" baseline="-25000" smtClean="0"/>
              <a:t>2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 </a:t>
            </a:r>
            <a:r>
              <a:rPr kumimoji="1" lang="en-US" altLang="zh-CN" smtClean="0"/>
              <a:t>+ … + </a:t>
            </a:r>
            <a:r>
              <a:rPr kumimoji="1" lang="en-US" altLang="zh-CN" i="1" smtClean="0"/>
              <a:t>k</a:t>
            </a:r>
            <a:r>
              <a:rPr kumimoji="1" lang="en-US" altLang="zh-CN" i="1" baseline="-25000" smtClean="0"/>
              <a:t>m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m </a:t>
            </a:r>
            <a:r>
              <a:rPr kumimoji="1" lang="en-US" altLang="zh-CN" smtClean="0"/>
              <a:t>=0</a:t>
            </a:r>
            <a:r>
              <a:rPr kumimoji="1" lang="zh-CN" altLang="en-US" smtClean="0">
                <a:solidFill>
                  <a:srgbClr val="0000FF"/>
                </a:solidFill>
              </a:rPr>
              <a:t>（零向量）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则称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线性相关</a:t>
            </a:r>
            <a:r>
              <a:rPr lang="zh-CN" altLang="en-US" smtClean="0"/>
              <a:t>的，否则称它是</a:t>
            </a:r>
            <a:r>
              <a:rPr lang="zh-CN" altLang="en-US" smtClean="0">
                <a:solidFill>
                  <a:srgbClr val="FF0000"/>
                </a:solidFill>
              </a:rPr>
              <a:t>线性无关</a:t>
            </a:r>
            <a:r>
              <a:rPr lang="zh-CN" altLang="en-US" smtClean="0"/>
              <a:t>的．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1175" y="4078288"/>
            <a:ext cx="233203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endParaRPr kumimoji="1" lang="en-US" altLang="zh-CN" sz="2400" b="1" smtClean="0">
              <a:solidFill>
                <a:srgbClr val="FF0000"/>
              </a:solidFill>
              <a:latin typeface="楷体_GB2312" pitchFamily="49" charset="-122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线性相关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46475" y="4076700"/>
            <a:ext cx="301625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有非零解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906713" y="45164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67575" y="4516438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m</a:t>
            </a:r>
            <a:endParaRPr kumimoji="1" lang="en-US" altLang="zh-CN" sz="2400" b="1" i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626225" y="45164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6" grpId="0"/>
      <p:bldP spid="24587" grpId="0"/>
      <p:bldP spid="24588" grpId="0" animBg="1"/>
      <p:bldP spid="24589" grpId="0"/>
      <p:bldP spid="245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备注：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给定向量组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，不是线性相关，就是线性无关，两者必居其一．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线性相关，通常是指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≥2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的情形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若向量组只包含一个向量：当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零向量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时，线性相关；当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不是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零向量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时，线性无关．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≥2)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线性相关，也就是向量组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中，至少有一个向量能由其余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个向量线性表示．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特别地，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8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8000"/>
                </a:solidFill>
              </a:rPr>
              <a:t>线性相关当且仅当 </a:t>
            </a: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8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8000"/>
                </a:solidFill>
              </a:rPr>
              <a:t>的分量对应成比例，其几何意义是两向量共线．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8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8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8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8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8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8000"/>
                </a:solidFill>
              </a:rPr>
              <a:t>线性相关的几何意义是三个向量共面．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1320800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向量组线性相关性的判定（重点、难点）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存在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不全为零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的实数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（零向量）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FF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有非零解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的秩小于向量的个数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中至少有一个向量能由其余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个向量线性	表示．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26844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40513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4735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5419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31527" name="矩形 6"/>
          <p:cNvSpPr>
            <a:spLocks noChangeArrowheads="1"/>
          </p:cNvSpPr>
          <p:nvPr/>
        </p:nvSpPr>
        <p:spPr bwMode="auto">
          <a:xfrm>
            <a:off x="539750" y="692150"/>
            <a:ext cx="379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</a:rPr>
              <a:t>二、线性相关性的判定</a:t>
            </a:r>
            <a:endParaRPr lang="zh-CN" altLang="en-US" sz="2800" smtClean="0">
              <a:solidFill>
                <a:srgbClr val="00007D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向量组线性无关性的判定</a:t>
            </a:r>
            <a:r>
              <a:rPr lang="zh-CN" altLang="en-US" sz="2400" b="1" smtClean="0">
                <a:solidFill>
                  <a:srgbClr val="FF0000"/>
                </a:solidFill>
              </a:rPr>
              <a:t>（重点、难点）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如果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（零向量）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，则必有</a:t>
            </a:r>
          </a:p>
          <a:p>
            <a:pPr marL="342900" indent="-342900" algn="ctr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 … =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FF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只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有零解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的秩等于向量的个数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中任何一个向量都不能由其余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个向量线	性表示．</a:t>
            </a:r>
          </a:p>
        </p:txBody>
      </p:sp>
      <p:sp>
        <p:nvSpPr>
          <p:cNvPr id="1132547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32548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32549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32550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向量组线性相关性的判定（重点、难点）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存在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不全为零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的实数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（零向量）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FF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有非零解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的秩小于向量的个数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中至少有一个向量能由其余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个向量线性	表示．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5613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向量组线性无关性的判定（重点、难点）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线性无关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		如果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（零向量），则必有</a:t>
            </a:r>
          </a:p>
          <a:p>
            <a:pPr marL="342900" indent="-342900" algn="ctr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FF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 … = 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=0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FF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元齐次线性方程组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只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有零解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		矩阵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FF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的秩等于向量的个数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		向量组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中任何一个向量都不能由其余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个向量线	性表示．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6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试讨论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维单位坐标向量组的线性相关性．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16100" y="1052513"/>
          <a:ext cx="4411663" cy="2049462"/>
        </p:xfrm>
        <a:graphic>
          <a:graphicData uri="http://schemas.openxmlformats.org/presentationml/2006/ole">
            <p:oleObj spid="_x0000_s89090" name="公式" r:id="rId3" imgW="1968500" imgH="914400" progId="Equation.3">
              <p:embed/>
            </p:oleObj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39750" y="3357563"/>
            <a:ext cx="8229600" cy="525462"/>
            <a:chOff x="539552" y="3767575"/>
            <a:chExt cx="8229600" cy="525521"/>
          </a:xfrm>
        </p:grpSpPr>
        <p:sp>
          <p:nvSpPr>
            <p:cNvPr id="1134601" name="Rectangle 6"/>
            <p:cNvSpPr>
              <a:spLocks noChangeArrowheads="1"/>
            </p:cNvSpPr>
            <p:nvPr/>
          </p:nvSpPr>
          <p:spPr bwMode="auto">
            <a:xfrm>
              <a:off x="539552" y="3836913"/>
              <a:ext cx="82296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600" indent="-6096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 smtClean="0">
                  <a:solidFill>
                    <a:srgbClr val="0000FF"/>
                  </a:solidFill>
                </a:rPr>
                <a:t>解：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设有                               使得 </a:t>
              </a: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34602" name="Object 5"/>
            <p:cNvGraphicFramePr>
              <a:graphicFrameLocks noChangeAspect="1"/>
            </p:cNvGraphicFramePr>
            <p:nvPr/>
          </p:nvGraphicFramePr>
          <p:xfrm>
            <a:off x="2051721" y="3767575"/>
            <a:ext cx="2016224" cy="525521"/>
          </p:xfrm>
          <a:graphic>
            <a:graphicData uri="http://schemas.openxmlformats.org/presentationml/2006/ole">
              <p:oleObj spid="_x0000_s89093" name="公式" r:id="rId4" imgW="876300" imgH="228600" progId="Equation.3">
                <p:embed/>
              </p:oleObj>
            </a:graphicData>
          </a:graphic>
        </p:graphicFrame>
        <p:graphicFrame>
          <p:nvGraphicFramePr>
            <p:cNvPr id="1134603" name="Object 6"/>
            <p:cNvGraphicFramePr>
              <a:graphicFrameLocks noChangeAspect="1"/>
            </p:cNvGraphicFramePr>
            <p:nvPr/>
          </p:nvGraphicFramePr>
          <p:xfrm>
            <a:off x="4924177" y="3788271"/>
            <a:ext cx="3824287" cy="504825"/>
          </p:xfrm>
          <a:graphic>
            <a:graphicData uri="http://schemas.openxmlformats.org/presentationml/2006/ole">
              <p:oleObj spid="_x0000_s89094" name="公式" r:id="rId5" imgW="1549400" imgH="228600" progId="Equation.3">
                <p:embed/>
              </p:oleObj>
            </a:graphicData>
          </a:graphic>
        </p:graphicFrame>
      </p:grpSp>
      <p:graphicFrame>
        <p:nvGraphicFramePr>
          <p:cNvPr id="1817607" name="Object 7"/>
          <p:cNvGraphicFramePr>
            <a:graphicFrameLocks noChangeAspect="1"/>
          </p:cNvGraphicFramePr>
          <p:nvPr/>
        </p:nvGraphicFramePr>
        <p:xfrm>
          <a:off x="900113" y="4005263"/>
          <a:ext cx="4891087" cy="2074862"/>
        </p:xfrm>
        <a:graphic>
          <a:graphicData uri="http://schemas.openxmlformats.org/presentationml/2006/ole">
            <p:oleObj spid="_x0000_s89091" name="公式" r:id="rId6" imgW="1981200" imgH="939800" progId="Equation.3">
              <p:embed/>
            </p:oleObj>
          </a:graphicData>
        </a:graphic>
      </p:graphicFrame>
      <p:sp>
        <p:nvSpPr>
          <p:cNvPr id="1134598" name="TextBox 10"/>
          <p:cNvSpPr txBox="1">
            <a:spLocks noChangeArrowheads="1"/>
          </p:cNvSpPr>
          <p:nvPr/>
        </p:nvSpPr>
        <p:spPr bwMode="auto">
          <a:xfrm>
            <a:off x="468313" y="4797425"/>
            <a:ext cx="57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即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5724525" y="4773613"/>
          <a:ext cx="3273425" cy="527050"/>
        </p:xfrm>
        <a:graphic>
          <a:graphicData uri="http://schemas.openxmlformats.org/presentationml/2006/ole">
            <p:oleObj spid="_x0000_s89092" name="公式" r:id="rId7" imgW="1422400" imgH="228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288" y="6135688"/>
            <a:ext cx="77771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</a:t>
            </a:r>
            <a:r>
              <a:rPr kumimoji="1"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n</a:t>
            </a:r>
            <a:r>
              <a:rPr kumimoji="1"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 </a:t>
            </a:r>
            <a:r>
              <a:rPr kumimoji="1"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维单位坐标向量组的线性无关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81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57200" y="1285875"/>
            <a:ext cx="8229600" cy="43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已知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试讨论向量组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及向量组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的线性相关性．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可见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线性相关；</a:t>
            </a:r>
          </a:p>
          <a:p>
            <a:pPr marL="60960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同时，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</p:txBody>
      </p:sp>
      <p:graphicFrame>
        <p:nvGraphicFramePr>
          <p:cNvPr id="38921" name="Object 6"/>
          <p:cNvGraphicFramePr>
            <a:graphicFrameLocks noChangeAspect="1"/>
          </p:cNvGraphicFramePr>
          <p:nvPr/>
        </p:nvGraphicFramePr>
        <p:xfrm>
          <a:off x="2295525" y="765175"/>
          <a:ext cx="3932238" cy="1397000"/>
        </p:xfrm>
        <a:graphic>
          <a:graphicData uri="http://schemas.openxmlformats.org/presentationml/2006/ole">
            <p:oleObj spid="_x0000_s90114" name="Equation" r:id="rId3" imgW="1968500" imgH="698500" progId="">
              <p:embed/>
            </p:oleObj>
          </a:graphicData>
        </a:graphic>
      </p:graphicFrame>
      <p:graphicFrame>
        <p:nvGraphicFramePr>
          <p:cNvPr id="38922" name="Object 7"/>
          <p:cNvGraphicFramePr>
            <a:graphicFrameLocks noChangeAspect="1"/>
          </p:cNvGraphicFramePr>
          <p:nvPr/>
        </p:nvGraphicFramePr>
        <p:xfrm>
          <a:off x="3092450" y="3011488"/>
          <a:ext cx="2992438" cy="1397000"/>
        </p:xfrm>
        <a:graphic>
          <a:graphicData uri="http://schemas.openxmlformats.org/presentationml/2006/ole">
            <p:oleObj spid="_x0000_s90115" name="Equation" r:id="rId4" imgW="1498600" imgH="69850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348038" y="4532313"/>
          <a:ext cx="525462" cy="409575"/>
        </p:xfrm>
        <a:graphic>
          <a:graphicData uri="http://schemas.openxmlformats.org/presentationml/2006/ole">
            <p:oleObj spid="_x0000_s90116" name="公式" r:id="rId5" imgW="228402" imgH="17764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89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9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89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455613"/>
            <a:ext cx="82296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已知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线性无关，且</a:t>
            </a:r>
          </a:p>
          <a:p>
            <a:pPr marL="609600" indent="-60960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试证明向量组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解题思路：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转化为齐次线性方程组的问题；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转化为矩阵的秩的问题．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9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已知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线性无关，且</a:t>
            </a:r>
          </a:p>
          <a:p>
            <a:pPr marL="609600" indent="-60960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试证明向量组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  <a:p>
            <a:pPr marL="609600" indent="-609600"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解法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转化为齐次线性方程组的问题．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已知                                                          ，记作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AK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线性无关，所以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Kx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又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|K| = 2 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≠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，那么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Kx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只有零解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p:oleObj spid="_x0000_s91138" name="Equation" r:id="rId3" imgW="21082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已知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线性无关，且</a:t>
            </a:r>
          </a:p>
          <a:p>
            <a:pPr marL="609600" indent="-60960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试证明向量组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  <a:p>
            <a:pPr marL="609600" indent="-609600"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解法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转化为矩阵的秩的问题．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已知                                                          ，记作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AK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cs typeface="Times New Roman" pitchFamily="18" charset="0"/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可逆，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又向量组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3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) = 3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p:oleObj spid="_x0000_s92162" name="Equation" r:id="rId3" imgW="21082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3" name="Object 8"/>
          <p:cNvGraphicFramePr>
            <a:graphicFrameLocks noChangeAspect="1"/>
          </p:cNvGraphicFramePr>
          <p:nvPr/>
        </p:nvGraphicFramePr>
        <p:xfrm>
          <a:off x="457200" y="1871663"/>
          <a:ext cx="3452813" cy="1420812"/>
        </p:xfrm>
        <a:graphic>
          <a:graphicData uri="http://schemas.openxmlformats.org/presentationml/2006/ole">
            <p:oleObj spid="_x0000_s72706" name="Equation" r:id="rId3" imgW="1727200" imgH="711200" progId="">
              <p:embed/>
            </p:oleObj>
          </a:graphicData>
        </a:graphic>
      </p:graphicFrame>
      <p:graphicFrame>
        <p:nvGraphicFramePr>
          <p:cNvPr id="140294" name="Object 9"/>
          <p:cNvGraphicFramePr>
            <a:graphicFrameLocks noChangeAspect="1"/>
          </p:cNvGraphicFramePr>
          <p:nvPr/>
        </p:nvGraphicFramePr>
        <p:xfrm>
          <a:off x="3851275" y="2355850"/>
          <a:ext cx="2157413" cy="508000"/>
        </p:xfrm>
        <a:graphic>
          <a:graphicData uri="http://schemas.openxmlformats.org/presentationml/2006/ole">
            <p:oleObj spid="_x0000_s72707" name="Equation" r:id="rId4" imgW="1422720" imgH="330120" progId="">
              <p:embed/>
            </p:oleObj>
          </a:graphicData>
        </a:graphic>
      </p:graphicFrame>
      <p:graphicFrame>
        <p:nvGraphicFramePr>
          <p:cNvPr id="140295" name="Object 10"/>
          <p:cNvGraphicFramePr>
            <a:graphicFrameLocks noChangeAspect="1"/>
          </p:cNvGraphicFramePr>
          <p:nvPr/>
        </p:nvGraphicFramePr>
        <p:xfrm>
          <a:off x="6011863" y="1844675"/>
          <a:ext cx="1041400" cy="1473200"/>
        </p:xfrm>
        <a:graphic>
          <a:graphicData uri="http://schemas.openxmlformats.org/presentationml/2006/ole">
            <p:oleObj spid="_x0000_s72708" name="Equation" r:id="rId5" imgW="685800" imgH="965520" progId="">
              <p:embed/>
            </p:oleObj>
          </a:graphicData>
        </a:graphic>
      </p:graphicFrame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457200" y="36988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结论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：含有限个向量的有序向量组与矩阵一一对应．</a:t>
            </a:r>
          </a:p>
        </p:txBody>
      </p:sp>
      <p:sp>
        <p:nvSpPr>
          <p:cNvPr id="140302" name="AutoShape 14"/>
          <p:cNvSpPr>
            <a:spLocks noChangeArrowheads="1"/>
          </p:cNvSpPr>
          <p:nvPr/>
        </p:nvSpPr>
        <p:spPr bwMode="auto">
          <a:xfrm>
            <a:off x="6948488" y="1268413"/>
            <a:ext cx="2124075" cy="1152525"/>
          </a:xfrm>
          <a:prstGeom prst="cloudCallout">
            <a:avLst>
              <a:gd name="adj1" fmla="val -38343"/>
              <a:gd name="adj2" fmla="val 8402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有限向量组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8313" y="4371975"/>
            <a:ext cx="5327650" cy="557213"/>
            <a:chOff x="295" y="3294"/>
            <a:chExt cx="3356" cy="351"/>
          </a:xfrm>
        </p:grpSpPr>
        <p:sp>
          <p:nvSpPr>
            <p:cNvPr id="1101841" name="Rectangle 13"/>
            <p:cNvSpPr>
              <a:spLocks noChangeArrowheads="1"/>
            </p:cNvSpPr>
            <p:nvPr/>
          </p:nvSpPr>
          <p:spPr bwMode="auto">
            <a:xfrm>
              <a:off x="295" y="3294"/>
              <a:ext cx="3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400" b="1" smtClean="0">
                  <a:solidFill>
                    <a:srgbClr val="FF0000"/>
                  </a:solidFill>
                </a:rPr>
                <a:t>问</a:t>
              </a:r>
              <a:r>
                <a:rPr kumimoji="1" lang="en-US" altLang="zh-CN" sz="2400" b="1" smtClean="0">
                  <a:solidFill>
                    <a:srgbClr val="FF0000"/>
                  </a:solidFill>
                </a:rPr>
                <a:t>:                                         ?</a:t>
              </a:r>
            </a:p>
          </p:txBody>
        </p:sp>
        <p:graphicFrame>
          <p:nvGraphicFramePr>
            <p:cNvPr id="1101842" name="Object 12"/>
            <p:cNvGraphicFramePr>
              <a:graphicFrameLocks noChangeAspect="1"/>
            </p:cNvGraphicFramePr>
            <p:nvPr/>
          </p:nvGraphicFramePr>
          <p:xfrm>
            <a:off x="793" y="3294"/>
            <a:ext cx="2268" cy="351"/>
          </p:xfrm>
          <a:graphic>
            <a:graphicData uri="http://schemas.openxmlformats.org/presentationml/2006/ole">
              <p:oleObj spid="_x0000_s72710" name="公式" r:id="rId6" imgW="1181100" imgH="228600" progId="Equation.3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3" y="4967288"/>
            <a:ext cx="5327650" cy="557212"/>
            <a:chOff x="295" y="3669"/>
            <a:chExt cx="3356" cy="351"/>
          </a:xfrm>
        </p:grpSpPr>
        <p:sp>
          <p:nvSpPr>
            <p:cNvPr id="1101839" name="Rectangle 13"/>
            <p:cNvSpPr>
              <a:spLocks noChangeArrowheads="1"/>
            </p:cNvSpPr>
            <p:nvPr/>
          </p:nvSpPr>
          <p:spPr bwMode="auto">
            <a:xfrm>
              <a:off x="295" y="3669"/>
              <a:ext cx="3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400" b="1" smtClean="0">
                  <a:solidFill>
                    <a:srgbClr val="FF0000"/>
                  </a:solidFill>
                </a:rPr>
                <a:t>答</a:t>
              </a:r>
              <a:r>
                <a:rPr kumimoji="1" lang="en-US" altLang="zh-CN" sz="2400" b="1" smtClean="0">
                  <a:solidFill>
                    <a:srgbClr val="FF0000"/>
                  </a:solidFill>
                </a:rPr>
                <a:t>:                                        </a:t>
              </a:r>
            </a:p>
          </p:txBody>
        </p:sp>
        <p:graphicFrame>
          <p:nvGraphicFramePr>
            <p:cNvPr id="1101840" name="Object 15"/>
            <p:cNvGraphicFramePr>
              <a:graphicFrameLocks noChangeAspect="1"/>
            </p:cNvGraphicFramePr>
            <p:nvPr/>
          </p:nvGraphicFramePr>
          <p:xfrm>
            <a:off x="793" y="3669"/>
            <a:ext cx="2268" cy="351"/>
          </p:xfrm>
          <a:graphic>
            <a:graphicData uri="http://schemas.openxmlformats.org/presentationml/2006/ole">
              <p:oleObj spid="_x0000_s72709" name="公式" r:id="rId7" imgW="1181100" imgH="228600" progId="Equation.3">
                <p:embed/>
              </p:oleObj>
            </a:graphicData>
          </a:graphic>
        </p:graphicFrame>
      </p:grp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1879600" y="1917700"/>
            <a:ext cx="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2505075" y="1917700"/>
            <a:ext cx="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3132138" y="1917700"/>
            <a:ext cx="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1258888" y="2392363"/>
            <a:ext cx="2592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1258888" y="2854325"/>
            <a:ext cx="2592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1838" name="Text Box 21"/>
          <p:cNvSpPr txBox="1">
            <a:spLocks noChangeArrowheads="1"/>
          </p:cNvSpPr>
          <p:nvPr/>
        </p:nvSpPr>
        <p:spPr bwMode="auto">
          <a:xfrm>
            <a:off x="539750" y="836613"/>
            <a:ext cx="475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二、矩阵与向量组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1" grpId="0"/>
      <p:bldP spid="140302" grpId="0" animBg="1"/>
      <p:bldP spid="140298" grpId="0" animBg="1"/>
      <p:bldP spid="140298" grpId="1" animBg="1"/>
      <p:bldP spid="140299" grpId="0" animBg="1"/>
      <p:bldP spid="140299" grpId="1" animBg="1"/>
      <p:bldP spid="140300" grpId="0" animBg="1"/>
      <p:bldP spid="140300" grpId="1" animBg="1"/>
      <p:bldP spid="140296" grpId="0" animBg="1"/>
      <p:bldP spid="1402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231187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</a:rPr>
              <a:t>三、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相关结论  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（定理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5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   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(1)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若向量组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线性相关， 则向量组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 dirty="0">
                <a:solidFill>
                  <a:srgbClr val="FF0000"/>
                </a:solidFill>
              </a:rPr>
              <a:t>+1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也线性相关．（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部分相关，整体相关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	其逆否命题也成立，即若向量组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线性无关，则向量组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也线性无关． ．（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整体无关，部分无关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(2)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个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维向量组成的向量组，当维数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小于向量个数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时，一定线性相关．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	特别地，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个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维向量一定线性相关．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(3)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设向量组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线性无关， 而向量组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线性相关，则向量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必能由向量组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线性表示，且表示式是唯一的．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231187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(1)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 则向量组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也线性相关．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证：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因为向量组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线性相关，所以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，</a:t>
            </a: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  <a:cs typeface="Times New Roman" pitchFamily="18" charset="0"/>
              </a:rPr>
              <a:t>≤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+1&lt;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1,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也线性相关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(2)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维向量组成的向量组，当维数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小于向量个数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时，一定线性相关．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证：设该向量组对应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列的矩阵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则由矩阵秩的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性质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  <a:cs typeface="Times New Roman" pitchFamily="18" charset="0"/>
              </a:rPr>
              <a:t> ≤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min{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}=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n&lt;m,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故向量组线性相关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231187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(3)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 而向量组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线性相关，则向量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必能由向量组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线性表示，且表示式是唯一的．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证：因为向量组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线性无关，所以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m. 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而向量组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线性相关，所以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m+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1.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又因为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cs typeface="Times New Roman" pitchFamily="18" charset="0"/>
              </a:rPr>
              <a:t>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所以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m= 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），即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，故向量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必能由向量组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线性表示，且表示式是唯一的．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231187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例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设向量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 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关，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证明：（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线性表示；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不能由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证：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(1)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线性无关，由定理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5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关，又因为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 再根据定理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5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(2)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用反证法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线性表示，又由（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能由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线性表示，故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线性表示，这与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线性无关矛盾，所以）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不能由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矩形 1"/>
          <p:cNvSpPr>
            <a:spLocks noChangeArrowheads="1"/>
          </p:cNvSpPr>
          <p:nvPr/>
        </p:nvSpPr>
        <p:spPr bwMode="auto">
          <a:xfrm>
            <a:off x="3786188" y="857250"/>
            <a:ext cx="111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FF0000"/>
                </a:solidFill>
              </a:rPr>
              <a:t>小 结</a:t>
            </a:r>
            <a:endParaRPr lang="zh-CN" altLang="en-US" sz="3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4313" y="1681163"/>
            <a:ext cx="555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一、</a:t>
            </a:r>
            <a:r>
              <a:rPr kumimoji="1" lang="en-US" altLang="zh-CN" sz="2400" b="1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向量组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  <a:latin typeface="楷体_GB2312" pitchFamily="49" charset="-122"/>
              </a:rPr>
              <a:t>线性相关</a:t>
            </a:r>
            <a:r>
              <a:rPr kumimoji="1" lang="en-US" altLang="zh-CN" sz="2400" b="1" dirty="0">
                <a:solidFill>
                  <a:srgbClr val="9999FF">
                    <a:lumMod val="50000"/>
                  </a:srgbClr>
                </a:solidFill>
                <a:latin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  <a:latin typeface="楷体_GB2312" pitchFamily="49" charset="-122"/>
              </a:rPr>
              <a:t>无关</a:t>
            </a:r>
            <a:r>
              <a:rPr kumimoji="1" lang="en-US" altLang="zh-CN" sz="2400" b="1" dirty="0">
                <a:solidFill>
                  <a:srgbClr val="9999FF">
                    <a:lumMod val="50000"/>
                  </a:srgbClr>
                </a:solidFill>
                <a:latin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  <a:latin typeface="楷体_GB2312" pitchFamily="49" charset="-122"/>
              </a:rPr>
              <a:t>的定义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2797175"/>
            <a:ext cx="8229600" cy="1917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kern="0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 kern="0">
                <a:solidFill>
                  <a:srgbClr val="000000"/>
                </a:solidFill>
              </a:rPr>
              <a:t>给定向量组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zh-CN" altLang="en-US" sz="2400" b="1" ker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kern="0" baseline="-25000">
                <a:solidFill>
                  <a:srgbClr val="000000"/>
                </a:solidFill>
              </a:rPr>
              <a:t>m </a:t>
            </a:r>
            <a:r>
              <a:rPr kumimoji="1" lang="zh-CN" altLang="en-US" sz="2400" b="1" kern="0">
                <a:solidFill>
                  <a:srgbClr val="000000"/>
                </a:solidFill>
              </a:rPr>
              <a:t>，如果存在</a:t>
            </a:r>
            <a:r>
              <a:rPr kumimoji="1" lang="zh-CN" altLang="en-US" sz="2400" b="1" kern="0">
                <a:solidFill>
                  <a:srgbClr val="0000FF"/>
                </a:solidFill>
              </a:rPr>
              <a:t>不全为零</a:t>
            </a:r>
            <a:r>
              <a:rPr kumimoji="1" lang="zh-CN" altLang="en-US" sz="2400" b="1" kern="0">
                <a:solidFill>
                  <a:srgbClr val="000000"/>
                </a:solidFill>
              </a:rPr>
              <a:t>的实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kern="0">
                <a:solidFill>
                  <a:srgbClr val="000000"/>
                </a:solidFill>
              </a:rPr>
              <a:t>数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k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k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kern="0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 </a:t>
            </a:r>
            <a:r>
              <a:rPr kumimoji="1" lang="zh-CN" altLang="en-US" sz="2400" b="1" ker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400" b="1" i="1" kern="0">
                <a:solidFill>
                  <a:srgbClr val="000000"/>
                </a:solidFill>
              </a:rPr>
              <a:t>k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k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kern="0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kern="0" baseline="-25000">
                <a:solidFill>
                  <a:srgbClr val="000000"/>
                </a:solidFill>
              </a:rPr>
              <a:t>m </a:t>
            </a:r>
            <a:r>
              <a:rPr kumimoji="1" lang="en-US" altLang="zh-CN" sz="2400" b="1" kern="0">
                <a:solidFill>
                  <a:srgbClr val="000000"/>
                </a:solidFill>
              </a:rPr>
              <a:t>=0</a:t>
            </a:r>
            <a:r>
              <a:rPr kumimoji="1" lang="zh-CN" altLang="en-US" sz="2400" b="1" kern="0">
                <a:solidFill>
                  <a:srgbClr val="0000FF"/>
                </a:solidFill>
              </a:rPr>
              <a:t>（零向量）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kern="0">
                <a:solidFill>
                  <a:srgbClr val="000000"/>
                </a:solidFill>
              </a:rPr>
              <a:t>则称</a:t>
            </a:r>
            <a:r>
              <a:rPr kumimoji="1" lang="zh-CN" altLang="en-US" sz="2400" b="1" ker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kern="0">
                <a:solidFill>
                  <a:srgbClr val="000000"/>
                </a:solidFill>
              </a:rPr>
              <a:t>A </a:t>
            </a:r>
            <a:r>
              <a:rPr lang="zh-CN" altLang="en-US" sz="2400" b="1" kern="0">
                <a:solidFill>
                  <a:srgbClr val="000000"/>
                </a:solidFill>
              </a:rPr>
              <a:t>是</a:t>
            </a:r>
            <a:r>
              <a:rPr lang="zh-CN" altLang="en-US" sz="2400" b="1" kern="0">
                <a:solidFill>
                  <a:srgbClr val="FF0000"/>
                </a:solidFill>
              </a:rPr>
              <a:t>线性相关</a:t>
            </a:r>
            <a:r>
              <a:rPr lang="zh-CN" altLang="en-US" sz="2400" b="1" kern="0">
                <a:solidFill>
                  <a:srgbClr val="000000"/>
                </a:solidFill>
              </a:rPr>
              <a:t>的，否则称它是</a:t>
            </a:r>
            <a:r>
              <a:rPr lang="zh-CN" altLang="en-US" sz="2400" b="1" kern="0">
                <a:solidFill>
                  <a:srgbClr val="FF0000"/>
                </a:solidFill>
              </a:rPr>
              <a:t>线性无关</a:t>
            </a:r>
            <a:r>
              <a:rPr lang="zh-CN" altLang="en-US" sz="2400" b="1" kern="0">
                <a:solidFill>
                  <a:srgbClr val="000000"/>
                </a:solidFill>
              </a:rPr>
              <a:t>的．</a:t>
            </a:r>
            <a:endParaRPr lang="zh-CN" altLang="en-US" sz="2400" b="1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1320800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向量组线性相关性的判定（重点、难点）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存在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不全为零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的实数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（零向量）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FF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有非零解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的秩小于向量的个数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中至少有一个向量能由其余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个向量线性	表示．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26844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40513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4735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5419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45863" name="矩形 6"/>
          <p:cNvSpPr>
            <a:spLocks noChangeArrowheads="1"/>
          </p:cNvSpPr>
          <p:nvPr/>
        </p:nvSpPr>
        <p:spPr bwMode="auto">
          <a:xfrm>
            <a:off x="539750" y="692150"/>
            <a:ext cx="379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</a:rPr>
              <a:t>二、线性相关性的判定</a:t>
            </a:r>
            <a:endParaRPr lang="zh-CN" altLang="en-US" sz="2800" smtClean="0">
              <a:solidFill>
                <a:srgbClr val="00007D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向量组线性无关性的判定</a:t>
            </a:r>
            <a:r>
              <a:rPr lang="zh-CN" altLang="en-US" sz="2400" b="1" smtClean="0">
                <a:solidFill>
                  <a:srgbClr val="FF0000"/>
                </a:solidFill>
              </a:rPr>
              <a:t>（重点、难点）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如果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（零向量）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，则必有</a:t>
            </a:r>
          </a:p>
          <a:p>
            <a:pPr marL="342900" indent="-342900" algn="ctr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 … =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FF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只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有零解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的秩等于向量的个数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	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中任何一个向量都不能由其余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个向量线	性表示．</a:t>
            </a:r>
          </a:p>
        </p:txBody>
      </p:sp>
      <p:sp>
        <p:nvSpPr>
          <p:cNvPr id="1146883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46884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46885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46886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231187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三、其它结论：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定理（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P.90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定理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5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   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(1)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若向量组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线性相关， 则向量组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 dirty="0">
                <a:solidFill>
                  <a:srgbClr val="FF0000"/>
                </a:solidFill>
              </a:rPr>
              <a:t>+1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也线性相关．（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部分相关，整体相关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	其逆否命题也成立，即若向量组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线性无关，则向量组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也线性无关． ．（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整体无关，部分无关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(2)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个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维向量组成的向量组，当维数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小于向量个数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时，一定线性相关．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	特别地，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个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维向量一定线性相关．</a:t>
            </a:r>
          </a:p>
          <a:p>
            <a:pPr marL="457200" indent="-4572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(3)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设向量组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线性无关， 而向量组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线性相关，则向量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必能由向量组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线性表示，且表示式是唯一的．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3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向量组的秩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12896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12144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线性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50434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有限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19335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43529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264318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3338" y="1571625"/>
            <a:ext cx="1209675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系数矩阵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26050" y="1571625"/>
            <a:ext cx="3262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有限向量组与矩阵一一对应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1513" y="3638550"/>
            <a:ext cx="4522787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000000"/>
                </a:solidFill>
              </a:rPr>
              <a:t>Ax</a:t>
            </a:r>
            <a:r>
              <a:rPr lang="en-US" altLang="zh-CN" sz="2000" b="1" dirty="0">
                <a:solidFill>
                  <a:srgbClr val="000000"/>
                </a:solidFill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有解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当且仅当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可由矩阵 </a:t>
            </a:r>
            <a:r>
              <a:rPr lang="en-US" altLang="zh-CN" sz="2000" b="1" i="1" dirty="0">
                <a:solidFill>
                  <a:srgbClr val="000000"/>
                </a:solidFill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</a:rPr>
              <a:t>的列向量组线性表示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57200" y="4953000"/>
            <a:ext cx="8229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 smtClean="0">
                <a:solidFill>
                  <a:srgbClr val="FF0000"/>
                </a:solidFill>
              </a:rPr>
              <a:t>课本</a:t>
            </a:r>
            <a:r>
              <a:rPr kumimoji="1" lang="en-US" altLang="zh-CN" sz="2000" b="1" smtClean="0">
                <a:solidFill>
                  <a:srgbClr val="FF0000"/>
                </a:solidFill>
              </a:rPr>
              <a:t>P.</a:t>
            </a:r>
            <a:r>
              <a:rPr kumimoji="1" lang="zh-CN" altLang="en-US" sz="20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b="1" smtClean="0">
                <a:solidFill>
                  <a:srgbClr val="FF0000"/>
                </a:solidFill>
              </a:rPr>
              <a:t>88</a:t>
            </a:r>
            <a:r>
              <a:rPr kumimoji="1" lang="zh-CN" altLang="en-US" sz="2000" b="1" smtClean="0">
                <a:solidFill>
                  <a:srgbClr val="FF0000"/>
                </a:solidFill>
              </a:rPr>
              <a:t>定理</a:t>
            </a:r>
            <a:r>
              <a:rPr kumimoji="1" lang="en-US" altLang="zh-CN" sz="2000" b="1" smtClean="0">
                <a:solidFill>
                  <a:srgbClr val="FF0000"/>
                </a:solidFill>
              </a:rPr>
              <a:t>4</a:t>
            </a:r>
            <a:r>
              <a:rPr kumimoji="1" lang="zh-CN" altLang="en-US" sz="2000" b="1" smtClean="0">
                <a:solidFill>
                  <a:srgbClr val="FF0000"/>
                </a:solidFill>
              </a:rPr>
              <a:t>：</a:t>
            </a:r>
            <a:endParaRPr kumimoji="1" lang="en-US" altLang="zh-CN" sz="2000" b="1" smtClean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100000"/>
              <a:buFont typeface="Arial" charset="0"/>
              <a:buChar char="•"/>
            </a:pPr>
            <a:r>
              <a:rPr kumimoji="1" lang="zh-CN" altLang="en-US" sz="20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000" b="1" smtClean="0">
                <a:solidFill>
                  <a:srgbClr val="0000FF"/>
                </a:solidFill>
              </a:rPr>
              <a:t>线性相关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的充要条件是矩阵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的秩</a:t>
            </a:r>
            <a:r>
              <a:rPr kumimoji="1" lang="zh-CN" altLang="en-US" sz="2000" b="1" smtClean="0">
                <a:solidFill>
                  <a:srgbClr val="0000FF"/>
                </a:solidFill>
              </a:rPr>
              <a:t>小于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向量的个数 </a:t>
            </a:r>
            <a:r>
              <a:rPr kumimoji="1" lang="en-US" altLang="zh-CN" sz="20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</a:t>
            </a:r>
            <a:endParaRPr kumimoji="1" lang="en-US" altLang="zh-CN" sz="20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100000"/>
              <a:buFont typeface="Arial" charset="0"/>
              <a:buChar char="•"/>
            </a:pPr>
            <a:r>
              <a:rPr kumimoji="1" lang="zh-CN" altLang="en-US" sz="20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000" b="1" smtClean="0">
                <a:solidFill>
                  <a:srgbClr val="0000FF"/>
                </a:solidFill>
              </a:rPr>
              <a:t>线性无关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的充要条件是矩阵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0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0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的秩</a:t>
            </a:r>
            <a:r>
              <a:rPr kumimoji="1" lang="zh-CN" altLang="en-US" sz="2000" b="1" smtClean="0">
                <a:solidFill>
                  <a:srgbClr val="0000FF"/>
                </a:solidFill>
              </a:rPr>
              <a:t>等于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向量的个数 </a:t>
            </a:r>
            <a:r>
              <a:rPr kumimoji="1" lang="en-US" altLang="zh-CN" sz="2000" b="1" i="1" smtClean="0">
                <a:solidFill>
                  <a:srgbClr val="FF0000"/>
                </a:solidFill>
              </a:rPr>
              <a:t>m 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/>
      <p:bldP spid="25" grpId="0" build="allAtOnce"/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57200" y="455613"/>
            <a:ext cx="82296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</a:rPr>
              <a:t>三、向量组的线性组合</a:t>
            </a:r>
            <a:r>
              <a:rPr lang="zh-CN" altLang="en-US" sz="2400" b="1" smtClean="0">
                <a:solidFill>
                  <a:srgbClr val="0000FF"/>
                </a:solidFill>
              </a:rPr>
              <a:t>   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定义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给定向量组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对于任何一组实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，表达式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m</a:t>
            </a:r>
            <a:endParaRPr kumimoji="1" lang="en-US" altLang="zh-CN" sz="2400" b="1" baseline="-25000" smtClean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称为向量组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线性组合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称为这个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线性组合的系数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CC"/>
                </a:solidFill>
              </a:rPr>
              <a:t>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 定义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4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给定向量组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，如果存在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一组实数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的线性组合，这时称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向量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能由向量组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线性表示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1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41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1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线性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有限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无限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系数矩阵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有限向量组与矩阵一一对应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矩阵的秩等于列（行）向量组的秩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000000"/>
                </a:solidFill>
              </a:rPr>
              <a:t>Ax</a:t>
            </a:r>
            <a:r>
              <a:rPr lang="en-US" altLang="zh-CN" sz="2000" b="1" dirty="0">
                <a:solidFill>
                  <a:srgbClr val="000000"/>
                </a:solidFill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有解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当且仅当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能否由向量组 </a:t>
            </a:r>
            <a:r>
              <a:rPr lang="en-US" altLang="zh-CN" sz="2000" b="1" i="1" dirty="0">
                <a:solidFill>
                  <a:srgbClr val="000000"/>
                </a:solidFill>
              </a:rPr>
              <a:t>A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线性表示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向量组与自己的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最大无关组等价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1" grpId="0" build="p"/>
      <p:bldP spid="25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4313" y="571500"/>
          <a:ext cx="8643936" cy="574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"/>
                <a:gridCol w="2290847"/>
                <a:gridCol w="590465"/>
                <a:gridCol w="2290847"/>
                <a:gridCol w="590465"/>
                <a:gridCol w="2290847"/>
              </a:tblGrid>
              <a:tr h="167166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元线性方程组</a:t>
                      </a: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zh-CN" altLang="en-US" sz="1900" b="1" i="0" dirty="0" smtClean="0">
                          <a:solidFill>
                            <a:schemeClr val="tx1"/>
                          </a:solidFill>
                        </a:rPr>
                        <a:t>其中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dirty="0" smtClean="0">
                          <a:solidFill>
                            <a:schemeClr val="tx1"/>
                          </a:solidFill>
                        </a:rPr>
                        <a:t> 是 </a:t>
                      </a:r>
                      <a:r>
                        <a:rPr lang="en-US" altLang="zh-CN" sz="1900" b="1" i="1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900" b="1" i="0" dirty="0" err="1" smtClean="0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lang="en-US" altLang="zh-CN" sz="1900" b="1" i="1" dirty="0" err="1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1900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dirty="0" smtClean="0">
                          <a:solidFill>
                            <a:schemeClr val="tx1"/>
                          </a:solidFill>
                        </a:rPr>
                        <a:t>矩阵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矩阵  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向量组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…,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1" baseline="-250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altLang="zh-CN" sz="19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baseline="0" dirty="0" smtClean="0">
                          <a:solidFill>
                            <a:schemeClr val="tx1"/>
                          </a:solidFill>
                        </a:rPr>
                        <a:t>及向量 </a:t>
                      </a:r>
                      <a:r>
                        <a:rPr lang="en-US" altLang="zh-CN" sz="1900" b="1" i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6509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是否存在解？</a:t>
                      </a: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成立？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i="0" baseline="0" dirty="0" smtClean="0">
                          <a:solidFill>
                            <a:schemeClr val="tx1"/>
                          </a:solidFill>
                        </a:rPr>
                        <a:t>向量 </a:t>
                      </a:r>
                      <a:r>
                        <a:rPr lang="en-US" altLang="zh-CN" sz="1900" b="1" i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9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baseline="0" dirty="0" smtClean="0">
                          <a:solidFill>
                            <a:schemeClr val="tx1"/>
                          </a:solidFill>
                        </a:rPr>
                        <a:t>能否由向量组 </a:t>
                      </a:r>
                      <a:r>
                        <a:rPr lang="en-US" altLang="zh-CN" sz="1900" b="1" i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baseline="0" dirty="0" smtClean="0">
                          <a:solidFill>
                            <a:schemeClr val="tx1"/>
                          </a:solidFill>
                        </a:rPr>
                        <a:t>线性表示？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853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无解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&lt;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451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有解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altLang="zh-CN" sz="1700" b="1" i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zh-CN" altLang="en-US" sz="1700" b="1" dirty="0" smtClean="0">
                          <a:solidFill>
                            <a:srgbClr val="FF0000"/>
                          </a:solidFill>
                        </a:rPr>
                        <a:t> 的分量是线性组合的系数</a:t>
                      </a:r>
                      <a:endParaRPr lang="zh-CN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1091"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唯一解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baseline="0" dirty="0" smtClean="0">
                          <a:solidFill>
                            <a:schemeClr val="tx1"/>
                          </a:solidFill>
                        </a:rPr>
                        <a:t>未知数个数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表达式唯一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091"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无穷解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zh-CN" sz="1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baseline="0" dirty="0" smtClean="0">
                          <a:solidFill>
                            <a:schemeClr val="tx1"/>
                          </a:solidFill>
                        </a:rPr>
                        <a:t>未知数个数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表达式不唯一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回顾：矩阵的秩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771650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在 </a:t>
            </a:r>
            <a:r>
              <a:rPr lang="en-US" altLang="zh-CN" i="1" smtClean="0"/>
              <a:t>m</a:t>
            </a:r>
            <a:r>
              <a:rPr lang="en-US" altLang="zh-CN" smtClean="0"/>
              <a:t>×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矩阵 </a:t>
            </a:r>
            <a:r>
              <a:rPr lang="en-US" altLang="zh-CN" i="1" smtClean="0"/>
              <a:t>A </a:t>
            </a:r>
            <a:r>
              <a:rPr lang="zh-CN" altLang="en-US" smtClean="0"/>
              <a:t>中，任取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行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列</a:t>
            </a:r>
            <a:r>
              <a:rPr lang="en-US" altLang="zh-CN" smtClean="0"/>
              <a:t>(</a:t>
            </a:r>
            <a:r>
              <a:rPr lang="en-US" altLang="zh-CN" i="1" smtClean="0"/>
              <a:t> k</a:t>
            </a:r>
            <a:r>
              <a:rPr lang="en-US" altLang="zh-CN" smtClean="0"/>
              <a:t> ≤ </a:t>
            </a:r>
            <a:r>
              <a:rPr lang="en-US" altLang="zh-CN" i="1" smtClean="0"/>
              <a:t>m</a:t>
            </a:r>
            <a:r>
              <a:rPr lang="zh-CN" altLang="en-US" smtClean="0"/>
              <a:t>，</a:t>
            </a:r>
            <a:r>
              <a:rPr lang="en-US" altLang="zh-CN" i="1" smtClean="0"/>
              <a:t>k</a:t>
            </a:r>
            <a:r>
              <a:rPr lang="en-US" altLang="zh-CN" smtClean="0"/>
              <a:t>≤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位于这些行列交叉处的 </a:t>
            </a:r>
            <a:r>
              <a:rPr lang="en-US" altLang="zh-CN" i="1" smtClean="0"/>
              <a:t>k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个元素，不改变它们在 </a:t>
            </a:r>
            <a:r>
              <a:rPr lang="en-US" altLang="zh-CN" i="1" smtClean="0"/>
              <a:t>A</a:t>
            </a:r>
            <a:r>
              <a:rPr lang="zh-CN" altLang="en-US" smtClean="0"/>
              <a:t>中所处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的位置次序而得的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阶行列式，称为矩阵 </a:t>
            </a:r>
            <a:r>
              <a:rPr lang="en-US" altLang="zh-CN" i="1" smtClean="0"/>
              <a:t>A </a:t>
            </a:r>
            <a:r>
              <a:rPr lang="zh-CN" altLang="en-US" smtClean="0"/>
              <a:t>的 </a:t>
            </a:r>
            <a:r>
              <a:rPr lang="en-US" altLang="zh-CN" i="1" smtClean="0">
                <a:solidFill>
                  <a:srgbClr val="FF0000"/>
                </a:solidFill>
              </a:rPr>
              <a:t>k </a:t>
            </a:r>
            <a:r>
              <a:rPr lang="zh-CN" altLang="en-US" smtClean="0">
                <a:solidFill>
                  <a:srgbClr val="FF0000"/>
                </a:solidFill>
              </a:rPr>
              <a:t>阶子式</a:t>
            </a:r>
            <a:r>
              <a:rPr lang="zh-CN" altLang="en-US" smtClean="0"/>
              <a:t>．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规定：</a:t>
            </a:r>
            <a:r>
              <a:rPr kumimoji="1" lang="zh-CN" altLang="en-US" smtClean="0"/>
              <a:t>零矩阵的秩等于零．</a:t>
            </a:r>
            <a:endParaRPr lang="zh-CN" altLang="en-US" smtClean="0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7200" y="350520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设矩阵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中有一个不等于零的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D</a:t>
            </a:r>
            <a:r>
              <a:rPr lang="zh-CN" altLang="en-US" sz="2400" b="1" smtClean="0">
                <a:solidFill>
                  <a:srgbClr val="000000"/>
                </a:solidFill>
              </a:rPr>
              <a:t>，且所有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 +1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阶子式（如果存在的话）全等于零，那么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D </a:t>
            </a:r>
            <a:r>
              <a:rPr lang="zh-CN" altLang="en-US" sz="2400" b="1" smtClean="0">
                <a:solidFill>
                  <a:srgbClr val="000000"/>
                </a:solidFill>
              </a:rPr>
              <a:t>称为矩阵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FF0000"/>
                </a:solidFill>
              </a:rPr>
              <a:t>最高阶非零子式</a:t>
            </a:r>
            <a:r>
              <a:rPr lang="zh-CN" altLang="en-US" sz="2400" b="1" smtClean="0">
                <a:solidFill>
                  <a:srgbClr val="000000"/>
                </a:solidFill>
              </a:rPr>
              <a:t>，数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称为</a:t>
            </a:r>
            <a:r>
              <a:rPr lang="zh-CN" altLang="en-US" sz="2400" b="1" smtClean="0">
                <a:solidFill>
                  <a:srgbClr val="FF0000"/>
                </a:solidFill>
              </a:rPr>
              <a:t>矩阵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的秩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57200" y="5121275"/>
            <a:ext cx="8229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结论：   </a:t>
            </a:r>
            <a:r>
              <a:rPr lang="zh-CN" altLang="en-US" sz="2400" b="1" smtClean="0">
                <a:solidFill>
                  <a:srgbClr val="000000"/>
                </a:solidFill>
              </a:rPr>
              <a:t>矩阵的秩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	</a:t>
            </a:r>
            <a:r>
              <a:rPr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zh-CN" altLang="en-US" sz="2400" b="1" smtClean="0">
                <a:solidFill>
                  <a:srgbClr val="000000"/>
                </a:solidFill>
              </a:rPr>
              <a:t>矩阵中最高阶非零子式的阶数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	</a:t>
            </a:r>
            <a:r>
              <a:rPr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zh-CN" altLang="en-US" sz="2400" b="1" smtClean="0">
                <a:solidFill>
                  <a:srgbClr val="000000"/>
                </a:solidFill>
              </a:rPr>
              <a:t>矩阵对应的行阶梯形矩阵的非零行的行数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6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  <p:bldP spid="14353" grpId="0"/>
      <p:bldP spid="1435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一、向量组的秩的概念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</a:t>
            </a:r>
            <a:r>
              <a:rPr kumimoji="1" lang="en-US" altLang="zh-CN" smtClean="0">
                <a:solidFill>
                  <a:srgbClr val="0000FF"/>
                </a:solidFill>
              </a:rPr>
              <a:t>1</a:t>
            </a:r>
            <a:r>
              <a:rPr kumimoji="1" lang="zh-CN" altLang="en-US" smtClean="0">
                <a:solidFill>
                  <a:srgbClr val="0000FF"/>
                </a:solidFill>
              </a:rPr>
              <a:t>  </a:t>
            </a:r>
            <a:r>
              <a:rPr kumimoji="1" lang="zh-CN" altLang="en-US" smtClean="0"/>
              <a:t>设有向量组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mtClean="0"/>
              <a:t>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zh-CN" altLang="en-US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 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个向量（如果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中有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个向量的话）都线性相关；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最大线性无关向量组</a:t>
            </a:r>
            <a:r>
              <a:rPr kumimoji="1" lang="en-US" altLang="zh-CN" smtClean="0">
                <a:solidFill>
                  <a:srgbClr val="FF0000"/>
                </a:solidFill>
              </a:rPr>
              <a:t>(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mtClean="0">
                <a:solidFill>
                  <a:srgbClr val="D60093"/>
                </a:solidFill>
              </a:rPr>
              <a:t>Maximal system of linear independence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smtClean="0"/>
              <a:t>，简称</a:t>
            </a:r>
            <a:r>
              <a:rPr kumimoji="1" lang="zh-CN" altLang="en-US" smtClean="0">
                <a:solidFill>
                  <a:srgbClr val="FF0000"/>
                </a:solidFill>
              </a:rPr>
              <a:t>最大无关组</a:t>
            </a:r>
            <a:r>
              <a:rPr kumimoji="1" lang="zh-CN" altLang="en-US" smtClean="0"/>
              <a:t>．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最大无关组所含向量个数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称为</a:t>
            </a:r>
            <a:r>
              <a:rPr kumimoji="1" lang="zh-CN" altLang="en-US" smtClean="0">
                <a:solidFill>
                  <a:srgbClr val="FF0000"/>
                </a:solidFill>
              </a:rPr>
              <a:t>向量组 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的秩</a:t>
            </a:r>
            <a:r>
              <a:rPr kumimoji="1" lang="en-US" altLang="zh-CN" smtClean="0">
                <a:solidFill>
                  <a:srgbClr val="D60093"/>
                </a:solidFill>
              </a:rPr>
              <a:t>(Rank of 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mtClean="0">
                <a:solidFill>
                  <a:srgbClr val="D60093"/>
                </a:solidFill>
              </a:rPr>
              <a:t>vector system) </a:t>
            </a:r>
            <a:r>
              <a:rPr kumimoji="1" lang="zh-CN" altLang="en-US" smtClean="0"/>
              <a:t>，记作</a:t>
            </a:r>
            <a:r>
              <a:rPr kumimoji="1" lang="en-US" altLang="zh-CN" i="1" smtClean="0"/>
              <a:t>R</a:t>
            </a:r>
            <a:r>
              <a:rPr kumimoji="1" lang="en-US" altLang="zh-CN" i="1" baseline="-25000" smtClean="0"/>
              <a:t>A </a:t>
            </a:r>
            <a:r>
              <a:rPr kumimoji="1" lang="zh-CN" altLang="en-US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/>
        </p:nvSpPr>
        <p:spPr bwMode="auto">
          <a:xfrm>
            <a:off x="457200" y="3222625"/>
            <a:ext cx="8229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求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                                             的秩，并求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最高阶非零子式．并求其列向量组和行向量组的秩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156099" name="Object 4"/>
          <p:cNvGraphicFramePr>
            <a:graphicFrameLocks noChangeAspect="1"/>
          </p:cNvGraphicFramePr>
          <p:nvPr/>
        </p:nvGraphicFramePr>
        <p:xfrm>
          <a:off x="2295525" y="2547938"/>
          <a:ext cx="3355975" cy="1855787"/>
        </p:xfrm>
        <a:graphic>
          <a:graphicData uri="http://schemas.openxmlformats.org/presentationml/2006/ole">
            <p:oleObj spid="_x0000_s93186" name="Equation" r:id="rId3" imgW="1676400" imgH="927100" progId="">
              <p:embed/>
            </p:oleObj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850" y="908050"/>
            <a:ext cx="8229600" cy="1371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二、最大无关组的求法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630613"/>
            <a:ext cx="8229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第二步求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的最高阶非零子式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r>
              <a:rPr lang="zh-CN" altLang="en-US" sz="2400" b="1" smtClean="0">
                <a:solidFill>
                  <a:srgbClr val="000000"/>
                </a:solidFill>
              </a:rPr>
              <a:t>选取行阶梯形矩阵中非零行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的第一个非零元所在的列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7200" y="4068763"/>
            <a:ext cx="868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                   </a:t>
            </a:r>
            <a:r>
              <a:rPr lang="zh-CN" altLang="en-US" sz="2400" b="1" smtClean="0">
                <a:solidFill>
                  <a:srgbClr val="000000"/>
                </a:solidFill>
              </a:rPr>
              <a:t>，与之对应的是选取矩阵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的第一、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二、四列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008188" y="1020763"/>
            <a:ext cx="503237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513013" y="1020763"/>
            <a:ext cx="503237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740150" y="1020763"/>
            <a:ext cx="503238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018088" y="1020763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435600" y="1020763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457950" y="1020763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57200" y="455613"/>
            <a:ext cx="868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： （</a:t>
            </a:r>
            <a:r>
              <a:rPr kumimoji="1"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）</a:t>
            </a:r>
            <a:r>
              <a:rPr lang="zh-CN" altLang="en-US" sz="2400" b="1" smtClean="0">
                <a:solidFill>
                  <a:srgbClr val="000000"/>
                </a:solidFill>
              </a:rPr>
              <a:t>第一步先用初等行变换把矩阵化成行阶梯形矩阵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57200" y="30114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行阶梯形矩阵有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个非零行，故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72718" name="Object 8"/>
          <p:cNvGraphicFramePr>
            <a:graphicFrameLocks noChangeAspect="1"/>
          </p:cNvGraphicFramePr>
          <p:nvPr/>
        </p:nvGraphicFramePr>
        <p:xfrm>
          <a:off x="1422400" y="1012825"/>
          <a:ext cx="6170613" cy="1854200"/>
        </p:xfrm>
        <a:graphic>
          <a:graphicData uri="http://schemas.openxmlformats.org/presentationml/2006/ole">
            <p:oleObj spid="_x0000_s94210" name="Equation" r:id="rId3" imgW="3086100" imgH="927100" progId="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84750" y="1492250"/>
            <a:ext cx="2540000" cy="863600"/>
            <a:chOff x="3120" y="1017"/>
            <a:chExt cx="1781" cy="544"/>
          </a:xfrm>
        </p:grpSpPr>
        <p:sp>
          <p:nvSpPr>
            <p:cNvPr id="1157136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7137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7138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7139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7140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2726" name="Object 9"/>
          <p:cNvGraphicFramePr>
            <a:graphicFrameLocks noChangeAspect="1"/>
          </p:cNvGraphicFramePr>
          <p:nvPr/>
        </p:nvGraphicFramePr>
        <p:xfrm>
          <a:off x="1320800" y="4662488"/>
          <a:ext cx="4189413" cy="1854200"/>
        </p:xfrm>
        <a:graphic>
          <a:graphicData uri="http://schemas.openxmlformats.org/presentationml/2006/ole">
            <p:oleObj spid="_x0000_s94211" name="Equation" r:id="rId4" imgW="2095500" imgH="927100" progId="">
              <p:embed/>
            </p:oleObj>
          </a:graphicData>
        </a:graphic>
      </p:graphicFrame>
      <p:graphicFrame>
        <p:nvGraphicFramePr>
          <p:cNvPr id="72727" name="Object 10"/>
          <p:cNvGraphicFramePr>
            <a:graphicFrameLocks noChangeAspect="1"/>
          </p:cNvGraphicFramePr>
          <p:nvPr/>
        </p:nvGraphicFramePr>
        <p:xfrm>
          <a:off x="5478463" y="4660900"/>
          <a:ext cx="2032000" cy="1854200"/>
        </p:xfrm>
        <a:graphic>
          <a:graphicData uri="http://schemas.openxmlformats.org/presentationml/2006/ole">
            <p:oleObj spid="_x0000_s94212" name="Equation" r:id="rId5" imgW="10160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601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101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9" grpId="0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146" name="Object 6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p:oleObj spid="_x0000_s95234" name="Equation" r:id="rId3" imgW="3086100" imgH="927100" progId="">
              <p:embed/>
            </p:oleObj>
          </a:graphicData>
        </a:graphic>
      </p:graphicFrame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i="1" smtClean="0">
                <a:solidFill>
                  <a:srgbClr val="000000"/>
                </a:solidFill>
              </a:rPr>
              <a:t>R</a:t>
            </a:r>
            <a:r>
              <a:rPr lang="zh-CN" altLang="zh-CN" sz="2400" b="1" smtClean="0">
                <a:solidFill>
                  <a:srgbClr val="000000"/>
                </a:solidFill>
              </a:rPr>
              <a:t>(</a:t>
            </a:r>
            <a:r>
              <a:rPr lang="zh-CN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400" b="1" smtClean="0">
                <a:solidFill>
                  <a:srgbClr val="000000"/>
                </a:solidFill>
              </a:rPr>
              <a:t>) = 3，计算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zh-CN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400" b="1" smtClean="0">
                <a:solidFill>
                  <a:srgbClr val="000000"/>
                </a:solidFill>
              </a:rPr>
              <a:t>的前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zh-CN" sz="2400" b="1" smtClean="0">
                <a:solidFill>
                  <a:srgbClr val="000000"/>
                </a:solidFill>
              </a:rPr>
              <a:t>行构成的子式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1158151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8152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8153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8154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8155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3741" name="Object 7"/>
          <p:cNvGraphicFramePr>
            <a:graphicFrameLocks noChangeAspect="1"/>
          </p:cNvGraphicFramePr>
          <p:nvPr/>
        </p:nvGraphicFramePr>
        <p:xfrm>
          <a:off x="3200400" y="3194050"/>
          <a:ext cx="2667000" cy="1397000"/>
        </p:xfrm>
        <a:graphic>
          <a:graphicData uri="http://schemas.openxmlformats.org/presentationml/2006/ole">
            <p:oleObj spid="_x0000_s95235" name="Equation" r:id="rId4" imgW="1333500" imgH="698500" progId="">
              <p:embed/>
            </p:oleObj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55613" y="4652963"/>
            <a:ext cx="82311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因此这就是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的一个最高阶非零子式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结论：矩阵的最高阶非零子式一般不是唯一的，但矩阵的秩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是唯一的．</a:t>
            </a:r>
            <a:endParaRPr lang="zh-CN" altLang="en-US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4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5613" y="2643188"/>
            <a:ext cx="8148637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</a:rPr>
              <a:t>2</a:t>
            </a:r>
            <a:r>
              <a:rPr lang="zh-CN" altLang="en-US" sz="2000" b="1" smtClean="0">
                <a:solidFill>
                  <a:srgbClr val="000000"/>
                </a:solidFill>
              </a:rPr>
              <a:t>）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</a:rPr>
              <a:t>根据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zh-CN" altLang="zh-CN" sz="2000" b="1" i="1" smtClean="0">
                <a:solidFill>
                  <a:srgbClr val="000000"/>
                </a:solidFill>
              </a:rPr>
              <a:t>R</a:t>
            </a:r>
            <a:r>
              <a:rPr lang="zh-CN" altLang="zh-CN" sz="2000" b="1" smtClean="0">
                <a:solidFill>
                  <a:srgbClr val="000000"/>
                </a:solidFill>
              </a:rPr>
              <a:t>(</a:t>
            </a:r>
            <a:r>
              <a:rPr lang="zh-CN" altLang="zh-CN" sz="2000" b="1" i="1" smtClean="0">
                <a:solidFill>
                  <a:srgbClr val="000000"/>
                </a:solidFill>
              </a:rPr>
              <a:t>A</a:t>
            </a:r>
            <a:r>
              <a:rPr lang="zh-CN" altLang="zh-CN" sz="20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000" b="1" smtClean="0">
                <a:solidFill>
                  <a:srgbClr val="000000"/>
                </a:solidFill>
              </a:rPr>
              <a:t>) = 3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可知： </a:t>
            </a:r>
            <a:r>
              <a:rPr lang="zh-CN" altLang="zh-CN" sz="2000" b="1" i="1" smtClean="0">
                <a:solidFill>
                  <a:srgbClr val="000000"/>
                </a:solidFill>
              </a:rPr>
              <a:t>A</a:t>
            </a:r>
            <a:r>
              <a:rPr lang="zh-CN" altLang="zh-CN" sz="20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000" b="1" smtClean="0">
                <a:solidFill>
                  <a:srgbClr val="000000"/>
                </a:solidFill>
              </a:rPr>
              <a:t>的</a:t>
            </a:r>
            <a:r>
              <a:rPr lang="zh-CN" altLang="en-US" sz="2000" b="1" smtClean="0">
                <a:solidFill>
                  <a:srgbClr val="000000"/>
                </a:solidFill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</a:rPr>
              <a:t>3 </a:t>
            </a:r>
            <a:r>
              <a:rPr lang="zh-CN" altLang="zh-CN" sz="2000" b="1" smtClean="0">
                <a:solidFill>
                  <a:srgbClr val="000000"/>
                </a:solidFill>
              </a:rPr>
              <a:t>个列向量就是</a:t>
            </a:r>
            <a:r>
              <a:rPr lang="zh-CN" altLang="en-US" sz="2000" b="1" smtClean="0">
                <a:solidFill>
                  <a:srgbClr val="000000"/>
                </a:solidFill>
              </a:rPr>
              <a:t>矩阵 </a:t>
            </a:r>
            <a:r>
              <a:rPr lang="en-US" altLang="zh-CN" sz="2000" b="1" i="1" smtClean="0">
                <a:solidFill>
                  <a:srgbClr val="000000"/>
                </a:solidFill>
              </a:rPr>
              <a:t>A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的列向量组的一个线性无关的部分组．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</a:rPr>
              <a:t>在矩阵 </a:t>
            </a:r>
            <a:r>
              <a:rPr lang="en-US" altLang="zh-CN" sz="2000" b="1" i="1" smtClean="0">
                <a:solidFill>
                  <a:srgbClr val="000000"/>
                </a:solidFill>
              </a:rPr>
              <a:t>A </a:t>
            </a:r>
            <a:r>
              <a:rPr lang="zh-CN" altLang="en-US" sz="2000" b="1" smtClean="0">
                <a:solidFill>
                  <a:srgbClr val="000000"/>
                </a:solidFill>
              </a:rPr>
              <a:t>任取 </a:t>
            </a:r>
            <a:r>
              <a:rPr lang="en-US" altLang="zh-CN" sz="2000" b="1" smtClean="0">
                <a:solidFill>
                  <a:srgbClr val="000000"/>
                </a:solidFill>
              </a:rPr>
              <a:t>4 </a:t>
            </a:r>
            <a:r>
              <a:rPr lang="zh-CN" altLang="zh-CN" sz="2000" b="1" smtClean="0">
                <a:solidFill>
                  <a:srgbClr val="000000"/>
                </a:solidFill>
              </a:rPr>
              <a:t>个列向量</a:t>
            </a:r>
            <a:r>
              <a:rPr lang="zh-CN" altLang="en-US" sz="2000" b="1" smtClean="0">
                <a:solidFill>
                  <a:srgbClr val="000000"/>
                </a:solidFill>
              </a:rPr>
              <a:t>，根据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zh-CN" altLang="zh-CN" sz="2000" b="1" i="1" smtClean="0">
                <a:solidFill>
                  <a:srgbClr val="000000"/>
                </a:solidFill>
              </a:rPr>
              <a:t>R</a:t>
            </a:r>
            <a:r>
              <a:rPr lang="zh-CN" altLang="zh-CN" sz="2000" b="1" smtClean="0">
                <a:solidFill>
                  <a:srgbClr val="000000"/>
                </a:solidFill>
              </a:rPr>
              <a:t>(</a:t>
            </a:r>
            <a:r>
              <a:rPr lang="zh-CN" altLang="zh-CN" sz="2000" b="1" i="1" smtClean="0">
                <a:solidFill>
                  <a:srgbClr val="000000"/>
                </a:solidFill>
              </a:rPr>
              <a:t>A</a:t>
            </a:r>
            <a:r>
              <a:rPr lang="zh-CN" altLang="zh-CN" sz="2000" b="1" smtClean="0">
                <a:solidFill>
                  <a:srgbClr val="000000"/>
                </a:solidFill>
              </a:rPr>
              <a:t>) = 3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可知：</a:t>
            </a:r>
            <a:r>
              <a:rPr lang="en-US" altLang="zh-CN" sz="2000" b="1" i="1" smtClean="0">
                <a:solidFill>
                  <a:srgbClr val="000000"/>
                </a:solidFill>
              </a:rPr>
              <a:t>A</a:t>
            </a:r>
            <a:r>
              <a:rPr lang="zh-CN" altLang="en-US" sz="2000" b="1" smtClean="0">
                <a:solidFill>
                  <a:srgbClr val="000000"/>
                </a:solidFill>
              </a:rPr>
              <a:t>中所有</a:t>
            </a:r>
            <a:r>
              <a:rPr lang="en-US" altLang="zh-CN" sz="2000" b="1" smtClean="0">
                <a:solidFill>
                  <a:srgbClr val="000000"/>
                </a:solidFill>
              </a:rPr>
              <a:t>4 </a:t>
            </a:r>
            <a:r>
              <a:rPr lang="zh-CN" altLang="en-US" sz="2000" b="1" smtClean="0">
                <a:solidFill>
                  <a:srgbClr val="000000"/>
                </a:solidFill>
              </a:rPr>
              <a:t>阶子式都等于零，从而这 </a:t>
            </a:r>
            <a:r>
              <a:rPr lang="en-US" altLang="zh-CN" sz="2000" b="1" smtClean="0">
                <a:solidFill>
                  <a:srgbClr val="000000"/>
                </a:solidFill>
              </a:rPr>
              <a:t>4 </a:t>
            </a:r>
            <a:r>
              <a:rPr lang="zh-CN" altLang="zh-CN" sz="2000" b="1" smtClean="0">
                <a:solidFill>
                  <a:srgbClr val="000000"/>
                </a:solidFill>
              </a:rPr>
              <a:t>个列向量所对应的矩阵的秩小于</a:t>
            </a:r>
            <a:r>
              <a:rPr lang="zh-CN" altLang="en-US" sz="2000" b="1" smtClean="0">
                <a:solidFill>
                  <a:srgbClr val="000000"/>
                </a:solidFill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</a:rPr>
              <a:t>4</a:t>
            </a:r>
            <a:r>
              <a:rPr lang="zh-CN" altLang="en-US" sz="2000" b="1" smtClean="0">
                <a:solidFill>
                  <a:srgbClr val="000000"/>
                </a:solidFill>
              </a:rPr>
              <a:t>，即这 </a:t>
            </a:r>
            <a:r>
              <a:rPr lang="en-US" altLang="zh-CN" sz="2000" b="1" smtClean="0">
                <a:solidFill>
                  <a:srgbClr val="000000"/>
                </a:solidFill>
              </a:rPr>
              <a:t>4 </a:t>
            </a:r>
            <a:r>
              <a:rPr lang="zh-CN" altLang="zh-CN" sz="2000" b="1" smtClean="0">
                <a:solidFill>
                  <a:srgbClr val="000000"/>
                </a:solidFill>
              </a:rPr>
              <a:t>个列向量</a:t>
            </a:r>
            <a:r>
              <a:rPr lang="zh-CN" altLang="en-US" sz="2000" b="1" smtClean="0">
                <a:solidFill>
                  <a:srgbClr val="000000"/>
                </a:solidFill>
              </a:rPr>
              <a:t>线性相关．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zh-CN" sz="2000" b="1" i="1" smtClean="0">
                <a:solidFill>
                  <a:srgbClr val="000000"/>
                </a:solidFill>
              </a:rPr>
              <a:t>A</a:t>
            </a:r>
            <a:r>
              <a:rPr lang="zh-CN" altLang="zh-CN" sz="20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000" b="1" smtClean="0">
                <a:solidFill>
                  <a:srgbClr val="000000"/>
                </a:solidFill>
              </a:rPr>
              <a:t>的</a:t>
            </a:r>
            <a:r>
              <a:rPr lang="zh-CN" altLang="en-US" sz="2000" b="1" smtClean="0">
                <a:solidFill>
                  <a:srgbClr val="000000"/>
                </a:solidFill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</a:rPr>
              <a:t>3 </a:t>
            </a:r>
            <a:r>
              <a:rPr lang="zh-CN" altLang="zh-CN" sz="2000" b="1" smtClean="0">
                <a:solidFill>
                  <a:srgbClr val="000000"/>
                </a:solidFill>
              </a:rPr>
              <a:t>个列向量就是</a:t>
            </a:r>
            <a:r>
              <a:rPr lang="zh-CN" altLang="en-US" sz="2000" b="1" smtClean="0">
                <a:solidFill>
                  <a:srgbClr val="000000"/>
                </a:solidFill>
              </a:rPr>
              <a:t>矩阵 </a:t>
            </a:r>
            <a:r>
              <a:rPr lang="en-US" altLang="zh-CN" sz="2000" b="1" i="1" smtClean="0">
                <a:solidFill>
                  <a:srgbClr val="000000"/>
                </a:solidFill>
              </a:rPr>
              <a:t>A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的列向量组的一个最大线性无关组．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</a:rPr>
              <a:t>矩阵 </a:t>
            </a:r>
            <a:r>
              <a:rPr lang="en-US" altLang="zh-CN" sz="2000" b="1" i="1" smtClean="0">
                <a:solidFill>
                  <a:srgbClr val="000000"/>
                </a:solidFill>
              </a:rPr>
              <a:t>A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的列向量组的秩等于 </a:t>
            </a:r>
            <a:r>
              <a:rPr lang="en-US" altLang="zh-CN" sz="2000" b="1" smtClean="0">
                <a:solidFill>
                  <a:srgbClr val="000000"/>
                </a:solidFill>
              </a:rPr>
              <a:t>3</a:t>
            </a:r>
            <a:r>
              <a:rPr lang="zh-CN" altLang="en-US" sz="20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</a:rPr>
              <a:t>同理可证，矩阵 </a:t>
            </a:r>
            <a:r>
              <a:rPr lang="en-US" altLang="zh-CN" sz="2000" b="1" i="1" smtClean="0">
                <a:solidFill>
                  <a:srgbClr val="000000"/>
                </a:solidFill>
              </a:rPr>
              <a:t>A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的行向量组的秩也等于 </a:t>
            </a:r>
            <a:r>
              <a:rPr lang="en-US" altLang="zh-CN" sz="2000" b="1" smtClean="0">
                <a:solidFill>
                  <a:srgbClr val="000000"/>
                </a:solidFill>
              </a:rPr>
              <a:t>3</a:t>
            </a:r>
            <a:r>
              <a:rPr lang="zh-CN" altLang="en-US" sz="20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159171" name="Object 4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p:oleObj spid="_x0000_s96258" name="Equation" r:id="rId3" imgW="3086100" imgH="927100" progId="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1159173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9174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9175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9176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9177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2557463"/>
            <a:ext cx="1428750" cy="107156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4872038"/>
            <a:ext cx="1428750" cy="107156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线性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4872038"/>
            <a:ext cx="1428750" cy="107156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有限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3467101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3376613" y="3471863"/>
            <a:ext cx="1409700" cy="1400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5407025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3586163"/>
            <a:ext cx="1211262" cy="808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系数矩阵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3586163"/>
            <a:ext cx="4032250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有限向量组与矩阵一一对应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矩阵的秩等于列（行）向量组的秩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5653088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000000"/>
                </a:solidFill>
              </a:rPr>
              <a:t>Ax</a:t>
            </a:r>
            <a:r>
              <a:rPr lang="en-US" altLang="zh-CN" sz="2000" b="1" dirty="0">
                <a:solidFill>
                  <a:srgbClr val="000000"/>
                </a:solidFill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有解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当且仅当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能否由向量组 </a:t>
            </a:r>
            <a:r>
              <a:rPr lang="en-US" altLang="zh-CN" sz="2000" b="1" i="1" dirty="0">
                <a:solidFill>
                  <a:srgbClr val="000000"/>
                </a:solidFill>
              </a:rPr>
              <a:t>A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线性表示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38138" y="908050"/>
            <a:ext cx="8437562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一般地，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</a:rPr>
              <a:t>矩阵的秩等于它的列向量组的秩．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</a:rPr>
              <a:t>	矩阵的秩等于它的行向量组的秩．</a:t>
            </a:r>
            <a:r>
              <a:rPr lang="zh-CN" altLang="en-US" sz="2000" b="1" smtClean="0">
                <a:solidFill>
                  <a:srgbClr val="FF0000"/>
                </a:solidFill>
              </a:rPr>
              <a:t>（</a:t>
            </a:r>
            <a:r>
              <a:rPr lang="en-US" altLang="zh-CN" sz="2000" b="1" smtClean="0">
                <a:solidFill>
                  <a:srgbClr val="FF0000"/>
                </a:solidFill>
              </a:rPr>
              <a:t>P.90 </a:t>
            </a:r>
            <a:r>
              <a:rPr lang="zh-CN" altLang="en-US" sz="2000" b="1" smtClean="0">
                <a:solidFill>
                  <a:srgbClr val="FF0000"/>
                </a:solidFill>
              </a:rPr>
              <a:t>定理</a:t>
            </a:r>
            <a:r>
              <a:rPr lang="en-US" altLang="zh-CN" sz="2000" b="1" smtClean="0">
                <a:solidFill>
                  <a:srgbClr val="FF0000"/>
                </a:solidFill>
              </a:rPr>
              <a:t>6</a:t>
            </a:r>
            <a:r>
              <a:rPr lang="zh-CN" altLang="en-US" sz="2000" b="1" smtClean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1" grpId="0" build="p"/>
      <p:bldP spid="21" grpId="1" build="allAtOnce"/>
      <p:bldP spid="25" grpId="0"/>
      <p:bldP spid="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38138" y="1228725"/>
            <a:ext cx="8437562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备注：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矩阵的秩等于它的列向量组的秩．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矩阵的秩等于它的行向量组的秩．</a:t>
            </a:r>
            <a:r>
              <a:rPr lang="zh-CN" altLang="en-US" sz="2400" b="1" smtClean="0">
                <a:solidFill>
                  <a:srgbClr val="FF0000"/>
                </a:solidFill>
              </a:rPr>
              <a:t>（</a:t>
            </a:r>
            <a:r>
              <a:rPr lang="en-US" altLang="zh-CN" sz="2400" b="1" smtClean="0">
                <a:solidFill>
                  <a:srgbClr val="FF0000"/>
                </a:solidFill>
              </a:rPr>
              <a:t>P.90 </a:t>
            </a:r>
            <a:r>
              <a:rPr lang="zh-CN" altLang="en-US" sz="2400" b="1" smtClean="0">
                <a:solidFill>
                  <a:srgbClr val="FF0000"/>
                </a:solidFill>
              </a:rPr>
              <a:t>定理</a:t>
            </a:r>
            <a:r>
              <a:rPr lang="en-US" altLang="zh-CN" sz="2400" b="1" smtClean="0">
                <a:solidFill>
                  <a:srgbClr val="FF0000"/>
                </a:solidFill>
              </a:rPr>
              <a:t>6</a:t>
            </a:r>
            <a:r>
              <a:rPr lang="zh-CN" altLang="en-US" sz="2400" b="1" smtClean="0">
                <a:solidFill>
                  <a:srgbClr val="FF0000"/>
                </a:solidFill>
              </a:rPr>
              <a:t>）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今后，向量组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lang="zh-CN" altLang="en-US" sz="2400" b="1" smtClean="0">
                <a:solidFill>
                  <a:srgbClr val="000000"/>
                </a:solidFill>
              </a:rPr>
              <a:t>的秩也记作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若</a:t>
            </a:r>
            <a:r>
              <a:rPr lang="en-US" altLang="zh-CN" sz="2400" b="1" i="1" smtClean="0">
                <a:solidFill>
                  <a:srgbClr val="000000"/>
                </a:solidFill>
              </a:rPr>
              <a:t>D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的一个最高阶非零子式，则</a:t>
            </a:r>
            <a:r>
              <a:rPr lang="en-US" altLang="zh-CN" sz="2400" b="1" i="1" smtClean="0">
                <a:solidFill>
                  <a:srgbClr val="000000"/>
                </a:solidFill>
              </a:rPr>
              <a:t>D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lang="zh-CN" altLang="en-US" sz="2400" b="1" smtClean="0">
                <a:solidFill>
                  <a:srgbClr val="000000"/>
                </a:solidFill>
              </a:rPr>
              <a:t>所在的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列是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的列向量组的一个最大无关组，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D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lang="zh-CN" altLang="en-US" sz="2400" b="1" smtClean="0">
                <a:solidFill>
                  <a:srgbClr val="000000"/>
                </a:solidFill>
              </a:rPr>
              <a:t>所在的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lang="zh-CN" altLang="en-US" sz="2400" b="1" smtClean="0">
                <a:solidFill>
                  <a:srgbClr val="000000"/>
                </a:solidFill>
              </a:rPr>
              <a:t>行是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的行向量组的一个最大无关组．</a:t>
            </a:r>
            <a:endParaRPr lang="zh-CN" altLang="en-US" sz="2400" b="1" smtClean="0">
              <a:solidFill>
                <a:srgbClr val="FF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向量组的最大无关组一般是不唯一的．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5322888" y="2611438"/>
            <a:ext cx="214312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5991225" y="2611438"/>
            <a:ext cx="214313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6688138" y="2611438"/>
            <a:ext cx="214312" cy="360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03877" name="Text Box 2"/>
          <p:cNvSpPr txBox="1">
            <a:spLocks noChangeArrowheads="1"/>
          </p:cNvSpPr>
          <p:nvPr/>
        </p:nvSpPr>
        <p:spPr bwMode="auto">
          <a:xfrm>
            <a:off x="455613" y="101917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1103878" name="Object 14"/>
          <p:cNvGraphicFramePr>
            <a:graphicFrameLocks noChangeAspect="1"/>
          </p:cNvGraphicFramePr>
          <p:nvPr/>
        </p:nvGraphicFramePr>
        <p:xfrm>
          <a:off x="1476375" y="592138"/>
          <a:ext cx="3529013" cy="1397000"/>
        </p:xfrm>
        <a:graphic>
          <a:graphicData uri="http://schemas.openxmlformats.org/presentationml/2006/ole">
            <p:oleObj spid="_x0000_s73730" name="Equation" r:id="rId3" imgW="1765300" imgH="698500" progId="">
              <p:embed/>
            </p:oleObj>
          </a:graphicData>
        </a:graphic>
      </p:graphicFrame>
      <p:graphicFrame>
        <p:nvGraphicFramePr>
          <p:cNvPr id="144388" name="Object 15"/>
          <p:cNvGraphicFramePr>
            <a:graphicFrameLocks noChangeAspect="1"/>
          </p:cNvGraphicFramePr>
          <p:nvPr/>
        </p:nvGraphicFramePr>
        <p:xfrm>
          <a:off x="2254250" y="2143125"/>
          <a:ext cx="2843213" cy="1397000"/>
        </p:xfrm>
        <a:graphic>
          <a:graphicData uri="http://schemas.openxmlformats.org/presentationml/2006/ole">
            <p:oleObj spid="_x0000_s73731" name="Equation" r:id="rId4" imgW="1422400" imgH="698500" progId="">
              <p:embed/>
            </p:oleObj>
          </a:graphicData>
        </a:graphic>
      </p:graphicFrame>
      <p:graphicFrame>
        <p:nvGraphicFramePr>
          <p:cNvPr id="144389" name="Object 16"/>
          <p:cNvGraphicFramePr>
            <a:graphicFrameLocks noChangeAspect="1"/>
          </p:cNvGraphicFramePr>
          <p:nvPr/>
        </p:nvGraphicFramePr>
        <p:xfrm>
          <a:off x="5091113" y="2627313"/>
          <a:ext cx="2108200" cy="457200"/>
        </p:xfrm>
        <a:graphic>
          <a:graphicData uri="http://schemas.openxmlformats.org/presentationml/2006/ole">
            <p:oleObj spid="_x0000_s73732" name="Equation" r:id="rId5" imgW="1054100" imgH="228600" progId="">
              <p:embed/>
            </p:oleObj>
          </a:graphicData>
        </a:graphic>
      </p:graphicFrame>
      <p:graphicFrame>
        <p:nvGraphicFramePr>
          <p:cNvPr id="144391" name="Object 17"/>
          <p:cNvGraphicFramePr>
            <a:graphicFrameLocks noChangeAspect="1"/>
          </p:cNvGraphicFramePr>
          <p:nvPr/>
        </p:nvGraphicFramePr>
        <p:xfrm>
          <a:off x="1243013" y="2143125"/>
          <a:ext cx="1014412" cy="1397000"/>
        </p:xfrm>
        <a:graphic>
          <a:graphicData uri="http://schemas.openxmlformats.org/presentationml/2006/ole">
            <p:oleObj spid="_x0000_s73733" name="Equation" r:id="rId6" imgW="508000" imgH="698500" progId="">
              <p:embed/>
            </p:oleObj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55613" y="25876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那么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4787900" y="3403600"/>
            <a:ext cx="2744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线性组合的系数</a:t>
            </a:r>
          </a:p>
        </p:txBody>
      </p:sp>
      <p:sp>
        <p:nvSpPr>
          <p:cNvPr id="1103884" name="Line 14"/>
          <p:cNvSpPr>
            <a:spLocks noChangeShapeType="1"/>
          </p:cNvSpPr>
          <p:nvPr/>
        </p:nvSpPr>
        <p:spPr bwMode="auto">
          <a:xfrm>
            <a:off x="4068763" y="657225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3885" name="Line 15"/>
          <p:cNvSpPr>
            <a:spLocks noChangeShapeType="1"/>
          </p:cNvSpPr>
          <p:nvPr/>
        </p:nvSpPr>
        <p:spPr bwMode="auto">
          <a:xfrm>
            <a:off x="4529138" y="657225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401" name="AutoShape 17"/>
          <p:cNvSpPr>
            <a:spLocks noChangeArrowheads="1"/>
          </p:cNvSpPr>
          <p:nvPr/>
        </p:nvSpPr>
        <p:spPr bwMode="auto">
          <a:xfrm>
            <a:off x="6084888" y="523875"/>
            <a:ext cx="2489200" cy="1354138"/>
          </a:xfrm>
          <a:prstGeom prst="cloudCallout">
            <a:avLst>
              <a:gd name="adj1" fmla="val -44514"/>
              <a:gd name="adj2" fmla="val 101468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线性组合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48288" y="3086100"/>
            <a:ext cx="1800225" cy="71438"/>
            <a:chOff x="1791" y="3394"/>
            <a:chExt cx="1633" cy="45"/>
          </a:xfrm>
        </p:grpSpPr>
        <p:sp>
          <p:nvSpPr>
            <p:cNvPr id="1103895" name="Line 18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03896" name="Line 19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435600" y="3116263"/>
            <a:ext cx="1441450" cy="331787"/>
            <a:chOff x="3424" y="2024"/>
            <a:chExt cx="908" cy="209"/>
          </a:xfrm>
        </p:grpSpPr>
        <p:sp>
          <p:nvSpPr>
            <p:cNvPr id="1103892" name="Line 24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03893" name="Line 25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03894" name="Line 26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455613" y="39338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一般地，对于任意的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，必有</a:t>
            </a:r>
          </a:p>
        </p:txBody>
      </p:sp>
      <p:graphicFrame>
        <p:nvGraphicFramePr>
          <p:cNvPr id="144416" name="Object 18"/>
          <p:cNvGraphicFramePr>
            <a:graphicFrameLocks noChangeAspect="1"/>
          </p:cNvGraphicFramePr>
          <p:nvPr/>
        </p:nvGraphicFramePr>
        <p:xfrm>
          <a:off x="2384425" y="4406900"/>
          <a:ext cx="4492625" cy="2309813"/>
        </p:xfrm>
        <a:graphic>
          <a:graphicData uri="http://schemas.openxmlformats.org/presentationml/2006/ole">
            <p:oleObj spid="_x0000_s73734" name="Equation" r:id="rId7" imgW="2247900" imgH="1155700" progId="">
              <p:embed/>
            </p:oleObj>
          </a:graphicData>
        </a:graphic>
      </p:graphicFrame>
      <p:graphicFrame>
        <p:nvGraphicFramePr>
          <p:cNvPr id="144418" name="Object 19"/>
          <p:cNvGraphicFramePr>
            <a:graphicFrameLocks noChangeAspect="1"/>
          </p:cNvGraphicFramePr>
          <p:nvPr/>
        </p:nvGraphicFramePr>
        <p:xfrm>
          <a:off x="1254125" y="4406900"/>
          <a:ext cx="1143000" cy="2335213"/>
        </p:xfrm>
        <a:graphic>
          <a:graphicData uri="http://schemas.openxmlformats.org/presentationml/2006/ole">
            <p:oleObj spid="_x0000_s73735" name="Equation" r:id="rId8" imgW="571252" imgH="11678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2" grpId="0" animBg="1"/>
      <p:bldP spid="144413" grpId="0" animBg="1"/>
      <p:bldP spid="144414" grpId="0" animBg="1"/>
      <p:bldP spid="144392" grpId="0"/>
      <p:bldP spid="144397" grpId="0"/>
      <p:bldP spid="144401" grpId="0" animBg="1"/>
      <p:bldP spid="1444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974725"/>
            <a:ext cx="82296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已知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试讨论向量组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及向量组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的线性相关性．并求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其最大无关组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可见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线性无关，</a:t>
            </a:r>
          </a:p>
          <a:p>
            <a:pPr marL="60960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同时，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线性相关，</a:t>
            </a:r>
          </a:p>
          <a:p>
            <a:pPr marL="60960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的一个最大无关组．</a:t>
            </a:r>
          </a:p>
          <a:p>
            <a:pPr marL="60960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事实上，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也是最大无关组．</a:t>
            </a:r>
          </a:p>
        </p:txBody>
      </p:sp>
      <p:graphicFrame>
        <p:nvGraphicFramePr>
          <p:cNvPr id="1162243" name="Object 6"/>
          <p:cNvGraphicFramePr>
            <a:graphicFrameLocks noChangeAspect="1"/>
          </p:cNvGraphicFramePr>
          <p:nvPr/>
        </p:nvGraphicFramePr>
        <p:xfrm>
          <a:off x="2152650" y="455613"/>
          <a:ext cx="3932238" cy="1397000"/>
        </p:xfrm>
        <a:graphic>
          <a:graphicData uri="http://schemas.openxmlformats.org/presentationml/2006/ole">
            <p:oleObj spid="_x0000_s97282" name="Equation" r:id="rId3" imgW="1968500" imgH="698500" progId="">
              <p:embed/>
            </p:oleObj>
          </a:graphicData>
        </a:graphic>
      </p:graphicFrame>
      <p:graphicFrame>
        <p:nvGraphicFramePr>
          <p:cNvPr id="59398" name="Object 7"/>
          <p:cNvGraphicFramePr>
            <a:graphicFrameLocks noChangeAspect="1"/>
          </p:cNvGraphicFramePr>
          <p:nvPr/>
        </p:nvGraphicFramePr>
        <p:xfrm>
          <a:off x="3092450" y="2701925"/>
          <a:ext cx="2992438" cy="1397000"/>
        </p:xfrm>
        <a:graphic>
          <a:graphicData uri="http://schemas.openxmlformats.org/presentationml/2006/ole">
            <p:oleObj spid="_x0000_s97283" name="Equation" r:id="rId4" imgW="14986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三、向量组与其最大无关组的关系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61963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和它自己的最大无关组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是等价</a:t>
            </a:r>
            <a:r>
              <a:rPr lang="zh-CN" altLang="en-US" smtClean="0"/>
              <a:t>．</a:t>
            </a:r>
            <a:endParaRPr kumimoji="1" lang="zh-CN" altLang="en-US" smtClean="0">
              <a:solidFill>
                <a:srgbClr val="0000FF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58750" y="220503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zh-CN" altLang="en-US" sz="2400" b="1" kern="0" dirty="0">
                <a:solidFill>
                  <a:srgbClr val="00007D"/>
                </a:solidFill>
              </a:rPr>
              <a:t>    证：</a:t>
            </a:r>
            <a:r>
              <a:rPr lang="zh-CN" altLang="en-US" sz="2400" b="1" kern="0" dirty="0">
                <a:solidFill>
                  <a:srgbClr val="000000"/>
                </a:solidFill>
              </a:rPr>
              <a:t>只需证明向量组 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与 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宋体" pitchFamily="2" charset="-122"/>
              </a:rPr>
              <a:t>0  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可以互相线性表示即可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.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2400" b="1" kern="0" dirty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650" y="2852738"/>
            <a:ext cx="66246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zh-CN" altLang="en-US" sz="2400" b="1" kern="0" dirty="0">
                <a:solidFill>
                  <a:srgbClr val="00007D"/>
                </a:solidFill>
              </a:rPr>
              <a:t>    </a:t>
            </a:r>
            <a:r>
              <a:rPr lang="zh-CN" altLang="en-US" sz="2400" b="1" kern="0" dirty="0">
                <a:solidFill>
                  <a:srgbClr val="000000"/>
                </a:solidFill>
              </a:rPr>
              <a:t>先证向量组 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能由向量组 </a:t>
            </a:r>
            <a:r>
              <a:rPr kumimoji="1"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宋体" pitchFamily="2" charset="-122"/>
              </a:rPr>
              <a:t>0  </a:t>
            </a:r>
            <a:r>
              <a:rPr kumimoji="1" lang="zh-CN" altLang="en-US" sz="2400" b="1" dirty="0">
                <a:solidFill>
                  <a:srgbClr val="000000"/>
                </a:solidFill>
                <a:ea typeface="宋体" pitchFamily="2" charset="-122"/>
              </a:rPr>
              <a:t>线性表示即可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.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2400" b="1" kern="0" dirty="0">
              <a:solidFill>
                <a:srgbClr val="000000"/>
              </a:solidFill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50825" y="3524250"/>
            <a:ext cx="8424863" cy="696913"/>
            <a:chOff x="251520" y="3524622"/>
            <a:chExt cx="8424936" cy="696466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251520" y="3572216"/>
              <a:ext cx="8424936" cy="648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</a:rPr>
                <a:t>           设                                 ， 而                                    是 </a:t>
              </a:r>
              <a:r>
                <a:rPr kumimoji="1" lang="en-US" altLang="zh-CN" sz="2400" b="1" i="1" baseline="-25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</a:t>
              </a:r>
              <a:endParaRPr lang="zh-CN" altLang="en-US" sz="2400" b="1" i="1" kern="0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defRPr/>
              </a:pPr>
              <a:r>
                <a:rPr kumimoji="1" lang="en-US" altLang="zh-CN" sz="2400" b="1" i="1" baseline="-25000" dirty="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zh-CN" altLang="en-US" sz="2400" b="1" i="1" kern="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3277" name="Object 4"/>
            <p:cNvGraphicFramePr>
              <a:graphicFrameLocks noChangeAspect="1"/>
            </p:cNvGraphicFramePr>
            <p:nvPr/>
          </p:nvGraphicFramePr>
          <p:xfrm>
            <a:off x="1619672" y="3552600"/>
            <a:ext cx="2301850" cy="524472"/>
          </p:xfrm>
          <a:graphic>
            <a:graphicData uri="http://schemas.openxmlformats.org/presentationml/2006/ole">
              <p:oleObj spid="_x0000_s98309" name="公式" r:id="rId3" imgW="1002865" imgH="228501" progId="Equation.3">
                <p:embed/>
              </p:oleObj>
            </a:graphicData>
          </a:graphic>
        </p:graphicFrame>
        <p:graphicFrame>
          <p:nvGraphicFramePr>
            <p:cNvPr id="1163278" name="Object 5"/>
            <p:cNvGraphicFramePr>
              <a:graphicFrameLocks noChangeAspect="1"/>
            </p:cNvGraphicFramePr>
            <p:nvPr/>
          </p:nvGraphicFramePr>
          <p:xfrm>
            <a:off x="4860032" y="3524622"/>
            <a:ext cx="2535238" cy="552450"/>
          </p:xfrm>
          <a:graphic>
            <a:graphicData uri="http://schemas.openxmlformats.org/presentationml/2006/ole">
              <p:oleObj spid="_x0000_s98310" name="公式" r:id="rId4" imgW="1104900" imgH="241300" progId="Equation.3">
                <p:embed/>
              </p:oleObj>
            </a:graphicData>
          </a:graphic>
        </p:graphicFrame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395288" y="4200525"/>
            <a:ext cx="8424862" cy="1316038"/>
            <a:chOff x="251520" y="4201269"/>
            <a:chExt cx="8424936" cy="131596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 bwMode="auto">
            <a:xfrm>
              <a:off x="251520" y="4220318"/>
              <a:ext cx="8424936" cy="1296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</a:rPr>
                <a:t>其一个任意最大无关组 ，则显然        的每个向量都能由</a:t>
              </a:r>
              <a:endParaRPr lang="en-US" altLang="zh-CN" sz="2400" b="1" kern="0" dirty="0">
                <a:solidFill>
                  <a:srgbClr val="000000"/>
                </a:solidFill>
              </a:endParaRPr>
            </a:p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</a:rPr>
                <a:t>向量组       线性表示，即 </a:t>
              </a:r>
              <a:r>
                <a:rPr kumimoji="1" lang="en-US" altLang="zh-CN" sz="2400" b="1" i="1" baseline="-250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</a:t>
              </a:r>
              <a:endParaRPr lang="zh-CN" altLang="en-US" sz="2400" b="1" i="1" kern="0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defRPr/>
              </a:pPr>
              <a:r>
                <a:rPr kumimoji="1" lang="en-US" altLang="zh-CN" sz="2400" b="1" i="1" baseline="-25000" dirty="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zh-CN" altLang="en-US" sz="2400" b="1" i="1" kern="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3274" name="Object 6"/>
            <p:cNvGraphicFramePr>
              <a:graphicFrameLocks noChangeAspect="1"/>
            </p:cNvGraphicFramePr>
            <p:nvPr/>
          </p:nvGraphicFramePr>
          <p:xfrm>
            <a:off x="4788024" y="4201269"/>
            <a:ext cx="438150" cy="523875"/>
          </p:xfrm>
          <a:graphic>
            <a:graphicData uri="http://schemas.openxmlformats.org/presentationml/2006/ole">
              <p:oleObj spid="_x0000_s98307" name="公式" r:id="rId5" imgW="190500" imgH="228600" progId="Equation.3">
                <p:embed/>
              </p:oleObj>
            </a:graphicData>
          </a:graphic>
        </p:graphicFrame>
        <p:graphicFrame>
          <p:nvGraphicFramePr>
            <p:cNvPr id="1163275" name="Object 7"/>
            <p:cNvGraphicFramePr>
              <a:graphicFrameLocks noChangeAspect="1"/>
            </p:cNvGraphicFramePr>
            <p:nvPr/>
          </p:nvGraphicFramePr>
          <p:xfrm>
            <a:off x="1331029" y="4633044"/>
            <a:ext cx="438154" cy="523845"/>
          </p:xfrm>
          <a:graphic>
            <a:graphicData uri="http://schemas.openxmlformats.org/presentationml/2006/ole">
              <p:oleObj spid="_x0000_s98308" name="公式" r:id="rId6" imgW="190500" imgH="228600" progId="Equation.3">
                <p:embed/>
              </p:oleObj>
            </a:graphicData>
          </a:graphic>
        </p:graphicFrame>
      </p:grp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863600" y="5440363"/>
          <a:ext cx="7021513" cy="581025"/>
        </p:xfrm>
        <a:graphic>
          <a:graphicData uri="http://schemas.openxmlformats.org/presentationml/2006/ole">
            <p:oleObj spid="_x0000_s98306" name="公式" r:id="rId7" imgW="30607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 build="p"/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5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04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又因为      是向量组 </a:t>
            </a:r>
            <a:r>
              <a:rPr kumimoji="1" lang="en-US" altLang="zh-CN" i="1" smtClean="0">
                <a:solidFill>
                  <a:schemeClr val="tx2"/>
                </a:solidFill>
              </a:rPr>
              <a:t>A </a:t>
            </a:r>
            <a:r>
              <a:rPr kumimoji="1" lang="zh-CN" altLang="en-US" smtClean="0">
                <a:solidFill>
                  <a:schemeClr val="tx2"/>
                </a:solidFill>
              </a:rPr>
              <a:t>的最大无关组，所以</a:t>
            </a:r>
            <a:r>
              <a:rPr kumimoji="1" lang="en-US" altLang="zh-CN" smtClean="0">
                <a:solidFill>
                  <a:schemeClr val="tx2"/>
                </a:solidFill>
              </a:rPr>
              <a:t>A </a:t>
            </a:r>
            <a:r>
              <a:rPr kumimoji="1" lang="zh-CN" altLang="en-US" smtClean="0">
                <a:solidFill>
                  <a:schemeClr val="tx2"/>
                </a:solidFill>
              </a:rPr>
              <a:t>中任意 向量</a:t>
            </a:r>
            <a:endParaRPr kumimoji="1" lang="en-US" altLang="zh-CN" i="1" smtClean="0">
              <a:solidFill>
                <a:schemeClr val="tx2"/>
              </a:solidFill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476375" y="889000"/>
          <a:ext cx="438150" cy="523875"/>
        </p:xfrm>
        <a:graphic>
          <a:graphicData uri="http://schemas.openxmlformats.org/presentationml/2006/ole">
            <p:oleObj spid="_x0000_s99330" name="公式" r:id="rId3" imgW="190500" imgH="22860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227763" y="1484313"/>
          <a:ext cx="2447925" cy="552450"/>
        </p:xfrm>
        <a:graphic>
          <a:graphicData uri="http://schemas.openxmlformats.org/presentationml/2006/ole">
            <p:oleObj spid="_x0000_s99331" name="公式" r:id="rId4" imgW="1066800" imgH="241300" progId="Equation.3">
              <p:embed/>
            </p:oleObj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627313" y="1557338"/>
            <a:ext cx="5761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添加到       后的 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r+1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个向量  </a:t>
            </a:r>
            <a:endParaRPr kumimoji="1" lang="en-US" altLang="zh-CN" sz="24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190922" name="Object 4"/>
          <p:cNvGraphicFramePr>
            <a:graphicFrameLocks noChangeAspect="1"/>
          </p:cNvGraphicFramePr>
          <p:nvPr/>
        </p:nvGraphicFramePr>
        <p:xfrm>
          <a:off x="539750" y="1508125"/>
          <a:ext cx="2039938" cy="552450"/>
        </p:xfrm>
        <a:graphic>
          <a:graphicData uri="http://schemas.openxmlformats.org/presentationml/2006/ole">
            <p:oleObj spid="_x0000_s99332" name="公式" r:id="rId5" imgW="888614" imgH="241195" progId="Equation.3">
              <p:embed/>
            </p:oleObj>
          </a:graphicData>
        </a:graphic>
      </p:graphicFrame>
      <p:graphicFrame>
        <p:nvGraphicFramePr>
          <p:cNvPr id="1190923" name="Object 5"/>
          <p:cNvGraphicFramePr>
            <a:graphicFrameLocks noChangeAspect="1"/>
          </p:cNvGraphicFramePr>
          <p:nvPr/>
        </p:nvGraphicFramePr>
        <p:xfrm>
          <a:off x="3708400" y="1536700"/>
          <a:ext cx="438150" cy="523875"/>
        </p:xfrm>
        <a:graphic>
          <a:graphicData uri="http://schemas.openxmlformats.org/presentationml/2006/ole">
            <p:oleObj spid="_x0000_s99333" name="公式" r:id="rId6" imgW="190500" imgH="228600" progId="Equation.3">
              <p:embed/>
            </p:oleObj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2205038"/>
            <a:ext cx="86756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必线性相关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.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于是                             也能由向量组        线性表示，</a:t>
            </a:r>
            <a:endParaRPr kumimoji="1" lang="en-US" altLang="zh-CN" sz="2400" b="1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故向量组</a:t>
            </a:r>
            <a:r>
              <a:rPr kumimoji="1" lang="en-US" altLang="zh-CN" sz="24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zh-CN" altLang="en-US" sz="2400" b="1" i="1" kern="0" dirty="0">
                <a:solidFill>
                  <a:srgbClr val="000000"/>
                </a:solidFill>
              </a:rPr>
              <a:t> 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能由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向量组       线性表示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kumimoji="1" lang="en-US" altLang="zh-CN" sz="2400" b="1" i="1" kern="0" dirty="0">
              <a:solidFill>
                <a:srgbClr val="000000"/>
              </a:solidFill>
            </a:endParaRPr>
          </a:p>
        </p:txBody>
      </p:sp>
      <p:graphicFrame>
        <p:nvGraphicFramePr>
          <p:cNvPr id="1190924" name="Object 6"/>
          <p:cNvGraphicFramePr>
            <a:graphicFrameLocks noChangeAspect="1"/>
          </p:cNvGraphicFramePr>
          <p:nvPr/>
        </p:nvGraphicFramePr>
        <p:xfrm>
          <a:off x="2963863" y="2155825"/>
          <a:ext cx="2039937" cy="552450"/>
        </p:xfrm>
        <a:graphic>
          <a:graphicData uri="http://schemas.openxmlformats.org/presentationml/2006/ole">
            <p:oleObj spid="_x0000_s99334" name="公式" r:id="rId7" imgW="888614" imgH="241195" progId="Equation.3">
              <p:embed/>
            </p:oleObj>
          </a:graphicData>
        </a:graphic>
      </p:graphicFrame>
      <p:graphicFrame>
        <p:nvGraphicFramePr>
          <p:cNvPr id="1190925" name="Object 7"/>
          <p:cNvGraphicFramePr>
            <a:graphicFrameLocks noChangeAspect="1"/>
          </p:cNvGraphicFramePr>
          <p:nvPr/>
        </p:nvGraphicFramePr>
        <p:xfrm>
          <a:off x="6948488" y="2133600"/>
          <a:ext cx="576262" cy="566738"/>
        </p:xfrm>
        <a:graphic>
          <a:graphicData uri="http://schemas.openxmlformats.org/presentationml/2006/ole">
            <p:oleObj spid="_x0000_s99335" name="公式" r:id="rId8" imgW="190500" imgH="228600" progId="Equation.3">
              <p:embed/>
            </p:oleObj>
          </a:graphicData>
        </a:graphic>
      </p:graphicFrame>
      <p:graphicFrame>
        <p:nvGraphicFramePr>
          <p:cNvPr id="1190926" name="Object 8"/>
          <p:cNvGraphicFramePr>
            <a:graphicFrameLocks noChangeAspect="1"/>
          </p:cNvGraphicFramePr>
          <p:nvPr/>
        </p:nvGraphicFramePr>
        <p:xfrm>
          <a:off x="3779838" y="2617788"/>
          <a:ext cx="438150" cy="523875"/>
        </p:xfrm>
        <a:graphic>
          <a:graphicData uri="http://schemas.openxmlformats.org/presentationml/2006/ole">
            <p:oleObj spid="_x0000_s99336" name="公式" r:id="rId9" imgW="190500" imgH="228600" progId="Equation.3">
              <p:embed/>
            </p:oleObj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68313" y="328453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        反之，向量组        也能由</a:t>
            </a:r>
            <a:r>
              <a:rPr lang="zh-CN" altLang="en-US" sz="2400" b="1" kern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向量组 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 线性表示，只需</a:t>
            </a:r>
            <a:endParaRPr kumimoji="1" lang="en-US" altLang="zh-CN" sz="2400" b="1" i="1" kern="0" dirty="0">
              <a:solidFill>
                <a:srgbClr val="000000"/>
              </a:solidFill>
            </a:endParaRPr>
          </a:p>
        </p:txBody>
      </p:sp>
      <p:graphicFrame>
        <p:nvGraphicFramePr>
          <p:cNvPr id="1190927" name="Object 9"/>
          <p:cNvGraphicFramePr>
            <a:graphicFrameLocks noChangeAspect="1"/>
          </p:cNvGraphicFramePr>
          <p:nvPr/>
        </p:nvGraphicFramePr>
        <p:xfrm>
          <a:off x="3059113" y="3213100"/>
          <a:ext cx="576262" cy="566738"/>
        </p:xfrm>
        <a:graphic>
          <a:graphicData uri="http://schemas.openxmlformats.org/presentationml/2006/ole">
            <p:oleObj spid="_x0000_s99337" name="公式" r:id="rId10" imgW="190500" imgH="228600" progId="Equation.3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123950" y="4005263"/>
          <a:ext cx="6932613" cy="581025"/>
        </p:xfrm>
        <a:graphic>
          <a:graphicData uri="http://schemas.openxmlformats.org/presentationml/2006/ole">
            <p:oleObj spid="_x0000_s99338" name="公式" r:id="rId11" imgW="3022600" imgH="254000" progId="Equation.3">
              <p:embed/>
            </p:oleObj>
          </a:graphicData>
        </a:graphic>
      </p:graphicFrame>
      <p:sp>
        <p:nvSpPr>
          <p:cNvPr id="21" name="Rectangle 6"/>
          <p:cNvSpPr txBox="1">
            <a:spLocks noChangeArrowheads="1"/>
          </p:cNvSpPr>
          <p:nvPr/>
        </p:nvSpPr>
        <p:spPr bwMode="auto">
          <a:xfrm>
            <a:off x="1095375" y="4911725"/>
            <a:ext cx="7580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所以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和它自己的最大无关组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</a:rPr>
              <a:t>0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是等价的</a:t>
            </a:r>
            <a:r>
              <a:rPr lang="zh-CN" altLang="en-US" sz="2400" b="1" kern="0" dirty="0">
                <a:solidFill>
                  <a:srgbClr val="000000"/>
                </a:solidFill>
              </a:rPr>
              <a:t>．</a:t>
            </a:r>
            <a:endParaRPr kumimoji="1" lang="zh-CN" altLang="en-US" sz="24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9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9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5" grpId="0" build="p"/>
      <p:bldP spid="10" grpId="0"/>
      <p:bldP spid="13" grpId="0"/>
      <p:bldP spid="17" grpId="0" build="p"/>
      <p:bldP spid="2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内容占位符 2"/>
          <p:cNvSpPr>
            <a:spLocks noGrp="1"/>
          </p:cNvSpPr>
          <p:nvPr>
            <p:ph idx="1"/>
          </p:nvPr>
        </p:nvSpPr>
        <p:spPr>
          <a:xfrm>
            <a:off x="663575" y="3789363"/>
            <a:ext cx="8480425" cy="16557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chemeClr val="bg2"/>
                </a:solidFill>
              </a:rPr>
              <a:t>    证：</a:t>
            </a:r>
            <a:r>
              <a:rPr lang="zh-CN" altLang="en-US" dirty="0" smtClean="0">
                <a:solidFill>
                  <a:schemeClr val="tx2"/>
                </a:solidFill>
              </a:rPr>
              <a:t>由已知条件可知，</a:t>
            </a: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向量组 </a:t>
            </a:r>
            <a:r>
              <a:rPr kumimoji="1" lang="en-US" altLang="zh-CN" i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kumimoji="1" lang="en-US" altLang="zh-CN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与向量组 </a:t>
            </a:r>
            <a:r>
              <a:rPr kumimoji="1" lang="en-US" altLang="zh-CN" i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2"/>
                </a:solidFill>
                <a:latin typeface="+mn-ea"/>
              </a:rPr>
              <a:t>0</a:t>
            </a:r>
            <a:r>
              <a:rPr kumimoji="1" lang="en-US" altLang="zh-CN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等价，</a:t>
            </a:r>
            <a:endParaRPr kumimoji="1" lang="en-US" altLang="zh-CN" dirty="0" smtClean="0">
              <a:solidFill>
                <a:schemeClr val="tx2"/>
              </a:solidFill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所以                     </a:t>
            </a:r>
            <a:r>
              <a:rPr kumimoji="1" lang="en-US" altLang="zh-CN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故向量组</a:t>
            </a:r>
            <a:r>
              <a:rPr kumimoji="1" lang="en-US" altLang="zh-CN" i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kumimoji="1" lang="en-US" altLang="zh-CN" baseline="-25000" dirty="0" smtClean="0">
                <a:solidFill>
                  <a:schemeClr val="tx2"/>
                </a:solidFill>
                <a:latin typeface="+mn-ea"/>
              </a:rPr>
              <a:t>0 </a:t>
            </a: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是向量组 </a:t>
            </a:r>
            <a:r>
              <a:rPr kumimoji="1" lang="en-US" altLang="zh-CN" i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kumimoji="1" lang="en-US" altLang="zh-CN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的</a:t>
            </a:r>
            <a:endParaRPr kumimoji="1" lang="en-US" altLang="zh-CN" dirty="0" smtClean="0">
              <a:solidFill>
                <a:schemeClr val="tx2"/>
              </a:solidFill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chemeClr val="tx2"/>
                </a:solidFill>
                <a:latin typeface="+mn-ea"/>
              </a:rPr>
              <a:t>一个最大无关组</a:t>
            </a:r>
            <a:r>
              <a:rPr kumimoji="1" lang="en-US" altLang="zh-CN" dirty="0" smtClean="0">
                <a:solidFill>
                  <a:schemeClr val="tx2"/>
                </a:solidFill>
                <a:latin typeface="+mn-ea"/>
              </a:rPr>
              <a:t>.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288" y="692150"/>
            <a:ext cx="8497887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   推论：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设有向量组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，如果在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中能选出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个向量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，满足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向量组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线性无关；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楷体_GB2312" pitchFamily="49" charset="-122"/>
              <a:buAutoNum type="circleNumDbPlain" startAt="2"/>
              <a:defRPr/>
            </a:pPr>
            <a:r>
              <a:rPr kumimoji="1" lang="zh-CN" altLang="en-US" sz="2400" b="1" dirty="0">
                <a:solidFill>
                  <a:srgbClr val="008000"/>
                </a:solidFill>
                <a:latin typeface="+mn-ea"/>
              </a:rPr>
              <a:t>向量组 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+mn-ea"/>
              </a:rPr>
              <a:t>A</a:t>
            </a:r>
            <a:r>
              <a:rPr kumimoji="1" lang="en-US" altLang="zh-CN" sz="2400" b="1" dirty="0">
                <a:solidFill>
                  <a:srgbClr val="008000"/>
                </a:solidFill>
                <a:latin typeface="+mn-ea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latin typeface="+mn-ea"/>
              </a:rPr>
              <a:t>中任意一个向量都能由向量组 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+mn-ea"/>
              </a:rPr>
              <a:t>A</a:t>
            </a:r>
            <a:r>
              <a:rPr kumimoji="1" lang="en-US" altLang="zh-CN" sz="2400" b="1" baseline="-25000" dirty="0">
                <a:solidFill>
                  <a:srgbClr val="008000"/>
                </a:solidFill>
                <a:latin typeface="+mn-ea"/>
              </a:rPr>
              <a:t>0</a:t>
            </a:r>
            <a:r>
              <a:rPr kumimoji="1" lang="en-US" altLang="zh-CN" sz="2400" b="1" dirty="0">
                <a:solidFill>
                  <a:srgbClr val="008000"/>
                </a:solidFill>
                <a:latin typeface="+mn-ea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latin typeface="+mn-ea"/>
              </a:rPr>
              <a:t>线性表示；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那么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+mn-ea"/>
              </a:rPr>
              <a:t>0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是向量组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的一个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最大无关组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．  </a:t>
            </a:r>
          </a:p>
        </p:txBody>
      </p:sp>
      <p:graphicFrame>
        <p:nvGraphicFramePr>
          <p:cNvPr id="1191941" name="Object 7"/>
          <p:cNvGraphicFramePr>
            <a:graphicFrameLocks noChangeAspect="1"/>
          </p:cNvGraphicFramePr>
          <p:nvPr/>
        </p:nvGraphicFramePr>
        <p:xfrm>
          <a:off x="1476375" y="4221163"/>
          <a:ext cx="3167063" cy="536575"/>
        </p:xfrm>
        <a:graphic>
          <a:graphicData uri="http://schemas.openxmlformats.org/presentationml/2006/ole">
            <p:oleObj spid="_x0000_s100354" name="公式" r:id="rId3" imgW="11049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3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线性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有限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无限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系数矩阵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有限向量组与矩阵一一对应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矩阵的秩等于列（行）向量组的秩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000000"/>
                </a:solidFill>
              </a:rPr>
              <a:t>Ax</a:t>
            </a:r>
            <a:r>
              <a:rPr lang="en-US" altLang="zh-CN" sz="2000" b="1" dirty="0">
                <a:solidFill>
                  <a:srgbClr val="000000"/>
                </a:solidFill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有解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当且仅当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能否由向量组 </a:t>
            </a:r>
            <a:r>
              <a:rPr lang="en-US" altLang="zh-CN" sz="2000" b="1" i="1" dirty="0">
                <a:solidFill>
                  <a:srgbClr val="000000"/>
                </a:solidFill>
              </a:rPr>
              <a:t>A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线性表示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向量组与自己的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最大无关组等价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四、最大无关组的意义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195638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和它自己的最大无关组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是等价的</a:t>
            </a:r>
            <a:r>
              <a:rPr lang="zh-CN" altLang="en-US" smtClean="0"/>
              <a:t>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用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来代表 </a:t>
            </a:r>
            <a:r>
              <a:rPr kumimoji="1" lang="en-US" altLang="zh-CN" i="1" smtClean="0"/>
              <a:t>A</a:t>
            </a:r>
            <a:r>
              <a:rPr kumimoji="1" lang="zh-CN" altLang="en-US" smtClean="0"/>
              <a:t>，掌握了最大无关组，就掌握了向量组的全体．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	特别，当向量组 </a:t>
            </a:r>
            <a:r>
              <a:rPr kumimoji="1" lang="en-US" altLang="zh-CN" i="1" smtClean="0"/>
              <a:t>A </a:t>
            </a:r>
            <a:r>
              <a:rPr kumimoji="1" lang="zh-CN" altLang="en-US" smtClean="0"/>
              <a:t>为无限向量组，就能用有限向量组来代表．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凡是对有限向量组成立的结论，用最大无关组作过渡，立即可推广到无限向量组的情形中去．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3645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全体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维向量构成的向量组记作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，求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的一个最大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无关组及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5613" y="2122488"/>
            <a:ext cx="8364537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阶单位矩阵                                                             的列向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量组是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的一个最大无关组，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的秩等于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思考：</a:t>
            </a:r>
            <a:r>
              <a:rPr lang="en-US" altLang="zh-CN" sz="2400" b="1" i="1" smtClean="0">
                <a:solidFill>
                  <a:srgbClr val="0000FF"/>
                </a:solidFill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</a:rPr>
              <a:t>阶上三角形矩阵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的列向量组是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的一个最大无关组吗？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059113" y="1431925"/>
          <a:ext cx="4498975" cy="1852613"/>
        </p:xfrm>
        <a:graphic>
          <a:graphicData uri="http://schemas.openxmlformats.org/presentationml/2006/ole">
            <p:oleObj spid="_x0000_s101378" name="Equation" r:id="rId3" imgW="2247900" imgH="927100" progId="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795713" y="3995738"/>
          <a:ext cx="2490787" cy="1852612"/>
        </p:xfrm>
        <a:graphic>
          <a:graphicData uri="http://schemas.openxmlformats.org/presentationml/2006/ole">
            <p:oleObj spid="_x0000_s101379" name="Equation" r:id="rId4" imgW="12446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Text Box 2"/>
          <p:cNvSpPr txBox="1">
            <a:spLocks noChangeArrowheads="1"/>
          </p:cNvSpPr>
          <p:nvPr/>
        </p:nvSpPr>
        <p:spPr bwMode="auto">
          <a:xfrm>
            <a:off x="455613" y="954088"/>
            <a:ext cx="823118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4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设齐次线性方程组                                               的通解是</a:t>
            </a:r>
          </a:p>
          <a:p>
            <a:pPr marL="457200" indent="-4572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试求全体解向量构成的向量组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169411" name="Object 6"/>
          <p:cNvGraphicFramePr>
            <a:graphicFrameLocks noChangeAspect="1"/>
          </p:cNvGraphicFramePr>
          <p:nvPr/>
        </p:nvGraphicFramePr>
        <p:xfrm>
          <a:off x="3851275" y="452438"/>
          <a:ext cx="3414713" cy="1517650"/>
        </p:xfrm>
        <a:graphic>
          <a:graphicData uri="http://schemas.openxmlformats.org/presentationml/2006/ole">
            <p:oleObj spid="_x0000_s102402" name="Equation" r:id="rId3" imgW="1600200" imgH="711200" progId="">
              <p:embed/>
            </p:oleObj>
          </a:graphicData>
        </a:graphic>
      </p:graphicFrame>
      <p:graphicFrame>
        <p:nvGraphicFramePr>
          <p:cNvPr id="1169412" name="Object 7"/>
          <p:cNvGraphicFramePr>
            <a:graphicFrameLocks noChangeAspect="1"/>
          </p:cNvGraphicFramePr>
          <p:nvPr/>
        </p:nvGraphicFramePr>
        <p:xfrm>
          <a:off x="2987675" y="2095500"/>
          <a:ext cx="3148013" cy="1878013"/>
        </p:xfrm>
        <a:graphic>
          <a:graphicData uri="http://schemas.openxmlformats.org/presentationml/2006/ole">
            <p:oleObj spid="_x0000_s102403" name="Equation" r:id="rId4" imgW="1574800" imgH="93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5650" y="950913"/>
            <a:ext cx="5400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解：已知方程组通解为</a:t>
            </a:r>
          </a:p>
        </p:txBody>
      </p:sp>
      <p:graphicFrame>
        <p:nvGraphicFramePr>
          <p:cNvPr id="1820674" name="Object 7"/>
          <p:cNvGraphicFramePr>
            <a:graphicFrameLocks noChangeAspect="1"/>
          </p:cNvGraphicFramePr>
          <p:nvPr/>
        </p:nvGraphicFramePr>
        <p:xfrm>
          <a:off x="4284663" y="333375"/>
          <a:ext cx="3148012" cy="1878013"/>
        </p:xfrm>
        <a:graphic>
          <a:graphicData uri="http://schemas.openxmlformats.org/presentationml/2006/ole">
            <p:oleObj spid="_x0000_s103426" name="Equation" r:id="rId3" imgW="1574800" imgH="939800" progId="">
              <p:embed/>
            </p:oleObj>
          </a:graphicData>
        </a:graphic>
      </p:graphicFrame>
      <p:graphicFrame>
        <p:nvGraphicFramePr>
          <p:cNvPr id="1820675" name="Object 3"/>
          <p:cNvGraphicFramePr>
            <a:graphicFrameLocks noChangeAspect="1"/>
          </p:cNvGraphicFramePr>
          <p:nvPr/>
        </p:nvGraphicFramePr>
        <p:xfrm>
          <a:off x="1403350" y="2506663"/>
          <a:ext cx="3094038" cy="2146300"/>
        </p:xfrm>
        <a:graphic>
          <a:graphicData uri="http://schemas.openxmlformats.org/presentationml/2006/ole">
            <p:oleObj spid="_x0000_s103427" name="公式" r:id="rId4" imgW="1079500" imgH="914400" progId="Equation.3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650" y="3284538"/>
            <a:ext cx="647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463" y="3213100"/>
            <a:ext cx="39592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则显然向量组</a:t>
            </a:r>
            <a:r>
              <a:rPr lang="zh-CN" altLang="en-US" sz="2400" b="1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ea typeface="宋体" pitchFamily="2" charset="-122"/>
              </a:rPr>
              <a:t>线性无关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513" y="3644900"/>
            <a:ext cx="1944687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61988" y="4772025"/>
            <a:ext cx="823118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 的解全体解向量构成的向量组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的每个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向量都可以由向量组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线性表示，故向量组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的一个最大无关组，所以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2.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2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ChangeArrowheads="1"/>
          </p:cNvSpPr>
          <p:nvPr/>
        </p:nvSpPr>
        <p:spPr bwMode="auto">
          <a:xfrm>
            <a:off x="457200" y="192405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5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求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                                             的列向两组的一个最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大无关组，并把不属于最大无关组的列向量用最大无关组线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性表示</a:t>
            </a:r>
          </a:p>
        </p:txBody>
      </p:sp>
      <p:graphicFrame>
        <p:nvGraphicFramePr>
          <p:cNvPr id="1171459" name="Object 6"/>
          <p:cNvGraphicFramePr>
            <a:graphicFrameLocks noChangeAspect="1"/>
          </p:cNvGraphicFramePr>
          <p:nvPr/>
        </p:nvGraphicFramePr>
        <p:xfrm>
          <a:off x="2224088" y="1249363"/>
          <a:ext cx="3355975" cy="1855787"/>
        </p:xfrm>
        <a:graphic>
          <a:graphicData uri="http://schemas.openxmlformats.org/presentationml/2006/ole">
            <p:oleObj spid="_x0000_s104450" name="Equation" r:id="rId3" imgW="16764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36563" y="5599113"/>
            <a:ext cx="8229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阶单位矩阵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的列向量叫做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维单位坐标向量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104899" name="Object 8"/>
          <p:cNvGraphicFramePr>
            <a:graphicFrameLocks noChangeAspect="1"/>
          </p:cNvGraphicFramePr>
          <p:nvPr/>
        </p:nvGraphicFramePr>
        <p:xfrm>
          <a:off x="2309813" y="442913"/>
          <a:ext cx="4494212" cy="2311400"/>
        </p:xfrm>
        <a:graphic>
          <a:graphicData uri="http://schemas.openxmlformats.org/presentationml/2006/ole">
            <p:oleObj spid="_x0000_s74754" name="Equation" r:id="rId3" imgW="2247900" imgH="1155700" progId="">
              <p:embed/>
            </p:oleObj>
          </a:graphicData>
        </a:graphic>
      </p:graphicFrame>
      <p:graphicFrame>
        <p:nvGraphicFramePr>
          <p:cNvPr id="1104900" name="Object 9"/>
          <p:cNvGraphicFramePr>
            <a:graphicFrameLocks noChangeAspect="1"/>
          </p:cNvGraphicFramePr>
          <p:nvPr/>
        </p:nvGraphicFramePr>
        <p:xfrm>
          <a:off x="1179513" y="444500"/>
          <a:ext cx="1141412" cy="2336800"/>
        </p:xfrm>
        <a:graphic>
          <a:graphicData uri="http://schemas.openxmlformats.org/presentationml/2006/ole">
            <p:oleObj spid="_x0000_s74755" name="Equation" r:id="rId4" imgW="571252" imgH="1167893" progId="">
              <p:embed/>
            </p:oleObj>
          </a:graphicData>
        </a:graphic>
      </p:graphicFrame>
      <p:graphicFrame>
        <p:nvGraphicFramePr>
          <p:cNvPr id="1104901" name="Object 10"/>
          <p:cNvGraphicFramePr>
            <a:graphicFrameLocks noChangeAspect="1"/>
          </p:cNvGraphicFramePr>
          <p:nvPr/>
        </p:nvGraphicFramePr>
        <p:xfrm>
          <a:off x="3019425" y="3133725"/>
          <a:ext cx="2992438" cy="2251075"/>
        </p:xfrm>
        <a:graphic>
          <a:graphicData uri="http://schemas.openxmlformats.org/presentationml/2006/ole">
            <p:oleObj spid="_x0000_s74756" name="Equation" r:id="rId5" imgW="1536700" imgH="1155700" progId="">
              <p:embed/>
            </p:oleObj>
          </a:graphicData>
        </a:graphic>
      </p:graphicFrame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3132138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41402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 flipH="1">
            <a:off x="49403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H="1">
            <a:off x="5867400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3851275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4284663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4716463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5148263" y="3213100"/>
            <a:ext cx="360362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5695950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3030538" y="4076700"/>
            <a:ext cx="64770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71731" name="AutoShape 19"/>
          <p:cNvSpPr>
            <a:spLocks noChangeArrowheads="1"/>
          </p:cNvSpPr>
          <p:nvPr/>
        </p:nvSpPr>
        <p:spPr bwMode="auto">
          <a:xfrm>
            <a:off x="6588125" y="3357563"/>
            <a:ext cx="2555875" cy="1782762"/>
          </a:xfrm>
          <a:prstGeom prst="cloudCallout">
            <a:avLst>
              <a:gd name="adj1" fmla="val -45093"/>
              <a:gd name="adj2" fmla="val 69986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维单位坐标向量有几个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?</a:t>
            </a:r>
            <a:r>
              <a:rPr kumimoji="1" lang="en-US" altLang="zh-CN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endParaRPr kumimoji="1" lang="zh-CN" altLang="en-US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/>
      <p:bldP spid="173065" grpId="0" animBg="1"/>
      <p:bldP spid="173066" grpId="0" animBg="1"/>
      <p:bldP spid="173067" grpId="0" animBg="1"/>
      <p:bldP spid="173068" grpId="0" animBg="1"/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3717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85750" y="3500438"/>
            <a:ext cx="8401050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smtClean="0">
                <a:solidFill>
                  <a:srgbClr val="000000"/>
                </a:solidFill>
              </a:rPr>
              <a:t>３．取行阶梯形矩阵中首个非零元所在的列，与之对应的是选取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的第一、二、四列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endParaRPr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57200" y="4068763"/>
            <a:ext cx="868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　　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008188" y="1020763"/>
            <a:ext cx="503237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513013" y="1020763"/>
            <a:ext cx="503237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740150" y="1020763"/>
            <a:ext cx="503238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018088" y="1020763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435600" y="1020763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457950" y="1020763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smtClean="0">
                <a:solidFill>
                  <a:srgbClr val="0000FF"/>
                </a:solidFill>
                <a:sym typeface="Wingdings" pitchFamily="2" charset="2"/>
              </a:rPr>
              <a:t>：１．</a:t>
            </a:r>
            <a:r>
              <a:rPr lang="zh-CN" altLang="en-US" sz="2400" b="1" smtClean="0">
                <a:solidFill>
                  <a:srgbClr val="000000"/>
                </a:solidFill>
              </a:rPr>
              <a:t>先用初等行变换把矩阵化成行阶梯形矩阵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285750" y="3011488"/>
            <a:ext cx="8429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i="1" smtClean="0">
                <a:solidFill>
                  <a:srgbClr val="000000"/>
                </a:solidFill>
              </a:rPr>
              <a:t>２．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．即列向量组的秩等于３．</a:t>
            </a:r>
          </a:p>
        </p:txBody>
      </p:sp>
      <p:graphicFrame>
        <p:nvGraphicFramePr>
          <p:cNvPr id="82956" name="Object 8"/>
          <p:cNvGraphicFramePr>
            <a:graphicFrameLocks noChangeAspect="1"/>
          </p:cNvGraphicFramePr>
          <p:nvPr/>
        </p:nvGraphicFramePr>
        <p:xfrm>
          <a:off x="1422400" y="1012825"/>
          <a:ext cx="6170613" cy="1854200"/>
        </p:xfrm>
        <a:graphic>
          <a:graphicData uri="http://schemas.openxmlformats.org/presentationml/2006/ole">
            <p:oleObj spid="_x0000_s105474" name="Equation" r:id="rId3" imgW="3086100" imgH="927100" progId="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84750" y="1492250"/>
            <a:ext cx="2540000" cy="863600"/>
            <a:chOff x="3120" y="1017"/>
            <a:chExt cx="1781" cy="544"/>
          </a:xfrm>
        </p:grpSpPr>
        <p:sp>
          <p:nvSpPr>
            <p:cNvPr id="1172497" name="Line 14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2498" name="Line 15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2499" name="Line 16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2500" name="Line 17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2501" name="Line 18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82963" name="Object 9"/>
          <p:cNvGraphicFramePr>
            <a:graphicFrameLocks noChangeAspect="1"/>
          </p:cNvGraphicFramePr>
          <p:nvPr/>
        </p:nvGraphicFramePr>
        <p:xfrm>
          <a:off x="1954213" y="4216400"/>
          <a:ext cx="4189412" cy="1854200"/>
        </p:xfrm>
        <a:graphic>
          <a:graphicData uri="http://schemas.openxmlformats.org/presentationml/2006/ole">
            <p:oleObj spid="_x0000_s105475" name="Equation" r:id="rId4" imgW="2095500" imgH="927100" progId="">
              <p:embed/>
            </p:oleObj>
          </a:graphicData>
        </a:graphic>
      </p:graphicFrame>
      <p:graphicFrame>
        <p:nvGraphicFramePr>
          <p:cNvPr id="82964" name="Object 10"/>
          <p:cNvGraphicFramePr>
            <a:graphicFrameLocks noChangeAspect="1"/>
          </p:cNvGraphicFramePr>
          <p:nvPr/>
        </p:nvGraphicFramePr>
        <p:xfrm>
          <a:off x="6111875" y="4214813"/>
          <a:ext cx="2032000" cy="1854200"/>
        </p:xfrm>
        <a:graphic>
          <a:graphicData uri="http://schemas.openxmlformats.org/presentationml/2006/ole">
            <p:oleObj spid="_x0000_s105476" name="Equation" r:id="rId5" imgW="1016000" imgH="927100" progId="">
              <p:embed/>
            </p:oleObj>
          </a:graphicData>
        </a:graphic>
      </p:graphicFrame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55613" y="5924550"/>
            <a:ext cx="82311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zh-CN" sz="2400" b="1" smtClean="0">
                <a:solidFill>
                  <a:srgbClr val="000000"/>
                </a:solidFill>
              </a:rPr>
              <a:t>个列向量就是</a:t>
            </a:r>
            <a:r>
              <a:rPr lang="zh-CN" altLang="en-US" sz="2400" b="1" smtClean="0">
                <a:solidFill>
                  <a:srgbClr val="000000"/>
                </a:solidFill>
              </a:rPr>
              <a:t>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的列向量组的一个最大无关组．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701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201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48" grpId="0" animBg="1"/>
      <p:bldP spid="82949" grpId="0" animBg="1"/>
      <p:bldP spid="82950" grpId="0" animBg="1"/>
      <p:bldP spid="82951" grpId="0" animBg="1"/>
      <p:bldP spid="82952" grpId="0" animBg="1"/>
      <p:bldP spid="82953" grpId="0" animBg="1"/>
      <p:bldP spid="82954" grpId="0"/>
      <p:bldP spid="82955" grpId="0"/>
      <p:bldP spid="2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3506" name="Object 4"/>
          <p:cNvGraphicFramePr>
            <a:graphicFrameLocks noChangeAspect="1"/>
          </p:cNvGraphicFramePr>
          <p:nvPr/>
        </p:nvGraphicFramePr>
        <p:xfrm>
          <a:off x="1735138" y="406400"/>
          <a:ext cx="5694362" cy="1855788"/>
        </p:xfrm>
        <a:graphic>
          <a:graphicData uri="http://schemas.openxmlformats.org/presentationml/2006/ole">
            <p:oleObj spid="_x0000_s106498" name="Equation" r:id="rId3" imgW="2844800" imgH="927100" progId="">
              <p:embed/>
            </p:oleObj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2387600"/>
            <a:ext cx="83629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</a:rPr>
              <a:t>思考：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如何把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5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表示成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4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的线性组合？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</a:rPr>
              <a:t>思路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利用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P.83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定理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的结论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</a:rPr>
              <a:t>思路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利用矩阵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39738" y="3808413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能由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线性表示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609975" y="3808413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线性方程组  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有解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2687638" y="4246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43563" y="3808413"/>
            <a:ext cx="3103562" cy="12001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   令    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求解  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baseline="-2500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9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55613"/>
            <a:ext cx="8362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解（续）：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为把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表示成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的线性组合，把矩阵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再变成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行最简形矩阵</a:t>
            </a:r>
          </a:p>
        </p:txBody>
      </p:sp>
      <p:graphicFrame>
        <p:nvGraphicFramePr>
          <p:cNvPr id="67589" name="Object 4"/>
          <p:cNvGraphicFramePr>
            <a:graphicFrameLocks noChangeAspect="1"/>
          </p:cNvGraphicFramePr>
          <p:nvPr/>
        </p:nvGraphicFramePr>
        <p:xfrm>
          <a:off x="1187450" y="1519238"/>
          <a:ext cx="6704013" cy="1854200"/>
        </p:xfrm>
        <a:graphic>
          <a:graphicData uri="http://schemas.openxmlformats.org/presentationml/2006/ole">
            <p:oleObj spid="_x0000_s107522" name="Equation" r:id="rId3" imgW="3352800" imgH="927100" progId="">
              <p:embed/>
            </p:oleObj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57200" y="3395663"/>
            <a:ext cx="836295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</a:p>
          <a:p>
            <a:pPr marL="342900" indent="-342900" algn="ctr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同解．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即矩阵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与矩阵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列向量组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有相同的线性关系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5554" name="Object 4"/>
          <p:cNvGraphicFramePr>
            <a:graphicFrameLocks noChangeAspect="1"/>
          </p:cNvGraphicFramePr>
          <p:nvPr/>
        </p:nvGraphicFramePr>
        <p:xfrm>
          <a:off x="1187450" y="417513"/>
          <a:ext cx="6704013" cy="1854200"/>
        </p:xfrm>
        <a:graphic>
          <a:graphicData uri="http://schemas.openxmlformats.org/presentationml/2006/ole">
            <p:oleObj spid="_x0000_s108546" name="Equation" r:id="rId3" imgW="3352800" imgH="927100" progId="">
              <p:embed/>
            </p:oleObj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57200" y="2293938"/>
            <a:ext cx="836295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可以看出：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		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4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		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5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4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4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38813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732588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uild="p"/>
      <p:bldP spid="78853" grpId="0" animBg="1"/>
      <p:bldP spid="7885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TextBox 1"/>
          <p:cNvSpPr txBox="1">
            <a:spLocks noChangeArrowheads="1"/>
          </p:cNvSpPr>
          <p:nvPr/>
        </p:nvSpPr>
        <p:spPr bwMode="auto">
          <a:xfrm>
            <a:off x="3708400" y="981075"/>
            <a:ext cx="1584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小  结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650" y="1985963"/>
            <a:ext cx="5761038" cy="65087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一、最大线性无关组的概念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5175" y="2994025"/>
            <a:ext cx="4814888" cy="65087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二、向量组的秩的概念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4213" y="4868863"/>
            <a:ext cx="5400675" cy="6524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四、最大无关组的求法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73100" y="4005263"/>
            <a:ext cx="7427913" cy="65087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三、矩阵的秩与行</a:t>
            </a:r>
            <a:r>
              <a:rPr lang="en-US" altLang="zh-CN" sz="3200" b="1" kern="0" dirty="0">
                <a:solidFill>
                  <a:srgbClr val="00007D"/>
                </a:solidFill>
              </a:rPr>
              <a:t>/</a:t>
            </a:r>
            <a:r>
              <a:rPr lang="zh-CN" altLang="en-US" sz="3200" b="1" kern="0" dirty="0">
                <a:solidFill>
                  <a:srgbClr val="00007D"/>
                </a:solidFill>
              </a:rPr>
              <a:t>列向量组的秩的关系</a:t>
            </a:r>
            <a:endParaRPr lang="en-US" altLang="zh-CN" sz="3200" b="1" kern="0" dirty="0">
              <a:solidFill>
                <a:srgbClr val="00007D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4213" y="5657850"/>
            <a:ext cx="7416800" cy="65087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五、向量组与其最大无关组的等价关系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线性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有限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无限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系数矩阵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有限向量组与矩阵一一对应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矩阵的秩等于列（行）向量组的秩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000000"/>
                </a:solidFill>
              </a:rPr>
              <a:t>Ax</a:t>
            </a:r>
            <a:r>
              <a:rPr lang="en-US" altLang="zh-CN" sz="2000" b="1" dirty="0">
                <a:solidFill>
                  <a:srgbClr val="000000"/>
                </a:solidFill>
              </a:rPr>
              <a:t> =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有解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当且仅当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 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能否由向量组 </a:t>
            </a:r>
            <a:r>
              <a:rPr lang="en-US" altLang="zh-CN" sz="2000" b="1" i="1" dirty="0">
                <a:solidFill>
                  <a:srgbClr val="000000"/>
                </a:solidFill>
              </a:rPr>
              <a:t>A</a:t>
            </a:r>
            <a:r>
              <a:rPr lang="zh-CN" altLang="en-US" sz="2000" b="1" i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线性表示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向量组与自己的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最大无关组等价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2614613"/>
            <a:ext cx="7772400" cy="14620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kern="0" dirty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kern="0" dirty="0">
                <a:solidFill>
                  <a:srgbClr val="CC0099"/>
                </a:solidFill>
              </a:rPr>
              <a:t>3</a:t>
            </a:r>
            <a:r>
              <a:rPr kumimoji="1" lang="en-US" altLang="zh-CN" sz="3600" b="1" kern="0" dirty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kern="0" dirty="0">
                <a:solidFill>
                  <a:srgbClr val="CC0099"/>
                </a:solidFill>
                <a:latin typeface="楷体_GB2312" pitchFamily="49" charset="-122"/>
              </a:rPr>
              <a:t>向量组的秩</a:t>
            </a:r>
            <a:r>
              <a:rPr kumimoji="1" lang="en-US" altLang="zh-CN" sz="3600" b="1" kern="0" dirty="0">
                <a:solidFill>
                  <a:srgbClr val="CC0099"/>
                </a:solidFill>
                <a:latin typeface="楷体_GB2312" pitchFamily="49" charset="-122"/>
              </a:rPr>
              <a:t>(</a:t>
            </a:r>
            <a:r>
              <a:rPr kumimoji="1" lang="zh-CN" altLang="en-US" sz="3600" b="1" kern="0" dirty="0">
                <a:solidFill>
                  <a:srgbClr val="CC0099"/>
                </a:solidFill>
                <a:latin typeface="楷体_GB2312" pitchFamily="49" charset="-122"/>
              </a:rPr>
              <a:t>续</a:t>
            </a:r>
            <a:r>
              <a:rPr kumimoji="1" lang="en-US" altLang="zh-CN" sz="3600" b="1" kern="0" dirty="0">
                <a:solidFill>
                  <a:srgbClr val="CC0099"/>
                </a:solidFill>
                <a:latin typeface="楷体_GB2312" pitchFamily="49" charset="-122"/>
              </a:rPr>
              <a:t>)</a:t>
            </a:r>
            <a:endParaRPr kumimoji="1" lang="zh-CN" altLang="en-US" sz="3600" b="1" kern="0" dirty="0">
              <a:solidFill>
                <a:srgbClr val="CC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TextBox 1"/>
          <p:cNvSpPr txBox="1">
            <a:spLocks noChangeArrowheads="1"/>
          </p:cNvSpPr>
          <p:nvPr/>
        </p:nvSpPr>
        <p:spPr bwMode="auto">
          <a:xfrm>
            <a:off x="2771775" y="549275"/>
            <a:ext cx="3527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上节内容回顾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650" y="2997200"/>
            <a:ext cx="6192838" cy="7191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最大线性无关组 所含向量的个数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71550" y="1700213"/>
            <a:ext cx="2447925" cy="6508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向量组的秩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067175" y="1484313"/>
            <a:ext cx="4752975" cy="115252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矩阵的秩</a:t>
            </a:r>
            <a:r>
              <a:rPr lang="en-US" altLang="zh-CN" sz="3200" b="1" kern="0" dirty="0">
                <a:solidFill>
                  <a:srgbClr val="00007D"/>
                </a:solidFill>
              </a:rPr>
              <a:t>=</a:t>
            </a:r>
            <a:r>
              <a:rPr lang="zh-CN" altLang="en-US" sz="3200" b="1" kern="0" dirty="0">
                <a:solidFill>
                  <a:srgbClr val="00007D"/>
                </a:solidFill>
              </a:rPr>
              <a:t>行向量组的秩</a:t>
            </a:r>
            <a:endParaRPr lang="en-US" altLang="zh-CN" sz="3200" b="1" kern="0" dirty="0">
              <a:solidFill>
                <a:srgbClr val="00007D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solidFill>
                  <a:srgbClr val="00007D"/>
                </a:solidFill>
              </a:rPr>
              <a:t>                 =</a:t>
            </a:r>
            <a:r>
              <a:rPr lang="zh-CN" altLang="en-US" sz="3200" b="1" kern="0" dirty="0">
                <a:solidFill>
                  <a:srgbClr val="00007D"/>
                </a:solidFill>
              </a:rPr>
              <a:t>列向量组</a:t>
            </a:r>
            <a:endParaRPr lang="en-US" altLang="zh-CN" sz="3200" b="1" kern="0" dirty="0">
              <a:solidFill>
                <a:srgbClr val="00007D"/>
              </a:solidFill>
            </a:endParaRPr>
          </a:p>
        </p:txBody>
      </p:sp>
      <p:sp>
        <p:nvSpPr>
          <p:cNvPr id="11" name="上下箭头 10"/>
          <p:cNvSpPr/>
          <p:nvPr/>
        </p:nvSpPr>
        <p:spPr>
          <a:xfrm>
            <a:off x="2195513" y="2420938"/>
            <a:ext cx="215900" cy="5762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650" y="3068638"/>
            <a:ext cx="3024188" cy="504825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563938" y="1916113"/>
            <a:ext cx="431800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TextBox 17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614362" cy="1511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定义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35150" y="4581525"/>
            <a:ext cx="615950" cy="1511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求法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87675" y="4652963"/>
            <a:ext cx="615950" cy="14398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向量组</a:t>
            </a:r>
          </a:p>
        </p:txBody>
      </p:sp>
      <p:sp>
        <p:nvSpPr>
          <p:cNvPr id="22" name="左大括号 21"/>
          <p:cNvSpPr/>
          <p:nvPr/>
        </p:nvSpPr>
        <p:spPr>
          <a:xfrm rot="16200000" flipH="1">
            <a:off x="1800225" y="2600325"/>
            <a:ext cx="431800" cy="25209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3203575" y="4076700"/>
            <a:ext cx="215900" cy="431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84213" y="4076700"/>
            <a:ext cx="21590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1979613" y="4076700"/>
            <a:ext cx="21590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19250" y="4076700"/>
            <a:ext cx="7200900" cy="2447925"/>
          </a:xfrm>
          <a:prstGeom prst="rect">
            <a:avLst/>
          </a:prstGeo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FF"/>
                </a:solidFill>
              </a:rPr>
              <a:t>定义</a:t>
            </a:r>
            <a:r>
              <a:rPr kumimoji="1" lang="en-US" altLang="zh-CN" sz="2400" b="1" kern="0" dirty="0">
                <a:solidFill>
                  <a:srgbClr val="0000FF"/>
                </a:solidFill>
              </a:rPr>
              <a:t>1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</a:rPr>
              <a:t>0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为向量组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的最大无关组，若满足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</a:rPr>
              <a:t>0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kern="0" dirty="0" err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kern="0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kern="0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线性无关；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向量组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中任意 </a:t>
            </a:r>
            <a:r>
              <a:rPr kumimoji="1" lang="en-US" altLang="zh-CN" sz="2400" b="1" i="1" kern="0" dirty="0">
                <a:solidFill>
                  <a:srgbClr val="000000"/>
                </a:solidFill>
              </a:rPr>
              <a:t>r 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+ 1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个向量都线性相关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楷体_GB2312" pitchFamily="49" charset="-122"/>
              <a:buAutoNum type="circleNumDbPlain" startAt="2"/>
              <a:defRPr/>
            </a:pPr>
            <a:r>
              <a:rPr kumimoji="1" lang="zh-CN" altLang="en-US" sz="2400" b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向量组 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中任意一个向量都能由向量组 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A</a:t>
            </a:r>
            <a:r>
              <a:rPr kumimoji="1" lang="en-US" altLang="zh-CN" sz="2400" b="1" baseline="-25000" dirty="0">
                <a:solidFill>
                  <a:srgbClr val="008000"/>
                </a:solidFill>
                <a:latin typeface="+mn-ea"/>
                <a:ea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latin typeface="+mn-ea"/>
                <a:ea typeface="宋体" pitchFamily="2" charset="-122"/>
              </a:rPr>
              <a:t>线性表示；</a:t>
            </a:r>
            <a:endParaRPr kumimoji="1" lang="zh-CN" altLang="en-US" sz="2400" b="1" kern="0" dirty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endParaRPr kumimoji="1" lang="zh-CN" altLang="en-US" sz="2400" b="1" kern="0" dirty="0">
              <a:solidFill>
                <a:srgbClr val="000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116013" y="5300663"/>
            <a:ext cx="576262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124075" y="4121150"/>
            <a:ext cx="6605588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</a:pPr>
            <a:r>
              <a:rPr lang="zh-CN" altLang="en-US" sz="2800" b="1" smtClean="0">
                <a:solidFill>
                  <a:srgbClr val="000000"/>
                </a:solidFill>
              </a:rPr>
              <a:t>    求矩阵 </a:t>
            </a:r>
            <a:r>
              <a:rPr lang="en-US" altLang="zh-CN" sz="2800" b="1" i="1" smtClean="0">
                <a:solidFill>
                  <a:srgbClr val="000000"/>
                </a:solidFill>
              </a:rPr>
              <a:t>A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</a:rPr>
              <a:t>的一个最高阶非零子式</a:t>
            </a:r>
            <a:r>
              <a:rPr lang="en-US" altLang="zh-CN" sz="2800" b="1" i="1" smtClean="0">
                <a:solidFill>
                  <a:srgbClr val="000000"/>
                </a:solidFill>
              </a:rPr>
              <a:t>D</a:t>
            </a:r>
            <a:r>
              <a:rPr lang="en-US" altLang="zh-CN" sz="2800" b="1" i="1" baseline="-25000" smtClean="0">
                <a:solidFill>
                  <a:srgbClr val="000000"/>
                </a:solidFill>
              </a:rPr>
              <a:t>r </a:t>
            </a:r>
            <a:r>
              <a:rPr lang="zh-CN" altLang="en-US" sz="2800" b="1" smtClean="0">
                <a:solidFill>
                  <a:srgbClr val="000000"/>
                </a:solidFill>
              </a:rPr>
              <a:t>，则</a:t>
            </a:r>
            <a:r>
              <a:rPr lang="en-US" altLang="zh-CN" sz="2800" b="1" i="1" smtClean="0">
                <a:solidFill>
                  <a:srgbClr val="000000"/>
                </a:solidFill>
              </a:rPr>
              <a:t>D</a:t>
            </a:r>
            <a:r>
              <a:rPr lang="en-US" altLang="zh-CN" sz="2800" b="1" i="1" baseline="-25000" smtClean="0">
                <a:solidFill>
                  <a:srgbClr val="000000"/>
                </a:solidFill>
              </a:rPr>
              <a:t>r </a:t>
            </a:r>
            <a:r>
              <a:rPr lang="zh-CN" altLang="en-US" sz="2800" b="1" smtClean="0">
                <a:solidFill>
                  <a:srgbClr val="000000"/>
                </a:solidFill>
              </a:rPr>
              <a:t>所在的</a:t>
            </a:r>
            <a:r>
              <a:rPr lang="zh-CN" altLang="en-US" sz="2800" b="1" i="1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smtClean="0">
                <a:solidFill>
                  <a:srgbClr val="000000"/>
                </a:solidFill>
              </a:rPr>
              <a:t>r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</a:rPr>
              <a:t>列是 </a:t>
            </a:r>
            <a:r>
              <a:rPr lang="en-US" altLang="zh-CN" sz="2800" b="1" i="1" smtClean="0">
                <a:solidFill>
                  <a:srgbClr val="000000"/>
                </a:solidFill>
              </a:rPr>
              <a:t>A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</a:rPr>
              <a:t>的列向量组的一个最大无关组，</a:t>
            </a:r>
            <a:r>
              <a:rPr lang="en-US" altLang="zh-CN" sz="2800" b="1" i="1" smtClean="0">
                <a:solidFill>
                  <a:srgbClr val="000000"/>
                </a:solidFill>
              </a:rPr>
              <a:t>D</a:t>
            </a:r>
            <a:r>
              <a:rPr lang="en-US" altLang="zh-CN" sz="2800" b="1" i="1" baseline="-25000" smtClean="0">
                <a:solidFill>
                  <a:srgbClr val="000000"/>
                </a:solidFill>
              </a:rPr>
              <a:t>r </a:t>
            </a:r>
            <a:r>
              <a:rPr lang="zh-CN" altLang="en-US" sz="2800" b="1" smtClean="0">
                <a:solidFill>
                  <a:srgbClr val="000000"/>
                </a:solidFill>
              </a:rPr>
              <a:t>所在的</a:t>
            </a:r>
            <a:r>
              <a:rPr lang="zh-CN" altLang="en-US" sz="2800" b="1" i="1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smtClean="0">
                <a:solidFill>
                  <a:srgbClr val="000000"/>
                </a:solidFill>
              </a:rPr>
              <a:t>r </a:t>
            </a:r>
            <a:r>
              <a:rPr lang="zh-CN" altLang="en-US" sz="2800" b="1" smtClean="0">
                <a:solidFill>
                  <a:srgbClr val="000000"/>
                </a:solidFill>
              </a:rPr>
              <a:t>行是 </a:t>
            </a:r>
            <a:r>
              <a:rPr lang="en-US" altLang="zh-CN" sz="2800" b="1" i="1" smtClean="0">
                <a:solidFill>
                  <a:srgbClr val="000000"/>
                </a:solidFill>
              </a:rPr>
              <a:t>A 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</a:rPr>
              <a:t>的行向量组的一个最大无关组．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3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1" grpId="0" animBg="1"/>
      <p:bldP spid="12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p"/>
      <p:bldP spid="26" grpId="1" build="allAtOnce"/>
      <p:bldP spid="26" grpId="2" build="allAtOnce"/>
      <p:bldP spid="27" grpId="0" animBg="1"/>
      <p:bldP spid="27" grpId="1" animBg="1"/>
      <p:bldP spid="28" grpId="0"/>
      <p:bldP spid="28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42" name="Object 12"/>
          <p:cNvGraphicFramePr>
            <a:graphicFrameLocks noChangeAspect="1"/>
          </p:cNvGraphicFramePr>
          <p:nvPr/>
        </p:nvGraphicFramePr>
        <p:xfrm>
          <a:off x="6588125" y="5229225"/>
          <a:ext cx="1730375" cy="406400"/>
        </p:xfrm>
        <a:graphic>
          <a:graphicData uri="http://schemas.openxmlformats.org/presentationml/2006/ole">
            <p:oleObj spid="_x0000_s109570" name="Equation" r:id="rId3" imgW="863225" imgH="203112" progId="">
              <p:embed/>
            </p:oleObj>
          </a:graphicData>
        </a:graphic>
      </p:graphicFrame>
      <p:graphicFrame>
        <p:nvGraphicFramePr>
          <p:cNvPr id="176143" name="Object 13"/>
          <p:cNvGraphicFramePr>
            <a:graphicFrameLocks noChangeAspect="1"/>
          </p:cNvGraphicFramePr>
          <p:nvPr/>
        </p:nvGraphicFramePr>
        <p:xfrm>
          <a:off x="5764213" y="3959225"/>
          <a:ext cx="3055937" cy="406400"/>
        </p:xfrm>
        <a:graphic>
          <a:graphicData uri="http://schemas.openxmlformats.org/presentationml/2006/ole">
            <p:oleObj spid="_x0000_s109571" name="Equation" r:id="rId4" imgW="1524000" imgH="203200" progId="">
              <p:embed/>
            </p:oleObj>
          </a:graphicData>
        </a:graphic>
      </p:graphicFrame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68300" y="3933825"/>
            <a:ext cx="46355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7D"/>
                </a:solidFill>
                <a:latin typeface="楷体_GB2312" pitchFamily="49" charset="-122"/>
              </a:rPr>
              <a:t>推论</a:t>
            </a:r>
            <a:r>
              <a:rPr kumimoji="1"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与向量组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等价</a:t>
            </a:r>
          </a:p>
        </p:txBody>
      </p:sp>
      <p:graphicFrame>
        <p:nvGraphicFramePr>
          <p:cNvPr id="176131" name="Object 10"/>
          <p:cNvGraphicFramePr>
            <a:graphicFrameLocks noChangeAspect="1"/>
          </p:cNvGraphicFramePr>
          <p:nvPr/>
        </p:nvGraphicFramePr>
        <p:xfrm>
          <a:off x="6516688" y="1509713"/>
          <a:ext cx="2011362" cy="406400"/>
        </p:xfrm>
        <a:graphic>
          <a:graphicData uri="http://schemas.openxmlformats.org/presentationml/2006/ole">
            <p:oleObj spid="_x0000_s109572" name="Equation" r:id="rId5" imgW="1002865" imgH="203112" progId="">
              <p:embed/>
            </p:oleObj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39738" y="1485900"/>
            <a:ext cx="84534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7D"/>
                </a:solidFill>
                <a:latin typeface="楷体_GB2312" pitchFamily="49" charset="-122"/>
              </a:rPr>
              <a:t>定理</a:t>
            </a:r>
            <a:r>
              <a:rPr kumimoji="1"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                    </a:t>
            </a:r>
          </a:p>
        </p:txBody>
      </p:sp>
      <p:graphicFrame>
        <p:nvGraphicFramePr>
          <p:cNvPr id="1829897" name="Object 3"/>
          <p:cNvGraphicFramePr>
            <a:graphicFrameLocks noChangeAspect="1"/>
          </p:cNvGraphicFramePr>
          <p:nvPr/>
        </p:nvGraphicFramePr>
        <p:xfrm>
          <a:off x="5724525" y="1484313"/>
          <a:ext cx="647700" cy="414337"/>
        </p:xfrm>
        <a:graphic>
          <a:graphicData uri="http://schemas.openxmlformats.org/presentationml/2006/ole">
            <p:oleObj spid="_x0000_s109573" name="公式" r:id="rId6" imgW="215713" imgH="152268" progId="Equation.3">
              <p:embed/>
            </p:oleObj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39738" y="2636838"/>
            <a:ext cx="84534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7D"/>
                </a:solidFill>
                <a:latin typeface="楷体_GB2312" pitchFamily="49" charset="-122"/>
              </a:rPr>
              <a:t>定理</a:t>
            </a:r>
            <a:r>
              <a:rPr kumimoji="1"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2 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                  </a:t>
            </a:r>
          </a:p>
        </p:txBody>
      </p:sp>
      <p:graphicFrame>
        <p:nvGraphicFramePr>
          <p:cNvPr id="176136" name="Object 11"/>
          <p:cNvGraphicFramePr>
            <a:graphicFrameLocks noChangeAspect="1"/>
          </p:cNvGraphicFramePr>
          <p:nvPr/>
        </p:nvGraphicFramePr>
        <p:xfrm>
          <a:off x="6588125" y="2636838"/>
          <a:ext cx="2087563" cy="406400"/>
        </p:xfrm>
        <a:graphic>
          <a:graphicData uri="http://schemas.openxmlformats.org/presentationml/2006/ole">
            <p:oleObj spid="_x0000_s109574" name="Equation" r:id="rId7" imgW="1040948" imgH="203112" progId="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038850" y="2636838"/>
          <a:ext cx="549275" cy="450850"/>
        </p:xfrm>
        <a:graphic>
          <a:graphicData uri="http://schemas.openxmlformats.org/presentationml/2006/ole">
            <p:oleObj spid="_x0000_s109575" name="公式" r:id="rId8" imgW="215713" imgH="152268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959350" y="3933825"/>
          <a:ext cx="549275" cy="450850"/>
        </p:xfrm>
        <a:graphic>
          <a:graphicData uri="http://schemas.openxmlformats.org/presentationml/2006/ole">
            <p:oleObj spid="_x0000_s109576" name="公式" r:id="rId9" imgW="215713" imgH="152268" progId="Equation.3">
              <p:embed/>
            </p:oleObj>
          </a:graphicData>
        </a:graphic>
      </p:graphicFrame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68300" y="5229225"/>
            <a:ext cx="8451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7D"/>
                </a:solidFill>
                <a:latin typeface="楷体_GB2312" pitchFamily="49" charset="-122"/>
              </a:rPr>
              <a:t>定理</a:t>
            </a:r>
            <a:r>
              <a:rPr kumimoji="1"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3 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能由向量组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                  </a:t>
            </a: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5940425" y="5229225"/>
          <a:ext cx="647700" cy="463550"/>
        </p:xfrm>
        <a:graphic>
          <a:graphicData uri="http://schemas.openxmlformats.org/presentationml/2006/ole">
            <p:oleObj spid="_x0000_s109577" name="公式" r:id="rId10" imgW="190417" imgH="152334" progId="Equation.3">
              <p:embed/>
            </p:oleObj>
          </a:graphicData>
        </a:graphic>
      </p:graphicFrame>
      <p:grpSp>
        <p:nvGrpSpPr>
          <p:cNvPr id="12" name="组合 30"/>
          <p:cNvGrpSpPr>
            <a:grpSpLocks/>
          </p:cNvGrpSpPr>
          <p:nvPr/>
        </p:nvGrpSpPr>
        <p:grpSpPr bwMode="auto">
          <a:xfrm>
            <a:off x="511175" y="765175"/>
            <a:ext cx="8453438" cy="576263"/>
            <a:chOff x="511746" y="764704"/>
            <a:chExt cx="8452742" cy="576064"/>
          </a:xfrm>
        </p:grpSpPr>
        <p:sp>
          <p:nvSpPr>
            <p:cNvPr id="1182746" name="Rectangle 4"/>
            <p:cNvSpPr>
              <a:spLocks noChangeArrowheads="1"/>
            </p:cNvSpPr>
            <p:nvPr/>
          </p:nvSpPr>
          <p:spPr bwMode="auto">
            <a:xfrm>
              <a:off x="511746" y="765126"/>
              <a:ext cx="8452742" cy="503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</a:rPr>
                <a:t>     设有向量组               和            ， 则                 </a:t>
              </a:r>
            </a:p>
          </p:txBody>
        </p:sp>
        <p:grpSp>
          <p:nvGrpSpPr>
            <p:cNvPr id="13" name="组合 29"/>
            <p:cNvGrpSpPr>
              <a:grpSpLocks/>
            </p:cNvGrpSpPr>
            <p:nvPr/>
          </p:nvGrpSpPr>
          <p:grpSpPr bwMode="auto">
            <a:xfrm>
              <a:off x="3049191" y="764704"/>
              <a:ext cx="4331121" cy="576064"/>
              <a:chOff x="3049191" y="764704"/>
              <a:chExt cx="4331121" cy="576064"/>
            </a:xfrm>
          </p:grpSpPr>
          <p:graphicFrame>
            <p:nvGraphicFramePr>
              <p:cNvPr id="1182748" name="Object 21"/>
              <p:cNvGraphicFramePr>
                <a:graphicFrameLocks noChangeAspect="1"/>
              </p:cNvGraphicFramePr>
              <p:nvPr/>
            </p:nvGraphicFramePr>
            <p:xfrm>
              <a:off x="5494163" y="822715"/>
              <a:ext cx="1886149" cy="518053"/>
            </p:xfrm>
            <a:graphic>
              <a:graphicData uri="http://schemas.openxmlformats.org/presentationml/2006/ole">
                <p:oleObj spid="_x0000_s109589" name="公式" r:id="rId11" imgW="876300" imgH="228600" progId="Equation.3">
                  <p:embed/>
                </p:oleObj>
              </a:graphicData>
            </a:graphic>
          </p:graphicFrame>
          <p:graphicFrame>
            <p:nvGraphicFramePr>
              <p:cNvPr id="1182749" name="Object 22"/>
              <p:cNvGraphicFramePr>
                <a:graphicFrameLocks noChangeAspect="1"/>
              </p:cNvGraphicFramePr>
              <p:nvPr/>
            </p:nvGraphicFramePr>
            <p:xfrm>
              <a:off x="3049191" y="764704"/>
              <a:ext cx="2170881" cy="548925"/>
            </p:xfrm>
            <a:graphic>
              <a:graphicData uri="http://schemas.openxmlformats.org/presentationml/2006/ole">
                <p:oleObj spid="_x0000_s109590" name="公式" r:id="rId12" imgW="952087" imgH="228501" progId="Equation.3">
                  <p:embed/>
                </p:oleObj>
              </a:graphicData>
            </a:graphic>
          </p:graphicFrame>
        </p:grp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140200" y="2060575"/>
          <a:ext cx="2735263" cy="577850"/>
        </p:xfrm>
        <a:graphic>
          <a:graphicData uri="http://schemas.openxmlformats.org/presentationml/2006/ole">
            <p:oleObj spid="_x0000_s109578" name="公式" r:id="rId13" imgW="1143000" imgH="228600" progId="Equation.3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425575" y="2062163"/>
          <a:ext cx="2641600" cy="576262"/>
        </p:xfrm>
        <a:graphic>
          <a:graphicData uri="http://schemas.openxmlformats.org/presentationml/2006/ole">
            <p:oleObj spid="_x0000_s109579" name="公式" r:id="rId14" imgW="1104900" imgH="228600" progId="Equation.3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719138" y="2112963"/>
          <a:ext cx="468312" cy="384175"/>
        </p:xfrm>
        <a:graphic>
          <a:graphicData uri="http://schemas.openxmlformats.org/presentationml/2006/ole">
            <p:oleObj spid="_x0000_s109580" name="公式" r:id="rId15" imgW="215713" imgH="152268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476375" y="3213100"/>
          <a:ext cx="6802438" cy="585788"/>
        </p:xfrm>
        <a:graphic>
          <a:graphicData uri="http://schemas.openxmlformats.org/presentationml/2006/ole">
            <p:oleObj spid="_x0000_s109581" name="公式" r:id="rId16" imgW="2794000" imgH="228600" progId="Equation.3">
              <p:embed/>
            </p:oleObj>
          </a:graphicData>
        </a:graphic>
      </p:graphicFrame>
      <p:graphicFrame>
        <p:nvGraphicFramePr>
          <p:cNvPr id="1835017" name="Object 14"/>
          <p:cNvGraphicFramePr>
            <a:graphicFrameLocks noChangeAspect="1"/>
          </p:cNvGraphicFramePr>
          <p:nvPr/>
        </p:nvGraphicFramePr>
        <p:xfrm>
          <a:off x="755650" y="3265488"/>
          <a:ext cx="520700" cy="428625"/>
        </p:xfrm>
        <a:graphic>
          <a:graphicData uri="http://schemas.openxmlformats.org/presentationml/2006/ole">
            <p:oleObj spid="_x0000_s109582" name="公式" r:id="rId17" imgW="215713" imgH="152268" progId="Equation.3">
              <p:embed/>
            </p:oleObj>
          </a:graphicData>
        </a:graphic>
      </p:graphicFrame>
      <p:graphicFrame>
        <p:nvGraphicFramePr>
          <p:cNvPr id="1829892" name="Object 15"/>
          <p:cNvGraphicFramePr>
            <a:graphicFrameLocks noChangeAspect="1"/>
          </p:cNvGraphicFramePr>
          <p:nvPr/>
        </p:nvGraphicFramePr>
        <p:xfrm>
          <a:off x="3851275" y="4506913"/>
          <a:ext cx="2530475" cy="577850"/>
        </p:xfrm>
        <a:graphic>
          <a:graphicData uri="http://schemas.openxmlformats.org/presentationml/2006/ole">
            <p:oleObj spid="_x0000_s109583" name="公式" r:id="rId18" imgW="1054100" imgH="228600" progId="Equation.3">
              <p:embed/>
            </p:oleObj>
          </a:graphicData>
        </a:graphic>
      </p:graphicFrame>
      <p:graphicFrame>
        <p:nvGraphicFramePr>
          <p:cNvPr id="1829893" name="Object 16"/>
          <p:cNvGraphicFramePr>
            <a:graphicFrameLocks noChangeAspect="1"/>
          </p:cNvGraphicFramePr>
          <p:nvPr/>
        </p:nvGraphicFramePr>
        <p:xfrm>
          <a:off x="1476375" y="4506913"/>
          <a:ext cx="2344738" cy="576262"/>
        </p:xfrm>
        <a:graphic>
          <a:graphicData uri="http://schemas.openxmlformats.org/presentationml/2006/ole">
            <p:oleObj spid="_x0000_s109584" name="公式" r:id="rId19" imgW="977900" imgH="228600" progId="Equation.3">
              <p:embed/>
            </p:oleObj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738188" y="4584700"/>
          <a:ext cx="520700" cy="428625"/>
        </p:xfrm>
        <a:graphic>
          <a:graphicData uri="http://schemas.openxmlformats.org/presentationml/2006/ole">
            <p:oleObj spid="_x0000_s109585" name="公式" r:id="rId20" imgW="215713" imgH="152268" progId="Equation.3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1546225" y="5846763"/>
          <a:ext cx="2305050" cy="547687"/>
        </p:xfrm>
        <a:graphic>
          <a:graphicData uri="http://schemas.openxmlformats.org/presentationml/2006/ole">
            <p:oleObj spid="_x0000_s109586" name="公式" r:id="rId21" imgW="1016000" imgH="228600" progId="Equation.3">
              <p:embed/>
            </p:oleObj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3924300" y="5846763"/>
          <a:ext cx="2303463" cy="546100"/>
        </p:xfrm>
        <a:graphic>
          <a:graphicData uri="http://schemas.openxmlformats.org/presentationml/2006/ole">
            <p:oleObj spid="_x0000_s109587" name="公式" r:id="rId22" imgW="1016000" imgH="228600" progId="Equation.3">
              <p:embed/>
            </p:oleObj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738188" y="5880100"/>
          <a:ext cx="520700" cy="428625"/>
        </p:xfrm>
        <a:graphic>
          <a:graphicData uri="http://schemas.openxmlformats.org/presentationml/2006/ole">
            <p:oleObj spid="_x0000_s109588" name="公式" r:id="rId23" imgW="215713" imgH="15226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3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2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4" grpId="0"/>
      <p:bldP spid="176132" grpId="0"/>
      <p:bldP spid="176137" grpId="0"/>
      <p:bldP spid="2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250825" y="3140075"/>
            <a:ext cx="8424863" cy="720725"/>
            <a:chOff x="251520" y="4004419"/>
            <a:chExt cx="8424936" cy="720725"/>
          </a:xfrm>
        </p:grpSpPr>
        <p:sp>
          <p:nvSpPr>
            <p:cNvPr id="22" name="Rectangle 2"/>
            <p:cNvSpPr txBox="1">
              <a:spLocks noChangeArrowheads="1"/>
            </p:cNvSpPr>
            <p:nvPr/>
          </p:nvSpPr>
          <p:spPr bwMode="auto">
            <a:xfrm>
              <a:off x="251520" y="4004419"/>
              <a:ext cx="8424936" cy="720725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00"/>
                  </a:solidFill>
                </a:rPr>
                <a:t>                           和                             ，则向量组                                                          </a:t>
              </a:r>
              <a:r>
                <a:rPr lang="en-US" altLang="zh-CN" sz="3200" b="1" kern="0" dirty="0">
                  <a:solidFill>
                    <a:srgbClr val="000000"/>
                  </a:solidFill>
                </a:rPr>
                <a:t>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                 </a:t>
              </a:r>
            </a:p>
          </p:txBody>
        </p:sp>
        <p:graphicFrame>
          <p:nvGraphicFramePr>
            <p:cNvPr id="1183782" name="Object 21"/>
            <p:cNvGraphicFramePr>
              <a:graphicFrameLocks noChangeAspect="1"/>
            </p:cNvGraphicFramePr>
            <p:nvPr/>
          </p:nvGraphicFramePr>
          <p:xfrm>
            <a:off x="313457" y="4005263"/>
            <a:ext cx="2746375" cy="676275"/>
          </p:xfrm>
          <a:graphic>
            <a:graphicData uri="http://schemas.openxmlformats.org/presentationml/2006/ole">
              <p:oleObj spid="_x0000_s110613" name="公式" r:id="rId3" imgW="977900" imgH="228600" progId="Equation.3">
                <p:embed/>
              </p:oleObj>
            </a:graphicData>
          </a:graphic>
        </p:graphicFrame>
        <p:graphicFrame>
          <p:nvGraphicFramePr>
            <p:cNvPr id="1183783" name="Object 22"/>
            <p:cNvGraphicFramePr>
              <a:graphicFrameLocks noChangeAspect="1"/>
            </p:cNvGraphicFramePr>
            <p:nvPr/>
          </p:nvGraphicFramePr>
          <p:xfrm>
            <a:off x="3563888" y="4005263"/>
            <a:ext cx="2820987" cy="676275"/>
          </p:xfrm>
          <a:graphic>
            <a:graphicData uri="http://schemas.openxmlformats.org/presentationml/2006/ole">
              <p:oleObj spid="_x0000_s110614" name="公式" r:id="rId4" imgW="927100" imgH="228600" progId="Equation.3">
                <p:embed/>
              </p:oleObj>
            </a:graphicData>
          </a:graphic>
        </p:graphicFrame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755650" y="1196975"/>
            <a:ext cx="8137525" cy="719138"/>
            <a:chOff x="755576" y="837654"/>
            <a:chExt cx="8136904" cy="719138"/>
          </a:xfrm>
        </p:grpSpPr>
        <p:grpSp>
          <p:nvGrpSpPr>
            <p:cNvPr id="6" name="组合 7"/>
            <p:cNvGrpSpPr>
              <a:grpSpLocks/>
            </p:cNvGrpSpPr>
            <p:nvPr/>
          </p:nvGrpSpPr>
          <p:grpSpPr bwMode="auto">
            <a:xfrm>
              <a:off x="755576" y="837654"/>
              <a:ext cx="8136904" cy="719138"/>
              <a:chOff x="755576" y="2564904"/>
              <a:chExt cx="8136139" cy="720080"/>
            </a:xfrm>
          </p:grpSpPr>
          <p:sp>
            <p:nvSpPr>
              <p:cNvPr id="4" name="Rectangle 2"/>
              <p:cNvSpPr txBox="1">
                <a:spLocks noChangeArrowheads="1"/>
              </p:cNvSpPr>
              <p:nvPr/>
            </p:nvSpPr>
            <p:spPr>
              <a:xfrm>
                <a:off x="755576" y="2564904"/>
                <a:ext cx="8136139" cy="720080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7D"/>
                    </a:solidFill>
                  </a:rPr>
                  <a:t>定理</a:t>
                </a:r>
                <a:r>
                  <a:rPr lang="en-US" altLang="zh-CN" sz="3200" b="1" kern="0" dirty="0">
                    <a:solidFill>
                      <a:srgbClr val="00007D"/>
                    </a:solidFill>
                  </a:rPr>
                  <a:t>2'  </a:t>
                </a: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向量组     能由向量组      线性表示的                     </a:t>
                </a:r>
              </a:p>
            </p:txBody>
          </p:sp>
          <p:graphicFrame>
            <p:nvGraphicFramePr>
              <p:cNvPr id="1183780" name="Object 20"/>
              <p:cNvGraphicFramePr>
                <a:graphicFrameLocks noChangeAspect="1"/>
              </p:cNvGraphicFramePr>
              <p:nvPr/>
            </p:nvGraphicFramePr>
            <p:xfrm>
              <a:off x="3419622" y="2636063"/>
              <a:ext cx="428585" cy="488001"/>
            </p:xfrm>
            <a:graphic>
              <a:graphicData uri="http://schemas.openxmlformats.org/presentationml/2006/ole">
                <p:oleObj spid="_x0000_s110612" name="公式" r:id="rId5" imgW="152268" imgH="164957" progId="Equation.3">
                  <p:embed/>
                </p:oleObj>
              </a:graphicData>
            </a:graphic>
          </p:graphicFrame>
        </p:grpSp>
        <p:graphicFrame>
          <p:nvGraphicFramePr>
            <p:cNvPr id="1183778" name="Object 19"/>
            <p:cNvGraphicFramePr>
              <a:graphicFrameLocks noChangeAspect="1"/>
            </p:cNvGraphicFramePr>
            <p:nvPr/>
          </p:nvGraphicFramePr>
          <p:xfrm>
            <a:off x="6012160" y="923827"/>
            <a:ext cx="427037" cy="488949"/>
          </p:xfrm>
          <a:graphic>
            <a:graphicData uri="http://schemas.openxmlformats.org/presentationml/2006/ole">
              <p:oleObj spid="_x0000_s110611" name="公式" r:id="rId6" imgW="152268" imgH="164957" progId="Equation.3">
                <p:embed/>
              </p:oleObj>
            </a:graphicData>
          </a:graphic>
        </p:graphicFrame>
      </p:grpSp>
      <p:graphicFrame>
        <p:nvGraphicFramePr>
          <p:cNvPr id="1825796" name="Object 4"/>
          <p:cNvGraphicFramePr>
            <a:graphicFrameLocks noChangeAspect="1"/>
          </p:cNvGraphicFramePr>
          <p:nvPr/>
        </p:nvGraphicFramePr>
        <p:xfrm>
          <a:off x="2401888" y="1892300"/>
          <a:ext cx="2817812" cy="600075"/>
        </p:xfrm>
        <a:graphic>
          <a:graphicData uri="http://schemas.openxmlformats.org/presentationml/2006/ole">
            <p:oleObj spid="_x0000_s110594" name="公式" r:id="rId7" imgW="1002865" imgH="203112" progId="Equation.3">
              <p:embed/>
            </p:oleObj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79388" y="1844675"/>
            <a:ext cx="2232025" cy="7207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00"/>
                </a:solidFill>
              </a:rPr>
              <a:t>充要条件是</a:t>
            </a:r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250825" y="2565400"/>
            <a:ext cx="8569325" cy="647700"/>
            <a:chOff x="251520" y="2420888"/>
            <a:chExt cx="8568952" cy="648072"/>
          </a:xfrm>
        </p:grpSpPr>
        <p:sp>
          <p:nvSpPr>
            <p:cNvPr id="11" name="Rectangle 2"/>
            <p:cNvSpPr txBox="1">
              <a:spLocks noChangeArrowheads="1"/>
            </p:cNvSpPr>
            <p:nvPr/>
          </p:nvSpPr>
          <p:spPr bwMode="auto">
            <a:xfrm>
              <a:off x="251520" y="2420888"/>
              <a:ext cx="8568952" cy="648072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7D"/>
                  </a:solidFill>
                </a:rPr>
                <a:t>     证：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设向量组     和     的极大无关组分别为                                              </a:t>
              </a:r>
            </a:p>
          </p:txBody>
        </p:sp>
        <p:graphicFrame>
          <p:nvGraphicFramePr>
            <p:cNvPr id="1183775" name="Object 17"/>
            <p:cNvGraphicFramePr>
              <a:graphicFrameLocks noChangeAspect="1"/>
            </p:cNvGraphicFramePr>
            <p:nvPr/>
          </p:nvGraphicFramePr>
          <p:xfrm>
            <a:off x="3352874" y="2420888"/>
            <a:ext cx="427038" cy="488950"/>
          </p:xfrm>
          <a:graphic>
            <a:graphicData uri="http://schemas.openxmlformats.org/presentationml/2006/ole">
              <p:oleObj spid="_x0000_s110609" name="公式" r:id="rId8" imgW="152268" imgH="164957" progId="Equation.3">
                <p:embed/>
              </p:oleObj>
            </a:graphicData>
          </a:graphic>
        </p:graphicFrame>
        <p:graphicFrame>
          <p:nvGraphicFramePr>
            <p:cNvPr id="1183776" name="Object 18"/>
            <p:cNvGraphicFramePr>
              <a:graphicFrameLocks noChangeAspect="1"/>
            </p:cNvGraphicFramePr>
            <p:nvPr/>
          </p:nvGraphicFramePr>
          <p:xfrm>
            <a:off x="4211960" y="2420888"/>
            <a:ext cx="427037" cy="488950"/>
          </p:xfrm>
          <a:graphic>
            <a:graphicData uri="http://schemas.openxmlformats.org/presentationml/2006/ole">
              <p:oleObj spid="_x0000_s110610" name="公式" r:id="rId9" imgW="152268" imgH="164957" progId="Equation.3">
                <p:embed/>
              </p:oleObj>
            </a:graphicData>
          </a:graphic>
        </p:graphicFrame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50825" y="3933825"/>
            <a:ext cx="8569325" cy="6477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solidFill>
                  <a:srgbClr val="000000"/>
                </a:solidFill>
              </a:rPr>
              <a:t> </a:t>
            </a:r>
            <a:r>
              <a:rPr lang="zh-CN" altLang="en-US" sz="3200" b="1" kern="0" dirty="0">
                <a:solidFill>
                  <a:srgbClr val="000000"/>
                </a:solidFill>
              </a:rPr>
              <a:t>                                               </a:t>
            </a:r>
          </a:p>
        </p:txBody>
      </p:sp>
      <p:grpSp>
        <p:nvGrpSpPr>
          <p:cNvPr id="8" name="组合 32"/>
          <p:cNvGrpSpPr>
            <a:grpSpLocks/>
          </p:cNvGrpSpPr>
          <p:nvPr/>
        </p:nvGrpSpPr>
        <p:grpSpPr bwMode="auto">
          <a:xfrm>
            <a:off x="250825" y="3903663"/>
            <a:ext cx="8424863" cy="750887"/>
            <a:chOff x="251520" y="4767362"/>
            <a:chExt cx="8424936" cy="750515"/>
          </a:xfrm>
        </p:grpSpPr>
        <p:sp>
          <p:nvSpPr>
            <p:cNvPr id="14" name="Rectangle 2"/>
            <p:cNvSpPr txBox="1">
              <a:spLocks noChangeArrowheads="1"/>
            </p:cNvSpPr>
            <p:nvPr/>
          </p:nvSpPr>
          <p:spPr bwMode="auto">
            <a:xfrm>
              <a:off x="251520" y="4797509"/>
              <a:ext cx="8424936" cy="720368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00"/>
                  </a:solidFill>
                </a:rPr>
                <a:t>      与      ，   与      等价</a:t>
              </a:r>
              <a:r>
                <a:rPr lang="en-US" altLang="zh-CN" sz="3200" b="1" kern="0" dirty="0">
                  <a:solidFill>
                    <a:srgbClr val="000000"/>
                  </a:solidFill>
                </a:rPr>
                <a:t>.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故向量组     能由 </a:t>
              </a:r>
            </a:p>
          </p:txBody>
        </p:sp>
        <p:graphicFrame>
          <p:nvGraphicFramePr>
            <p:cNvPr id="1183770" name="Object 13"/>
            <p:cNvGraphicFramePr>
              <a:graphicFrameLocks noChangeAspect="1"/>
            </p:cNvGraphicFramePr>
            <p:nvPr/>
          </p:nvGraphicFramePr>
          <p:xfrm>
            <a:off x="395536" y="4797152"/>
            <a:ext cx="427038" cy="488950"/>
          </p:xfrm>
          <a:graphic>
            <a:graphicData uri="http://schemas.openxmlformats.org/presentationml/2006/ole">
              <p:oleObj spid="_x0000_s110605" name="公式" r:id="rId10" imgW="152268" imgH="164957" progId="Equation.3">
                <p:embed/>
              </p:oleObj>
            </a:graphicData>
          </a:graphic>
        </p:graphicFrame>
        <p:graphicFrame>
          <p:nvGraphicFramePr>
            <p:cNvPr id="1183771" name="Object 14"/>
            <p:cNvGraphicFramePr>
              <a:graphicFrameLocks noChangeAspect="1"/>
            </p:cNvGraphicFramePr>
            <p:nvPr/>
          </p:nvGraphicFramePr>
          <p:xfrm>
            <a:off x="2267744" y="4797152"/>
            <a:ext cx="427037" cy="488950"/>
          </p:xfrm>
          <a:graphic>
            <a:graphicData uri="http://schemas.openxmlformats.org/presentationml/2006/ole">
              <p:oleObj spid="_x0000_s110606" name="公式" r:id="rId11" imgW="152268" imgH="164957" progId="Equation.3">
                <p:embed/>
              </p:oleObj>
            </a:graphicData>
          </a:graphic>
        </p:graphicFrame>
        <p:graphicFrame>
          <p:nvGraphicFramePr>
            <p:cNvPr id="1183772" name="Object 15"/>
            <p:cNvGraphicFramePr>
              <a:graphicFrameLocks noChangeAspect="1"/>
            </p:cNvGraphicFramePr>
            <p:nvPr/>
          </p:nvGraphicFramePr>
          <p:xfrm>
            <a:off x="1300709" y="4767362"/>
            <a:ext cx="534987" cy="677862"/>
          </p:xfrm>
          <a:graphic>
            <a:graphicData uri="http://schemas.openxmlformats.org/presentationml/2006/ole">
              <p:oleObj spid="_x0000_s110607" name="公式" r:id="rId12" imgW="190500" imgH="228600" progId="Equation.3">
                <p:embed/>
              </p:oleObj>
            </a:graphicData>
          </a:graphic>
        </p:graphicFrame>
        <p:graphicFrame>
          <p:nvGraphicFramePr>
            <p:cNvPr id="1183773" name="Object 16"/>
            <p:cNvGraphicFramePr>
              <a:graphicFrameLocks noChangeAspect="1"/>
            </p:cNvGraphicFramePr>
            <p:nvPr/>
          </p:nvGraphicFramePr>
          <p:xfrm>
            <a:off x="3169493" y="4767362"/>
            <a:ext cx="533400" cy="677862"/>
          </p:xfrm>
          <a:graphic>
            <a:graphicData uri="http://schemas.openxmlformats.org/presentationml/2006/ole">
              <p:oleObj spid="_x0000_s110608" name="公式" r:id="rId13" imgW="190500" imgH="228600" progId="Equation.3">
                <p:embed/>
              </p:oleObj>
            </a:graphicData>
          </a:graphic>
        </p:graphicFrame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79388" y="4581525"/>
            <a:ext cx="8424862" cy="7207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00"/>
                </a:solidFill>
              </a:rPr>
              <a:t>  线性表示      向量组       能由      线性表示   </a:t>
            </a:r>
          </a:p>
        </p:txBody>
      </p:sp>
      <p:graphicFrame>
        <p:nvGraphicFramePr>
          <p:cNvPr id="1183754" name="Object 3"/>
          <p:cNvGraphicFramePr>
            <a:graphicFrameLocks noChangeAspect="1"/>
          </p:cNvGraphicFramePr>
          <p:nvPr/>
        </p:nvGraphicFramePr>
        <p:xfrm>
          <a:off x="4037013" y="4581525"/>
          <a:ext cx="677862" cy="719138"/>
        </p:xfrm>
        <a:graphic>
          <a:graphicData uri="http://schemas.openxmlformats.org/presentationml/2006/ole">
            <p:oleObj spid="_x0000_s110595" name="公式" r:id="rId14" imgW="190500" imgH="228600" progId="Equation.3">
              <p:embed/>
            </p:oleObj>
          </a:graphicData>
        </a:graphic>
      </p:graphicFrame>
      <p:graphicFrame>
        <p:nvGraphicFramePr>
          <p:cNvPr id="1183755" name="Object 4"/>
          <p:cNvGraphicFramePr>
            <a:graphicFrameLocks noChangeAspect="1"/>
          </p:cNvGraphicFramePr>
          <p:nvPr/>
        </p:nvGraphicFramePr>
        <p:xfrm>
          <a:off x="5549900" y="4622800"/>
          <a:ext cx="534988" cy="677863"/>
        </p:xfrm>
        <a:graphic>
          <a:graphicData uri="http://schemas.openxmlformats.org/presentationml/2006/ole">
            <p:oleObj spid="_x0000_s110596" name="公式" r:id="rId15" imgW="190500" imgH="228600" progId="Equation.3">
              <p:embed/>
            </p:oleObj>
          </a:graphicData>
        </a:graphic>
      </p:graphicFrame>
      <p:graphicFrame>
        <p:nvGraphicFramePr>
          <p:cNvPr id="409615" name="Object 5"/>
          <p:cNvGraphicFramePr>
            <a:graphicFrameLocks noChangeAspect="1"/>
          </p:cNvGraphicFramePr>
          <p:nvPr/>
        </p:nvGraphicFramePr>
        <p:xfrm>
          <a:off x="395288" y="5273675"/>
          <a:ext cx="3282950" cy="676275"/>
        </p:xfrm>
        <a:graphic>
          <a:graphicData uri="http://schemas.openxmlformats.org/presentationml/2006/ole">
            <p:oleObj spid="_x0000_s110597" name="公式" r:id="rId16" imgW="1168400" imgH="228600" progId="Equation.3">
              <p:embed/>
            </p:oleObj>
          </a:graphicData>
        </a:graphic>
      </p:graphicFrame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708400" y="5300663"/>
            <a:ext cx="4895850" cy="719137"/>
            <a:chOff x="4786412" y="2564803"/>
            <a:chExt cx="5228739" cy="720178"/>
          </a:xfrm>
        </p:grpSpPr>
        <p:sp>
          <p:nvSpPr>
            <p:cNvPr id="40" name="Rectangle 2"/>
            <p:cNvSpPr txBox="1">
              <a:spLocks noChangeArrowheads="1"/>
            </p:cNvSpPr>
            <p:nvPr/>
          </p:nvSpPr>
          <p:spPr>
            <a:xfrm>
              <a:off x="4786412" y="2564803"/>
              <a:ext cx="5228739" cy="720178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00"/>
                  </a:solidFill>
                </a:rPr>
                <a:t>又因为                           且                     </a:t>
              </a:r>
            </a:p>
          </p:txBody>
        </p:sp>
        <p:graphicFrame>
          <p:nvGraphicFramePr>
            <p:cNvPr id="1183768" name="Object 12"/>
            <p:cNvGraphicFramePr>
              <a:graphicFrameLocks noChangeAspect="1"/>
            </p:cNvGraphicFramePr>
            <p:nvPr/>
          </p:nvGraphicFramePr>
          <p:xfrm>
            <a:off x="6247378" y="2565648"/>
            <a:ext cx="2922833" cy="677161"/>
          </p:xfrm>
          <a:graphic>
            <a:graphicData uri="http://schemas.openxmlformats.org/presentationml/2006/ole">
              <p:oleObj spid="_x0000_s110604" name="公式" r:id="rId17" imgW="876300" imgH="228600" progId="Equation.3">
                <p:embed/>
              </p:oleObj>
            </a:graphicData>
          </a:graphic>
        </p:graphicFrame>
      </p:grpSp>
      <p:graphicFrame>
        <p:nvGraphicFramePr>
          <p:cNvPr id="409617" name="Object 2"/>
          <p:cNvGraphicFramePr>
            <a:graphicFrameLocks noChangeAspect="1"/>
          </p:cNvGraphicFramePr>
          <p:nvPr/>
        </p:nvGraphicFramePr>
        <p:xfrm>
          <a:off x="468313" y="5992813"/>
          <a:ext cx="3963987" cy="676275"/>
        </p:xfrm>
        <a:graphic>
          <a:graphicData uri="http://schemas.openxmlformats.org/presentationml/2006/ole">
            <p:oleObj spid="_x0000_s110598" name="公式" r:id="rId18" imgW="1270000" imgH="228600" progId="Equation.3">
              <p:embed/>
            </p:oleObj>
          </a:graphicData>
        </a:graphic>
      </p:graphicFrame>
      <p:grpSp>
        <p:nvGrpSpPr>
          <p:cNvPr id="10" name="组合 41"/>
          <p:cNvGrpSpPr>
            <a:grpSpLocks/>
          </p:cNvGrpSpPr>
          <p:nvPr/>
        </p:nvGrpSpPr>
        <p:grpSpPr bwMode="auto">
          <a:xfrm>
            <a:off x="4500563" y="6021388"/>
            <a:ext cx="3538537" cy="720725"/>
            <a:chOff x="395536" y="1628800"/>
            <a:chExt cx="3537892" cy="720725"/>
          </a:xfrm>
        </p:grpSpPr>
        <p:sp>
          <p:nvSpPr>
            <p:cNvPr id="43" name="Rectangle 2"/>
            <p:cNvSpPr txBox="1">
              <a:spLocks noChangeArrowheads="1"/>
            </p:cNvSpPr>
            <p:nvPr/>
          </p:nvSpPr>
          <p:spPr bwMode="auto">
            <a:xfrm>
              <a:off x="395536" y="1628800"/>
              <a:ext cx="3350601" cy="720725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b="1" kern="0" dirty="0">
                  <a:solidFill>
                    <a:srgbClr val="00007D"/>
                  </a:solidFill>
                </a:rPr>
                <a:t>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故                     </a:t>
              </a:r>
            </a:p>
          </p:txBody>
        </p:sp>
        <p:graphicFrame>
          <p:nvGraphicFramePr>
            <p:cNvPr id="1183766" name="Object 11"/>
            <p:cNvGraphicFramePr>
              <a:graphicFrameLocks noChangeAspect="1"/>
            </p:cNvGraphicFramePr>
            <p:nvPr/>
          </p:nvGraphicFramePr>
          <p:xfrm>
            <a:off x="1115616" y="1700808"/>
            <a:ext cx="2817812" cy="600075"/>
          </p:xfrm>
          <a:graphic>
            <a:graphicData uri="http://schemas.openxmlformats.org/presentationml/2006/ole">
              <p:oleObj spid="_x0000_s110603" name="公式" r:id="rId19" imgW="1002865" imgH="203112" progId="Equation.3">
                <p:embed/>
              </p:oleObj>
            </a:graphicData>
          </a:graphic>
        </p:graphicFrame>
      </p:grpSp>
      <p:graphicFrame>
        <p:nvGraphicFramePr>
          <p:cNvPr id="1183760" name="Object 7"/>
          <p:cNvGraphicFramePr>
            <a:graphicFrameLocks noChangeAspect="1"/>
          </p:cNvGraphicFramePr>
          <p:nvPr/>
        </p:nvGraphicFramePr>
        <p:xfrm>
          <a:off x="6521450" y="4005263"/>
          <a:ext cx="428625" cy="487362"/>
        </p:xfrm>
        <a:graphic>
          <a:graphicData uri="http://schemas.openxmlformats.org/presentationml/2006/ole">
            <p:oleObj spid="_x0000_s110599" name="公式" r:id="rId20" imgW="152268" imgH="164957" progId="Equation.3">
              <p:embed/>
            </p:oleObj>
          </a:graphicData>
        </a:graphic>
      </p:graphicFrame>
      <p:graphicFrame>
        <p:nvGraphicFramePr>
          <p:cNvPr id="1183761" name="Object 8"/>
          <p:cNvGraphicFramePr>
            <a:graphicFrameLocks noChangeAspect="1"/>
          </p:cNvGraphicFramePr>
          <p:nvPr/>
        </p:nvGraphicFramePr>
        <p:xfrm>
          <a:off x="7816850" y="3933825"/>
          <a:ext cx="427038" cy="488950"/>
        </p:xfrm>
        <a:graphic>
          <a:graphicData uri="http://schemas.openxmlformats.org/presentationml/2006/ole">
            <p:oleObj spid="_x0000_s110600" name="公式" r:id="rId21" imgW="152268" imgH="164957" progId="Equation.3">
              <p:embed/>
            </p:oleObj>
          </a:graphicData>
        </a:graphic>
      </p:graphicFrame>
      <p:graphicFrame>
        <p:nvGraphicFramePr>
          <p:cNvPr id="1835017" name="Object 9"/>
          <p:cNvGraphicFramePr>
            <a:graphicFrameLocks noChangeAspect="1"/>
          </p:cNvGraphicFramePr>
          <p:nvPr/>
        </p:nvGraphicFramePr>
        <p:xfrm>
          <a:off x="2106613" y="4729163"/>
          <a:ext cx="520700" cy="428625"/>
        </p:xfrm>
        <a:graphic>
          <a:graphicData uri="http://schemas.openxmlformats.org/presentationml/2006/ole">
            <p:oleObj spid="_x0000_s110601" name="公式" r:id="rId22" imgW="215713" imgH="152268" progId="Equation.3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7740650" y="4652963"/>
          <a:ext cx="520700" cy="428625"/>
        </p:xfrm>
        <a:graphic>
          <a:graphicData uri="http://schemas.openxmlformats.org/presentationml/2006/ole">
            <p:oleObj spid="_x0000_s110602" name="公式" r:id="rId23" imgW="215713" imgH="152268" progId="Equation.3">
              <p:embed/>
            </p:oleObj>
          </a:graphicData>
        </a:graphic>
      </p:graphicFrame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79388" y="476250"/>
            <a:ext cx="8229600" cy="7207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五、向量组的线性表示与向量组的秩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2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3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8975"/>
            <a:ext cx="8229600" cy="10842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CC"/>
                </a:solidFill>
              </a:rPr>
              <a:t>四、向量组之间线性表示的判断法</a:t>
            </a:r>
            <a:r>
              <a:rPr lang="en-US" altLang="zh-CN" sz="2400" smtClean="0">
                <a:solidFill>
                  <a:srgbClr val="0000CC"/>
                </a:solidFill>
              </a:rPr>
              <a:t/>
            </a:r>
            <a:br>
              <a:rPr lang="en-US" altLang="zh-CN" sz="2400" smtClean="0">
                <a:solidFill>
                  <a:srgbClr val="0000CC"/>
                </a:solidFill>
              </a:rPr>
            </a:br>
            <a:r>
              <a:rPr lang="en-US" altLang="zh-CN" sz="2400" smtClean="0">
                <a:solidFill>
                  <a:srgbClr val="0000CC"/>
                </a:solidFill>
              </a:rPr>
              <a:t/>
            </a:r>
            <a:br>
              <a:rPr lang="en-US" altLang="zh-CN" sz="2400" smtClean="0">
                <a:solidFill>
                  <a:srgbClr val="0000CC"/>
                </a:solidFill>
              </a:rPr>
            </a:br>
            <a:r>
              <a:rPr lang="zh-CN" altLang="en-US" sz="2400" smtClean="0"/>
              <a:t>回顾：线性方程组的表达式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71663"/>
            <a:ext cx="4038600" cy="445452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一般形式</a:t>
            </a: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 startAt="3"/>
            </a:pPr>
            <a:r>
              <a:rPr kumimoji="1" lang="zh-CN" altLang="en-US" sz="2400" smtClean="0">
                <a:solidFill>
                  <a:srgbClr val="0000FF"/>
                </a:solidFill>
              </a:rPr>
              <a:t> 向量方程的形式</a:t>
            </a:r>
            <a:endParaRPr kumimoji="1" lang="zh-CN" altLang="en-US" sz="2400" smtClean="0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71663"/>
            <a:ext cx="4038600" cy="4454525"/>
          </a:xfrm>
        </p:spPr>
        <p:txBody>
          <a:bodyPr/>
          <a:lstStyle/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r>
              <a:rPr kumimoji="1" lang="zh-CN" altLang="en-US" sz="2400" smtClean="0">
                <a:solidFill>
                  <a:srgbClr val="0000FF"/>
                </a:solidFill>
              </a:rPr>
              <a:t>增广矩阵的形式</a:t>
            </a: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4"/>
            </a:pPr>
            <a:r>
              <a:rPr kumimoji="1" lang="zh-CN" altLang="en-US" sz="2400" smtClean="0">
                <a:solidFill>
                  <a:srgbClr val="0000FF"/>
                </a:solidFill>
              </a:rPr>
              <a:t>向量组线性组合的形式</a:t>
            </a:r>
          </a:p>
        </p:txBody>
      </p:sp>
      <p:graphicFrame>
        <p:nvGraphicFramePr>
          <p:cNvPr id="1105925" name="Object 14"/>
          <p:cNvGraphicFramePr>
            <a:graphicFrameLocks noChangeAspect="1"/>
          </p:cNvGraphicFramePr>
          <p:nvPr/>
        </p:nvGraphicFramePr>
        <p:xfrm>
          <a:off x="1198563" y="2433638"/>
          <a:ext cx="2640012" cy="965200"/>
        </p:xfrm>
        <a:graphic>
          <a:graphicData uri="http://schemas.openxmlformats.org/presentationml/2006/ole">
            <p:oleObj spid="_x0000_s75778" name="Equation" r:id="rId3" imgW="1320227" imgH="482391" progId="">
              <p:embed/>
            </p:oleObj>
          </a:graphicData>
        </a:graphic>
      </p:graphicFrame>
      <p:graphicFrame>
        <p:nvGraphicFramePr>
          <p:cNvPr id="1105926" name="Object 15"/>
          <p:cNvGraphicFramePr>
            <a:graphicFrameLocks noChangeAspect="1"/>
          </p:cNvGraphicFramePr>
          <p:nvPr/>
        </p:nvGraphicFramePr>
        <p:xfrm>
          <a:off x="5553075" y="2433638"/>
          <a:ext cx="2360613" cy="939800"/>
        </p:xfrm>
        <a:graphic>
          <a:graphicData uri="http://schemas.openxmlformats.org/presentationml/2006/ole">
            <p:oleObj spid="_x0000_s75779" name="Equation" r:id="rId4" imgW="1180588" imgH="469696" progId="">
              <p:embed/>
            </p:oleObj>
          </a:graphicData>
        </a:graphic>
      </p:graphicFrame>
      <p:graphicFrame>
        <p:nvGraphicFramePr>
          <p:cNvPr id="1105927" name="Object 16"/>
          <p:cNvGraphicFramePr>
            <a:graphicFrameLocks noChangeAspect="1"/>
          </p:cNvGraphicFramePr>
          <p:nvPr/>
        </p:nvGraphicFramePr>
        <p:xfrm>
          <a:off x="836613" y="4235450"/>
          <a:ext cx="3365500" cy="1425575"/>
        </p:xfrm>
        <a:graphic>
          <a:graphicData uri="http://schemas.openxmlformats.org/presentationml/2006/ole">
            <p:oleObj spid="_x0000_s75780" name="Equation" r:id="rId5" imgW="1676400" imgH="711200" progId="">
              <p:embed/>
            </p:oleObj>
          </a:graphicData>
        </a:graphic>
      </p:graphicFrame>
      <p:graphicFrame>
        <p:nvGraphicFramePr>
          <p:cNvPr id="1105928" name="Object 17"/>
          <p:cNvGraphicFramePr>
            <a:graphicFrameLocks noChangeAspect="1"/>
          </p:cNvGraphicFramePr>
          <p:nvPr/>
        </p:nvGraphicFramePr>
        <p:xfrm>
          <a:off x="4575175" y="4478338"/>
          <a:ext cx="4318000" cy="938212"/>
        </p:xfrm>
        <a:graphic>
          <a:graphicData uri="http://schemas.openxmlformats.org/presentationml/2006/ole">
            <p:oleObj spid="_x0000_s75781" name="Equation" r:id="rId6" imgW="2159000" imgH="469900" progId="">
              <p:embed/>
            </p:oleObj>
          </a:graphicData>
        </a:graphic>
      </p:graphicFrame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152400" y="60483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方程组有解？</a:t>
            </a:r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2627313" y="6048375"/>
            <a:ext cx="651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     是否能用              线性表示？</a:t>
            </a:r>
          </a:p>
        </p:txBody>
      </p:sp>
      <p:graphicFrame>
        <p:nvGraphicFramePr>
          <p:cNvPr id="149519" name="Object 18"/>
          <p:cNvGraphicFramePr>
            <a:graphicFrameLocks noChangeAspect="1"/>
          </p:cNvGraphicFramePr>
          <p:nvPr/>
        </p:nvGraphicFramePr>
        <p:xfrm>
          <a:off x="5343525" y="5802313"/>
          <a:ext cx="2108200" cy="939800"/>
        </p:xfrm>
        <a:graphic>
          <a:graphicData uri="http://schemas.openxmlformats.org/presentationml/2006/ole">
            <p:oleObj spid="_x0000_s75782" name="Equation" r:id="rId7" imgW="1054100" imgH="469900" progId="">
              <p:embed/>
            </p:oleObj>
          </a:graphicData>
        </a:graphic>
      </p:graphicFrame>
      <p:graphicFrame>
        <p:nvGraphicFramePr>
          <p:cNvPr id="149520" name="Object 19"/>
          <p:cNvGraphicFramePr>
            <a:graphicFrameLocks noChangeAspect="1"/>
          </p:cNvGraphicFramePr>
          <p:nvPr/>
        </p:nvGraphicFramePr>
        <p:xfrm>
          <a:off x="3351213" y="5802313"/>
          <a:ext cx="711200" cy="939800"/>
        </p:xfrm>
        <a:graphic>
          <a:graphicData uri="http://schemas.openxmlformats.org/presentationml/2006/ole">
            <p:oleObj spid="_x0000_s75783" name="Equation" r:id="rId8" imgW="355446" imgH="469696" progId="">
              <p:embed/>
            </p:oleObj>
          </a:graphicData>
        </a:graphic>
      </p:graphicFrame>
      <p:sp>
        <p:nvSpPr>
          <p:cNvPr id="149521" name="AutoShape 17"/>
          <p:cNvSpPr>
            <a:spLocks noChangeArrowheads="1"/>
          </p:cNvSpPr>
          <p:nvPr/>
        </p:nvSpPr>
        <p:spPr bwMode="auto">
          <a:xfrm>
            <a:off x="2051050" y="60499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7" grpId="0"/>
      <p:bldP spid="149518" grpId="0"/>
      <p:bldP spid="14952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539750" y="1628775"/>
            <a:ext cx="8388350" cy="719138"/>
            <a:chOff x="539478" y="5199410"/>
            <a:chExt cx="8388548" cy="71913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539478" y="5199410"/>
              <a:ext cx="8388548" cy="719138"/>
              <a:chOff x="395546" y="2564904"/>
              <a:chExt cx="8387760" cy="720080"/>
            </a:xfrm>
          </p:grpSpPr>
          <p:sp>
            <p:nvSpPr>
              <p:cNvPr id="27" name="Rectangle 2"/>
              <p:cNvSpPr txBox="1">
                <a:spLocks noChangeArrowheads="1"/>
              </p:cNvSpPr>
              <p:nvPr/>
            </p:nvSpPr>
            <p:spPr>
              <a:xfrm>
                <a:off x="395546" y="2564904"/>
                <a:ext cx="8387760" cy="720080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7D"/>
                    </a:solidFill>
                  </a:rPr>
                  <a:t>    推论</a:t>
                </a:r>
                <a:r>
                  <a:rPr lang="en-US" altLang="zh-CN" sz="3200" b="1" kern="0" dirty="0">
                    <a:solidFill>
                      <a:srgbClr val="00007D"/>
                    </a:solidFill>
                  </a:rPr>
                  <a:t>1  </a:t>
                </a: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向量组      能由向量组      线性表示的                     </a:t>
                </a:r>
              </a:p>
            </p:txBody>
          </p:sp>
          <p:graphicFrame>
            <p:nvGraphicFramePr>
              <p:cNvPr id="1184785" name="Object 7"/>
              <p:cNvGraphicFramePr>
                <a:graphicFrameLocks noChangeAspect="1"/>
              </p:cNvGraphicFramePr>
              <p:nvPr/>
            </p:nvGraphicFramePr>
            <p:xfrm>
              <a:off x="3494451" y="2639266"/>
              <a:ext cx="357154" cy="529330"/>
            </p:xfrm>
            <a:graphic>
              <a:graphicData uri="http://schemas.openxmlformats.org/presentationml/2006/ole">
                <p:oleObj spid="_x0000_s111623" name="公式" r:id="rId3" imgW="126725" imgH="177415" progId="Equation.3">
                  <p:embed/>
                </p:oleObj>
              </a:graphicData>
            </a:graphic>
          </p:graphicFrame>
        </p:grpSp>
        <p:graphicFrame>
          <p:nvGraphicFramePr>
            <p:cNvPr id="1184783" name="Object 6"/>
            <p:cNvGraphicFramePr>
              <a:graphicFrameLocks noChangeAspect="1"/>
            </p:cNvGraphicFramePr>
            <p:nvPr/>
          </p:nvGraphicFramePr>
          <p:xfrm>
            <a:off x="6233121" y="5229200"/>
            <a:ext cx="427037" cy="488950"/>
          </p:xfrm>
          <a:graphic>
            <a:graphicData uri="http://schemas.openxmlformats.org/presentationml/2006/ole">
              <p:oleObj spid="_x0000_s111622" name="公式" r:id="rId4" imgW="152268" imgH="164957" progId="Equation.3">
                <p:embed/>
              </p:oleObj>
            </a:graphicData>
          </a:graphic>
        </p:graphicFrame>
      </p:grp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323850" y="3906838"/>
            <a:ext cx="8820150" cy="504825"/>
            <a:chOff x="323528" y="908050"/>
            <a:chExt cx="8820472" cy="504726"/>
          </a:xfrm>
        </p:grpSpPr>
        <p:grpSp>
          <p:nvGrpSpPr>
            <p:cNvPr id="5" name="组合 7"/>
            <p:cNvGrpSpPr>
              <a:grpSpLocks/>
            </p:cNvGrpSpPr>
            <p:nvPr/>
          </p:nvGrpSpPr>
          <p:grpSpPr bwMode="auto">
            <a:xfrm>
              <a:off x="323528" y="908050"/>
              <a:ext cx="8820472" cy="504726"/>
              <a:chOff x="98709" y="1842935"/>
              <a:chExt cx="8819671" cy="1226072"/>
            </a:xfrm>
          </p:grpSpPr>
          <p:sp>
            <p:nvSpPr>
              <p:cNvPr id="21" name="Rectangle 2"/>
              <p:cNvSpPr txBox="1">
                <a:spLocks noChangeArrowheads="1"/>
              </p:cNvSpPr>
              <p:nvPr/>
            </p:nvSpPr>
            <p:spPr>
              <a:xfrm>
                <a:off x="98709" y="1842935"/>
                <a:ext cx="8819671" cy="1226072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7D"/>
                    </a:solidFill>
                  </a:rPr>
                  <a:t>      推论</a:t>
                </a:r>
                <a:r>
                  <a:rPr lang="en-US" altLang="zh-CN" sz="3200" b="1" kern="0" dirty="0">
                    <a:solidFill>
                      <a:srgbClr val="00007D"/>
                    </a:solidFill>
                  </a:rPr>
                  <a:t>2 </a:t>
                </a: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向量组      与向量组    等价的充分必要                          </a:t>
                </a:r>
              </a:p>
            </p:txBody>
          </p:sp>
          <p:graphicFrame>
            <p:nvGraphicFramePr>
              <p:cNvPr id="1184781" name="Object 2"/>
              <p:cNvGraphicFramePr>
                <a:graphicFrameLocks noChangeAspect="1"/>
              </p:cNvGraphicFramePr>
              <p:nvPr/>
            </p:nvGraphicFramePr>
            <p:xfrm>
              <a:off x="5324333" y="1844563"/>
              <a:ext cx="390490" cy="1153041"/>
            </p:xfrm>
            <a:graphic>
              <a:graphicData uri="http://schemas.openxmlformats.org/presentationml/2006/ole">
                <p:oleObj spid="_x0000_s111621" name="公式" r:id="rId5" imgW="152268" imgH="164957" progId="Equation.3">
                  <p:embed/>
                </p:oleObj>
              </a:graphicData>
            </a:graphic>
          </p:graphicFrame>
        </p:grpSp>
        <p:graphicFrame>
          <p:nvGraphicFramePr>
            <p:cNvPr id="1184779" name="Object 4"/>
            <p:cNvGraphicFramePr>
              <a:graphicFrameLocks noChangeAspect="1"/>
            </p:cNvGraphicFramePr>
            <p:nvPr/>
          </p:nvGraphicFramePr>
          <p:xfrm>
            <a:off x="3424883" y="908720"/>
            <a:ext cx="427037" cy="487363"/>
          </p:xfrm>
          <a:graphic>
            <a:graphicData uri="http://schemas.openxmlformats.org/presentationml/2006/ole">
              <p:oleObj spid="_x0000_s111620" name="公式" r:id="rId6" imgW="152268" imgH="164957" progId="Equation.3">
                <p:embed/>
              </p:oleObj>
            </a:graphicData>
          </a:graphic>
        </p:graphicFrame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-36513" y="2540000"/>
            <a:ext cx="8820151" cy="601663"/>
            <a:chOff x="-36512" y="2322513"/>
            <a:chExt cx="8820472" cy="601662"/>
          </a:xfrm>
        </p:grpSpPr>
        <p:graphicFrame>
          <p:nvGraphicFramePr>
            <p:cNvPr id="1184776" name="Object 3"/>
            <p:cNvGraphicFramePr>
              <a:graphicFrameLocks noChangeAspect="1"/>
            </p:cNvGraphicFramePr>
            <p:nvPr/>
          </p:nvGraphicFramePr>
          <p:xfrm>
            <a:off x="3121769" y="2322513"/>
            <a:ext cx="2746375" cy="601662"/>
          </p:xfrm>
          <a:graphic>
            <a:graphicData uri="http://schemas.openxmlformats.org/presentationml/2006/ole">
              <p:oleObj spid="_x0000_s111619" name="公式" r:id="rId7" imgW="977476" imgH="203112" progId="Equation.3">
                <p:embed/>
              </p:oleObj>
            </a:graphicData>
          </a:graphic>
        </p:graphicFrame>
        <p:sp>
          <p:nvSpPr>
            <p:cNvPr id="33" name="Rectangle 2"/>
            <p:cNvSpPr txBox="1">
              <a:spLocks noChangeArrowheads="1"/>
            </p:cNvSpPr>
            <p:nvPr/>
          </p:nvSpPr>
          <p:spPr bwMode="auto">
            <a:xfrm>
              <a:off x="-36512" y="2349501"/>
              <a:ext cx="8820472" cy="504824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7D"/>
                  </a:solidFill>
                </a:rPr>
                <a:t>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充分必要条件是                          </a:t>
              </a:r>
            </a:p>
          </p:txBody>
        </p:sp>
      </p:grp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-36513" y="4795838"/>
            <a:ext cx="8820151" cy="603250"/>
            <a:chOff x="-36512" y="4796482"/>
            <a:chExt cx="8820472" cy="602333"/>
          </a:xfrm>
        </p:grpSpPr>
        <p:graphicFrame>
          <p:nvGraphicFramePr>
            <p:cNvPr id="1184774" name="Object 3"/>
            <p:cNvGraphicFramePr>
              <a:graphicFrameLocks noChangeAspect="1"/>
            </p:cNvGraphicFramePr>
            <p:nvPr/>
          </p:nvGraphicFramePr>
          <p:xfrm>
            <a:off x="1547664" y="4797152"/>
            <a:ext cx="4130676" cy="601663"/>
          </p:xfrm>
          <a:graphic>
            <a:graphicData uri="http://schemas.openxmlformats.org/presentationml/2006/ole">
              <p:oleObj spid="_x0000_s111618" name="公式" r:id="rId8" imgW="1473200" imgH="203200" progId="Equation.3">
                <p:embed/>
              </p:oleObj>
            </a:graphicData>
          </a:graphic>
        </p:graphicFrame>
        <p:sp>
          <p:nvSpPr>
            <p:cNvPr id="36" name="Rectangle 2"/>
            <p:cNvSpPr txBox="1">
              <a:spLocks noChangeArrowheads="1"/>
            </p:cNvSpPr>
            <p:nvPr/>
          </p:nvSpPr>
          <p:spPr bwMode="auto">
            <a:xfrm>
              <a:off x="-36512" y="4796482"/>
              <a:ext cx="8820472" cy="504058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7D"/>
                  </a:solidFill>
                </a:rPr>
                <a:t>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条件是       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39750" y="4983163"/>
          <a:ext cx="2855913" cy="677862"/>
        </p:xfrm>
        <a:graphic>
          <a:graphicData uri="http://schemas.openxmlformats.org/presentationml/2006/ole">
            <p:oleObj spid="_x0000_s112642" name="公式" r:id="rId3" imgW="1016000" imgH="22860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457575" y="5002213"/>
          <a:ext cx="2781300" cy="638175"/>
        </p:xfrm>
        <a:graphic>
          <a:graphicData uri="http://schemas.openxmlformats.org/presentationml/2006/ole">
            <p:oleObj spid="_x0000_s112643" name="公式" r:id="rId4" imgW="990170" imgH="215806" progId="Equation.3">
              <p:embed/>
            </p:oleObj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539750" y="908050"/>
            <a:ext cx="8532813" cy="504825"/>
            <a:chOff x="539552" y="908050"/>
            <a:chExt cx="8532440" cy="504726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539552" y="908050"/>
              <a:ext cx="8532440" cy="504726"/>
              <a:chOff x="314713" y="1842935"/>
              <a:chExt cx="8531666" cy="1226072"/>
            </a:xfrm>
          </p:grpSpPr>
          <p:sp>
            <p:nvSpPr>
              <p:cNvPr id="12" name="Rectangle 2"/>
              <p:cNvSpPr txBox="1">
                <a:spLocks noChangeArrowheads="1"/>
              </p:cNvSpPr>
              <p:nvPr/>
            </p:nvSpPr>
            <p:spPr>
              <a:xfrm>
                <a:off x="314713" y="1842935"/>
                <a:ext cx="8531666" cy="1226072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7D"/>
                    </a:solidFill>
                  </a:rPr>
                  <a:t>  定理</a:t>
                </a:r>
                <a:r>
                  <a:rPr lang="en-US" altLang="zh-CN" sz="3200" b="1" kern="0" dirty="0">
                    <a:solidFill>
                      <a:srgbClr val="00007D"/>
                    </a:solidFill>
                  </a:rPr>
                  <a:t>3' </a:t>
                </a: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向量组      能由向量组     线性表示，则                     </a:t>
                </a:r>
              </a:p>
            </p:txBody>
          </p:sp>
          <p:graphicFrame>
            <p:nvGraphicFramePr>
              <p:cNvPr id="1185816" name="Object 13"/>
              <p:cNvGraphicFramePr>
                <a:graphicFrameLocks noChangeAspect="1"/>
              </p:cNvGraphicFramePr>
              <p:nvPr/>
            </p:nvGraphicFramePr>
            <p:xfrm>
              <a:off x="3164289" y="1844563"/>
              <a:ext cx="390490" cy="1153041"/>
            </p:xfrm>
            <a:graphic>
              <a:graphicData uri="http://schemas.openxmlformats.org/presentationml/2006/ole">
                <p:oleObj spid="_x0000_s112653" name="公式" r:id="rId5" imgW="152268" imgH="164957" progId="Equation.3">
                  <p:embed/>
                </p:oleObj>
              </a:graphicData>
            </a:graphic>
          </p:graphicFrame>
        </p:grpSp>
        <p:graphicFrame>
          <p:nvGraphicFramePr>
            <p:cNvPr id="1185814" name="Object 12"/>
            <p:cNvGraphicFramePr>
              <a:graphicFrameLocks noChangeAspect="1"/>
            </p:cNvGraphicFramePr>
            <p:nvPr/>
          </p:nvGraphicFramePr>
          <p:xfrm>
            <a:off x="5945163" y="908720"/>
            <a:ext cx="427037" cy="487363"/>
          </p:xfrm>
          <a:graphic>
            <a:graphicData uri="http://schemas.openxmlformats.org/presentationml/2006/ole">
              <p:oleObj spid="_x0000_s112652" name="公式" r:id="rId6" imgW="152268" imgH="164957" progId="Equation.3">
                <p:embed/>
              </p:oleObj>
            </a:graphicData>
          </a:graphic>
        </p:graphicFrame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156325" y="5084763"/>
            <a:ext cx="792163" cy="719137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00"/>
                </a:solidFill>
              </a:rPr>
              <a:t>即</a:t>
            </a:r>
            <a:r>
              <a:rPr lang="en-US" altLang="zh-CN" sz="3200" b="1" kern="0" dirty="0">
                <a:solidFill>
                  <a:srgbClr val="00007D"/>
                </a:solidFill>
              </a:rPr>
              <a:t> </a:t>
            </a:r>
            <a:r>
              <a:rPr lang="zh-CN" altLang="en-US" sz="3200" b="1" kern="0" dirty="0">
                <a:solidFill>
                  <a:srgbClr val="000000"/>
                </a:solidFill>
              </a:rPr>
              <a:t>                 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9750" y="1700213"/>
          <a:ext cx="2386013" cy="601662"/>
        </p:xfrm>
        <a:graphic>
          <a:graphicData uri="http://schemas.openxmlformats.org/presentationml/2006/ole">
            <p:oleObj spid="_x0000_s112644" name="公式" r:id="rId7" imgW="850531" imgH="203112" progId="Equation.3">
              <p:embed/>
            </p:oleObj>
          </a:graphicData>
        </a:graphic>
      </p:graphicFrame>
      <p:grpSp>
        <p:nvGrpSpPr>
          <p:cNvPr id="6" name="组合 33"/>
          <p:cNvGrpSpPr>
            <a:grpSpLocks/>
          </p:cNvGrpSpPr>
          <p:nvPr/>
        </p:nvGrpSpPr>
        <p:grpSpPr bwMode="auto">
          <a:xfrm>
            <a:off x="755650" y="2420938"/>
            <a:ext cx="8388350" cy="673100"/>
            <a:chOff x="755650" y="2420888"/>
            <a:chExt cx="8388350" cy="673596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755650" y="2420888"/>
              <a:ext cx="8388350" cy="576687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7D"/>
                  </a:solidFill>
                </a:rPr>
                <a:t> 证：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设                 ，               且两个向量组 的                                             </a:t>
              </a:r>
            </a:p>
          </p:txBody>
        </p:sp>
        <p:graphicFrame>
          <p:nvGraphicFramePr>
            <p:cNvPr id="1185811" name="Object 10"/>
            <p:cNvGraphicFramePr>
              <a:graphicFrameLocks noChangeAspect="1"/>
            </p:cNvGraphicFramePr>
            <p:nvPr/>
          </p:nvGraphicFramePr>
          <p:xfrm>
            <a:off x="2339752" y="2467297"/>
            <a:ext cx="1636713" cy="601663"/>
          </p:xfrm>
          <a:graphic>
            <a:graphicData uri="http://schemas.openxmlformats.org/presentationml/2006/ole">
              <p:oleObj spid="_x0000_s112650" name="公式" r:id="rId8" imgW="583947" imgH="203112" progId="Equation.3">
                <p:embed/>
              </p:oleObj>
            </a:graphicData>
          </a:graphic>
        </p:graphicFrame>
        <p:graphicFrame>
          <p:nvGraphicFramePr>
            <p:cNvPr id="1185812" name="Object 11"/>
            <p:cNvGraphicFramePr>
              <a:graphicFrameLocks noChangeAspect="1"/>
            </p:cNvGraphicFramePr>
            <p:nvPr/>
          </p:nvGraphicFramePr>
          <p:xfrm>
            <a:off x="4211960" y="2492822"/>
            <a:ext cx="1566862" cy="601662"/>
          </p:xfrm>
          <a:graphic>
            <a:graphicData uri="http://schemas.openxmlformats.org/presentationml/2006/ole">
              <p:oleObj spid="_x0000_s112651" name="公式" r:id="rId9" imgW="558558" imgH="203112" progId="Equation.3">
                <p:embed/>
              </p:oleObj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466725" y="3244850"/>
            <a:ext cx="316865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极大无关组分别为 </a:t>
            </a:r>
            <a:endParaRPr lang="zh-CN" altLang="en-US" sz="28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7" name="组合 31"/>
          <p:cNvGrpSpPr>
            <a:grpSpLocks/>
          </p:cNvGrpSpPr>
          <p:nvPr/>
        </p:nvGrpSpPr>
        <p:grpSpPr bwMode="auto">
          <a:xfrm>
            <a:off x="3492500" y="3213100"/>
            <a:ext cx="5327650" cy="720725"/>
            <a:chOff x="251520" y="4004419"/>
            <a:chExt cx="6217375" cy="720725"/>
          </a:xfrm>
        </p:grpSpPr>
        <p:sp>
          <p:nvSpPr>
            <p:cNvPr id="30" name="Rectangle 2"/>
            <p:cNvSpPr txBox="1">
              <a:spLocks noChangeArrowheads="1"/>
            </p:cNvSpPr>
            <p:nvPr/>
          </p:nvSpPr>
          <p:spPr bwMode="auto">
            <a:xfrm>
              <a:off x="251520" y="4004419"/>
              <a:ext cx="6217375" cy="720725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00"/>
                  </a:solidFill>
                </a:rPr>
                <a:t>                       和                                                                                       </a:t>
              </a:r>
              <a:r>
                <a:rPr lang="en-US" altLang="zh-CN" sz="3200" b="1" kern="0" dirty="0">
                  <a:solidFill>
                    <a:srgbClr val="000000"/>
                  </a:solidFill>
                </a:rPr>
                <a:t>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                 </a:t>
              </a:r>
            </a:p>
          </p:txBody>
        </p:sp>
        <p:graphicFrame>
          <p:nvGraphicFramePr>
            <p:cNvPr id="1185808" name="Object 8"/>
            <p:cNvGraphicFramePr>
              <a:graphicFrameLocks noChangeAspect="1"/>
            </p:cNvGraphicFramePr>
            <p:nvPr/>
          </p:nvGraphicFramePr>
          <p:xfrm>
            <a:off x="313457" y="4005263"/>
            <a:ext cx="2746375" cy="676275"/>
          </p:xfrm>
          <a:graphic>
            <a:graphicData uri="http://schemas.openxmlformats.org/presentationml/2006/ole">
              <p:oleObj spid="_x0000_s112648" name="公式" r:id="rId10" imgW="977900" imgH="228600" progId="Equation.3">
                <p:embed/>
              </p:oleObj>
            </a:graphicData>
          </a:graphic>
        </p:graphicFrame>
        <p:graphicFrame>
          <p:nvGraphicFramePr>
            <p:cNvPr id="1185809" name="Object 9"/>
            <p:cNvGraphicFramePr>
              <a:graphicFrameLocks noChangeAspect="1"/>
            </p:cNvGraphicFramePr>
            <p:nvPr/>
          </p:nvGraphicFramePr>
          <p:xfrm>
            <a:off x="3563888" y="4005263"/>
            <a:ext cx="2820987" cy="676275"/>
          </p:xfrm>
          <a:graphic>
            <a:graphicData uri="http://schemas.openxmlformats.org/presentationml/2006/ole">
              <p:oleObj spid="_x0000_s112649" name="公式" r:id="rId11" imgW="927100" imgH="228600" progId="Equation.3">
                <p:embed/>
              </p:oleObj>
            </a:graphicData>
          </a:graphic>
        </p:graphicFrame>
      </p:grpSp>
      <p:grpSp>
        <p:nvGrpSpPr>
          <p:cNvPr id="11" name="组合 34"/>
          <p:cNvGrpSpPr>
            <a:grpSpLocks/>
          </p:cNvGrpSpPr>
          <p:nvPr/>
        </p:nvGrpSpPr>
        <p:grpSpPr bwMode="auto">
          <a:xfrm>
            <a:off x="107950" y="4148138"/>
            <a:ext cx="8964613" cy="720725"/>
            <a:chOff x="107504" y="4148138"/>
            <a:chExt cx="8964488" cy="721022"/>
          </a:xfrm>
        </p:grpSpPr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107504" y="4148138"/>
              <a:ext cx="8964488" cy="721022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b="1" kern="0" dirty="0">
                  <a:solidFill>
                    <a:srgbClr val="00007D"/>
                  </a:solidFill>
                </a:rPr>
                <a:t> </a:t>
              </a:r>
              <a:r>
                <a:rPr lang="en-US" altLang="zh-CN" sz="3200" b="1" kern="0" dirty="0">
                  <a:solidFill>
                    <a:srgbClr val="000000"/>
                  </a:solidFill>
                </a:rPr>
                <a:t> 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则</a:t>
              </a:r>
              <a:r>
                <a:rPr lang="zh-CN" altLang="en-US" sz="3200" b="1" kern="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向量组       能由      线性表示</a:t>
              </a:r>
              <a:r>
                <a:rPr lang="en-US" altLang="zh-CN" sz="3200" b="1" kern="0" dirty="0">
                  <a:solidFill>
                    <a:srgbClr val="000000"/>
                  </a:solidFill>
                </a:rPr>
                <a:t>,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再由定理 </a:t>
              </a:r>
              <a:r>
                <a:rPr lang="en-US" altLang="zh-CN" sz="3200" b="1" kern="0" dirty="0">
                  <a:solidFill>
                    <a:srgbClr val="000000"/>
                  </a:solidFill>
                </a:rPr>
                <a:t>3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得                          </a:t>
              </a:r>
            </a:p>
          </p:txBody>
        </p:sp>
        <p:graphicFrame>
          <p:nvGraphicFramePr>
            <p:cNvPr id="1185805" name="Object 6"/>
            <p:cNvGraphicFramePr>
              <a:graphicFrameLocks noChangeAspect="1"/>
            </p:cNvGraphicFramePr>
            <p:nvPr/>
          </p:nvGraphicFramePr>
          <p:xfrm>
            <a:off x="2339752" y="4150022"/>
            <a:ext cx="677862" cy="719138"/>
          </p:xfrm>
          <a:graphic>
            <a:graphicData uri="http://schemas.openxmlformats.org/presentationml/2006/ole">
              <p:oleObj spid="_x0000_s112646" name="公式" r:id="rId12" imgW="190500" imgH="228600" progId="Equation.3">
                <p:embed/>
              </p:oleObj>
            </a:graphicData>
          </a:graphic>
        </p:graphicFrame>
        <p:graphicFrame>
          <p:nvGraphicFramePr>
            <p:cNvPr id="1185806" name="Object 7"/>
            <p:cNvGraphicFramePr>
              <a:graphicFrameLocks noChangeAspect="1"/>
            </p:cNvGraphicFramePr>
            <p:nvPr/>
          </p:nvGraphicFramePr>
          <p:xfrm>
            <a:off x="3852639" y="4191297"/>
            <a:ext cx="534988" cy="677863"/>
          </p:xfrm>
          <a:graphic>
            <a:graphicData uri="http://schemas.openxmlformats.org/presentationml/2006/ole">
              <p:oleObj spid="_x0000_s112647" name="公式" r:id="rId13" imgW="190500" imgH="228600" progId="Equation.3">
                <p:embed/>
              </p:oleObj>
            </a:graphicData>
          </a:graphic>
        </p:graphicFrame>
      </p:grp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018338" y="5140325"/>
          <a:ext cx="960437" cy="488950"/>
        </p:xfrm>
        <a:graphic>
          <a:graphicData uri="http://schemas.openxmlformats.org/presentationml/2006/ole">
            <p:oleObj spid="_x0000_s112645" name="公式" r:id="rId14" imgW="342603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388" y="765175"/>
            <a:ext cx="8229600" cy="7207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/>
                </a:solidFill>
              </a:rPr>
              <a:t>六、向量组的线性相关性与向量组的秩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71550" y="1457325"/>
            <a:ext cx="7777163" cy="676275"/>
            <a:chOff x="971600" y="881261"/>
            <a:chExt cx="7776864" cy="676275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971600" y="908249"/>
              <a:ext cx="7776864" cy="649287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7D"/>
                  </a:solidFill>
                </a:rPr>
                <a:t>定理</a:t>
              </a:r>
              <a:r>
                <a:rPr lang="en-US" altLang="zh-CN" sz="3200" b="1" kern="0" dirty="0">
                  <a:solidFill>
                    <a:srgbClr val="00007D"/>
                  </a:solidFill>
                </a:rPr>
                <a:t>5   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设有向量组                             则                                                </a:t>
              </a:r>
            </a:p>
          </p:txBody>
        </p:sp>
        <p:graphicFrame>
          <p:nvGraphicFramePr>
            <p:cNvPr id="1186848" name="Object 15"/>
            <p:cNvGraphicFramePr>
              <a:graphicFrameLocks noChangeAspect="1"/>
            </p:cNvGraphicFramePr>
            <p:nvPr/>
          </p:nvGraphicFramePr>
          <p:xfrm>
            <a:off x="4572000" y="881261"/>
            <a:ext cx="2817813" cy="676275"/>
          </p:xfrm>
          <a:graphic>
            <a:graphicData uri="http://schemas.openxmlformats.org/presentationml/2006/ole">
              <p:oleObj spid="_x0000_s113679" name="公式" r:id="rId3" imgW="1002865" imgH="228501" progId="Equation.3">
                <p:embed/>
              </p:oleObj>
            </a:graphicData>
          </a:graphic>
        </p:graphicFrame>
      </p:grp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323850" y="2205038"/>
            <a:ext cx="7956550" cy="676275"/>
            <a:chOff x="323528" y="2320925"/>
            <a:chExt cx="7956872" cy="676275"/>
          </a:xfrm>
        </p:grpSpPr>
        <p:grpSp>
          <p:nvGrpSpPr>
            <p:cNvPr id="6" name="组合 5"/>
            <p:cNvGrpSpPr>
              <a:grpSpLocks/>
            </p:cNvGrpSpPr>
            <p:nvPr/>
          </p:nvGrpSpPr>
          <p:grpSpPr bwMode="auto">
            <a:xfrm>
              <a:off x="323528" y="2320925"/>
              <a:ext cx="7956872" cy="676275"/>
              <a:chOff x="971600" y="880765"/>
              <a:chExt cx="7956872" cy="676275"/>
            </a:xfrm>
          </p:grpSpPr>
          <p:sp>
            <p:nvSpPr>
              <p:cNvPr id="7" name="Rectangle 2"/>
              <p:cNvSpPr txBox="1">
                <a:spLocks noChangeArrowheads="1"/>
              </p:cNvSpPr>
              <p:nvPr/>
            </p:nvSpPr>
            <p:spPr bwMode="auto">
              <a:xfrm>
                <a:off x="971600" y="909340"/>
                <a:ext cx="7777478" cy="647700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向量组      线性相关                                                </a:t>
                </a:r>
              </a:p>
            </p:txBody>
          </p:sp>
          <p:graphicFrame>
            <p:nvGraphicFramePr>
              <p:cNvPr id="1186846" name="Object 14"/>
              <p:cNvGraphicFramePr>
                <a:graphicFrameLocks noChangeAspect="1"/>
              </p:cNvGraphicFramePr>
              <p:nvPr/>
            </p:nvGraphicFramePr>
            <p:xfrm>
              <a:off x="5254997" y="880765"/>
              <a:ext cx="3673475" cy="676275"/>
            </p:xfrm>
            <a:graphic>
              <a:graphicData uri="http://schemas.openxmlformats.org/presentationml/2006/ole">
                <p:oleObj spid="_x0000_s113678" name="公式" r:id="rId4" imgW="130810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186843" name="Object 12"/>
            <p:cNvGraphicFramePr>
              <a:graphicFrameLocks noChangeAspect="1"/>
            </p:cNvGraphicFramePr>
            <p:nvPr/>
          </p:nvGraphicFramePr>
          <p:xfrm>
            <a:off x="1763688" y="2348880"/>
            <a:ext cx="427038" cy="488950"/>
          </p:xfrm>
          <a:graphic>
            <a:graphicData uri="http://schemas.openxmlformats.org/presentationml/2006/ole">
              <p:oleObj spid="_x0000_s113676" name="公式" r:id="rId5" imgW="152268" imgH="164957" progId="Equation.3">
                <p:embed/>
              </p:oleObj>
            </a:graphicData>
          </a:graphic>
        </p:graphicFrame>
        <p:graphicFrame>
          <p:nvGraphicFramePr>
            <p:cNvPr id="1186844" name="Object 13"/>
            <p:cNvGraphicFramePr>
              <a:graphicFrameLocks noChangeAspect="1"/>
            </p:cNvGraphicFramePr>
            <p:nvPr/>
          </p:nvGraphicFramePr>
          <p:xfrm>
            <a:off x="3950717" y="2474094"/>
            <a:ext cx="549275" cy="450850"/>
          </p:xfrm>
          <a:graphic>
            <a:graphicData uri="http://schemas.openxmlformats.org/presentationml/2006/ole">
              <p:oleObj spid="_x0000_s113677" name="公式" r:id="rId6" imgW="215713" imgH="152268" progId="Equation.3">
                <p:embed/>
              </p:oleObj>
            </a:graphicData>
          </a:graphic>
        </p:graphicFrame>
      </p:grpSp>
      <p:grpSp>
        <p:nvGrpSpPr>
          <p:cNvPr id="8" name="组合 11"/>
          <p:cNvGrpSpPr>
            <a:grpSpLocks/>
          </p:cNvGrpSpPr>
          <p:nvPr/>
        </p:nvGrpSpPr>
        <p:grpSpPr bwMode="auto">
          <a:xfrm>
            <a:off x="323850" y="3024188"/>
            <a:ext cx="7902575" cy="676275"/>
            <a:chOff x="323528" y="2348880"/>
            <a:chExt cx="7902897" cy="676275"/>
          </a:xfrm>
        </p:grpSpPr>
        <p:grpSp>
          <p:nvGrpSpPr>
            <p:cNvPr id="9" name="组合 5"/>
            <p:cNvGrpSpPr>
              <a:grpSpLocks/>
            </p:cNvGrpSpPr>
            <p:nvPr/>
          </p:nvGrpSpPr>
          <p:grpSpPr bwMode="auto">
            <a:xfrm>
              <a:off x="323528" y="2348880"/>
              <a:ext cx="7902897" cy="676275"/>
              <a:chOff x="971600" y="908720"/>
              <a:chExt cx="7902897" cy="676275"/>
            </a:xfrm>
          </p:grpSpPr>
          <p:sp>
            <p:nvSpPr>
              <p:cNvPr id="16" name="Rectangle 2"/>
              <p:cNvSpPr txBox="1">
                <a:spLocks noChangeArrowheads="1"/>
              </p:cNvSpPr>
              <p:nvPr/>
            </p:nvSpPr>
            <p:spPr bwMode="auto">
              <a:xfrm>
                <a:off x="971600" y="908720"/>
                <a:ext cx="7777480" cy="647700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向量组      线性无关                                                </a:t>
                </a:r>
              </a:p>
            </p:txBody>
          </p:sp>
          <p:graphicFrame>
            <p:nvGraphicFramePr>
              <p:cNvPr id="1186841" name="Object 11"/>
              <p:cNvGraphicFramePr>
                <a:graphicFrameLocks noChangeAspect="1"/>
              </p:cNvGraphicFramePr>
              <p:nvPr/>
            </p:nvGraphicFramePr>
            <p:xfrm>
              <a:off x="5307385" y="908720"/>
              <a:ext cx="3567112" cy="676275"/>
            </p:xfrm>
            <a:graphic>
              <a:graphicData uri="http://schemas.openxmlformats.org/presentationml/2006/ole">
                <p:oleObj spid="_x0000_s113675" name="公式" r:id="rId7" imgW="127000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186838" name="Object 9"/>
            <p:cNvGraphicFramePr>
              <a:graphicFrameLocks noChangeAspect="1"/>
            </p:cNvGraphicFramePr>
            <p:nvPr/>
          </p:nvGraphicFramePr>
          <p:xfrm>
            <a:off x="1763688" y="2348880"/>
            <a:ext cx="427038" cy="488950"/>
          </p:xfrm>
          <a:graphic>
            <a:graphicData uri="http://schemas.openxmlformats.org/presentationml/2006/ole">
              <p:oleObj spid="_x0000_s113673" name="公式" r:id="rId8" imgW="152268" imgH="164957" progId="Equation.3">
                <p:embed/>
              </p:oleObj>
            </a:graphicData>
          </a:graphic>
        </p:graphicFrame>
        <p:graphicFrame>
          <p:nvGraphicFramePr>
            <p:cNvPr id="1186839" name="Object 10"/>
            <p:cNvGraphicFramePr>
              <a:graphicFrameLocks noChangeAspect="1"/>
            </p:cNvGraphicFramePr>
            <p:nvPr/>
          </p:nvGraphicFramePr>
          <p:xfrm>
            <a:off x="3950717" y="2474094"/>
            <a:ext cx="549275" cy="450850"/>
          </p:xfrm>
          <a:graphic>
            <a:graphicData uri="http://schemas.openxmlformats.org/presentationml/2006/ole">
              <p:oleObj spid="_x0000_s113674" name="公式" r:id="rId9" imgW="215713" imgH="152268" progId="Equation.3">
                <p:embed/>
              </p:oleObj>
            </a:graphicData>
          </a:graphic>
        </p:graphicFrame>
      </p:grpSp>
      <p:graphicFrame>
        <p:nvGraphicFramePr>
          <p:cNvPr id="1831946" name="Object 3"/>
          <p:cNvGraphicFramePr>
            <a:graphicFrameLocks noChangeAspect="1"/>
          </p:cNvGraphicFramePr>
          <p:nvPr/>
        </p:nvGraphicFramePr>
        <p:xfrm>
          <a:off x="4286250" y="4652963"/>
          <a:ext cx="4173538" cy="676275"/>
        </p:xfrm>
        <a:graphic>
          <a:graphicData uri="http://schemas.openxmlformats.org/presentationml/2006/ole">
            <p:oleObj spid="_x0000_s113666" name="公式" r:id="rId10" imgW="1485900" imgH="228600" progId="Equation.3">
              <p:embed/>
            </p:oleObj>
          </a:graphicData>
        </a:graphic>
      </p:graphicFrame>
      <p:grpSp>
        <p:nvGrpSpPr>
          <p:cNvPr id="10" name="组合 27"/>
          <p:cNvGrpSpPr>
            <a:grpSpLocks/>
          </p:cNvGrpSpPr>
          <p:nvPr/>
        </p:nvGrpSpPr>
        <p:grpSpPr bwMode="auto">
          <a:xfrm>
            <a:off x="1042988" y="3933825"/>
            <a:ext cx="7777162" cy="647700"/>
            <a:chOff x="1043608" y="4032523"/>
            <a:chExt cx="7776864" cy="648072"/>
          </a:xfrm>
        </p:grpSpPr>
        <p:sp>
          <p:nvSpPr>
            <p:cNvPr id="19" name="Rectangle 2"/>
            <p:cNvSpPr txBox="1">
              <a:spLocks noChangeArrowheads="1"/>
            </p:cNvSpPr>
            <p:nvPr/>
          </p:nvSpPr>
          <p:spPr bwMode="auto">
            <a:xfrm>
              <a:off x="1043608" y="4032523"/>
              <a:ext cx="7776864" cy="648072"/>
            </a:xfrm>
            <a:prstGeom prst="rect">
              <a:avLst/>
            </a:prstGeom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kern="0" dirty="0">
                  <a:solidFill>
                    <a:srgbClr val="00007D"/>
                  </a:solidFill>
                </a:rPr>
                <a:t>证：</a:t>
              </a:r>
              <a:r>
                <a:rPr lang="en-US" altLang="zh-CN" sz="3200" b="1" kern="0" dirty="0">
                  <a:solidFill>
                    <a:srgbClr val="00007D"/>
                  </a:solidFill>
                </a:rPr>
                <a:t>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由</a:t>
              </a:r>
              <a:r>
                <a:rPr lang="zh-CN" altLang="en-US" sz="3200" b="1" kern="0" dirty="0">
                  <a:solidFill>
                    <a:srgbClr val="D60093"/>
                  </a:solidFill>
                </a:rPr>
                <a:t>定理</a:t>
              </a:r>
              <a:r>
                <a:rPr lang="en-US" altLang="zh-CN" sz="3200" b="1" kern="0" dirty="0">
                  <a:solidFill>
                    <a:srgbClr val="D60093"/>
                  </a:solidFill>
                </a:rPr>
                <a:t>2.4 </a:t>
              </a:r>
              <a:r>
                <a:rPr lang="zh-CN" altLang="en-US" sz="3200" b="1" kern="0" dirty="0">
                  <a:solidFill>
                    <a:srgbClr val="000000"/>
                  </a:solidFill>
                </a:rPr>
                <a:t>可知，向量组      线性相关                                                </a:t>
              </a:r>
            </a:p>
          </p:txBody>
        </p:sp>
        <p:graphicFrame>
          <p:nvGraphicFramePr>
            <p:cNvPr id="1186836" name="Object 8"/>
            <p:cNvGraphicFramePr>
              <a:graphicFrameLocks noChangeAspect="1"/>
            </p:cNvGraphicFramePr>
            <p:nvPr/>
          </p:nvGraphicFramePr>
          <p:xfrm>
            <a:off x="6372200" y="4077072"/>
            <a:ext cx="427038" cy="488950"/>
          </p:xfrm>
          <a:graphic>
            <a:graphicData uri="http://schemas.openxmlformats.org/presentationml/2006/ole">
              <p:oleObj spid="_x0000_s113672" name="公式" r:id="rId11" imgW="152268" imgH="164957" progId="Equation.3">
                <p:embed/>
              </p:oleObj>
            </a:graphicData>
          </a:graphic>
        </p:graphicFrame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468313" y="4662488"/>
            <a:ext cx="2500312" cy="601662"/>
            <a:chOff x="467544" y="4805933"/>
            <a:chExt cx="2501702" cy="601663"/>
          </a:xfrm>
        </p:grpSpPr>
        <p:graphicFrame>
          <p:nvGraphicFramePr>
            <p:cNvPr id="1186833" name="Object 6"/>
            <p:cNvGraphicFramePr>
              <a:graphicFrameLocks noChangeAspect="1"/>
            </p:cNvGraphicFramePr>
            <p:nvPr/>
          </p:nvGraphicFramePr>
          <p:xfrm>
            <a:off x="1043608" y="4805933"/>
            <a:ext cx="1925638" cy="601663"/>
          </p:xfrm>
          <a:graphic>
            <a:graphicData uri="http://schemas.openxmlformats.org/presentationml/2006/ole">
              <p:oleObj spid="_x0000_s113670" name="公式" r:id="rId12" imgW="685800" imgH="203040" progId="Equation.3">
                <p:embed/>
              </p:oleObj>
            </a:graphicData>
          </a:graphic>
        </p:graphicFrame>
        <p:graphicFrame>
          <p:nvGraphicFramePr>
            <p:cNvPr id="1186834" name="Object 7"/>
            <p:cNvGraphicFramePr>
              <a:graphicFrameLocks noChangeAspect="1"/>
            </p:cNvGraphicFramePr>
            <p:nvPr/>
          </p:nvGraphicFramePr>
          <p:xfrm>
            <a:off x="467544" y="4868912"/>
            <a:ext cx="549275" cy="450850"/>
          </p:xfrm>
          <a:graphic>
            <a:graphicData uri="http://schemas.openxmlformats.org/presentationml/2006/ole">
              <p:oleObj spid="_x0000_s113671" name="公式" r:id="rId13" imgW="215713" imgH="152268" progId="Equation.3">
                <p:embed/>
              </p:oleObj>
            </a:graphicData>
          </a:graphic>
        </p:graphicFrame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924175" y="4652963"/>
            <a:ext cx="1431925" cy="6477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00"/>
                </a:solidFill>
              </a:rPr>
              <a:t>又因为                                                </a:t>
            </a:r>
          </a:p>
        </p:txBody>
      </p:sp>
      <p:grpSp>
        <p:nvGrpSpPr>
          <p:cNvPr id="12" name="组合 37"/>
          <p:cNvGrpSpPr>
            <a:grpSpLocks/>
          </p:cNvGrpSpPr>
          <p:nvPr/>
        </p:nvGrpSpPr>
        <p:grpSpPr bwMode="auto">
          <a:xfrm>
            <a:off x="476250" y="5345113"/>
            <a:ext cx="8199438" cy="676275"/>
            <a:chOff x="323528" y="2320925"/>
            <a:chExt cx="8200528" cy="676275"/>
          </a:xfrm>
        </p:grpSpPr>
        <p:grpSp>
          <p:nvGrpSpPr>
            <p:cNvPr id="13" name="组合 5"/>
            <p:cNvGrpSpPr>
              <a:grpSpLocks/>
            </p:cNvGrpSpPr>
            <p:nvPr/>
          </p:nvGrpSpPr>
          <p:grpSpPr bwMode="auto">
            <a:xfrm>
              <a:off x="323528" y="2320925"/>
              <a:ext cx="8200528" cy="676275"/>
              <a:chOff x="971600" y="880765"/>
              <a:chExt cx="8200528" cy="676275"/>
            </a:xfrm>
          </p:grpSpPr>
          <p:sp>
            <p:nvSpPr>
              <p:cNvPr id="42" name="Rectangle 2"/>
              <p:cNvSpPr txBox="1">
                <a:spLocks noChangeArrowheads="1"/>
              </p:cNvSpPr>
              <p:nvPr/>
            </p:nvSpPr>
            <p:spPr bwMode="auto">
              <a:xfrm>
                <a:off x="971600" y="909340"/>
                <a:ext cx="8200528" cy="647700"/>
              </a:xfrm>
              <a:prstGeom prst="rect">
                <a:avLst/>
              </a:prstGeom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kern="0" dirty="0">
                    <a:solidFill>
                      <a:srgbClr val="000000"/>
                    </a:solidFill>
                  </a:rPr>
                  <a:t>故向量组      线性相关                                                </a:t>
                </a:r>
              </a:p>
            </p:txBody>
          </p:sp>
          <p:graphicFrame>
            <p:nvGraphicFramePr>
              <p:cNvPr id="1186832" name="Object 5"/>
              <p:cNvGraphicFramePr>
                <a:graphicFrameLocks noChangeAspect="1"/>
              </p:cNvGraphicFramePr>
              <p:nvPr/>
            </p:nvGraphicFramePr>
            <p:xfrm>
              <a:off x="5498653" y="880765"/>
              <a:ext cx="3673475" cy="676275"/>
            </p:xfrm>
            <a:graphic>
              <a:graphicData uri="http://schemas.openxmlformats.org/presentationml/2006/ole">
                <p:oleObj spid="_x0000_s113669" name="公式" r:id="rId14" imgW="130810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186829" name="Object 3"/>
            <p:cNvGraphicFramePr>
              <a:graphicFrameLocks noChangeAspect="1"/>
            </p:cNvGraphicFramePr>
            <p:nvPr/>
          </p:nvGraphicFramePr>
          <p:xfrm>
            <a:off x="2120354" y="2348880"/>
            <a:ext cx="427038" cy="488950"/>
          </p:xfrm>
          <a:graphic>
            <a:graphicData uri="http://schemas.openxmlformats.org/presentationml/2006/ole">
              <p:oleObj spid="_x0000_s113667" name="公式" r:id="rId15" imgW="152268" imgH="164957" progId="Equation.3">
                <p:embed/>
              </p:oleObj>
            </a:graphicData>
          </a:graphic>
        </p:graphicFrame>
        <p:graphicFrame>
          <p:nvGraphicFramePr>
            <p:cNvPr id="1186830" name="Object 4"/>
            <p:cNvGraphicFramePr>
              <a:graphicFrameLocks noChangeAspect="1"/>
            </p:cNvGraphicFramePr>
            <p:nvPr/>
          </p:nvGraphicFramePr>
          <p:xfrm>
            <a:off x="4230365" y="2474342"/>
            <a:ext cx="549275" cy="450850"/>
          </p:xfrm>
          <a:graphic>
            <a:graphicData uri="http://schemas.openxmlformats.org/presentationml/2006/ole">
              <p:oleObj spid="_x0000_s113668" name="公式" r:id="rId16" imgW="215713" imgH="152268" progId="Equation.3">
                <p:embed/>
              </p:oleObj>
            </a:graphicData>
          </a:graphic>
        </p:graphicFrame>
      </p:grp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042988" y="6092825"/>
            <a:ext cx="7489825" cy="6492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00"/>
                </a:solidFill>
              </a:rPr>
              <a:t>同理可证向量组线性无关的充要条件</a:t>
            </a:r>
            <a:r>
              <a:rPr lang="en-US" altLang="zh-CN" sz="3200" b="1" kern="0" dirty="0">
                <a:solidFill>
                  <a:srgbClr val="000000"/>
                </a:solidFill>
              </a:rPr>
              <a:t>.</a:t>
            </a:r>
            <a:r>
              <a:rPr lang="zh-CN" altLang="en-US" sz="3200" b="1" kern="0" dirty="0">
                <a:solidFill>
                  <a:srgbClr val="000000"/>
                </a:solidFill>
              </a:rPr>
              <a:t>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3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950" y="695325"/>
          <a:ext cx="8894763" cy="561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498"/>
                <a:gridCol w="2700684"/>
                <a:gridCol w="3312581"/>
              </a:tblGrid>
              <a:tr h="161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9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1900" b="1" i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11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向量组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能由向量组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endParaRPr lang="en-US" altLang="zh-CN" sz="19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线性表示</a:t>
                      </a: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是否成立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                                                  ?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119">
                <a:tc vMerge="1">
                  <a:txBody>
                    <a:bodyPr/>
                    <a:lstStyle/>
                    <a:p>
                      <a:pPr algn="ctr"/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6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向量组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向量组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900" b="1" i="0" dirty="0" smtClean="0">
                          <a:solidFill>
                            <a:schemeClr val="tx1"/>
                          </a:solidFill>
                        </a:rPr>
                        <a:t>等价</a:t>
                      </a:r>
                      <a:endParaRPr lang="en-US" altLang="zh-CN" sz="19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)=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) 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17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向量组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dirty="0" smtClean="0">
                          <a:solidFill>
                            <a:schemeClr val="tx1"/>
                          </a:solidFill>
                        </a:rPr>
                        <a:t>线性相关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 smtClean="0">
                          <a:solidFill>
                            <a:schemeClr val="tx1"/>
                          </a:solidFill>
                        </a:rPr>
                        <a:t>) &lt; </a:t>
                      </a:r>
                      <a:r>
                        <a:rPr lang="en-US" altLang="zh-CN" sz="1900" b="1" i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1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3761" marB="43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7867" name="Object 3"/>
          <p:cNvGraphicFramePr>
            <a:graphicFrameLocks noChangeAspect="1"/>
          </p:cNvGraphicFramePr>
          <p:nvPr/>
        </p:nvGraphicFramePr>
        <p:xfrm>
          <a:off x="468313" y="908050"/>
          <a:ext cx="2016125" cy="468313"/>
        </p:xfrm>
        <a:graphic>
          <a:graphicData uri="http://schemas.openxmlformats.org/presentationml/2006/ole">
            <p:oleObj spid="_x0000_s114690" name="公式" r:id="rId3" imgW="952087" imgH="228501" progId="Equation.3">
              <p:embed/>
            </p:oleObj>
          </a:graphicData>
        </a:graphic>
      </p:graphicFrame>
      <p:graphicFrame>
        <p:nvGraphicFramePr>
          <p:cNvPr id="1187868" name="Object 2"/>
          <p:cNvGraphicFramePr>
            <a:graphicFrameLocks noChangeAspect="1"/>
          </p:cNvGraphicFramePr>
          <p:nvPr/>
        </p:nvGraphicFramePr>
        <p:xfrm>
          <a:off x="539750" y="1557338"/>
          <a:ext cx="1951038" cy="442912"/>
        </p:xfrm>
        <a:graphic>
          <a:graphicData uri="http://schemas.openxmlformats.org/presentationml/2006/ole">
            <p:oleObj spid="_x0000_s114691" name="公式" r:id="rId4" imgW="876300" imgH="228600" progId="Equation.3">
              <p:embed/>
            </p:oleObj>
          </a:graphicData>
        </a:graphic>
      </p:graphicFrame>
      <p:graphicFrame>
        <p:nvGraphicFramePr>
          <p:cNvPr id="1187869" name="Object 4"/>
          <p:cNvGraphicFramePr>
            <a:graphicFrameLocks noChangeAspect="1"/>
          </p:cNvGraphicFramePr>
          <p:nvPr/>
        </p:nvGraphicFramePr>
        <p:xfrm>
          <a:off x="3678238" y="1214438"/>
          <a:ext cx="630237" cy="342900"/>
        </p:xfrm>
        <a:graphic>
          <a:graphicData uri="http://schemas.openxmlformats.org/presentationml/2006/ole">
            <p:oleObj spid="_x0000_s114692" name="公式" r:id="rId5" imgW="393529" imgH="203112" progId="Equation.3">
              <p:embed/>
            </p:oleObj>
          </a:graphicData>
        </a:graphic>
      </p:graphicFrame>
      <p:graphicFrame>
        <p:nvGraphicFramePr>
          <p:cNvPr id="1187870" name="Object 5"/>
          <p:cNvGraphicFramePr>
            <a:graphicFrameLocks noChangeAspect="1"/>
          </p:cNvGraphicFramePr>
          <p:nvPr/>
        </p:nvGraphicFramePr>
        <p:xfrm>
          <a:off x="4427538" y="1196975"/>
          <a:ext cx="598487" cy="360363"/>
        </p:xfrm>
        <a:graphic>
          <a:graphicData uri="http://schemas.openxmlformats.org/presentationml/2006/ole">
            <p:oleObj spid="_x0000_s114693" name="公式" r:id="rId6" imgW="355292" imgH="203024" progId="Equation.3">
              <p:embed/>
            </p:oleObj>
          </a:graphicData>
        </a:graphic>
      </p:graphicFrame>
      <p:graphicFrame>
        <p:nvGraphicFramePr>
          <p:cNvPr id="1832966" name="Object 6"/>
          <p:cNvGraphicFramePr>
            <a:graphicFrameLocks noChangeAspect="1"/>
          </p:cNvGraphicFramePr>
          <p:nvPr/>
        </p:nvGraphicFramePr>
        <p:xfrm>
          <a:off x="6361113" y="1484313"/>
          <a:ext cx="1666875" cy="446087"/>
        </p:xfrm>
        <a:graphic>
          <a:graphicData uri="http://schemas.openxmlformats.org/presentationml/2006/ole">
            <p:oleObj spid="_x0000_s114694" name="公式" r:id="rId7" imgW="901309" imgH="228501" progId="Equation.3">
              <p:embed/>
            </p:oleObj>
          </a:graphicData>
        </a:graphic>
      </p:graphicFrame>
      <p:graphicFrame>
        <p:nvGraphicFramePr>
          <p:cNvPr id="1832967" name="Object 7"/>
          <p:cNvGraphicFramePr>
            <a:graphicFrameLocks noChangeAspect="1"/>
          </p:cNvGraphicFramePr>
          <p:nvPr/>
        </p:nvGraphicFramePr>
        <p:xfrm>
          <a:off x="6342063" y="981075"/>
          <a:ext cx="1752600" cy="431800"/>
        </p:xfrm>
        <a:graphic>
          <a:graphicData uri="http://schemas.openxmlformats.org/presentationml/2006/ole">
            <p:oleObj spid="_x0000_s114695" name="公式" r:id="rId8" imgW="977900" imgH="228600" progId="Equation.3">
              <p:embed/>
            </p:oleObj>
          </a:graphicData>
        </a:graphic>
      </p:graphicFrame>
      <p:graphicFrame>
        <p:nvGraphicFramePr>
          <p:cNvPr id="1825796" name="Object 8"/>
          <p:cNvGraphicFramePr>
            <a:graphicFrameLocks noChangeAspect="1"/>
          </p:cNvGraphicFramePr>
          <p:nvPr/>
        </p:nvGraphicFramePr>
        <p:xfrm>
          <a:off x="6156325" y="2579688"/>
          <a:ext cx="2473325" cy="704850"/>
        </p:xfrm>
        <a:graphic>
          <a:graphicData uri="http://schemas.openxmlformats.org/presentationml/2006/ole">
            <p:oleObj spid="_x0000_s114696" name="公式" r:id="rId9" imgW="1689100" imgH="457200" progId="Equation.3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011863" y="4508500"/>
          <a:ext cx="2919412" cy="704850"/>
        </p:xfrm>
        <a:graphic>
          <a:graphicData uri="http://schemas.openxmlformats.org/presentationml/2006/ole">
            <p:oleObj spid="_x0000_s114697" name="公式" r:id="rId10" imgW="1993900" imgH="457200" progId="Equation.3">
              <p:embed/>
            </p:oleObj>
          </a:graphicData>
        </a:graphic>
      </p:graphicFrame>
      <p:graphicFrame>
        <p:nvGraphicFramePr>
          <p:cNvPr id="1832970" name="Object 10"/>
          <p:cNvGraphicFramePr>
            <a:graphicFrameLocks noChangeAspect="1"/>
          </p:cNvGraphicFramePr>
          <p:nvPr/>
        </p:nvGraphicFramePr>
        <p:xfrm>
          <a:off x="6091238" y="3665538"/>
          <a:ext cx="1433512" cy="339725"/>
        </p:xfrm>
        <a:graphic>
          <a:graphicData uri="http://schemas.openxmlformats.org/presentationml/2006/ole">
            <p:oleObj spid="_x0000_s114698" name="公式" r:id="rId11" imgW="1016000" imgH="228600" progId="Equation.3">
              <p:embed/>
            </p:oleObj>
          </a:graphicData>
        </a:graphic>
      </p:graphicFrame>
      <p:graphicFrame>
        <p:nvGraphicFramePr>
          <p:cNvPr id="1832971" name="Object 11"/>
          <p:cNvGraphicFramePr>
            <a:graphicFrameLocks noChangeAspect="1"/>
          </p:cNvGraphicFramePr>
          <p:nvPr/>
        </p:nvGraphicFramePr>
        <p:xfrm>
          <a:off x="7586663" y="3665538"/>
          <a:ext cx="1377950" cy="339725"/>
        </p:xfrm>
        <a:graphic>
          <a:graphicData uri="http://schemas.openxmlformats.org/presentationml/2006/ole">
            <p:oleObj spid="_x0000_s114699" name="公式" r:id="rId12" imgW="977900" imgH="228600" progId="Equation.3">
              <p:embed/>
            </p:oleObj>
          </a:graphicData>
        </a:graphic>
      </p:graphicFrame>
      <p:graphicFrame>
        <p:nvGraphicFramePr>
          <p:cNvPr id="1832972" name="Object 12"/>
          <p:cNvGraphicFramePr>
            <a:graphicFrameLocks noChangeAspect="1"/>
          </p:cNvGraphicFramePr>
          <p:nvPr/>
        </p:nvGraphicFramePr>
        <p:xfrm>
          <a:off x="3708400" y="3644900"/>
          <a:ext cx="1439863" cy="374650"/>
        </p:xfrm>
        <a:graphic>
          <a:graphicData uri="http://schemas.openxmlformats.org/presentationml/2006/ole">
            <p:oleObj spid="_x0000_s114700" name="公式" r:id="rId13" imgW="825500" imgH="203200" progId="Equation.3">
              <p:embed/>
            </p:oleObj>
          </a:graphicData>
        </a:graphic>
      </p:graphicFrame>
      <p:graphicFrame>
        <p:nvGraphicFramePr>
          <p:cNvPr id="1832973" name="Object 13"/>
          <p:cNvGraphicFramePr>
            <a:graphicFrameLocks noChangeAspect="1"/>
          </p:cNvGraphicFramePr>
          <p:nvPr/>
        </p:nvGraphicFramePr>
        <p:xfrm>
          <a:off x="6319838" y="5661025"/>
          <a:ext cx="2230437" cy="431800"/>
        </p:xfrm>
        <a:graphic>
          <a:graphicData uri="http://schemas.openxmlformats.org/presentationml/2006/ole">
            <p:oleObj spid="_x0000_s114701" name="公式" r:id="rId14" imgW="12446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2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3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3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50" y="1268413"/>
            <a:ext cx="73453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例 </a:t>
            </a:r>
            <a:r>
              <a:rPr lang="en-US" altLang="zh-CN" sz="2800" b="1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6 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设向量组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能由向量组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线性表示，且</a:t>
            </a:r>
            <a:r>
              <a:rPr lang="zh-CN" altLang="en-US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2166938"/>
            <a:ext cx="81454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它们的秩相等，证明向量组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与向量组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等价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550" y="2978150"/>
            <a:ext cx="7704138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证：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已知向量组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能由向量组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线性表示，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850" y="3770313"/>
            <a:ext cx="81359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由定理 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可知，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)=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).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又因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)=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，故 </a:t>
            </a:r>
            <a:r>
              <a:rPr lang="zh-CN" altLang="en-US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50" y="4562475"/>
            <a:ext cx="85693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=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).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再由定理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，向量组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与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等价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4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线性方程组的解的结构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回顾：线性方程组的解的判定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14713"/>
          </a:xfr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</a:t>
            </a:r>
            <a:r>
              <a:rPr lang="zh-CN" altLang="en-US" smtClean="0">
                <a:solidFill>
                  <a:srgbClr val="0000FF"/>
                </a:solidFill>
              </a:rPr>
              <a:t>非零解</a:t>
            </a:r>
            <a:r>
              <a:rPr lang="zh-CN" altLang="en-US" smtClean="0">
                <a:solidFill>
                  <a:srgbClr val="000000"/>
                </a:solidFill>
              </a:rPr>
              <a:t>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kumimoji="1" lang="zh-CN" altLang="en-US" smtClean="0"/>
              <a:t>．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个未知数的非齐次线性方程组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b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R(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，并且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唯一解</a:t>
            </a:r>
            <a:r>
              <a:rPr lang="zh-CN" altLang="en-US" smtClean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无限多个解</a:t>
            </a:r>
            <a:r>
              <a:rPr kumimoji="1" lang="zh-CN" altLang="en-US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962400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kumimoji="1" lang="zh-CN" altLang="en-US" smtClean="0"/>
              <a:t>什么是线性方程组的解的结构？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kumimoji="1" lang="zh-CN" altLang="en-US" smtClean="0"/>
              <a:t>所谓线性方程组的解的结构，就是当线性方程组有无限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/>
              <a:t>	   多个解时，解与解之间的相互关系．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当方程组存在唯一解时，无须讨论解的结构．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下面的讨论都是假设线性方程组有解．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一、解向量的定义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084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</a:t>
            </a:r>
            <a:r>
              <a:rPr kumimoji="1" lang="en-US" altLang="zh-CN" smtClean="0">
                <a:solidFill>
                  <a:srgbClr val="0000FF"/>
                </a:solidFill>
              </a:rPr>
              <a:t>1  </a:t>
            </a:r>
            <a:r>
              <a:rPr kumimoji="1" lang="zh-CN" altLang="en-US" smtClean="0"/>
              <a:t>设有齐次线性方程组 </a:t>
            </a:r>
            <a:r>
              <a:rPr lang="en-US" altLang="zh-CN" i="1" smtClean="0"/>
              <a:t>Ax = </a:t>
            </a:r>
            <a:r>
              <a:rPr lang="en-US" altLang="zh-CN" smtClean="0"/>
              <a:t>0 </a:t>
            </a:r>
            <a:r>
              <a:rPr lang="zh-CN" altLang="en-US" smtClean="0"/>
              <a:t>，如果</a:t>
            </a:r>
          </a:p>
          <a:p>
            <a:pPr marL="457200" indent="-457200"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smtClean="0"/>
              <a:t>...</a:t>
            </a:r>
            <a:r>
              <a:rPr lang="zh-CN" altLang="en-US" smtClean="0"/>
              <a:t>，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1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latin typeface="Symbol" pitchFamily="18" charset="2"/>
              </a:rPr>
              <a:t>为该方程组的解，则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mtClean="0">
              <a:latin typeface="Symbol" pitchFamily="18" charset="2"/>
            </a:endParaRP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称为</a:t>
            </a:r>
            <a:r>
              <a:rPr lang="zh-CN" altLang="en-US" smtClean="0"/>
              <a:t>方程组的</a:t>
            </a:r>
            <a:r>
              <a:rPr lang="zh-CN" altLang="en-US" smtClean="0">
                <a:solidFill>
                  <a:srgbClr val="FF0000"/>
                </a:solidFill>
              </a:rPr>
              <a:t>解向量（</a:t>
            </a:r>
            <a:r>
              <a:rPr lang="en-US" altLang="zh-CN" smtClean="0">
                <a:solidFill>
                  <a:srgbClr val="FF0000"/>
                </a:solidFill>
              </a:rPr>
              <a:t>solution  vector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kumimoji="1" lang="zh-CN" altLang="en-US" smtClean="0"/>
              <a:t>．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635375" y="2989263"/>
          <a:ext cx="1270000" cy="1879600"/>
        </p:xfrm>
        <a:graphic>
          <a:graphicData uri="http://schemas.openxmlformats.org/presentationml/2006/ole">
            <p:oleObj spid="_x0000_s115714" name="Equation" r:id="rId3" imgW="634725" imgH="93939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二、齐次线性方程组的解的性质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92650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1 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 </a:t>
            </a:r>
            <a:r>
              <a:rPr lang="en-US" altLang="zh-CN" smtClean="0">
                <a:latin typeface="Symbol" pitchFamily="18" charset="2"/>
              </a:rPr>
              <a:t>+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0 + 0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  <a:r>
              <a:rPr lang="en-US" altLang="zh-CN" i="1" smtClean="0"/>
              <a:t>k </a:t>
            </a:r>
            <a:r>
              <a:rPr lang="zh-CN" altLang="en-US" smtClean="0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 </a:t>
            </a:r>
            <a:r>
              <a:rPr lang="en-US" altLang="zh-CN" i="1" smtClean="0"/>
              <a:t>k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k </a:t>
            </a:r>
            <a:r>
              <a:rPr lang="en-US" altLang="zh-CN" smtClean="0"/>
              <a:t>(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)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k</a:t>
            </a:r>
            <a:r>
              <a:rPr lang="en-US" altLang="zh-CN" smtClean="0"/>
              <a:t> 0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...,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t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mtClean="0"/>
              <a:t>            </a:t>
            </a:r>
            <a:r>
              <a:rPr lang="zh-CN" altLang="en-US" smtClean="0"/>
              <a:t>的解，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mtClean="0">
                <a:solidFill>
                  <a:srgbClr val="FF0000"/>
                </a:solidFill>
              </a:rPr>
              <a:t>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mtClean="0">
                <a:solidFill>
                  <a:srgbClr val="FF0000"/>
                </a:solidFill>
              </a:rPr>
              <a:t>+ … 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 smtClean="0"/>
              <a:t>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lang="en-US" altLang="zh-CN" smtClean="0">
                <a:latin typeface="楷体_GB2312" pitchFamily="49" charset="-122"/>
              </a:rPr>
              <a:t>.</a:t>
            </a:r>
            <a:endParaRPr kumimoji="1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4"/>
          <p:cNvSpPr>
            <a:spLocks noChangeArrowheads="1"/>
          </p:cNvSpPr>
          <p:nvPr/>
        </p:nvSpPr>
        <p:spPr bwMode="auto">
          <a:xfrm>
            <a:off x="950913" y="4556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结论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：含有限个向量的有序向量组与矩阵一一对应．</a:t>
            </a:r>
          </a:p>
        </p:txBody>
      </p:sp>
      <p:graphicFrame>
        <p:nvGraphicFramePr>
          <p:cNvPr id="1106947" name="Object 10"/>
          <p:cNvGraphicFramePr>
            <a:graphicFrameLocks noChangeAspect="1"/>
          </p:cNvGraphicFramePr>
          <p:nvPr/>
        </p:nvGraphicFramePr>
        <p:xfrm>
          <a:off x="323850" y="1449388"/>
          <a:ext cx="8443913" cy="1692275"/>
        </p:xfrm>
        <a:graphic>
          <a:graphicData uri="http://schemas.openxmlformats.org/presentationml/2006/ole">
            <p:oleObj spid="_x0000_s76802" name="Equation" r:id="rId3" imgW="4699000" imgH="939800" progId="">
              <p:embed/>
            </p:oleObj>
          </a:graphicData>
        </a:graphic>
      </p:graphicFrame>
      <p:graphicFrame>
        <p:nvGraphicFramePr>
          <p:cNvPr id="152582" name="Object 11"/>
          <p:cNvGraphicFramePr>
            <a:graphicFrameLocks noChangeAspect="1"/>
          </p:cNvGraphicFramePr>
          <p:nvPr/>
        </p:nvGraphicFramePr>
        <p:xfrm>
          <a:off x="323850" y="3889375"/>
          <a:ext cx="3013075" cy="412750"/>
        </p:xfrm>
        <a:graphic>
          <a:graphicData uri="http://schemas.openxmlformats.org/presentationml/2006/ole">
            <p:oleObj spid="_x0000_s76803" name="Equation" r:id="rId4" imgW="1676400" imgH="228600" progId="">
              <p:embed/>
            </p:oleObj>
          </a:graphicData>
        </a:graphic>
      </p:graphicFrame>
      <p:graphicFrame>
        <p:nvGraphicFramePr>
          <p:cNvPr id="152583" name="Object 12"/>
          <p:cNvGraphicFramePr>
            <a:graphicFrameLocks noChangeAspect="1"/>
          </p:cNvGraphicFramePr>
          <p:nvPr/>
        </p:nvGraphicFramePr>
        <p:xfrm>
          <a:off x="4787900" y="3249613"/>
          <a:ext cx="3490913" cy="1692275"/>
        </p:xfrm>
        <a:graphic>
          <a:graphicData uri="http://schemas.openxmlformats.org/presentationml/2006/ole">
            <p:oleObj spid="_x0000_s76804" name="Equation" r:id="rId5" imgW="1943100" imgH="939800" progId="">
              <p:embed/>
            </p:oleObj>
          </a:graphicData>
        </a:graphic>
      </p:graphicFrame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3773488" y="386715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52587" name="Object 13"/>
          <p:cNvGraphicFramePr>
            <a:graphicFrameLocks noChangeAspect="1"/>
          </p:cNvGraphicFramePr>
          <p:nvPr/>
        </p:nvGraphicFramePr>
        <p:xfrm>
          <a:off x="6780213" y="5583238"/>
          <a:ext cx="2011362" cy="406400"/>
        </p:xfrm>
        <a:graphic>
          <a:graphicData uri="http://schemas.openxmlformats.org/presentationml/2006/ole">
            <p:oleObj spid="_x0000_s76805" name="Equation" r:id="rId6" imgW="1002865" imgH="203112" progId="">
              <p:embed/>
            </p:oleObj>
          </a:graphicData>
        </a:graphic>
      </p:graphicFrame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655638" y="5119688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能由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线性表示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3609975" y="5119688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线性方程组  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   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有解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2686050" y="55578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5856288" y="55578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2916238" y="1125538"/>
            <a:ext cx="2519362" cy="172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5435600" y="1125538"/>
            <a:ext cx="3313113" cy="172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800100" y="4508500"/>
            <a:ext cx="19002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定理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1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900113" y="955675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设有向量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和向量组 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400" b="1" baseline="-25000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zh-CN" altLang="en-US" sz="2400" b="1" i="1" baseline="-2500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zh-CN" altLang="en-US" sz="2400" b="1" baseline="-25000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en-US" altLang="zh-CN" sz="2400" b="1" baseline="-25000" smtClean="0">
                <a:solidFill>
                  <a:srgbClr val="000000"/>
                </a:solidFill>
                <a:ea typeface="宋体" pitchFamily="2" charset="-122"/>
              </a:rPr>
              <a:t>…….</a:t>
            </a:r>
            <a:r>
              <a:rPr lang="zh-CN" altLang="en-US" sz="2400" b="1" baseline="-25000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="1" i="1" baseline="-2500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2400" i="1" baseline="-2500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i="1" baseline="-25000" smtClean="0">
                <a:solidFill>
                  <a:srgbClr val="000000"/>
                </a:solidFill>
                <a:ea typeface="宋体" pitchFamily="2" charset="-122"/>
              </a:rPr>
              <a:t>.</a:t>
            </a:r>
            <a:endParaRPr lang="zh-CN" altLang="en-US" sz="2400" b="1" i="1" baseline="-2500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89" grpId="0"/>
      <p:bldP spid="152592" grpId="0"/>
      <p:bldP spid="152595" grpId="0" animBg="1"/>
      <p:bldP spid="152596" grpId="0" animBg="1"/>
      <p:bldP spid="152598" grpId="0" animBg="1"/>
      <p:bldP spid="152599" grpId="0" animBg="1"/>
      <p:bldP spid="2" grpId="0"/>
      <p:bldP spid="37378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结论：</a:t>
            </a:r>
            <a:r>
              <a:rPr lang="zh-CN" altLang="en-US" sz="2400" b="1" smtClean="0">
                <a:solidFill>
                  <a:srgbClr val="000000"/>
                </a:solidFill>
              </a:rPr>
              <a:t>若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...,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t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是齐次线性方程组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的解， 则 </a:t>
            </a:r>
            <a:r>
              <a:rPr lang="en-US" altLang="zh-CN" sz="2400" b="1" i="1" smtClean="0">
                <a:solidFill>
                  <a:srgbClr val="FF0000"/>
                </a:solidFill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Symbol" pitchFamily="18" charset="2"/>
              </a:rPr>
              <a:t>还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的解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已知齐次方程组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的几个解向量，可以通过这些解向量的线性组合给出更多的解．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能否通过</a:t>
            </a:r>
            <a:r>
              <a:rPr lang="zh-CN" altLang="en-US" sz="2400" b="1" smtClean="0">
                <a:solidFill>
                  <a:srgbClr val="0000FF"/>
                </a:solidFill>
              </a:rPr>
              <a:t>有限个解向量的线性组合</a:t>
            </a:r>
            <a:r>
              <a:rPr lang="zh-CN" altLang="en-US" sz="2400" b="1" smtClean="0">
                <a:solidFill>
                  <a:srgbClr val="000000"/>
                </a:solidFill>
              </a:rPr>
              <a:t>把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的解全部表示出来？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把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的全体解组成的集合记作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zh-CN" altLang="en-US" sz="2400" b="1" smtClean="0">
                <a:solidFill>
                  <a:srgbClr val="000000"/>
                </a:solidFill>
              </a:rPr>
              <a:t>，若求得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的一个最大无关组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en-US" sz="2400" b="1" smtClean="0">
                <a:solidFill>
                  <a:srgbClr val="000000"/>
                </a:solidFill>
              </a:rPr>
              <a:t>：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...,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,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t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，那么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的通解可表示为 </a:t>
            </a:r>
            <a:r>
              <a:rPr lang="en-US" altLang="zh-CN" sz="2400" b="1" i="1" smtClean="0">
                <a:solidFill>
                  <a:srgbClr val="FF0000"/>
                </a:solidFill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齐次线性方程组的解集的最大无关组称为该齐次线性方程组的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（不唯一）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baseline="-25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回顾：向量组的秩的概念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56138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设有向量组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mtClean="0"/>
              <a:t>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zh-CN" altLang="en-US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 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个向量（如果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中有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个向量的   话）都线性相关；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en-US" altLang="zh-CN" smtClean="0">
                <a:solidFill>
                  <a:srgbClr val="0000FF"/>
                </a:solidFill>
              </a:rPr>
              <a:t>'</a:t>
            </a:r>
            <a:r>
              <a:rPr kumimoji="1" lang="en-US" altLang="zh-CN" smtClean="0">
                <a:cs typeface="Times New Roman" pitchFamily="18" charset="0"/>
              </a:rPr>
              <a:t> 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中任意一个向量都能由向量组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最大无关组</a:t>
            </a:r>
            <a:r>
              <a:rPr kumimoji="1" lang="zh-CN" altLang="en-US" smtClean="0"/>
              <a:t>．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mtClean="0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/>
              <a:t>向量组的最大无关组一般是不唯一的．</a:t>
            </a:r>
            <a:endParaRPr kumimoji="1" lang="zh-CN" altLang="en-US" smtClean="0"/>
          </a:p>
        </p:txBody>
      </p:sp>
      <p:sp>
        <p:nvSpPr>
          <p:cNvPr id="119603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75638" y="6191250"/>
            <a:ext cx="684212" cy="4064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2"/>
                </a:solidFill>
              </a:rPr>
              <a:t>三、基础解系的概念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232150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      定义</a:t>
            </a:r>
            <a:r>
              <a:rPr kumimoji="1" lang="en-US" altLang="zh-CN" smtClean="0">
                <a:solidFill>
                  <a:srgbClr val="0000FF"/>
                </a:solidFill>
              </a:rPr>
              <a:t>2  </a:t>
            </a:r>
            <a:r>
              <a:rPr kumimoji="1" lang="zh-CN" altLang="en-US" smtClean="0"/>
              <a:t>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kumimoji="1" lang="zh-CN" altLang="en-US" smtClean="0"/>
              <a:t>的一组解向量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smtClean="0"/>
              <a:t>...,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</a:t>
            </a:r>
            <a:endParaRPr kumimoji="1" lang="en-US" altLang="zh-CN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如果满足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smtClean="0"/>
              <a:t>...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方程组中任意一个解都可以表示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smtClean="0"/>
              <a:t>...,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 </a:t>
            </a:r>
            <a:r>
              <a:rPr kumimoji="1" lang="zh-CN" altLang="en-US" smtClean="0"/>
              <a:t>的线性组合，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那么称这组解是齐次线性方程组的一个</a:t>
            </a:r>
            <a:r>
              <a:rPr kumimoji="1" lang="zh-CN" altLang="en-US" smtClean="0">
                <a:solidFill>
                  <a:srgbClr val="FF0000"/>
                </a:solidFill>
              </a:rPr>
              <a:t>基础解系（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D60093"/>
                </a:solidFill>
              </a:rPr>
              <a:t>Basic 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en-US" altLang="zh-CN" smtClean="0">
                <a:solidFill>
                  <a:srgbClr val="D60093"/>
                </a:solidFill>
              </a:rPr>
              <a:t>solution system</a:t>
            </a:r>
            <a:r>
              <a:rPr kumimoji="1" lang="zh-CN" altLang="en-US" smtClean="0">
                <a:solidFill>
                  <a:srgbClr val="FF0000"/>
                </a:solidFill>
              </a:rPr>
              <a:t>）</a:t>
            </a:r>
            <a:r>
              <a:rPr kumimoji="1" lang="zh-CN" altLang="en-US" smtClean="0"/>
              <a:t>．</a:t>
            </a:r>
            <a:endParaRPr lang="zh-CN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2988" y="5157788"/>
            <a:ext cx="69135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注：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齐次线性方程组的基础解系不唯一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4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42988" y="5775325"/>
            <a:ext cx="6913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问：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如何求齐次线性方程组的基础解系？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4" grpId="0"/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500313" y="5659438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</a:rPr>
              <a:t>n </a:t>
            </a:r>
            <a:r>
              <a:rPr lang="en-US" altLang="zh-CN" b="1" smtClean="0">
                <a:solidFill>
                  <a:srgbClr val="000000"/>
                </a:solidFill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 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196975" y="565943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 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40386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i="1" smtClean="0"/>
              <a:t>R</a:t>
            </a:r>
            <a:r>
              <a:rPr kumimoji="1" lang="en-US" altLang="zh-CN" sz="2400" smtClean="0"/>
              <a:t>(</a:t>
            </a:r>
            <a:r>
              <a:rPr kumimoji="1" lang="en-US" altLang="zh-CN" sz="2400" i="1" smtClean="0"/>
              <a:t>A</a:t>
            </a:r>
            <a:r>
              <a:rPr kumimoji="1" lang="en-US" altLang="zh-CN" sz="2400" smtClean="0"/>
              <a:t>) = </a:t>
            </a:r>
            <a:r>
              <a:rPr kumimoji="1" lang="en-US" altLang="zh-CN" sz="2400" i="1" smtClean="0"/>
              <a:t>r </a:t>
            </a:r>
            <a:r>
              <a:rPr kumimoji="1" lang="zh-CN" altLang="en-US" sz="2400" smtClean="0"/>
              <a:t>，为叙述方便，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smtClean="0"/>
              <a:t>不妨设 </a:t>
            </a:r>
            <a:r>
              <a:rPr kumimoji="1" lang="en-US" altLang="zh-CN" sz="2400" i="1" smtClean="0"/>
              <a:t>A </a:t>
            </a:r>
            <a:r>
              <a:rPr kumimoji="1" lang="zh-CN" altLang="en-US" sz="2400" smtClean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smtClean="0"/>
              <a:t>为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73238"/>
            <a:ext cx="4244975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1"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对应的齐次线性方程组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令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r</a:t>
            </a:r>
            <a:r>
              <a:rPr kumimoji="1" lang="en-US" altLang="zh-CN" sz="2400" baseline="-25000" smtClean="0"/>
              <a:t>+1</a:t>
            </a:r>
            <a:r>
              <a:rPr kumimoji="1" lang="en-US" altLang="zh-CN" sz="2400" smtClean="0"/>
              <a:t>, …,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n</a:t>
            </a:r>
            <a:r>
              <a:rPr kumimoji="1" lang="en-US" altLang="zh-CN" sz="2400" smtClean="0"/>
              <a:t> </a:t>
            </a:r>
            <a:r>
              <a:rPr kumimoji="1" lang="zh-CN" altLang="en-US" sz="2400" smtClean="0"/>
              <a:t>作自由变量，则</a:t>
            </a:r>
          </a:p>
        </p:txBody>
      </p:sp>
      <p:graphicFrame>
        <p:nvGraphicFramePr>
          <p:cNvPr id="93205" name="Object 8"/>
          <p:cNvGraphicFramePr>
            <a:graphicFrameLocks noChangeAspect="1"/>
          </p:cNvGraphicFramePr>
          <p:nvPr/>
        </p:nvGraphicFramePr>
        <p:xfrm>
          <a:off x="600075" y="2852738"/>
          <a:ext cx="3752850" cy="2782887"/>
        </p:xfrm>
        <a:graphic>
          <a:graphicData uri="http://schemas.openxmlformats.org/presentationml/2006/ole">
            <p:oleObj spid="_x0000_s116738" name="Equation" r:id="rId3" imgW="2501900" imgH="1854200" progId="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3625" y="3187700"/>
            <a:ext cx="2960688" cy="1079500"/>
            <a:chOff x="639" y="1134"/>
            <a:chExt cx="1865" cy="680"/>
          </a:xfrm>
        </p:grpSpPr>
        <p:sp>
          <p:nvSpPr>
            <p:cNvPr id="1198093" name="Line 23"/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98094" name="Line 24"/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98095" name="Line 25"/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98096" name="Line 26"/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98097" name="Line 27"/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98098" name="Line 28"/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98099" name="Line 29"/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214" name="AutoShape 30"/>
          <p:cNvSpPr>
            <a:spLocks/>
          </p:cNvSpPr>
          <p:nvPr/>
        </p:nvSpPr>
        <p:spPr bwMode="auto">
          <a:xfrm rot="-5400000">
            <a:off x="1630363" y="5138737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216" name="AutoShape 32"/>
          <p:cNvSpPr>
            <a:spLocks/>
          </p:cNvSpPr>
          <p:nvPr/>
        </p:nvSpPr>
        <p:spPr bwMode="auto">
          <a:xfrm rot="-5400000">
            <a:off x="3098800" y="5138738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93219" name="Object 9"/>
          <p:cNvGraphicFramePr>
            <a:graphicFrameLocks noChangeAspect="1"/>
          </p:cNvGraphicFramePr>
          <p:nvPr/>
        </p:nvGraphicFramePr>
        <p:xfrm>
          <a:off x="4859338" y="2716213"/>
          <a:ext cx="3751262" cy="1425575"/>
        </p:xfrm>
        <a:graphic>
          <a:graphicData uri="http://schemas.openxmlformats.org/presentationml/2006/ole">
            <p:oleObj spid="_x0000_s116739" name="Equation" r:id="rId4" imgW="2501900" imgH="952500" progId="">
              <p:embed/>
            </p:oleObj>
          </a:graphicData>
        </a:graphic>
      </p:graphicFrame>
      <p:graphicFrame>
        <p:nvGraphicFramePr>
          <p:cNvPr id="93220" name="Object 10"/>
          <p:cNvGraphicFramePr>
            <a:graphicFrameLocks noChangeAspect="1"/>
          </p:cNvGraphicFramePr>
          <p:nvPr/>
        </p:nvGraphicFramePr>
        <p:xfrm>
          <a:off x="4975225" y="5106988"/>
          <a:ext cx="2760663" cy="1425575"/>
        </p:xfrm>
        <a:graphic>
          <a:graphicData uri="http://schemas.openxmlformats.org/presentationml/2006/ole">
            <p:oleObj spid="_x0000_s116740" name="Equation" r:id="rId5" imgW="1841500" imgH="952500" progId="">
              <p:embed/>
            </p:oleObj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42988" y="981075"/>
            <a:ext cx="6913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用初等变换法求方程组的基础解系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4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7" grpId="0"/>
      <p:bldP spid="93215" grpId="0"/>
      <p:bldP spid="93214" grpId="0" animBg="1"/>
      <p:bldP spid="93216" grpId="0" animBg="1"/>
      <p:bldP spid="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8"/>
          <p:cNvGraphicFramePr>
            <a:graphicFrameLocks noChangeAspect="1"/>
          </p:cNvGraphicFramePr>
          <p:nvPr/>
        </p:nvGraphicFramePr>
        <p:xfrm>
          <a:off x="1025525" y="2897188"/>
          <a:ext cx="3121025" cy="2089150"/>
        </p:xfrm>
        <a:graphic>
          <a:graphicData uri="http://schemas.openxmlformats.org/presentationml/2006/ole">
            <p:oleObj spid="_x0000_s117762" name="Equation" r:id="rId3" imgW="2082800" imgH="1397000" progId="">
              <p:embed/>
            </p:oleObj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97284" name="Object 9"/>
          <p:cNvGraphicFramePr>
            <a:graphicFrameLocks noChangeAspect="1"/>
          </p:cNvGraphicFramePr>
          <p:nvPr/>
        </p:nvGraphicFramePr>
        <p:xfrm>
          <a:off x="4149725" y="2733675"/>
          <a:ext cx="3979863" cy="2414588"/>
        </p:xfrm>
        <a:graphic>
          <a:graphicData uri="http://schemas.openxmlformats.org/presentationml/2006/ole">
            <p:oleObj spid="_x0000_s117763" name="Equation" r:id="rId4" imgW="2654300" imgH="1612900" progId="">
              <p:embed/>
            </p:oleObj>
          </a:graphicData>
        </a:graphic>
      </p:graphicFrame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齐次线性方程组的通解</a:t>
            </a:r>
          </a:p>
        </p:txBody>
      </p:sp>
      <p:graphicFrame>
        <p:nvGraphicFramePr>
          <p:cNvPr id="1199110" name="Object 10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p:oleObj spid="_x0000_s117764" name="Equation" r:id="rId5" imgW="2400300" imgH="952500" progId="">
              <p:embed/>
            </p:oleObj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记作 </a:t>
            </a:r>
            <a:r>
              <a:rPr lang="en-US" altLang="zh-CN" sz="2400" b="1" i="1" smtClean="0">
                <a:solidFill>
                  <a:srgbClr val="FF0000"/>
                </a:solidFill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．（满足基础解系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 animBg="1"/>
      <p:bldP spid="9728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30" name="Object 4"/>
          <p:cNvGraphicFramePr>
            <a:graphicFrameLocks noChangeAspect="1"/>
          </p:cNvGraphicFramePr>
          <p:nvPr/>
        </p:nvGraphicFramePr>
        <p:xfrm>
          <a:off x="1636713" y="423863"/>
          <a:ext cx="4248150" cy="2763837"/>
        </p:xfrm>
        <a:graphic>
          <a:graphicData uri="http://schemas.openxmlformats.org/presentationml/2006/ole">
            <p:oleObj spid="_x0000_s118786" name="Equation" r:id="rId3" imgW="2832100" imgH="1841500" progId="">
              <p:embed/>
            </p:oleObj>
          </a:graphicData>
        </a:graphic>
      </p:graphicFrame>
      <p:sp>
        <p:nvSpPr>
          <p:cNvPr id="1200131" name="Text Box 8"/>
          <p:cNvSpPr txBox="1">
            <a:spLocks noChangeArrowheads="1"/>
          </p:cNvSpPr>
          <p:nvPr/>
        </p:nvSpPr>
        <p:spPr bwMode="auto">
          <a:xfrm>
            <a:off x="4029075" y="325437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smtClean="0">
                <a:solidFill>
                  <a:srgbClr val="000000"/>
                </a:solidFill>
              </a:rPr>
              <a:t>n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−</a:t>
            </a:r>
            <a:r>
              <a:rPr lang="zh-CN" altLang="en-US" sz="20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</a:rPr>
              <a:t>r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列</a:t>
            </a:r>
          </a:p>
        </p:txBody>
      </p:sp>
      <p:sp>
        <p:nvSpPr>
          <p:cNvPr id="1200132" name="AutoShape 9"/>
          <p:cNvSpPr>
            <a:spLocks/>
          </p:cNvSpPr>
          <p:nvPr/>
        </p:nvSpPr>
        <p:spPr bwMode="auto">
          <a:xfrm rot="-5400000">
            <a:off x="4438651" y="2368550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00133" name="AutoShape 10"/>
          <p:cNvSpPr>
            <a:spLocks/>
          </p:cNvSpPr>
          <p:nvPr/>
        </p:nvSpPr>
        <p:spPr bwMode="auto">
          <a:xfrm>
            <a:off x="5969000" y="549275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00134" name="Text Box 11"/>
          <p:cNvSpPr txBox="1">
            <a:spLocks noChangeArrowheads="1"/>
          </p:cNvSpPr>
          <p:nvPr/>
        </p:nvSpPr>
        <p:spPr bwMode="auto">
          <a:xfrm>
            <a:off x="6183313" y="917575"/>
            <a:ext cx="920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前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</a:rPr>
              <a:t>r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行</a:t>
            </a:r>
          </a:p>
        </p:txBody>
      </p:sp>
      <p:sp>
        <p:nvSpPr>
          <p:cNvPr id="1200135" name="AutoShape 12"/>
          <p:cNvSpPr>
            <a:spLocks/>
          </p:cNvSpPr>
          <p:nvPr/>
        </p:nvSpPr>
        <p:spPr bwMode="auto">
          <a:xfrm>
            <a:off x="5969000" y="1916113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00136" name="Text Box 13"/>
          <p:cNvSpPr txBox="1">
            <a:spLocks noChangeArrowheads="1"/>
          </p:cNvSpPr>
          <p:nvPr/>
        </p:nvSpPr>
        <p:spPr bwMode="auto">
          <a:xfrm>
            <a:off x="6164263" y="2284413"/>
            <a:ext cx="1350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后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</a:rPr>
              <a:t>n</a:t>
            </a:r>
            <a:r>
              <a:rPr lang="zh-CN" altLang="en-US" sz="2000" b="1" i="1" smtClean="0">
                <a:solidFill>
                  <a:srgbClr val="000000"/>
                </a:solidFill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−</a:t>
            </a:r>
            <a:r>
              <a:rPr lang="zh-CN" altLang="en-US" sz="20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</a:rPr>
              <a:t>r</a:t>
            </a:r>
            <a:r>
              <a:rPr lang="en-US" altLang="zh-CN" sz="2000" b="1" smtClean="0">
                <a:solidFill>
                  <a:srgbClr val="000000"/>
                </a:solidFill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</a:rPr>
              <a:t>行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57200" y="3763963"/>
            <a:ext cx="83629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故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−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即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 （满足基础解系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就是齐次线性方程组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的基础解系．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3433763" y="1816100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build="allAtOnce"/>
      <p:bldP spid="9012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8"/>
          <p:cNvGraphicFramePr>
            <a:graphicFrameLocks noChangeAspect="1"/>
          </p:cNvGraphicFramePr>
          <p:nvPr/>
        </p:nvGraphicFramePr>
        <p:xfrm>
          <a:off x="1023938" y="2725738"/>
          <a:ext cx="3122612" cy="2432050"/>
        </p:xfrm>
        <a:graphic>
          <a:graphicData uri="http://schemas.openxmlformats.org/presentationml/2006/ole">
            <p:oleObj spid="_x0000_s119810" name="Equation" r:id="rId3" imgW="2082800" imgH="1625600" progId="">
              <p:embed/>
            </p:oleObj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95236" name="Object 9"/>
          <p:cNvGraphicFramePr>
            <a:graphicFrameLocks noChangeAspect="1"/>
          </p:cNvGraphicFramePr>
          <p:nvPr/>
        </p:nvGraphicFramePr>
        <p:xfrm>
          <a:off x="4140200" y="2733675"/>
          <a:ext cx="3979863" cy="2414588"/>
        </p:xfrm>
        <a:graphic>
          <a:graphicData uri="http://schemas.openxmlformats.org/presentationml/2006/ole">
            <p:oleObj spid="_x0000_s119811" name="Equation" r:id="rId4" imgW="2654300" imgH="1612900" progId="">
              <p:embed/>
            </p:oleObj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线性方程组的通解</a:t>
            </a:r>
          </a:p>
        </p:txBody>
      </p:sp>
      <p:graphicFrame>
        <p:nvGraphicFramePr>
          <p:cNvPr id="1201158" name="Object 10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p:oleObj spid="_x0000_s119812" name="Equation" r:id="rId5" imgW="2400300" imgH="952500" progId="">
              <p:embed/>
            </p:oleObj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记作 </a:t>
            </a:r>
            <a:r>
              <a:rPr lang="en-US" altLang="zh-CN" sz="2400" b="1" i="1" smtClean="0">
                <a:solidFill>
                  <a:srgbClr val="FF0000"/>
                </a:solidFill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．（满足基础解系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 animBg="1"/>
      <p:bldP spid="952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10"/>
          <p:cNvGraphicFramePr>
            <a:graphicFrameLocks noChangeAspect="1"/>
          </p:cNvGraphicFramePr>
          <p:nvPr/>
        </p:nvGraphicFramePr>
        <p:xfrm>
          <a:off x="996950" y="2162175"/>
          <a:ext cx="2495550" cy="1404938"/>
        </p:xfrm>
        <a:graphic>
          <a:graphicData uri="http://schemas.openxmlformats.org/presentationml/2006/ole">
            <p:oleObj spid="_x0000_s120834" name="Equation" r:id="rId3" imgW="1663700" imgH="939800" progId="">
              <p:embed/>
            </p:oleObj>
          </a:graphicData>
        </a:graphic>
      </p:graphicFrame>
      <p:graphicFrame>
        <p:nvGraphicFramePr>
          <p:cNvPr id="1202179" name="Object 11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p:oleObj spid="_x0000_s120835" name="Equation" r:id="rId4" imgW="2400300" imgH="952500" progId="">
              <p:embed/>
            </p:oleObj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027613" y="4362450"/>
            <a:ext cx="39370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此即为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 = </a:t>
            </a:r>
            <a:r>
              <a:rPr lang="en-US" altLang="zh-CN" sz="2400" b="1" smtClean="0">
                <a:solidFill>
                  <a:srgbClr val="000000"/>
                </a:solidFill>
              </a:rPr>
              <a:t>0</a:t>
            </a: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的基础解系．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通解为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</a:p>
        </p:txBody>
      </p:sp>
      <p:graphicFrame>
        <p:nvGraphicFramePr>
          <p:cNvPr id="96264" name="Object 12"/>
          <p:cNvGraphicFramePr>
            <a:graphicFrameLocks noChangeAspect="1"/>
          </p:cNvGraphicFramePr>
          <p:nvPr/>
        </p:nvGraphicFramePr>
        <p:xfrm>
          <a:off x="4140200" y="2141538"/>
          <a:ext cx="3463925" cy="1425575"/>
        </p:xfrm>
        <a:graphic>
          <a:graphicData uri="http://schemas.openxmlformats.org/presentationml/2006/ole">
            <p:oleObj spid="_x0000_s120836" name="Equation" r:id="rId5" imgW="2311400" imgH="952500" progId="">
              <p:embed/>
            </p:oleObj>
          </a:graphicData>
        </a:graphic>
      </p:graphicFrame>
      <p:graphicFrame>
        <p:nvGraphicFramePr>
          <p:cNvPr id="96265" name="Object 13"/>
          <p:cNvGraphicFramePr>
            <a:graphicFrameLocks noChangeAspect="1"/>
          </p:cNvGraphicFramePr>
          <p:nvPr/>
        </p:nvGraphicFramePr>
        <p:xfrm>
          <a:off x="574675" y="3894138"/>
          <a:ext cx="4170363" cy="2414587"/>
        </p:xfrm>
        <a:graphic>
          <a:graphicData uri="http://schemas.openxmlformats.org/presentationml/2006/ole">
            <p:oleObj spid="_x0000_s120837" name="Equation" r:id="rId6" imgW="2781300" imgH="1612900" progId="">
              <p:embed/>
            </p:oleObj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268538" y="2133600"/>
            <a:ext cx="431800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700338" y="2133600"/>
            <a:ext cx="792162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578475" y="2133600"/>
            <a:ext cx="755650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327775" y="2133600"/>
            <a:ext cx="1339850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362325" y="476250"/>
            <a:ext cx="395288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378450" y="476250"/>
            <a:ext cx="64770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4133850" y="476250"/>
            <a:ext cx="43815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02192" name="TextBox 15"/>
          <p:cNvSpPr txBox="1">
            <a:spLocks noChangeArrowheads="1"/>
          </p:cNvSpPr>
          <p:nvPr/>
        </p:nvSpPr>
        <p:spPr bwMode="auto">
          <a:xfrm>
            <a:off x="539750" y="836613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法二：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build="p"/>
      <p:bldP spid="96266" grpId="0"/>
      <p:bldP spid="96267" grpId="0"/>
      <p:bldP spid="96268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Text Box 2"/>
          <p:cNvSpPr txBox="1">
            <a:spLocks noChangeArrowheads="1"/>
          </p:cNvSpPr>
          <p:nvPr/>
        </p:nvSpPr>
        <p:spPr bwMode="auto">
          <a:xfrm>
            <a:off x="455613" y="974725"/>
            <a:ext cx="814863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 定理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矩阵的秩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元齐次线性方程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组</a:t>
            </a:r>
            <a:r>
              <a:rPr lang="en-US" altLang="zh-CN" sz="2400" b="1" i="1" smtClean="0">
                <a:solidFill>
                  <a:srgbClr val="000000"/>
                </a:solidFill>
              </a:rPr>
              <a:t>Ax = </a:t>
            </a:r>
            <a:r>
              <a:rPr lang="en-US" altLang="zh-CN" sz="2400" b="1" smtClean="0">
                <a:solidFill>
                  <a:srgbClr val="000000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的解集 </a:t>
            </a:r>
            <a:r>
              <a:rPr lang="en-US" altLang="zh-CN" sz="2400" b="1" i="1" smtClean="0">
                <a:solidFill>
                  <a:srgbClr val="000000"/>
                </a:solidFill>
              </a:rPr>
              <a:t>S </a:t>
            </a:r>
            <a:r>
              <a:rPr lang="zh-CN" altLang="en-US" sz="2400" b="1" smtClean="0">
                <a:solidFill>
                  <a:srgbClr val="000000"/>
                </a:solidFill>
              </a:rPr>
              <a:t>的秩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Arial" charset="0"/>
              </a:rPr>
              <a:t>− </a:t>
            </a:r>
            <a:r>
              <a:rPr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203203" name="TextBox 2"/>
          <p:cNvSpPr txBox="1">
            <a:spLocks noChangeArrowheads="1"/>
          </p:cNvSpPr>
          <p:nvPr/>
        </p:nvSpPr>
        <p:spPr bwMode="auto">
          <a:xfrm>
            <a:off x="900113" y="2492375"/>
            <a:ext cx="5040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证明同上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4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18525" cy="1790700"/>
          </a:xfr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 </a:t>
            </a:r>
            <a:r>
              <a:rPr lang="zh-CN" altLang="en-US" smtClean="0"/>
              <a:t>求齐次线性方程组                                              的基础解系</a:t>
            </a:r>
            <a:r>
              <a:rPr kumimoji="1" lang="zh-CN" altLang="en-US" smtClean="0"/>
              <a:t>．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mtClean="0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1204227" name="Object 10"/>
          <p:cNvGraphicFramePr>
            <a:graphicFrameLocks noChangeAspect="1"/>
          </p:cNvGraphicFramePr>
          <p:nvPr/>
        </p:nvGraphicFramePr>
        <p:xfrm>
          <a:off x="3630613" y="1168400"/>
          <a:ext cx="3389312" cy="1425575"/>
        </p:xfrm>
        <a:graphic>
          <a:graphicData uri="http://schemas.openxmlformats.org/presentationml/2006/ole">
            <p:oleObj spid="_x0000_s121858" name="Equation" r:id="rId3" imgW="1688367" imgH="710891" progId="">
              <p:embed/>
            </p:oleObj>
          </a:graphicData>
        </a:graphic>
      </p:graphicFrame>
      <p:graphicFrame>
        <p:nvGraphicFramePr>
          <p:cNvPr id="106504" name="Object 11"/>
          <p:cNvGraphicFramePr>
            <a:graphicFrameLocks noChangeAspect="1"/>
          </p:cNvGraphicFramePr>
          <p:nvPr/>
        </p:nvGraphicFramePr>
        <p:xfrm>
          <a:off x="1692275" y="3517900"/>
          <a:ext cx="5286375" cy="1395413"/>
        </p:xfrm>
        <a:graphic>
          <a:graphicData uri="http://schemas.openxmlformats.org/presentationml/2006/ole">
            <p:oleObj spid="_x0000_s121859" name="Equation" r:id="rId4" imgW="2641600" imgH="698500" progId="">
              <p:embed/>
            </p:oleObj>
          </a:graphicData>
        </a:graphic>
      </p:graphicFrame>
      <p:graphicFrame>
        <p:nvGraphicFramePr>
          <p:cNvPr id="106505" name="Object 12"/>
          <p:cNvGraphicFramePr>
            <a:graphicFrameLocks noChangeAspect="1"/>
          </p:cNvGraphicFramePr>
          <p:nvPr/>
        </p:nvGraphicFramePr>
        <p:xfrm>
          <a:off x="1692275" y="5200650"/>
          <a:ext cx="2871788" cy="965200"/>
        </p:xfrm>
        <a:graphic>
          <a:graphicData uri="http://schemas.openxmlformats.org/presentationml/2006/ole">
            <p:oleObj spid="_x0000_s121860" name="Equation" r:id="rId5" imgW="1435100" imgH="482600" progId="">
              <p:embed/>
            </p:oleObj>
          </a:graphicData>
        </a:graphic>
      </p:graphicFrame>
      <p:graphicFrame>
        <p:nvGraphicFramePr>
          <p:cNvPr id="106506" name="Object 13"/>
          <p:cNvGraphicFramePr>
            <a:graphicFrameLocks noChangeAspect="1"/>
          </p:cNvGraphicFramePr>
          <p:nvPr/>
        </p:nvGraphicFramePr>
        <p:xfrm>
          <a:off x="5332413" y="5200650"/>
          <a:ext cx="2263775" cy="965200"/>
        </p:xfrm>
        <a:graphic>
          <a:graphicData uri="http://schemas.openxmlformats.org/presentationml/2006/ole">
            <p:oleObj spid="_x0000_s121861" name="Equation" r:id="rId6" imgW="1129810" imgH="482391" progId="">
              <p:embed/>
            </p:oleObj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800600" y="545465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theme/theme1.xml><?xml version="1.0" encoding="utf-8"?>
<a:theme xmlns:a="http://schemas.openxmlformats.org/drawingml/2006/main" name="14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5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2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3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4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5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9394</Words>
  <Application>Microsoft Office PowerPoint</Application>
  <PresentationFormat>全屏显示(4:3)</PresentationFormat>
  <Paragraphs>1131</Paragraphs>
  <Slides>140</Slides>
  <Notes>0</Notes>
  <HiddenSlides>9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140</vt:i4>
      </vt:variant>
    </vt:vector>
  </HeadingPairs>
  <TitlesOfParts>
    <vt:vector size="146" baseType="lpstr">
      <vt:lpstr>14_Blends</vt:lpstr>
      <vt:lpstr>14_Pixel</vt:lpstr>
      <vt:lpstr>15_Blends</vt:lpstr>
      <vt:lpstr>15_Pixel</vt:lpstr>
      <vt:lpstr>Microsoft 公式 3.0</vt:lpstr>
      <vt:lpstr>Equation</vt:lpstr>
      <vt:lpstr>§1  向量组及其线性组合</vt:lpstr>
      <vt:lpstr>幻灯片 2</vt:lpstr>
      <vt:lpstr>幻灯片 3</vt:lpstr>
      <vt:lpstr>幻灯片 4</vt:lpstr>
      <vt:lpstr>幻灯片 5</vt:lpstr>
      <vt:lpstr>幻灯片 6</vt:lpstr>
      <vt:lpstr>幻灯片 7</vt:lpstr>
      <vt:lpstr>四、向量组之间线性表示的判断法  回顾：线性方程组的表达式</vt:lpstr>
      <vt:lpstr>幻灯片 9</vt:lpstr>
      <vt:lpstr>幻灯片 10</vt:lpstr>
      <vt:lpstr>幻灯片 11</vt:lpstr>
      <vt:lpstr>幻灯片 12</vt:lpstr>
      <vt:lpstr>幻灯片 13</vt:lpstr>
      <vt:lpstr>幻灯片 14</vt:lpstr>
      <vt:lpstr>口诀：左行右列</vt:lpstr>
      <vt:lpstr>幻灯片 16</vt:lpstr>
      <vt:lpstr>幻灯片 17</vt:lpstr>
      <vt:lpstr>幻灯片 18</vt:lpstr>
      <vt:lpstr>幻灯片 19</vt:lpstr>
      <vt:lpstr>例2：证明向量组A与B等价，其中</vt:lpstr>
      <vt:lpstr>幻灯片 21</vt:lpstr>
      <vt:lpstr>小结</vt:lpstr>
      <vt:lpstr>课堂练习</vt:lpstr>
      <vt:lpstr>幻灯片 24</vt:lpstr>
      <vt:lpstr>§2  向量组的线性相关性</vt:lpstr>
      <vt:lpstr>回顾：向量组的线性组合</vt:lpstr>
      <vt:lpstr>引言</vt:lpstr>
      <vt:lpstr>幻灯片 28</vt:lpstr>
      <vt:lpstr>幻灯片 29</vt:lpstr>
      <vt:lpstr>一、向量组的线性相关性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§3  向量组的秩</vt:lpstr>
      <vt:lpstr>幻灯片 49</vt:lpstr>
      <vt:lpstr>幻灯片 50</vt:lpstr>
      <vt:lpstr>幻灯片 51</vt:lpstr>
      <vt:lpstr>回顾：矩阵的秩</vt:lpstr>
      <vt:lpstr>一、向量组的秩的概念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三、向量组与其最大无关组的关系</vt:lpstr>
      <vt:lpstr>幻灯片 62</vt:lpstr>
      <vt:lpstr>幻灯片 63</vt:lpstr>
      <vt:lpstr>幻灯片 64</vt:lpstr>
      <vt:lpstr>四、最大无关组的意义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§4  线性方程组的解的结构</vt:lpstr>
      <vt:lpstr>回顾：线性方程组的解的判定</vt:lpstr>
      <vt:lpstr>引言</vt:lpstr>
      <vt:lpstr>一、解向量的定义</vt:lpstr>
      <vt:lpstr>二、齐次线性方程组的解的性质</vt:lpstr>
      <vt:lpstr>幻灯片 90</vt:lpstr>
      <vt:lpstr>回顾：向量组的秩的概念</vt:lpstr>
      <vt:lpstr>三、基础解系的概念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非齐次线性方程组的解的性质</vt:lpstr>
      <vt:lpstr>幻灯片 106</vt:lpstr>
      <vt:lpstr>幻灯片 107</vt:lpstr>
      <vt:lpstr>幻灯片 108</vt:lpstr>
      <vt:lpstr>小结：关于线性方程组</vt:lpstr>
      <vt:lpstr>一、齐次线性方程组的解的性质</vt:lpstr>
      <vt:lpstr>二、基础解系的概念</vt:lpstr>
      <vt:lpstr>三、非齐次线性方程组的解的性质</vt:lpstr>
      <vt:lpstr>§5  向量空间</vt:lpstr>
      <vt:lpstr>一、封闭的概念</vt:lpstr>
      <vt:lpstr>二、向量空间的概念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子空间的概念</vt:lpstr>
      <vt:lpstr>幻灯片 125</vt:lpstr>
      <vt:lpstr>三、向量空间的基与维数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  <vt:lpstr>幻灯片 139</vt:lpstr>
      <vt:lpstr>幻灯片 140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石小川(098002)</cp:lastModifiedBy>
  <cp:revision>7</cp:revision>
  <dcterms:created xsi:type="dcterms:W3CDTF">2022-09-20T03:39:30Z</dcterms:created>
  <dcterms:modified xsi:type="dcterms:W3CDTF">2022-09-20T04:41:20Z</dcterms:modified>
</cp:coreProperties>
</file>