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Override PartName="/ppt/theme/themeOverride3.xml" ContentType="application/vnd.openxmlformats-officedocument.themeOverr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Override4.xml" ContentType="application/vnd.openxmlformats-officedocument.themeOverr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Default Extension="wav" ContentType="audio/wav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s/slide139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Override5.xml" ContentType="application/vnd.openxmlformats-officedocument.themeOverr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47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1" r:id="rId128"/>
    <p:sldId id="382" r:id="rId129"/>
    <p:sldId id="383" r:id="rId130"/>
    <p:sldId id="384" r:id="rId131"/>
    <p:sldId id="385" r:id="rId132"/>
    <p:sldId id="386" r:id="rId133"/>
    <p:sldId id="387" r:id="rId134"/>
    <p:sldId id="388" r:id="rId135"/>
    <p:sldId id="389" r:id="rId136"/>
    <p:sldId id="390" r:id="rId137"/>
    <p:sldId id="391" r:id="rId138"/>
    <p:sldId id="392" r:id="rId139"/>
    <p:sldId id="393" r:id="rId140"/>
    <p:sldId id="394" r:id="rId141"/>
    <p:sldId id="395" r:id="rId142"/>
    <p:sldId id="396" r:id="rId143"/>
    <p:sldId id="397" r:id="rId144"/>
    <p:sldId id="398" r:id="rId145"/>
    <p:sldId id="399" r:id="rId1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4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38" Type="http://schemas.openxmlformats.org/officeDocument/2006/relationships/slide" Target="slides/slide135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144" Type="http://schemas.openxmlformats.org/officeDocument/2006/relationships/slide" Target="slides/slide141.xml"/><Relationship Id="rId149" Type="http://schemas.openxmlformats.org/officeDocument/2006/relationships/viewProps" Target="viewProp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34" Type="http://schemas.openxmlformats.org/officeDocument/2006/relationships/slide" Target="slides/slide131.xml"/><Relationship Id="rId139" Type="http://schemas.openxmlformats.org/officeDocument/2006/relationships/slide" Target="slides/slide13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50" Type="http://schemas.openxmlformats.org/officeDocument/2006/relationships/theme" Target="theme/theme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137" Type="http://schemas.openxmlformats.org/officeDocument/2006/relationships/slide" Target="slides/slide13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40" Type="http://schemas.openxmlformats.org/officeDocument/2006/relationships/slide" Target="slides/slide137.xml"/><Relationship Id="rId145" Type="http://schemas.openxmlformats.org/officeDocument/2006/relationships/slide" Target="slides/slide14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30" Type="http://schemas.openxmlformats.org/officeDocument/2006/relationships/slide" Target="slides/slide127.xml"/><Relationship Id="rId135" Type="http://schemas.openxmlformats.org/officeDocument/2006/relationships/slide" Target="slides/slide132.xml"/><Relationship Id="rId143" Type="http://schemas.openxmlformats.org/officeDocument/2006/relationships/slide" Target="slides/slide140.xml"/><Relationship Id="rId148" Type="http://schemas.openxmlformats.org/officeDocument/2006/relationships/presProps" Target="presProps.xml"/><Relationship Id="rId15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141" Type="http://schemas.openxmlformats.org/officeDocument/2006/relationships/slide" Target="slides/slide138.xml"/><Relationship Id="rId146" Type="http://schemas.openxmlformats.org/officeDocument/2006/relationships/slide" Target="slides/slide14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slide" Target="slides/slide133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slide" Target="slides/slide139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0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wmf"/><Relationship Id="rId2" Type="http://schemas.openxmlformats.org/officeDocument/2006/relationships/image" Target="../media/image154.wmf"/><Relationship Id="rId1" Type="http://schemas.openxmlformats.org/officeDocument/2006/relationships/image" Target="../media/image3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5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9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42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0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0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emf"/><Relationship Id="rId1" Type="http://schemas.openxmlformats.org/officeDocument/2006/relationships/image" Target="../media/image124.e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image" Target="../media/image127.emf"/><Relationship Id="rId1" Type="http://schemas.openxmlformats.org/officeDocument/2006/relationships/image" Target="../media/image126.emf"/><Relationship Id="rId4" Type="http://schemas.openxmlformats.org/officeDocument/2006/relationships/image" Target="../media/image129.e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35.emf"/><Relationship Id="rId7" Type="http://schemas.openxmlformats.org/officeDocument/2006/relationships/image" Target="../media/image139.wmf"/><Relationship Id="rId2" Type="http://schemas.openxmlformats.org/officeDocument/2006/relationships/image" Target="../media/image134.emf"/><Relationship Id="rId1" Type="http://schemas.openxmlformats.org/officeDocument/2006/relationships/image" Target="../media/image133.wmf"/><Relationship Id="rId6" Type="http://schemas.openxmlformats.org/officeDocument/2006/relationships/image" Target="../media/image138.emf"/><Relationship Id="rId5" Type="http://schemas.openxmlformats.org/officeDocument/2006/relationships/image" Target="../media/image137.emf"/><Relationship Id="rId4" Type="http://schemas.openxmlformats.org/officeDocument/2006/relationships/image" Target="../media/image136.w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4" Type="http://schemas.openxmlformats.org/officeDocument/2006/relationships/image" Target="../media/image14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6.wmf"/><Relationship Id="rId1" Type="http://schemas.openxmlformats.org/officeDocument/2006/relationships/image" Target="../media/image147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7.wmf"/><Relationship Id="rId4" Type="http://schemas.openxmlformats.org/officeDocument/2006/relationships/image" Target="../media/image151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1.wmf"/><Relationship Id="rId1" Type="http://schemas.openxmlformats.org/officeDocument/2006/relationships/image" Target="../media/image152.wmf"/><Relationship Id="rId4" Type="http://schemas.openxmlformats.org/officeDocument/2006/relationships/image" Target="../media/image154.w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wmf"/><Relationship Id="rId1" Type="http://schemas.openxmlformats.org/officeDocument/2006/relationships/image" Target="../media/image155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4" Type="http://schemas.openxmlformats.org/officeDocument/2006/relationships/image" Target="../media/image159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6.wmf"/><Relationship Id="rId4" Type="http://schemas.openxmlformats.org/officeDocument/2006/relationships/image" Target="../media/image162.wmf"/></Relationships>
</file>

<file path=ppt/drawings/_rels/vmlDrawing6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6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e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emf"/><Relationship Id="rId6" Type="http://schemas.openxmlformats.org/officeDocument/2006/relationships/image" Target="../media/image18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/Relationships>
</file>

<file path=ppt/drawings/_rels/vmlDrawing7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3" Type="http://schemas.openxmlformats.org/officeDocument/2006/relationships/image" Target="../media/image196.wmf"/><Relationship Id="rId7" Type="http://schemas.openxmlformats.org/officeDocument/2006/relationships/image" Target="../media/image204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203.wmf"/><Relationship Id="rId5" Type="http://schemas.openxmlformats.org/officeDocument/2006/relationships/image" Target="../media/image202.emf"/><Relationship Id="rId4" Type="http://schemas.openxmlformats.org/officeDocument/2006/relationships/image" Target="../media/image201.emf"/><Relationship Id="rId9" Type="http://schemas.openxmlformats.org/officeDocument/2006/relationships/image" Target="../media/image206.wmf"/></Relationships>
</file>

<file path=ppt/drawings/_rels/vmlDrawing7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emf"/><Relationship Id="rId3" Type="http://schemas.openxmlformats.org/officeDocument/2006/relationships/image" Target="../media/image196.wmf"/><Relationship Id="rId7" Type="http://schemas.openxmlformats.org/officeDocument/2006/relationships/image" Target="../media/image204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203.wmf"/><Relationship Id="rId5" Type="http://schemas.openxmlformats.org/officeDocument/2006/relationships/image" Target="../media/image208.emf"/><Relationship Id="rId4" Type="http://schemas.openxmlformats.org/officeDocument/2006/relationships/image" Target="../media/image207.emf"/><Relationship Id="rId9" Type="http://schemas.openxmlformats.org/officeDocument/2006/relationships/image" Target="../media/image206.w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emf"/><Relationship Id="rId7" Type="http://schemas.openxmlformats.org/officeDocument/2006/relationships/image" Target="../media/image216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Relationship Id="rId6" Type="http://schemas.openxmlformats.org/officeDocument/2006/relationships/image" Target="../media/image215.wmf"/><Relationship Id="rId5" Type="http://schemas.openxmlformats.org/officeDocument/2006/relationships/image" Target="../media/image214.wmf"/><Relationship Id="rId4" Type="http://schemas.openxmlformats.org/officeDocument/2006/relationships/image" Target="../media/image213.w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wmf"/><Relationship Id="rId2" Type="http://schemas.openxmlformats.org/officeDocument/2006/relationships/image" Target="../media/image218.wmf"/><Relationship Id="rId1" Type="http://schemas.openxmlformats.org/officeDocument/2006/relationships/image" Target="../media/image217.emf"/><Relationship Id="rId6" Type="http://schemas.openxmlformats.org/officeDocument/2006/relationships/image" Target="../media/image222.wmf"/><Relationship Id="rId5" Type="http://schemas.openxmlformats.org/officeDocument/2006/relationships/image" Target="../media/image221.wmf"/><Relationship Id="rId4" Type="http://schemas.openxmlformats.org/officeDocument/2006/relationships/image" Target="../media/image220.wmf"/></Relationships>
</file>

<file path=ppt/drawings/_rels/vmlDrawing7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4.emf"/><Relationship Id="rId1" Type="http://schemas.openxmlformats.org/officeDocument/2006/relationships/image" Target="../media/image223.e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emf"/><Relationship Id="rId2" Type="http://schemas.openxmlformats.org/officeDocument/2006/relationships/image" Target="../media/image226.emf"/><Relationship Id="rId1" Type="http://schemas.openxmlformats.org/officeDocument/2006/relationships/image" Target="../media/image225.emf"/><Relationship Id="rId4" Type="http://schemas.openxmlformats.org/officeDocument/2006/relationships/image" Target="../media/image228.e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e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231.emf"/><Relationship Id="rId7" Type="http://schemas.openxmlformats.org/officeDocument/2006/relationships/image" Target="../media/image139.wmf"/><Relationship Id="rId2" Type="http://schemas.openxmlformats.org/officeDocument/2006/relationships/image" Target="../media/image230.emf"/><Relationship Id="rId1" Type="http://schemas.openxmlformats.org/officeDocument/2006/relationships/image" Target="../media/image133.wmf"/><Relationship Id="rId6" Type="http://schemas.openxmlformats.org/officeDocument/2006/relationships/image" Target="../media/image233.emf"/><Relationship Id="rId5" Type="http://schemas.openxmlformats.org/officeDocument/2006/relationships/image" Target="../media/image232.emf"/><Relationship Id="rId4" Type="http://schemas.openxmlformats.org/officeDocument/2006/relationships/image" Target="../media/image136.wmf"/></Relationships>
</file>

<file path=ppt/drawings/_rels/vmlDrawing8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emf"/><Relationship Id="rId13" Type="http://schemas.openxmlformats.org/officeDocument/2006/relationships/image" Target="../media/image246.emf"/><Relationship Id="rId3" Type="http://schemas.openxmlformats.org/officeDocument/2006/relationships/image" Target="../media/image236.emf"/><Relationship Id="rId7" Type="http://schemas.openxmlformats.org/officeDocument/2006/relationships/image" Target="../media/image240.emf"/><Relationship Id="rId12" Type="http://schemas.openxmlformats.org/officeDocument/2006/relationships/image" Target="../media/image245.emf"/><Relationship Id="rId2" Type="http://schemas.openxmlformats.org/officeDocument/2006/relationships/image" Target="../media/image235.emf"/><Relationship Id="rId1" Type="http://schemas.openxmlformats.org/officeDocument/2006/relationships/image" Target="../media/image234.emf"/><Relationship Id="rId6" Type="http://schemas.openxmlformats.org/officeDocument/2006/relationships/image" Target="../media/image239.emf"/><Relationship Id="rId11" Type="http://schemas.openxmlformats.org/officeDocument/2006/relationships/image" Target="../media/image244.emf"/><Relationship Id="rId5" Type="http://schemas.openxmlformats.org/officeDocument/2006/relationships/image" Target="../media/image238.emf"/><Relationship Id="rId10" Type="http://schemas.openxmlformats.org/officeDocument/2006/relationships/image" Target="../media/image243.emf"/><Relationship Id="rId4" Type="http://schemas.openxmlformats.org/officeDocument/2006/relationships/image" Target="../media/image237.emf"/><Relationship Id="rId9" Type="http://schemas.openxmlformats.org/officeDocument/2006/relationships/image" Target="../media/image242.emf"/><Relationship Id="rId14" Type="http://schemas.openxmlformats.org/officeDocument/2006/relationships/image" Target="../media/image247.emf"/></Relationships>
</file>

<file path=ppt/drawings/_rels/vmlDrawing8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emf"/><Relationship Id="rId3" Type="http://schemas.openxmlformats.org/officeDocument/2006/relationships/image" Target="../media/image250.emf"/><Relationship Id="rId7" Type="http://schemas.openxmlformats.org/officeDocument/2006/relationships/image" Target="../media/image254.emf"/><Relationship Id="rId2" Type="http://schemas.openxmlformats.org/officeDocument/2006/relationships/image" Target="../media/image249.emf"/><Relationship Id="rId1" Type="http://schemas.openxmlformats.org/officeDocument/2006/relationships/image" Target="../media/image248.emf"/><Relationship Id="rId6" Type="http://schemas.openxmlformats.org/officeDocument/2006/relationships/image" Target="../media/image253.emf"/><Relationship Id="rId5" Type="http://schemas.openxmlformats.org/officeDocument/2006/relationships/image" Target="../media/image252.wmf"/><Relationship Id="rId4" Type="http://schemas.openxmlformats.org/officeDocument/2006/relationships/image" Target="../media/image251.emf"/><Relationship Id="rId9" Type="http://schemas.openxmlformats.org/officeDocument/2006/relationships/image" Target="../media/image256.emf"/></Relationships>
</file>

<file path=ppt/drawings/_rels/vmlDrawing8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emf"/><Relationship Id="rId3" Type="http://schemas.openxmlformats.org/officeDocument/2006/relationships/image" Target="../media/image259.emf"/><Relationship Id="rId7" Type="http://schemas.openxmlformats.org/officeDocument/2006/relationships/image" Target="../media/image263.emf"/><Relationship Id="rId2" Type="http://schemas.openxmlformats.org/officeDocument/2006/relationships/image" Target="../media/image258.emf"/><Relationship Id="rId1" Type="http://schemas.openxmlformats.org/officeDocument/2006/relationships/image" Target="../media/image257.emf"/><Relationship Id="rId6" Type="http://schemas.openxmlformats.org/officeDocument/2006/relationships/image" Target="../media/image262.emf"/><Relationship Id="rId5" Type="http://schemas.openxmlformats.org/officeDocument/2006/relationships/image" Target="../media/image261.emf"/><Relationship Id="rId10" Type="http://schemas.openxmlformats.org/officeDocument/2006/relationships/image" Target="../media/image266.emf"/><Relationship Id="rId4" Type="http://schemas.openxmlformats.org/officeDocument/2006/relationships/image" Target="../media/image260.emf"/><Relationship Id="rId9" Type="http://schemas.openxmlformats.org/officeDocument/2006/relationships/image" Target="../media/image265.e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emf"/><Relationship Id="rId2" Type="http://schemas.openxmlformats.org/officeDocument/2006/relationships/image" Target="../media/image268.emf"/><Relationship Id="rId1" Type="http://schemas.openxmlformats.org/officeDocument/2006/relationships/image" Target="../media/image267.wmf"/><Relationship Id="rId6" Type="http://schemas.openxmlformats.org/officeDocument/2006/relationships/image" Target="../media/image272.emf"/><Relationship Id="rId5" Type="http://schemas.openxmlformats.org/officeDocument/2006/relationships/image" Target="../media/image271.emf"/><Relationship Id="rId4" Type="http://schemas.openxmlformats.org/officeDocument/2006/relationships/image" Target="../media/image270.emf"/></Relationships>
</file>

<file path=ppt/drawings/_rels/vmlDrawing8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emf"/><Relationship Id="rId2" Type="http://schemas.openxmlformats.org/officeDocument/2006/relationships/image" Target="../media/image274.emf"/><Relationship Id="rId1" Type="http://schemas.openxmlformats.org/officeDocument/2006/relationships/image" Target="../media/image273.emf"/></Relationships>
</file>

<file path=ppt/drawings/_rels/vmlDrawing8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emf"/><Relationship Id="rId7" Type="http://schemas.openxmlformats.org/officeDocument/2006/relationships/image" Target="../media/image282.emf"/><Relationship Id="rId2" Type="http://schemas.openxmlformats.org/officeDocument/2006/relationships/image" Target="../media/image277.emf"/><Relationship Id="rId1" Type="http://schemas.openxmlformats.org/officeDocument/2006/relationships/image" Target="../media/image276.emf"/><Relationship Id="rId6" Type="http://schemas.openxmlformats.org/officeDocument/2006/relationships/image" Target="../media/image281.emf"/><Relationship Id="rId5" Type="http://schemas.openxmlformats.org/officeDocument/2006/relationships/image" Target="../media/image280.emf"/><Relationship Id="rId4" Type="http://schemas.openxmlformats.org/officeDocument/2006/relationships/image" Target="../media/image279.emf"/></Relationships>
</file>

<file path=ppt/drawings/_rels/vmlDrawing8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emf"/><Relationship Id="rId3" Type="http://schemas.openxmlformats.org/officeDocument/2006/relationships/image" Target="../media/image285.emf"/><Relationship Id="rId7" Type="http://schemas.openxmlformats.org/officeDocument/2006/relationships/image" Target="../media/image289.emf"/><Relationship Id="rId2" Type="http://schemas.openxmlformats.org/officeDocument/2006/relationships/image" Target="../media/image284.emf"/><Relationship Id="rId1" Type="http://schemas.openxmlformats.org/officeDocument/2006/relationships/image" Target="../media/image283.emf"/><Relationship Id="rId6" Type="http://schemas.openxmlformats.org/officeDocument/2006/relationships/image" Target="../media/image288.emf"/><Relationship Id="rId5" Type="http://schemas.openxmlformats.org/officeDocument/2006/relationships/image" Target="../media/image287.emf"/><Relationship Id="rId4" Type="http://schemas.openxmlformats.org/officeDocument/2006/relationships/image" Target="../media/image286.emf"/></Relationships>
</file>

<file path=ppt/drawings/_rels/vmlDrawing8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emf"/><Relationship Id="rId7" Type="http://schemas.openxmlformats.org/officeDocument/2006/relationships/image" Target="../media/image297.emf"/><Relationship Id="rId2" Type="http://schemas.openxmlformats.org/officeDocument/2006/relationships/image" Target="../media/image292.emf"/><Relationship Id="rId1" Type="http://schemas.openxmlformats.org/officeDocument/2006/relationships/image" Target="../media/image291.emf"/><Relationship Id="rId6" Type="http://schemas.openxmlformats.org/officeDocument/2006/relationships/image" Target="../media/image296.emf"/><Relationship Id="rId5" Type="http://schemas.openxmlformats.org/officeDocument/2006/relationships/image" Target="../media/image295.emf"/><Relationship Id="rId4" Type="http://schemas.openxmlformats.org/officeDocument/2006/relationships/image" Target="../media/image294.emf"/></Relationships>
</file>

<file path=ppt/drawings/_rels/vmlDrawing8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emf"/><Relationship Id="rId7" Type="http://schemas.openxmlformats.org/officeDocument/2006/relationships/image" Target="../media/image304.emf"/><Relationship Id="rId2" Type="http://schemas.openxmlformats.org/officeDocument/2006/relationships/image" Target="../media/image299.emf"/><Relationship Id="rId1" Type="http://schemas.openxmlformats.org/officeDocument/2006/relationships/image" Target="../media/image298.emf"/><Relationship Id="rId6" Type="http://schemas.openxmlformats.org/officeDocument/2006/relationships/image" Target="../media/image303.emf"/><Relationship Id="rId5" Type="http://schemas.openxmlformats.org/officeDocument/2006/relationships/image" Target="../media/image302.emf"/><Relationship Id="rId4" Type="http://schemas.openxmlformats.org/officeDocument/2006/relationships/image" Target="../media/image30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emf"/><Relationship Id="rId2" Type="http://schemas.openxmlformats.org/officeDocument/2006/relationships/image" Target="../media/image306.emf"/><Relationship Id="rId1" Type="http://schemas.openxmlformats.org/officeDocument/2006/relationships/image" Target="../media/image305.emf"/><Relationship Id="rId5" Type="http://schemas.openxmlformats.org/officeDocument/2006/relationships/image" Target="../media/image309.emf"/><Relationship Id="rId4" Type="http://schemas.openxmlformats.org/officeDocument/2006/relationships/image" Target="../media/image308.emf"/></Relationships>
</file>

<file path=ppt/drawings/_rels/vmlDrawing9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wmf"/><Relationship Id="rId13" Type="http://schemas.openxmlformats.org/officeDocument/2006/relationships/image" Target="../media/image322.wmf"/><Relationship Id="rId3" Type="http://schemas.openxmlformats.org/officeDocument/2006/relationships/image" Target="../media/image312.wmf"/><Relationship Id="rId7" Type="http://schemas.openxmlformats.org/officeDocument/2006/relationships/image" Target="../media/image316.wmf"/><Relationship Id="rId12" Type="http://schemas.openxmlformats.org/officeDocument/2006/relationships/image" Target="../media/image321.wmf"/><Relationship Id="rId2" Type="http://schemas.openxmlformats.org/officeDocument/2006/relationships/image" Target="../media/image311.wmf"/><Relationship Id="rId1" Type="http://schemas.openxmlformats.org/officeDocument/2006/relationships/image" Target="../media/image310.wmf"/><Relationship Id="rId6" Type="http://schemas.openxmlformats.org/officeDocument/2006/relationships/image" Target="../media/image315.wmf"/><Relationship Id="rId11" Type="http://schemas.openxmlformats.org/officeDocument/2006/relationships/image" Target="../media/image320.wmf"/><Relationship Id="rId5" Type="http://schemas.openxmlformats.org/officeDocument/2006/relationships/image" Target="../media/image314.wmf"/><Relationship Id="rId10" Type="http://schemas.openxmlformats.org/officeDocument/2006/relationships/image" Target="../media/image319.wmf"/><Relationship Id="rId4" Type="http://schemas.openxmlformats.org/officeDocument/2006/relationships/image" Target="../media/image313.wmf"/><Relationship Id="rId9" Type="http://schemas.openxmlformats.org/officeDocument/2006/relationships/image" Target="../media/image318.wmf"/></Relationships>
</file>

<file path=ppt/drawings/_rels/vmlDrawing9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4.wmf"/><Relationship Id="rId1" Type="http://schemas.openxmlformats.org/officeDocument/2006/relationships/image" Target="../media/image323.w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5.wmf"/></Relationships>
</file>

<file path=ppt/drawings/_rels/vmlDrawing9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8.emf"/><Relationship Id="rId7" Type="http://schemas.openxmlformats.org/officeDocument/2006/relationships/image" Target="../media/image332.wmf"/><Relationship Id="rId2" Type="http://schemas.openxmlformats.org/officeDocument/2006/relationships/image" Target="../media/image327.emf"/><Relationship Id="rId1" Type="http://schemas.openxmlformats.org/officeDocument/2006/relationships/image" Target="../media/image326.wmf"/><Relationship Id="rId6" Type="http://schemas.openxmlformats.org/officeDocument/2006/relationships/image" Target="../media/image331.wmf"/><Relationship Id="rId5" Type="http://schemas.openxmlformats.org/officeDocument/2006/relationships/image" Target="../media/image330.wmf"/><Relationship Id="rId4" Type="http://schemas.openxmlformats.org/officeDocument/2006/relationships/image" Target="../media/image329.emf"/></Relationships>
</file>

<file path=ppt/drawings/_rels/vmlDrawing9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4.wmf"/><Relationship Id="rId1" Type="http://schemas.openxmlformats.org/officeDocument/2006/relationships/image" Target="../media/image333.w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5.w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6.wmf"/></Relationships>
</file>

<file path=ppt/drawings/_rels/vmlDrawing9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8.wmf"/><Relationship Id="rId1" Type="http://schemas.openxmlformats.org/officeDocument/2006/relationships/image" Target="../media/image337.wmf"/></Relationships>
</file>

<file path=ppt/drawings/_rels/vmlDrawing9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339.wmf"/><Relationship Id="rId1" Type="http://schemas.openxmlformats.org/officeDocument/2006/relationships/image" Target="../media/image1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E3EFC-EE72-4058-83C0-B2BEC8A957D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93E1B-B8B4-450E-99F0-985174A256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8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08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008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4D8A17F-D934-4744-A2B9-A3AB6AE6CF2B}" type="slidenum"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pPr/>
              <a:t>8</a:t>
            </a:fld>
            <a:endParaRPr lang="en-US" altLang="zh-CN" b="1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E09EB3-3E8C-45A9-B657-95420E2DBBE7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93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0185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18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5AF0D3-17D0-44E3-B127-79416B5C00E7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119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0288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8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B4771D5-F7F6-4C4A-817E-F63B239200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3D59B6F-4722-44F0-82B4-3265719FA7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36EFA62-5FB2-4FF6-8B1C-720A9AE273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FB2A3A48-D84E-4BA7-985C-E40360B2D9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9923DC8-827C-4FAF-BC40-50448BA7B3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15075D8-0285-42EE-9897-6992AD2A56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59EED21-BDB5-4078-95C7-E2C5D5E8D2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D080BEC-17EF-4438-B0D7-EBD987CA46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B177D3F-C939-4031-8AD2-04D1345C66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01F351F-9250-479D-B664-07B5CF2741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BEEA58B-0FFC-4AB1-93E5-D1B39AEF48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7A97B5E-8FD2-4A57-B751-0CA4BC19F3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48014EB-5AB8-44B4-A5A5-2C6A36D961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D693948-73E4-4523-9C89-3F060A7468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05478C9-45BA-4036-A904-14DFBDC850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b="1" smtClean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b="1" smtClean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b="1" smtClean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b="1" smtClean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b="1" smtClean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b="1" smtClean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b="1" smtClean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b="1" smtClean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b="1" smtClean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b="1" smtClean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6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ea typeface="+mn-ea"/>
              </a:defRPr>
            </a:lvl1pPr>
          </a:lstStyle>
          <a:p>
            <a:pPr>
              <a:defRPr/>
            </a:pPr>
            <a:fld id="{A8874D71-6BA0-4CAE-A251-04E17EBD4B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ea typeface="+mn-ea"/>
              </a:defRPr>
            </a:lvl1pPr>
          </a:lstStyle>
          <a:p>
            <a:pPr>
              <a:defRPr/>
            </a:pPr>
            <a:fld id="{DF266B37-7D2F-4F6D-B4AD-B9FFD8FD06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ea typeface="+mn-ea"/>
              </a:defRPr>
            </a:lvl1pPr>
          </a:lstStyle>
          <a:p>
            <a:pPr>
              <a:defRPr/>
            </a:pPr>
            <a:fld id="{41E2990B-18CE-4CB4-9808-C633C46765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ea typeface="+mn-ea"/>
              </a:defRPr>
            </a:lvl1pPr>
          </a:lstStyle>
          <a:p>
            <a:pPr>
              <a:defRPr/>
            </a:pPr>
            <a:fld id="{3CC46B95-9CF5-4844-8E57-1B500419BF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ea typeface="+mn-ea"/>
              </a:defRPr>
            </a:lvl1pPr>
          </a:lstStyle>
          <a:p>
            <a:pPr>
              <a:defRPr/>
            </a:pPr>
            <a:fld id="{2BBB7B84-2624-48C3-B0D3-951FD06310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ea typeface="+mn-ea"/>
              </a:defRPr>
            </a:lvl1pPr>
          </a:lstStyle>
          <a:p>
            <a:pPr>
              <a:defRPr/>
            </a:pPr>
            <a:fld id="{2AE800BE-DFE3-4CDE-95D8-FD5EA5153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ea typeface="+mn-ea"/>
              </a:defRPr>
            </a:lvl1pPr>
          </a:lstStyle>
          <a:p>
            <a:pPr>
              <a:defRPr/>
            </a:pPr>
            <a:fld id="{D8906ED2-7EC5-490F-BA2F-333E5151F0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FB9C13A-C10D-4AD8-9196-FE0B3C0CC4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ea typeface="+mn-ea"/>
              </a:defRPr>
            </a:lvl1pPr>
          </a:lstStyle>
          <a:p>
            <a:pPr>
              <a:defRPr/>
            </a:pPr>
            <a:fld id="{C3FB1C28-0F8F-4569-B6D6-A19CBA27BC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ea typeface="+mn-ea"/>
              </a:defRPr>
            </a:lvl1pPr>
          </a:lstStyle>
          <a:p>
            <a:pPr>
              <a:defRPr/>
            </a:pPr>
            <a:fld id="{CC0F4E54-98E4-41A6-9A2A-BEA9459828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ea typeface="+mn-ea"/>
              </a:defRPr>
            </a:lvl1pPr>
          </a:lstStyle>
          <a:p>
            <a:pPr>
              <a:defRPr/>
            </a:pPr>
            <a:fld id="{0E342ABD-6465-4F1A-B5F8-D89FF03E14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ea typeface="+mn-ea"/>
              </a:defRPr>
            </a:lvl1pPr>
          </a:lstStyle>
          <a:p>
            <a:pPr>
              <a:defRPr/>
            </a:pPr>
            <a:fld id="{4B941980-4B9D-4B2B-8F2F-FAB564038D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ea typeface="+mn-ea"/>
              </a:defRPr>
            </a:lvl1pPr>
          </a:lstStyle>
          <a:p>
            <a:pPr>
              <a:defRPr/>
            </a:pPr>
            <a:fld id="{1E6DA1C2-1210-417C-A777-EA257F269C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74922A5-969B-4C55-B6E7-DC12AAE4B5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B8489F9-3E12-40F7-B021-7EFF1C1649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774AF03-5439-40E5-A6D0-AB1C4CFE08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22BBB39-E37B-4B0D-A9AF-BBA9E691CA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18CC937-BF06-42AA-94E3-A1D35688C9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421D881-4A04-4DB1-8AC1-A3D7B5FDF6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86694E-5777-4BC9-B4F5-20BF4D53F3F0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2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892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892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666699"/>
                </a:solidFill>
              </a:endParaRPr>
            </a:p>
          </p:txBody>
        </p:sp>
        <p:sp>
          <p:nvSpPr>
            <p:cNvPr id="3892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666699"/>
                </a:solidFill>
              </a:endParaRPr>
            </a:p>
          </p:txBody>
        </p:sp>
        <p:sp>
          <p:nvSpPr>
            <p:cNvPr id="3892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9999CC"/>
                </a:solidFill>
              </a:endParaRPr>
            </a:p>
          </p:txBody>
        </p:sp>
        <p:sp>
          <p:nvSpPr>
            <p:cNvPr id="3892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666699"/>
                </a:solidFill>
              </a:endParaRPr>
            </a:p>
          </p:txBody>
        </p:sp>
        <p:sp>
          <p:nvSpPr>
            <p:cNvPr id="3892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893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9999CC"/>
                </a:solidFill>
              </a:endParaRPr>
            </a:p>
          </p:txBody>
        </p:sp>
        <p:sp>
          <p:nvSpPr>
            <p:cNvPr id="3893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9999CC"/>
                </a:solidFill>
              </a:endParaRPr>
            </a:p>
          </p:txBody>
        </p:sp>
      </p:grpSp>
      <p:sp>
        <p:nvSpPr>
          <p:cNvPr id="3891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891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8920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38921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38922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399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994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30268B-EFA1-4A3C-AB95-D58B0F9EB50B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00"/>
                </a:solidFill>
                <a:latin typeface="Arial Black" pitchFamily="34" charset="0"/>
                <a:ea typeface="楷体_GB2312" pitchFamily="49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A476C9-2C3E-4D06-81A8-E6187A02DEF8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813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814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814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b="1" smtClean="0">
                <a:solidFill>
                  <a:srgbClr val="666699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814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b="1" smtClean="0">
                <a:solidFill>
                  <a:srgbClr val="666699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814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b="1" smtClean="0">
                <a:solidFill>
                  <a:srgbClr val="9999CC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814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b="1" smtClean="0">
                <a:solidFill>
                  <a:srgbClr val="666699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814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814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b="1" smtClean="0">
                <a:solidFill>
                  <a:srgbClr val="9999CC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814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b="1" smtClean="0">
                <a:solidFill>
                  <a:srgbClr val="9999CC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4813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813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48136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8137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8138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187.bin"/><Relationship Id="rId5" Type="http://schemas.openxmlformats.org/officeDocument/2006/relationships/oleObject" Target="../embeddings/oleObject186.bin"/><Relationship Id="rId4" Type="http://schemas.openxmlformats.org/officeDocument/2006/relationships/oleObject" Target="../embeddings/oleObject185.bin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192.bin"/><Relationship Id="rId5" Type="http://schemas.openxmlformats.org/officeDocument/2006/relationships/oleObject" Target="../embeddings/oleObject191.bin"/><Relationship Id="rId4" Type="http://schemas.openxmlformats.org/officeDocument/2006/relationships/oleObject" Target="../embeddings/oleObject190.bin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196.bin"/><Relationship Id="rId5" Type="http://schemas.openxmlformats.org/officeDocument/2006/relationships/oleObject" Target="../embeddings/oleObject195.bin"/><Relationship Id="rId10" Type="http://schemas.openxmlformats.org/officeDocument/2006/relationships/oleObject" Target="../embeddings/oleObject200.bin"/><Relationship Id="rId4" Type="http://schemas.openxmlformats.org/officeDocument/2006/relationships/oleObject" Target="../embeddings/oleObject194.bin"/><Relationship Id="rId9" Type="http://schemas.openxmlformats.org/officeDocument/2006/relationships/oleObject" Target="../embeddings/oleObject199.bin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5" Type="http://schemas.openxmlformats.org/officeDocument/2006/relationships/oleObject" Target="../embeddings/oleObject203.bin"/><Relationship Id="rId4" Type="http://schemas.openxmlformats.org/officeDocument/2006/relationships/oleObject" Target="../embeddings/oleObject202.bin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6" Type="http://schemas.openxmlformats.org/officeDocument/2006/relationships/oleObject" Target="../embeddings/oleObject207.bin"/><Relationship Id="rId5" Type="http://schemas.openxmlformats.org/officeDocument/2006/relationships/oleObject" Target="../embeddings/oleObject206.bin"/><Relationship Id="rId10" Type="http://schemas.openxmlformats.org/officeDocument/2006/relationships/oleObject" Target="../embeddings/oleObject211.bin"/><Relationship Id="rId4" Type="http://schemas.openxmlformats.org/officeDocument/2006/relationships/oleObject" Target="../embeddings/oleObject205.bin"/><Relationship Id="rId9" Type="http://schemas.openxmlformats.org/officeDocument/2006/relationships/oleObject" Target="../embeddings/oleObject210.bin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Relationship Id="rId6" Type="http://schemas.openxmlformats.org/officeDocument/2006/relationships/oleObject" Target="../embeddings/oleObject215.bin"/><Relationship Id="rId5" Type="http://schemas.openxmlformats.org/officeDocument/2006/relationships/oleObject" Target="../embeddings/oleObject214.bin"/><Relationship Id="rId4" Type="http://schemas.openxmlformats.org/officeDocument/2006/relationships/oleObject" Target="../embeddings/oleObject213.bin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2.bin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6" Type="http://schemas.openxmlformats.org/officeDocument/2006/relationships/oleObject" Target="../embeddings/oleObject220.bin"/><Relationship Id="rId5" Type="http://schemas.openxmlformats.org/officeDocument/2006/relationships/oleObject" Target="../embeddings/oleObject219.bin"/><Relationship Id="rId4" Type="http://schemas.openxmlformats.org/officeDocument/2006/relationships/oleObject" Target="../embeddings/oleObject218.bin"/><Relationship Id="rId9" Type="http://schemas.openxmlformats.org/officeDocument/2006/relationships/oleObject" Target="../embeddings/oleObject223.bin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9.bin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2.vml"/><Relationship Id="rId6" Type="http://schemas.openxmlformats.org/officeDocument/2006/relationships/oleObject" Target="../embeddings/oleObject227.bin"/><Relationship Id="rId5" Type="http://schemas.openxmlformats.org/officeDocument/2006/relationships/oleObject" Target="../embeddings/oleObject226.bin"/><Relationship Id="rId4" Type="http://schemas.openxmlformats.org/officeDocument/2006/relationships/oleObject" Target="../embeddings/oleObject225.bin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3" Type="http://schemas.openxmlformats.org/officeDocument/2006/relationships/oleObject" Target="../embeddings/oleObject230.bin"/><Relationship Id="rId7" Type="http://schemas.openxmlformats.org/officeDocument/2006/relationships/oleObject" Target="../embeddings/oleObject2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3.vml"/><Relationship Id="rId6" Type="http://schemas.openxmlformats.org/officeDocument/2006/relationships/oleObject" Target="../embeddings/oleObject233.bin"/><Relationship Id="rId11" Type="http://schemas.openxmlformats.org/officeDocument/2006/relationships/oleObject" Target="../embeddings/oleObject238.bin"/><Relationship Id="rId5" Type="http://schemas.openxmlformats.org/officeDocument/2006/relationships/oleObject" Target="../embeddings/oleObject232.bin"/><Relationship Id="rId10" Type="http://schemas.openxmlformats.org/officeDocument/2006/relationships/oleObject" Target="../embeddings/oleObject237.bin"/><Relationship Id="rId4" Type="http://schemas.openxmlformats.org/officeDocument/2006/relationships/oleObject" Target="../embeddings/oleObject231.bin"/><Relationship Id="rId9" Type="http://schemas.openxmlformats.org/officeDocument/2006/relationships/oleObject" Target="../embeddings/oleObject23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4.bin"/><Relationship Id="rId3" Type="http://schemas.openxmlformats.org/officeDocument/2006/relationships/oleObject" Target="../embeddings/oleObject239.bin"/><Relationship Id="rId7" Type="http://schemas.openxmlformats.org/officeDocument/2006/relationships/oleObject" Target="../embeddings/oleObject2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4.vml"/><Relationship Id="rId6" Type="http://schemas.openxmlformats.org/officeDocument/2006/relationships/oleObject" Target="../embeddings/oleObject242.bin"/><Relationship Id="rId11" Type="http://schemas.openxmlformats.org/officeDocument/2006/relationships/oleObject" Target="../embeddings/oleObject247.bin"/><Relationship Id="rId5" Type="http://schemas.openxmlformats.org/officeDocument/2006/relationships/oleObject" Target="../embeddings/oleObject241.bin"/><Relationship Id="rId10" Type="http://schemas.openxmlformats.org/officeDocument/2006/relationships/oleObject" Target="../embeddings/oleObject246.bin"/><Relationship Id="rId4" Type="http://schemas.openxmlformats.org/officeDocument/2006/relationships/oleObject" Target="../embeddings/oleObject240.bin"/><Relationship Id="rId9" Type="http://schemas.openxmlformats.org/officeDocument/2006/relationships/oleObject" Target="../embeddings/oleObject245.bin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3.bin"/><Relationship Id="rId3" Type="http://schemas.openxmlformats.org/officeDocument/2006/relationships/oleObject" Target="../embeddings/oleObject248.bin"/><Relationship Id="rId7" Type="http://schemas.openxmlformats.org/officeDocument/2006/relationships/oleObject" Target="../embeddings/oleObject2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5.vml"/><Relationship Id="rId6" Type="http://schemas.openxmlformats.org/officeDocument/2006/relationships/oleObject" Target="../embeddings/oleObject251.bin"/><Relationship Id="rId5" Type="http://schemas.openxmlformats.org/officeDocument/2006/relationships/oleObject" Target="../embeddings/oleObject250.bin"/><Relationship Id="rId4" Type="http://schemas.openxmlformats.org/officeDocument/2006/relationships/oleObject" Target="../embeddings/oleObject249.bin"/><Relationship Id="rId9" Type="http://schemas.openxmlformats.org/officeDocument/2006/relationships/oleObject" Target="../embeddings/oleObject254.bin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0.bin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6.vml"/><Relationship Id="rId6" Type="http://schemas.openxmlformats.org/officeDocument/2006/relationships/oleObject" Target="../embeddings/oleObject258.bin"/><Relationship Id="rId5" Type="http://schemas.openxmlformats.org/officeDocument/2006/relationships/oleObject" Target="../embeddings/oleObject257.bin"/><Relationship Id="rId4" Type="http://schemas.openxmlformats.org/officeDocument/2006/relationships/oleObject" Target="../embeddings/oleObject256.bin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7.vml"/><Relationship Id="rId4" Type="http://schemas.openxmlformats.org/officeDocument/2006/relationships/oleObject" Target="../embeddings/oleObject262.bin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8.vml"/><Relationship Id="rId6" Type="http://schemas.openxmlformats.org/officeDocument/2006/relationships/oleObject" Target="../embeddings/oleObject266.bin"/><Relationship Id="rId5" Type="http://schemas.openxmlformats.org/officeDocument/2006/relationships/oleObject" Target="../embeddings/oleObject265.bin"/><Relationship Id="rId4" Type="http://schemas.openxmlformats.org/officeDocument/2006/relationships/oleObject" Target="../embeddings/oleObject264.bin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9.vml"/><Relationship Id="rId5" Type="http://schemas.openxmlformats.org/officeDocument/2006/relationships/oleObject" Target="../embeddings/oleObject269.bin"/><Relationship Id="rId4" Type="http://schemas.openxmlformats.org/officeDocument/2006/relationships/oleObject" Target="../embeddings/oleObject268.bin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4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0.vml"/><Relationship Id="rId6" Type="http://schemas.openxmlformats.org/officeDocument/2006/relationships/oleObject" Target="../embeddings/oleObject272.bin"/><Relationship Id="rId11" Type="http://schemas.openxmlformats.org/officeDocument/2006/relationships/oleObject" Target="../embeddings/oleObject277.bin"/><Relationship Id="rId5" Type="http://schemas.openxmlformats.org/officeDocument/2006/relationships/oleObject" Target="../embeddings/oleObject271.bin"/><Relationship Id="rId10" Type="http://schemas.openxmlformats.org/officeDocument/2006/relationships/oleObject" Target="../embeddings/oleObject276.bin"/><Relationship Id="rId4" Type="http://schemas.openxmlformats.org/officeDocument/2006/relationships/oleObject" Target="../embeddings/oleObject270.bin"/><Relationship Id="rId9" Type="http://schemas.openxmlformats.org/officeDocument/2006/relationships/oleObject" Target="../embeddings/oleObject27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5.bin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3.bin"/><Relationship Id="rId13" Type="http://schemas.openxmlformats.org/officeDocument/2006/relationships/oleObject" Target="../embeddings/oleObject288.bin"/><Relationship Id="rId3" Type="http://schemas.openxmlformats.org/officeDocument/2006/relationships/oleObject" Target="../embeddings/oleObject278.bin"/><Relationship Id="rId7" Type="http://schemas.openxmlformats.org/officeDocument/2006/relationships/oleObject" Target="../embeddings/oleObject282.bin"/><Relationship Id="rId12" Type="http://schemas.openxmlformats.org/officeDocument/2006/relationships/oleObject" Target="../embeddings/oleObject28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1.bin"/><Relationship Id="rId1" Type="http://schemas.openxmlformats.org/officeDocument/2006/relationships/vmlDrawing" Target="../drawings/vmlDrawing81.vml"/><Relationship Id="rId6" Type="http://schemas.openxmlformats.org/officeDocument/2006/relationships/oleObject" Target="../embeddings/oleObject281.bin"/><Relationship Id="rId11" Type="http://schemas.openxmlformats.org/officeDocument/2006/relationships/oleObject" Target="../embeddings/oleObject286.bin"/><Relationship Id="rId5" Type="http://schemas.openxmlformats.org/officeDocument/2006/relationships/oleObject" Target="../embeddings/oleObject280.bin"/><Relationship Id="rId15" Type="http://schemas.openxmlformats.org/officeDocument/2006/relationships/oleObject" Target="../embeddings/oleObject290.bin"/><Relationship Id="rId10" Type="http://schemas.openxmlformats.org/officeDocument/2006/relationships/oleObject" Target="../embeddings/oleObject285.bin"/><Relationship Id="rId4" Type="http://schemas.openxmlformats.org/officeDocument/2006/relationships/oleObject" Target="../embeddings/oleObject279.bin"/><Relationship Id="rId9" Type="http://schemas.openxmlformats.org/officeDocument/2006/relationships/oleObject" Target="../embeddings/oleObject284.bin"/><Relationship Id="rId14" Type="http://schemas.openxmlformats.org/officeDocument/2006/relationships/oleObject" Target="../embeddings/oleObject289.bin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7.bin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2.vml"/><Relationship Id="rId6" Type="http://schemas.openxmlformats.org/officeDocument/2006/relationships/oleObject" Target="../embeddings/oleObject295.bin"/><Relationship Id="rId11" Type="http://schemas.openxmlformats.org/officeDocument/2006/relationships/oleObject" Target="../embeddings/oleObject300.bin"/><Relationship Id="rId5" Type="http://schemas.openxmlformats.org/officeDocument/2006/relationships/oleObject" Target="../embeddings/oleObject294.bin"/><Relationship Id="rId10" Type="http://schemas.openxmlformats.org/officeDocument/2006/relationships/oleObject" Target="../embeddings/oleObject299.bin"/><Relationship Id="rId4" Type="http://schemas.openxmlformats.org/officeDocument/2006/relationships/oleObject" Target="../embeddings/oleObject293.bin"/><Relationship Id="rId9" Type="http://schemas.openxmlformats.org/officeDocument/2006/relationships/oleObject" Target="../embeddings/oleObject298.bin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6.bin"/><Relationship Id="rId3" Type="http://schemas.openxmlformats.org/officeDocument/2006/relationships/oleObject" Target="../embeddings/oleObject301.bin"/><Relationship Id="rId7" Type="http://schemas.openxmlformats.org/officeDocument/2006/relationships/oleObject" Target="../embeddings/oleObject305.bin"/><Relationship Id="rId12" Type="http://schemas.openxmlformats.org/officeDocument/2006/relationships/oleObject" Target="../embeddings/oleObject3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3.vml"/><Relationship Id="rId6" Type="http://schemas.openxmlformats.org/officeDocument/2006/relationships/oleObject" Target="../embeddings/oleObject304.bin"/><Relationship Id="rId11" Type="http://schemas.openxmlformats.org/officeDocument/2006/relationships/oleObject" Target="../embeddings/oleObject309.bin"/><Relationship Id="rId5" Type="http://schemas.openxmlformats.org/officeDocument/2006/relationships/oleObject" Target="../embeddings/oleObject303.bin"/><Relationship Id="rId10" Type="http://schemas.openxmlformats.org/officeDocument/2006/relationships/oleObject" Target="../embeddings/oleObject308.bin"/><Relationship Id="rId4" Type="http://schemas.openxmlformats.org/officeDocument/2006/relationships/oleObject" Target="../embeddings/oleObject302.bin"/><Relationship Id="rId9" Type="http://schemas.openxmlformats.org/officeDocument/2006/relationships/oleObject" Target="../embeddings/oleObject307.bin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6.bin"/><Relationship Id="rId3" Type="http://schemas.openxmlformats.org/officeDocument/2006/relationships/oleObject" Target="../embeddings/oleObject311.bin"/><Relationship Id="rId7" Type="http://schemas.openxmlformats.org/officeDocument/2006/relationships/oleObject" Target="../embeddings/oleObject3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4.vml"/><Relationship Id="rId6" Type="http://schemas.openxmlformats.org/officeDocument/2006/relationships/oleObject" Target="../embeddings/oleObject314.bin"/><Relationship Id="rId5" Type="http://schemas.openxmlformats.org/officeDocument/2006/relationships/oleObject" Target="../embeddings/oleObject313.bin"/><Relationship Id="rId4" Type="http://schemas.openxmlformats.org/officeDocument/2006/relationships/oleObject" Target="../embeddings/oleObject312.bin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5.vml"/><Relationship Id="rId5" Type="http://schemas.openxmlformats.org/officeDocument/2006/relationships/oleObject" Target="../embeddings/oleObject319.bin"/><Relationship Id="rId4" Type="http://schemas.openxmlformats.org/officeDocument/2006/relationships/oleObject" Target="../embeddings/oleObject318.bin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5.bin"/><Relationship Id="rId3" Type="http://schemas.openxmlformats.org/officeDocument/2006/relationships/oleObject" Target="../embeddings/oleObject320.bin"/><Relationship Id="rId7" Type="http://schemas.openxmlformats.org/officeDocument/2006/relationships/oleObject" Target="../embeddings/oleObject3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6.vml"/><Relationship Id="rId6" Type="http://schemas.openxmlformats.org/officeDocument/2006/relationships/oleObject" Target="../embeddings/oleObject323.bin"/><Relationship Id="rId5" Type="http://schemas.openxmlformats.org/officeDocument/2006/relationships/oleObject" Target="../embeddings/oleObject322.bin"/><Relationship Id="rId4" Type="http://schemas.openxmlformats.org/officeDocument/2006/relationships/oleObject" Target="../embeddings/oleObject321.bin"/><Relationship Id="rId9" Type="http://schemas.openxmlformats.org/officeDocument/2006/relationships/oleObject" Target="../embeddings/oleObject326.bin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2.bin"/><Relationship Id="rId3" Type="http://schemas.openxmlformats.org/officeDocument/2006/relationships/oleObject" Target="../embeddings/oleObject327.bin"/><Relationship Id="rId7" Type="http://schemas.openxmlformats.org/officeDocument/2006/relationships/oleObject" Target="../embeddings/oleObject3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7.vml"/><Relationship Id="rId6" Type="http://schemas.openxmlformats.org/officeDocument/2006/relationships/oleObject" Target="../embeddings/oleObject330.bin"/><Relationship Id="rId5" Type="http://schemas.openxmlformats.org/officeDocument/2006/relationships/oleObject" Target="../embeddings/oleObject329.bin"/><Relationship Id="rId10" Type="http://schemas.openxmlformats.org/officeDocument/2006/relationships/oleObject" Target="../embeddings/oleObject334.bin"/><Relationship Id="rId4" Type="http://schemas.openxmlformats.org/officeDocument/2006/relationships/oleObject" Target="../embeddings/oleObject328.bin"/><Relationship Id="rId9" Type="http://schemas.openxmlformats.org/officeDocument/2006/relationships/oleObject" Target="../embeddings/oleObject333.bin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0.bin"/><Relationship Id="rId3" Type="http://schemas.openxmlformats.org/officeDocument/2006/relationships/oleObject" Target="../embeddings/oleObject335.bin"/><Relationship Id="rId7" Type="http://schemas.openxmlformats.org/officeDocument/2006/relationships/oleObject" Target="../embeddings/oleObject3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8.vml"/><Relationship Id="rId6" Type="http://schemas.openxmlformats.org/officeDocument/2006/relationships/oleObject" Target="../embeddings/oleObject338.bin"/><Relationship Id="rId5" Type="http://schemas.openxmlformats.org/officeDocument/2006/relationships/oleObject" Target="../embeddings/oleObject337.bin"/><Relationship Id="rId4" Type="http://schemas.openxmlformats.org/officeDocument/2006/relationships/oleObject" Target="../embeddings/oleObject336.bin"/><Relationship Id="rId9" Type="http://schemas.openxmlformats.org/officeDocument/2006/relationships/oleObject" Target="../embeddings/oleObject341.bin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7.bin"/><Relationship Id="rId3" Type="http://schemas.openxmlformats.org/officeDocument/2006/relationships/oleObject" Target="../embeddings/oleObject342.bin"/><Relationship Id="rId7" Type="http://schemas.openxmlformats.org/officeDocument/2006/relationships/oleObject" Target="../embeddings/oleObject3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9.vml"/><Relationship Id="rId6" Type="http://schemas.openxmlformats.org/officeDocument/2006/relationships/oleObject" Target="../embeddings/oleObject345.bin"/><Relationship Id="rId5" Type="http://schemas.openxmlformats.org/officeDocument/2006/relationships/oleObject" Target="../embeddings/oleObject344.bin"/><Relationship Id="rId4" Type="http://schemas.openxmlformats.org/officeDocument/2006/relationships/oleObject" Target="../embeddings/oleObject343.bin"/><Relationship Id="rId9" Type="http://schemas.openxmlformats.org/officeDocument/2006/relationships/oleObject" Target="../embeddings/oleObject348.bin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9.bin"/><Relationship Id="rId7" Type="http://schemas.openxmlformats.org/officeDocument/2006/relationships/oleObject" Target="../embeddings/oleObject3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0.vml"/><Relationship Id="rId6" Type="http://schemas.openxmlformats.org/officeDocument/2006/relationships/oleObject" Target="../embeddings/oleObject352.bin"/><Relationship Id="rId5" Type="http://schemas.openxmlformats.org/officeDocument/2006/relationships/oleObject" Target="../embeddings/oleObject351.bin"/><Relationship Id="rId4" Type="http://schemas.openxmlformats.org/officeDocument/2006/relationships/oleObject" Target="../embeddings/oleObject35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9.bin"/><Relationship Id="rId13" Type="http://schemas.openxmlformats.org/officeDocument/2006/relationships/oleObject" Target="../embeddings/oleObject364.bin"/><Relationship Id="rId18" Type="http://schemas.openxmlformats.org/officeDocument/2006/relationships/oleObject" Target="../embeddings/oleObject369.bin"/><Relationship Id="rId3" Type="http://schemas.openxmlformats.org/officeDocument/2006/relationships/oleObject" Target="../embeddings/oleObject354.bin"/><Relationship Id="rId7" Type="http://schemas.openxmlformats.org/officeDocument/2006/relationships/oleObject" Target="../embeddings/oleObject358.bin"/><Relationship Id="rId12" Type="http://schemas.openxmlformats.org/officeDocument/2006/relationships/oleObject" Target="../embeddings/oleObject363.bin"/><Relationship Id="rId17" Type="http://schemas.openxmlformats.org/officeDocument/2006/relationships/oleObject" Target="../embeddings/oleObject368.bin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367.bin"/><Relationship Id="rId1" Type="http://schemas.openxmlformats.org/officeDocument/2006/relationships/vmlDrawing" Target="../drawings/vmlDrawing91.vml"/><Relationship Id="rId6" Type="http://schemas.openxmlformats.org/officeDocument/2006/relationships/oleObject" Target="../embeddings/oleObject357.bin"/><Relationship Id="rId11" Type="http://schemas.openxmlformats.org/officeDocument/2006/relationships/oleObject" Target="../embeddings/oleObject362.bin"/><Relationship Id="rId5" Type="http://schemas.openxmlformats.org/officeDocument/2006/relationships/oleObject" Target="../embeddings/oleObject356.bin"/><Relationship Id="rId15" Type="http://schemas.openxmlformats.org/officeDocument/2006/relationships/oleObject" Target="../embeddings/oleObject366.bin"/><Relationship Id="rId10" Type="http://schemas.openxmlformats.org/officeDocument/2006/relationships/oleObject" Target="../embeddings/oleObject361.bin"/><Relationship Id="rId4" Type="http://schemas.openxmlformats.org/officeDocument/2006/relationships/oleObject" Target="../embeddings/oleObject355.bin"/><Relationship Id="rId9" Type="http://schemas.openxmlformats.org/officeDocument/2006/relationships/oleObject" Target="../embeddings/oleObject360.bin"/><Relationship Id="rId14" Type="http://schemas.openxmlformats.org/officeDocument/2006/relationships/oleObject" Target="../embeddings/oleObject365.bin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2.vml"/><Relationship Id="rId4" Type="http://schemas.openxmlformats.org/officeDocument/2006/relationships/oleObject" Target="../embeddings/oleObject371.bin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3.vml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8.bin"/><Relationship Id="rId3" Type="http://schemas.openxmlformats.org/officeDocument/2006/relationships/oleObject" Target="../embeddings/oleObject373.bin"/><Relationship Id="rId7" Type="http://schemas.openxmlformats.org/officeDocument/2006/relationships/oleObject" Target="../embeddings/oleObject3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4.vml"/><Relationship Id="rId6" Type="http://schemas.openxmlformats.org/officeDocument/2006/relationships/oleObject" Target="../embeddings/oleObject376.bin"/><Relationship Id="rId5" Type="http://schemas.openxmlformats.org/officeDocument/2006/relationships/oleObject" Target="../embeddings/oleObject375.bin"/><Relationship Id="rId4" Type="http://schemas.openxmlformats.org/officeDocument/2006/relationships/oleObject" Target="../embeddings/oleObject374.bin"/><Relationship Id="rId9" Type="http://schemas.openxmlformats.org/officeDocument/2006/relationships/oleObject" Target="../embeddings/oleObject379.bin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5.vml"/><Relationship Id="rId4" Type="http://schemas.openxmlformats.org/officeDocument/2006/relationships/oleObject" Target="../embeddings/oleObject381.bin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6.v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7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8.vml"/><Relationship Id="rId4" Type="http://schemas.openxmlformats.org/officeDocument/2006/relationships/oleObject" Target="../embeddings/oleObject385.bin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9.vml"/><Relationship Id="rId5" Type="http://schemas.openxmlformats.org/officeDocument/2006/relationships/oleObject" Target="../embeddings/oleObject388.bin"/><Relationship Id="rId4" Type="http://schemas.openxmlformats.org/officeDocument/2006/relationships/oleObject" Target="../embeddings/oleObject387.bin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0.vml"/><Relationship Id="rId5" Type="http://schemas.openxmlformats.org/officeDocument/2006/relationships/oleObject" Target="../embeddings/oleObject391.bin"/><Relationship Id="rId4" Type="http://schemas.openxmlformats.org/officeDocument/2006/relationships/oleObject" Target="../embeddings/oleObject39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3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3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slide" Target="slide10.xml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5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5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6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63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6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slide" Target="slide18.xml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79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82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99.bin"/><Relationship Id="rId5" Type="http://schemas.openxmlformats.org/officeDocument/2006/relationships/oleObject" Target="../embeddings/oleObject98.bin"/><Relationship Id="rId4" Type="http://schemas.openxmlformats.org/officeDocument/2006/relationships/oleObject" Target="../embeddings/oleObject97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oleObject" Target="../embeddings/oleObject102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5" Type="http://schemas.openxmlformats.org/officeDocument/2006/relationships/oleObject" Target="../embeddings/oleObject105.bin"/><Relationship Id="rId4" Type="http://schemas.openxmlformats.org/officeDocument/2006/relationships/oleObject" Target="../embeddings/oleObject104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5" Type="http://schemas.openxmlformats.org/officeDocument/2006/relationships/oleObject" Target="../embeddings/oleObject108.bin"/><Relationship Id="rId4" Type="http://schemas.openxmlformats.org/officeDocument/2006/relationships/oleObject" Target="../embeddings/oleObject107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12.bin"/><Relationship Id="rId5" Type="http://schemas.openxmlformats.org/officeDocument/2006/relationships/oleObject" Target="../embeddings/oleObject111.bin"/><Relationship Id="rId4" Type="http://schemas.openxmlformats.org/officeDocument/2006/relationships/oleObject" Target="../embeddings/oleObject110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17.bin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6.bin"/><Relationship Id="rId10" Type="http://schemas.openxmlformats.org/officeDocument/2006/relationships/oleObject" Target="../embeddings/oleObject121.bin"/><Relationship Id="rId4" Type="http://schemas.openxmlformats.org/officeDocument/2006/relationships/oleObject" Target="../embeddings/oleObject115.bin"/><Relationship Id="rId9" Type="http://schemas.openxmlformats.org/officeDocument/2006/relationships/oleObject" Target="../embeddings/oleObject120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4" Type="http://schemas.openxmlformats.org/officeDocument/2006/relationships/oleObject" Target="../embeddings/oleObject124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128.bin"/><Relationship Id="rId5" Type="http://schemas.openxmlformats.org/officeDocument/2006/relationships/oleObject" Target="../embeddings/oleObject127.bin"/><Relationship Id="rId4" Type="http://schemas.openxmlformats.org/officeDocument/2006/relationships/oleObject" Target="../embeddings/oleObject126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134.bin"/><Relationship Id="rId5" Type="http://schemas.openxmlformats.org/officeDocument/2006/relationships/oleObject" Target="../embeddings/oleObject133.bin"/><Relationship Id="rId4" Type="http://schemas.openxmlformats.org/officeDocument/2006/relationships/oleObject" Target="../embeddings/oleObject132.bin"/><Relationship Id="rId9" Type="http://schemas.openxmlformats.org/officeDocument/2006/relationships/oleObject" Target="../embeddings/oleObject137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141.bin"/><Relationship Id="rId5" Type="http://schemas.openxmlformats.org/officeDocument/2006/relationships/oleObject" Target="../embeddings/oleObject140.bin"/><Relationship Id="rId4" Type="http://schemas.openxmlformats.org/officeDocument/2006/relationships/oleObject" Target="../embeddings/oleObject139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oleObject" Target="../embeddings/oleObject144.bin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4" Type="http://schemas.openxmlformats.org/officeDocument/2006/relationships/oleObject" Target="../embeddings/oleObject149.bin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153.bin"/><Relationship Id="rId5" Type="http://schemas.openxmlformats.org/officeDocument/2006/relationships/oleObject" Target="../embeddings/oleObject152.bin"/><Relationship Id="rId4" Type="http://schemas.openxmlformats.org/officeDocument/2006/relationships/oleObject" Target="../embeddings/oleObject151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5" Type="http://schemas.openxmlformats.org/officeDocument/2006/relationships/oleObject" Target="../embeddings/oleObject156.bin"/><Relationship Id="rId4" Type="http://schemas.openxmlformats.org/officeDocument/2006/relationships/oleObject" Target="../embeddings/oleObject155.bin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159.bin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58.bin"/><Relationship Id="rId10" Type="http://schemas.openxmlformats.org/officeDocument/2006/relationships/oleObject" Target="../embeddings/oleObject163.bin"/><Relationship Id="rId4" Type="http://schemas.openxmlformats.org/officeDocument/2006/relationships/oleObject" Target="../embeddings/oleObject157.bin"/><Relationship Id="rId9" Type="http://schemas.openxmlformats.org/officeDocument/2006/relationships/oleObject" Target="../embeddings/oleObject162.bin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4" Type="http://schemas.openxmlformats.org/officeDocument/2006/relationships/oleObject" Target="../embeddings/oleObject166.bin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170.bin"/><Relationship Id="rId5" Type="http://schemas.openxmlformats.org/officeDocument/2006/relationships/oleObject" Target="../embeddings/oleObject169.bin"/><Relationship Id="rId4" Type="http://schemas.openxmlformats.org/officeDocument/2006/relationships/oleObject" Target="../embeddings/oleObject168.bin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5" Type="http://schemas.openxmlformats.org/officeDocument/2006/relationships/oleObject" Target="../embeddings/oleObject173.bin"/><Relationship Id="rId4" Type="http://schemas.openxmlformats.org/officeDocument/2006/relationships/oleObject" Target="../embeddings/oleObject172.bin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177.bin"/><Relationship Id="rId5" Type="http://schemas.openxmlformats.org/officeDocument/2006/relationships/oleObject" Target="../embeddings/oleObject176.bin"/><Relationship Id="rId4" Type="http://schemas.openxmlformats.org/officeDocument/2006/relationships/oleObject" Target="../embeddings/oleObject175.bin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181.bin"/><Relationship Id="rId5" Type="http://schemas.openxmlformats.org/officeDocument/2006/relationships/oleObject" Target="../embeddings/oleObject180.bin"/><Relationship Id="rId4" Type="http://schemas.openxmlformats.org/officeDocument/2006/relationships/oleObject" Target="../embeddings/oleObject179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4" Type="http://schemas.openxmlformats.org/officeDocument/2006/relationships/oleObject" Target="../embeddings/oleObject18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16013" y="981075"/>
            <a:ext cx="6985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7D"/>
                </a:solidFill>
                <a:latin typeface="楷体_GB2312" pitchFamily="49" charset="-122"/>
              </a:rPr>
              <a:t>5.1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 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向量的内积、长度及正交性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16013" y="1743075"/>
            <a:ext cx="6985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7D"/>
                </a:solidFill>
                <a:latin typeface="楷体_GB2312" pitchFamily="49" charset="-122"/>
              </a:rPr>
              <a:t>5.2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 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方阵的特征值与特征向量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16013" y="2535238"/>
            <a:ext cx="6985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7D"/>
                </a:solidFill>
                <a:latin typeface="楷体_GB2312" pitchFamily="49" charset="-122"/>
              </a:rPr>
              <a:t>5.3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 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相似矩阵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16013" y="3327400"/>
            <a:ext cx="6985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7D"/>
                </a:solidFill>
                <a:latin typeface="楷体_GB2312" pitchFamily="49" charset="-122"/>
              </a:rPr>
              <a:t>5.4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 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对称矩阵的对角化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116013" y="4076700"/>
            <a:ext cx="6985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7D"/>
                </a:solidFill>
                <a:latin typeface="楷体_GB2312" pitchFamily="49" charset="-122"/>
              </a:rPr>
              <a:t>5.5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 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二次型及其标准形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16013" y="4840288"/>
            <a:ext cx="6985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7D"/>
                </a:solidFill>
                <a:latin typeface="楷体_GB2312" pitchFamily="49" charset="-122"/>
              </a:rPr>
              <a:t>5.6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 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用配方法化二次型成标准形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5613"/>
            <a:ext cx="8229600" cy="4819650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</a:t>
            </a:r>
            <a:r>
              <a:rPr kumimoji="1" lang="en-US" altLang="zh-CN" i="1" dirty="0" smtClean="0"/>
              <a:t>x</a:t>
            </a:r>
            <a:r>
              <a:rPr kumimoji="1" lang="en-US" altLang="zh-CN" baseline="-25000" dirty="0" smtClean="0"/>
              <a:t>1 </a:t>
            </a:r>
            <a:r>
              <a:rPr kumimoji="1" lang="en-US" altLang="zh-CN" i="1" dirty="0" smtClean="0"/>
              <a:t>y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 + </a:t>
            </a:r>
            <a:r>
              <a:rPr kumimoji="1" lang="en-US" altLang="zh-CN" i="1" dirty="0" smtClean="0"/>
              <a:t>x</a:t>
            </a:r>
            <a:r>
              <a:rPr kumimoji="1" lang="en-US" altLang="zh-CN" baseline="-25000" dirty="0" smtClean="0"/>
              <a:t>2 </a:t>
            </a:r>
            <a:r>
              <a:rPr kumimoji="1" lang="en-US" altLang="zh-CN" i="1" dirty="0" smtClean="0"/>
              <a:t>y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 + … + </a:t>
            </a:r>
            <a:r>
              <a:rPr kumimoji="1" lang="en-US" altLang="zh-CN" i="1" dirty="0" err="1" smtClean="0"/>
              <a:t>x</a:t>
            </a:r>
            <a:r>
              <a:rPr kumimoji="1" lang="en-US" altLang="zh-CN" i="1" baseline="-25000" dirty="0" err="1" smtClean="0"/>
              <a:t>n</a:t>
            </a:r>
            <a:r>
              <a:rPr kumimoji="1" lang="en-US" altLang="zh-CN" baseline="-25000" dirty="0" smtClean="0"/>
              <a:t> </a:t>
            </a:r>
            <a:r>
              <a:rPr kumimoji="1" lang="en-US" altLang="zh-CN" i="1" dirty="0" err="1" smtClean="0"/>
              <a:t>y</a:t>
            </a:r>
            <a:r>
              <a:rPr kumimoji="1" lang="en-US" altLang="zh-CN" i="1" baseline="-25000" dirty="0" err="1" smtClean="0"/>
              <a:t>n</a:t>
            </a:r>
            <a:r>
              <a:rPr kumimoji="1" lang="en-US" altLang="zh-CN" i="1" baseline="-25000" dirty="0" smtClean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i="1" dirty="0" err="1" smtClean="0"/>
              <a:t>x</a:t>
            </a:r>
            <a:r>
              <a:rPr kumimoji="1" lang="en-US" altLang="zh-CN" baseline="30000" dirty="0" err="1" smtClean="0"/>
              <a:t>T</a:t>
            </a:r>
            <a:r>
              <a:rPr kumimoji="1" lang="en-US" altLang="zh-CN" dirty="0" smtClean="0"/>
              <a:t> </a:t>
            </a:r>
            <a:r>
              <a:rPr kumimoji="1" lang="en-US" altLang="zh-CN" i="1" dirty="0" smtClean="0"/>
              <a:t>y</a:t>
            </a:r>
            <a:r>
              <a:rPr kumimoji="1" lang="zh-CN" altLang="en-US" dirty="0" smtClean="0"/>
              <a:t>．</a:t>
            </a:r>
            <a:endParaRPr lang="zh-CN" altLang="en-US" dirty="0" smtClean="0"/>
          </a:p>
          <a:p>
            <a:pPr marL="381000" indent="-381000" algn="ctr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endParaRPr kumimoji="1" lang="en-US" altLang="zh-CN" dirty="0" smtClean="0"/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1" lang="zh-CN" altLang="en-US" dirty="0" smtClean="0"/>
              <a:t>内积具有下列性质（其中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为 </a:t>
            </a:r>
            <a:r>
              <a:rPr kumimoji="1" lang="en-US" altLang="zh-CN" i="1" dirty="0" smtClean="0"/>
              <a:t>n </a:t>
            </a:r>
            <a:r>
              <a:rPr kumimoji="1" lang="zh-CN" altLang="en-US" dirty="0" smtClean="0"/>
              <a:t>维向量，</a:t>
            </a:r>
            <a:r>
              <a:rPr kumimoji="1" lang="en-US" altLang="zh-CN" i="1" dirty="0" smtClean="0">
                <a:latin typeface="Symbol" pitchFamily="18" charset="2"/>
              </a:rPr>
              <a:t>l </a:t>
            </a:r>
            <a:r>
              <a:rPr kumimoji="1" lang="zh-CN" altLang="en-US" dirty="0" smtClean="0"/>
              <a:t>为实数）：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1" lang="zh-CN" altLang="en-US" dirty="0" smtClean="0">
                <a:solidFill>
                  <a:srgbClr val="0000FF"/>
                </a:solidFill>
              </a:rPr>
              <a:t>对称性：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[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．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1" lang="zh-CN" altLang="en-US" dirty="0" smtClean="0">
                <a:solidFill>
                  <a:srgbClr val="0000FF"/>
                </a:solidFill>
              </a:rPr>
              <a:t>线性性质：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kumimoji="1" lang="en-US" altLang="zh-CN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</a:t>
            </a:r>
            <a:r>
              <a:rPr kumimoji="1" lang="en-US" altLang="zh-CN" i="1" dirty="0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．</a:t>
            </a:r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1" lang="zh-CN" altLang="en-US" dirty="0" smtClean="0"/>
              <a:t>                       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 +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] = 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] + [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] 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1" lang="zh-CN" altLang="en-US" dirty="0" smtClean="0"/>
              <a:t>当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 = 0</a:t>
            </a:r>
            <a:r>
              <a:rPr kumimoji="1" lang="zh-CN" altLang="en-US" dirty="0" smtClean="0"/>
              <a:t>（零向量） 时，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>
                <a:solidFill>
                  <a:srgbClr val="0000FF"/>
                </a:solidFill>
              </a:rPr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>
                <a:solidFill>
                  <a:srgbClr val="0000FF"/>
                </a:solidFill>
              </a:rPr>
              <a:t>x</a:t>
            </a:r>
            <a:r>
              <a:rPr kumimoji="1" lang="en-US" altLang="zh-CN" dirty="0" smtClean="0"/>
              <a:t>] = 0</a:t>
            </a:r>
            <a:r>
              <a:rPr kumimoji="1" lang="zh-CN" altLang="en-US" dirty="0" smtClean="0"/>
              <a:t>；</a:t>
            </a:r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1" lang="zh-CN" altLang="en-US" dirty="0" smtClean="0"/>
              <a:t>	当 </a:t>
            </a:r>
            <a:r>
              <a:rPr kumimoji="1" lang="en-US" altLang="zh-CN" i="1" dirty="0" smtClean="0"/>
              <a:t>x </a:t>
            </a:r>
            <a:r>
              <a:rPr kumimoji="1" lang="en-US" altLang="en-US" dirty="0" smtClean="0"/>
              <a:t>≠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（零向量） 时，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>
                <a:solidFill>
                  <a:srgbClr val="0000FF"/>
                </a:solidFill>
              </a:rPr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>
                <a:solidFill>
                  <a:srgbClr val="0000FF"/>
                </a:solidFill>
              </a:rPr>
              <a:t>x</a:t>
            </a:r>
            <a:r>
              <a:rPr kumimoji="1" lang="en-US" altLang="zh-CN" dirty="0" smtClean="0"/>
              <a:t>] </a:t>
            </a:r>
            <a:r>
              <a:rPr kumimoji="1" lang="en-US" altLang="zh-CN" dirty="0" smtClean="0">
                <a:latin typeface="Symbol" pitchFamily="18" charset="2"/>
              </a:rPr>
              <a:t>&gt;</a:t>
            </a:r>
            <a:r>
              <a:rPr kumimoji="1" lang="en-US" altLang="zh-CN" dirty="0" smtClean="0"/>
              <a:t> 0</a:t>
            </a:r>
            <a:r>
              <a:rPr kumimoji="1" lang="zh-CN" altLang="en-US" dirty="0" smtClean="0"/>
              <a:t>．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1" lang="zh-CN" altLang="en-US" dirty="0" smtClean="0">
                <a:solidFill>
                  <a:srgbClr val="0000FF"/>
                </a:solidFill>
              </a:rPr>
              <a:t>施瓦兹（</a:t>
            </a:r>
            <a:r>
              <a:rPr kumimoji="1" lang="en-US" altLang="zh-CN" dirty="0" smtClean="0">
                <a:solidFill>
                  <a:srgbClr val="0000FF"/>
                </a:solidFill>
              </a:rPr>
              <a:t>Schwarz</a:t>
            </a:r>
            <a:r>
              <a:rPr kumimoji="1" lang="zh-CN" altLang="en-US" dirty="0" smtClean="0">
                <a:solidFill>
                  <a:srgbClr val="0000FF"/>
                </a:solidFill>
              </a:rPr>
              <a:t>）不等式</a:t>
            </a:r>
          </a:p>
          <a:p>
            <a:pPr marL="381000" indent="-381000" algn="ctr"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</a:t>
            </a:r>
            <a:r>
              <a:rPr kumimoji="1" lang="en-US" altLang="zh-CN" baseline="30000" dirty="0" smtClean="0"/>
              <a:t>2 </a:t>
            </a:r>
            <a:r>
              <a:rPr kumimoji="1" lang="en-US" altLang="en-US" dirty="0" smtClean="0"/>
              <a:t>≤</a:t>
            </a:r>
            <a:r>
              <a:rPr kumimoji="1" lang="en-US" altLang="zh-CN" dirty="0" smtClean="0"/>
              <a:t> 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] [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200" y="808038"/>
            <a:ext cx="8231188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例：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设                          ，求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i="1" baseline="30000" smtClean="0">
                <a:solidFill>
                  <a:srgbClr val="000000"/>
                </a:solidFill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  <a:endParaRPr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分析：</a:t>
            </a:r>
            <a:endParaRPr lang="en-US" altLang="zh-CN" sz="2400" b="1" smtClean="0">
              <a:solidFill>
                <a:srgbClr val="0000FF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Char char="p"/>
            </a:pPr>
            <a:r>
              <a:rPr lang="zh-CN" altLang="en-US" sz="2400" b="1" smtClean="0">
                <a:solidFill>
                  <a:srgbClr val="000000"/>
                </a:solidFill>
              </a:rPr>
              <a:t>数学归纳法</a:t>
            </a:r>
            <a:endParaRPr lang="en-US" altLang="zh-CN" sz="2400" b="1" smtClean="0">
              <a:solidFill>
                <a:srgbClr val="000000"/>
              </a:solidFill>
            </a:endParaRPr>
          </a:p>
        </p:txBody>
      </p:sp>
      <p:graphicFrame>
        <p:nvGraphicFramePr>
          <p:cNvPr id="1349635" name="Object 6"/>
          <p:cNvGraphicFramePr>
            <a:graphicFrameLocks noChangeAspect="1"/>
          </p:cNvGraphicFramePr>
          <p:nvPr/>
        </p:nvGraphicFramePr>
        <p:xfrm>
          <a:off x="1571625" y="633413"/>
          <a:ext cx="1852613" cy="936625"/>
        </p:xfrm>
        <a:graphic>
          <a:graphicData uri="http://schemas.openxmlformats.org/presentationml/2006/ole">
            <p:oleObj spid="_x0000_s167938" name="Equation" r:id="rId3" imgW="927100" imgH="469900" progId="">
              <p:embed/>
            </p:oleObj>
          </a:graphicData>
        </a:graphic>
      </p:graphicFrame>
      <p:graphicFrame>
        <p:nvGraphicFramePr>
          <p:cNvPr id="40963" name="Object 7"/>
          <p:cNvGraphicFramePr>
            <a:graphicFrameLocks noChangeAspect="1"/>
          </p:cNvGraphicFramePr>
          <p:nvPr/>
        </p:nvGraphicFramePr>
        <p:xfrm>
          <a:off x="214313" y="3000375"/>
          <a:ext cx="7334250" cy="962025"/>
        </p:xfrm>
        <a:graphic>
          <a:graphicData uri="http://schemas.openxmlformats.org/presentationml/2006/ole">
            <p:oleObj spid="_x0000_s167939" name="Equation" r:id="rId4" imgW="3670300" imgH="482600" progId="">
              <p:embed/>
            </p:oleObj>
          </a:graphicData>
        </a:graphic>
      </p:graphicFrame>
      <p:graphicFrame>
        <p:nvGraphicFramePr>
          <p:cNvPr id="40964" name="Object 8"/>
          <p:cNvGraphicFramePr>
            <a:graphicFrameLocks noChangeAspect="1"/>
          </p:cNvGraphicFramePr>
          <p:nvPr/>
        </p:nvGraphicFramePr>
        <p:xfrm>
          <a:off x="214313" y="4246563"/>
          <a:ext cx="8526462" cy="962025"/>
        </p:xfrm>
        <a:graphic>
          <a:graphicData uri="http://schemas.openxmlformats.org/presentationml/2006/ole">
            <p:oleObj spid="_x0000_s167940" name="Equation" r:id="rId5" imgW="4267200" imgH="482600" progId="">
              <p:embed/>
            </p:oleObj>
          </a:graphicData>
        </a:graphic>
      </p:graphicFrame>
      <p:graphicFrame>
        <p:nvGraphicFramePr>
          <p:cNvPr id="40965" name="Object 9"/>
          <p:cNvGraphicFramePr>
            <a:graphicFrameLocks noChangeAspect="1"/>
          </p:cNvGraphicFramePr>
          <p:nvPr/>
        </p:nvGraphicFramePr>
        <p:xfrm>
          <a:off x="214313" y="5491163"/>
          <a:ext cx="8275637" cy="962025"/>
        </p:xfrm>
        <a:graphic>
          <a:graphicData uri="http://schemas.openxmlformats.org/presentationml/2006/ole">
            <p:oleObj spid="_x0000_s167941" name="Equation" r:id="rId6" imgW="4140200" imgH="482600" progId="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000625" y="2957513"/>
            <a:ext cx="2643188" cy="1000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215063" y="4214813"/>
            <a:ext cx="2643187" cy="1000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957888" y="5457825"/>
            <a:ext cx="2643187" cy="1000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214813" y="3914775"/>
            <a:ext cx="3500437" cy="1785938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5613"/>
            <a:ext cx="8507413" cy="6259512"/>
          </a:xfrm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定理：</a:t>
            </a:r>
            <a:r>
              <a:rPr kumimoji="1" lang="zh-CN" altLang="en-US" smtClean="0"/>
              <a:t>若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阶矩阵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i="1" smtClean="0"/>
              <a:t>B </a:t>
            </a:r>
            <a:r>
              <a:rPr kumimoji="1" lang="zh-CN" altLang="en-US" smtClean="0"/>
              <a:t>相似，则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i="1" smtClean="0"/>
              <a:t>B </a:t>
            </a:r>
            <a:r>
              <a:rPr lang="zh-CN" altLang="en-US" smtClean="0"/>
              <a:t>的特征多项式相同</a:t>
            </a:r>
            <a:r>
              <a:rPr lang="en-US" altLang="zh-CN" smtClean="0"/>
              <a:t>,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/>
              <a:t>从而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i="1" smtClean="0"/>
              <a:t>B </a:t>
            </a:r>
            <a:r>
              <a:rPr lang="zh-CN" altLang="en-US" smtClean="0"/>
              <a:t>的特征值也相同．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zh-CN" altLang="en-US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推论：</a:t>
            </a:r>
            <a:r>
              <a:rPr kumimoji="1" lang="zh-CN" altLang="en-US" smtClean="0"/>
              <a:t>若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阶矩阵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i="1" smtClean="0"/>
              <a:t>B </a:t>
            </a:r>
            <a:r>
              <a:rPr kumimoji="1" lang="zh-CN" altLang="en-US" smtClean="0"/>
              <a:t>相似，则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的多项式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) </a:t>
            </a:r>
            <a:r>
              <a:rPr lang="zh-CN" altLang="en-US" smtClean="0"/>
              <a:t>和 </a:t>
            </a:r>
            <a:r>
              <a:rPr lang="en-US" altLang="zh-CN" i="1" smtClean="0"/>
              <a:t>B </a:t>
            </a:r>
            <a:r>
              <a:rPr lang="zh-CN" altLang="en-US" smtClean="0"/>
              <a:t>的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/>
              <a:t>多项式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B</a:t>
            </a:r>
            <a:r>
              <a:rPr lang="en-US" altLang="zh-CN" smtClean="0"/>
              <a:t>) </a:t>
            </a:r>
            <a:r>
              <a:rPr lang="zh-CN" altLang="en-US" smtClean="0"/>
              <a:t>相似．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zh-CN" altLang="en-US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mtClean="0"/>
              <a:t>若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阶矩阵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阶对角阵</a:t>
            </a:r>
            <a:r>
              <a:rPr lang="zh-CN" altLang="en-US" smtClean="0"/>
              <a:t>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i="1" smtClean="0"/>
              <a:t> </a:t>
            </a:r>
            <a:r>
              <a:rPr lang="en-US" altLang="zh-CN" smtClean="0"/>
              <a:t>=</a:t>
            </a:r>
            <a:r>
              <a:rPr lang="en-US" altLang="zh-CN" i="1" smtClean="0"/>
              <a:t> diag</a:t>
            </a:r>
            <a:r>
              <a:rPr lang="en-US" altLang="zh-CN" smtClean="0"/>
              <a:t>(</a:t>
            </a:r>
            <a:r>
              <a:rPr kumimoji="1" lang="en-US" altLang="zh-CN" i="1" smtClean="0">
                <a:latin typeface="Symbol" pitchFamily="18" charset="2"/>
              </a:rPr>
              <a:t>l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>
                <a:latin typeface="Symbol" pitchFamily="18" charset="2"/>
              </a:rPr>
              <a:t>l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>
                <a:latin typeface="Symbol" pitchFamily="18" charset="2"/>
              </a:rPr>
              <a:t>l</a:t>
            </a:r>
            <a:r>
              <a:rPr kumimoji="1" lang="en-US" altLang="zh-CN" i="1" baseline="-25000" smtClean="0"/>
              <a:t>n</a:t>
            </a:r>
            <a:r>
              <a:rPr kumimoji="1" lang="en-US" altLang="zh-CN" smtClean="0"/>
              <a:t> </a:t>
            </a:r>
            <a:r>
              <a:rPr lang="en-US" altLang="zh-CN" smtClean="0"/>
              <a:t>) </a:t>
            </a:r>
            <a:r>
              <a:rPr kumimoji="1" lang="zh-CN" altLang="en-US" smtClean="0"/>
              <a:t>相似，则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mtClean="0"/>
              <a:t>从而通过计算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mtClean="0"/>
              <a:t>) </a:t>
            </a:r>
            <a:r>
              <a:rPr lang="zh-CN" altLang="en-US" smtClean="0"/>
              <a:t>可方便地计算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)</a:t>
            </a:r>
            <a:r>
              <a:rPr kumimoji="1" lang="en-US" altLang="zh-CN" smtClean="0">
                <a:latin typeface="楷体_GB2312" pitchFamily="49" charset="-122"/>
              </a:rPr>
              <a:t>.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</a:rPr>
              <a:t>若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j</a:t>
            </a:r>
            <a:r>
              <a:rPr lang="en-US" altLang="zh-CN" smtClean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mtClean="0">
                <a:solidFill>
                  <a:srgbClr val="FF0000"/>
                </a:solidFill>
              </a:rPr>
              <a:t>) = </a:t>
            </a:r>
            <a:r>
              <a:rPr kumimoji="1" lang="en-US" altLang="zh-CN" smtClean="0">
                <a:solidFill>
                  <a:srgbClr val="FF0000"/>
                </a:solidFill>
              </a:rPr>
              <a:t>|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zh-CN" altLang="en-US" smtClean="0">
                <a:solidFill>
                  <a:srgbClr val="FF0000"/>
                </a:solidFill>
              </a:rPr>
              <a:t>−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i="1" smtClean="0">
                <a:solidFill>
                  <a:srgbClr val="FF0000"/>
                </a:solidFill>
              </a:rPr>
              <a:t>E</a:t>
            </a:r>
            <a:r>
              <a:rPr kumimoji="1" lang="en-US" altLang="zh-CN" smtClean="0">
                <a:solidFill>
                  <a:srgbClr val="FF0000"/>
                </a:solidFill>
              </a:rPr>
              <a:t> |</a:t>
            </a:r>
            <a:r>
              <a:rPr kumimoji="1" lang="zh-CN" altLang="en-US" smtClean="0">
                <a:solidFill>
                  <a:srgbClr val="FF0000"/>
                </a:solidFill>
              </a:rPr>
              <a:t>，那么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j</a:t>
            </a:r>
            <a:r>
              <a:rPr lang="en-US" altLang="zh-CN" smtClean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smtClean="0">
                <a:solidFill>
                  <a:srgbClr val="FF0000"/>
                </a:solidFill>
              </a:rPr>
              <a:t>) = O</a:t>
            </a:r>
            <a:r>
              <a:rPr lang="zh-CN" altLang="en-US" smtClean="0">
                <a:solidFill>
                  <a:srgbClr val="FF0000"/>
                </a:solidFill>
              </a:rPr>
              <a:t>（零矩阵）</a:t>
            </a:r>
            <a:r>
              <a:rPr kumimoji="1" lang="en-US" altLang="zh-CN" smtClean="0">
                <a:solidFill>
                  <a:srgbClr val="FF0000"/>
                </a:solidFill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1116013" y="3846513"/>
          <a:ext cx="6899275" cy="1874837"/>
        </p:xfrm>
        <a:graphic>
          <a:graphicData uri="http://schemas.openxmlformats.org/presentationml/2006/ole">
            <p:oleObj spid="_x0000_s168962" name="Equation" r:id="rId3" imgW="3454400" imgH="939800" progId="">
              <p:embed/>
            </p:oleObj>
          </a:graphicData>
        </a:graphic>
      </p:graphicFrame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3419475" y="3841750"/>
            <a:ext cx="4608513" cy="1873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350662" name="AutoShape 5"/>
          <p:cNvSpPr>
            <a:spLocks noChangeArrowheads="1"/>
          </p:cNvSpPr>
          <p:nvPr/>
        </p:nvSpPr>
        <p:spPr bwMode="auto">
          <a:xfrm>
            <a:off x="395288" y="447675"/>
            <a:ext cx="8569325" cy="1223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CC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350663" name="AutoShape 6"/>
          <p:cNvSpPr>
            <a:spLocks noChangeArrowheads="1"/>
          </p:cNvSpPr>
          <p:nvPr/>
        </p:nvSpPr>
        <p:spPr bwMode="auto">
          <a:xfrm>
            <a:off x="395288" y="1671638"/>
            <a:ext cx="8569325" cy="13684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CC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071813" y="6143625"/>
            <a:ext cx="3786187" cy="5000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27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7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7332" grpId="0" animBg="1"/>
      <p:bldP spid="9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200" y="808038"/>
            <a:ext cx="8231188" cy="57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例：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设                          ，求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i="1" baseline="30000" smtClean="0">
                <a:solidFill>
                  <a:srgbClr val="000000"/>
                </a:solidFill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  <a:endParaRPr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分析：</a:t>
            </a:r>
            <a:endParaRPr lang="en-US" altLang="zh-CN" sz="2400" b="1" smtClean="0">
              <a:solidFill>
                <a:srgbClr val="0000FF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Char char="p"/>
            </a:pPr>
            <a:r>
              <a:rPr lang="zh-CN" altLang="en-US" sz="2400" b="1" smtClean="0">
                <a:solidFill>
                  <a:srgbClr val="000000"/>
                </a:solidFill>
              </a:rPr>
              <a:t>数学归纳法</a:t>
            </a:r>
            <a:endParaRPr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Char char="p"/>
            </a:pPr>
            <a:r>
              <a:rPr lang="zh-CN" altLang="en-US" sz="2400" b="1" smtClean="0">
                <a:solidFill>
                  <a:srgbClr val="000000"/>
                </a:solidFill>
              </a:rPr>
              <a:t>因为</a:t>
            </a:r>
            <a:r>
              <a:rPr lang="zh-CN" altLang="en-US" sz="2400" b="1" smtClean="0">
                <a:solidFill>
                  <a:srgbClr val="0000FF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lang="zh-CN" altLang="en-US" sz="2400" b="1" smtClean="0">
                <a:solidFill>
                  <a:srgbClr val="000000"/>
                </a:solidFill>
              </a:rPr>
              <a:t>是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对称阵，所以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可以对角化．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求得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的特征值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 = 1</a:t>
            </a:r>
            <a:r>
              <a:rPr lang="zh-CN" altLang="en-US" sz="2400" b="1" smtClean="0">
                <a:solidFill>
                  <a:srgbClr val="000000"/>
                </a:solidFill>
              </a:rPr>
              <a:t>，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 = 3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下面求满足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lang="en-US" altLang="en-US" sz="2400" b="1" i="1" baseline="30000" smtClean="0">
                <a:solidFill>
                  <a:srgbClr val="000000"/>
                </a:solidFill>
              </a:rPr>
              <a:t>−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1</a:t>
            </a:r>
            <a:r>
              <a:rPr lang="en-US" altLang="zh-CN" sz="2400" b="1" i="1" smtClean="0">
                <a:solidFill>
                  <a:srgbClr val="000000"/>
                </a:solidFill>
              </a:rPr>
              <a:t>AP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l-GR" altLang="zh-CN" sz="2400" b="1" i="1" smtClean="0">
                <a:solidFill>
                  <a:srgbClr val="000000"/>
                </a:solidFill>
              </a:rPr>
              <a:t>Λ</a:t>
            </a:r>
            <a:r>
              <a:rPr lang="en-US" altLang="zh-CN" sz="2400" b="1" i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的可逆矩阵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graphicFrame>
        <p:nvGraphicFramePr>
          <p:cNvPr id="1351683" name="Object 6"/>
          <p:cNvGraphicFramePr>
            <a:graphicFrameLocks noChangeAspect="1"/>
          </p:cNvGraphicFramePr>
          <p:nvPr/>
        </p:nvGraphicFramePr>
        <p:xfrm>
          <a:off x="1571625" y="633413"/>
          <a:ext cx="1852613" cy="936625"/>
        </p:xfrm>
        <a:graphic>
          <a:graphicData uri="http://schemas.openxmlformats.org/presentationml/2006/ole">
            <p:oleObj spid="_x0000_s169986" name="Equation" r:id="rId3" imgW="927100" imgH="469900" progId="">
              <p:embed/>
            </p:oleObj>
          </a:graphicData>
        </a:graphic>
      </p:graphicFrame>
      <p:graphicFrame>
        <p:nvGraphicFramePr>
          <p:cNvPr id="225284" name="Object 7"/>
          <p:cNvGraphicFramePr>
            <a:graphicFrameLocks noChangeAspect="1"/>
          </p:cNvGraphicFramePr>
          <p:nvPr/>
        </p:nvGraphicFramePr>
        <p:xfrm>
          <a:off x="1347788" y="3257550"/>
          <a:ext cx="6072187" cy="842963"/>
        </p:xfrm>
        <a:graphic>
          <a:graphicData uri="http://schemas.openxmlformats.org/presentationml/2006/ole">
            <p:oleObj spid="_x0000_s169987" name="Equation" r:id="rId4" imgW="3378200" imgH="469900" progId="">
              <p:embed/>
            </p:oleObj>
          </a:graphicData>
        </a:graphic>
      </p:graphicFrame>
      <p:graphicFrame>
        <p:nvGraphicFramePr>
          <p:cNvPr id="8196" name="Object 8"/>
          <p:cNvGraphicFramePr>
            <a:graphicFrameLocks noChangeAspect="1"/>
          </p:cNvGraphicFramePr>
          <p:nvPr/>
        </p:nvGraphicFramePr>
        <p:xfrm>
          <a:off x="1308100" y="4849813"/>
          <a:ext cx="1522413" cy="936625"/>
        </p:xfrm>
        <a:graphic>
          <a:graphicData uri="http://schemas.openxmlformats.org/presentationml/2006/ole">
            <p:oleObj spid="_x0000_s169988" name="Equation" r:id="rId5" imgW="761669" imgH="469696" progId="">
              <p:embed/>
            </p:oleObj>
          </a:graphicData>
        </a:graphic>
      </p:graphicFrame>
      <p:graphicFrame>
        <p:nvGraphicFramePr>
          <p:cNvPr id="8197" name="Object 9"/>
          <p:cNvGraphicFramePr>
            <a:graphicFrameLocks noChangeAspect="1"/>
          </p:cNvGraphicFramePr>
          <p:nvPr/>
        </p:nvGraphicFramePr>
        <p:xfrm>
          <a:off x="3276600" y="4849813"/>
          <a:ext cx="1827213" cy="936625"/>
        </p:xfrm>
        <a:graphic>
          <a:graphicData uri="http://schemas.openxmlformats.org/presentationml/2006/ole">
            <p:oleObj spid="_x0000_s169989" name="Equation" r:id="rId6" imgW="914400" imgH="4699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457200" y="455613"/>
            <a:ext cx="7954963" cy="57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下面求满足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lang="en-US" altLang="en-US" sz="2400" b="1" i="1" baseline="30000" smtClean="0">
                <a:solidFill>
                  <a:srgbClr val="000000"/>
                </a:solidFill>
              </a:rPr>
              <a:t>−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1</a:t>
            </a:r>
            <a:r>
              <a:rPr lang="en-US" altLang="zh-CN" sz="2400" b="1" i="1" smtClean="0">
                <a:solidFill>
                  <a:srgbClr val="000000"/>
                </a:solidFill>
              </a:rPr>
              <a:t>AP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l-GR" altLang="zh-CN" sz="2400" b="1" i="1" smtClean="0">
                <a:solidFill>
                  <a:srgbClr val="000000"/>
                </a:solidFill>
              </a:rPr>
              <a:t>Λ</a:t>
            </a:r>
            <a:r>
              <a:rPr lang="en-US" altLang="zh-CN" sz="2400" b="1" i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的可逆矩阵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当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</a:t>
            </a:r>
            <a:r>
              <a:rPr lang="en-US" altLang="en-US" sz="2400" b="1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时， 解方程组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en-US" sz="2400" b="1" i="1" smtClean="0">
                <a:solidFill>
                  <a:srgbClr val="000000"/>
                </a:solidFill>
              </a:rPr>
              <a:t>−</a:t>
            </a:r>
            <a:r>
              <a:rPr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0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．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i="1" smtClean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i="1" smtClean="0">
                <a:solidFill>
                  <a:srgbClr val="000000"/>
                </a:solidFill>
              </a:rPr>
              <a:t>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                                            ，得基础解系                ．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当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 = 3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时， 解方程组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en-US" sz="2400" b="1" smtClean="0">
                <a:solidFill>
                  <a:srgbClr val="000000"/>
                </a:solidFill>
              </a:rPr>
              <a:t>−3</a:t>
            </a:r>
            <a:r>
              <a:rPr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0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i="1" smtClean="0">
                <a:solidFill>
                  <a:srgbClr val="000000"/>
                </a:solidFill>
              </a:rPr>
              <a:t>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                                          ，得基础解系                   ．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问题：是否需要单位化？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于是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zh-CN" altLang="en-US" sz="2400" b="1" smtClean="0">
                <a:solidFill>
                  <a:srgbClr val="000000"/>
                </a:solidFill>
              </a:rPr>
              <a:t>，</a:t>
            </a:r>
            <a:r>
              <a:rPr lang="zh-CN" altLang="en-US" sz="2400" b="1" smtClean="0">
                <a:solidFill>
                  <a:srgbClr val="0000FF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3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，即                                             ．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若                                      ，则                             ．</a:t>
            </a:r>
            <a:endParaRPr kumimoji="1" lang="en-US" altLang="zh-CN" sz="2400" b="1" smtClean="0">
              <a:solidFill>
                <a:srgbClr val="000000"/>
              </a:solidFill>
            </a:endParaRPr>
          </a:p>
        </p:txBody>
      </p:sp>
      <p:graphicFrame>
        <p:nvGraphicFramePr>
          <p:cNvPr id="227331" name="Object 10"/>
          <p:cNvGraphicFramePr>
            <a:graphicFrameLocks noChangeAspect="1"/>
          </p:cNvGraphicFramePr>
          <p:nvPr/>
        </p:nvGraphicFramePr>
        <p:xfrm>
          <a:off x="471488" y="1527175"/>
          <a:ext cx="3705225" cy="938213"/>
        </p:xfrm>
        <a:graphic>
          <a:graphicData uri="http://schemas.openxmlformats.org/presentationml/2006/ole">
            <p:oleObj spid="_x0000_s171010" name="Equation" r:id="rId3" imgW="1854200" imgH="469900" progId="">
              <p:embed/>
            </p:oleObj>
          </a:graphicData>
        </a:graphic>
      </p:graphicFrame>
      <p:graphicFrame>
        <p:nvGraphicFramePr>
          <p:cNvPr id="227332" name="Object 11"/>
          <p:cNvGraphicFramePr>
            <a:graphicFrameLocks noChangeAspect="1"/>
          </p:cNvGraphicFramePr>
          <p:nvPr/>
        </p:nvGraphicFramePr>
        <p:xfrm>
          <a:off x="6046788" y="1527175"/>
          <a:ext cx="1141412" cy="938213"/>
        </p:xfrm>
        <a:graphic>
          <a:graphicData uri="http://schemas.openxmlformats.org/presentationml/2006/ole">
            <p:oleObj spid="_x0000_s171011" name="Equation" r:id="rId4" imgW="571252" imgH="469696" progId="">
              <p:embed/>
            </p:oleObj>
          </a:graphicData>
        </a:graphic>
      </p:graphicFrame>
      <p:graphicFrame>
        <p:nvGraphicFramePr>
          <p:cNvPr id="227333" name="Object 12"/>
          <p:cNvGraphicFramePr>
            <a:graphicFrameLocks noChangeAspect="1"/>
          </p:cNvGraphicFramePr>
          <p:nvPr/>
        </p:nvGraphicFramePr>
        <p:xfrm>
          <a:off x="471488" y="3278188"/>
          <a:ext cx="3678237" cy="938212"/>
        </p:xfrm>
        <a:graphic>
          <a:graphicData uri="http://schemas.openxmlformats.org/presentationml/2006/ole">
            <p:oleObj spid="_x0000_s171012" name="Equation" r:id="rId5" imgW="1841500" imgH="469900" progId="">
              <p:embed/>
            </p:oleObj>
          </a:graphicData>
        </a:graphic>
      </p:graphicFrame>
      <p:graphicFrame>
        <p:nvGraphicFramePr>
          <p:cNvPr id="227334" name="Object 13"/>
          <p:cNvGraphicFramePr>
            <a:graphicFrameLocks noChangeAspect="1"/>
          </p:cNvGraphicFramePr>
          <p:nvPr/>
        </p:nvGraphicFramePr>
        <p:xfrm>
          <a:off x="6046788" y="3278188"/>
          <a:ext cx="1344612" cy="938212"/>
        </p:xfrm>
        <a:graphic>
          <a:graphicData uri="http://schemas.openxmlformats.org/presentationml/2006/ole">
            <p:oleObj spid="_x0000_s171013" name="Equation" r:id="rId6" imgW="672808" imgH="469696" progId="">
              <p:embed/>
            </p:oleObj>
          </a:graphicData>
        </a:graphic>
      </p:graphicFrame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4549775" y="4643438"/>
          <a:ext cx="3451225" cy="936625"/>
        </p:xfrm>
        <a:graphic>
          <a:graphicData uri="http://schemas.openxmlformats.org/presentationml/2006/ole">
            <p:oleObj spid="_x0000_s171014" name="Equation" r:id="rId7" imgW="1727200" imgH="469900" progId="">
              <p:embed/>
            </p:oleObj>
          </a:graphicData>
        </a:graphic>
      </p:graphicFrame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857250" y="5529263"/>
          <a:ext cx="2917825" cy="936625"/>
        </p:xfrm>
        <a:graphic>
          <a:graphicData uri="http://schemas.openxmlformats.org/presentationml/2006/ole">
            <p:oleObj spid="_x0000_s171015" name="Equation" r:id="rId8" imgW="1459866" imgH="469696" progId="">
              <p:embed/>
            </p:oleObj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4389438" y="5529263"/>
          <a:ext cx="2182812" cy="936625"/>
        </p:xfrm>
        <a:graphic>
          <a:graphicData uri="http://schemas.openxmlformats.org/presentationml/2006/ole">
            <p:oleObj spid="_x0000_s171016" name="Equation" r:id="rId9" imgW="1091726" imgH="469696" progId="">
              <p:embed/>
            </p:oleObj>
          </a:graphicData>
        </a:graphic>
      </p:graphicFrame>
      <p:graphicFrame>
        <p:nvGraphicFramePr>
          <p:cNvPr id="5" name="Object 17"/>
          <p:cNvGraphicFramePr>
            <a:graphicFrameLocks noChangeAspect="1"/>
          </p:cNvGraphicFramePr>
          <p:nvPr/>
        </p:nvGraphicFramePr>
        <p:xfrm>
          <a:off x="6869113" y="5529263"/>
          <a:ext cx="2132012" cy="936625"/>
        </p:xfrm>
        <a:graphic>
          <a:graphicData uri="http://schemas.openxmlformats.org/presentationml/2006/ole">
            <p:oleObj spid="_x0000_s171017" name="Equation" r:id="rId10" imgW="1066800" imgH="4699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7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7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27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7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7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7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7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200" y="688975"/>
            <a:ext cx="82311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于是 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                         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，即</a:t>
            </a:r>
            <a:endParaRPr kumimoji="1" lang="en-US" altLang="zh-CN" sz="2400" b="1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21505" name="Object 5"/>
          <p:cNvGraphicFramePr>
            <a:graphicFrameLocks noChangeAspect="1"/>
          </p:cNvGraphicFramePr>
          <p:nvPr/>
        </p:nvGraphicFramePr>
        <p:xfrm>
          <a:off x="814388" y="1714500"/>
          <a:ext cx="6751637" cy="2481263"/>
        </p:xfrm>
        <a:graphic>
          <a:graphicData uri="http://schemas.openxmlformats.org/presentationml/2006/ole">
            <p:oleObj spid="_x0000_s172034" name="Equation" r:id="rId3" imgW="3378200" imgH="1244600" progId="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238250" y="504825"/>
          <a:ext cx="2714625" cy="936625"/>
        </p:xfrm>
        <a:graphic>
          <a:graphicData uri="http://schemas.openxmlformats.org/presentationml/2006/ole">
            <p:oleObj spid="_x0000_s172035" name="Equation" r:id="rId4" imgW="1358900" imgH="469900" progId="">
              <p:embed/>
            </p:oleObj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4600575" y="757238"/>
          <a:ext cx="1471613" cy="379412"/>
        </p:xfrm>
        <a:graphic>
          <a:graphicData uri="http://schemas.openxmlformats.org/presentationml/2006/ole">
            <p:oleObj spid="_x0000_s172036" name="Equation" r:id="rId5" imgW="736600" imgH="190500" progId="">
              <p:embed/>
            </p:oleObj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43000" y="2155825"/>
            <a:ext cx="3929063" cy="1000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143000" y="3214688"/>
            <a:ext cx="6500813" cy="1000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A8CB7EA2-A388-4BF0-B829-442DC442653E}" type="slidenum">
              <a:rPr lang="en-US" altLang="zh-CN"/>
              <a:pPr algn="ctr">
                <a:defRPr/>
              </a:pPr>
              <a:t>105</a:t>
            </a:fld>
            <a:endParaRPr lang="en-US" altLang="zh-CN"/>
          </a:p>
        </p:txBody>
      </p:sp>
      <p:graphicFrame>
        <p:nvGraphicFramePr>
          <p:cNvPr id="1354755" name="Object 2"/>
          <p:cNvGraphicFramePr>
            <a:graphicFrameLocks noChangeAspect="1"/>
          </p:cNvGraphicFramePr>
          <p:nvPr/>
        </p:nvGraphicFramePr>
        <p:xfrm>
          <a:off x="1646238" y="593725"/>
          <a:ext cx="3108325" cy="1689100"/>
        </p:xfrm>
        <a:graphic>
          <a:graphicData uri="http://schemas.openxmlformats.org/presentationml/2006/ole">
            <p:oleObj spid="_x0000_s173058" name="Equation" r:id="rId3" imgW="1308100" imgH="711200" progId="Equation.3">
              <p:embed/>
            </p:oleObj>
          </a:graphicData>
        </a:graphic>
      </p:graphicFrame>
      <p:sp>
        <p:nvSpPr>
          <p:cNvPr id="1408003" name="Text Box 3"/>
          <p:cNvSpPr txBox="1">
            <a:spLocks noChangeArrowheads="1"/>
          </p:cNvSpPr>
          <p:nvPr/>
        </p:nvSpPr>
        <p:spPr bwMode="auto">
          <a:xfrm>
            <a:off x="500063" y="3838575"/>
            <a:ext cx="7191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</a:rPr>
              <a:t>解</a:t>
            </a:r>
            <a:r>
              <a:rPr lang="en-US" altLang="zh-CN" sz="280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</a:rPr>
              <a:t>:</a:t>
            </a:r>
            <a:endParaRPr lang="zh-CN" altLang="en-US" sz="2800" dirty="0">
              <a:solidFill>
                <a:srgbClr val="00007D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graphicFrame>
        <p:nvGraphicFramePr>
          <p:cNvPr id="1408004" name="Object 3"/>
          <p:cNvGraphicFramePr>
            <a:graphicFrameLocks noChangeAspect="1"/>
          </p:cNvGraphicFramePr>
          <p:nvPr/>
        </p:nvGraphicFramePr>
        <p:xfrm>
          <a:off x="1141413" y="3778250"/>
          <a:ext cx="2152650" cy="635000"/>
        </p:xfrm>
        <a:graphic>
          <a:graphicData uri="http://schemas.openxmlformats.org/presentationml/2006/ole">
            <p:oleObj spid="_x0000_s173059" name="公式" r:id="rId4" imgW="812447" imgH="253890" progId="Equation.3">
              <p:embed/>
            </p:oleObj>
          </a:graphicData>
        </a:graphic>
      </p:graphicFrame>
      <p:graphicFrame>
        <p:nvGraphicFramePr>
          <p:cNvPr id="1408005" name="Object 4"/>
          <p:cNvGraphicFramePr>
            <a:graphicFrameLocks noChangeAspect="1"/>
          </p:cNvGraphicFramePr>
          <p:nvPr/>
        </p:nvGraphicFramePr>
        <p:xfrm>
          <a:off x="3357563" y="5078413"/>
          <a:ext cx="2674937" cy="636587"/>
        </p:xfrm>
        <a:graphic>
          <a:graphicData uri="http://schemas.openxmlformats.org/presentationml/2006/ole">
            <p:oleObj spid="_x0000_s173060" name="Equation" r:id="rId5" imgW="1104900" imgH="241300" progId="Equation.3">
              <p:embed/>
            </p:oleObj>
          </a:graphicData>
        </a:graphic>
      </p:graphicFrame>
      <p:graphicFrame>
        <p:nvGraphicFramePr>
          <p:cNvPr id="1408006" name="Object 5"/>
          <p:cNvGraphicFramePr>
            <a:graphicFrameLocks noChangeAspect="1"/>
          </p:cNvGraphicFramePr>
          <p:nvPr/>
        </p:nvGraphicFramePr>
        <p:xfrm>
          <a:off x="6161088" y="5214938"/>
          <a:ext cx="558800" cy="412750"/>
        </p:xfrm>
        <a:graphic>
          <a:graphicData uri="http://schemas.openxmlformats.org/presentationml/2006/ole">
            <p:oleObj spid="_x0000_s173061" name="Equation" r:id="rId6" imgW="241091" imgH="177646" progId="Equation.3">
              <p:embed/>
            </p:oleObj>
          </a:graphicData>
        </a:graphic>
      </p:graphicFrame>
      <p:graphicFrame>
        <p:nvGraphicFramePr>
          <p:cNvPr id="1408007" name="Object 6"/>
          <p:cNvGraphicFramePr>
            <a:graphicFrameLocks noChangeAspect="1"/>
          </p:cNvGraphicFramePr>
          <p:nvPr/>
        </p:nvGraphicFramePr>
        <p:xfrm>
          <a:off x="3365500" y="3143250"/>
          <a:ext cx="4349750" cy="1857375"/>
        </p:xfrm>
        <a:graphic>
          <a:graphicData uri="http://schemas.openxmlformats.org/presentationml/2006/ole">
            <p:oleObj spid="_x0000_s173062" name="Equation" r:id="rId7" imgW="1701800" imgH="711200" progId="Equation.3">
              <p:embed/>
            </p:oleObj>
          </a:graphicData>
        </a:graphic>
      </p:graphicFrame>
      <p:graphicFrame>
        <p:nvGraphicFramePr>
          <p:cNvPr id="1408008" name="Object 7"/>
          <p:cNvGraphicFramePr>
            <a:graphicFrameLocks noChangeAspect="1"/>
          </p:cNvGraphicFramePr>
          <p:nvPr/>
        </p:nvGraphicFramePr>
        <p:xfrm>
          <a:off x="571500" y="5924550"/>
          <a:ext cx="3714750" cy="576263"/>
        </p:xfrm>
        <a:graphic>
          <a:graphicData uri="http://schemas.openxmlformats.org/presentationml/2006/ole">
            <p:oleObj spid="_x0000_s173063" name="Equation" r:id="rId8" imgW="1467018" imgH="219033" progId="Equation.3">
              <p:embed/>
            </p:oleObj>
          </a:graphicData>
        </a:graphic>
      </p:graphicFrame>
      <p:graphicFrame>
        <p:nvGraphicFramePr>
          <p:cNvPr id="1354762" name="Object 8"/>
          <p:cNvGraphicFramePr>
            <a:graphicFrameLocks noChangeAspect="1"/>
          </p:cNvGraphicFramePr>
          <p:nvPr/>
        </p:nvGraphicFramePr>
        <p:xfrm>
          <a:off x="5208588" y="822325"/>
          <a:ext cx="3224212" cy="1195388"/>
        </p:xfrm>
        <a:graphic>
          <a:graphicData uri="http://schemas.openxmlformats.org/presentationml/2006/ole">
            <p:oleObj spid="_x0000_s173064" name="Equation" r:id="rId9" imgW="1231900" imgH="457200" progId="Equation.3">
              <p:embed/>
            </p:oleObj>
          </a:graphicData>
        </a:graphic>
      </p:graphicFrame>
      <p:graphicFrame>
        <p:nvGraphicFramePr>
          <p:cNvPr id="1354763" name="Object 9"/>
          <p:cNvGraphicFramePr>
            <a:graphicFrameLocks noChangeAspect="1"/>
          </p:cNvGraphicFramePr>
          <p:nvPr/>
        </p:nvGraphicFramePr>
        <p:xfrm>
          <a:off x="1339850" y="2422525"/>
          <a:ext cx="6235700" cy="577850"/>
        </p:xfrm>
        <a:graphic>
          <a:graphicData uri="http://schemas.openxmlformats.org/presentationml/2006/ole">
            <p:oleObj spid="_x0000_s173065" name="公式" r:id="rId10" imgW="2463800" imgH="228600" progId="Equation.3">
              <p:embed/>
            </p:oleObj>
          </a:graphicData>
        </a:graphic>
      </p:graphicFrame>
      <p:sp>
        <p:nvSpPr>
          <p:cNvPr id="1354764" name="WordArt 12"/>
          <p:cNvSpPr>
            <a:spLocks noChangeArrowheads="1" noChangeShapeType="1" noTextEdit="1"/>
          </p:cNvSpPr>
          <p:nvPr/>
        </p:nvSpPr>
        <p:spPr bwMode="black">
          <a:xfrm>
            <a:off x="179388" y="1130300"/>
            <a:ext cx="1333500" cy="5302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18750"/>
              </a:avLst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kern="1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solidFill>
                  <a:srgbClr val="FF3300"/>
                </a:soli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楷体_GB2312"/>
              </a:rPr>
              <a:t>练一练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0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8003" grpId="0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D2A9B737-8879-4A19-B06E-E908CEFC3FAC}" type="slidenum">
              <a:rPr lang="en-US" altLang="zh-CN"/>
              <a:pPr algn="ctr">
                <a:defRPr/>
              </a:pPr>
              <a:t>106</a:t>
            </a:fld>
            <a:endParaRPr lang="en-US" altLang="zh-CN"/>
          </a:p>
        </p:txBody>
      </p:sp>
      <p:graphicFrame>
        <p:nvGraphicFramePr>
          <p:cNvPr id="1355779" name="Object 2"/>
          <p:cNvGraphicFramePr>
            <a:graphicFrameLocks noChangeAspect="1"/>
          </p:cNvGraphicFramePr>
          <p:nvPr/>
        </p:nvGraphicFramePr>
        <p:xfrm>
          <a:off x="1071563" y="1379538"/>
          <a:ext cx="2478087" cy="549275"/>
        </p:xfrm>
        <a:graphic>
          <a:graphicData uri="http://schemas.openxmlformats.org/presentationml/2006/ole">
            <p:oleObj spid="_x0000_s174082" name="公式" r:id="rId3" imgW="1015559" imgH="215806" progId="Equation.3">
              <p:embed/>
            </p:oleObj>
          </a:graphicData>
        </a:graphic>
      </p:graphicFrame>
      <p:sp>
        <p:nvSpPr>
          <p:cNvPr id="1409027" name="Rectangle 3"/>
          <p:cNvSpPr>
            <a:spLocks noChangeArrowheads="1"/>
          </p:cNvSpPr>
          <p:nvPr/>
        </p:nvSpPr>
        <p:spPr bwMode="auto">
          <a:xfrm>
            <a:off x="3724275" y="5022850"/>
            <a:ext cx="2225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latin typeface="Arial" charset="0"/>
              </a:rPr>
              <a:t>基础解系</a:t>
            </a:r>
            <a:endParaRPr lang="zh-CN" altLang="en-US" sz="28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409028" name="Object 3"/>
          <p:cNvGraphicFramePr>
            <a:graphicFrameLocks noChangeAspect="1"/>
          </p:cNvGraphicFramePr>
          <p:nvPr/>
        </p:nvGraphicFramePr>
        <p:xfrm>
          <a:off x="5453063" y="4519613"/>
          <a:ext cx="2762250" cy="1624012"/>
        </p:xfrm>
        <a:graphic>
          <a:graphicData uri="http://schemas.openxmlformats.org/presentationml/2006/ole">
            <p:oleObj spid="_x0000_s174083" name="Equation" r:id="rId4" imgW="1473200" imgH="711200" progId="Equation.3">
              <p:embed/>
            </p:oleObj>
          </a:graphicData>
        </a:graphic>
      </p:graphicFrame>
      <p:graphicFrame>
        <p:nvGraphicFramePr>
          <p:cNvPr id="1409029" name="Object 4"/>
          <p:cNvGraphicFramePr>
            <a:graphicFrameLocks noChangeAspect="1"/>
          </p:cNvGraphicFramePr>
          <p:nvPr/>
        </p:nvGraphicFramePr>
        <p:xfrm>
          <a:off x="1071563" y="2571750"/>
          <a:ext cx="3933825" cy="1733550"/>
        </p:xfrm>
        <a:graphic>
          <a:graphicData uri="http://schemas.openxmlformats.org/presentationml/2006/ole">
            <p:oleObj spid="_x0000_s174084" name="Equation" r:id="rId5" imgW="1612900" imgH="711200" progId="Equation.3">
              <p:embed/>
            </p:oleObj>
          </a:graphicData>
        </a:graphic>
      </p:graphicFrame>
      <p:graphicFrame>
        <p:nvGraphicFramePr>
          <p:cNvPr id="1409030" name="Object 5"/>
          <p:cNvGraphicFramePr>
            <a:graphicFrameLocks noChangeAspect="1"/>
          </p:cNvGraphicFramePr>
          <p:nvPr/>
        </p:nvGraphicFramePr>
        <p:xfrm>
          <a:off x="4981575" y="2492375"/>
          <a:ext cx="2376488" cy="1685925"/>
        </p:xfrm>
        <a:graphic>
          <a:graphicData uri="http://schemas.openxmlformats.org/presentationml/2006/ole">
            <p:oleObj spid="_x0000_s174085" name="Equation" r:id="rId6" imgW="1002865" imgH="710891" progId="Equation.3">
              <p:embed/>
            </p:oleObj>
          </a:graphicData>
        </a:graphic>
      </p:graphicFrame>
      <p:graphicFrame>
        <p:nvGraphicFramePr>
          <p:cNvPr id="1409032" name="Object 7"/>
          <p:cNvGraphicFramePr>
            <a:graphicFrameLocks noChangeAspect="1"/>
          </p:cNvGraphicFramePr>
          <p:nvPr/>
        </p:nvGraphicFramePr>
        <p:xfrm>
          <a:off x="771525" y="5022850"/>
          <a:ext cx="2913063" cy="552450"/>
        </p:xfrm>
        <a:graphic>
          <a:graphicData uri="http://schemas.openxmlformats.org/presentationml/2006/ole">
            <p:oleObj spid="_x0000_s174086" name="Equation" r:id="rId7" imgW="120650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9027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514D64EF-DDAB-4793-9B07-79532D90E76F}" type="slidenum">
              <a:rPr lang="en-US" altLang="zh-CN"/>
              <a:pPr algn="ctr">
                <a:defRPr/>
              </a:pPr>
              <a:t>107</a:t>
            </a:fld>
            <a:endParaRPr lang="en-US" altLang="zh-CN"/>
          </a:p>
        </p:txBody>
      </p:sp>
      <p:graphicFrame>
        <p:nvGraphicFramePr>
          <p:cNvPr id="1410050" name="Object 2"/>
          <p:cNvGraphicFramePr>
            <a:graphicFrameLocks noChangeAspect="1"/>
          </p:cNvGraphicFramePr>
          <p:nvPr/>
        </p:nvGraphicFramePr>
        <p:xfrm>
          <a:off x="857250" y="2563813"/>
          <a:ext cx="1376363" cy="512762"/>
        </p:xfrm>
        <a:graphic>
          <a:graphicData uri="http://schemas.openxmlformats.org/presentationml/2006/ole">
            <p:oleObj spid="_x0000_s175106" name="公式" r:id="rId3" imgW="545626" imgH="215713" progId="Equation.3">
              <p:embed/>
            </p:oleObj>
          </a:graphicData>
        </a:graphic>
      </p:graphicFrame>
      <p:graphicFrame>
        <p:nvGraphicFramePr>
          <p:cNvPr id="1356804" name="Object 3"/>
          <p:cNvGraphicFramePr>
            <a:graphicFrameLocks noChangeAspect="1"/>
          </p:cNvGraphicFramePr>
          <p:nvPr/>
        </p:nvGraphicFramePr>
        <p:xfrm>
          <a:off x="1143000" y="1052513"/>
          <a:ext cx="1849438" cy="520700"/>
        </p:xfrm>
        <a:graphic>
          <a:graphicData uri="http://schemas.openxmlformats.org/presentationml/2006/ole">
            <p:oleObj spid="_x0000_s175107" name="公式" r:id="rId4" imgW="812447" imgH="228501" progId="Equation.3">
              <p:embed/>
            </p:oleObj>
          </a:graphicData>
        </a:graphic>
      </p:graphicFrame>
      <p:sp>
        <p:nvSpPr>
          <p:cNvPr id="1410052" name="Text Box 4"/>
          <p:cNvSpPr txBox="1">
            <a:spLocks noChangeArrowheads="1"/>
          </p:cNvSpPr>
          <p:nvPr/>
        </p:nvSpPr>
        <p:spPr bwMode="auto">
          <a:xfrm>
            <a:off x="3132138" y="4294188"/>
            <a:ext cx="2339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latin typeface="Arial" charset="0"/>
              </a:rPr>
              <a:t>基础解系</a:t>
            </a:r>
            <a:endParaRPr lang="zh-CN" altLang="en-US" sz="28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410053" name="Object 4"/>
          <p:cNvGraphicFramePr>
            <a:graphicFrameLocks noChangeAspect="1"/>
          </p:cNvGraphicFramePr>
          <p:nvPr/>
        </p:nvGraphicFramePr>
        <p:xfrm>
          <a:off x="4787900" y="3933825"/>
          <a:ext cx="1335088" cy="1355725"/>
        </p:xfrm>
        <a:graphic>
          <a:graphicData uri="http://schemas.openxmlformats.org/presentationml/2006/ole">
            <p:oleObj spid="_x0000_s175108" name="Equation" r:id="rId5" imgW="698500" imgH="711200" progId="Equation.3">
              <p:embed/>
            </p:oleObj>
          </a:graphicData>
        </a:graphic>
      </p:graphicFrame>
      <p:graphicFrame>
        <p:nvGraphicFramePr>
          <p:cNvPr id="1410054" name="Object 5"/>
          <p:cNvGraphicFramePr>
            <a:graphicFrameLocks noChangeAspect="1"/>
          </p:cNvGraphicFramePr>
          <p:nvPr/>
        </p:nvGraphicFramePr>
        <p:xfrm>
          <a:off x="2459038" y="1987550"/>
          <a:ext cx="2130425" cy="1633538"/>
        </p:xfrm>
        <a:graphic>
          <a:graphicData uri="http://schemas.openxmlformats.org/presentationml/2006/ole">
            <p:oleObj spid="_x0000_s175109" name="Equation" r:id="rId6" imgW="927100" imgH="711200" progId="Equation.3">
              <p:embed/>
            </p:oleObj>
          </a:graphicData>
        </a:graphic>
      </p:graphicFrame>
      <p:graphicFrame>
        <p:nvGraphicFramePr>
          <p:cNvPr id="1410055" name="Object 6"/>
          <p:cNvGraphicFramePr>
            <a:graphicFrameLocks noChangeAspect="1"/>
          </p:cNvGraphicFramePr>
          <p:nvPr/>
        </p:nvGraphicFramePr>
        <p:xfrm>
          <a:off x="4714875" y="1928813"/>
          <a:ext cx="2133600" cy="1709737"/>
        </p:xfrm>
        <a:graphic>
          <a:graphicData uri="http://schemas.openxmlformats.org/presentationml/2006/ole">
            <p:oleObj spid="_x0000_s175110" name="Equation" r:id="rId7" imgW="888614" imgH="710891" progId="Equation.3">
              <p:embed/>
            </p:oleObj>
          </a:graphicData>
        </a:graphic>
      </p:graphicFrame>
      <p:graphicFrame>
        <p:nvGraphicFramePr>
          <p:cNvPr id="1410056" name="Object 7"/>
          <p:cNvGraphicFramePr>
            <a:graphicFrameLocks noChangeAspect="1"/>
          </p:cNvGraphicFramePr>
          <p:nvPr/>
        </p:nvGraphicFramePr>
        <p:xfrm>
          <a:off x="539750" y="3933825"/>
          <a:ext cx="2667000" cy="1370013"/>
        </p:xfrm>
        <a:graphic>
          <a:graphicData uri="http://schemas.openxmlformats.org/presentationml/2006/ole">
            <p:oleObj spid="_x0000_s175111" name="Equation" r:id="rId8" imgW="939392" imgH="482391" progId="Equation.3">
              <p:embed/>
            </p:oleObj>
          </a:graphicData>
        </a:graphic>
      </p:graphicFrame>
      <p:graphicFrame>
        <p:nvGraphicFramePr>
          <p:cNvPr id="1356810" name="Object 8"/>
          <p:cNvGraphicFramePr>
            <a:graphicFrameLocks noChangeAspect="1"/>
          </p:cNvGraphicFramePr>
          <p:nvPr/>
        </p:nvGraphicFramePr>
        <p:xfrm>
          <a:off x="5040313" y="260350"/>
          <a:ext cx="3867150" cy="1641475"/>
        </p:xfrm>
        <a:graphic>
          <a:graphicData uri="http://schemas.openxmlformats.org/presentationml/2006/ole">
            <p:oleObj spid="_x0000_s175112" name="公式" r:id="rId9" imgW="1981200" imgH="6985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1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0052" grpId="0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2CDFFCEC-3D34-466E-9513-2AAAE3F01875}" type="slidenum">
              <a:rPr lang="en-US" altLang="zh-CN"/>
              <a:pPr algn="ctr">
                <a:defRPr/>
              </a:pPr>
              <a:t>108</a:t>
            </a:fld>
            <a:endParaRPr lang="en-US" altLang="zh-CN"/>
          </a:p>
        </p:txBody>
      </p:sp>
      <p:graphicFrame>
        <p:nvGraphicFramePr>
          <p:cNvPr id="1411074" name="Object 2"/>
          <p:cNvGraphicFramePr>
            <a:graphicFrameLocks noChangeAspect="1"/>
          </p:cNvGraphicFramePr>
          <p:nvPr/>
        </p:nvGraphicFramePr>
        <p:xfrm>
          <a:off x="838200" y="2286000"/>
          <a:ext cx="4019550" cy="569913"/>
        </p:xfrm>
        <a:graphic>
          <a:graphicData uri="http://schemas.openxmlformats.org/presentationml/2006/ole">
            <p:oleObj spid="_x0000_s176130" name="Equation" r:id="rId3" imgW="1590813" imgH="219033" progId="Equation.3">
              <p:embed/>
            </p:oleObj>
          </a:graphicData>
        </a:graphic>
      </p:graphicFrame>
      <p:graphicFrame>
        <p:nvGraphicFramePr>
          <p:cNvPr id="1411075" name="Object 3"/>
          <p:cNvGraphicFramePr>
            <a:graphicFrameLocks noChangeAspect="1"/>
          </p:cNvGraphicFramePr>
          <p:nvPr/>
        </p:nvGraphicFramePr>
        <p:xfrm>
          <a:off x="1114425" y="3290888"/>
          <a:ext cx="2863850" cy="1606550"/>
        </p:xfrm>
        <a:graphic>
          <a:graphicData uri="http://schemas.openxmlformats.org/presentationml/2006/ole">
            <p:oleObj spid="_x0000_s176131" name="公式" r:id="rId4" imgW="1244600" imgH="698500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304800"/>
            <a:ext cx="4397375" cy="1624013"/>
            <a:chOff x="528" y="192"/>
            <a:chExt cx="2770" cy="1023"/>
          </a:xfrm>
        </p:grpSpPr>
        <p:graphicFrame>
          <p:nvGraphicFramePr>
            <p:cNvPr id="1357834" name="Object 6"/>
            <p:cNvGraphicFramePr>
              <a:graphicFrameLocks noChangeAspect="1"/>
            </p:cNvGraphicFramePr>
            <p:nvPr/>
          </p:nvGraphicFramePr>
          <p:xfrm>
            <a:off x="528" y="192"/>
            <a:ext cx="1740" cy="1023"/>
          </p:xfrm>
          <a:graphic>
            <a:graphicData uri="http://schemas.openxmlformats.org/presentationml/2006/ole">
              <p:oleObj spid="_x0000_s176134" name="Equation" r:id="rId5" imgW="1473200" imgH="711200" progId="Equation.3">
                <p:embed/>
              </p:oleObj>
            </a:graphicData>
          </a:graphic>
        </p:graphicFrame>
        <p:graphicFrame>
          <p:nvGraphicFramePr>
            <p:cNvPr id="1357835" name="Object 7"/>
            <p:cNvGraphicFramePr>
              <a:graphicFrameLocks noChangeAspect="1"/>
            </p:cNvGraphicFramePr>
            <p:nvPr/>
          </p:nvGraphicFramePr>
          <p:xfrm>
            <a:off x="2400" y="240"/>
            <a:ext cx="898" cy="912"/>
          </p:xfrm>
          <a:graphic>
            <a:graphicData uri="http://schemas.openxmlformats.org/presentationml/2006/ole">
              <p:oleObj spid="_x0000_s176135" name="Equation" r:id="rId6" imgW="698500" imgH="711200" progId="Equation.3">
                <p:embed/>
              </p:oleObj>
            </a:graphicData>
          </a:graphic>
        </p:graphicFrame>
      </p:grpSp>
      <p:graphicFrame>
        <p:nvGraphicFramePr>
          <p:cNvPr id="1357830" name="Object 4"/>
          <p:cNvGraphicFramePr>
            <a:graphicFrameLocks noChangeAspect="1"/>
          </p:cNvGraphicFramePr>
          <p:nvPr/>
        </p:nvGraphicFramePr>
        <p:xfrm>
          <a:off x="5746750" y="838200"/>
          <a:ext cx="3151188" cy="536575"/>
        </p:xfrm>
        <a:graphic>
          <a:graphicData uri="http://schemas.openxmlformats.org/presentationml/2006/ole">
            <p:oleObj spid="_x0000_s176132" name="Equation" r:id="rId7" imgW="1333500" imgH="228600" progId="Equation.3">
              <p:embed/>
            </p:oleObj>
          </a:graphicData>
        </a:graphic>
      </p:graphicFrame>
      <p:graphicFrame>
        <p:nvGraphicFramePr>
          <p:cNvPr id="1411080" name="Object 5"/>
          <p:cNvGraphicFramePr>
            <a:graphicFrameLocks noChangeAspect="1"/>
          </p:cNvGraphicFramePr>
          <p:nvPr/>
        </p:nvGraphicFramePr>
        <p:xfrm>
          <a:off x="4191000" y="3276600"/>
          <a:ext cx="3565525" cy="1635125"/>
        </p:xfrm>
        <a:graphic>
          <a:graphicData uri="http://schemas.openxmlformats.org/presentationml/2006/ole">
            <p:oleObj spid="_x0000_s176133" name="Equation" r:id="rId8" imgW="1548728" imgH="710891" progId="Equation.3">
              <p:embed/>
            </p:oleObj>
          </a:graphicData>
        </a:graphic>
      </p:graphicFrame>
      <p:sp>
        <p:nvSpPr>
          <p:cNvPr id="1411081" name="Text Box 9"/>
          <p:cNvSpPr txBox="1">
            <a:spLocks noChangeArrowheads="1"/>
          </p:cNvSpPr>
          <p:nvPr/>
        </p:nvSpPr>
        <p:spPr bwMode="auto">
          <a:xfrm>
            <a:off x="1692275" y="5589588"/>
            <a:ext cx="1943100" cy="519112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FFFFCC"/>
                </a:solidFill>
                <a:latin typeface="Arial" charset="0"/>
              </a:rPr>
              <a:t>可逆矩阵</a:t>
            </a:r>
            <a:endParaRPr lang="zh-CN" altLang="en-US" sz="2800" smtClean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411082" name="Line 10"/>
          <p:cNvSpPr>
            <a:spLocks noChangeShapeType="1"/>
          </p:cNvSpPr>
          <p:nvPr/>
        </p:nvSpPr>
        <p:spPr bwMode="auto">
          <a:xfrm flipH="1">
            <a:off x="2700338" y="4797425"/>
            <a:ext cx="288925" cy="72072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1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1081" grpId="0" animBg="1" autoUpdateAnimBg="0"/>
      <p:bldP spid="1411082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0F980366-D8FF-48BC-929A-490FB76ED0E3}" type="slidenum">
              <a:rPr lang="en-US" altLang="zh-CN"/>
              <a:pPr algn="ctr">
                <a:defRPr/>
              </a:pPr>
              <a:t>109</a:t>
            </a:fld>
            <a:endParaRPr lang="en-US" altLang="zh-CN"/>
          </a:p>
        </p:txBody>
      </p:sp>
      <p:graphicFrame>
        <p:nvGraphicFramePr>
          <p:cNvPr id="1358851" name="Object 2"/>
          <p:cNvGraphicFramePr>
            <a:graphicFrameLocks noChangeAspect="1"/>
          </p:cNvGraphicFramePr>
          <p:nvPr/>
        </p:nvGraphicFramePr>
        <p:xfrm>
          <a:off x="468313" y="333375"/>
          <a:ext cx="3333750" cy="1595438"/>
        </p:xfrm>
        <a:graphic>
          <a:graphicData uri="http://schemas.openxmlformats.org/presentationml/2006/ole">
            <p:oleObj spid="_x0000_s177154" name="公式" r:id="rId3" imgW="1778000" imgH="698500" progId="Equation.3">
              <p:embed/>
            </p:oleObj>
          </a:graphicData>
        </a:graphic>
      </p:graphicFrame>
      <p:graphicFrame>
        <p:nvGraphicFramePr>
          <p:cNvPr id="1358852" name="Object 3"/>
          <p:cNvGraphicFramePr>
            <a:graphicFrameLocks noChangeAspect="1"/>
          </p:cNvGraphicFramePr>
          <p:nvPr/>
        </p:nvGraphicFramePr>
        <p:xfrm>
          <a:off x="4067175" y="333375"/>
          <a:ext cx="1381125" cy="1624013"/>
        </p:xfrm>
        <a:graphic>
          <a:graphicData uri="http://schemas.openxmlformats.org/presentationml/2006/ole">
            <p:oleObj spid="_x0000_s177155" name="Equation" r:id="rId4" imgW="736600" imgH="711200" progId="Equation.3">
              <p:embed/>
            </p:oleObj>
          </a:graphicData>
        </a:graphic>
      </p:graphicFrame>
      <p:graphicFrame>
        <p:nvGraphicFramePr>
          <p:cNvPr id="1358853" name="Object 4"/>
          <p:cNvGraphicFramePr>
            <a:graphicFrameLocks noChangeAspect="1"/>
          </p:cNvGraphicFramePr>
          <p:nvPr/>
        </p:nvGraphicFramePr>
        <p:xfrm>
          <a:off x="5746750" y="838200"/>
          <a:ext cx="3151188" cy="536575"/>
        </p:xfrm>
        <a:graphic>
          <a:graphicData uri="http://schemas.openxmlformats.org/presentationml/2006/ole">
            <p:oleObj spid="_x0000_s177156" name="Equation" r:id="rId5" imgW="1333500" imgH="228600" progId="Equation.3">
              <p:embed/>
            </p:oleObj>
          </a:graphicData>
        </a:graphic>
      </p:graphicFrame>
      <p:graphicFrame>
        <p:nvGraphicFramePr>
          <p:cNvPr id="1412101" name="Object 5"/>
          <p:cNvGraphicFramePr>
            <a:graphicFrameLocks noChangeAspect="1"/>
          </p:cNvGraphicFramePr>
          <p:nvPr/>
        </p:nvGraphicFramePr>
        <p:xfrm>
          <a:off x="468313" y="2636838"/>
          <a:ext cx="2919412" cy="568325"/>
        </p:xfrm>
        <a:graphic>
          <a:graphicData uri="http://schemas.openxmlformats.org/presentationml/2006/ole">
            <p:oleObj spid="_x0000_s177157" name="Equation" r:id="rId6" imgW="1095210" imgH="209731" progId="Equation.3">
              <p:embed/>
            </p:oleObj>
          </a:graphicData>
        </a:graphic>
      </p:graphicFrame>
      <p:graphicFrame>
        <p:nvGraphicFramePr>
          <p:cNvPr id="1412102" name="Object 6"/>
          <p:cNvGraphicFramePr>
            <a:graphicFrameLocks noChangeAspect="1"/>
          </p:cNvGraphicFramePr>
          <p:nvPr/>
        </p:nvGraphicFramePr>
        <p:xfrm>
          <a:off x="684213" y="4365625"/>
          <a:ext cx="2857500" cy="960438"/>
        </p:xfrm>
        <a:graphic>
          <a:graphicData uri="http://schemas.openxmlformats.org/presentationml/2006/ole">
            <p:oleObj spid="_x0000_s177158" name="公式" r:id="rId7" imgW="1314589" imgH="438066" progId="Equation.3">
              <p:embed/>
            </p:oleObj>
          </a:graphicData>
        </a:graphic>
      </p:graphicFrame>
      <p:graphicFrame>
        <p:nvGraphicFramePr>
          <p:cNvPr id="1412103" name="Object 7"/>
          <p:cNvGraphicFramePr>
            <a:graphicFrameLocks noChangeAspect="1"/>
          </p:cNvGraphicFramePr>
          <p:nvPr/>
        </p:nvGraphicFramePr>
        <p:xfrm>
          <a:off x="5003800" y="2133600"/>
          <a:ext cx="1168400" cy="1604963"/>
        </p:xfrm>
        <a:graphic>
          <a:graphicData uri="http://schemas.openxmlformats.org/presentationml/2006/ole">
            <p:oleObj spid="_x0000_s177159" name="公式" r:id="rId8" imgW="508000" imgH="698500" progId="Equation.3">
              <p:embed/>
            </p:oleObj>
          </a:graphicData>
        </a:graphic>
      </p:graphicFrame>
      <p:graphicFrame>
        <p:nvGraphicFramePr>
          <p:cNvPr id="1412104" name="Object 8"/>
          <p:cNvGraphicFramePr>
            <a:graphicFrameLocks noChangeAspect="1"/>
          </p:cNvGraphicFramePr>
          <p:nvPr/>
        </p:nvGraphicFramePr>
        <p:xfrm>
          <a:off x="3708400" y="4005263"/>
          <a:ext cx="2693988" cy="1587500"/>
        </p:xfrm>
        <a:graphic>
          <a:graphicData uri="http://schemas.openxmlformats.org/presentationml/2006/ole">
            <p:oleObj spid="_x0000_s177160" name="公式" r:id="rId9" imgW="1181100" imgH="698500" progId="Equation.3">
              <p:embed/>
            </p:oleObj>
          </a:graphicData>
        </a:graphic>
      </p:graphicFrame>
      <p:graphicFrame>
        <p:nvGraphicFramePr>
          <p:cNvPr id="1412105" name="Object 9"/>
          <p:cNvGraphicFramePr>
            <a:graphicFrameLocks noChangeAspect="1"/>
          </p:cNvGraphicFramePr>
          <p:nvPr/>
        </p:nvGraphicFramePr>
        <p:xfrm>
          <a:off x="3635375" y="2636838"/>
          <a:ext cx="1312863" cy="568325"/>
        </p:xfrm>
        <a:graphic>
          <a:graphicData uri="http://schemas.openxmlformats.org/presentationml/2006/ole">
            <p:oleObj spid="_x0000_s177161" name="公式" r:id="rId10" imgW="485918" imgH="209731" progId="Equation.3">
              <p:embed/>
            </p:oleObj>
          </a:graphicData>
        </a:graphic>
      </p:graphicFrame>
      <p:graphicFrame>
        <p:nvGraphicFramePr>
          <p:cNvPr id="1412106" name="Object 10"/>
          <p:cNvGraphicFramePr>
            <a:graphicFrameLocks noChangeAspect="1"/>
          </p:cNvGraphicFramePr>
          <p:nvPr/>
        </p:nvGraphicFramePr>
        <p:xfrm>
          <a:off x="6516688" y="4005263"/>
          <a:ext cx="1246187" cy="1617662"/>
        </p:xfrm>
        <a:graphic>
          <a:graphicData uri="http://schemas.openxmlformats.org/presentationml/2006/ole">
            <p:oleObj spid="_x0000_s177162" name="Equation" r:id="rId11" imgW="545863" imgH="710891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1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87450" y="1125538"/>
            <a:ext cx="7416800" cy="5170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人物简介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</a:rPr>
              <a:t>H.A.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施瓦茨（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</a:rPr>
              <a:t>Hermann </a:t>
            </a:r>
            <a:r>
              <a:rPr lang="en-US" altLang="zh-CN" sz="2400" b="1" i="1" dirty="0" err="1">
                <a:solidFill>
                  <a:srgbClr val="000000"/>
                </a:solidFill>
                <a:ea typeface="宋体" pitchFamily="2" charset="-122"/>
              </a:rPr>
              <a:t>Amandus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</a:rPr>
              <a:t> Schwarz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1843.1.25-1921.11.30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）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法国数学家，生于西里西亚的赫姆斯多夫，卒于柏林。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1860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年进入柏林工业学院学习化学，后来受库默尔和魏尔斯特拉斯影响转而攻读数学。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施瓦茨的数学成就，主要涉及分析学、微分方程、几何学等领域。在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《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纪念文集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》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Festschrift,1885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）中论证了所谓范数的“施瓦茨不等式”，该式已成为函数论的重要工具。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施瓦茨是继克罗内克、库默尔和魏尔斯特拉斯等人之后德国数学界的领导人之一，对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20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世纪初期的数学发展做出了重要贡献。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D906FA8C-4E9A-4ABC-B26D-F9847867E4D1}" type="slidenum">
              <a:rPr lang="en-US" altLang="zh-CN"/>
              <a:pPr algn="ctr">
                <a:defRPr/>
              </a:pPr>
              <a:t>110</a:t>
            </a:fld>
            <a:endParaRPr lang="en-US" altLang="zh-CN"/>
          </a:p>
        </p:txBody>
      </p:sp>
      <p:graphicFrame>
        <p:nvGraphicFramePr>
          <p:cNvPr id="1359875" name="Object 2"/>
          <p:cNvGraphicFramePr>
            <a:graphicFrameLocks noChangeAspect="1"/>
          </p:cNvGraphicFramePr>
          <p:nvPr/>
        </p:nvGraphicFramePr>
        <p:xfrm>
          <a:off x="468313" y="333375"/>
          <a:ext cx="3333750" cy="1595438"/>
        </p:xfrm>
        <a:graphic>
          <a:graphicData uri="http://schemas.openxmlformats.org/presentationml/2006/ole">
            <p:oleObj spid="_x0000_s178178" name="公式" r:id="rId3" imgW="1778000" imgH="698500" progId="Equation.3">
              <p:embed/>
            </p:oleObj>
          </a:graphicData>
        </a:graphic>
      </p:graphicFrame>
      <p:graphicFrame>
        <p:nvGraphicFramePr>
          <p:cNvPr id="1359876" name="Object 3"/>
          <p:cNvGraphicFramePr>
            <a:graphicFrameLocks noChangeAspect="1"/>
          </p:cNvGraphicFramePr>
          <p:nvPr/>
        </p:nvGraphicFramePr>
        <p:xfrm>
          <a:off x="4067175" y="333375"/>
          <a:ext cx="1381125" cy="1624013"/>
        </p:xfrm>
        <a:graphic>
          <a:graphicData uri="http://schemas.openxmlformats.org/presentationml/2006/ole">
            <p:oleObj spid="_x0000_s178179" name="Equation" r:id="rId4" imgW="736600" imgH="711200" progId="Equation.3">
              <p:embed/>
            </p:oleObj>
          </a:graphicData>
        </a:graphic>
      </p:graphicFrame>
      <p:graphicFrame>
        <p:nvGraphicFramePr>
          <p:cNvPr id="1359877" name="Object 4"/>
          <p:cNvGraphicFramePr>
            <a:graphicFrameLocks noChangeAspect="1"/>
          </p:cNvGraphicFramePr>
          <p:nvPr/>
        </p:nvGraphicFramePr>
        <p:xfrm>
          <a:off x="5746750" y="838200"/>
          <a:ext cx="3151188" cy="536575"/>
        </p:xfrm>
        <a:graphic>
          <a:graphicData uri="http://schemas.openxmlformats.org/presentationml/2006/ole">
            <p:oleObj spid="_x0000_s178180" name="Equation" r:id="rId5" imgW="1333500" imgH="228600" progId="Equation.3">
              <p:embed/>
            </p:oleObj>
          </a:graphicData>
        </a:graphic>
      </p:graphicFrame>
      <p:graphicFrame>
        <p:nvGraphicFramePr>
          <p:cNvPr id="1412101" name="Object 5"/>
          <p:cNvGraphicFramePr>
            <a:graphicFrameLocks noChangeAspect="1"/>
          </p:cNvGraphicFramePr>
          <p:nvPr/>
        </p:nvGraphicFramePr>
        <p:xfrm>
          <a:off x="468313" y="2636838"/>
          <a:ext cx="2919412" cy="568325"/>
        </p:xfrm>
        <a:graphic>
          <a:graphicData uri="http://schemas.openxmlformats.org/presentationml/2006/ole">
            <p:oleObj spid="_x0000_s178181" name="Equation" r:id="rId6" imgW="1095210" imgH="209731" progId="Equation.3">
              <p:embed/>
            </p:oleObj>
          </a:graphicData>
        </a:graphic>
      </p:graphicFrame>
      <p:graphicFrame>
        <p:nvGraphicFramePr>
          <p:cNvPr id="1412102" name="Object 6"/>
          <p:cNvGraphicFramePr>
            <a:graphicFrameLocks noChangeAspect="1"/>
          </p:cNvGraphicFramePr>
          <p:nvPr/>
        </p:nvGraphicFramePr>
        <p:xfrm>
          <a:off x="684213" y="4365625"/>
          <a:ext cx="2857500" cy="960438"/>
        </p:xfrm>
        <a:graphic>
          <a:graphicData uri="http://schemas.openxmlformats.org/presentationml/2006/ole">
            <p:oleObj spid="_x0000_s178182" name="公式" r:id="rId7" imgW="1314589" imgH="438066" progId="Equation.3">
              <p:embed/>
            </p:oleObj>
          </a:graphicData>
        </a:graphic>
      </p:graphicFrame>
      <p:graphicFrame>
        <p:nvGraphicFramePr>
          <p:cNvPr id="1412103" name="Object 7"/>
          <p:cNvGraphicFramePr>
            <a:graphicFrameLocks noChangeAspect="1"/>
          </p:cNvGraphicFramePr>
          <p:nvPr/>
        </p:nvGraphicFramePr>
        <p:xfrm>
          <a:off x="5003800" y="2133600"/>
          <a:ext cx="1168400" cy="1604963"/>
        </p:xfrm>
        <a:graphic>
          <a:graphicData uri="http://schemas.openxmlformats.org/presentationml/2006/ole">
            <p:oleObj spid="_x0000_s178183" name="公式" r:id="rId8" imgW="508000" imgH="698500" progId="Equation.3">
              <p:embed/>
            </p:oleObj>
          </a:graphicData>
        </a:graphic>
      </p:graphicFrame>
      <p:graphicFrame>
        <p:nvGraphicFramePr>
          <p:cNvPr id="1412104" name="Object 8"/>
          <p:cNvGraphicFramePr>
            <a:graphicFrameLocks noChangeAspect="1"/>
          </p:cNvGraphicFramePr>
          <p:nvPr/>
        </p:nvGraphicFramePr>
        <p:xfrm>
          <a:off x="3708400" y="4005263"/>
          <a:ext cx="2693988" cy="1587500"/>
        </p:xfrm>
        <a:graphic>
          <a:graphicData uri="http://schemas.openxmlformats.org/presentationml/2006/ole">
            <p:oleObj spid="_x0000_s178184" name="公式" r:id="rId9" imgW="1181100" imgH="698500" progId="Equation.3">
              <p:embed/>
            </p:oleObj>
          </a:graphicData>
        </a:graphic>
      </p:graphicFrame>
      <p:graphicFrame>
        <p:nvGraphicFramePr>
          <p:cNvPr id="1412105" name="Object 9"/>
          <p:cNvGraphicFramePr>
            <a:graphicFrameLocks noChangeAspect="1"/>
          </p:cNvGraphicFramePr>
          <p:nvPr/>
        </p:nvGraphicFramePr>
        <p:xfrm>
          <a:off x="3635375" y="2636838"/>
          <a:ext cx="1312863" cy="568325"/>
        </p:xfrm>
        <a:graphic>
          <a:graphicData uri="http://schemas.openxmlformats.org/presentationml/2006/ole">
            <p:oleObj spid="_x0000_s178185" name="公式" r:id="rId10" imgW="485918" imgH="209731" progId="Equation.3">
              <p:embed/>
            </p:oleObj>
          </a:graphicData>
        </a:graphic>
      </p:graphicFrame>
      <p:graphicFrame>
        <p:nvGraphicFramePr>
          <p:cNvPr id="1412106" name="Object 10"/>
          <p:cNvGraphicFramePr>
            <a:graphicFrameLocks noChangeAspect="1"/>
          </p:cNvGraphicFramePr>
          <p:nvPr/>
        </p:nvGraphicFramePr>
        <p:xfrm>
          <a:off x="6516688" y="4005263"/>
          <a:ext cx="1246187" cy="1617662"/>
        </p:xfrm>
        <a:graphic>
          <a:graphicData uri="http://schemas.openxmlformats.org/presentationml/2006/ole">
            <p:oleObj spid="_x0000_s178186" name="Equation" r:id="rId11" imgW="545863" imgH="710891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1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F5444ABD-7F0E-404D-9B35-287C83F37797}" type="slidenum">
              <a:rPr lang="en-US" altLang="zh-CN"/>
              <a:pPr algn="ctr">
                <a:defRPr/>
              </a:pPr>
              <a:t>111</a:t>
            </a:fld>
            <a:endParaRPr lang="en-US" altLang="zh-CN"/>
          </a:p>
        </p:txBody>
      </p:sp>
      <p:graphicFrame>
        <p:nvGraphicFramePr>
          <p:cNvPr id="1360899" name="Object 2"/>
          <p:cNvGraphicFramePr>
            <a:graphicFrameLocks noChangeAspect="1"/>
          </p:cNvGraphicFramePr>
          <p:nvPr/>
        </p:nvGraphicFramePr>
        <p:xfrm>
          <a:off x="611188" y="260350"/>
          <a:ext cx="1520825" cy="1492250"/>
        </p:xfrm>
        <a:graphic>
          <a:graphicData uri="http://schemas.openxmlformats.org/presentationml/2006/ole">
            <p:oleObj spid="_x0000_s179202" name="Equation" r:id="rId3" imgW="723586" imgH="710891" progId="Equation.3">
              <p:embed/>
            </p:oleObj>
          </a:graphicData>
        </a:graphic>
      </p:graphicFrame>
      <p:graphicFrame>
        <p:nvGraphicFramePr>
          <p:cNvPr id="1360900" name="Object 3"/>
          <p:cNvGraphicFramePr>
            <a:graphicFrameLocks noChangeAspect="1"/>
          </p:cNvGraphicFramePr>
          <p:nvPr/>
        </p:nvGraphicFramePr>
        <p:xfrm>
          <a:off x="2195513" y="260350"/>
          <a:ext cx="1620837" cy="1535113"/>
        </p:xfrm>
        <a:graphic>
          <a:graphicData uri="http://schemas.openxmlformats.org/presentationml/2006/ole">
            <p:oleObj spid="_x0000_s179203" name="Equation" r:id="rId4" imgW="748975" imgH="710891" progId="Equation.3">
              <p:embed/>
            </p:oleObj>
          </a:graphicData>
        </a:graphic>
      </p:graphicFrame>
      <p:graphicFrame>
        <p:nvGraphicFramePr>
          <p:cNvPr id="1413124" name="Object 4"/>
          <p:cNvGraphicFramePr>
            <a:graphicFrameLocks noChangeAspect="1"/>
          </p:cNvGraphicFramePr>
          <p:nvPr/>
        </p:nvGraphicFramePr>
        <p:xfrm>
          <a:off x="755650" y="2492375"/>
          <a:ext cx="2690813" cy="522288"/>
        </p:xfrm>
        <a:graphic>
          <a:graphicData uri="http://schemas.openxmlformats.org/presentationml/2006/ole">
            <p:oleObj spid="_x0000_s179204" name="Equation" r:id="rId5" imgW="1295220" imgH="219033" progId="Equation.3">
              <p:embed/>
            </p:oleObj>
          </a:graphicData>
        </a:graphic>
      </p:graphicFrame>
      <p:graphicFrame>
        <p:nvGraphicFramePr>
          <p:cNvPr id="1413125" name="Object 5"/>
          <p:cNvGraphicFramePr>
            <a:graphicFrameLocks noChangeAspect="1"/>
          </p:cNvGraphicFramePr>
          <p:nvPr/>
        </p:nvGraphicFramePr>
        <p:xfrm>
          <a:off x="3651250" y="1930400"/>
          <a:ext cx="3095625" cy="1576388"/>
        </p:xfrm>
        <a:graphic>
          <a:graphicData uri="http://schemas.openxmlformats.org/presentationml/2006/ole">
            <p:oleObj spid="_x0000_s179205" name="公式" r:id="rId6" imgW="1371600" imgH="698400" progId="Equation.3">
              <p:embed/>
            </p:oleObj>
          </a:graphicData>
        </a:graphic>
      </p:graphicFrame>
      <p:graphicFrame>
        <p:nvGraphicFramePr>
          <p:cNvPr id="1413126" name="Object 6"/>
          <p:cNvGraphicFramePr>
            <a:graphicFrameLocks noChangeAspect="1"/>
          </p:cNvGraphicFramePr>
          <p:nvPr/>
        </p:nvGraphicFramePr>
        <p:xfrm>
          <a:off x="985838" y="3803650"/>
          <a:ext cx="2905125" cy="1577975"/>
        </p:xfrm>
        <a:graphic>
          <a:graphicData uri="http://schemas.openxmlformats.org/presentationml/2006/ole">
            <p:oleObj spid="_x0000_s179206" name="公式" r:id="rId7" imgW="1282700" imgH="698500" progId="Equation.3">
              <p:embed/>
            </p:oleObj>
          </a:graphicData>
        </a:graphic>
      </p:graphicFrame>
      <p:graphicFrame>
        <p:nvGraphicFramePr>
          <p:cNvPr id="1413127" name="Object 7"/>
          <p:cNvGraphicFramePr>
            <a:graphicFrameLocks noChangeAspect="1"/>
          </p:cNvGraphicFramePr>
          <p:nvPr/>
        </p:nvGraphicFramePr>
        <p:xfrm>
          <a:off x="4297363" y="3875088"/>
          <a:ext cx="2405062" cy="1593850"/>
        </p:xfrm>
        <a:graphic>
          <a:graphicData uri="http://schemas.openxmlformats.org/presentationml/2006/ole">
            <p:oleObj spid="_x0000_s179207" name="公式" r:id="rId8" imgW="1282700" imgH="698500" progId="Equation.3">
              <p:embed/>
            </p:oleObj>
          </a:graphicData>
        </a:graphic>
      </p:graphicFrame>
      <p:graphicFrame>
        <p:nvGraphicFramePr>
          <p:cNvPr id="1360905" name="Object 8"/>
          <p:cNvGraphicFramePr>
            <a:graphicFrameLocks noChangeAspect="1"/>
          </p:cNvGraphicFramePr>
          <p:nvPr/>
        </p:nvGraphicFramePr>
        <p:xfrm>
          <a:off x="3924300" y="260350"/>
          <a:ext cx="1381125" cy="1624013"/>
        </p:xfrm>
        <a:graphic>
          <a:graphicData uri="http://schemas.openxmlformats.org/presentationml/2006/ole">
            <p:oleObj spid="_x0000_s179208" name="Equation" r:id="rId9" imgW="736600" imgH="71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A228BFDC-A5D9-45E6-B2A9-04E429495F33}" type="slidenum">
              <a:rPr lang="en-US" altLang="zh-CN"/>
              <a:pPr algn="ctr">
                <a:defRPr/>
              </a:pPr>
              <a:t>112</a:t>
            </a:fld>
            <a:endParaRPr lang="en-US" altLang="zh-CN"/>
          </a:p>
        </p:txBody>
      </p:sp>
      <p:graphicFrame>
        <p:nvGraphicFramePr>
          <p:cNvPr id="1361923" name="Object 2"/>
          <p:cNvGraphicFramePr>
            <a:graphicFrameLocks noChangeAspect="1"/>
          </p:cNvGraphicFramePr>
          <p:nvPr/>
        </p:nvGraphicFramePr>
        <p:xfrm>
          <a:off x="5508625" y="1989138"/>
          <a:ext cx="3151188" cy="536575"/>
        </p:xfrm>
        <a:graphic>
          <a:graphicData uri="http://schemas.openxmlformats.org/presentationml/2006/ole">
            <p:oleObj spid="_x0000_s180226" name="Equation" r:id="rId3" imgW="1323853" imgH="219033" progId="Equation.3">
              <p:embed/>
            </p:oleObj>
          </a:graphicData>
        </a:graphic>
      </p:graphicFrame>
      <p:graphicFrame>
        <p:nvGraphicFramePr>
          <p:cNvPr id="1361924" name="Object 3"/>
          <p:cNvGraphicFramePr>
            <a:graphicFrameLocks noChangeAspect="1"/>
          </p:cNvGraphicFramePr>
          <p:nvPr/>
        </p:nvGraphicFramePr>
        <p:xfrm>
          <a:off x="684213" y="188913"/>
          <a:ext cx="2151062" cy="1576387"/>
        </p:xfrm>
        <a:graphic>
          <a:graphicData uri="http://schemas.openxmlformats.org/presentationml/2006/ole">
            <p:oleObj spid="_x0000_s180227" name="公式" r:id="rId4" imgW="952087" imgH="698197" progId="Equation.3">
              <p:embed/>
            </p:oleObj>
          </a:graphicData>
        </a:graphic>
      </p:graphicFrame>
      <p:graphicFrame>
        <p:nvGraphicFramePr>
          <p:cNvPr id="1361925" name="Object 4"/>
          <p:cNvGraphicFramePr>
            <a:graphicFrameLocks noChangeAspect="1"/>
          </p:cNvGraphicFramePr>
          <p:nvPr/>
        </p:nvGraphicFramePr>
        <p:xfrm>
          <a:off x="2987675" y="260350"/>
          <a:ext cx="1927225" cy="1577975"/>
        </p:xfrm>
        <a:graphic>
          <a:graphicData uri="http://schemas.openxmlformats.org/presentationml/2006/ole">
            <p:oleObj spid="_x0000_s180228" name="公式" r:id="rId5" imgW="850900" imgH="698500" progId="Equation.3">
              <p:embed/>
            </p:oleObj>
          </a:graphicData>
        </a:graphic>
      </p:graphicFrame>
      <p:graphicFrame>
        <p:nvGraphicFramePr>
          <p:cNvPr id="1361926" name="Object 5"/>
          <p:cNvGraphicFramePr>
            <a:graphicFrameLocks noChangeAspect="1"/>
          </p:cNvGraphicFramePr>
          <p:nvPr/>
        </p:nvGraphicFramePr>
        <p:xfrm>
          <a:off x="5076825" y="260350"/>
          <a:ext cx="1595438" cy="1595438"/>
        </p:xfrm>
        <a:graphic>
          <a:graphicData uri="http://schemas.openxmlformats.org/presentationml/2006/ole">
            <p:oleObj spid="_x0000_s180229" name="公式" r:id="rId6" imgW="850900" imgH="698500" progId="Equation.3">
              <p:embed/>
            </p:oleObj>
          </a:graphicData>
        </a:graphic>
      </p:graphicFrame>
      <p:graphicFrame>
        <p:nvGraphicFramePr>
          <p:cNvPr id="1414150" name="Object 6"/>
          <p:cNvGraphicFramePr>
            <a:graphicFrameLocks noChangeAspect="1"/>
          </p:cNvGraphicFramePr>
          <p:nvPr/>
        </p:nvGraphicFramePr>
        <p:xfrm>
          <a:off x="900113" y="2852738"/>
          <a:ext cx="3476625" cy="3094037"/>
        </p:xfrm>
        <a:graphic>
          <a:graphicData uri="http://schemas.openxmlformats.org/presentationml/2006/ole">
            <p:oleObj spid="_x0000_s180230" name="公式" r:id="rId7" imgW="1511300" imgH="1346200" progId="Equation.3">
              <p:embed/>
            </p:oleObj>
          </a:graphicData>
        </a:graphic>
      </p:graphicFrame>
      <p:graphicFrame>
        <p:nvGraphicFramePr>
          <p:cNvPr id="1414151" name="Object 7"/>
          <p:cNvGraphicFramePr>
            <a:graphicFrameLocks noChangeAspect="1"/>
          </p:cNvGraphicFramePr>
          <p:nvPr/>
        </p:nvGraphicFramePr>
        <p:xfrm>
          <a:off x="4700588" y="2940050"/>
          <a:ext cx="3919537" cy="1722438"/>
        </p:xfrm>
        <a:graphic>
          <a:graphicData uri="http://schemas.openxmlformats.org/presentationml/2006/ole">
            <p:oleObj spid="_x0000_s180231" name="公式" r:id="rId8" imgW="1587500" imgH="698500" progId="Equation.3">
              <p:embed/>
            </p:oleObj>
          </a:graphicData>
        </a:graphic>
      </p:graphicFrame>
      <p:sp>
        <p:nvSpPr>
          <p:cNvPr id="1414152" name="Text Box 8"/>
          <p:cNvSpPr txBox="1">
            <a:spLocks noChangeArrowheads="1"/>
          </p:cNvSpPr>
          <p:nvPr/>
        </p:nvSpPr>
        <p:spPr bwMode="auto">
          <a:xfrm>
            <a:off x="4932363" y="5445125"/>
            <a:ext cx="2016125" cy="519113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FFFFCC"/>
                </a:solidFill>
                <a:latin typeface="Arial" charset="0"/>
              </a:rPr>
              <a:t>正交矩阵</a:t>
            </a:r>
            <a:endParaRPr lang="zh-CN" altLang="en-US" sz="2800" smtClean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414153" name="Line 9"/>
          <p:cNvSpPr>
            <a:spLocks noChangeShapeType="1"/>
          </p:cNvSpPr>
          <p:nvPr/>
        </p:nvSpPr>
        <p:spPr bwMode="auto">
          <a:xfrm>
            <a:off x="4140200" y="4868863"/>
            <a:ext cx="647700" cy="431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152" grpId="0" animBg="1" autoUpdateAnimBg="0"/>
      <p:bldP spid="141415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57200" y="455613"/>
            <a:ext cx="8231188" cy="625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FF0000"/>
                </a:solidFill>
              </a:rPr>
              <a:t>小 结</a:t>
            </a:r>
            <a:endParaRPr lang="en-US" altLang="zh-CN" sz="2800" b="1" smtClean="0">
              <a:solidFill>
                <a:srgbClr val="FF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0000FF"/>
                </a:solidFill>
              </a:rPr>
              <a:t>一、矩阵可对角化的条件</a:t>
            </a:r>
            <a:endParaRPr lang="en-US" altLang="zh-CN" sz="2400" b="1" smtClean="0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定理：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阶矩阵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和对角阵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相似（即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能对角化）的充分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必要条件是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有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个线性无关的特征向量</a:t>
            </a:r>
            <a:r>
              <a:rPr lang="zh-CN" altLang="en-US" sz="2400" b="1" smtClean="0">
                <a:solidFill>
                  <a:srgbClr val="000000"/>
                </a:solidFill>
              </a:rPr>
              <a:t>．</a:t>
            </a:r>
            <a:r>
              <a:rPr lang="zh-CN" altLang="en-US" sz="2400" b="1" smtClean="0">
                <a:solidFill>
                  <a:srgbClr val="0000FF"/>
                </a:solidFill>
              </a:rPr>
              <a:t>（</a:t>
            </a:r>
            <a:r>
              <a:rPr lang="en-US" altLang="zh-CN" sz="2400" b="1" smtClean="0">
                <a:solidFill>
                  <a:srgbClr val="0000FF"/>
                </a:solidFill>
              </a:rPr>
              <a:t>P.123</a:t>
            </a:r>
            <a:r>
              <a:rPr lang="zh-CN" altLang="en-US" sz="2400" b="1" smtClean="0">
                <a:solidFill>
                  <a:srgbClr val="0000FF"/>
                </a:solidFill>
              </a:rPr>
              <a:t>定理</a:t>
            </a:r>
            <a:r>
              <a:rPr lang="en-US" altLang="zh-CN" sz="2400" b="1" smtClean="0">
                <a:solidFill>
                  <a:srgbClr val="0000FF"/>
                </a:solidFill>
              </a:rPr>
              <a:t>4</a:t>
            </a:r>
            <a:r>
              <a:rPr lang="zh-CN" altLang="en-US" sz="2400" b="1" smtClean="0">
                <a:solidFill>
                  <a:srgbClr val="0000FF"/>
                </a:solidFill>
              </a:rPr>
              <a:t>）</a:t>
            </a:r>
            <a:endParaRPr lang="en-US" altLang="zh-CN" sz="2400" b="1" smtClean="0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lang="en-US" altLang="zh-CN" sz="2400" b="1" smtClean="0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定理：</a:t>
            </a:r>
            <a:r>
              <a:rPr lang="zh-CN" altLang="en-US" sz="2400" b="1" smtClean="0">
                <a:solidFill>
                  <a:srgbClr val="000000"/>
                </a:solidFill>
              </a:rPr>
              <a:t>设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是方阵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的特征值，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lang="zh-CN" altLang="en-US" sz="2400" b="1" smtClean="0">
                <a:solidFill>
                  <a:srgbClr val="000000"/>
                </a:solidFill>
              </a:rPr>
              <a:t>依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次是与之对应的特征向量，如果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各不相同，则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线性无关．</a:t>
            </a:r>
            <a:r>
              <a:rPr lang="zh-CN" altLang="en-US" sz="2400" b="1" smtClean="0">
                <a:solidFill>
                  <a:srgbClr val="0000FF"/>
                </a:solidFill>
              </a:rPr>
              <a:t>（</a:t>
            </a:r>
            <a:r>
              <a:rPr lang="en-US" altLang="zh-CN" sz="2400" b="1" smtClean="0">
                <a:solidFill>
                  <a:srgbClr val="0000FF"/>
                </a:solidFill>
              </a:rPr>
              <a:t>P.120</a:t>
            </a:r>
            <a:r>
              <a:rPr lang="zh-CN" altLang="en-US" sz="2400" b="1" smtClean="0">
                <a:solidFill>
                  <a:srgbClr val="0000FF"/>
                </a:solidFill>
              </a:rPr>
              <a:t>定理</a:t>
            </a:r>
            <a:r>
              <a:rPr lang="en-US" altLang="zh-CN" sz="2400" b="1" smtClean="0">
                <a:solidFill>
                  <a:srgbClr val="0000FF"/>
                </a:solidFill>
              </a:rPr>
              <a:t>2</a:t>
            </a:r>
            <a:r>
              <a:rPr lang="zh-CN" altLang="en-US" sz="2400" b="1" smtClean="0">
                <a:solidFill>
                  <a:srgbClr val="0000FF"/>
                </a:solidFill>
              </a:rPr>
              <a:t>）</a:t>
            </a:r>
            <a:endParaRPr lang="en-US" altLang="zh-CN" sz="2400" b="1" smtClean="0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lang="en-US" altLang="zh-CN" sz="2400" b="1" smtClean="0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推论：</a:t>
            </a:r>
            <a:r>
              <a:rPr lang="zh-CN" altLang="en-US" sz="2400" b="1" smtClean="0">
                <a:solidFill>
                  <a:srgbClr val="000000"/>
                </a:solidFill>
              </a:rPr>
              <a:t>如果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有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个不同的特征值，则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和对角阵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相似．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说明：当 </a:t>
            </a:r>
            <a:r>
              <a:rPr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 的特征方程有重根时，就不一定有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个线性无关</a:t>
            </a:r>
            <a:endParaRPr kumimoji="1" lang="en-US" altLang="zh-CN" sz="2400" b="1" smtClean="0">
              <a:solidFill>
                <a:srgbClr val="FF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的特征向量，从而不一定能对角化．</a:t>
            </a:r>
            <a:r>
              <a:rPr lang="zh-CN" altLang="en-US" sz="2400" b="1" smtClean="0">
                <a:solidFill>
                  <a:srgbClr val="0000FF"/>
                </a:solidFill>
              </a:rPr>
              <a:t>（</a:t>
            </a:r>
            <a:r>
              <a:rPr lang="en-US" altLang="zh-CN" sz="2400" b="1" smtClean="0">
                <a:solidFill>
                  <a:srgbClr val="0000FF"/>
                </a:solidFill>
              </a:rPr>
              <a:t>P.118</a:t>
            </a:r>
            <a:r>
              <a:rPr lang="zh-CN" altLang="en-US" sz="2400" b="1" smtClean="0">
                <a:solidFill>
                  <a:srgbClr val="0000FF"/>
                </a:solidFill>
              </a:rPr>
              <a:t>例</a:t>
            </a:r>
            <a:r>
              <a:rPr lang="en-US" altLang="zh-CN" sz="2400" b="1" smtClean="0">
                <a:solidFill>
                  <a:srgbClr val="0000FF"/>
                </a:solidFill>
              </a:rPr>
              <a:t>6</a:t>
            </a:r>
            <a:r>
              <a:rPr lang="zh-CN" altLang="en-US" sz="2400" b="1" smtClean="0">
                <a:solidFill>
                  <a:srgbClr val="0000FF"/>
                </a:solidFill>
              </a:rPr>
              <a:t>）</a:t>
            </a:r>
            <a:endParaRPr lang="en-US" altLang="zh-CN" sz="2400" b="1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1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539750" y="1123950"/>
            <a:ext cx="76327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</a:rPr>
              <a:t>定义： 若 实矩阵</a:t>
            </a:r>
            <a:r>
              <a:rPr lang="en-US" altLang="zh-CN" sz="2400" b="1" i="1" dirty="0">
                <a:solidFill>
                  <a:srgbClr val="00007D">
                    <a:lumMod val="60000"/>
                    <a:lumOff val="40000"/>
                  </a:srgbClr>
                </a:solidFill>
              </a:rPr>
              <a:t>A=A</a:t>
            </a:r>
            <a:r>
              <a:rPr lang="az-Cyrl-AZ" altLang="zh-CN" sz="2400" b="1" baseline="30000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</a:rPr>
              <a:t>т</a:t>
            </a:r>
            <a:r>
              <a:rPr lang="en-US" altLang="zh-CN" sz="2400" b="1" baseline="30000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</a:rPr>
              <a:t>  </a:t>
            </a:r>
            <a:r>
              <a:rPr lang="zh-CN" altLang="en-US" sz="240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</a:rPr>
              <a:t>则称</a:t>
            </a:r>
            <a:r>
              <a:rPr lang="en-US" altLang="zh-CN" sz="2400" b="1" i="1" dirty="0">
                <a:solidFill>
                  <a:srgbClr val="00007D">
                    <a:lumMod val="60000"/>
                    <a:lumOff val="40000"/>
                  </a:srgbClr>
                </a:solidFill>
              </a:rPr>
              <a:t>A</a:t>
            </a:r>
            <a:r>
              <a:rPr lang="zh-CN" altLang="en-US" sz="240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</a:rPr>
              <a:t>是对称矩阵</a:t>
            </a:r>
            <a:r>
              <a:rPr lang="en-US" altLang="zh-CN" sz="2400" b="1" i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</a:rPr>
              <a:t>.</a:t>
            </a:r>
            <a:endParaRPr lang="zh-CN" altLang="en-US" sz="2400" b="1" dirty="0">
              <a:solidFill>
                <a:srgbClr val="00007D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50863" y="188913"/>
            <a:ext cx="6970712" cy="579437"/>
          </a:xfrm>
          <a:prstGeom prst="rect">
            <a:avLst/>
          </a:prstGeom>
          <a:solidFill>
            <a:srgbClr val="FFFFCC"/>
          </a:solidFill>
          <a:ln cap="flat" algn="ctr">
            <a:solidFill>
              <a:srgbClr val="66CCFF"/>
            </a:solidFill>
            <a:miter lim="800000"/>
            <a:headEnd/>
            <a:tailEnd/>
          </a:ln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kern="0" dirty="0">
                <a:solidFill>
                  <a:srgbClr val="00007D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二、实对称矩阵的特征值与特征向量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38163" y="1814513"/>
            <a:ext cx="6481762" cy="4619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</a:rPr>
              <a:t>定理</a:t>
            </a:r>
            <a:r>
              <a:rPr lang="en-US" altLang="zh-CN" sz="240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</a:rPr>
              <a:t>:  </a:t>
            </a:r>
            <a:r>
              <a:rPr lang="en-US" altLang="zh-CN" sz="240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  <a:ea typeface="宋体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</a:rPr>
              <a:t>实对称矩阵的特征值都是实数 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750" y="2679700"/>
            <a:ext cx="8280400" cy="4619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</a:rPr>
              <a:t>推论：</a:t>
            </a:r>
            <a:r>
              <a:rPr lang="en-US" altLang="zh-CN" sz="240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  <a:ea typeface="宋体" pitchFamily="2" charset="-122"/>
              </a:rPr>
              <a:t> n 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阶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</a:rPr>
              <a:t>实对称矩阵有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</a:rPr>
              <a:t>个实特征值 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</a:rPr>
              <a:t>. (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</a:rPr>
              <a:t>重根按重数计算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</a:rPr>
              <a:t>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3676650"/>
            <a:ext cx="6480175" cy="4572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rgbClr val="00007D">
                    <a:lumMod val="60000"/>
                    <a:lumOff val="40000"/>
                  </a:srgbClr>
                </a:solidFill>
                <a:ea typeface="黑体" pitchFamily="2" charset="-122"/>
              </a:rPr>
              <a:t>推论</a:t>
            </a:r>
            <a:r>
              <a:rPr lang="en-US" altLang="zh-CN" sz="2400" b="1" kern="0" dirty="0">
                <a:solidFill>
                  <a:srgbClr val="00007D">
                    <a:lumMod val="60000"/>
                    <a:lumOff val="40000"/>
                  </a:srgbClr>
                </a:solidFill>
                <a:ea typeface="黑体" pitchFamily="2" charset="-122"/>
              </a:rPr>
              <a:t>2</a:t>
            </a:r>
            <a:r>
              <a:rPr lang="en-US" altLang="zh-CN" sz="2400" b="1" kern="0" dirty="0">
                <a:solidFill>
                  <a:srgbClr val="000000"/>
                </a:solidFill>
                <a:ea typeface="黑体" pitchFamily="2" charset="-122"/>
              </a:rPr>
              <a:t>  </a:t>
            </a:r>
            <a:r>
              <a:rPr lang="zh-CN" altLang="en-US" sz="2400" b="1" kern="0" dirty="0">
                <a:solidFill>
                  <a:srgbClr val="000000"/>
                </a:solidFill>
                <a:ea typeface="黑体" pitchFamily="2" charset="-122"/>
              </a:rPr>
              <a:t>实对称矩阵 </a:t>
            </a:r>
            <a:r>
              <a:rPr lang="en-US" altLang="zh-CN" sz="2400" b="1" i="1" kern="0" dirty="0">
                <a:solidFill>
                  <a:srgbClr val="000000"/>
                </a:solidFill>
                <a:ea typeface="黑体" pitchFamily="2" charset="-122"/>
              </a:rPr>
              <a:t>A </a:t>
            </a:r>
            <a:r>
              <a:rPr lang="zh-CN" altLang="en-US" sz="2400" b="1" kern="0" dirty="0">
                <a:solidFill>
                  <a:srgbClr val="000000"/>
                </a:solidFill>
                <a:ea typeface="黑体" pitchFamily="2" charset="-122"/>
              </a:rPr>
              <a:t>的特征向量都是实向量  </a:t>
            </a:r>
            <a:r>
              <a:rPr lang="en-US" altLang="zh-CN" sz="2400" b="1" kern="0" dirty="0">
                <a:solidFill>
                  <a:srgbClr val="000000"/>
                </a:solidFill>
                <a:ea typeface="黑体" pitchFamily="2" charset="-122"/>
              </a:rPr>
              <a:t>.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506413" y="4505325"/>
          <a:ext cx="8415337" cy="511175"/>
        </p:xfrm>
        <a:graphic>
          <a:graphicData uri="http://schemas.openxmlformats.org/presentationml/2006/ole">
            <p:oleObj spid="_x0000_s181250" name="公式" r:id="rId3" imgW="3762286" imgH="219033" progId="Equation.3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539750" y="5373688"/>
          <a:ext cx="3671888" cy="492125"/>
        </p:xfrm>
        <a:graphic>
          <a:graphicData uri="http://schemas.openxmlformats.org/presentationml/2006/ole">
            <p:oleObj spid="_x0000_s181251" name="公式" r:id="rId4" imgW="1695660" imgH="21903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5" grpId="0" autoUpdateAnimBg="0"/>
      <p:bldP spid="6" grpId="0" animBg="1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55613" y="1538288"/>
            <a:ext cx="8231187" cy="433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定理：</a:t>
            </a:r>
            <a:r>
              <a:rPr lang="zh-CN" altLang="en-US" sz="2400" b="1" smtClean="0">
                <a:solidFill>
                  <a:srgbClr val="000000"/>
                </a:solidFill>
              </a:rPr>
              <a:t>设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和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是</a:t>
            </a:r>
            <a:r>
              <a:rPr lang="zh-CN" altLang="en-US" sz="2400" b="1" smtClean="0">
                <a:solidFill>
                  <a:srgbClr val="FF3300"/>
                </a:solidFill>
              </a:rPr>
              <a:t>对称阵 </a:t>
            </a:r>
            <a:r>
              <a:rPr lang="en-US" altLang="zh-CN" sz="2400" b="1" i="1" smtClean="0">
                <a:solidFill>
                  <a:srgbClr val="FF33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的特征值，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</a:t>
            </a:r>
            <a:r>
              <a:rPr lang="zh-CN" altLang="en-US" sz="2400" b="1" smtClean="0">
                <a:solidFill>
                  <a:srgbClr val="000000"/>
                </a:solidFill>
              </a:rPr>
              <a:t>对应的特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征向量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，如果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≠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 </a:t>
            </a:r>
            <a:r>
              <a:rPr kumimoji="1" lang="zh-CN" altLang="en-US" sz="2400" b="1" i="1" baseline="-2500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正交</a:t>
            </a:r>
            <a:r>
              <a:rPr lang="zh-CN" altLang="en-US" sz="2400" b="1" smtClean="0">
                <a:solidFill>
                  <a:srgbClr val="000000"/>
                </a:solidFill>
              </a:rPr>
              <a:t>．</a:t>
            </a:r>
            <a:r>
              <a:rPr lang="zh-CN" altLang="en-US" sz="2400" b="1" smtClean="0">
                <a:solidFill>
                  <a:srgbClr val="0000FF"/>
                </a:solidFill>
              </a:rPr>
              <a:t>（</a:t>
            </a:r>
            <a:r>
              <a:rPr lang="en-US" altLang="zh-CN" sz="2400" b="1" smtClean="0">
                <a:solidFill>
                  <a:srgbClr val="0000FF"/>
                </a:solidFill>
              </a:rPr>
              <a:t>P.124</a:t>
            </a:r>
            <a:r>
              <a:rPr lang="zh-CN" altLang="en-US" sz="2400" b="1" smtClean="0">
                <a:solidFill>
                  <a:srgbClr val="0000FF"/>
                </a:solidFill>
              </a:rPr>
              <a:t>定理</a:t>
            </a:r>
            <a:r>
              <a:rPr lang="en-US" altLang="zh-CN" sz="2400" b="1" smtClean="0">
                <a:solidFill>
                  <a:srgbClr val="0000FF"/>
                </a:solidFill>
              </a:rPr>
              <a:t>6</a:t>
            </a:r>
            <a:r>
              <a:rPr lang="zh-CN" altLang="en-US" sz="2400" b="1" smtClean="0">
                <a:solidFill>
                  <a:srgbClr val="0000FF"/>
                </a:solidFill>
              </a:rPr>
              <a:t>）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证明：</a:t>
            </a:r>
            <a:r>
              <a:rPr lang="en-US" altLang="zh-CN" sz="2400" b="1" i="1" smtClean="0">
                <a:solidFill>
                  <a:srgbClr val="000000"/>
                </a:solidFill>
              </a:rPr>
              <a:t> 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zh-CN" altLang="en-US" sz="2400" b="1" smtClean="0">
                <a:solidFill>
                  <a:srgbClr val="000000"/>
                </a:solidFill>
              </a:rPr>
              <a:t>，</a:t>
            </a:r>
            <a:r>
              <a:rPr lang="zh-CN" altLang="en-US" sz="2400" b="1" smtClean="0">
                <a:solidFill>
                  <a:srgbClr val="0000FF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Symbol" pitchFamily="18" charset="2"/>
              </a:rPr>
              <a:t>2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zh-CN" altLang="en-US" sz="2400" b="1" baseline="-25000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 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≠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(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)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lang="en-US" altLang="zh-CN" sz="2400" b="1" smtClean="0">
                <a:solidFill>
                  <a:srgbClr val="000000"/>
                </a:solidFill>
              </a:rPr>
              <a:t> = (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)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lang="en-US" altLang="zh-CN" sz="2400" b="1" i="1" smtClean="0">
                <a:solidFill>
                  <a:srgbClr val="000000"/>
                </a:solidFill>
              </a:rPr>
              <a:t> A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 T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=</a:t>
            </a:r>
            <a:r>
              <a:rPr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lang="en-US" altLang="zh-CN" sz="2400" b="1" i="1" smtClean="0">
                <a:solidFill>
                  <a:srgbClr val="000000"/>
                </a:solidFill>
              </a:rPr>
              <a:t> A </a:t>
            </a:r>
            <a:r>
              <a:rPr lang="zh-CN" altLang="en-US" sz="2400" b="1" smtClean="0">
                <a:solidFill>
                  <a:srgbClr val="FF0000"/>
                </a:solidFill>
              </a:rPr>
              <a:t>（</a:t>
            </a:r>
            <a:r>
              <a:rPr lang="en-US" altLang="zh-CN" sz="2400" b="1" i="1" smtClean="0">
                <a:solidFill>
                  <a:srgbClr val="FF0000"/>
                </a:solidFill>
              </a:rPr>
              <a:t>A </a:t>
            </a:r>
            <a:r>
              <a:rPr lang="zh-CN" altLang="en-US" sz="2400" b="1" smtClean="0">
                <a:solidFill>
                  <a:srgbClr val="FF0000"/>
                </a:solidFill>
              </a:rPr>
              <a:t>是对称阵）</a:t>
            </a:r>
            <a:endParaRPr lang="en-US" altLang="zh-CN" sz="2400" b="1" smtClean="0">
              <a:solidFill>
                <a:srgbClr val="FF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lang="en-US" altLang="zh-CN" sz="2400" b="1" smtClean="0">
                <a:solidFill>
                  <a:srgbClr val="000000"/>
                </a:solidFill>
              </a:rPr>
              <a:t>=</a:t>
            </a:r>
            <a:r>
              <a:rPr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lang="en-US" altLang="zh-CN" sz="2400" b="1" i="1" smtClean="0">
                <a:solidFill>
                  <a:srgbClr val="000000"/>
                </a:solidFill>
              </a:rPr>
              <a:t> 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lang="en-US" altLang="zh-CN" sz="2400" b="1" i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Symbol" pitchFamily="18" charset="2"/>
              </a:rPr>
              <a:t>2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zh-CN" altLang="en-US" sz="2400" b="1" baseline="-2500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−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0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因为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≠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0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，即 </a:t>
            </a:r>
            <a:r>
              <a:rPr kumimoji="1" lang="zh-CN" altLang="en-US" sz="2400" b="1" i="1" baseline="-2500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正交</a:t>
            </a:r>
            <a:r>
              <a:rPr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273175" y="4933950"/>
            <a:ext cx="1285875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555875" y="4933950"/>
            <a:ext cx="1228725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779838" y="4933950"/>
            <a:ext cx="1157287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946650" y="4933950"/>
            <a:ext cx="1000125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940425" y="4286250"/>
            <a:ext cx="2286000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258888" y="5405438"/>
            <a:ext cx="1314450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627313" y="5405438"/>
            <a:ext cx="1600200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356100" y="5405438"/>
            <a:ext cx="1543050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373563" y="6384925"/>
            <a:ext cx="2286000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6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1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8" name="Rectangle 2"/>
          <p:cNvSpPr>
            <a:spLocks noChangeArrowheads="1"/>
          </p:cNvSpPr>
          <p:nvPr/>
        </p:nvSpPr>
        <p:spPr bwMode="auto">
          <a:xfrm>
            <a:off x="455613" y="455613"/>
            <a:ext cx="82296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说明：当 </a:t>
            </a:r>
            <a:r>
              <a:rPr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 的特征方程有重根时，就不一定有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个线性无关</a:t>
            </a:r>
            <a:endParaRPr kumimoji="1" lang="en-US" altLang="zh-CN" sz="2400" b="1" smtClean="0">
              <a:solidFill>
                <a:srgbClr val="FF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的特征向量，从而不一定能对角化．</a:t>
            </a:r>
            <a:endParaRPr kumimoji="1" lang="en-US" altLang="zh-CN" sz="2400" b="1" smtClean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>
            <a:spLocks noChangeArrowheads="1"/>
          </p:cNvSpPr>
          <p:nvPr/>
        </p:nvSpPr>
        <p:spPr bwMode="auto">
          <a:xfrm>
            <a:off x="395288" y="1928813"/>
            <a:ext cx="8458200" cy="164465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lang="zh-CN" altLang="en-US" sz="2400" b="1" smtClean="0">
                <a:solidFill>
                  <a:srgbClr val="0000FF"/>
                </a:solidFill>
              </a:rPr>
              <a:t>推论：</a:t>
            </a:r>
            <a:r>
              <a:rPr lang="zh-CN" altLang="en-US" sz="2400" b="1" smtClean="0">
                <a:solidFill>
                  <a:srgbClr val="000000"/>
                </a:solidFill>
              </a:rPr>
              <a:t>设</a:t>
            </a:r>
            <a:r>
              <a:rPr lang="zh-CN" altLang="en-US" sz="2400" b="1" smtClean="0">
                <a:solidFill>
                  <a:srgbClr val="0000FF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lang="zh-CN" altLang="en-US" sz="2400" b="1" smtClean="0">
                <a:solidFill>
                  <a:srgbClr val="000000"/>
                </a:solidFill>
              </a:rPr>
              <a:t>为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阶对称阵，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是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的特征方程的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重根，则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buChar char="•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矩阵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−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lE</a:t>
            </a:r>
            <a:r>
              <a:rPr kumimoji="1" lang="zh-CN" altLang="en-US" sz="2400" b="1" i="1" smtClean="0">
                <a:solidFill>
                  <a:srgbClr val="000000"/>
                </a:solidFill>
                <a:latin typeface="Symbol" pitchFamily="18" charset="2"/>
              </a:rPr>
              <a:t>  </a:t>
            </a:r>
            <a:r>
              <a:rPr kumimoji="1" lang="zh-CN" altLang="en-US" sz="2400" b="1" smtClean="0">
                <a:solidFill>
                  <a:srgbClr val="000000"/>
                </a:solidFill>
                <a:latin typeface="Symbol" pitchFamily="18" charset="2"/>
              </a:rPr>
              <a:t>的秩等于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−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buChar char="•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恰有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个线性无关的特征向量与特征值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对应．</a:t>
            </a:r>
            <a:endParaRPr lang="en-US" altLang="zh-CN" sz="2400" b="1" smtClean="0">
              <a:solidFill>
                <a:srgbClr val="0000FF"/>
              </a:solidFill>
            </a:endParaRPr>
          </a:p>
        </p:txBody>
      </p:sp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361950" y="4508500"/>
            <a:ext cx="8458200" cy="100806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lang="zh-CN" altLang="en-US" sz="2400" b="1" smtClean="0">
                <a:solidFill>
                  <a:srgbClr val="0000FF"/>
                </a:solidFill>
              </a:rPr>
              <a:t>推论：</a:t>
            </a:r>
            <a:r>
              <a:rPr lang="zh-CN" altLang="en-US" sz="2400" b="1" smtClean="0">
                <a:solidFill>
                  <a:srgbClr val="000000"/>
                </a:solidFill>
              </a:rPr>
              <a:t>设</a:t>
            </a:r>
            <a:r>
              <a:rPr lang="zh-CN" altLang="en-US" sz="2400" b="1" smtClean="0">
                <a:solidFill>
                  <a:srgbClr val="0000FF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lang="zh-CN" altLang="en-US" sz="2400" b="1" smtClean="0">
                <a:solidFill>
                  <a:srgbClr val="000000"/>
                </a:solidFill>
              </a:rPr>
              <a:t>为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阶对称阵，则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 </a:t>
            </a:r>
            <a:r>
              <a:rPr lang="en-US" altLang="zh-CN" sz="2400" b="1" i="1" smtClean="0">
                <a:solidFill>
                  <a:srgbClr val="000000"/>
                </a:solidFill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个特征向量必线性无关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，</a:t>
            </a:r>
            <a:endParaRPr lang="en-US" altLang="zh-CN" sz="2400" b="1" smtClean="0">
              <a:solidFill>
                <a:srgbClr val="000000"/>
              </a:solidFill>
              <a:latin typeface="楷体_GB2312" pitchFamily="49" charset="-122"/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故</a:t>
            </a:r>
            <a:r>
              <a:rPr lang="en-US" altLang="zh-CN" sz="2400" b="1" i="1" smtClean="0">
                <a:solidFill>
                  <a:srgbClr val="000000"/>
                </a:solidFill>
              </a:rPr>
              <a:t>A  </a:t>
            </a:r>
            <a:r>
              <a:rPr lang="zh-CN" altLang="en-US" sz="2400" b="1" smtClean="0">
                <a:solidFill>
                  <a:srgbClr val="000000"/>
                </a:solidFill>
              </a:rPr>
              <a:t>必可对角化</a:t>
            </a:r>
            <a:r>
              <a:rPr lang="en-US" altLang="zh-CN" sz="2400" b="1" smtClean="0">
                <a:solidFill>
                  <a:srgbClr val="000000"/>
                </a:solidFill>
              </a:rPr>
              <a:t>.</a:t>
            </a:r>
            <a:endParaRPr lang="en-US" altLang="zh-CN" sz="2400" b="1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A17A6FE8-71AE-4275-9D86-CDFB90035412}" type="slidenum">
              <a:rPr lang="en-US" altLang="zh-CN"/>
              <a:pPr algn="ctr">
                <a:defRPr/>
              </a:pPr>
              <a:t>117</a:t>
            </a:fld>
            <a:endParaRPr lang="en-US" altLang="zh-CN"/>
          </a:p>
        </p:txBody>
      </p:sp>
      <p:sp>
        <p:nvSpPr>
          <p:cNvPr id="143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22325"/>
            <a:ext cx="5610225" cy="579438"/>
          </a:xfrm>
          <a:solidFill>
            <a:srgbClr val="FFFFCC"/>
          </a:solidFill>
          <a:ln cap="flat" algn="ctr">
            <a:solidFill>
              <a:srgbClr val="66CCFF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三、实对称矩阵的相似对角化</a:t>
            </a:r>
          </a:p>
        </p:txBody>
      </p:sp>
      <p:graphicFrame>
        <p:nvGraphicFramePr>
          <p:cNvPr id="1431555" name="Object 2"/>
          <p:cNvGraphicFramePr>
            <a:graphicFrameLocks noChangeAspect="1"/>
          </p:cNvGraphicFramePr>
          <p:nvPr/>
        </p:nvGraphicFramePr>
        <p:xfrm>
          <a:off x="1763713" y="1614488"/>
          <a:ext cx="6264275" cy="528637"/>
        </p:xfrm>
        <a:graphic>
          <a:graphicData uri="http://schemas.openxmlformats.org/presentationml/2006/ole">
            <p:oleObj spid="_x0000_s182274" name="公式" r:id="rId3" imgW="2543280" imgH="209731" progId="Equation.3">
              <p:embed/>
            </p:oleObj>
          </a:graphicData>
        </a:graphic>
      </p:graphicFrame>
      <p:graphicFrame>
        <p:nvGraphicFramePr>
          <p:cNvPr id="1431556" name="Object 3"/>
          <p:cNvGraphicFramePr>
            <a:graphicFrameLocks noChangeAspect="1"/>
          </p:cNvGraphicFramePr>
          <p:nvPr/>
        </p:nvGraphicFramePr>
        <p:xfrm>
          <a:off x="2487613" y="2333625"/>
          <a:ext cx="5246687" cy="2193925"/>
        </p:xfrm>
        <a:graphic>
          <a:graphicData uri="http://schemas.openxmlformats.org/presentationml/2006/ole">
            <p:oleObj spid="_x0000_s182275" name="公式" r:id="rId4" imgW="2238423" imgH="933639" progId="Equation.3">
              <p:embed/>
            </p:oleObj>
          </a:graphicData>
        </a:graphic>
      </p:graphicFrame>
      <p:graphicFrame>
        <p:nvGraphicFramePr>
          <p:cNvPr id="1431557" name="Object 4"/>
          <p:cNvGraphicFramePr>
            <a:graphicFrameLocks noChangeAspect="1"/>
          </p:cNvGraphicFramePr>
          <p:nvPr/>
        </p:nvGraphicFramePr>
        <p:xfrm>
          <a:off x="755650" y="4710113"/>
          <a:ext cx="6408738" cy="565150"/>
        </p:xfrm>
        <a:graphic>
          <a:graphicData uri="http://schemas.openxmlformats.org/presentationml/2006/ole">
            <p:oleObj spid="_x0000_s182276" name="公式" r:id="rId5" imgW="2581176" imgH="219033" progId="Equation.3">
              <p:embed/>
            </p:oleObj>
          </a:graphicData>
        </a:graphic>
      </p:graphicFrame>
      <p:sp>
        <p:nvSpPr>
          <p:cNvPr id="1431558" name="Text Box 6"/>
          <p:cNvSpPr txBox="1">
            <a:spLocks noChangeArrowheads="1"/>
          </p:cNvSpPr>
          <p:nvPr/>
        </p:nvSpPr>
        <p:spPr bwMode="auto">
          <a:xfrm>
            <a:off x="2124075" y="5502275"/>
            <a:ext cx="1871663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FF3300"/>
                </a:solidFill>
                <a:latin typeface="Arial" charset="0"/>
              </a:rPr>
              <a:t>证明略</a:t>
            </a:r>
          </a:p>
        </p:txBody>
      </p:sp>
      <p:sp>
        <p:nvSpPr>
          <p:cNvPr id="1431559" name="Text Box 7"/>
          <p:cNvSpPr txBox="1">
            <a:spLocks noChangeArrowheads="1"/>
          </p:cNvSpPr>
          <p:nvPr/>
        </p:nvSpPr>
        <p:spPr bwMode="auto">
          <a:xfrm>
            <a:off x="468313" y="1614488"/>
            <a:ext cx="115252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</a:rPr>
              <a:t>定理</a:t>
            </a:r>
            <a:r>
              <a:rPr lang="en-US" altLang="zh-CN" sz="280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</a:rPr>
              <a:t>3</a:t>
            </a:r>
          </a:p>
        </p:txBody>
      </p:sp>
      <p:graphicFrame>
        <p:nvGraphicFramePr>
          <p:cNvPr id="1431560" name="Object 5"/>
          <p:cNvGraphicFramePr>
            <a:graphicFrameLocks noChangeAspect="1"/>
          </p:cNvGraphicFramePr>
          <p:nvPr/>
        </p:nvGraphicFramePr>
        <p:xfrm>
          <a:off x="657225" y="2262188"/>
          <a:ext cx="3076575" cy="523875"/>
        </p:xfrm>
        <a:graphic>
          <a:graphicData uri="http://schemas.openxmlformats.org/presentationml/2006/ole">
            <p:oleObj spid="_x0000_s182277" name="公式" r:id="rId6" imgW="1257323" imgH="209731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43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1558" grpId="0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8F0FCBB3-47C7-4949-9C7D-E138939196EB}" type="slidenum">
              <a:rPr lang="en-US" altLang="zh-CN"/>
              <a:pPr algn="ctr">
                <a:defRPr/>
              </a:pPr>
              <a:t>118</a:t>
            </a:fld>
            <a:endParaRPr lang="en-US" altLang="zh-CN"/>
          </a:p>
        </p:txBody>
      </p:sp>
      <p:sp>
        <p:nvSpPr>
          <p:cNvPr id="1368067" name="Rectangle 2"/>
          <p:cNvSpPr>
            <a:spLocks noChangeArrowheads="1"/>
          </p:cNvSpPr>
          <p:nvPr>
            <p:ph type="title"/>
          </p:nvPr>
        </p:nvSpPr>
        <p:spPr>
          <a:xfrm>
            <a:off x="395288" y="549275"/>
            <a:ext cx="7837487" cy="731838"/>
          </a:xfrm>
          <a:solidFill>
            <a:srgbClr val="009900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 smtClean="0">
                <a:solidFill>
                  <a:srgbClr val="FFFFCC"/>
                </a:solidFill>
                <a:latin typeface="黑体" pitchFamily="2" charset="-122"/>
                <a:ea typeface="黑体" pitchFamily="2" charset="-122"/>
              </a:rPr>
              <a:t>利用正交矩阵将实对称矩阵对角化的方法</a:t>
            </a:r>
          </a:p>
        </p:txBody>
      </p:sp>
      <p:sp>
        <p:nvSpPr>
          <p:cNvPr id="1375235" name="Text Box 3"/>
          <p:cNvSpPr txBox="1">
            <a:spLocks noChangeArrowheads="1"/>
          </p:cNvSpPr>
          <p:nvPr/>
        </p:nvSpPr>
        <p:spPr bwMode="auto">
          <a:xfrm>
            <a:off x="2339975" y="1484313"/>
            <a:ext cx="2520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latin typeface="黑体" pitchFamily="2" charset="-122"/>
              </a:rPr>
              <a:t>具体</a:t>
            </a:r>
            <a:r>
              <a:rPr lang="zh-CN" altLang="en-US" sz="2800" b="1" smtClean="0">
                <a:solidFill>
                  <a:srgbClr val="FF0000"/>
                </a:solidFill>
                <a:latin typeface="黑体" pitchFamily="2" charset="-122"/>
              </a:rPr>
              <a:t>步骤</a:t>
            </a:r>
            <a:r>
              <a:rPr lang="zh-CN" altLang="en-US" sz="2800" b="1" smtClean="0">
                <a:solidFill>
                  <a:srgbClr val="000000"/>
                </a:solidFill>
                <a:latin typeface="黑体" pitchFamily="2" charset="-122"/>
              </a:rPr>
              <a:t>为：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6013" y="3573463"/>
            <a:ext cx="3811587" cy="552450"/>
            <a:chOff x="1068" y="2866"/>
            <a:chExt cx="2401" cy="348"/>
          </a:xfrm>
        </p:grpSpPr>
        <p:sp>
          <p:nvSpPr>
            <p:cNvPr id="1368077" name="Text Box 5"/>
            <p:cNvSpPr txBox="1">
              <a:spLocks noChangeArrowheads="1"/>
            </p:cNvSpPr>
            <p:nvPr/>
          </p:nvSpPr>
          <p:spPr bwMode="auto">
            <a:xfrm>
              <a:off x="1440" y="2887"/>
              <a:ext cx="20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srgbClr val="000000"/>
                  </a:solidFill>
                  <a:latin typeface="黑体" pitchFamily="2" charset="-122"/>
                </a:rPr>
                <a:t>将基础解系正交化</a:t>
              </a:r>
              <a:r>
                <a:rPr lang="en-US" altLang="zh-CN" sz="2800" b="1" smtClean="0">
                  <a:solidFill>
                    <a:srgbClr val="000000"/>
                  </a:solidFill>
                  <a:latin typeface="黑体" pitchFamily="2" charset="-122"/>
                </a:rPr>
                <a:t>;</a:t>
              </a:r>
            </a:p>
          </p:txBody>
        </p:sp>
        <p:sp>
          <p:nvSpPr>
            <p:cNvPr id="1368078" name="Text Box 6"/>
            <p:cNvSpPr txBox="1">
              <a:spLocks noChangeArrowheads="1"/>
            </p:cNvSpPr>
            <p:nvPr/>
          </p:nvSpPr>
          <p:spPr bwMode="auto">
            <a:xfrm>
              <a:off x="1068" y="2866"/>
              <a:ext cx="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黑体" pitchFamily="2" charset="-122"/>
                </a:rPr>
                <a:t>3.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116013" y="4294188"/>
            <a:ext cx="3097212" cy="533400"/>
            <a:chOff x="1068" y="3346"/>
            <a:chExt cx="1951" cy="336"/>
          </a:xfrm>
        </p:grpSpPr>
        <p:sp>
          <p:nvSpPr>
            <p:cNvPr id="1368075" name="Rectangle 8"/>
            <p:cNvSpPr>
              <a:spLocks noChangeArrowheads="1"/>
            </p:cNvSpPr>
            <p:nvPr/>
          </p:nvSpPr>
          <p:spPr bwMode="auto">
            <a:xfrm>
              <a:off x="1440" y="3355"/>
              <a:ext cx="15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srgbClr val="000000"/>
                  </a:solidFill>
                  <a:latin typeface="黑体" pitchFamily="2" charset="-122"/>
                </a:rPr>
                <a:t>再将其单位化</a:t>
              </a:r>
              <a:r>
                <a:rPr lang="en-US" altLang="zh-CN" sz="2800" b="1" smtClean="0">
                  <a:solidFill>
                    <a:srgbClr val="000000"/>
                  </a:solidFill>
                  <a:latin typeface="黑体" pitchFamily="2" charset="-122"/>
                </a:rPr>
                <a:t>.</a:t>
              </a:r>
            </a:p>
          </p:txBody>
        </p:sp>
        <p:sp>
          <p:nvSpPr>
            <p:cNvPr id="1368076" name="Text Box 9"/>
            <p:cNvSpPr txBox="1">
              <a:spLocks noChangeArrowheads="1"/>
            </p:cNvSpPr>
            <p:nvPr/>
          </p:nvSpPr>
          <p:spPr bwMode="auto">
            <a:xfrm>
              <a:off x="1068" y="3346"/>
              <a:ext cx="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黑体" pitchFamily="2" charset="-122"/>
                </a:rPr>
                <a:t>4.</a:t>
              </a:r>
            </a:p>
          </p:txBody>
        </p:sp>
      </p:grpSp>
      <p:graphicFrame>
        <p:nvGraphicFramePr>
          <p:cNvPr id="1375242" name="Object 2"/>
          <p:cNvGraphicFramePr>
            <a:graphicFrameLocks noChangeAspect="1"/>
          </p:cNvGraphicFramePr>
          <p:nvPr/>
        </p:nvGraphicFramePr>
        <p:xfrm>
          <a:off x="1116013" y="2908300"/>
          <a:ext cx="3052762" cy="552450"/>
        </p:xfrm>
        <a:graphic>
          <a:graphicData uri="http://schemas.openxmlformats.org/presentationml/2006/ole">
            <p:oleObj spid="_x0000_s183298" name="公式" r:id="rId3" imgW="1219200" imgH="228600" progId="Equation.3">
              <p:embed/>
            </p:oleObj>
          </a:graphicData>
        </a:graphic>
      </p:graphicFrame>
      <p:graphicFrame>
        <p:nvGraphicFramePr>
          <p:cNvPr id="1375243" name="Object 3"/>
          <p:cNvGraphicFramePr>
            <a:graphicFrameLocks noChangeAspect="1"/>
          </p:cNvGraphicFramePr>
          <p:nvPr/>
        </p:nvGraphicFramePr>
        <p:xfrm>
          <a:off x="1203325" y="2211388"/>
          <a:ext cx="2624138" cy="485775"/>
        </p:xfrm>
        <a:graphic>
          <a:graphicData uri="http://schemas.openxmlformats.org/presentationml/2006/ole">
            <p:oleObj spid="_x0000_s183299" name="公式" r:id="rId4" imgW="1091726" imgH="203112" progId="Equation.3">
              <p:embed/>
            </p:oleObj>
          </a:graphicData>
        </a:graphic>
      </p:graphicFrame>
      <p:graphicFrame>
        <p:nvGraphicFramePr>
          <p:cNvPr id="137524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810000" y="2193925"/>
          <a:ext cx="2008188" cy="547688"/>
        </p:xfrm>
        <a:graphic>
          <a:graphicData uri="http://schemas.openxmlformats.org/presentationml/2006/ole">
            <p:oleObj spid="_x0000_s183300" name="公式" r:id="rId5" imgW="828671" imgH="219033" progId="Equation.3">
              <p:embed/>
            </p:oleObj>
          </a:graphicData>
        </a:graphic>
      </p:graphicFrame>
      <p:sp>
        <p:nvSpPr>
          <p:cNvPr id="1368074" name="TextBox 13"/>
          <p:cNvSpPr txBox="1">
            <a:spLocks noChangeArrowheads="1"/>
          </p:cNvSpPr>
          <p:nvPr/>
        </p:nvSpPr>
        <p:spPr bwMode="auto">
          <a:xfrm>
            <a:off x="4140200" y="2924175"/>
            <a:ext cx="3455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</a:rPr>
              <a:t>的基础解系；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7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5235" grpId="0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DF257E68-32DE-4A55-B029-C7960F1C6699}" type="slidenum">
              <a:rPr lang="en-US" altLang="zh-CN"/>
              <a:pPr algn="ctr">
                <a:defRPr/>
              </a:pPr>
              <a:t>119</a:t>
            </a:fld>
            <a:endParaRPr lang="en-US" altLang="zh-CN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11188" y="476250"/>
            <a:ext cx="7416800" cy="519113"/>
            <a:chOff x="432" y="447"/>
            <a:chExt cx="4372" cy="327"/>
          </a:xfrm>
        </p:grpSpPr>
        <p:sp>
          <p:nvSpPr>
            <p:cNvPr id="1376259" name="Text Box 3"/>
            <p:cNvSpPr txBox="1">
              <a:spLocks noChangeArrowheads="1"/>
            </p:cNvSpPr>
            <p:nvPr/>
          </p:nvSpPr>
          <p:spPr bwMode="auto">
            <a:xfrm>
              <a:off x="432" y="447"/>
              <a:ext cx="43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b="1" dirty="0">
                  <a:solidFill>
                    <a:srgbClr val="000000"/>
                  </a:solidFill>
                  <a:latin typeface="黑体" pitchFamily="2" charset="-122"/>
                </a:rPr>
                <a:t>这样共可得到   个</a:t>
              </a:r>
              <a:r>
                <a:rPr lang="zh-CN" altLang="en-US" sz="2800" b="1" dirty="0">
                  <a:solidFill>
                    <a:srgbClr val="00007D">
                      <a:lumMod val="60000"/>
                      <a:lumOff val="40000"/>
                    </a:srgbClr>
                  </a:solidFill>
                  <a:latin typeface="黑体" pitchFamily="2" charset="-122"/>
                </a:rPr>
                <a:t>两两正交的单位特征向量</a:t>
              </a:r>
            </a:p>
          </p:txBody>
        </p:sp>
        <p:graphicFrame>
          <p:nvGraphicFramePr>
            <p:cNvPr id="1369108" name="Object 8"/>
            <p:cNvGraphicFramePr>
              <a:graphicFrameLocks noChangeAspect="1"/>
            </p:cNvGraphicFramePr>
            <p:nvPr/>
          </p:nvGraphicFramePr>
          <p:xfrm>
            <a:off x="1872" y="528"/>
            <a:ext cx="182" cy="192"/>
          </p:xfrm>
          <a:graphic>
            <a:graphicData uri="http://schemas.openxmlformats.org/presentationml/2006/ole">
              <p:oleObj spid="_x0000_s184329" name="Equation" r:id="rId4" imgW="228600" imgH="241200" progId="Equation.DSMT4">
                <p:embed/>
              </p:oleObj>
            </a:graphicData>
          </a:graphic>
        </p:graphicFrame>
      </p:grpSp>
      <p:sp>
        <p:nvSpPr>
          <p:cNvPr id="1376265" name="Text Box 9"/>
          <p:cNvSpPr txBox="1">
            <a:spLocks noChangeArrowheads="1"/>
          </p:cNvSpPr>
          <p:nvPr/>
        </p:nvSpPr>
        <p:spPr bwMode="auto">
          <a:xfrm>
            <a:off x="987425" y="3087688"/>
            <a:ext cx="488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</a:rPr>
              <a:t>有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476375" y="4724400"/>
            <a:ext cx="4897438" cy="534988"/>
            <a:chOff x="1519" y="3249"/>
            <a:chExt cx="2934" cy="337"/>
          </a:xfrm>
        </p:grpSpPr>
        <p:sp>
          <p:nvSpPr>
            <p:cNvPr id="1369105" name="Text Box 11"/>
            <p:cNvSpPr txBox="1">
              <a:spLocks noChangeArrowheads="1"/>
            </p:cNvSpPr>
            <p:nvPr/>
          </p:nvSpPr>
          <p:spPr bwMode="auto">
            <a:xfrm>
              <a:off x="1519" y="3249"/>
              <a:ext cx="29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srgbClr val="000000"/>
                  </a:solidFill>
                  <a:latin typeface="黑体" pitchFamily="2" charset="-122"/>
                </a:rPr>
                <a:t>对角阵中            的顺序</a:t>
              </a:r>
            </a:p>
          </p:txBody>
        </p:sp>
        <p:graphicFrame>
          <p:nvGraphicFramePr>
            <p:cNvPr id="1369106" name="Object 7"/>
            <p:cNvGraphicFramePr>
              <a:graphicFrameLocks noChangeAspect="1"/>
            </p:cNvGraphicFramePr>
            <p:nvPr/>
          </p:nvGraphicFramePr>
          <p:xfrm>
            <a:off x="2562" y="3294"/>
            <a:ext cx="1152" cy="292"/>
          </p:xfrm>
          <a:graphic>
            <a:graphicData uri="http://schemas.openxmlformats.org/presentationml/2006/ole">
              <p:oleObj spid="_x0000_s184328" name="Equation" r:id="rId5" imgW="1701800" imgH="431800" progId="Equation.DSMT4">
                <p:embed/>
              </p:oleObj>
            </a:graphicData>
          </a:graphic>
        </p:graphicFrame>
      </p:grpSp>
      <p:graphicFrame>
        <p:nvGraphicFramePr>
          <p:cNvPr id="1376272" name="Object 2"/>
          <p:cNvGraphicFramePr>
            <a:graphicFrameLocks noChangeAspect="1"/>
          </p:cNvGraphicFramePr>
          <p:nvPr/>
        </p:nvGraphicFramePr>
        <p:xfrm>
          <a:off x="5148263" y="2276475"/>
          <a:ext cx="3363912" cy="2397125"/>
        </p:xfrm>
        <a:graphic>
          <a:graphicData uri="http://schemas.openxmlformats.org/presentationml/2006/ole">
            <p:oleObj spid="_x0000_s184322" name="公式" r:id="rId6" imgW="1320227" imgH="939392" progId="Equation.3">
              <p:embed/>
            </p:oleObj>
          </a:graphicData>
        </a:graphic>
      </p:graphicFrame>
      <p:sp>
        <p:nvSpPr>
          <p:cNvPr id="1376277" name="WordArt 21"/>
          <p:cNvSpPr>
            <a:spLocks noChangeArrowheads="1" noChangeShapeType="1" noTextEdit="1"/>
          </p:cNvSpPr>
          <p:nvPr/>
        </p:nvSpPr>
        <p:spPr bwMode="black">
          <a:xfrm>
            <a:off x="325438" y="4724400"/>
            <a:ext cx="1008062" cy="5302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18750"/>
              </a:avLst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kern="1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solidFill>
                  <a:srgbClr val="FF3300"/>
                </a:soli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楷体_GB2312"/>
              </a:rPr>
              <a:t>注</a:t>
            </a:r>
          </a:p>
        </p:txBody>
      </p:sp>
      <p:graphicFrame>
        <p:nvGraphicFramePr>
          <p:cNvPr id="1376278" name="Object 3"/>
          <p:cNvGraphicFramePr>
            <a:graphicFrameLocks noChangeAspect="1"/>
          </p:cNvGraphicFramePr>
          <p:nvPr/>
        </p:nvGraphicFramePr>
        <p:xfrm>
          <a:off x="1835150" y="2205038"/>
          <a:ext cx="2921000" cy="565150"/>
        </p:xfrm>
        <a:graphic>
          <a:graphicData uri="http://schemas.openxmlformats.org/presentationml/2006/ole">
            <p:oleObj spid="_x0000_s184323" name="公式" r:id="rId7" imgW="1171425" imgH="219033" progId="Equation.3">
              <p:embed/>
            </p:oleObj>
          </a:graphicData>
        </a:graphic>
      </p:graphicFrame>
      <p:graphicFrame>
        <p:nvGraphicFramePr>
          <p:cNvPr id="1376279" name="Object 4"/>
          <p:cNvGraphicFramePr>
            <a:graphicFrameLocks noChangeAspect="1"/>
          </p:cNvGraphicFramePr>
          <p:nvPr/>
        </p:nvGraphicFramePr>
        <p:xfrm>
          <a:off x="2901950" y="981075"/>
          <a:ext cx="2039938" cy="565150"/>
        </p:xfrm>
        <a:graphic>
          <a:graphicData uri="http://schemas.openxmlformats.org/presentationml/2006/ole">
            <p:oleObj spid="_x0000_s184324" name="公式" r:id="rId8" imgW="818987" imgH="219033" progId="Equation.3">
              <p:embed/>
            </p:oleObj>
          </a:graphicData>
        </a:graphic>
      </p:graphicFrame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476375" y="5300663"/>
            <a:ext cx="7273925" cy="565150"/>
            <a:chOff x="930" y="3339"/>
            <a:chExt cx="4582" cy="356"/>
          </a:xfrm>
        </p:grpSpPr>
        <p:sp>
          <p:nvSpPr>
            <p:cNvPr id="1369103" name="Text Box 15"/>
            <p:cNvSpPr txBox="1">
              <a:spLocks noChangeArrowheads="1"/>
            </p:cNvSpPr>
            <p:nvPr/>
          </p:nvSpPr>
          <p:spPr bwMode="auto">
            <a:xfrm>
              <a:off x="930" y="3339"/>
              <a:ext cx="458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srgbClr val="000000"/>
                  </a:solidFill>
                  <a:latin typeface="黑体" pitchFamily="2" charset="-122"/>
                </a:rPr>
                <a:t>要与特征向量           的排列顺序一致。</a:t>
              </a:r>
            </a:p>
          </p:txBody>
        </p:sp>
        <p:graphicFrame>
          <p:nvGraphicFramePr>
            <p:cNvPr id="1369104" name="Object 6"/>
            <p:cNvGraphicFramePr>
              <a:graphicFrameLocks noChangeAspect="1"/>
            </p:cNvGraphicFramePr>
            <p:nvPr/>
          </p:nvGraphicFramePr>
          <p:xfrm>
            <a:off x="2327" y="3339"/>
            <a:ext cx="1285" cy="356"/>
          </p:xfrm>
          <a:graphic>
            <a:graphicData uri="http://schemas.openxmlformats.org/presentationml/2006/ole">
              <p:oleObj spid="_x0000_s184327" name="公式" r:id="rId9" imgW="818987" imgH="219033" progId="Equation.3">
                <p:embed/>
              </p:oleObj>
            </a:graphicData>
          </a:graphic>
        </p:graphicFrame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11188" y="1557338"/>
            <a:ext cx="6985000" cy="565150"/>
            <a:chOff x="385" y="981"/>
            <a:chExt cx="4400" cy="356"/>
          </a:xfrm>
        </p:grpSpPr>
        <p:sp>
          <p:nvSpPr>
            <p:cNvPr id="1369101" name="Text Box 7"/>
            <p:cNvSpPr txBox="1">
              <a:spLocks noChangeArrowheads="1"/>
            </p:cNvSpPr>
            <p:nvPr/>
          </p:nvSpPr>
          <p:spPr bwMode="auto">
            <a:xfrm>
              <a:off x="385" y="981"/>
              <a:ext cx="44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黑体" pitchFamily="2" charset="-122"/>
                </a:rPr>
                <a:t>5. </a:t>
              </a:r>
              <a:r>
                <a:rPr lang="zh-CN" altLang="en-US" sz="2800" b="1" smtClean="0">
                  <a:solidFill>
                    <a:srgbClr val="000000"/>
                  </a:solidFill>
                  <a:latin typeface="黑体" pitchFamily="2" charset="-122"/>
                </a:rPr>
                <a:t>以           为列向量构成正交矩阵</a:t>
              </a:r>
            </a:p>
          </p:txBody>
        </p:sp>
        <p:graphicFrame>
          <p:nvGraphicFramePr>
            <p:cNvPr id="1369102" name="Object 5"/>
            <p:cNvGraphicFramePr>
              <a:graphicFrameLocks noChangeAspect="1"/>
            </p:cNvGraphicFramePr>
            <p:nvPr/>
          </p:nvGraphicFramePr>
          <p:xfrm>
            <a:off x="1010" y="981"/>
            <a:ext cx="1286" cy="356"/>
          </p:xfrm>
          <a:graphic>
            <a:graphicData uri="http://schemas.openxmlformats.org/presentationml/2006/ole">
              <p:oleObj spid="_x0000_s184326" name="公式" r:id="rId10" imgW="818987" imgH="219033" progId="Equation.3">
                <p:embed/>
              </p:oleObj>
            </a:graphicData>
          </a:graphic>
        </p:graphicFrame>
      </p:grpSp>
      <p:graphicFrame>
        <p:nvGraphicFramePr>
          <p:cNvPr id="1884171" name="Object 9"/>
          <p:cNvGraphicFramePr>
            <a:graphicFrameLocks noChangeAspect="1"/>
          </p:cNvGraphicFramePr>
          <p:nvPr/>
        </p:nvGraphicFramePr>
        <p:xfrm>
          <a:off x="1931988" y="3127375"/>
          <a:ext cx="3170237" cy="517525"/>
        </p:xfrm>
        <a:graphic>
          <a:graphicData uri="http://schemas.openxmlformats.org/presentationml/2006/ole">
            <p:oleObj spid="_x0000_s184325" name="公式" r:id="rId11" imgW="1244600" imgH="203200" progId="Equation.3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7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8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7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7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6265" grpId="0"/>
      <p:bldP spid="13762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回顾：线段的长度</a:t>
            </a:r>
          </a:p>
        </p:txBody>
      </p:sp>
      <p:graphicFrame>
        <p:nvGraphicFramePr>
          <p:cNvPr id="210947" name="Object 4"/>
          <p:cNvGraphicFramePr>
            <a:graphicFrameLocks noChangeAspect="1"/>
          </p:cNvGraphicFramePr>
          <p:nvPr/>
        </p:nvGraphicFramePr>
        <p:xfrm>
          <a:off x="4508500" y="2387600"/>
          <a:ext cx="3324225" cy="584200"/>
        </p:xfrm>
        <a:graphic>
          <a:graphicData uri="http://schemas.openxmlformats.org/presentationml/2006/ole">
            <p:oleObj spid="_x0000_s108546" name="Equation" r:id="rId3" imgW="1663700" imgH="292100" progId="">
              <p:embed/>
            </p:oleObj>
          </a:graphicData>
        </a:graphic>
      </p:graphicFrame>
      <p:sp>
        <p:nvSpPr>
          <p:cNvPr id="1261572" name="Line 4"/>
          <p:cNvSpPr>
            <a:spLocks noChangeShapeType="1"/>
          </p:cNvSpPr>
          <p:nvPr/>
        </p:nvSpPr>
        <p:spPr bwMode="auto">
          <a:xfrm>
            <a:off x="958850" y="2971800"/>
            <a:ext cx="2519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61573" name="Line 5"/>
          <p:cNvSpPr>
            <a:spLocks noChangeShapeType="1"/>
          </p:cNvSpPr>
          <p:nvPr/>
        </p:nvSpPr>
        <p:spPr bwMode="auto">
          <a:xfrm>
            <a:off x="958850" y="1531938"/>
            <a:ext cx="0" cy="1439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0950" name="Line 6"/>
          <p:cNvSpPr>
            <a:spLocks noChangeShapeType="1"/>
          </p:cNvSpPr>
          <p:nvPr/>
        </p:nvSpPr>
        <p:spPr bwMode="auto">
          <a:xfrm flipV="1">
            <a:off x="958850" y="1849438"/>
            <a:ext cx="1943100" cy="1122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958850" y="1849438"/>
            <a:ext cx="1943100" cy="1122362"/>
            <a:chOff x="604" y="1165"/>
            <a:chExt cx="1224" cy="707"/>
          </a:xfrm>
        </p:grpSpPr>
        <p:sp>
          <p:nvSpPr>
            <p:cNvPr id="1261604" name="Line 7"/>
            <p:cNvSpPr>
              <a:spLocks noChangeShapeType="1"/>
            </p:cNvSpPr>
            <p:nvPr/>
          </p:nvSpPr>
          <p:spPr bwMode="auto">
            <a:xfrm>
              <a:off x="1828" y="1169"/>
              <a:ext cx="0" cy="7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61605" name="Line 8"/>
            <p:cNvSpPr>
              <a:spLocks noChangeShapeType="1"/>
            </p:cNvSpPr>
            <p:nvPr/>
          </p:nvSpPr>
          <p:spPr bwMode="auto">
            <a:xfrm flipH="1">
              <a:off x="604" y="1165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2687638" y="288766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511175" y="161925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10955" name="Line 11"/>
          <p:cNvSpPr>
            <a:spLocks noChangeShapeType="1"/>
          </p:cNvSpPr>
          <p:nvPr/>
        </p:nvSpPr>
        <p:spPr bwMode="auto">
          <a:xfrm>
            <a:off x="958850" y="1849438"/>
            <a:ext cx="0" cy="11160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 flipH="1">
            <a:off x="958850" y="2971800"/>
            <a:ext cx="1943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957263" y="4484688"/>
            <a:ext cx="2665412" cy="1382712"/>
            <a:chOff x="657" y="2523"/>
            <a:chExt cx="1679" cy="871"/>
          </a:xfrm>
        </p:grpSpPr>
        <p:sp>
          <p:nvSpPr>
            <p:cNvPr id="1261600" name="AutoShape 14"/>
            <p:cNvSpPr>
              <a:spLocks noChangeArrowheads="1"/>
            </p:cNvSpPr>
            <p:nvPr/>
          </p:nvSpPr>
          <p:spPr bwMode="auto">
            <a:xfrm>
              <a:off x="657" y="2523"/>
              <a:ext cx="1679" cy="862"/>
            </a:xfrm>
            <a:prstGeom prst="cube">
              <a:avLst>
                <a:gd name="adj" fmla="val 25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261601" name="Line 15"/>
            <p:cNvSpPr>
              <a:spLocks noChangeShapeType="1"/>
            </p:cNvSpPr>
            <p:nvPr/>
          </p:nvSpPr>
          <p:spPr bwMode="auto">
            <a:xfrm>
              <a:off x="884" y="3167"/>
              <a:ext cx="14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61602" name="Line 16"/>
            <p:cNvSpPr>
              <a:spLocks noChangeShapeType="1"/>
            </p:cNvSpPr>
            <p:nvPr/>
          </p:nvSpPr>
          <p:spPr bwMode="auto">
            <a:xfrm>
              <a:off x="884" y="2523"/>
              <a:ext cx="0" cy="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61603" name="Line 17"/>
            <p:cNvSpPr>
              <a:spLocks noChangeAspect="1" noChangeShapeType="1"/>
            </p:cNvSpPr>
            <p:nvPr/>
          </p:nvSpPr>
          <p:spPr bwMode="auto">
            <a:xfrm flipV="1">
              <a:off x="657" y="3167"/>
              <a:ext cx="227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10962" name="Line 18"/>
          <p:cNvSpPr>
            <a:spLocks noChangeShapeType="1"/>
          </p:cNvSpPr>
          <p:nvPr/>
        </p:nvSpPr>
        <p:spPr bwMode="auto">
          <a:xfrm>
            <a:off x="1317625" y="4484688"/>
            <a:ext cx="1944688" cy="1368425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957263" y="4845050"/>
            <a:ext cx="2679700" cy="1008063"/>
            <a:chOff x="603" y="3052"/>
            <a:chExt cx="1688" cy="635"/>
          </a:xfrm>
        </p:grpSpPr>
        <p:sp>
          <p:nvSpPr>
            <p:cNvPr id="1261597" name="Line 19"/>
            <p:cNvSpPr>
              <a:spLocks noChangeShapeType="1"/>
            </p:cNvSpPr>
            <p:nvPr/>
          </p:nvSpPr>
          <p:spPr bwMode="auto">
            <a:xfrm>
              <a:off x="2064" y="3052"/>
              <a:ext cx="0" cy="63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61598" name="Line 20"/>
            <p:cNvSpPr>
              <a:spLocks noChangeShapeType="1"/>
            </p:cNvSpPr>
            <p:nvPr/>
          </p:nvSpPr>
          <p:spPr bwMode="auto">
            <a:xfrm>
              <a:off x="603" y="3687"/>
              <a:ext cx="145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61599" name="Line 21"/>
            <p:cNvSpPr>
              <a:spLocks noChangeAspect="1" noChangeShapeType="1"/>
            </p:cNvSpPr>
            <p:nvPr/>
          </p:nvSpPr>
          <p:spPr bwMode="auto">
            <a:xfrm flipV="1">
              <a:off x="2064" y="3460"/>
              <a:ext cx="227" cy="22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10967" name="Text Box 23"/>
          <p:cNvSpPr txBox="1">
            <a:spLocks noChangeArrowheads="1"/>
          </p:cNvSpPr>
          <p:nvPr/>
        </p:nvSpPr>
        <p:spPr bwMode="auto">
          <a:xfrm>
            <a:off x="1901825" y="58197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10968" name="Text Box 24"/>
          <p:cNvSpPr txBox="1">
            <a:spLocks noChangeArrowheads="1"/>
          </p:cNvSpPr>
          <p:nvPr/>
        </p:nvSpPr>
        <p:spPr bwMode="auto">
          <a:xfrm>
            <a:off x="3462338" y="54451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10969" name="Text Box 25"/>
          <p:cNvSpPr txBox="1">
            <a:spLocks noChangeArrowheads="1"/>
          </p:cNvSpPr>
          <p:nvPr/>
        </p:nvSpPr>
        <p:spPr bwMode="auto">
          <a:xfrm>
            <a:off x="2843213" y="50133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261586" name="Text Box 26"/>
          <p:cNvSpPr txBox="1">
            <a:spLocks noChangeArrowheads="1"/>
          </p:cNvSpPr>
          <p:nvPr/>
        </p:nvSpPr>
        <p:spPr bwMode="auto">
          <a:xfrm>
            <a:off x="2268538" y="1268413"/>
            <a:ext cx="1233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261587" name="Rectangle 28"/>
          <p:cNvSpPr>
            <a:spLocks noChangeArrowheads="1"/>
          </p:cNvSpPr>
          <p:nvPr/>
        </p:nvSpPr>
        <p:spPr bwMode="auto">
          <a:xfrm>
            <a:off x="741363" y="2887663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210976" name="Text Box 32"/>
          <p:cNvSpPr txBox="1">
            <a:spLocks noChangeArrowheads="1"/>
          </p:cNvSpPr>
          <p:nvPr/>
        </p:nvSpPr>
        <p:spPr bwMode="auto">
          <a:xfrm>
            <a:off x="1177925" y="40513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endParaRPr kumimoji="1" lang="en-US" altLang="zh-CN" sz="2400" b="1" smtClean="0">
              <a:solidFill>
                <a:srgbClr val="000000"/>
              </a:solidFill>
            </a:endParaRPr>
          </a:p>
        </p:txBody>
      </p:sp>
      <p:sp>
        <p:nvSpPr>
          <p:cNvPr id="210977" name="Rectangle 33"/>
          <p:cNvSpPr>
            <a:spLocks noChangeArrowheads="1"/>
          </p:cNvSpPr>
          <p:nvPr/>
        </p:nvSpPr>
        <p:spPr bwMode="auto">
          <a:xfrm>
            <a:off x="3060700" y="58197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210980" name="Text Box 36"/>
          <p:cNvSpPr txBox="1">
            <a:spLocks noChangeArrowheads="1"/>
          </p:cNvSpPr>
          <p:nvPr/>
        </p:nvSpPr>
        <p:spPr bwMode="auto">
          <a:xfrm>
            <a:off x="4572000" y="1747838"/>
            <a:ext cx="296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若令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</a:t>
            </a:r>
          </a:p>
        </p:txBody>
      </p:sp>
      <p:graphicFrame>
        <p:nvGraphicFramePr>
          <p:cNvPr id="210981" name="Object 5"/>
          <p:cNvGraphicFramePr>
            <a:graphicFrameLocks noChangeAspect="1"/>
          </p:cNvGraphicFramePr>
          <p:nvPr/>
        </p:nvGraphicFramePr>
        <p:xfrm>
          <a:off x="4495800" y="5268913"/>
          <a:ext cx="3932238" cy="584200"/>
        </p:xfrm>
        <a:graphic>
          <a:graphicData uri="http://schemas.openxmlformats.org/presentationml/2006/ole">
            <p:oleObj spid="_x0000_s108547" name="Equation" r:id="rId4" imgW="1968500" imgH="292100" progId="">
              <p:embed/>
            </p:oleObj>
          </a:graphicData>
        </a:graphic>
      </p:graphicFrame>
      <p:sp>
        <p:nvSpPr>
          <p:cNvPr id="210983" name="Text Box 39"/>
          <p:cNvSpPr txBox="1">
            <a:spLocks noChangeArrowheads="1"/>
          </p:cNvSpPr>
          <p:nvPr/>
        </p:nvSpPr>
        <p:spPr bwMode="auto">
          <a:xfrm>
            <a:off x="4572000" y="4629150"/>
            <a:ext cx="336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若令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</a:t>
            </a:r>
          </a:p>
        </p:txBody>
      </p:sp>
      <p:sp>
        <p:nvSpPr>
          <p:cNvPr id="210985" name="Rectangle 41"/>
          <p:cNvSpPr>
            <a:spLocks noChangeArrowheads="1"/>
          </p:cNvSpPr>
          <p:nvPr/>
        </p:nvSpPr>
        <p:spPr bwMode="auto">
          <a:xfrm>
            <a:off x="6516688" y="2420938"/>
            <a:ext cx="1295400" cy="503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210986" name="Rectangle 42"/>
          <p:cNvSpPr>
            <a:spLocks noChangeArrowheads="1"/>
          </p:cNvSpPr>
          <p:nvPr/>
        </p:nvSpPr>
        <p:spPr bwMode="auto">
          <a:xfrm>
            <a:off x="7164388" y="5300663"/>
            <a:ext cx="1295400" cy="503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261595" name="Oval 44"/>
          <p:cNvSpPr>
            <a:spLocks noChangeAspect="1" noChangeArrowheads="1"/>
          </p:cNvSpPr>
          <p:nvPr/>
        </p:nvSpPr>
        <p:spPr bwMode="auto">
          <a:xfrm>
            <a:off x="2857500" y="1801813"/>
            <a:ext cx="107950" cy="1079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4071938" y="563563"/>
            <a:ext cx="4343400" cy="493712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81000" indent="-38100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[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]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…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≥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0  </a:t>
            </a:r>
            <a:endParaRPr lang="zh-CN" altLang="en-US" sz="2400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 -3.64162E-6 L 3.61111E-6 -0.00161 " pathEditMode="relative" rAng="0" ptsTypes="AA">
                                      <p:cBhvr>
                                        <p:cTn id="31" dur="2000" spd="-100000" fill="hold"/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-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210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3" dur="500"/>
                                        <p:tgtEl>
                                          <p:spTgt spid="21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1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1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21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21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21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210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 animBg="1"/>
      <p:bldP spid="210953" grpId="0"/>
      <p:bldP spid="210954" grpId="0"/>
      <p:bldP spid="210955" grpId="0" animBg="1"/>
      <p:bldP spid="210955" grpId="1" animBg="1"/>
      <p:bldP spid="210956" grpId="0" animBg="1"/>
      <p:bldP spid="210962" grpId="0" animBg="1"/>
      <p:bldP spid="210967" grpId="0"/>
      <p:bldP spid="210968" grpId="0"/>
      <p:bldP spid="210969" grpId="0"/>
      <p:bldP spid="210976" grpId="0"/>
      <p:bldP spid="210980" grpId="0"/>
      <p:bldP spid="210983" grpId="0"/>
      <p:bldP spid="210985" grpId="0" animBg="1"/>
      <p:bldP spid="210986" grpId="0" animBg="1"/>
      <p:bldP spid="3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EFEFE670-7EFD-40BC-A194-13D745598485}" type="slidenum">
              <a:rPr lang="en-US" altLang="zh-CN"/>
              <a:pPr algn="ctr">
                <a:defRPr/>
              </a:pPr>
              <a:t>120</a:t>
            </a:fld>
            <a:endParaRPr lang="en-US" altLang="zh-CN"/>
          </a:p>
        </p:txBody>
      </p:sp>
      <p:sp>
        <p:nvSpPr>
          <p:cNvPr id="133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6481763" cy="792162"/>
          </a:xfrm>
          <a:solidFill>
            <a:srgbClr val="FFFFFF"/>
          </a:solidFill>
        </p:spPr>
        <p:txBody>
          <a:bodyPr anchor="t"/>
          <a:lstStyle/>
          <a:p>
            <a:pPr>
              <a:defRPr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ea typeface="黑体" pitchFamily="2" charset="-122"/>
              </a:rPr>
              <a:t> </a:t>
            </a:r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  <a:ea typeface="黑体" pitchFamily="2" charset="-122"/>
              </a:rPr>
              <a:t>例   </a:t>
            </a:r>
            <a:r>
              <a:rPr lang="zh-CN" altLang="en-US" sz="2800" dirty="0">
                <a:ea typeface="黑体" pitchFamily="2" charset="-122"/>
              </a:rPr>
              <a:t>求 </a:t>
            </a:r>
            <a:r>
              <a:rPr lang="en-US" altLang="zh-CN" sz="2800" i="1" dirty="0">
                <a:ea typeface="黑体" pitchFamily="2" charset="-122"/>
              </a:rPr>
              <a:t>a , b </a:t>
            </a:r>
            <a:r>
              <a:rPr lang="zh-CN" altLang="en-US" sz="2800" dirty="0">
                <a:ea typeface="黑体" pitchFamily="2" charset="-122"/>
              </a:rPr>
              <a:t>的值与正交矩阵 </a:t>
            </a:r>
            <a:r>
              <a:rPr lang="en-US" altLang="zh-CN" sz="2800" i="1" dirty="0">
                <a:ea typeface="黑体" pitchFamily="2" charset="-122"/>
              </a:rPr>
              <a:t>C </a:t>
            </a:r>
            <a:r>
              <a:rPr lang="en-US" altLang="zh-CN" sz="2800" dirty="0">
                <a:ea typeface="黑体" pitchFamily="2" charset="-122"/>
              </a:rPr>
              <a:t>, </a:t>
            </a:r>
            <a:r>
              <a:rPr lang="zh-CN" altLang="en-US" sz="2800" dirty="0">
                <a:ea typeface="黑体" pitchFamily="2" charset="-122"/>
              </a:rPr>
              <a:t>使</a:t>
            </a: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 </a:t>
            </a:r>
          </a:p>
        </p:txBody>
      </p:sp>
      <p:graphicFrame>
        <p:nvGraphicFramePr>
          <p:cNvPr id="1370116" name="Object 2"/>
          <p:cNvGraphicFramePr>
            <a:graphicFrameLocks noChangeAspect="1"/>
          </p:cNvGraphicFramePr>
          <p:nvPr/>
        </p:nvGraphicFramePr>
        <p:xfrm>
          <a:off x="179388" y="1268413"/>
          <a:ext cx="4105275" cy="577850"/>
        </p:xfrm>
        <a:graphic>
          <a:graphicData uri="http://schemas.openxmlformats.org/presentationml/2006/ole">
            <p:oleObj spid="_x0000_s185346" name="公式" r:id="rId3" imgW="1619446" imgH="219033" progId="Equation.3">
              <p:embed/>
            </p:oleObj>
          </a:graphicData>
        </a:graphic>
      </p:graphicFrame>
      <p:graphicFrame>
        <p:nvGraphicFramePr>
          <p:cNvPr id="1370117" name="Object 3"/>
          <p:cNvGraphicFramePr>
            <a:graphicFrameLocks noChangeAspect="1"/>
          </p:cNvGraphicFramePr>
          <p:nvPr/>
        </p:nvGraphicFramePr>
        <p:xfrm>
          <a:off x="4284663" y="836613"/>
          <a:ext cx="4608512" cy="1563687"/>
        </p:xfrm>
        <a:graphic>
          <a:graphicData uri="http://schemas.openxmlformats.org/presentationml/2006/ole">
            <p:oleObj spid="_x0000_s185347" name="公式" r:id="rId4" imgW="2047677" imgH="685853" progId="Equation.3">
              <p:embed/>
            </p:oleObj>
          </a:graphicData>
        </a:graphic>
      </p:graphicFrame>
      <p:graphicFrame>
        <p:nvGraphicFramePr>
          <p:cNvPr id="1339397" name="Object 4"/>
          <p:cNvGraphicFramePr>
            <a:graphicFrameLocks noChangeAspect="1"/>
          </p:cNvGraphicFramePr>
          <p:nvPr/>
        </p:nvGraphicFramePr>
        <p:xfrm>
          <a:off x="1258888" y="2060575"/>
          <a:ext cx="1512887" cy="547688"/>
        </p:xfrm>
        <a:graphic>
          <a:graphicData uri="http://schemas.openxmlformats.org/presentationml/2006/ole">
            <p:oleObj spid="_x0000_s185348" name="公式" r:id="rId5" imgW="762142" imgH="190703" progId="Equation.3">
              <p:embed/>
            </p:oleObj>
          </a:graphicData>
        </a:graphic>
      </p:graphicFrame>
      <p:graphicFrame>
        <p:nvGraphicFramePr>
          <p:cNvPr id="1339398" name="Object 5"/>
          <p:cNvGraphicFramePr>
            <a:graphicFrameLocks noChangeAspect="1"/>
          </p:cNvGraphicFramePr>
          <p:nvPr/>
        </p:nvGraphicFramePr>
        <p:xfrm>
          <a:off x="814388" y="3787775"/>
          <a:ext cx="2520950" cy="1670050"/>
        </p:xfrm>
        <a:graphic>
          <a:graphicData uri="http://schemas.openxmlformats.org/presentationml/2006/ole">
            <p:oleObj spid="_x0000_s185349" name="公式" r:id="rId6" imgW="1047629" imgH="685853" progId="Equation.3">
              <p:embed/>
            </p:oleObj>
          </a:graphicData>
        </a:graphic>
      </p:graphicFrame>
      <p:sp>
        <p:nvSpPr>
          <p:cNvPr id="1339400" name="Text Box 8"/>
          <p:cNvSpPr txBox="1">
            <a:spLocks noChangeArrowheads="1"/>
          </p:cNvSpPr>
          <p:nvPr/>
        </p:nvSpPr>
        <p:spPr bwMode="auto">
          <a:xfrm>
            <a:off x="539750" y="1989138"/>
            <a:ext cx="57626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</a:rPr>
              <a:t>解</a:t>
            </a:r>
          </a:p>
        </p:txBody>
      </p:sp>
      <p:graphicFrame>
        <p:nvGraphicFramePr>
          <p:cNvPr id="1339401" name="Object 6"/>
          <p:cNvGraphicFramePr>
            <a:graphicFrameLocks noChangeAspect="1"/>
          </p:cNvGraphicFramePr>
          <p:nvPr/>
        </p:nvGraphicFramePr>
        <p:xfrm>
          <a:off x="2411413" y="2635250"/>
          <a:ext cx="1355725" cy="481013"/>
        </p:xfrm>
        <a:graphic>
          <a:graphicData uri="http://schemas.openxmlformats.org/presentationml/2006/ole">
            <p:oleObj spid="_x0000_s185350" name="公式" r:id="rId7" imgW="647610" imgH="190703" progId="Equation.3">
              <p:embed/>
            </p:oleObj>
          </a:graphicData>
        </a:graphic>
      </p:graphicFrame>
      <p:graphicFrame>
        <p:nvGraphicFramePr>
          <p:cNvPr id="1339402" name="Object 7"/>
          <p:cNvGraphicFramePr>
            <a:graphicFrameLocks noChangeAspect="1"/>
          </p:cNvGraphicFramePr>
          <p:nvPr/>
        </p:nvGraphicFramePr>
        <p:xfrm>
          <a:off x="3724275" y="2635250"/>
          <a:ext cx="1828800" cy="481013"/>
        </p:xfrm>
        <a:graphic>
          <a:graphicData uri="http://schemas.openxmlformats.org/presentationml/2006/ole">
            <p:oleObj spid="_x0000_s185351" name="公式" r:id="rId8" imgW="876253" imgH="190703" progId="Equation.3">
              <p:embed/>
            </p:oleObj>
          </a:graphicData>
        </a:graphic>
      </p:graphicFrame>
      <p:graphicFrame>
        <p:nvGraphicFramePr>
          <p:cNvPr id="1339403" name="Object 8"/>
          <p:cNvGraphicFramePr>
            <a:graphicFrameLocks noChangeAspect="1"/>
          </p:cNvGraphicFramePr>
          <p:nvPr/>
        </p:nvGraphicFramePr>
        <p:xfrm>
          <a:off x="1085850" y="2635250"/>
          <a:ext cx="1250950" cy="420688"/>
        </p:xfrm>
        <a:graphic>
          <a:graphicData uri="http://schemas.openxmlformats.org/presentationml/2006/ole">
            <p:oleObj spid="_x0000_s185352" name="公式" r:id="rId9" imgW="600029" imgH="171252" progId="Equation.3">
              <p:embed/>
            </p:oleObj>
          </a:graphicData>
        </a:graphic>
      </p:graphicFrame>
      <p:graphicFrame>
        <p:nvGraphicFramePr>
          <p:cNvPr id="1339404" name="Object 9"/>
          <p:cNvGraphicFramePr>
            <a:graphicFrameLocks noChangeAspect="1"/>
          </p:cNvGraphicFramePr>
          <p:nvPr/>
        </p:nvGraphicFramePr>
        <p:xfrm>
          <a:off x="2338388" y="3211513"/>
          <a:ext cx="1276350" cy="481012"/>
        </p:xfrm>
        <a:graphic>
          <a:graphicData uri="http://schemas.openxmlformats.org/presentationml/2006/ole">
            <p:oleObj spid="_x0000_s185353" name="公式" r:id="rId10" imgW="609713" imgH="190703" progId="Equation.3">
              <p:embed/>
            </p:oleObj>
          </a:graphicData>
        </a:graphic>
      </p:graphicFrame>
      <p:graphicFrame>
        <p:nvGraphicFramePr>
          <p:cNvPr id="1339405" name="Object 10"/>
          <p:cNvGraphicFramePr>
            <a:graphicFrameLocks noChangeAspect="1"/>
          </p:cNvGraphicFramePr>
          <p:nvPr/>
        </p:nvGraphicFramePr>
        <p:xfrm>
          <a:off x="3765550" y="3211513"/>
          <a:ext cx="495300" cy="420687"/>
        </p:xfrm>
        <a:graphic>
          <a:graphicData uri="http://schemas.openxmlformats.org/presentationml/2006/ole">
            <p:oleObj spid="_x0000_s185354" name="公式" r:id="rId11" imgW="228643" imgH="171252" progId="Equation.3">
              <p:embed/>
            </p:oleObj>
          </a:graphicData>
        </a:graphic>
      </p:graphicFrame>
      <p:graphicFrame>
        <p:nvGraphicFramePr>
          <p:cNvPr id="1339406" name="Object 11"/>
          <p:cNvGraphicFramePr>
            <a:graphicFrameLocks noChangeAspect="1"/>
          </p:cNvGraphicFramePr>
          <p:nvPr/>
        </p:nvGraphicFramePr>
        <p:xfrm>
          <a:off x="5676900" y="2660650"/>
          <a:ext cx="1198563" cy="481013"/>
        </p:xfrm>
        <a:graphic>
          <a:graphicData uri="http://schemas.openxmlformats.org/presentationml/2006/ole">
            <p:oleObj spid="_x0000_s185355" name="公式" r:id="rId12" imgW="571396" imgH="190703" progId="Equation.3">
              <p:embed/>
            </p:oleObj>
          </a:graphicData>
        </a:graphic>
      </p:graphicFrame>
      <p:graphicFrame>
        <p:nvGraphicFramePr>
          <p:cNvPr id="1339407" name="Object 12"/>
          <p:cNvGraphicFramePr>
            <a:graphicFrameLocks noChangeAspect="1"/>
          </p:cNvGraphicFramePr>
          <p:nvPr/>
        </p:nvGraphicFramePr>
        <p:xfrm>
          <a:off x="3300413" y="3859213"/>
          <a:ext cx="2217737" cy="1670050"/>
        </p:xfrm>
        <a:graphic>
          <a:graphicData uri="http://schemas.openxmlformats.org/presentationml/2006/ole">
            <p:oleObj spid="_x0000_s185356" name="公式" r:id="rId13" imgW="914570" imgH="685853" progId="Equation.3">
              <p:embed/>
            </p:oleObj>
          </a:graphicData>
        </a:graphic>
      </p:graphicFrame>
      <p:graphicFrame>
        <p:nvGraphicFramePr>
          <p:cNvPr id="1339408" name="Object 13"/>
          <p:cNvGraphicFramePr>
            <a:graphicFrameLocks noChangeAspect="1"/>
          </p:cNvGraphicFramePr>
          <p:nvPr/>
        </p:nvGraphicFramePr>
        <p:xfrm>
          <a:off x="5580063" y="4333875"/>
          <a:ext cx="2035175" cy="547688"/>
        </p:xfrm>
        <a:graphic>
          <a:graphicData uri="http://schemas.openxmlformats.org/presentationml/2006/ole">
            <p:oleObj spid="_x0000_s185357" name="公式" r:id="rId14" imgW="838356" imgH="219033" progId="Equation.3">
              <p:embed/>
            </p:oleObj>
          </a:graphicData>
        </a:graphic>
      </p:graphicFrame>
      <p:graphicFrame>
        <p:nvGraphicFramePr>
          <p:cNvPr id="1339409" name="Object 14"/>
          <p:cNvGraphicFramePr>
            <a:graphicFrameLocks noChangeAspect="1"/>
          </p:cNvGraphicFramePr>
          <p:nvPr/>
        </p:nvGraphicFramePr>
        <p:xfrm>
          <a:off x="6443663" y="5011738"/>
          <a:ext cx="1171575" cy="481012"/>
        </p:xfrm>
        <a:graphic>
          <a:graphicData uri="http://schemas.openxmlformats.org/presentationml/2006/ole">
            <p:oleObj spid="_x0000_s185358" name="公式" r:id="rId15" imgW="562132" imgH="190703" progId="Equation.3">
              <p:embed/>
            </p:oleObj>
          </a:graphicData>
        </a:graphic>
      </p:graphicFrame>
      <p:graphicFrame>
        <p:nvGraphicFramePr>
          <p:cNvPr id="1339414" name="Object 15"/>
          <p:cNvGraphicFramePr>
            <a:graphicFrameLocks noGrp="1" noChangeAspect="1"/>
          </p:cNvGraphicFramePr>
          <p:nvPr>
            <p:ph idx="1"/>
          </p:nvPr>
        </p:nvGraphicFramePr>
        <p:xfrm>
          <a:off x="395288" y="5516563"/>
          <a:ext cx="5803900" cy="577850"/>
        </p:xfrm>
        <a:graphic>
          <a:graphicData uri="http://schemas.openxmlformats.org/presentationml/2006/ole">
            <p:oleObj spid="_x0000_s185359" name="公式" r:id="rId16" imgW="2286004" imgH="21903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3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3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9400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46AD415C-A11A-4A39-98F9-6386E28C64A5}" type="slidenum">
              <a:rPr lang="en-US" altLang="zh-CN"/>
              <a:pPr algn="ctr">
                <a:defRPr/>
              </a:pPr>
              <a:t>121</a:t>
            </a:fld>
            <a:endParaRPr lang="en-US" altLang="zh-CN"/>
          </a:p>
        </p:txBody>
      </p:sp>
      <p:graphicFrame>
        <p:nvGraphicFramePr>
          <p:cNvPr id="1371139" name="Object 2"/>
          <p:cNvGraphicFramePr>
            <a:graphicFrameLocks noChangeAspect="1"/>
          </p:cNvGraphicFramePr>
          <p:nvPr/>
        </p:nvGraphicFramePr>
        <p:xfrm>
          <a:off x="611188" y="404813"/>
          <a:ext cx="5803900" cy="1524000"/>
        </p:xfrm>
        <a:graphic>
          <a:graphicData uri="http://schemas.openxmlformats.org/presentationml/2006/ole">
            <p:oleObj spid="_x0000_s186370" name="Equation" r:id="rId3" imgW="5791014" imgH="1514627" progId="Equation.3">
              <p:embed/>
            </p:oleObj>
          </a:graphicData>
        </a:graphic>
      </p:graphicFrame>
      <p:graphicFrame>
        <p:nvGraphicFramePr>
          <p:cNvPr id="1340425" name="Object 3"/>
          <p:cNvGraphicFramePr>
            <a:graphicFrameLocks noChangeAspect="1"/>
          </p:cNvGraphicFramePr>
          <p:nvPr/>
        </p:nvGraphicFramePr>
        <p:xfrm>
          <a:off x="468313" y="2060575"/>
          <a:ext cx="3557587" cy="539750"/>
        </p:xfrm>
        <a:graphic>
          <a:graphicData uri="http://schemas.openxmlformats.org/presentationml/2006/ole">
            <p:oleObj spid="_x0000_s186371" name="公式" r:id="rId4" imgW="1409752" imgH="209731" progId="Equation.3">
              <p:embed/>
            </p:oleObj>
          </a:graphicData>
        </a:graphic>
      </p:graphicFrame>
      <p:graphicFrame>
        <p:nvGraphicFramePr>
          <p:cNvPr id="1340426" name="Object 4"/>
          <p:cNvGraphicFramePr>
            <a:graphicFrameLocks noChangeAspect="1"/>
          </p:cNvGraphicFramePr>
          <p:nvPr/>
        </p:nvGraphicFramePr>
        <p:xfrm>
          <a:off x="828675" y="2767013"/>
          <a:ext cx="3167063" cy="1706562"/>
        </p:xfrm>
        <a:graphic>
          <a:graphicData uri="http://schemas.openxmlformats.org/presentationml/2006/ole">
            <p:oleObj spid="_x0000_s186372" name="公式" r:id="rId5" imgW="1238375" imgH="704881" progId="Equation.3">
              <p:embed/>
            </p:oleObj>
          </a:graphicData>
        </a:graphic>
      </p:graphicFrame>
      <p:graphicFrame>
        <p:nvGraphicFramePr>
          <p:cNvPr id="1340427" name="Object 5"/>
          <p:cNvGraphicFramePr>
            <a:graphicFrameLocks noChangeAspect="1"/>
          </p:cNvGraphicFramePr>
          <p:nvPr/>
        </p:nvGraphicFramePr>
        <p:xfrm>
          <a:off x="6373813" y="3268663"/>
          <a:ext cx="2225675" cy="682625"/>
        </p:xfrm>
        <a:graphic>
          <a:graphicData uri="http://schemas.openxmlformats.org/presentationml/2006/ole">
            <p:oleObj spid="_x0000_s186373" name="公式" r:id="rId6" imgW="952467" imgH="247787" progId="Equation.3">
              <p:embed/>
            </p:oleObj>
          </a:graphicData>
        </a:graphic>
      </p:graphicFrame>
      <p:graphicFrame>
        <p:nvGraphicFramePr>
          <p:cNvPr id="1371143" name="Object 6"/>
          <p:cNvGraphicFramePr>
            <a:graphicFrameLocks noChangeAspect="1"/>
          </p:cNvGraphicFramePr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p:oleObj spid="_x0000_s186374" name="Equation" r:id="rId7" imgW="190500" imgH="419100" progId="Equation.3">
              <p:embed/>
            </p:oleObj>
          </a:graphicData>
        </a:graphic>
      </p:graphicFrame>
      <p:graphicFrame>
        <p:nvGraphicFramePr>
          <p:cNvPr id="1340432" name="Object 7"/>
          <p:cNvGraphicFramePr>
            <a:graphicFrameLocks noChangeAspect="1"/>
          </p:cNvGraphicFramePr>
          <p:nvPr/>
        </p:nvGraphicFramePr>
        <p:xfrm>
          <a:off x="3995738" y="2781300"/>
          <a:ext cx="2087562" cy="1639888"/>
        </p:xfrm>
        <a:graphic>
          <a:graphicData uri="http://schemas.openxmlformats.org/presentationml/2006/ole">
            <p:oleObj spid="_x0000_s186375" name="公式" r:id="rId8" imgW="876253" imgH="685853" progId="Equation.3">
              <p:embed/>
            </p:oleObj>
          </a:graphicData>
        </a:graphic>
      </p:graphicFrame>
      <p:graphicFrame>
        <p:nvGraphicFramePr>
          <p:cNvPr id="1340433" name="Object 8"/>
          <p:cNvGraphicFramePr>
            <a:graphicFrameLocks noChangeAspect="1"/>
          </p:cNvGraphicFramePr>
          <p:nvPr/>
        </p:nvGraphicFramePr>
        <p:xfrm>
          <a:off x="2195513" y="4652963"/>
          <a:ext cx="5840412" cy="581025"/>
        </p:xfrm>
        <a:graphic>
          <a:graphicData uri="http://schemas.openxmlformats.org/presentationml/2006/ole">
            <p:oleObj spid="_x0000_s186376" name="公式" r:id="rId9" imgW="2419484" imgH="228759" progId="Equation.3">
              <p:embed/>
            </p:oleObj>
          </a:graphicData>
        </a:graphic>
      </p:graphicFrame>
      <p:graphicFrame>
        <p:nvGraphicFramePr>
          <p:cNvPr id="1340434" name="Object 9"/>
          <p:cNvGraphicFramePr>
            <a:graphicFrameLocks noChangeAspect="1"/>
          </p:cNvGraphicFramePr>
          <p:nvPr/>
        </p:nvGraphicFramePr>
        <p:xfrm>
          <a:off x="2051050" y="5300663"/>
          <a:ext cx="6022975" cy="636587"/>
        </p:xfrm>
        <a:graphic>
          <a:graphicData uri="http://schemas.openxmlformats.org/presentationml/2006/ole">
            <p:oleObj spid="_x0000_s186377" name="公式" r:id="rId10" imgW="2390851" imgH="247787" progId="Equation.3">
              <p:embed/>
            </p:oleObj>
          </a:graphicData>
        </a:graphic>
      </p:graphicFrame>
      <p:graphicFrame>
        <p:nvGraphicFramePr>
          <p:cNvPr id="1340435" name="Object 10"/>
          <p:cNvGraphicFramePr>
            <a:graphicFrameLocks noChangeAspect="1"/>
          </p:cNvGraphicFramePr>
          <p:nvPr/>
        </p:nvGraphicFramePr>
        <p:xfrm>
          <a:off x="539750" y="4724400"/>
          <a:ext cx="1511300" cy="473075"/>
        </p:xfrm>
        <a:graphic>
          <a:graphicData uri="http://schemas.openxmlformats.org/presentationml/2006/ole">
            <p:oleObj spid="_x0000_s186378" name="公式" r:id="rId11" imgW="638346" imgH="190703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4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4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4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28CC4ADE-9E77-46B3-A80B-724E94DB3332}" type="slidenum">
              <a:rPr lang="en-US" altLang="zh-CN"/>
              <a:pPr algn="ctr">
                <a:defRPr/>
              </a:pPr>
              <a:t>122</a:t>
            </a:fld>
            <a:endParaRPr lang="en-US" altLang="zh-CN"/>
          </a:p>
        </p:txBody>
      </p:sp>
      <p:graphicFrame>
        <p:nvGraphicFramePr>
          <p:cNvPr id="1372163" name="Object 2"/>
          <p:cNvGraphicFramePr>
            <a:graphicFrameLocks noChangeAspect="1"/>
          </p:cNvGraphicFramePr>
          <p:nvPr/>
        </p:nvGraphicFramePr>
        <p:xfrm>
          <a:off x="2987675" y="631825"/>
          <a:ext cx="2446338" cy="581025"/>
        </p:xfrm>
        <a:graphic>
          <a:graphicData uri="http://schemas.openxmlformats.org/presentationml/2006/ole">
            <p:oleObj spid="_x0000_s187394" name="公式" r:id="rId3" imgW="1009733" imgH="228759" progId="Equation.3">
              <p:embed/>
            </p:oleObj>
          </a:graphicData>
        </a:graphic>
      </p:graphicFrame>
      <p:graphicFrame>
        <p:nvGraphicFramePr>
          <p:cNvPr id="1372164" name="Object 3"/>
          <p:cNvGraphicFramePr>
            <a:graphicFrameLocks noChangeAspect="1"/>
          </p:cNvGraphicFramePr>
          <p:nvPr/>
        </p:nvGraphicFramePr>
        <p:xfrm>
          <a:off x="6084888" y="631825"/>
          <a:ext cx="2295525" cy="636588"/>
        </p:xfrm>
        <a:graphic>
          <a:graphicData uri="http://schemas.openxmlformats.org/presentationml/2006/ole">
            <p:oleObj spid="_x0000_s187395" name="公式" r:id="rId4" imgW="904885" imgH="247787" progId="Equation.3">
              <p:embed/>
            </p:oleObj>
          </a:graphicData>
        </a:graphic>
      </p:graphicFrame>
      <p:graphicFrame>
        <p:nvGraphicFramePr>
          <p:cNvPr id="1341444" name="Object 4"/>
          <p:cNvGraphicFramePr>
            <a:graphicFrameLocks noChangeAspect="1"/>
          </p:cNvGraphicFramePr>
          <p:nvPr/>
        </p:nvGraphicFramePr>
        <p:xfrm>
          <a:off x="3635375" y="1784350"/>
          <a:ext cx="4362450" cy="1090613"/>
        </p:xfrm>
        <a:graphic>
          <a:graphicData uri="http://schemas.openxmlformats.org/presentationml/2006/ole">
            <p:oleObj spid="_x0000_s187396" name="公式" r:id="rId5" imgW="1819456" imgH="447792" progId="Equation.3">
              <p:embed/>
            </p:oleObj>
          </a:graphicData>
        </a:graphic>
      </p:graphicFrame>
      <p:graphicFrame>
        <p:nvGraphicFramePr>
          <p:cNvPr id="1341445" name="Object 5"/>
          <p:cNvGraphicFramePr>
            <a:graphicFrameLocks noChangeAspect="1"/>
          </p:cNvGraphicFramePr>
          <p:nvPr/>
        </p:nvGraphicFramePr>
        <p:xfrm>
          <a:off x="2051050" y="5672138"/>
          <a:ext cx="4032250" cy="636587"/>
        </p:xfrm>
        <a:graphic>
          <a:graphicData uri="http://schemas.openxmlformats.org/presentationml/2006/ole">
            <p:oleObj spid="_x0000_s187397" name="公式" r:id="rId6" imgW="1438385" imgH="219033" progId="Equation.3">
              <p:embed/>
            </p:oleObj>
          </a:graphicData>
        </a:graphic>
      </p:graphicFrame>
      <p:graphicFrame>
        <p:nvGraphicFramePr>
          <p:cNvPr id="1341447" name="Object 6"/>
          <p:cNvGraphicFramePr>
            <a:graphicFrameLocks noChangeAspect="1"/>
          </p:cNvGraphicFramePr>
          <p:nvPr/>
        </p:nvGraphicFramePr>
        <p:xfrm>
          <a:off x="395288" y="2143125"/>
          <a:ext cx="3167062" cy="508000"/>
        </p:xfrm>
        <a:graphic>
          <a:graphicData uri="http://schemas.openxmlformats.org/presentationml/2006/ole">
            <p:oleObj spid="_x0000_s187398" name="公式" r:id="rId7" imgW="1409752" imgH="219033" progId="Equation.3">
              <p:embed/>
            </p:oleObj>
          </a:graphicData>
        </a:graphic>
      </p:graphicFrame>
      <p:graphicFrame>
        <p:nvGraphicFramePr>
          <p:cNvPr id="1341449" name="Object 7"/>
          <p:cNvGraphicFramePr>
            <a:graphicFrameLocks noChangeAspect="1"/>
          </p:cNvGraphicFramePr>
          <p:nvPr/>
        </p:nvGraphicFramePr>
        <p:xfrm>
          <a:off x="539750" y="5024438"/>
          <a:ext cx="6192838" cy="558800"/>
        </p:xfrm>
        <a:graphic>
          <a:graphicData uri="http://schemas.openxmlformats.org/presentationml/2006/ole">
            <p:oleObj spid="_x0000_s187399" name="公式" r:id="rId8" imgW="2533595" imgH="219033" progId="Equation.3">
              <p:embed/>
            </p:oleObj>
          </a:graphicData>
        </a:graphic>
      </p:graphicFrame>
      <p:graphicFrame>
        <p:nvGraphicFramePr>
          <p:cNvPr id="1341450" name="Object 8"/>
          <p:cNvGraphicFramePr>
            <a:graphicFrameLocks noChangeAspect="1"/>
          </p:cNvGraphicFramePr>
          <p:nvPr/>
        </p:nvGraphicFramePr>
        <p:xfrm>
          <a:off x="3635375" y="3871913"/>
          <a:ext cx="4149725" cy="1090612"/>
        </p:xfrm>
        <a:graphic>
          <a:graphicData uri="http://schemas.openxmlformats.org/presentationml/2006/ole">
            <p:oleObj spid="_x0000_s187400" name="公式" r:id="rId9" imgW="1733557" imgH="447792" progId="Equation.3">
              <p:embed/>
            </p:oleObj>
          </a:graphicData>
        </a:graphic>
      </p:graphicFrame>
      <p:graphicFrame>
        <p:nvGraphicFramePr>
          <p:cNvPr id="1341451" name="Object 9"/>
          <p:cNvGraphicFramePr>
            <a:graphicFrameLocks noChangeAspect="1"/>
          </p:cNvGraphicFramePr>
          <p:nvPr/>
        </p:nvGraphicFramePr>
        <p:xfrm>
          <a:off x="3563938" y="2792413"/>
          <a:ext cx="4392612" cy="1090612"/>
        </p:xfrm>
        <a:graphic>
          <a:graphicData uri="http://schemas.openxmlformats.org/presentationml/2006/ole">
            <p:oleObj spid="_x0000_s187401" name="公式" r:id="rId10" imgW="1828719" imgH="447792" progId="Equation.3">
              <p:embed/>
            </p:oleObj>
          </a:graphicData>
        </a:graphic>
      </p:graphicFrame>
      <p:graphicFrame>
        <p:nvGraphicFramePr>
          <p:cNvPr id="1372171" name="Object 10"/>
          <p:cNvGraphicFramePr>
            <a:graphicFrameLocks noGrp="1" noChangeAspect="1"/>
          </p:cNvGraphicFramePr>
          <p:nvPr>
            <p:ph sz="half" idx="1"/>
          </p:nvPr>
        </p:nvGraphicFramePr>
        <p:xfrm>
          <a:off x="323850" y="631825"/>
          <a:ext cx="2376488" cy="557213"/>
        </p:xfrm>
        <a:graphic>
          <a:graphicData uri="http://schemas.openxmlformats.org/presentationml/2006/ole">
            <p:oleObj spid="_x0000_s187402" name="公式" r:id="rId11" imgW="1018996" imgH="228759" progId="Equation.3">
              <p:embed/>
            </p:oleObj>
          </a:graphicData>
        </a:graphic>
      </p:graphicFrame>
      <p:graphicFrame>
        <p:nvGraphicFramePr>
          <p:cNvPr id="1372172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900113" y="1296988"/>
          <a:ext cx="3887787" cy="619125"/>
        </p:xfrm>
        <a:graphic>
          <a:graphicData uri="http://schemas.openxmlformats.org/presentationml/2006/ole">
            <p:oleObj spid="_x0000_s187403" name="公式" r:id="rId12" imgW="1428700" imgH="219033" progId="Equation.3">
              <p:embed/>
            </p:oleObj>
          </a:graphicData>
        </a:graphic>
      </p:graphicFrame>
      <p:sp>
        <p:nvSpPr>
          <p:cNvPr id="1372173" name="TextBox 12"/>
          <p:cNvSpPr txBox="1">
            <a:spLocks noChangeArrowheads="1"/>
          </p:cNvSpPr>
          <p:nvPr/>
        </p:nvSpPr>
        <p:spPr bwMode="auto">
          <a:xfrm>
            <a:off x="323850" y="1341438"/>
            <a:ext cx="5032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latin typeface="Arial" charset="0"/>
              </a:rPr>
              <a:t>因</a:t>
            </a:r>
          </a:p>
        </p:txBody>
      </p:sp>
      <p:sp>
        <p:nvSpPr>
          <p:cNvPr id="1372174" name="TextBox 13"/>
          <p:cNvSpPr txBox="1">
            <a:spLocks noChangeArrowheads="1"/>
          </p:cNvSpPr>
          <p:nvPr/>
        </p:nvSpPr>
        <p:spPr bwMode="auto">
          <a:xfrm>
            <a:off x="4537075" y="1341438"/>
            <a:ext cx="43561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latin typeface="Arial" charset="0"/>
              </a:rPr>
              <a:t>所以上三个向量两两正交</a:t>
            </a:r>
            <a:r>
              <a:rPr lang="en-US" altLang="zh-CN" sz="2800" b="1" smtClean="0">
                <a:solidFill>
                  <a:srgbClr val="000000"/>
                </a:solidFill>
                <a:latin typeface="Arial" charset="0"/>
              </a:rPr>
              <a:t>.</a:t>
            </a:r>
            <a:endParaRPr lang="zh-CN" altLang="en-US" sz="2800" b="1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4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4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AB312546-73DD-44F0-8EF8-B903399E615B}" type="slidenum">
              <a:rPr lang="en-US" altLang="zh-CN"/>
              <a:pPr algn="ctr">
                <a:defRPr/>
              </a:pPr>
              <a:t>123</a:t>
            </a:fld>
            <a:endParaRPr lang="en-US" altLang="zh-CN"/>
          </a:p>
        </p:txBody>
      </p:sp>
      <p:sp>
        <p:nvSpPr>
          <p:cNvPr id="135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0538"/>
            <a:ext cx="585788" cy="652462"/>
          </a:xfrm>
          <a:solidFill>
            <a:srgbClr val="FFFFFF"/>
          </a:solidFill>
        </p:spPr>
        <p:txBody>
          <a:bodyPr anchor="t"/>
          <a:lstStyle/>
          <a:p>
            <a:pPr>
              <a:defRPr/>
            </a:pPr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zh-CN" altLang="en-US" sz="2800" dirty="0">
                <a:solidFill>
                  <a:schemeClr val="bg1"/>
                </a:solidFill>
              </a:rPr>
              <a:t>  </a:t>
            </a:r>
          </a:p>
        </p:txBody>
      </p:sp>
      <p:graphicFrame>
        <p:nvGraphicFramePr>
          <p:cNvPr id="1355785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6357938" y="5214938"/>
          <a:ext cx="1984375" cy="684212"/>
        </p:xfrm>
        <a:graphic>
          <a:graphicData uri="http://schemas.openxmlformats.org/presentationml/2006/ole">
            <p:oleObj spid="_x0000_s188418" name="公式" r:id="rId3" imgW="736280" imgH="253890" progId="Equation.3">
              <p:embed/>
            </p:oleObj>
          </a:graphicData>
        </a:graphic>
      </p:graphicFrame>
      <p:graphicFrame>
        <p:nvGraphicFramePr>
          <p:cNvPr id="1373189" name="Object 3"/>
          <p:cNvGraphicFramePr>
            <a:graphicFrameLocks noChangeAspect="1"/>
          </p:cNvGraphicFramePr>
          <p:nvPr/>
        </p:nvGraphicFramePr>
        <p:xfrm>
          <a:off x="1255713" y="504825"/>
          <a:ext cx="5683250" cy="2281238"/>
        </p:xfrm>
        <a:graphic>
          <a:graphicData uri="http://schemas.openxmlformats.org/presentationml/2006/ole">
            <p:oleObj spid="_x0000_s188419" name="公式" r:id="rId4" imgW="2276320" imgH="933639" progId="Equation.3">
              <p:embed/>
            </p:oleObj>
          </a:graphicData>
        </a:graphic>
      </p:graphicFrame>
      <p:graphicFrame>
        <p:nvGraphicFramePr>
          <p:cNvPr id="1355780" name="Object 4"/>
          <p:cNvGraphicFramePr>
            <a:graphicFrameLocks noChangeAspect="1"/>
          </p:cNvGraphicFramePr>
          <p:nvPr/>
        </p:nvGraphicFramePr>
        <p:xfrm>
          <a:off x="1303338" y="3424238"/>
          <a:ext cx="2801937" cy="588962"/>
        </p:xfrm>
        <a:graphic>
          <a:graphicData uri="http://schemas.openxmlformats.org/presentationml/2006/ole">
            <p:oleObj spid="_x0000_s188420" name="公式" r:id="rId5" imgW="1200058" imgH="247787" progId="Equation.3">
              <p:embed/>
            </p:oleObj>
          </a:graphicData>
        </a:graphic>
      </p:graphicFrame>
      <p:graphicFrame>
        <p:nvGraphicFramePr>
          <p:cNvPr id="1355781" name="Object 5"/>
          <p:cNvGraphicFramePr>
            <a:graphicFrameLocks noChangeAspect="1"/>
          </p:cNvGraphicFramePr>
          <p:nvPr/>
        </p:nvGraphicFramePr>
        <p:xfrm>
          <a:off x="2565400" y="4737100"/>
          <a:ext cx="2506663" cy="477838"/>
        </p:xfrm>
        <a:graphic>
          <a:graphicData uri="http://schemas.openxmlformats.org/presentationml/2006/ole">
            <p:oleObj spid="_x0000_s188421" name="公式" r:id="rId6" imgW="1057314" imgH="190703" progId="Equation.3">
              <p:embed/>
            </p:oleObj>
          </a:graphicData>
        </a:graphic>
      </p:graphicFrame>
      <p:sp>
        <p:nvSpPr>
          <p:cNvPr id="1355782" name="Text Box 6"/>
          <p:cNvSpPr txBox="1">
            <a:spLocks noChangeArrowheads="1"/>
          </p:cNvSpPr>
          <p:nvPr/>
        </p:nvSpPr>
        <p:spPr bwMode="auto">
          <a:xfrm>
            <a:off x="468313" y="3438525"/>
            <a:ext cx="576262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</a:rPr>
              <a:t>解：</a:t>
            </a:r>
          </a:p>
        </p:txBody>
      </p:sp>
      <p:graphicFrame>
        <p:nvGraphicFramePr>
          <p:cNvPr id="1355783" name="Object 6"/>
          <p:cNvGraphicFramePr>
            <a:graphicFrameLocks noChangeAspect="1"/>
          </p:cNvGraphicFramePr>
          <p:nvPr/>
        </p:nvGraphicFramePr>
        <p:xfrm>
          <a:off x="4064000" y="2921000"/>
          <a:ext cx="2508250" cy="1651000"/>
        </p:xfrm>
        <a:graphic>
          <a:graphicData uri="http://schemas.openxmlformats.org/presentationml/2006/ole">
            <p:oleObj spid="_x0000_s188422" name="公式" r:id="rId7" imgW="1066999" imgH="704881" progId="Equation.3">
              <p:embed/>
            </p:oleObj>
          </a:graphicData>
        </a:graphic>
      </p:graphicFrame>
      <p:graphicFrame>
        <p:nvGraphicFramePr>
          <p:cNvPr id="1355784" name="Object 7"/>
          <p:cNvGraphicFramePr>
            <a:graphicFrameLocks noChangeAspect="1"/>
          </p:cNvGraphicFramePr>
          <p:nvPr/>
        </p:nvGraphicFramePr>
        <p:xfrm>
          <a:off x="2500313" y="5491163"/>
          <a:ext cx="1914525" cy="509587"/>
        </p:xfrm>
        <a:graphic>
          <a:graphicData uri="http://schemas.openxmlformats.org/presentationml/2006/ole">
            <p:oleObj spid="_x0000_s188423" name="公式" r:id="rId8" imgW="752457" imgH="19070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remove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57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578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5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5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5782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538163" y="1762125"/>
            <a:ext cx="1033462" cy="523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FF3300"/>
                </a:solidFill>
                <a:latin typeface="Arial" charset="0"/>
              </a:rPr>
              <a:t>法</a:t>
            </a:r>
            <a:r>
              <a:rPr lang="en-US" altLang="zh-CN" sz="2800" b="1" smtClean="0">
                <a:solidFill>
                  <a:srgbClr val="FF3300"/>
                </a:solidFill>
                <a:latin typeface="Arial" charset="0"/>
              </a:rPr>
              <a:t>1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587500" y="1200150"/>
          <a:ext cx="4573588" cy="1651000"/>
        </p:xfrm>
        <a:graphic>
          <a:graphicData uri="http://schemas.openxmlformats.org/presentationml/2006/ole">
            <p:oleObj spid="_x0000_s189442" name="公式" r:id="rId3" imgW="1962199" imgH="704881" progId="Equation.3">
              <p:embed/>
            </p:oleObj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833688" y="3429000"/>
          <a:ext cx="2595562" cy="531813"/>
        </p:xfrm>
        <a:graphic>
          <a:graphicData uri="http://schemas.openxmlformats.org/presentationml/2006/ole">
            <p:oleObj spid="_x0000_s189443" name="公式" r:id="rId4" imgW="1104895" imgH="219033" progId="Equation.3">
              <p:embed/>
            </p:oleObj>
          </a:graphicData>
        </a:graphic>
      </p:graphicFrame>
      <p:graphicFrame>
        <p:nvGraphicFramePr>
          <p:cNvPr id="8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3492500" y="4525963"/>
          <a:ext cx="2162175" cy="617537"/>
        </p:xfrm>
        <a:graphic>
          <a:graphicData uri="http://schemas.openxmlformats.org/presentationml/2006/ole">
            <p:oleObj spid="_x0000_s189444" name="公式" r:id="rId5" imgW="790775" imgH="219033" progId="Equation.3">
              <p:embed/>
            </p:oleObj>
          </a:graphicData>
        </a:graphic>
      </p:graphicFrame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539750" y="4525963"/>
            <a:ext cx="3455988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latin typeface="Arial" charset="0"/>
              </a:rPr>
              <a:t>其余特征值为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E49766E3-DD31-40A0-9B6A-4509DEB6A5A5}" type="slidenum">
              <a:rPr lang="en-US" altLang="zh-CN"/>
              <a:pPr algn="ctr">
                <a:defRPr/>
              </a:pPr>
              <a:t>125</a:t>
            </a:fld>
            <a:endParaRPr lang="en-US" altLang="zh-CN"/>
          </a:p>
        </p:txBody>
      </p:sp>
      <p:graphicFrame>
        <p:nvGraphicFramePr>
          <p:cNvPr id="1375235" name="Object 2"/>
          <p:cNvGraphicFramePr>
            <a:graphicFrameLocks noChangeAspect="1"/>
          </p:cNvGraphicFramePr>
          <p:nvPr/>
        </p:nvGraphicFramePr>
        <p:xfrm>
          <a:off x="6143625" y="571500"/>
          <a:ext cx="2836863" cy="1516063"/>
        </p:xfrm>
        <a:graphic>
          <a:graphicData uri="http://schemas.openxmlformats.org/presentationml/2006/ole">
            <p:oleObj spid="_x0000_s190466" name="公式" r:id="rId3" imgW="1295220" imgH="685853" progId="Equation.3">
              <p:embed/>
            </p:oleObj>
          </a:graphicData>
        </a:graphic>
      </p:graphicFrame>
      <p:graphicFrame>
        <p:nvGraphicFramePr>
          <p:cNvPr id="1356803" name="Object 3"/>
          <p:cNvGraphicFramePr>
            <a:graphicFrameLocks noChangeAspect="1"/>
          </p:cNvGraphicFramePr>
          <p:nvPr/>
        </p:nvGraphicFramePr>
        <p:xfrm>
          <a:off x="1571625" y="928688"/>
          <a:ext cx="4427538" cy="585787"/>
        </p:xfrm>
        <a:graphic>
          <a:graphicData uri="http://schemas.openxmlformats.org/presentationml/2006/ole">
            <p:oleObj spid="_x0000_s190467" name="公式" r:id="rId4" imgW="1714609" imgH="219033" progId="Equation.3">
              <p:embed/>
            </p:oleObj>
          </a:graphicData>
        </a:graphic>
      </p:graphicFrame>
      <p:graphicFrame>
        <p:nvGraphicFramePr>
          <p:cNvPr id="1356804" name="Object 4"/>
          <p:cNvGraphicFramePr>
            <a:graphicFrameLocks noChangeAspect="1"/>
          </p:cNvGraphicFramePr>
          <p:nvPr/>
        </p:nvGraphicFramePr>
        <p:xfrm>
          <a:off x="3373438" y="2428875"/>
          <a:ext cx="3484562" cy="1624013"/>
        </p:xfrm>
        <a:graphic>
          <a:graphicData uri="http://schemas.openxmlformats.org/presentationml/2006/ole">
            <p:oleObj spid="_x0000_s190468" name="公式" r:id="rId5" imgW="1485966" imgH="685853" progId="Equation.3">
              <p:embed/>
            </p:oleObj>
          </a:graphicData>
        </a:graphic>
      </p:graphicFrame>
      <p:graphicFrame>
        <p:nvGraphicFramePr>
          <p:cNvPr id="1356808" name="Object 5"/>
          <p:cNvGraphicFramePr>
            <a:graphicFrameLocks noChangeAspect="1"/>
          </p:cNvGraphicFramePr>
          <p:nvPr/>
        </p:nvGraphicFramePr>
        <p:xfrm>
          <a:off x="5667375" y="4941888"/>
          <a:ext cx="2847975" cy="541337"/>
        </p:xfrm>
        <a:graphic>
          <a:graphicData uri="http://schemas.openxmlformats.org/presentationml/2006/ole">
            <p:oleObj spid="_x0000_s190469" name="公式" r:id="rId6" imgW="1018996" imgH="219033" progId="Equation.3">
              <p:embed/>
            </p:oleObj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3400" y="4005263"/>
            <a:ext cx="4752975" cy="1676400"/>
            <a:chOff x="657" y="2387"/>
            <a:chExt cx="2994" cy="1056"/>
          </a:xfrm>
        </p:grpSpPr>
        <p:graphicFrame>
          <p:nvGraphicFramePr>
            <p:cNvPr id="1375243" name="Object 8"/>
            <p:cNvGraphicFramePr>
              <a:graphicFrameLocks noChangeAspect="1"/>
            </p:cNvGraphicFramePr>
            <p:nvPr/>
          </p:nvGraphicFramePr>
          <p:xfrm>
            <a:off x="657" y="2387"/>
            <a:ext cx="2994" cy="1056"/>
          </p:xfrm>
          <a:graphic>
            <a:graphicData uri="http://schemas.openxmlformats.org/presentationml/2006/ole">
              <p:oleObj spid="_x0000_s190472" name="公式" r:id="rId7" imgW="1971884" imgH="685853" progId="Equation.3">
                <p:embed/>
              </p:oleObj>
            </a:graphicData>
          </a:graphic>
        </p:graphicFrame>
        <p:sp>
          <p:nvSpPr>
            <p:cNvPr id="1375244" name="AutoShape 9"/>
            <p:cNvSpPr>
              <a:spLocks/>
            </p:cNvSpPr>
            <p:nvPr/>
          </p:nvSpPr>
          <p:spPr bwMode="auto">
            <a:xfrm>
              <a:off x="1927" y="2840"/>
              <a:ext cx="137" cy="590"/>
            </a:xfrm>
            <a:prstGeom prst="leftBrace">
              <a:avLst>
                <a:gd name="adj1" fmla="val 35888"/>
                <a:gd name="adj2" fmla="val 50000"/>
              </a:avLst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aphicFrame>
        <p:nvGraphicFramePr>
          <p:cNvPr id="1356811" name="Object 6"/>
          <p:cNvGraphicFramePr>
            <a:graphicFrameLocks noChangeAspect="1"/>
          </p:cNvGraphicFramePr>
          <p:nvPr/>
        </p:nvGraphicFramePr>
        <p:xfrm>
          <a:off x="2484438" y="1628775"/>
          <a:ext cx="2670175" cy="520700"/>
        </p:xfrm>
        <a:graphic>
          <a:graphicData uri="http://schemas.openxmlformats.org/presentationml/2006/ole">
            <p:oleObj spid="_x0000_s190470" name="公式" r:id="rId8" imgW="1028681" imgH="190703" progId="Equation.3">
              <p:embed/>
            </p:oleObj>
          </a:graphicData>
        </a:graphic>
      </p:graphicFrame>
      <p:graphicFrame>
        <p:nvGraphicFramePr>
          <p:cNvPr id="1356812" name="Object 7"/>
          <p:cNvGraphicFramePr>
            <a:graphicFrameLocks noChangeAspect="1"/>
          </p:cNvGraphicFramePr>
          <p:nvPr/>
        </p:nvGraphicFramePr>
        <p:xfrm>
          <a:off x="1573213" y="2932113"/>
          <a:ext cx="1801812" cy="561975"/>
        </p:xfrm>
        <a:graphic>
          <a:graphicData uri="http://schemas.openxmlformats.org/presentationml/2006/ole">
            <p:oleObj spid="_x0000_s190471" name="公式" r:id="rId9" imgW="762142" imgH="228759" progId="Equation.3">
              <p:embed/>
            </p:oleObj>
          </a:graphicData>
        </a:graphic>
      </p:graphicFrame>
      <p:sp>
        <p:nvSpPr>
          <p:cNvPr id="1375242" name="Text Box 13"/>
          <p:cNvSpPr txBox="1">
            <a:spLocks noChangeArrowheads="1"/>
          </p:cNvSpPr>
          <p:nvPr/>
        </p:nvSpPr>
        <p:spPr bwMode="auto">
          <a:xfrm>
            <a:off x="500063" y="928688"/>
            <a:ext cx="1008062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FF3300"/>
                </a:solidFill>
                <a:latin typeface="Arial" charset="0"/>
              </a:rPr>
              <a:t>法</a:t>
            </a:r>
            <a:r>
              <a:rPr lang="en-US" altLang="zh-CN" sz="2800" b="1" smtClean="0">
                <a:solidFill>
                  <a:srgbClr val="FF3300"/>
                </a:solidFill>
                <a:latin typeface="Arial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5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5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5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B06DAC37-9710-4589-BE83-E168AB47DBAA}" type="slidenum">
              <a:rPr lang="en-US" altLang="zh-CN"/>
              <a:pPr algn="ctr">
                <a:defRPr/>
              </a:pPr>
              <a:t>126</a:t>
            </a:fld>
            <a:endParaRPr lang="en-US" altLang="zh-CN"/>
          </a:p>
        </p:txBody>
      </p:sp>
      <p:sp>
        <p:nvSpPr>
          <p:cNvPr id="136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229600" cy="777875"/>
          </a:xfrm>
          <a:solidFill>
            <a:srgbClr val="FFFFFF"/>
          </a:solidFill>
        </p:spPr>
        <p:txBody>
          <a:bodyPr anchor="t"/>
          <a:lstStyle/>
          <a:p>
            <a:pPr>
              <a:defRPr/>
            </a:pPr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  <a:ea typeface="黑体" pitchFamily="2" charset="-122"/>
              </a:rPr>
              <a:t>例</a:t>
            </a:r>
            <a:r>
              <a:rPr lang="zh-CN" altLang="en-US" sz="2800" dirty="0">
                <a:ea typeface="黑体" pitchFamily="2" charset="-122"/>
              </a:rPr>
              <a:t>    设 </a:t>
            </a:r>
            <a:r>
              <a:rPr lang="en-US" altLang="zh-CN" sz="2800" dirty="0">
                <a:ea typeface="黑体" pitchFamily="2" charset="-122"/>
              </a:rPr>
              <a:t>3 </a:t>
            </a:r>
            <a:r>
              <a:rPr lang="zh-CN" altLang="en-US" sz="2800" dirty="0">
                <a:ea typeface="黑体" pitchFamily="2" charset="-122"/>
              </a:rPr>
              <a:t>阶实对称矩阵 </a:t>
            </a:r>
            <a:r>
              <a:rPr lang="en-US" altLang="zh-CN" sz="2800" i="1" dirty="0">
                <a:ea typeface="黑体" pitchFamily="2" charset="-122"/>
              </a:rPr>
              <a:t>A </a:t>
            </a:r>
            <a:r>
              <a:rPr lang="zh-CN" altLang="en-US" sz="2800" dirty="0">
                <a:ea typeface="黑体" pitchFamily="2" charset="-122"/>
              </a:rPr>
              <a:t>的特征值是 </a:t>
            </a:r>
            <a:r>
              <a:rPr lang="en-US" altLang="zh-CN" sz="2800" dirty="0">
                <a:ea typeface="黑体" pitchFamily="2" charset="-122"/>
              </a:rPr>
              <a:t>1, 2, 3,</a:t>
            </a:r>
            <a:r>
              <a:rPr lang="en-US" altLang="zh-CN" dirty="0">
                <a:solidFill>
                  <a:schemeClr val="bg1"/>
                </a:solidFill>
                <a:ea typeface="黑体" pitchFamily="2" charset="-122"/>
              </a:rPr>
              <a:t> </a:t>
            </a:r>
          </a:p>
        </p:txBody>
      </p:sp>
      <p:sp>
        <p:nvSpPr>
          <p:cNvPr id="1362947" name="Text Box 3"/>
          <p:cNvSpPr txBox="1">
            <a:spLocks noChangeArrowheads="1"/>
          </p:cNvSpPr>
          <p:nvPr/>
        </p:nvSpPr>
        <p:spPr bwMode="auto">
          <a:xfrm>
            <a:off x="1114425" y="719138"/>
            <a:ext cx="66675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00"/>
                </a:solidFill>
                <a:latin typeface="Arial" charset="0"/>
              </a:rPr>
              <a:t>A </a:t>
            </a:r>
            <a:r>
              <a:rPr lang="zh-CN" altLang="en-US" sz="2800" b="1" smtClean="0">
                <a:solidFill>
                  <a:srgbClr val="000000"/>
                </a:solidFill>
                <a:latin typeface="Arial" charset="0"/>
              </a:rPr>
              <a:t>对应于特征值 </a:t>
            </a:r>
            <a:r>
              <a:rPr lang="en-US" altLang="zh-CN" sz="2800" b="1" smtClean="0">
                <a:solidFill>
                  <a:srgbClr val="000000"/>
                </a:solidFill>
                <a:latin typeface="Arial" charset="0"/>
              </a:rPr>
              <a:t>1, 2 </a:t>
            </a:r>
            <a:r>
              <a:rPr lang="zh-CN" altLang="en-US" sz="2800" b="1" smtClean="0">
                <a:solidFill>
                  <a:srgbClr val="000000"/>
                </a:solidFill>
                <a:latin typeface="Arial" charset="0"/>
              </a:rPr>
              <a:t>的特征向量分别是 ：</a:t>
            </a:r>
            <a:endParaRPr lang="zh-CN" altLang="en-US" sz="2800" b="1" i="1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362948" name="Object 2"/>
          <p:cNvGraphicFramePr>
            <a:graphicFrameLocks noChangeAspect="1"/>
          </p:cNvGraphicFramePr>
          <p:nvPr/>
        </p:nvGraphicFramePr>
        <p:xfrm>
          <a:off x="1476375" y="1196975"/>
          <a:ext cx="5616575" cy="574675"/>
        </p:xfrm>
        <a:graphic>
          <a:graphicData uri="http://schemas.openxmlformats.org/presentationml/2006/ole">
            <p:oleObj spid="_x0000_s191490" name="公式" r:id="rId3" imgW="2352534" imgH="228759" progId="Equation.3">
              <p:embed/>
            </p:oleObj>
          </a:graphicData>
        </a:graphic>
      </p:graphicFrame>
      <p:graphicFrame>
        <p:nvGraphicFramePr>
          <p:cNvPr id="1362949" name="Object 3"/>
          <p:cNvGraphicFramePr>
            <a:graphicFrameLocks noChangeAspect="1"/>
          </p:cNvGraphicFramePr>
          <p:nvPr/>
        </p:nvGraphicFramePr>
        <p:xfrm>
          <a:off x="1042988" y="1871663"/>
          <a:ext cx="5976937" cy="527050"/>
        </p:xfrm>
        <a:graphic>
          <a:graphicData uri="http://schemas.openxmlformats.org/presentationml/2006/ole">
            <p:oleObj spid="_x0000_s191491" name="公式" r:id="rId4" imgW="2438433" imgH="209731" progId="Equation.3">
              <p:embed/>
            </p:oleObj>
          </a:graphicData>
        </a:graphic>
      </p:graphicFrame>
      <p:graphicFrame>
        <p:nvGraphicFramePr>
          <p:cNvPr id="1362950" name="Object 4"/>
          <p:cNvGraphicFramePr>
            <a:graphicFrameLocks noChangeAspect="1"/>
          </p:cNvGraphicFramePr>
          <p:nvPr/>
        </p:nvGraphicFramePr>
        <p:xfrm>
          <a:off x="1474788" y="2376488"/>
          <a:ext cx="2160587" cy="523875"/>
        </p:xfrm>
        <a:graphic>
          <a:graphicData uri="http://schemas.openxmlformats.org/presentationml/2006/ole">
            <p:oleObj spid="_x0000_s191492" name="公式" r:id="rId5" imgW="828671" imgH="209731" progId="Equation.3">
              <p:embed/>
            </p:oleObj>
          </a:graphicData>
        </a:graphic>
      </p:graphicFrame>
      <p:graphicFrame>
        <p:nvGraphicFramePr>
          <p:cNvPr id="1362951" name="Object 5"/>
          <p:cNvGraphicFramePr>
            <a:graphicFrameLocks noChangeAspect="1"/>
          </p:cNvGraphicFramePr>
          <p:nvPr/>
        </p:nvGraphicFramePr>
        <p:xfrm>
          <a:off x="1331913" y="3068638"/>
          <a:ext cx="5238750" cy="539750"/>
        </p:xfrm>
        <a:graphic>
          <a:graphicData uri="http://schemas.openxmlformats.org/presentationml/2006/ole">
            <p:oleObj spid="_x0000_s191493" name="公式" r:id="rId6" imgW="2085995" imgH="209731" progId="Equation.3">
              <p:embed/>
            </p:oleObj>
          </a:graphicData>
        </a:graphic>
      </p:graphicFrame>
      <p:graphicFrame>
        <p:nvGraphicFramePr>
          <p:cNvPr id="1362952" name="Object 6"/>
          <p:cNvGraphicFramePr>
            <a:graphicFrameLocks noChangeAspect="1"/>
          </p:cNvGraphicFramePr>
          <p:nvPr/>
        </p:nvGraphicFramePr>
        <p:xfrm>
          <a:off x="1258888" y="4292600"/>
          <a:ext cx="4175125" cy="1065213"/>
        </p:xfrm>
        <a:graphic>
          <a:graphicData uri="http://schemas.openxmlformats.org/presentationml/2006/ole">
            <p:oleObj spid="_x0000_s191494" name="公式" r:id="rId7" imgW="1781138" imgH="447792" progId="Equation.3">
              <p:embed/>
            </p:oleObj>
          </a:graphicData>
        </a:graphic>
      </p:graphicFrame>
      <p:graphicFrame>
        <p:nvGraphicFramePr>
          <p:cNvPr id="1362953" name="Object 7"/>
          <p:cNvGraphicFramePr>
            <a:graphicFrameLocks noChangeAspect="1"/>
          </p:cNvGraphicFramePr>
          <p:nvPr/>
        </p:nvGraphicFramePr>
        <p:xfrm>
          <a:off x="2214563" y="5500688"/>
          <a:ext cx="2447925" cy="681037"/>
        </p:xfrm>
        <a:graphic>
          <a:graphicData uri="http://schemas.openxmlformats.org/presentationml/2006/ole">
            <p:oleObj spid="_x0000_s191495" name="公式" r:id="rId8" imgW="904885" imgH="247787" progId="Equation.3">
              <p:embed/>
            </p:oleObj>
          </a:graphicData>
        </a:graphic>
      </p:graphicFrame>
      <p:sp>
        <p:nvSpPr>
          <p:cNvPr id="1362954" name="Text Box 10"/>
          <p:cNvSpPr txBox="1">
            <a:spLocks noChangeArrowheads="1"/>
          </p:cNvSpPr>
          <p:nvPr/>
        </p:nvSpPr>
        <p:spPr bwMode="auto">
          <a:xfrm>
            <a:off x="539750" y="3024188"/>
            <a:ext cx="57626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</a:rPr>
              <a:t>解</a:t>
            </a:r>
          </a:p>
        </p:txBody>
      </p:sp>
      <p:graphicFrame>
        <p:nvGraphicFramePr>
          <p:cNvPr id="1362955" name="Object 8"/>
          <p:cNvGraphicFramePr>
            <a:graphicFrameLocks noChangeAspect="1"/>
          </p:cNvGraphicFramePr>
          <p:nvPr/>
        </p:nvGraphicFramePr>
        <p:xfrm>
          <a:off x="2241550" y="3573463"/>
          <a:ext cx="2990850" cy="592137"/>
        </p:xfrm>
        <a:graphic>
          <a:graphicData uri="http://schemas.openxmlformats.org/presentationml/2006/ole">
            <p:oleObj spid="_x0000_s191496" name="公式" r:id="rId9" imgW="1276272" imgH="247787" progId="Equation.3">
              <p:embed/>
            </p:oleObj>
          </a:graphicData>
        </a:graphic>
      </p:graphicFrame>
      <p:graphicFrame>
        <p:nvGraphicFramePr>
          <p:cNvPr id="1362956" name="Object 9"/>
          <p:cNvGraphicFramePr>
            <a:graphicFrameLocks noChangeAspect="1"/>
          </p:cNvGraphicFramePr>
          <p:nvPr/>
        </p:nvGraphicFramePr>
        <p:xfrm>
          <a:off x="6084888" y="4292600"/>
          <a:ext cx="1154112" cy="1065213"/>
        </p:xfrm>
        <a:graphic>
          <a:graphicData uri="http://schemas.openxmlformats.org/presentationml/2006/ole">
            <p:oleObj spid="_x0000_s191497" name="公式" r:id="rId10" imgW="485918" imgH="44779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36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62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62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6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6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6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6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6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947" grpId="0" autoUpdateAnimBg="0"/>
      <p:bldP spid="1362954" grpId="0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BE54ED0E-0765-4D39-8991-0CEAC472BC3B}" type="slidenum">
              <a:rPr lang="en-US" altLang="zh-CN"/>
              <a:pPr algn="ctr">
                <a:defRPr/>
              </a:pPr>
              <a:t>127</a:t>
            </a:fld>
            <a:endParaRPr lang="en-US" altLang="zh-CN"/>
          </a:p>
        </p:txBody>
      </p:sp>
      <p:graphicFrame>
        <p:nvGraphicFramePr>
          <p:cNvPr id="1363970" name="Object 2"/>
          <p:cNvGraphicFramePr>
            <a:graphicFrameLocks noChangeAspect="1"/>
          </p:cNvGraphicFramePr>
          <p:nvPr/>
        </p:nvGraphicFramePr>
        <p:xfrm>
          <a:off x="611188" y="1628775"/>
          <a:ext cx="5976937" cy="1652588"/>
        </p:xfrm>
        <a:graphic>
          <a:graphicData uri="http://schemas.openxmlformats.org/presentationml/2006/ole">
            <p:oleObj spid="_x0000_s192514" name="公式" r:id="rId3" imgW="2514647" imgH="685853" progId="Equation.3">
              <p:embed/>
            </p:oleObj>
          </a:graphicData>
        </a:graphic>
      </p:graphicFrame>
      <p:graphicFrame>
        <p:nvGraphicFramePr>
          <p:cNvPr id="1363971" name="Object 3"/>
          <p:cNvGraphicFramePr>
            <a:graphicFrameLocks noChangeAspect="1"/>
          </p:cNvGraphicFramePr>
          <p:nvPr/>
        </p:nvGraphicFramePr>
        <p:xfrm>
          <a:off x="323850" y="3357563"/>
          <a:ext cx="4464050" cy="600075"/>
        </p:xfrm>
        <a:graphic>
          <a:graphicData uri="http://schemas.openxmlformats.org/presentationml/2006/ole">
            <p:oleObj spid="_x0000_s192515" name="公式" r:id="rId4" imgW="1695660" imgH="219033" progId="Equation.3">
              <p:embed/>
            </p:oleObj>
          </a:graphicData>
        </a:graphic>
      </p:graphicFrame>
      <p:graphicFrame>
        <p:nvGraphicFramePr>
          <p:cNvPr id="1363972" name="Object 4"/>
          <p:cNvGraphicFramePr>
            <a:graphicFrameLocks noChangeAspect="1"/>
          </p:cNvGraphicFramePr>
          <p:nvPr/>
        </p:nvGraphicFramePr>
        <p:xfrm>
          <a:off x="5076825" y="3357563"/>
          <a:ext cx="2359025" cy="523875"/>
        </p:xfrm>
        <a:graphic>
          <a:graphicData uri="http://schemas.openxmlformats.org/presentationml/2006/ole">
            <p:oleObj spid="_x0000_s192516" name="公式" r:id="rId5" imgW="904885" imgH="190703" progId="Equation.3">
              <p:embed/>
            </p:oleObj>
          </a:graphicData>
        </a:graphic>
      </p:graphicFrame>
      <p:graphicFrame>
        <p:nvGraphicFramePr>
          <p:cNvPr id="1363973" name="Object 5"/>
          <p:cNvGraphicFramePr>
            <a:graphicFrameLocks noChangeAspect="1"/>
          </p:cNvGraphicFramePr>
          <p:nvPr/>
        </p:nvGraphicFramePr>
        <p:xfrm>
          <a:off x="468313" y="4149725"/>
          <a:ext cx="3695700" cy="1524000"/>
        </p:xfrm>
        <a:graphic>
          <a:graphicData uri="http://schemas.openxmlformats.org/presentationml/2006/ole">
            <p:oleObj spid="_x0000_s192517" name="Equation" r:id="rId6" imgW="3686071" imgH="1514627" progId="Equation.3">
              <p:embed/>
            </p:oleObj>
          </a:graphicData>
        </a:graphic>
      </p:graphicFrame>
      <p:graphicFrame>
        <p:nvGraphicFramePr>
          <p:cNvPr id="1363976" name="Object 6"/>
          <p:cNvGraphicFramePr>
            <a:graphicFrameLocks noChangeAspect="1"/>
          </p:cNvGraphicFramePr>
          <p:nvPr/>
        </p:nvGraphicFramePr>
        <p:xfrm>
          <a:off x="5724525" y="4076700"/>
          <a:ext cx="3152775" cy="1666875"/>
        </p:xfrm>
        <a:graphic>
          <a:graphicData uri="http://schemas.openxmlformats.org/presentationml/2006/ole">
            <p:oleObj spid="_x0000_s192518" name="公式" r:id="rId7" imgW="1314589" imgH="685853" progId="Equation.3">
              <p:embed/>
            </p:oleObj>
          </a:graphicData>
        </a:graphic>
      </p:graphicFrame>
      <p:sp>
        <p:nvSpPr>
          <p:cNvPr id="1377288" name="Rectangle 9"/>
          <p:cNvSpPr>
            <a:spLocks noChangeArrowheads="1"/>
          </p:cNvSpPr>
          <p:nvPr>
            <p:ph type="title"/>
          </p:nvPr>
        </p:nvSpPr>
        <p:spPr>
          <a:xfrm>
            <a:off x="323850" y="333375"/>
            <a:ext cx="3816350" cy="503238"/>
          </a:xfrm>
          <a:solidFill>
            <a:srgbClr val="FFFFFF"/>
          </a:solidFill>
        </p:spPr>
        <p:txBody>
          <a:bodyPr anchor="t"/>
          <a:lstStyle/>
          <a:p>
            <a:r>
              <a:rPr lang="en-US" altLang="zh-CN" sz="2800" i="1" smtClean="0"/>
              <a:t>A </a:t>
            </a:r>
            <a:r>
              <a:rPr lang="zh-CN" altLang="en-US" sz="2800" smtClean="0">
                <a:ea typeface="黑体" pitchFamily="2" charset="-122"/>
              </a:rPr>
              <a:t>的特征值是</a:t>
            </a:r>
            <a:r>
              <a:rPr lang="zh-CN" altLang="en-US" sz="2800" smtClean="0"/>
              <a:t> </a:t>
            </a:r>
            <a:r>
              <a:rPr lang="en-US" altLang="zh-CN" sz="2800" smtClean="0"/>
              <a:t>1, 2, 3, </a:t>
            </a:r>
          </a:p>
        </p:txBody>
      </p:sp>
      <p:graphicFrame>
        <p:nvGraphicFramePr>
          <p:cNvPr id="1377289" name="Object 7"/>
          <p:cNvGraphicFramePr>
            <a:graphicFrameLocks noChangeAspect="1"/>
          </p:cNvGraphicFramePr>
          <p:nvPr/>
        </p:nvGraphicFramePr>
        <p:xfrm>
          <a:off x="179388" y="981075"/>
          <a:ext cx="5937250" cy="603250"/>
        </p:xfrm>
        <a:graphic>
          <a:graphicData uri="http://schemas.openxmlformats.org/presentationml/2006/ole">
            <p:oleObj spid="_x0000_s192519" name="公式" r:id="rId8" imgW="2362218" imgH="228759" progId="Equation.3">
              <p:embed/>
            </p:oleObj>
          </a:graphicData>
        </a:graphic>
      </p:graphicFrame>
      <p:graphicFrame>
        <p:nvGraphicFramePr>
          <p:cNvPr id="1377290" name="Object 8"/>
          <p:cNvGraphicFramePr>
            <a:graphicFrameLocks noChangeAspect="1"/>
          </p:cNvGraphicFramePr>
          <p:nvPr/>
        </p:nvGraphicFramePr>
        <p:xfrm>
          <a:off x="6300788" y="908050"/>
          <a:ext cx="2447925" cy="681038"/>
        </p:xfrm>
        <a:graphic>
          <a:graphicData uri="http://schemas.openxmlformats.org/presentationml/2006/ole">
            <p:oleObj spid="_x0000_s192520" name="公式" r:id="rId9" imgW="904885" imgH="247787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AD606BC1-DBB9-4C46-8FC8-ACA42E00D426}" type="slidenum">
              <a:rPr lang="en-US" altLang="zh-CN"/>
              <a:pPr algn="ctr">
                <a:defRPr/>
              </a:pPr>
              <a:t>128</a:t>
            </a:fld>
            <a:endParaRPr lang="en-US" altLang="zh-CN"/>
          </a:p>
        </p:txBody>
      </p:sp>
      <p:sp>
        <p:nvSpPr>
          <p:cNvPr id="141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06488"/>
            <a:ext cx="2459038" cy="561975"/>
          </a:xfrm>
          <a:solidFill>
            <a:srgbClr val="FFFFFF"/>
          </a:solidFill>
        </p:spPr>
        <p:txBody>
          <a:bodyPr anchor="t"/>
          <a:lstStyle/>
          <a:p>
            <a:pPr>
              <a:defRPr/>
            </a:pPr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  设矩阵</a:t>
            </a:r>
          </a:p>
        </p:txBody>
      </p:sp>
      <p:graphicFrame>
        <p:nvGraphicFramePr>
          <p:cNvPr id="1378308" name="Object 2"/>
          <p:cNvGraphicFramePr>
            <a:graphicFrameLocks noChangeAspect="1"/>
          </p:cNvGraphicFramePr>
          <p:nvPr/>
        </p:nvGraphicFramePr>
        <p:xfrm>
          <a:off x="2124075" y="557213"/>
          <a:ext cx="5111750" cy="1663700"/>
        </p:xfrm>
        <a:graphic>
          <a:graphicData uri="http://schemas.openxmlformats.org/presentationml/2006/ole">
            <p:oleObj spid="_x0000_s193538" name="公式" r:id="rId3" imgW="2133576" imgH="685853" progId="Equation.3">
              <p:embed/>
            </p:oleObj>
          </a:graphicData>
        </a:graphic>
      </p:graphicFrame>
      <p:graphicFrame>
        <p:nvGraphicFramePr>
          <p:cNvPr id="1378309" name="Object 3"/>
          <p:cNvGraphicFramePr>
            <a:graphicFrameLocks noChangeAspect="1"/>
          </p:cNvGraphicFramePr>
          <p:nvPr/>
        </p:nvGraphicFramePr>
        <p:xfrm>
          <a:off x="1116013" y="2330450"/>
          <a:ext cx="3671887" cy="503238"/>
        </p:xfrm>
        <a:graphic>
          <a:graphicData uri="http://schemas.openxmlformats.org/presentationml/2006/ole">
            <p:oleObj spid="_x0000_s193539" name="公式" r:id="rId4" imgW="1562180" imgH="209731" progId="Equation.3">
              <p:embed/>
            </p:oleObj>
          </a:graphicData>
        </a:graphic>
      </p:graphicFrame>
      <p:graphicFrame>
        <p:nvGraphicFramePr>
          <p:cNvPr id="1417221" name="Object 4"/>
          <p:cNvGraphicFramePr>
            <a:graphicFrameLocks noChangeAspect="1"/>
          </p:cNvGraphicFramePr>
          <p:nvPr/>
        </p:nvGraphicFramePr>
        <p:xfrm>
          <a:off x="1109663" y="2749550"/>
          <a:ext cx="3967162" cy="1722438"/>
        </p:xfrm>
        <a:graphic>
          <a:graphicData uri="http://schemas.openxmlformats.org/presentationml/2006/ole">
            <p:oleObj spid="_x0000_s193540" name="公式" r:id="rId5" imgW="1628710" imgH="704881" progId="Equation.3">
              <p:embed/>
            </p:oleObj>
          </a:graphicData>
        </a:graphic>
      </p:graphicFrame>
      <p:graphicFrame>
        <p:nvGraphicFramePr>
          <p:cNvPr id="1417222" name="Object 5"/>
          <p:cNvGraphicFramePr>
            <a:graphicFrameLocks noChangeAspect="1"/>
          </p:cNvGraphicFramePr>
          <p:nvPr/>
        </p:nvGraphicFramePr>
        <p:xfrm>
          <a:off x="2555875" y="4581525"/>
          <a:ext cx="3671888" cy="503238"/>
        </p:xfrm>
        <a:graphic>
          <a:graphicData uri="http://schemas.openxmlformats.org/presentationml/2006/ole">
            <p:oleObj spid="_x0000_s193541" name="公式" r:id="rId6" imgW="1562180" imgH="209731" progId="Equation.3">
              <p:embed/>
            </p:oleObj>
          </a:graphicData>
        </a:graphic>
      </p:graphicFrame>
      <p:graphicFrame>
        <p:nvGraphicFramePr>
          <p:cNvPr id="1417223" name="Object 6"/>
          <p:cNvGraphicFramePr>
            <a:graphicFrameLocks noChangeAspect="1"/>
          </p:cNvGraphicFramePr>
          <p:nvPr/>
        </p:nvGraphicFramePr>
        <p:xfrm>
          <a:off x="1116013" y="5210175"/>
          <a:ext cx="1901825" cy="530225"/>
        </p:xfrm>
        <a:graphic>
          <a:graphicData uri="http://schemas.openxmlformats.org/presentationml/2006/ole">
            <p:oleObj spid="_x0000_s193542" name="公式" r:id="rId7" imgW="752457" imgH="209731" progId="Equation.3">
              <p:embed/>
            </p:oleObj>
          </a:graphicData>
        </a:graphic>
      </p:graphicFrame>
      <p:graphicFrame>
        <p:nvGraphicFramePr>
          <p:cNvPr id="1417224" name="Object 7"/>
          <p:cNvGraphicFramePr>
            <a:graphicFrameLocks noChangeAspect="1"/>
          </p:cNvGraphicFramePr>
          <p:nvPr/>
        </p:nvGraphicFramePr>
        <p:xfrm>
          <a:off x="2843213" y="5930900"/>
          <a:ext cx="3036887" cy="568325"/>
        </p:xfrm>
        <a:graphic>
          <a:graphicData uri="http://schemas.openxmlformats.org/presentationml/2006/ole">
            <p:oleObj spid="_x0000_s193543" name="公式" r:id="rId8" imgW="1142792" imgH="209731" progId="Equation.3">
              <p:embed/>
            </p:oleObj>
          </a:graphicData>
        </a:graphic>
      </p:graphicFrame>
      <p:sp>
        <p:nvSpPr>
          <p:cNvPr id="1417225" name="Text Box 9"/>
          <p:cNvSpPr txBox="1">
            <a:spLocks noChangeArrowheads="1"/>
          </p:cNvSpPr>
          <p:nvPr/>
        </p:nvSpPr>
        <p:spPr bwMode="auto">
          <a:xfrm>
            <a:off x="179388" y="3194050"/>
            <a:ext cx="576262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</a:rPr>
              <a:t>解</a:t>
            </a:r>
          </a:p>
        </p:txBody>
      </p:sp>
      <p:graphicFrame>
        <p:nvGraphicFramePr>
          <p:cNvPr id="1417226" name="Object 8"/>
          <p:cNvGraphicFramePr>
            <a:graphicFrameLocks noChangeAspect="1"/>
          </p:cNvGraphicFramePr>
          <p:nvPr/>
        </p:nvGraphicFramePr>
        <p:xfrm>
          <a:off x="5173663" y="3194050"/>
          <a:ext cx="2206625" cy="512763"/>
        </p:xfrm>
        <a:graphic>
          <a:graphicData uri="http://schemas.openxmlformats.org/presentationml/2006/ole">
            <p:oleObj spid="_x0000_s193544" name="公式" r:id="rId9" imgW="1028681" imgH="228759" progId="Equation.3">
              <p:embed/>
            </p:oleObj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059113" y="5272088"/>
            <a:ext cx="56530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</a:rPr>
              <a:t>有两个线性无关的特征向量</a:t>
            </a:r>
            <a:r>
              <a:rPr lang="en-US" altLang="zh-CN" sz="2400" b="1" smtClean="0">
                <a:solidFill>
                  <a:srgbClr val="000000"/>
                </a:solidFill>
                <a:latin typeface="Arial" charset="0"/>
              </a:rPr>
              <a:t>.</a:t>
            </a:r>
            <a:endParaRPr lang="zh-CN" altLang="en-US" sz="2400" b="1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1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82B5EA89-05ED-4475-9196-4DB0398B48AE}" type="slidenum">
              <a:rPr lang="en-US" altLang="zh-CN"/>
              <a:pPr algn="ctr">
                <a:defRPr/>
              </a:pPr>
              <a:t>129</a:t>
            </a:fld>
            <a:endParaRPr lang="en-US" altLang="zh-CN"/>
          </a:p>
        </p:txBody>
      </p:sp>
      <p:graphicFrame>
        <p:nvGraphicFramePr>
          <p:cNvPr id="1418242" name="Object 2"/>
          <p:cNvGraphicFramePr>
            <a:graphicFrameLocks noChangeAspect="1"/>
          </p:cNvGraphicFramePr>
          <p:nvPr/>
        </p:nvGraphicFramePr>
        <p:xfrm>
          <a:off x="815975" y="1079500"/>
          <a:ext cx="3695700" cy="1695450"/>
        </p:xfrm>
        <a:graphic>
          <a:graphicData uri="http://schemas.openxmlformats.org/presentationml/2006/ole">
            <p:oleObj spid="_x0000_s194562" name="公式" r:id="rId3" imgW="1543232" imgH="704881" progId="Equation.3">
              <p:embed/>
            </p:oleObj>
          </a:graphicData>
        </a:graphic>
      </p:graphicFrame>
      <p:graphicFrame>
        <p:nvGraphicFramePr>
          <p:cNvPr id="1418243" name="Object 3"/>
          <p:cNvGraphicFramePr>
            <a:graphicFrameLocks noChangeAspect="1"/>
          </p:cNvGraphicFramePr>
          <p:nvPr/>
        </p:nvGraphicFramePr>
        <p:xfrm>
          <a:off x="2576513" y="4795838"/>
          <a:ext cx="4516437" cy="536575"/>
        </p:xfrm>
        <a:graphic>
          <a:graphicData uri="http://schemas.openxmlformats.org/presentationml/2006/ole">
            <p:oleObj spid="_x0000_s194563" name="公式" r:id="rId4" imgW="1809771" imgH="209731" progId="Equation.3">
              <p:embed/>
            </p:oleObj>
          </a:graphicData>
        </a:graphic>
      </p:graphicFrame>
      <p:graphicFrame>
        <p:nvGraphicFramePr>
          <p:cNvPr id="1418244" name="Object 4"/>
          <p:cNvGraphicFramePr>
            <a:graphicFrameLocks noChangeAspect="1"/>
          </p:cNvGraphicFramePr>
          <p:nvPr/>
        </p:nvGraphicFramePr>
        <p:xfrm>
          <a:off x="971550" y="5629275"/>
          <a:ext cx="2513013" cy="536575"/>
        </p:xfrm>
        <a:graphic>
          <a:graphicData uri="http://schemas.openxmlformats.org/presentationml/2006/ole">
            <p:oleObj spid="_x0000_s194564" name="公式" r:id="rId5" imgW="942782" imgH="190703" progId="Equation.3">
              <p:embed/>
            </p:oleObj>
          </a:graphicData>
        </a:graphic>
      </p:graphicFrame>
      <p:graphicFrame>
        <p:nvGraphicFramePr>
          <p:cNvPr id="1418245" name="Object 5"/>
          <p:cNvGraphicFramePr>
            <a:graphicFrameLocks noChangeAspect="1"/>
          </p:cNvGraphicFramePr>
          <p:nvPr/>
        </p:nvGraphicFramePr>
        <p:xfrm>
          <a:off x="1908175" y="2820988"/>
          <a:ext cx="2897188" cy="1562100"/>
        </p:xfrm>
        <a:graphic>
          <a:graphicData uri="http://schemas.openxmlformats.org/presentationml/2006/ole">
            <p:oleObj spid="_x0000_s194565" name="公式" r:id="rId6" imgW="1285956" imgH="685853" progId="Equation.3">
              <p:embed/>
            </p:oleObj>
          </a:graphicData>
        </a:graphic>
      </p:graphicFrame>
      <p:graphicFrame>
        <p:nvGraphicFramePr>
          <p:cNvPr id="1379335" name="Object 6"/>
          <p:cNvGraphicFramePr>
            <a:graphicFrameLocks noChangeAspect="1"/>
          </p:cNvGraphicFramePr>
          <p:nvPr/>
        </p:nvGraphicFramePr>
        <p:xfrm>
          <a:off x="6227763" y="1238250"/>
          <a:ext cx="2420937" cy="1663700"/>
        </p:xfrm>
        <a:graphic>
          <a:graphicData uri="http://schemas.openxmlformats.org/presentationml/2006/ole">
            <p:oleObj spid="_x0000_s194566" name="公式" r:id="rId7" imgW="1009733" imgH="685853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1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1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18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18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954088" y="5227638"/>
          <a:ext cx="5203825" cy="457200"/>
        </p:xfrm>
        <a:graphic>
          <a:graphicData uri="http://schemas.openxmlformats.org/presentationml/2006/ole">
            <p:oleObj spid="_x0000_s109570" name="Equation" r:id="rId3" imgW="2603500" imgH="228600" progId="">
              <p:embed/>
            </p:oleObj>
          </a:graphicData>
        </a:graphic>
      </p:graphicFrame>
      <p:sp>
        <p:nvSpPr>
          <p:cNvPr id="1262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向量的长度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8229600" cy="3451225"/>
          </a:xfrm>
        </p:spPr>
        <p:txBody>
          <a:bodyPr>
            <a:spAutoFit/>
          </a:bodyPr>
          <a:lstStyle/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令</a:t>
            </a:r>
          </a:p>
          <a:p>
            <a:pPr marL="381000" indent="-38100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mtClean="0"/>
              <a:t>称 </a:t>
            </a:r>
            <a:r>
              <a:rPr lang="en-US" altLang="zh-CN" smtClean="0"/>
              <a:t>|| </a:t>
            </a:r>
            <a:r>
              <a:rPr lang="en-US" altLang="zh-CN" i="1" smtClean="0"/>
              <a:t>x </a:t>
            </a:r>
            <a:r>
              <a:rPr lang="en-US" altLang="zh-CN" smtClean="0"/>
              <a:t>|| </a:t>
            </a:r>
            <a:r>
              <a:rPr lang="zh-CN" altLang="en-US" smtClean="0"/>
              <a:t>为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维向量 </a:t>
            </a:r>
            <a:r>
              <a:rPr lang="en-US" altLang="zh-CN" i="1" smtClean="0"/>
              <a:t>x 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长度</a:t>
            </a:r>
            <a:r>
              <a:rPr lang="zh-CN" altLang="en-US" smtClean="0"/>
              <a:t>（或</a:t>
            </a:r>
            <a:r>
              <a:rPr lang="zh-CN" altLang="en-US" smtClean="0">
                <a:solidFill>
                  <a:srgbClr val="FF0000"/>
                </a:solidFill>
              </a:rPr>
              <a:t>范数</a:t>
            </a:r>
            <a:r>
              <a:rPr lang="zh-CN" altLang="en-US" smtClean="0"/>
              <a:t>）</a:t>
            </a:r>
            <a:r>
              <a:rPr lang="en-US" altLang="zh-CN" smtClean="0"/>
              <a:t>(</a:t>
            </a:r>
            <a:r>
              <a:rPr lang="en-US" altLang="zh-CN" i="1" smtClean="0">
                <a:solidFill>
                  <a:srgbClr val="D60093"/>
                </a:solidFill>
              </a:rPr>
              <a:t>length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/>
              <a:t>当 </a:t>
            </a:r>
            <a:r>
              <a:rPr lang="en-US" altLang="zh-CN" smtClean="0"/>
              <a:t>|| </a:t>
            </a:r>
            <a:r>
              <a:rPr lang="en-US" altLang="zh-CN" i="1" smtClean="0"/>
              <a:t>x </a:t>
            </a:r>
            <a:r>
              <a:rPr lang="en-US" altLang="zh-CN" smtClean="0"/>
              <a:t>|| = 1</a:t>
            </a:r>
            <a:r>
              <a:rPr lang="zh-CN" altLang="en-US" smtClean="0"/>
              <a:t>时，称 </a:t>
            </a:r>
            <a:r>
              <a:rPr lang="en-US" altLang="zh-CN" i="1" smtClean="0"/>
              <a:t>x </a:t>
            </a:r>
            <a:r>
              <a:rPr lang="zh-CN" altLang="en-US" smtClean="0"/>
              <a:t>为</a:t>
            </a:r>
            <a:r>
              <a:rPr lang="zh-CN" altLang="en-US" smtClean="0">
                <a:solidFill>
                  <a:srgbClr val="FF0000"/>
                </a:solidFill>
              </a:rPr>
              <a:t>单位向量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D60093"/>
                </a:solidFill>
              </a:rPr>
              <a:t>unit  vector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/>
              <a:t>．</a:t>
            </a:r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mtClean="0"/>
              <a:t>向量的长度具有下列性质：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FF0000"/>
              </a:buClr>
            </a:pPr>
            <a:r>
              <a:rPr kumimoji="1" lang="zh-CN" altLang="en-US" smtClean="0">
                <a:solidFill>
                  <a:srgbClr val="0000FF"/>
                </a:solidFill>
              </a:rPr>
              <a:t>非负性：</a:t>
            </a:r>
            <a:r>
              <a:rPr kumimoji="1" lang="zh-CN" altLang="en-US" smtClean="0"/>
              <a:t>当 </a:t>
            </a:r>
            <a:r>
              <a:rPr kumimoji="1" lang="en-US" altLang="zh-CN" i="1" smtClean="0"/>
              <a:t>x</a:t>
            </a:r>
            <a:r>
              <a:rPr kumimoji="1" lang="en-US" altLang="zh-CN" smtClean="0"/>
              <a:t> = 0</a:t>
            </a:r>
            <a:r>
              <a:rPr kumimoji="1" lang="zh-CN" altLang="en-US" smtClean="0"/>
              <a:t>（零向量） 时， </a:t>
            </a:r>
            <a:r>
              <a:rPr lang="en-US" altLang="zh-CN" smtClean="0"/>
              <a:t>|| </a:t>
            </a:r>
            <a:r>
              <a:rPr lang="en-US" altLang="zh-CN" i="1" smtClean="0"/>
              <a:t>x </a:t>
            </a:r>
            <a:r>
              <a:rPr lang="en-US" altLang="zh-CN" smtClean="0"/>
              <a:t>|| </a:t>
            </a:r>
            <a:r>
              <a:rPr kumimoji="1" lang="en-US" altLang="zh-CN" smtClean="0"/>
              <a:t>= 0</a:t>
            </a:r>
            <a:r>
              <a:rPr kumimoji="1" lang="zh-CN" altLang="en-US" smtClean="0"/>
              <a:t>；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smtClean="0"/>
              <a:t>                     当 </a:t>
            </a:r>
            <a:r>
              <a:rPr kumimoji="1" lang="en-US" altLang="zh-CN" i="1" smtClean="0"/>
              <a:t>x</a:t>
            </a:r>
            <a:r>
              <a:rPr kumimoji="1" lang="en-US" altLang="en-US" smtClean="0"/>
              <a:t>≠</a:t>
            </a:r>
            <a:r>
              <a:rPr kumimoji="1" lang="en-US" altLang="zh-CN" smtClean="0"/>
              <a:t>0</a:t>
            </a:r>
            <a:r>
              <a:rPr kumimoji="1" lang="zh-CN" altLang="en-US" smtClean="0"/>
              <a:t>（零向量） 时， </a:t>
            </a:r>
            <a:r>
              <a:rPr lang="en-US" altLang="zh-CN" smtClean="0"/>
              <a:t>|| </a:t>
            </a:r>
            <a:r>
              <a:rPr lang="en-US" altLang="zh-CN" i="1" smtClean="0"/>
              <a:t>x </a:t>
            </a:r>
            <a:r>
              <a:rPr lang="en-US" altLang="zh-CN" smtClean="0"/>
              <a:t>|| </a:t>
            </a:r>
            <a:r>
              <a:rPr kumimoji="1" lang="en-US" altLang="zh-CN" smtClean="0">
                <a:latin typeface="Symbol" pitchFamily="18" charset="2"/>
              </a:rPr>
              <a:t>&gt;</a:t>
            </a:r>
            <a:r>
              <a:rPr kumimoji="1" lang="en-US" altLang="zh-CN" smtClean="0"/>
              <a:t> 0</a:t>
            </a:r>
            <a:r>
              <a:rPr kumimoji="1" lang="zh-CN" altLang="en-US" smtClean="0"/>
              <a:t>．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FF0000"/>
              </a:buClr>
            </a:pPr>
            <a:r>
              <a:rPr kumimoji="1" lang="zh-CN" altLang="en-US" smtClean="0">
                <a:solidFill>
                  <a:srgbClr val="0000FF"/>
                </a:solidFill>
              </a:rPr>
              <a:t>齐次性： </a:t>
            </a:r>
            <a:r>
              <a:rPr lang="en-US" altLang="zh-CN" smtClean="0"/>
              <a:t>|| </a:t>
            </a:r>
            <a:r>
              <a:rPr kumimoji="1" lang="en-US" altLang="zh-CN" i="1" smtClean="0">
                <a:latin typeface="Symbol" pitchFamily="18" charset="2"/>
              </a:rPr>
              <a:t>l</a:t>
            </a:r>
            <a:r>
              <a:rPr lang="en-US" altLang="zh-CN" smtClean="0"/>
              <a:t> </a:t>
            </a:r>
            <a:r>
              <a:rPr lang="en-US" altLang="zh-CN" i="1" smtClean="0"/>
              <a:t>x </a:t>
            </a:r>
            <a:r>
              <a:rPr lang="en-US" altLang="zh-CN" smtClean="0"/>
              <a:t>|| = </a:t>
            </a:r>
            <a:r>
              <a:rPr lang="en-US" altLang="zh-CN" smtClean="0">
                <a:solidFill>
                  <a:srgbClr val="FF0000"/>
                </a:solidFill>
              </a:rPr>
              <a:t>| </a:t>
            </a:r>
            <a:r>
              <a:rPr kumimoji="1" lang="en-US" altLang="zh-CN" i="1" smtClean="0">
                <a:solidFill>
                  <a:srgbClr val="FF0000"/>
                </a:solidFill>
                <a:latin typeface="Symbol" pitchFamily="18" charset="2"/>
              </a:rPr>
              <a:t>l </a:t>
            </a:r>
            <a:r>
              <a:rPr kumimoji="1" lang="en-US" altLang="zh-CN" smtClean="0">
                <a:solidFill>
                  <a:srgbClr val="FF0000"/>
                </a:solidFill>
              </a:rPr>
              <a:t>|</a:t>
            </a:r>
            <a:r>
              <a:rPr kumimoji="1" lang="en-US" altLang="zh-CN" smtClean="0"/>
              <a:t> </a:t>
            </a:r>
            <a:r>
              <a:rPr kumimoji="1" lang="en-US" altLang="zh-CN" smtClean="0">
                <a:cs typeface="Times New Roman" pitchFamily="18" charset="0"/>
              </a:rPr>
              <a:t>·</a:t>
            </a:r>
            <a:r>
              <a:rPr kumimoji="1" lang="en-US" altLang="zh-CN" smtClean="0">
                <a:solidFill>
                  <a:srgbClr val="0000FF"/>
                </a:solidFill>
              </a:rPr>
              <a:t> </a:t>
            </a:r>
            <a:r>
              <a:rPr lang="en-US" altLang="zh-CN" smtClean="0"/>
              <a:t>|| </a:t>
            </a:r>
            <a:r>
              <a:rPr lang="en-US" altLang="zh-CN" i="1" smtClean="0"/>
              <a:t>x </a:t>
            </a:r>
            <a:r>
              <a:rPr lang="en-US" altLang="zh-CN" smtClean="0"/>
              <a:t>|| </a:t>
            </a:r>
            <a:r>
              <a:rPr kumimoji="1" lang="zh-CN" altLang="en-US" smtClean="0"/>
              <a:t>．</a:t>
            </a:r>
          </a:p>
        </p:txBody>
      </p:sp>
      <p:graphicFrame>
        <p:nvGraphicFramePr>
          <p:cNvPr id="1262597" name="Object 6"/>
          <p:cNvGraphicFramePr>
            <a:graphicFrameLocks noChangeAspect="1"/>
          </p:cNvGraphicFramePr>
          <p:nvPr/>
        </p:nvGraphicFramePr>
        <p:xfrm>
          <a:off x="2357438" y="1500188"/>
          <a:ext cx="4848225" cy="584200"/>
        </p:xfrm>
        <a:graphic>
          <a:graphicData uri="http://schemas.openxmlformats.org/presentationml/2006/ole">
            <p:oleObj spid="_x0000_s109571" name="Equation" r:id="rId4" imgW="2425700" imgH="292100" progId="">
              <p:embed/>
            </p:oleObj>
          </a:graphicData>
        </a:graphic>
      </p:graphicFrame>
      <p:graphicFrame>
        <p:nvGraphicFramePr>
          <p:cNvPr id="182278" name="Object 7"/>
          <p:cNvGraphicFramePr>
            <a:graphicFrameLocks noChangeAspect="1"/>
          </p:cNvGraphicFramePr>
          <p:nvPr/>
        </p:nvGraphicFramePr>
        <p:xfrm>
          <a:off x="954088" y="5942013"/>
          <a:ext cx="6904037" cy="558800"/>
        </p:xfrm>
        <a:graphic>
          <a:graphicData uri="http://schemas.openxmlformats.org/presentationml/2006/ole">
            <p:oleObj spid="_x0000_s109572" name="Equation" r:id="rId5" imgW="3454400" imgH="279400" progId="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100263" y="5243513"/>
            <a:ext cx="1371600" cy="485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471863" y="5243513"/>
            <a:ext cx="1357312" cy="485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829175" y="5243513"/>
            <a:ext cx="1385888" cy="485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728788" y="5988050"/>
            <a:ext cx="1571625" cy="484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314700" y="5988050"/>
            <a:ext cx="1485900" cy="484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814888" y="5988050"/>
            <a:ext cx="1628775" cy="484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443663" y="5988050"/>
            <a:ext cx="1385887" cy="484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9" name="圆角矩形 18"/>
          <p:cNvSpPr>
            <a:spLocks noChangeArrowheads="1"/>
          </p:cNvSpPr>
          <p:nvPr/>
        </p:nvSpPr>
        <p:spPr bwMode="auto">
          <a:xfrm>
            <a:off x="500063" y="5191125"/>
            <a:ext cx="8501062" cy="13811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157413" y="1628775"/>
            <a:ext cx="1000125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262608" name="矩形 15"/>
          <p:cNvSpPr>
            <a:spLocks noChangeArrowheads="1"/>
          </p:cNvSpPr>
          <p:nvPr/>
        </p:nvSpPr>
        <p:spPr bwMode="auto">
          <a:xfrm>
            <a:off x="6732588" y="1700213"/>
            <a:ext cx="431800" cy="28892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标题 1"/>
          <p:cNvSpPr>
            <a:spLocks noGrp="1"/>
          </p:cNvSpPr>
          <p:nvPr>
            <p:ph type="title"/>
          </p:nvPr>
        </p:nvSpPr>
        <p:spPr>
          <a:xfrm>
            <a:off x="457200" y="904875"/>
            <a:ext cx="8229600" cy="1371600"/>
          </a:xfrm>
        </p:spPr>
        <p:txBody>
          <a:bodyPr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作业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468313" y="1985963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kern="0" dirty="0">
                <a:solidFill>
                  <a:srgbClr val="FF0000"/>
                </a:solidFill>
              </a:rPr>
              <a:t>P 135:19(1), 25(1)</a:t>
            </a:r>
            <a:endParaRPr lang="zh-CN" altLang="en-US" sz="3200" b="1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3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kumimoji="1" lang="en-US" altLang="zh-CN" sz="3600" b="1" smtClean="0">
                <a:solidFill>
                  <a:srgbClr val="CC0099"/>
                </a:solidFill>
                <a:latin typeface="楷体_GB2312" pitchFamily="49" charset="-122"/>
              </a:rPr>
              <a:t>§</a:t>
            </a:r>
            <a:r>
              <a:rPr kumimoji="1" lang="en-US" altLang="zh-CN" sz="3600" b="1" smtClean="0">
                <a:solidFill>
                  <a:srgbClr val="CC0099"/>
                </a:solidFill>
              </a:rPr>
              <a:t>5</a:t>
            </a:r>
            <a:r>
              <a:rPr kumimoji="1" lang="en-US" altLang="zh-CN" sz="3600" b="1" smtClean="0">
                <a:solidFill>
                  <a:srgbClr val="CC0099"/>
                </a:solidFill>
                <a:latin typeface="楷体_GB2312" pitchFamily="49" charset="-122"/>
              </a:rPr>
              <a:t>  </a:t>
            </a:r>
            <a:r>
              <a:rPr kumimoji="1" lang="zh-CN" altLang="en-US" sz="3600" b="1" smtClean="0">
                <a:solidFill>
                  <a:srgbClr val="CC0099"/>
                </a:solidFill>
                <a:latin typeface="楷体_GB2312" pitchFamily="49" charset="-122"/>
              </a:rPr>
              <a:t>二次型及其标准形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18"/>
          <p:cNvGraphicFramePr>
            <a:graphicFrameLocks noChangeAspect="1"/>
          </p:cNvGraphicFramePr>
          <p:nvPr/>
        </p:nvGraphicFramePr>
        <p:xfrm>
          <a:off x="1111250" y="1139825"/>
          <a:ext cx="990600" cy="939800"/>
        </p:xfrm>
        <a:graphic>
          <a:graphicData uri="http://schemas.openxmlformats.org/presentationml/2006/ole">
            <p:oleObj spid="_x0000_s195586" name="Equation" r:id="rId3" imgW="495085" imgH="469696" progId="">
              <p:embed/>
            </p:oleObj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90750" y="981075"/>
            <a:ext cx="1600200" cy="633413"/>
            <a:chOff x="2688" y="1041"/>
            <a:chExt cx="1008" cy="399"/>
          </a:xfrm>
        </p:grpSpPr>
        <p:sp>
          <p:nvSpPr>
            <p:cNvPr id="1382444" name="Line 4"/>
            <p:cNvSpPr>
              <a:spLocks noChangeShapeType="1"/>
            </p:cNvSpPr>
            <p:nvPr/>
          </p:nvSpPr>
          <p:spPr bwMode="auto">
            <a:xfrm>
              <a:off x="2688" y="1440"/>
              <a:ext cx="100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382445" name="Rectangle 5"/>
            <p:cNvSpPr>
              <a:spLocks noChangeArrowheads="1"/>
            </p:cNvSpPr>
            <p:nvPr/>
          </p:nvSpPr>
          <p:spPr bwMode="auto">
            <a:xfrm>
              <a:off x="2928" y="1041"/>
              <a:ext cx="5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对应 </a:t>
              </a:r>
            </a:p>
          </p:txBody>
        </p:sp>
      </p:grpSp>
      <p:graphicFrame>
        <p:nvGraphicFramePr>
          <p:cNvPr id="73734" name="Object 19"/>
          <p:cNvGraphicFramePr>
            <a:graphicFrameLocks noChangeAspect="1"/>
          </p:cNvGraphicFramePr>
          <p:nvPr/>
        </p:nvGraphicFramePr>
        <p:xfrm>
          <a:off x="3881438" y="1144588"/>
          <a:ext cx="1141412" cy="965200"/>
        </p:xfrm>
        <a:graphic>
          <a:graphicData uri="http://schemas.openxmlformats.org/presentationml/2006/ole">
            <p:oleObj spid="_x0000_s195587" name="Equation" r:id="rId4" imgW="571252" imgH="482391" progId="">
              <p:embed/>
            </p:oleObj>
          </a:graphicData>
        </a:graphic>
      </p:graphicFrame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5181600" y="692150"/>
            <a:ext cx="3048000" cy="2190750"/>
            <a:chOff x="3264" y="436"/>
            <a:chExt cx="1920" cy="1380"/>
          </a:xfrm>
        </p:grpSpPr>
        <p:graphicFrame>
          <p:nvGraphicFramePr>
            <p:cNvPr id="1382439" name="Object 20"/>
            <p:cNvGraphicFramePr>
              <a:graphicFrameLocks noChangeAspect="1"/>
            </p:cNvGraphicFramePr>
            <p:nvPr/>
          </p:nvGraphicFramePr>
          <p:xfrm>
            <a:off x="3456" y="473"/>
            <a:ext cx="172" cy="203"/>
          </p:xfrm>
          <a:graphic>
            <a:graphicData uri="http://schemas.openxmlformats.org/presentationml/2006/ole">
              <p:oleObj spid="_x0000_s195599" name="Equation" r:id="rId5" imgW="139579" imgH="164957" progId="">
                <p:embed/>
              </p:oleObj>
            </a:graphicData>
          </a:graphic>
        </p:graphicFrame>
        <p:sp>
          <p:nvSpPr>
            <p:cNvPr id="1382440" name="Line 9"/>
            <p:cNvSpPr>
              <a:spLocks noChangeShapeType="1"/>
            </p:cNvSpPr>
            <p:nvPr/>
          </p:nvSpPr>
          <p:spPr bwMode="auto">
            <a:xfrm>
              <a:off x="3264" y="158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382441" name="Line 10"/>
            <p:cNvSpPr>
              <a:spLocks noChangeShapeType="1"/>
            </p:cNvSpPr>
            <p:nvPr/>
          </p:nvSpPr>
          <p:spPr bwMode="auto">
            <a:xfrm flipV="1">
              <a:off x="3648" y="436"/>
              <a:ext cx="0" cy="13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382442" name="Object 21"/>
            <p:cNvGraphicFramePr>
              <a:graphicFrameLocks noChangeAspect="1"/>
            </p:cNvGraphicFramePr>
            <p:nvPr/>
          </p:nvGraphicFramePr>
          <p:xfrm>
            <a:off x="4968" y="1644"/>
            <a:ext cx="172" cy="172"/>
          </p:xfrm>
          <a:graphic>
            <a:graphicData uri="http://schemas.openxmlformats.org/presentationml/2006/ole">
              <p:oleObj spid="_x0000_s195600" name="Equation" r:id="rId6" imgW="139700" imgH="139700" progId="">
                <p:embed/>
              </p:oleObj>
            </a:graphicData>
          </a:graphic>
        </p:graphicFrame>
        <p:graphicFrame>
          <p:nvGraphicFramePr>
            <p:cNvPr id="1382443" name="Object 22"/>
            <p:cNvGraphicFramePr>
              <a:graphicFrameLocks noChangeAspect="1"/>
            </p:cNvGraphicFramePr>
            <p:nvPr/>
          </p:nvGraphicFramePr>
          <p:xfrm>
            <a:off x="3427" y="1592"/>
            <a:ext cx="157" cy="219"/>
          </p:xfrm>
          <a:graphic>
            <a:graphicData uri="http://schemas.openxmlformats.org/presentationml/2006/ole">
              <p:oleObj spid="_x0000_s195601" name="Equation" r:id="rId7" imgW="126725" imgH="177415" progId="">
                <p:embed/>
              </p:oleObj>
            </a:graphicData>
          </a:graphic>
        </p:graphicFrame>
      </p:grpSp>
      <p:sp>
        <p:nvSpPr>
          <p:cNvPr id="73741" name="Line 13"/>
          <p:cNvSpPr>
            <a:spLocks noChangeShapeType="1"/>
          </p:cNvSpPr>
          <p:nvPr/>
        </p:nvSpPr>
        <p:spPr bwMode="auto">
          <a:xfrm flipV="1">
            <a:off x="5791200" y="1416050"/>
            <a:ext cx="1157288" cy="1104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73742" name="Object 23"/>
          <p:cNvGraphicFramePr>
            <a:graphicFrameLocks noChangeAspect="1"/>
          </p:cNvGraphicFramePr>
          <p:nvPr/>
        </p:nvGraphicFramePr>
        <p:xfrm>
          <a:off x="7004050" y="1171575"/>
          <a:ext cx="762000" cy="304800"/>
        </p:xfrm>
        <a:graphic>
          <a:graphicData uri="http://schemas.openxmlformats.org/presentationml/2006/ole">
            <p:oleObj spid="_x0000_s195588" name="Equation" r:id="rId8" imgW="507780" imgH="203112" progId="">
              <p:embed/>
            </p:oleObj>
          </a:graphicData>
        </a:graphic>
      </p:graphicFrame>
      <p:graphicFrame>
        <p:nvGraphicFramePr>
          <p:cNvPr id="73744" name="Object 24"/>
          <p:cNvGraphicFramePr>
            <a:graphicFrameLocks noChangeAspect="1"/>
          </p:cNvGraphicFramePr>
          <p:nvPr/>
        </p:nvGraphicFramePr>
        <p:xfrm>
          <a:off x="7004050" y="2136775"/>
          <a:ext cx="952500" cy="342900"/>
        </p:xfrm>
        <a:graphic>
          <a:graphicData uri="http://schemas.openxmlformats.org/presentationml/2006/ole">
            <p:oleObj spid="_x0000_s195589" name="Equation" r:id="rId9" imgW="634725" imgH="228501" progId="">
              <p:embed/>
            </p:oleObj>
          </a:graphicData>
        </a:graphic>
      </p:graphicFrame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6819900" y="6350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投影变换 </a:t>
            </a:r>
            <a:endParaRPr kumimoji="1" lang="zh-CN" altLang="en-US" sz="2400" b="1" smtClean="0">
              <a:solidFill>
                <a:srgbClr val="000000"/>
              </a:solidFill>
              <a:latin typeface="Symbol" pitchFamily="18" charset="2"/>
              <a:ea typeface="楷体_GB2312" pitchFamily="49" charset="-122"/>
            </a:endParaRPr>
          </a:p>
        </p:txBody>
      </p:sp>
      <p:sp>
        <p:nvSpPr>
          <p:cNvPr id="73754" name="Rectangle 26"/>
          <p:cNvSpPr>
            <a:spLocks noChangeArrowheads="1"/>
          </p:cNvSpPr>
          <p:nvPr/>
        </p:nvSpPr>
        <p:spPr bwMode="auto">
          <a:xfrm>
            <a:off x="455613" y="455613"/>
            <a:ext cx="2327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阶方阵 </a:t>
            </a:r>
          </a:p>
        </p:txBody>
      </p:sp>
      <p:sp>
        <p:nvSpPr>
          <p:cNvPr id="1382411" name="Line 29"/>
          <p:cNvSpPr>
            <a:spLocks noChangeShapeType="1"/>
          </p:cNvSpPr>
          <p:nvPr/>
        </p:nvSpPr>
        <p:spPr bwMode="auto">
          <a:xfrm flipV="1">
            <a:off x="5867400" y="2497138"/>
            <a:ext cx="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3760" name="Line 32"/>
          <p:cNvSpPr>
            <a:spLocks noChangeShapeType="1"/>
          </p:cNvSpPr>
          <p:nvPr/>
        </p:nvSpPr>
        <p:spPr bwMode="auto">
          <a:xfrm>
            <a:off x="5799138" y="2511425"/>
            <a:ext cx="11509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3761" name="Line 33"/>
          <p:cNvSpPr>
            <a:spLocks noChangeShapeType="1"/>
          </p:cNvSpPr>
          <p:nvPr/>
        </p:nvSpPr>
        <p:spPr bwMode="auto">
          <a:xfrm>
            <a:off x="6948488" y="1416050"/>
            <a:ext cx="0" cy="1081088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73762" name="Object 25"/>
          <p:cNvGraphicFramePr>
            <a:graphicFrameLocks noChangeAspect="1"/>
          </p:cNvGraphicFramePr>
          <p:nvPr/>
        </p:nvGraphicFramePr>
        <p:xfrm>
          <a:off x="1111250" y="3233738"/>
          <a:ext cx="2157413" cy="939800"/>
        </p:xfrm>
        <a:graphic>
          <a:graphicData uri="http://schemas.openxmlformats.org/presentationml/2006/ole">
            <p:oleObj spid="_x0000_s195590" name="Equation" r:id="rId10" imgW="1079500" imgH="469900" progId="">
              <p:embed/>
            </p:oleObj>
          </a:graphicData>
        </a:graphic>
      </p:graphicFrame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3368675" y="3060700"/>
            <a:ext cx="1600200" cy="633413"/>
            <a:chOff x="2688" y="1041"/>
            <a:chExt cx="1008" cy="399"/>
          </a:xfrm>
        </p:grpSpPr>
        <p:sp>
          <p:nvSpPr>
            <p:cNvPr id="1382437" name="Line 36"/>
            <p:cNvSpPr>
              <a:spLocks noChangeShapeType="1"/>
            </p:cNvSpPr>
            <p:nvPr/>
          </p:nvSpPr>
          <p:spPr bwMode="auto">
            <a:xfrm>
              <a:off x="2688" y="1440"/>
              <a:ext cx="100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382438" name="Rectangle 37"/>
            <p:cNvSpPr>
              <a:spLocks noChangeArrowheads="1"/>
            </p:cNvSpPr>
            <p:nvPr/>
          </p:nvSpPr>
          <p:spPr bwMode="auto">
            <a:xfrm>
              <a:off x="2928" y="1041"/>
              <a:ext cx="5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对应 </a:t>
              </a:r>
            </a:p>
          </p:txBody>
        </p:sp>
      </p:grpSp>
      <p:graphicFrame>
        <p:nvGraphicFramePr>
          <p:cNvPr id="73766" name="Object 26"/>
          <p:cNvGraphicFramePr>
            <a:graphicFrameLocks noChangeAspect="1"/>
          </p:cNvGraphicFramePr>
          <p:nvPr/>
        </p:nvGraphicFramePr>
        <p:xfrm>
          <a:off x="4979988" y="3222625"/>
          <a:ext cx="2994025" cy="965200"/>
        </p:xfrm>
        <a:graphic>
          <a:graphicData uri="http://schemas.openxmlformats.org/presentationml/2006/ole">
            <p:oleObj spid="_x0000_s195591" name="Equation" r:id="rId11" imgW="1497950" imgH="482391" progId="">
              <p:embed/>
            </p:oleObj>
          </a:graphicData>
        </a:graphic>
      </p:graphicFrame>
      <p:sp>
        <p:nvSpPr>
          <p:cNvPr id="73777" name="Text Box 49"/>
          <p:cNvSpPr txBox="1">
            <a:spLocks noChangeArrowheads="1"/>
          </p:cNvSpPr>
          <p:nvPr/>
        </p:nvSpPr>
        <p:spPr bwMode="auto">
          <a:xfrm>
            <a:off x="1111250" y="4941888"/>
            <a:ext cx="3048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以原点为中心逆时针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旋转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j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角</a:t>
            </a:r>
            <a:r>
              <a:rPr kumimoji="1" lang="zh-CN" altLang="en-US" sz="2400" b="1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的</a:t>
            </a:r>
            <a:r>
              <a:rPr kumimoji="1" lang="zh-CN" altLang="en-US" sz="2400" b="1" smtClean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旋转变换 </a:t>
            </a:r>
            <a:endParaRPr kumimoji="1" lang="zh-CN" altLang="en-US" sz="2400" b="1" smtClean="0">
              <a:solidFill>
                <a:srgbClr val="000000"/>
              </a:solidFill>
              <a:latin typeface="Symbol" pitchFamily="18" charset="2"/>
              <a:ea typeface="楷体_GB2312" pitchFamily="49" charset="-122"/>
            </a:endParaRPr>
          </a:p>
        </p:txBody>
      </p:sp>
      <p:sp>
        <p:nvSpPr>
          <p:cNvPr id="73786" name="Rectangle 58"/>
          <p:cNvSpPr>
            <a:spLocks noChangeArrowheads="1"/>
          </p:cNvSpPr>
          <p:nvPr/>
        </p:nvSpPr>
        <p:spPr bwMode="auto">
          <a:xfrm>
            <a:off x="455613" y="2636838"/>
            <a:ext cx="2327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阶方阵   </a:t>
            </a:r>
          </a:p>
        </p:txBody>
      </p:sp>
      <p:sp>
        <p:nvSpPr>
          <p:cNvPr id="73793" name="Line 65"/>
          <p:cNvSpPr>
            <a:spLocks noChangeShapeType="1"/>
          </p:cNvSpPr>
          <p:nvPr/>
        </p:nvSpPr>
        <p:spPr bwMode="auto">
          <a:xfrm flipV="1">
            <a:off x="5764213" y="5638800"/>
            <a:ext cx="15240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73796" name="Object 27"/>
          <p:cNvGraphicFramePr>
            <a:graphicFrameLocks noChangeAspect="1"/>
          </p:cNvGraphicFramePr>
          <p:nvPr/>
        </p:nvGraphicFramePr>
        <p:xfrm>
          <a:off x="6629400" y="4373563"/>
          <a:ext cx="1014413" cy="406400"/>
        </p:xfrm>
        <a:graphic>
          <a:graphicData uri="http://schemas.openxmlformats.org/presentationml/2006/ole">
            <p:oleObj spid="_x0000_s195592" name="Equation" r:id="rId12" imgW="507780" imgH="203112" progId="">
              <p:embed/>
            </p:oleObj>
          </a:graphicData>
        </a:graphic>
      </p:graphicFrame>
      <p:graphicFrame>
        <p:nvGraphicFramePr>
          <p:cNvPr id="73794" name="Object 28"/>
          <p:cNvGraphicFramePr>
            <a:graphicFrameLocks noChangeAspect="1"/>
          </p:cNvGraphicFramePr>
          <p:nvPr/>
        </p:nvGraphicFramePr>
        <p:xfrm>
          <a:off x="7245350" y="5387975"/>
          <a:ext cx="1270000" cy="457200"/>
        </p:xfrm>
        <a:graphic>
          <a:graphicData uri="http://schemas.openxmlformats.org/presentationml/2006/ole">
            <p:oleObj spid="_x0000_s195593" name="Equation" r:id="rId13" imgW="634725" imgH="228501" progId="">
              <p:embed/>
            </p:oleObj>
          </a:graphicData>
        </a:graphic>
      </p:graphicFrame>
      <p:sp>
        <p:nvSpPr>
          <p:cNvPr id="73795" name="Line 67"/>
          <p:cNvSpPr>
            <a:spLocks noChangeShapeType="1"/>
          </p:cNvSpPr>
          <p:nvPr/>
        </p:nvSpPr>
        <p:spPr bwMode="auto">
          <a:xfrm rot="18694332" flipV="1">
            <a:off x="5364163" y="5143500"/>
            <a:ext cx="15240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5932488" y="5516563"/>
            <a:ext cx="611187" cy="569912"/>
            <a:chOff x="3719" y="2851"/>
            <a:chExt cx="385" cy="359"/>
          </a:xfrm>
        </p:grpSpPr>
        <p:graphicFrame>
          <p:nvGraphicFramePr>
            <p:cNvPr id="1382433" name="Object 29"/>
            <p:cNvGraphicFramePr>
              <a:graphicFrameLocks noChangeAspect="1"/>
            </p:cNvGraphicFramePr>
            <p:nvPr/>
          </p:nvGraphicFramePr>
          <p:xfrm>
            <a:off x="3880" y="2851"/>
            <a:ext cx="224" cy="265"/>
          </p:xfrm>
          <a:graphic>
            <a:graphicData uri="http://schemas.openxmlformats.org/presentationml/2006/ole">
              <p:oleObj spid="_x0000_s195598" name="Equation" r:id="rId14" imgW="139579" imgH="164957" progId="">
                <p:embed/>
              </p:oleObj>
            </a:graphicData>
          </a:graphic>
        </p:graphicFrame>
        <p:grpSp>
          <p:nvGrpSpPr>
            <p:cNvPr id="6" name="Group 71"/>
            <p:cNvGrpSpPr>
              <a:grpSpLocks/>
            </p:cNvGrpSpPr>
            <p:nvPr/>
          </p:nvGrpSpPr>
          <p:grpSpPr bwMode="auto">
            <a:xfrm>
              <a:off x="3719" y="3117"/>
              <a:ext cx="93" cy="93"/>
              <a:chOff x="3719" y="3117"/>
              <a:chExt cx="93" cy="93"/>
            </a:xfrm>
          </p:grpSpPr>
          <p:sp>
            <p:nvSpPr>
              <p:cNvPr id="1382435" name="Freeform 72"/>
              <p:cNvSpPr>
                <a:spLocks/>
              </p:cNvSpPr>
              <p:nvPr/>
            </p:nvSpPr>
            <p:spPr bwMode="auto">
              <a:xfrm>
                <a:off x="3719" y="3160"/>
                <a:ext cx="50" cy="50"/>
              </a:xfrm>
              <a:custGeom>
                <a:avLst/>
                <a:gdLst>
                  <a:gd name="T0" fmla="*/ 0 w 50"/>
                  <a:gd name="T1" fmla="*/ 0 h 50"/>
                  <a:gd name="T2" fmla="*/ 50 w 50"/>
                  <a:gd name="T3" fmla="*/ 50 h 50"/>
                  <a:gd name="T4" fmla="*/ 0 60000 65536"/>
                  <a:gd name="T5" fmla="*/ 0 60000 65536"/>
                  <a:gd name="T6" fmla="*/ 0 w 50"/>
                  <a:gd name="T7" fmla="*/ 0 h 50"/>
                  <a:gd name="T8" fmla="*/ 50 w 50"/>
                  <a:gd name="T9" fmla="*/ 50 h 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0" h="50">
                    <a:moveTo>
                      <a:pt x="0" y="0"/>
                    </a:moveTo>
                    <a:cubicBezTo>
                      <a:pt x="30" y="10"/>
                      <a:pt x="37" y="22"/>
                      <a:pt x="50" y="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82436" name="Freeform 73"/>
              <p:cNvSpPr>
                <a:spLocks/>
              </p:cNvSpPr>
              <p:nvPr/>
            </p:nvSpPr>
            <p:spPr bwMode="auto">
              <a:xfrm>
                <a:off x="3727" y="3117"/>
                <a:ext cx="85" cy="85"/>
              </a:xfrm>
              <a:custGeom>
                <a:avLst/>
                <a:gdLst>
                  <a:gd name="T0" fmla="*/ 0 w 85"/>
                  <a:gd name="T1" fmla="*/ 0 h 85"/>
                  <a:gd name="T2" fmla="*/ 68 w 85"/>
                  <a:gd name="T3" fmla="*/ 51 h 85"/>
                  <a:gd name="T4" fmla="*/ 85 w 85"/>
                  <a:gd name="T5" fmla="*/ 85 h 85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85"/>
                  <a:gd name="T11" fmla="*/ 85 w 85"/>
                  <a:gd name="T12" fmla="*/ 85 h 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85">
                    <a:moveTo>
                      <a:pt x="0" y="0"/>
                    </a:moveTo>
                    <a:cubicBezTo>
                      <a:pt x="31" y="11"/>
                      <a:pt x="40" y="33"/>
                      <a:pt x="68" y="51"/>
                    </a:cubicBezTo>
                    <a:cubicBezTo>
                      <a:pt x="77" y="80"/>
                      <a:pt x="70" y="70"/>
                      <a:pt x="85" y="8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</p:grpSp>
      </p:grp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6310313" y="5794375"/>
            <a:ext cx="757237" cy="454025"/>
            <a:chOff x="3956" y="3026"/>
            <a:chExt cx="477" cy="286"/>
          </a:xfrm>
        </p:grpSpPr>
        <p:graphicFrame>
          <p:nvGraphicFramePr>
            <p:cNvPr id="1382431" name="Object 30"/>
            <p:cNvGraphicFramePr>
              <a:graphicFrameLocks noChangeAspect="1"/>
            </p:cNvGraphicFramePr>
            <p:nvPr/>
          </p:nvGraphicFramePr>
          <p:xfrm>
            <a:off x="4208" y="3026"/>
            <a:ext cx="225" cy="286"/>
          </p:xfrm>
          <a:graphic>
            <a:graphicData uri="http://schemas.openxmlformats.org/presentationml/2006/ole">
              <p:oleObj spid="_x0000_s195597" name="Equation" r:id="rId15" imgW="139579" imgH="177646" progId="">
                <p:embed/>
              </p:oleObj>
            </a:graphicData>
          </a:graphic>
        </p:graphicFrame>
        <p:sp>
          <p:nvSpPr>
            <p:cNvPr id="1382432" name="Freeform 76"/>
            <p:cNvSpPr>
              <a:spLocks/>
            </p:cNvSpPr>
            <p:nvPr/>
          </p:nvSpPr>
          <p:spPr bwMode="auto">
            <a:xfrm>
              <a:off x="3956" y="3168"/>
              <a:ext cx="25" cy="93"/>
            </a:xfrm>
            <a:custGeom>
              <a:avLst/>
              <a:gdLst>
                <a:gd name="T0" fmla="*/ 0 w 25"/>
                <a:gd name="T1" fmla="*/ 0 h 93"/>
                <a:gd name="T2" fmla="*/ 25 w 25"/>
                <a:gd name="T3" fmla="*/ 93 h 93"/>
                <a:gd name="T4" fmla="*/ 0 60000 65536"/>
                <a:gd name="T5" fmla="*/ 0 60000 65536"/>
                <a:gd name="T6" fmla="*/ 0 w 25"/>
                <a:gd name="T7" fmla="*/ 0 h 93"/>
                <a:gd name="T8" fmla="*/ 25 w 25"/>
                <a:gd name="T9" fmla="*/ 93 h 9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" h="93">
                  <a:moveTo>
                    <a:pt x="0" y="0"/>
                  </a:moveTo>
                  <a:cubicBezTo>
                    <a:pt x="14" y="44"/>
                    <a:pt x="25" y="41"/>
                    <a:pt x="25" y="9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5187950" y="4333875"/>
            <a:ext cx="3048000" cy="2190750"/>
            <a:chOff x="3264" y="436"/>
            <a:chExt cx="1920" cy="1380"/>
          </a:xfrm>
        </p:grpSpPr>
        <p:graphicFrame>
          <p:nvGraphicFramePr>
            <p:cNvPr id="1382426" name="Object 31"/>
            <p:cNvGraphicFramePr>
              <a:graphicFrameLocks noChangeAspect="1"/>
            </p:cNvGraphicFramePr>
            <p:nvPr/>
          </p:nvGraphicFramePr>
          <p:xfrm>
            <a:off x="3456" y="473"/>
            <a:ext cx="172" cy="203"/>
          </p:xfrm>
          <a:graphic>
            <a:graphicData uri="http://schemas.openxmlformats.org/presentationml/2006/ole">
              <p:oleObj spid="_x0000_s195594" name="Equation" r:id="rId16" imgW="139579" imgH="164957" progId="">
                <p:embed/>
              </p:oleObj>
            </a:graphicData>
          </a:graphic>
        </p:graphicFrame>
        <p:sp>
          <p:nvSpPr>
            <p:cNvPr id="1382427" name="Line 80"/>
            <p:cNvSpPr>
              <a:spLocks noChangeShapeType="1"/>
            </p:cNvSpPr>
            <p:nvPr/>
          </p:nvSpPr>
          <p:spPr bwMode="auto">
            <a:xfrm>
              <a:off x="3264" y="158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382428" name="Line 81"/>
            <p:cNvSpPr>
              <a:spLocks noChangeShapeType="1"/>
            </p:cNvSpPr>
            <p:nvPr/>
          </p:nvSpPr>
          <p:spPr bwMode="auto">
            <a:xfrm flipV="1">
              <a:off x="3648" y="436"/>
              <a:ext cx="0" cy="13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382429" name="Object 32"/>
            <p:cNvGraphicFramePr>
              <a:graphicFrameLocks noChangeAspect="1"/>
            </p:cNvGraphicFramePr>
            <p:nvPr/>
          </p:nvGraphicFramePr>
          <p:xfrm>
            <a:off x="4968" y="1644"/>
            <a:ext cx="172" cy="172"/>
          </p:xfrm>
          <a:graphic>
            <a:graphicData uri="http://schemas.openxmlformats.org/presentationml/2006/ole">
              <p:oleObj spid="_x0000_s195595" name="Equation" r:id="rId17" imgW="139700" imgH="139700" progId="">
                <p:embed/>
              </p:oleObj>
            </a:graphicData>
          </a:graphic>
        </p:graphicFrame>
        <p:graphicFrame>
          <p:nvGraphicFramePr>
            <p:cNvPr id="1382430" name="Object 33"/>
            <p:cNvGraphicFramePr>
              <a:graphicFrameLocks noChangeAspect="1"/>
            </p:cNvGraphicFramePr>
            <p:nvPr/>
          </p:nvGraphicFramePr>
          <p:xfrm>
            <a:off x="3427" y="1592"/>
            <a:ext cx="157" cy="219"/>
          </p:xfrm>
          <a:graphic>
            <a:graphicData uri="http://schemas.openxmlformats.org/presentationml/2006/ole">
              <p:oleObj spid="_x0000_s195596" name="Equation" r:id="rId18" imgW="126725" imgH="177415" progId="">
                <p:embed/>
              </p:oleObj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75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7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3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"/>
                                        <p:tgtEl>
                                          <p:spTgt spid="7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875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375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7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2" dur="500"/>
                                        <p:tgtEl>
                                          <p:spTgt spid="7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6" dur="500"/>
                                        <p:tgtEl>
                                          <p:spTgt spid="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3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3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1" grpId="0" animBg="1"/>
      <p:bldP spid="73745" grpId="0"/>
      <p:bldP spid="73754" grpId="0" autoUpdateAnimBg="0"/>
      <p:bldP spid="73760" grpId="0" animBg="1"/>
      <p:bldP spid="73761" grpId="0" animBg="1"/>
      <p:bldP spid="73777" grpId="0"/>
      <p:bldP spid="73786" grpId="0" autoUpdateAnimBg="0"/>
      <p:bldP spid="73793" grpId="0" animBg="1"/>
      <p:bldP spid="73795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竖排文字占位符 3"/>
          <p:cNvSpPr>
            <a:spLocks noGrp="1"/>
          </p:cNvSpPr>
          <p:nvPr>
            <p:ph type="body" orient="vert" idx="1"/>
          </p:nvPr>
        </p:nvSpPr>
        <p:spPr>
          <a:xfrm>
            <a:off x="457200" y="455613"/>
            <a:ext cx="8229600" cy="5781675"/>
          </a:xfrm>
        </p:spPr>
        <p:txBody>
          <a:bodyPr vert="horz"/>
          <a:lstStyle/>
          <a:p>
            <a:r>
              <a:rPr lang="zh-CN" altLang="en-US" smtClean="0"/>
              <a:t>解析几何中，二次曲线的一般形式</a:t>
            </a:r>
            <a:endParaRPr lang="en-US" altLang="zh-CN" smtClean="0"/>
          </a:p>
          <a:p>
            <a:pPr algn="ctr">
              <a:buFont typeface="Wingdings" pitchFamily="2" charset="2"/>
              <a:buNone/>
            </a:pPr>
            <a:r>
              <a:rPr lang="en-US" altLang="zh-CN" i="1" smtClean="0"/>
              <a:t>ax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bxy</a:t>
            </a:r>
            <a:r>
              <a:rPr lang="en-US" altLang="zh-CN" smtClean="0"/>
              <a:t> + </a:t>
            </a:r>
            <a:r>
              <a:rPr lang="en-US" altLang="zh-CN" i="1" smtClean="0"/>
              <a:t>cy</a:t>
            </a:r>
            <a:r>
              <a:rPr lang="en-US" altLang="zh-CN" baseline="30000" smtClean="0"/>
              <a:t>2</a:t>
            </a:r>
            <a:r>
              <a:rPr lang="en-US" altLang="zh-CN" smtClean="0"/>
              <a:t> = 0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	</a:t>
            </a:r>
            <a:r>
              <a:rPr lang="zh-CN" altLang="en-US" smtClean="0"/>
              <a:t>通过选择适当的的旋转变换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zh-CN" altLang="en-US" smtClean="0"/>
              <a:t>使得 </a:t>
            </a:r>
            <a:r>
              <a:rPr lang="en-US" altLang="zh-CN" i="1" smtClean="0"/>
              <a:t>mx' 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ny' </a:t>
            </a:r>
            <a:r>
              <a:rPr lang="en-US" altLang="zh-CN" baseline="30000" smtClean="0"/>
              <a:t>2</a:t>
            </a:r>
            <a:r>
              <a:rPr lang="en-US" altLang="zh-CN" smtClean="0"/>
              <a:t> = 0 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含有 </a:t>
            </a:r>
            <a:r>
              <a:rPr lang="en-US" altLang="zh-CN" i="1" smtClean="0"/>
              <a:t>n</a:t>
            </a:r>
            <a:r>
              <a:rPr lang="en-US" altLang="zh-CN" smtClean="0"/>
              <a:t> </a:t>
            </a:r>
            <a:r>
              <a:rPr lang="zh-CN" altLang="en-US" smtClean="0"/>
              <a:t>个变量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2</a:t>
            </a:r>
            <a:r>
              <a:rPr lang="en-US" altLang="zh-CN" smtClean="0"/>
              <a:t>, …, </a:t>
            </a:r>
            <a:r>
              <a:rPr lang="en-US" altLang="zh-CN" i="1" smtClean="0"/>
              <a:t>x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 </a:t>
            </a:r>
            <a:r>
              <a:rPr lang="zh-CN" altLang="en-US" smtClean="0"/>
              <a:t>的二次齐次函数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zh-CN" altLang="en-US" smtClean="0"/>
              <a:t>称为</a:t>
            </a:r>
            <a:r>
              <a:rPr lang="zh-CN" altLang="en-US" smtClean="0">
                <a:solidFill>
                  <a:srgbClr val="FF0000"/>
                </a:solidFill>
              </a:rPr>
              <a:t>二次型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3090863" y="1881188"/>
          <a:ext cx="2968625" cy="939800"/>
        </p:xfrm>
        <a:graphic>
          <a:graphicData uri="http://schemas.openxmlformats.org/presentationml/2006/ole">
            <p:oleObj spid="_x0000_s196610" name="Equation" r:id="rId3" imgW="1485900" imgH="469900" progId="">
              <p:embed/>
            </p:oleObj>
          </a:graphicData>
        </a:graphic>
      </p:graphicFrame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1835150" y="4581525"/>
          <a:ext cx="5480050" cy="990600"/>
        </p:xfrm>
        <a:graphic>
          <a:graphicData uri="http://schemas.openxmlformats.org/presentationml/2006/ole">
            <p:oleObj spid="_x0000_s196611" name="Equation" r:id="rId4" imgW="2743200" imgH="4953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0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0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3"/>
          <p:cNvGraphicFramePr>
            <a:graphicFrameLocks noChangeAspect="1"/>
          </p:cNvGraphicFramePr>
          <p:nvPr/>
        </p:nvGraphicFramePr>
        <p:xfrm>
          <a:off x="1066800" y="1173163"/>
          <a:ext cx="7204075" cy="3911600"/>
        </p:xfrm>
        <a:graphic>
          <a:graphicData uri="http://schemas.openxmlformats.org/presentationml/2006/ole">
            <p:oleObj spid="_x0000_s197634" name="Equation" r:id="rId3" imgW="3606800" imgH="1955800" progId="">
              <p:embed/>
            </p:oleObj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141663" y="2214563"/>
            <a:ext cx="215900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57200" y="455613"/>
            <a:ext cx="82311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令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i</a:t>
            </a:r>
            <a:r>
              <a:rPr kumimoji="1" lang="en-US" altLang="zh-CN" sz="2400" b="1" i="1" baseline="-25000" smtClean="0">
                <a:solidFill>
                  <a:srgbClr val="0000FF"/>
                </a:solidFill>
              </a:rPr>
              <a:t>j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FF"/>
                </a:solidFill>
              </a:rPr>
              <a:t>j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i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ij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j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a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i</a:t>
            </a:r>
            <a:r>
              <a:rPr kumimoji="1" lang="en-US" altLang="zh-CN" sz="2400" b="1" i="1" baseline="-25000" smtClean="0">
                <a:solidFill>
                  <a:srgbClr val="0000FF"/>
                </a:solidFill>
              </a:rPr>
              <a:t>j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i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x</a:t>
            </a:r>
            <a:r>
              <a:rPr kumimoji="1" lang="en-US" altLang="zh-CN" sz="2400" b="1" i="1" baseline="-25000" smtClean="0">
                <a:solidFill>
                  <a:srgbClr val="0000FF"/>
                </a:solidFill>
              </a:rPr>
              <a:t>j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+ a</a:t>
            </a:r>
            <a:r>
              <a:rPr kumimoji="1" lang="en-US" altLang="zh-CN" sz="2400" b="1" i="1" baseline="-25000" smtClean="0">
                <a:solidFill>
                  <a:srgbClr val="0000FF"/>
                </a:solidFill>
              </a:rPr>
              <a:t>j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i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i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x</a:t>
            </a:r>
            <a:r>
              <a:rPr kumimoji="1" lang="en-US" altLang="zh-CN" sz="2400" b="1" i="1" baseline="-25000" smtClean="0">
                <a:solidFill>
                  <a:srgbClr val="0000FF"/>
                </a:solidFill>
              </a:rPr>
              <a:t>j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，于是</a:t>
            </a:r>
            <a:endParaRPr kumimoji="1" lang="en-US" altLang="zh-CN" sz="2400" b="1" smtClean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357688" y="2728913"/>
            <a:ext cx="928687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400425" y="2214563"/>
            <a:ext cx="642938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157913" y="3700463"/>
            <a:ext cx="1057275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214688" y="1685925"/>
            <a:ext cx="1257300" cy="428625"/>
          </a:xfrm>
          <a:prstGeom prst="rect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098925" y="2214563"/>
            <a:ext cx="1187450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143250" y="2728913"/>
            <a:ext cx="1187450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86375" y="2214563"/>
            <a:ext cx="1785938" cy="9286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157538" y="3214688"/>
            <a:ext cx="3000375" cy="9286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395663" y="1214438"/>
            <a:ext cx="3205162" cy="428625"/>
          </a:xfrm>
          <a:prstGeom prst="rect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071813" y="4286250"/>
            <a:ext cx="1714500" cy="785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6" grpId="1" animBg="1"/>
      <p:bldP spid="17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9"/>
          <p:cNvGraphicFramePr>
            <a:graphicFrameLocks noChangeAspect="1"/>
          </p:cNvGraphicFramePr>
          <p:nvPr/>
        </p:nvGraphicFramePr>
        <p:xfrm>
          <a:off x="455613" y="428625"/>
          <a:ext cx="6086475" cy="1955800"/>
        </p:xfrm>
        <a:graphic>
          <a:graphicData uri="http://schemas.openxmlformats.org/presentationml/2006/ole">
            <p:oleObj spid="_x0000_s198658" name="Equation" r:id="rId3" imgW="3048000" imgH="977900" progId="">
              <p:embed/>
            </p:oleObj>
          </a:graphicData>
        </a:graphic>
      </p:graphicFrame>
      <p:graphicFrame>
        <p:nvGraphicFramePr>
          <p:cNvPr id="49156" name="Object 10"/>
          <p:cNvGraphicFramePr>
            <a:graphicFrameLocks noChangeAspect="1"/>
          </p:cNvGraphicFramePr>
          <p:nvPr/>
        </p:nvGraphicFramePr>
        <p:xfrm>
          <a:off x="2746375" y="473075"/>
          <a:ext cx="3625850" cy="457200"/>
        </p:xfrm>
        <a:graphic>
          <a:graphicData uri="http://schemas.openxmlformats.org/presentationml/2006/ole">
            <p:oleObj spid="_x0000_s198659" name="Equation" r:id="rId4" imgW="2413440" imgH="292320" progId="">
              <p:embed/>
            </p:oleObj>
          </a:graphicData>
        </a:graphic>
      </p:graphicFrame>
      <p:graphicFrame>
        <p:nvGraphicFramePr>
          <p:cNvPr id="49157" name="Object 11"/>
          <p:cNvGraphicFramePr>
            <a:graphicFrameLocks noChangeAspect="1"/>
          </p:cNvGraphicFramePr>
          <p:nvPr/>
        </p:nvGraphicFramePr>
        <p:xfrm>
          <a:off x="2603500" y="973138"/>
          <a:ext cx="3854450" cy="457200"/>
        </p:xfrm>
        <a:graphic>
          <a:graphicData uri="http://schemas.openxmlformats.org/presentationml/2006/ole">
            <p:oleObj spid="_x0000_s198660" name="Equation" r:id="rId5" imgW="2566080" imgH="292320" progId="">
              <p:embed/>
            </p:oleObj>
          </a:graphicData>
        </a:graphic>
      </p:graphicFrame>
      <p:graphicFrame>
        <p:nvGraphicFramePr>
          <p:cNvPr id="49158" name="Object 12"/>
          <p:cNvGraphicFramePr>
            <a:graphicFrameLocks noChangeAspect="1"/>
          </p:cNvGraphicFramePr>
          <p:nvPr/>
        </p:nvGraphicFramePr>
        <p:xfrm>
          <a:off x="2600325" y="1943100"/>
          <a:ext cx="3905250" cy="457200"/>
        </p:xfrm>
        <a:graphic>
          <a:graphicData uri="http://schemas.openxmlformats.org/presentationml/2006/ole">
            <p:oleObj spid="_x0000_s198661" name="Equation" r:id="rId6" imgW="2591280" imgH="292320" progId="">
              <p:embed/>
            </p:oleObj>
          </a:graphicData>
        </a:graphic>
      </p:graphicFrame>
      <p:graphicFrame>
        <p:nvGraphicFramePr>
          <p:cNvPr id="49159" name="Object 13"/>
          <p:cNvGraphicFramePr>
            <a:graphicFrameLocks noChangeAspect="1"/>
          </p:cNvGraphicFramePr>
          <p:nvPr/>
        </p:nvGraphicFramePr>
        <p:xfrm>
          <a:off x="2514600" y="2544763"/>
          <a:ext cx="5527675" cy="1879600"/>
        </p:xfrm>
        <a:graphic>
          <a:graphicData uri="http://schemas.openxmlformats.org/presentationml/2006/ole">
            <p:oleObj spid="_x0000_s198662" name="Equation" r:id="rId7" imgW="2768600" imgH="939800" progId="">
              <p:embed/>
            </p:oleObj>
          </a:graphicData>
        </a:graphic>
      </p:graphicFrame>
      <p:graphicFrame>
        <p:nvGraphicFramePr>
          <p:cNvPr id="49160" name="Object 14"/>
          <p:cNvGraphicFramePr>
            <a:graphicFrameLocks noChangeAspect="1"/>
          </p:cNvGraphicFramePr>
          <p:nvPr/>
        </p:nvGraphicFramePr>
        <p:xfrm>
          <a:off x="2514600" y="4594225"/>
          <a:ext cx="5376863" cy="1879600"/>
        </p:xfrm>
        <a:graphic>
          <a:graphicData uri="http://schemas.openxmlformats.org/presentationml/2006/ole">
            <p:oleObj spid="_x0000_s198663" name="Equation" r:id="rId8" imgW="2692400" imgH="939800" progId="">
              <p:embed/>
            </p:oleObj>
          </a:graphicData>
        </a:graphic>
      </p:graphicFrame>
      <p:graphicFrame>
        <p:nvGraphicFramePr>
          <p:cNvPr id="49161" name="Object 15"/>
          <p:cNvGraphicFramePr>
            <a:graphicFrameLocks noChangeAspect="1"/>
          </p:cNvGraphicFramePr>
          <p:nvPr/>
        </p:nvGraphicFramePr>
        <p:xfrm>
          <a:off x="2514600" y="6237288"/>
          <a:ext cx="1065213" cy="406400"/>
        </p:xfrm>
        <a:graphic>
          <a:graphicData uri="http://schemas.openxmlformats.org/presentationml/2006/ole">
            <p:oleObj spid="_x0000_s198664" name="Equation" r:id="rId9" imgW="533169" imgH="203112" progId="">
              <p:embed/>
            </p:oleObj>
          </a:graphicData>
        </a:graphic>
      </p:graphicFrame>
      <p:sp>
        <p:nvSpPr>
          <p:cNvPr id="5129" name="云形标注 16"/>
          <p:cNvSpPr>
            <a:spLocks noChangeArrowheads="1"/>
          </p:cNvSpPr>
          <p:nvPr/>
        </p:nvSpPr>
        <p:spPr bwMode="auto">
          <a:xfrm>
            <a:off x="2571750" y="3857625"/>
            <a:ext cx="1857375" cy="1000125"/>
          </a:xfrm>
          <a:prstGeom prst="cloudCallout">
            <a:avLst>
              <a:gd name="adj1" fmla="val 47736"/>
              <a:gd name="adj2" fmla="val 79431"/>
            </a:avLst>
          </a:prstGeom>
          <a:solidFill>
            <a:srgbClr val="FFFF99"/>
          </a:solidFill>
          <a:ln w="28575" algn="ctr">
            <a:solidFill>
              <a:srgbClr val="00CC00"/>
            </a:solidFill>
            <a:round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对称阵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9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6498" name="Object 4"/>
          <p:cNvGraphicFramePr>
            <a:graphicFrameLocks noChangeAspect="1"/>
          </p:cNvGraphicFramePr>
          <p:nvPr/>
        </p:nvGraphicFramePr>
        <p:xfrm>
          <a:off x="455613" y="455613"/>
          <a:ext cx="7445375" cy="1879600"/>
        </p:xfrm>
        <a:graphic>
          <a:graphicData uri="http://schemas.openxmlformats.org/presentationml/2006/ole">
            <p:oleObj spid="_x0000_s199682" name="Equation" r:id="rId3" imgW="3721100" imgH="939800" progId="">
              <p:embed/>
            </p:oleObj>
          </a:graphicData>
        </a:graphic>
      </p:graphicFrame>
      <p:graphicFrame>
        <p:nvGraphicFramePr>
          <p:cNvPr id="1386499" name="Object 5"/>
          <p:cNvGraphicFramePr>
            <a:graphicFrameLocks noChangeAspect="1"/>
          </p:cNvGraphicFramePr>
          <p:nvPr/>
        </p:nvGraphicFramePr>
        <p:xfrm>
          <a:off x="3995738" y="3298825"/>
          <a:ext cx="3203575" cy="1643063"/>
        </p:xfrm>
        <a:graphic>
          <a:graphicData uri="http://schemas.openxmlformats.org/presentationml/2006/ole">
            <p:oleObj spid="_x0000_s199683" name="Equation" r:id="rId4" imgW="1600200" imgH="939800" progId="">
              <p:embed/>
            </p:oleObj>
          </a:graphicData>
        </a:graphic>
      </p:graphicFrame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1633538" y="5276850"/>
            <a:ext cx="58531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对称阵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的秩也叫做</a:t>
            </a: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</a:rPr>
              <a:t>二次型</a:t>
            </a:r>
            <a:r>
              <a:rPr kumimoji="1" lang="zh-CN" altLang="en-US" sz="2400" b="1" i="1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f </a:t>
            </a: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</a:rPr>
              <a:t>的秩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．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</a:rPr>
              <a:t>线性变换与矩阵之间存在着一一对应关系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64525" name="AutoShape 13"/>
          <p:cNvSpPr>
            <a:spLocks noChangeArrowheads="1"/>
          </p:cNvSpPr>
          <p:nvPr/>
        </p:nvSpPr>
        <p:spPr bwMode="auto">
          <a:xfrm>
            <a:off x="5699125" y="2611438"/>
            <a:ext cx="457200" cy="4572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64526" name="AutoShape 14"/>
          <p:cNvSpPr>
            <a:spLocks noChangeArrowheads="1"/>
          </p:cNvSpPr>
          <p:nvPr/>
        </p:nvSpPr>
        <p:spPr bwMode="auto">
          <a:xfrm>
            <a:off x="1690688" y="1989138"/>
            <a:ext cx="2160587" cy="1152525"/>
          </a:xfrm>
          <a:prstGeom prst="cloudCallout">
            <a:avLst>
              <a:gd name="adj1" fmla="val -45810"/>
              <a:gd name="adj2" fmla="val -78514"/>
            </a:avLst>
          </a:prstGeom>
          <a:solidFill>
            <a:srgbClr val="FFFF99"/>
          </a:solidFill>
          <a:ln w="28575">
            <a:solidFill>
              <a:srgbClr val="00CC00"/>
            </a:solidFill>
            <a:round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对称阵的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二次型</a:t>
            </a:r>
            <a:endParaRPr lang="en-US" altLang="zh-CN" sz="2400" b="1" smtClean="0">
              <a:solidFill>
                <a:srgbClr val="000000"/>
              </a:solidFill>
            </a:endParaRPr>
          </a:p>
        </p:txBody>
      </p:sp>
      <p:sp>
        <p:nvSpPr>
          <p:cNvPr id="64527" name="AutoShape 15"/>
          <p:cNvSpPr>
            <a:spLocks noChangeArrowheads="1"/>
          </p:cNvSpPr>
          <p:nvPr/>
        </p:nvSpPr>
        <p:spPr bwMode="auto">
          <a:xfrm>
            <a:off x="1690688" y="3573463"/>
            <a:ext cx="2160587" cy="1152525"/>
          </a:xfrm>
          <a:prstGeom prst="cloudCallout">
            <a:avLst>
              <a:gd name="adj1" fmla="val 64991"/>
              <a:gd name="adj2" fmla="val 48759"/>
            </a:avLst>
          </a:prstGeom>
          <a:solidFill>
            <a:srgbClr val="FFFF99"/>
          </a:solidFill>
          <a:ln w="28575">
            <a:solidFill>
              <a:srgbClr val="00CC00"/>
            </a:solidFill>
            <a:round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二次型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的矩阵</a:t>
            </a:r>
            <a:endParaRPr lang="en-US" altLang="zh-CN" sz="2400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8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8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0" grpId="0" build="allAtOnce"/>
      <p:bldP spid="64525" grpId="0" animBg="1"/>
      <p:bldP spid="64526" grpId="0" animBg="1"/>
      <p:bldP spid="6452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49263" y="455613"/>
            <a:ext cx="8231187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对于二次型，寻找可逆的线性变换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使二次型只含平方项，即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f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y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y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…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y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定义：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只含平方项的二次型称为二次型的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标准形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（或法式）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.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如果标准形的系数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, … 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只在−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1,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0,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三个数中取值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即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	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       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f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y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…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y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2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−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+1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y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+1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−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…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−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y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r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则上式称为二次型的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规范形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说明：这里只讨论实二次型，所求线性变换也限于实数范围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.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819150" y="928688"/>
          <a:ext cx="4040188" cy="1879600"/>
        </p:xfrm>
        <a:graphic>
          <a:graphicData uri="http://schemas.openxmlformats.org/presentationml/2006/ole">
            <p:oleObj spid="_x0000_s200706" name="Equation" r:id="rId3" imgW="2019300" imgH="939800" progId="">
              <p:embed/>
            </p:oleObj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932363" y="1125538"/>
            <a:ext cx="3748087" cy="1946275"/>
          </a:xfrm>
          <a:prstGeom prst="rect">
            <a:avLst/>
          </a:prstGeom>
          <a:noFill/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简记为</a:t>
            </a:r>
            <a:r>
              <a:rPr lang="en-US" altLang="zh-CN" sz="2400" b="1" smtClean="0">
                <a:solidFill>
                  <a:srgbClr val="0000FF"/>
                </a:solidFill>
              </a:rPr>
              <a:t> </a:t>
            </a:r>
            <a:r>
              <a:rPr lang="en-US" altLang="zh-CN" sz="2400" b="1" i="1" smtClean="0">
                <a:solidFill>
                  <a:srgbClr val="0000FF"/>
                </a:solidFill>
              </a:rPr>
              <a:t>x</a:t>
            </a:r>
            <a:r>
              <a:rPr lang="en-US" altLang="zh-CN" sz="2400" b="1" smtClean="0">
                <a:solidFill>
                  <a:srgbClr val="0000FF"/>
                </a:solidFill>
              </a:rPr>
              <a:t> = </a:t>
            </a:r>
            <a:r>
              <a:rPr lang="en-US" altLang="zh-CN" sz="2400" b="1" i="1" smtClean="0">
                <a:solidFill>
                  <a:srgbClr val="0000FF"/>
                </a:solidFill>
              </a:rPr>
              <a:t>C y </a:t>
            </a:r>
            <a:r>
              <a:rPr lang="zh-CN" altLang="en-US" sz="2400" b="1" smtClean="0">
                <a:solidFill>
                  <a:srgbClr val="0000FF"/>
                </a:solidFill>
              </a:rPr>
              <a:t>，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于是</a:t>
            </a:r>
            <a:r>
              <a:rPr lang="zh-CN" altLang="en-US" sz="2400" b="1" i="1" smtClean="0">
                <a:solidFill>
                  <a:srgbClr val="0000FF"/>
                </a:solidFill>
              </a:rPr>
              <a:t>      </a:t>
            </a:r>
            <a:r>
              <a:rPr lang="en-US" altLang="zh-CN" sz="2400" b="1" i="1" smtClean="0">
                <a:solidFill>
                  <a:srgbClr val="0000FF"/>
                </a:solidFill>
              </a:rPr>
              <a:t>f </a:t>
            </a:r>
            <a:r>
              <a:rPr lang="en-US" altLang="zh-CN" sz="2400" b="1" smtClean="0">
                <a:solidFill>
                  <a:srgbClr val="0000FF"/>
                </a:solidFill>
              </a:rPr>
              <a:t>=</a:t>
            </a:r>
            <a:r>
              <a:rPr lang="en-US" altLang="zh-CN" sz="2400" b="1" i="1" smtClean="0">
                <a:solidFill>
                  <a:srgbClr val="0000FF"/>
                </a:solidFill>
              </a:rPr>
              <a:t> x</a:t>
            </a:r>
            <a:r>
              <a:rPr lang="en-US" altLang="zh-CN" sz="2400" b="1" i="1" baseline="30000" smtClean="0">
                <a:solidFill>
                  <a:srgbClr val="0000FF"/>
                </a:solidFill>
              </a:rPr>
              <a:t>T</a:t>
            </a:r>
            <a:r>
              <a:rPr lang="en-US" altLang="zh-CN" sz="2400" b="1" i="1" smtClean="0">
                <a:solidFill>
                  <a:srgbClr val="0000FF"/>
                </a:solidFill>
              </a:rPr>
              <a:t>Ax 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FF"/>
                </a:solidFill>
              </a:rPr>
              <a:t>                =</a:t>
            </a:r>
            <a:r>
              <a:rPr lang="en-US" altLang="zh-CN" sz="2400" b="1" i="1" smtClean="0">
                <a:solidFill>
                  <a:srgbClr val="0000FF"/>
                </a:solidFill>
              </a:rPr>
              <a:t> </a:t>
            </a:r>
            <a:r>
              <a:rPr lang="en-US" altLang="zh-CN" sz="2400" b="1" smtClean="0">
                <a:solidFill>
                  <a:srgbClr val="0000FF"/>
                </a:solidFill>
              </a:rPr>
              <a:t>(</a:t>
            </a:r>
            <a:r>
              <a:rPr lang="en-US" altLang="zh-CN" sz="2400" b="1" i="1" smtClean="0">
                <a:solidFill>
                  <a:srgbClr val="0000FF"/>
                </a:solidFill>
              </a:rPr>
              <a:t>C y</a:t>
            </a:r>
            <a:r>
              <a:rPr lang="en-US" altLang="zh-CN" sz="2400" b="1" smtClean="0">
                <a:solidFill>
                  <a:srgbClr val="0000FF"/>
                </a:solidFill>
              </a:rPr>
              <a:t>)</a:t>
            </a:r>
            <a:r>
              <a:rPr lang="en-US" altLang="zh-CN" sz="2400" b="1" i="1" baseline="30000" smtClean="0">
                <a:solidFill>
                  <a:srgbClr val="0000FF"/>
                </a:solidFill>
              </a:rPr>
              <a:t>T</a:t>
            </a:r>
            <a:r>
              <a:rPr lang="en-US" altLang="zh-CN" sz="2400" b="1" i="1" smtClean="0">
                <a:solidFill>
                  <a:srgbClr val="0000FF"/>
                </a:solidFill>
              </a:rPr>
              <a:t> A </a:t>
            </a:r>
            <a:r>
              <a:rPr lang="en-US" altLang="zh-CN" sz="2400" b="1" smtClean="0">
                <a:solidFill>
                  <a:srgbClr val="0000FF"/>
                </a:solidFill>
              </a:rPr>
              <a:t>(</a:t>
            </a:r>
            <a:r>
              <a:rPr lang="en-US" altLang="zh-CN" sz="2400" b="1" i="1" smtClean="0">
                <a:solidFill>
                  <a:srgbClr val="0000FF"/>
                </a:solidFill>
              </a:rPr>
              <a:t>C y</a:t>
            </a:r>
            <a:r>
              <a:rPr lang="en-US" altLang="zh-CN" sz="2400" b="1" smtClean="0">
                <a:solidFill>
                  <a:srgbClr val="0000FF"/>
                </a:solidFill>
              </a:rPr>
              <a:t>)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FF"/>
                </a:solidFill>
              </a:rPr>
              <a:t>                =</a:t>
            </a:r>
            <a:r>
              <a:rPr lang="en-US" altLang="zh-CN" sz="2400" b="1" i="1" smtClean="0">
                <a:solidFill>
                  <a:srgbClr val="0000FF"/>
                </a:solidFill>
              </a:rPr>
              <a:t> y</a:t>
            </a:r>
            <a:r>
              <a:rPr lang="en-US" altLang="zh-CN" sz="2400" b="1" i="1" baseline="30000" smtClean="0">
                <a:solidFill>
                  <a:srgbClr val="0000FF"/>
                </a:solidFill>
              </a:rPr>
              <a:t>T</a:t>
            </a:r>
            <a:r>
              <a:rPr lang="en-US" altLang="zh-CN" sz="2400" b="1" i="1" smtClean="0">
                <a:solidFill>
                  <a:srgbClr val="0000FF"/>
                </a:solidFill>
              </a:rPr>
              <a:t> </a:t>
            </a:r>
            <a:r>
              <a:rPr lang="en-US" altLang="zh-CN" sz="2400" b="1" smtClean="0">
                <a:solidFill>
                  <a:srgbClr val="0000FF"/>
                </a:solidFill>
              </a:rPr>
              <a:t>(</a:t>
            </a:r>
            <a:r>
              <a:rPr lang="en-US" altLang="zh-CN" sz="2400" b="1" i="1" smtClean="0">
                <a:solidFill>
                  <a:srgbClr val="0000FF"/>
                </a:solidFill>
              </a:rPr>
              <a:t>C</a:t>
            </a:r>
            <a:r>
              <a:rPr lang="en-US" altLang="zh-CN" sz="2400" b="1" i="1" baseline="30000" smtClean="0">
                <a:solidFill>
                  <a:srgbClr val="0000FF"/>
                </a:solidFill>
              </a:rPr>
              <a:t>T</a:t>
            </a:r>
            <a:r>
              <a:rPr lang="en-US" altLang="zh-CN" sz="2400" b="1" i="1" smtClean="0">
                <a:solidFill>
                  <a:srgbClr val="0000FF"/>
                </a:solidFill>
              </a:rPr>
              <a:t>AC</a:t>
            </a:r>
            <a:r>
              <a:rPr lang="en-US" altLang="zh-CN" sz="2400" b="1" smtClean="0">
                <a:solidFill>
                  <a:srgbClr val="0000FF"/>
                </a:solidFill>
              </a:rPr>
              <a:t>)</a:t>
            </a:r>
            <a:r>
              <a:rPr lang="en-US" altLang="zh-CN" sz="2400" b="1" i="1" smtClean="0">
                <a:solidFill>
                  <a:srgbClr val="0000FF"/>
                </a:solidFill>
              </a:rPr>
              <a:t> y</a:t>
            </a: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6804025" y="2636838"/>
            <a:ext cx="1008063" cy="431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21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21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21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21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07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55613" y="455613"/>
            <a:ext cx="8231187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定义：</a:t>
            </a:r>
            <a:r>
              <a:rPr lang="zh-CN" altLang="en-US" sz="2400" b="1" smtClean="0">
                <a:solidFill>
                  <a:srgbClr val="000000"/>
                </a:solidFill>
              </a:rPr>
              <a:t>设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, </a:t>
            </a:r>
            <a:r>
              <a:rPr lang="en-US" altLang="zh-CN" sz="2400" b="1" i="1" smtClean="0">
                <a:solidFill>
                  <a:srgbClr val="000000"/>
                </a:solidFill>
              </a:rPr>
              <a:t>B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都是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阶矩阵，</a:t>
            </a:r>
            <a:r>
              <a:rPr lang="zh-CN" altLang="en-US" sz="2400" b="1" smtClean="0">
                <a:solidFill>
                  <a:srgbClr val="000000"/>
                </a:solidFill>
              </a:rPr>
              <a:t>若有可逆矩阵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满足</a:t>
            </a:r>
          </a:p>
          <a:p>
            <a:pPr marL="342900" indent="-34290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lang="en-US" altLang="en-US" sz="2400" b="1" i="1" baseline="30000" smtClean="0">
                <a:solidFill>
                  <a:srgbClr val="FF0000"/>
                </a:solidFill>
              </a:rPr>
              <a:t>−</a:t>
            </a:r>
            <a:r>
              <a:rPr lang="en-US" altLang="zh-CN" sz="2400" b="1" baseline="30000" smtClean="0">
                <a:solidFill>
                  <a:srgbClr val="FF0000"/>
                </a:solidFill>
              </a:rPr>
              <a:t>1</a:t>
            </a:r>
            <a:r>
              <a:rPr lang="en-US" altLang="zh-CN" sz="2400" b="1" i="1" smtClean="0">
                <a:solidFill>
                  <a:srgbClr val="000000"/>
                </a:solidFill>
              </a:rPr>
              <a:t>AP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lang="zh-CN" altLang="en-US" sz="2400" b="1" smtClean="0">
                <a:solidFill>
                  <a:srgbClr val="000000"/>
                </a:solidFill>
              </a:rPr>
              <a:t>，</a:t>
            </a: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则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称矩阵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和 </a:t>
            </a:r>
            <a:r>
              <a:rPr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相似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（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P.121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定义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7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）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定义：</a:t>
            </a:r>
            <a:r>
              <a:rPr lang="zh-CN" altLang="en-US" sz="2400" b="1" smtClean="0">
                <a:solidFill>
                  <a:srgbClr val="000000"/>
                </a:solidFill>
              </a:rPr>
              <a:t>设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, </a:t>
            </a:r>
            <a:r>
              <a:rPr lang="en-US" altLang="zh-CN" sz="2400" b="1" i="1" smtClean="0">
                <a:solidFill>
                  <a:srgbClr val="000000"/>
                </a:solidFill>
              </a:rPr>
              <a:t>B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都是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阶矩阵，</a:t>
            </a:r>
            <a:r>
              <a:rPr lang="zh-CN" altLang="en-US" sz="2400" b="1" smtClean="0">
                <a:solidFill>
                  <a:srgbClr val="000000"/>
                </a:solidFill>
              </a:rPr>
              <a:t>若有可逆矩阵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满足</a:t>
            </a:r>
          </a:p>
          <a:p>
            <a:pPr marL="342900" indent="-34290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US" altLang="zh-CN" sz="2400" b="1" i="1" smtClean="0">
                <a:solidFill>
                  <a:srgbClr val="000000"/>
                </a:solidFill>
              </a:rPr>
              <a:t>C</a:t>
            </a:r>
            <a:r>
              <a:rPr lang="en-US" altLang="zh-CN" sz="2400" b="1" baseline="30000" smtClean="0">
                <a:solidFill>
                  <a:srgbClr val="FF0000"/>
                </a:solidFill>
              </a:rPr>
              <a:t>T</a:t>
            </a:r>
            <a:r>
              <a:rPr lang="en-US" altLang="zh-CN" sz="2400" b="1" i="1" smtClean="0">
                <a:solidFill>
                  <a:srgbClr val="000000"/>
                </a:solidFill>
              </a:rPr>
              <a:t>AC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lang="zh-CN" altLang="en-US" sz="2400" b="1" smtClean="0">
                <a:solidFill>
                  <a:srgbClr val="000000"/>
                </a:solidFill>
              </a:rPr>
              <a:t>，</a:t>
            </a: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则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称矩阵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和 </a:t>
            </a:r>
            <a:r>
              <a:rPr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合同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（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P.129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定义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9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）</a:t>
            </a:r>
            <a:endParaRPr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 显然，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Char char="p"/>
            </a:pPr>
            <a:r>
              <a:rPr lang="en-US" altLang="zh-CN" sz="2400" b="1" i="1" smtClean="0">
                <a:solidFill>
                  <a:srgbClr val="000000"/>
                </a:solidFill>
              </a:rPr>
              <a:t>B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lang="en-US" altLang="zh-CN" sz="2400" b="1" smtClean="0">
                <a:solidFill>
                  <a:srgbClr val="000000"/>
                </a:solidFill>
              </a:rPr>
              <a:t> = (</a:t>
            </a:r>
            <a:r>
              <a:rPr lang="en-US" altLang="zh-CN" sz="2400" b="1" i="1" smtClean="0">
                <a:solidFill>
                  <a:srgbClr val="000000"/>
                </a:solidFill>
              </a:rPr>
              <a:t>C</a:t>
            </a:r>
            <a:r>
              <a:rPr lang="en-US" altLang="zh-CN" sz="2400" b="1" baseline="30000" smtClean="0">
                <a:solidFill>
                  <a:srgbClr val="FF0000"/>
                </a:solidFill>
              </a:rPr>
              <a:t>T</a:t>
            </a:r>
            <a:r>
              <a:rPr lang="en-US" altLang="zh-CN" sz="2400" b="1" i="1" smtClean="0">
                <a:solidFill>
                  <a:srgbClr val="000000"/>
                </a:solidFill>
              </a:rPr>
              <a:t>AC</a:t>
            </a:r>
            <a:r>
              <a:rPr lang="en-US" altLang="zh-CN" sz="2400" b="1" smtClean="0">
                <a:solidFill>
                  <a:srgbClr val="000000"/>
                </a:solidFill>
              </a:rPr>
              <a:t>)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C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T 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C</a:t>
            </a:r>
            <a:r>
              <a:rPr lang="en-US" altLang="zh-CN" sz="2400" b="1" baseline="30000" smtClean="0">
                <a:solidFill>
                  <a:srgbClr val="FF0000"/>
                </a:solidFill>
              </a:rPr>
              <a:t>T</a:t>
            </a:r>
            <a:r>
              <a:rPr lang="en-US" altLang="zh-CN" sz="2400" b="1" smtClean="0">
                <a:solidFill>
                  <a:srgbClr val="000000"/>
                </a:solidFill>
              </a:rPr>
              <a:t>)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C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lang="en-US" altLang="zh-CN" sz="2400" b="1" i="1" smtClean="0">
                <a:solidFill>
                  <a:srgbClr val="000000"/>
                </a:solidFill>
              </a:rPr>
              <a:t>AC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B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	即若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为对称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阵，则 </a:t>
            </a:r>
            <a:r>
              <a:rPr lang="en-US" altLang="zh-CN" sz="2400" b="1" i="1" smtClean="0">
                <a:solidFill>
                  <a:srgbClr val="000000"/>
                </a:solidFill>
              </a:rPr>
              <a:t>B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也为对称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阵．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Char char="p"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经过可逆变换后，二次型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f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的矩阵由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变为与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合同的矩阵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lang="en-US" altLang="zh-CN" sz="2400" b="1" i="1" smtClean="0">
                <a:solidFill>
                  <a:srgbClr val="FF0000"/>
                </a:solidFill>
              </a:rPr>
              <a:t>C</a:t>
            </a:r>
            <a:r>
              <a:rPr lang="en-US" altLang="zh-CN" sz="2400" b="1" baseline="30000" smtClean="0">
                <a:solidFill>
                  <a:srgbClr val="FF0000"/>
                </a:solidFill>
              </a:rPr>
              <a:t>T</a:t>
            </a:r>
            <a:r>
              <a:rPr lang="en-US" altLang="zh-CN" sz="2400" b="1" i="1" smtClean="0">
                <a:solidFill>
                  <a:srgbClr val="FF0000"/>
                </a:solidFill>
              </a:rPr>
              <a:t>AC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，且二次型的秩不变．</a:t>
            </a:r>
            <a:endParaRPr kumimoji="1" lang="en-US" altLang="zh-CN" sz="24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21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21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21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221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55613" y="455613"/>
            <a:ext cx="82311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若二次型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f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经过可逆变换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FF"/>
                </a:solidFill>
              </a:rPr>
              <a:t>x</a:t>
            </a:r>
            <a:r>
              <a:rPr lang="en-US" altLang="zh-CN" sz="2400" b="1" smtClean="0">
                <a:solidFill>
                  <a:srgbClr val="0000FF"/>
                </a:solidFill>
              </a:rPr>
              <a:t> = </a:t>
            </a:r>
            <a:r>
              <a:rPr lang="en-US" altLang="zh-CN" sz="2400" b="1" i="1" smtClean="0">
                <a:solidFill>
                  <a:srgbClr val="0000FF"/>
                </a:solidFill>
              </a:rPr>
              <a:t>C y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变为标准形，即</a:t>
            </a:r>
          </a:p>
        </p:txBody>
      </p:sp>
      <p:graphicFrame>
        <p:nvGraphicFramePr>
          <p:cNvPr id="49154" name="Object 3"/>
          <p:cNvGraphicFramePr>
            <a:graphicFrameLocks noChangeAspect="1"/>
          </p:cNvGraphicFramePr>
          <p:nvPr/>
        </p:nvGraphicFramePr>
        <p:xfrm>
          <a:off x="822325" y="1052513"/>
          <a:ext cx="5351463" cy="3860800"/>
        </p:xfrm>
        <a:graphic>
          <a:graphicData uri="http://schemas.openxmlformats.org/presentationml/2006/ole">
            <p:oleObj spid="_x0000_s201730" name="Equation" r:id="rId3" imgW="2679700" imgH="1930400" progId="">
              <p:embed/>
            </p:oleObj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5613" y="5013325"/>
            <a:ext cx="8231187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问题：</a:t>
            </a:r>
            <a:r>
              <a:rPr lang="zh-CN" altLang="en-US" sz="2400" b="1" smtClean="0">
                <a:solidFill>
                  <a:srgbClr val="000000"/>
                </a:solidFill>
              </a:rPr>
              <a:t>对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于对称阵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，寻找可逆矩阵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，使 </a:t>
            </a:r>
            <a:r>
              <a:rPr lang="en-US" altLang="zh-CN" sz="2400" b="1" i="1" smtClean="0">
                <a:solidFill>
                  <a:srgbClr val="000000"/>
                </a:solidFill>
              </a:rPr>
              <a:t>C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lang="en-US" altLang="zh-CN" sz="2400" b="1" i="1" smtClean="0">
                <a:solidFill>
                  <a:srgbClr val="000000"/>
                </a:solidFill>
              </a:rPr>
              <a:t>AC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为对角阵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（把对称阵合同对角化）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  <a:endParaRPr kumimoji="1" lang="en-US" altLang="zh-CN" sz="2400" b="1" smtClean="0">
              <a:solidFill>
                <a:srgbClr val="000000"/>
              </a:solidFill>
            </a:endParaRP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1116013" y="1557338"/>
            <a:ext cx="1871662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1116013" y="2060575"/>
            <a:ext cx="1871662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116013" y="2563813"/>
            <a:ext cx="3240087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1116013" y="3068638"/>
            <a:ext cx="5184775" cy="1800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animBg="1"/>
      <p:bldP spid="66566" grpId="0" animBg="1"/>
      <p:bldP spid="66567" grpId="0" animBg="1"/>
      <p:bldP spid="6656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向量的长度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8229600" cy="3970338"/>
          </a:xfrm>
        </p:spPr>
        <p:txBody>
          <a:bodyPr>
            <a:spAutoFit/>
          </a:bodyPr>
          <a:lstStyle/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令</a:t>
            </a:r>
          </a:p>
          <a:p>
            <a:pPr marL="381000" indent="-38100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mtClean="0"/>
              <a:t>称 </a:t>
            </a:r>
            <a:r>
              <a:rPr lang="en-US" altLang="zh-CN" smtClean="0"/>
              <a:t>|| </a:t>
            </a:r>
            <a:r>
              <a:rPr lang="en-US" altLang="zh-CN" i="1" smtClean="0"/>
              <a:t>x </a:t>
            </a:r>
            <a:r>
              <a:rPr lang="en-US" altLang="zh-CN" smtClean="0"/>
              <a:t>|| </a:t>
            </a:r>
            <a:r>
              <a:rPr lang="zh-CN" altLang="en-US" smtClean="0"/>
              <a:t>为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维向量 </a:t>
            </a:r>
            <a:r>
              <a:rPr lang="en-US" altLang="zh-CN" i="1" smtClean="0"/>
              <a:t>x 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长度</a:t>
            </a:r>
            <a:r>
              <a:rPr lang="zh-CN" altLang="en-US" smtClean="0"/>
              <a:t>（或</a:t>
            </a:r>
            <a:r>
              <a:rPr lang="zh-CN" altLang="en-US" smtClean="0">
                <a:solidFill>
                  <a:srgbClr val="FF0000"/>
                </a:solidFill>
              </a:rPr>
              <a:t>范数</a:t>
            </a:r>
            <a:r>
              <a:rPr lang="zh-CN" altLang="en-US" smtClean="0"/>
              <a:t>）．</a:t>
            </a:r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/>
              <a:t>当 </a:t>
            </a:r>
            <a:r>
              <a:rPr lang="en-US" altLang="zh-CN" smtClean="0"/>
              <a:t>|| </a:t>
            </a:r>
            <a:r>
              <a:rPr lang="en-US" altLang="zh-CN" i="1" smtClean="0"/>
              <a:t>x </a:t>
            </a:r>
            <a:r>
              <a:rPr lang="en-US" altLang="zh-CN" smtClean="0"/>
              <a:t>|| = 1</a:t>
            </a:r>
            <a:r>
              <a:rPr lang="zh-CN" altLang="en-US" smtClean="0"/>
              <a:t>时，称 </a:t>
            </a:r>
            <a:r>
              <a:rPr lang="en-US" altLang="zh-CN" i="1" smtClean="0"/>
              <a:t>x </a:t>
            </a:r>
            <a:r>
              <a:rPr lang="zh-CN" altLang="en-US" smtClean="0"/>
              <a:t>为</a:t>
            </a:r>
            <a:r>
              <a:rPr lang="zh-CN" altLang="en-US" smtClean="0">
                <a:solidFill>
                  <a:srgbClr val="FF0000"/>
                </a:solidFill>
              </a:rPr>
              <a:t>单位向量</a:t>
            </a:r>
            <a:r>
              <a:rPr lang="zh-CN" altLang="en-US" smtClean="0"/>
              <a:t>．</a:t>
            </a:r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mtClean="0"/>
              <a:t>向量的长度具有下列性质：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FF0000"/>
              </a:buClr>
            </a:pPr>
            <a:r>
              <a:rPr kumimoji="1" lang="zh-CN" altLang="en-US" smtClean="0">
                <a:solidFill>
                  <a:srgbClr val="0000FF"/>
                </a:solidFill>
              </a:rPr>
              <a:t>非负性：</a:t>
            </a:r>
            <a:r>
              <a:rPr kumimoji="1" lang="zh-CN" altLang="en-US" smtClean="0"/>
              <a:t>当 </a:t>
            </a:r>
            <a:r>
              <a:rPr kumimoji="1" lang="en-US" altLang="zh-CN" i="1" smtClean="0"/>
              <a:t>x</a:t>
            </a:r>
            <a:r>
              <a:rPr kumimoji="1" lang="en-US" altLang="zh-CN" smtClean="0"/>
              <a:t> = 0</a:t>
            </a:r>
            <a:r>
              <a:rPr kumimoji="1" lang="zh-CN" altLang="en-US" smtClean="0"/>
              <a:t>（零向量） 时， </a:t>
            </a:r>
            <a:r>
              <a:rPr lang="en-US" altLang="zh-CN" smtClean="0"/>
              <a:t>|| </a:t>
            </a:r>
            <a:r>
              <a:rPr lang="en-US" altLang="zh-CN" i="1" smtClean="0"/>
              <a:t>x </a:t>
            </a:r>
            <a:r>
              <a:rPr lang="en-US" altLang="zh-CN" smtClean="0"/>
              <a:t>|| </a:t>
            </a:r>
            <a:r>
              <a:rPr kumimoji="1" lang="en-US" altLang="zh-CN" smtClean="0"/>
              <a:t>= 0</a:t>
            </a:r>
            <a:r>
              <a:rPr kumimoji="1" lang="zh-CN" altLang="en-US" smtClean="0"/>
              <a:t>；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smtClean="0"/>
              <a:t>                     当 </a:t>
            </a:r>
            <a:r>
              <a:rPr kumimoji="1" lang="en-US" altLang="zh-CN" i="1" smtClean="0"/>
              <a:t>x </a:t>
            </a:r>
            <a:r>
              <a:rPr kumimoji="1" lang="en-US" altLang="en-US" smtClean="0"/>
              <a:t>≠ </a:t>
            </a:r>
            <a:r>
              <a:rPr kumimoji="1" lang="en-US" altLang="zh-CN" smtClean="0"/>
              <a:t>0</a:t>
            </a:r>
            <a:r>
              <a:rPr kumimoji="1" lang="zh-CN" altLang="en-US" smtClean="0"/>
              <a:t>（零向量） 时， </a:t>
            </a:r>
            <a:r>
              <a:rPr lang="en-US" altLang="zh-CN" smtClean="0"/>
              <a:t>|| </a:t>
            </a:r>
            <a:r>
              <a:rPr lang="en-US" altLang="zh-CN" i="1" smtClean="0"/>
              <a:t>x </a:t>
            </a:r>
            <a:r>
              <a:rPr lang="en-US" altLang="zh-CN" smtClean="0"/>
              <a:t>|| </a:t>
            </a:r>
            <a:r>
              <a:rPr kumimoji="1" lang="en-US" altLang="zh-CN" smtClean="0">
                <a:latin typeface="Symbol" pitchFamily="18" charset="2"/>
              </a:rPr>
              <a:t>&gt;</a:t>
            </a:r>
            <a:r>
              <a:rPr kumimoji="1" lang="en-US" altLang="zh-CN" smtClean="0"/>
              <a:t> 0</a:t>
            </a:r>
            <a:r>
              <a:rPr kumimoji="1" lang="zh-CN" altLang="en-US" smtClean="0"/>
              <a:t>．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FF0000"/>
              </a:buClr>
            </a:pPr>
            <a:r>
              <a:rPr kumimoji="1" lang="zh-CN" altLang="en-US" smtClean="0">
                <a:solidFill>
                  <a:srgbClr val="0000FF"/>
                </a:solidFill>
              </a:rPr>
              <a:t>齐次性： </a:t>
            </a:r>
            <a:r>
              <a:rPr lang="en-US" altLang="zh-CN" smtClean="0"/>
              <a:t>|| </a:t>
            </a:r>
            <a:r>
              <a:rPr kumimoji="1" lang="en-US" altLang="zh-CN" i="1" smtClean="0">
                <a:latin typeface="Symbol" pitchFamily="18" charset="2"/>
              </a:rPr>
              <a:t>l</a:t>
            </a:r>
            <a:r>
              <a:rPr lang="en-US" altLang="zh-CN" smtClean="0"/>
              <a:t> </a:t>
            </a:r>
            <a:r>
              <a:rPr lang="en-US" altLang="zh-CN" i="1" smtClean="0"/>
              <a:t>x </a:t>
            </a:r>
            <a:r>
              <a:rPr lang="en-US" altLang="zh-CN" smtClean="0"/>
              <a:t>|| = </a:t>
            </a:r>
            <a:r>
              <a:rPr lang="en-US" altLang="zh-CN" smtClean="0">
                <a:solidFill>
                  <a:srgbClr val="FF0000"/>
                </a:solidFill>
              </a:rPr>
              <a:t>| </a:t>
            </a:r>
            <a:r>
              <a:rPr kumimoji="1" lang="en-US" altLang="zh-CN" i="1" smtClean="0">
                <a:solidFill>
                  <a:srgbClr val="FF0000"/>
                </a:solidFill>
                <a:latin typeface="Symbol" pitchFamily="18" charset="2"/>
              </a:rPr>
              <a:t>l </a:t>
            </a:r>
            <a:r>
              <a:rPr kumimoji="1" lang="en-US" altLang="zh-CN" smtClean="0">
                <a:solidFill>
                  <a:srgbClr val="FF0000"/>
                </a:solidFill>
              </a:rPr>
              <a:t>|</a:t>
            </a:r>
            <a:r>
              <a:rPr kumimoji="1" lang="en-US" altLang="zh-CN" smtClean="0"/>
              <a:t> </a:t>
            </a:r>
            <a:r>
              <a:rPr kumimoji="1" lang="en-US" altLang="zh-CN" smtClean="0">
                <a:cs typeface="Times New Roman" pitchFamily="18" charset="0"/>
              </a:rPr>
              <a:t>·</a:t>
            </a:r>
            <a:r>
              <a:rPr kumimoji="1" lang="en-US" altLang="zh-CN" smtClean="0">
                <a:solidFill>
                  <a:srgbClr val="0000FF"/>
                </a:solidFill>
              </a:rPr>
              <a:t> </a:t>
            </a:r>
            <a:r>
              <a:rPr lang="en-US" altLang="zh-CN" smtClean="0"/>
              <a:t>|| </a:t>
            </a:r>
            <a:r>
              <a:rPr lang="en-US" altLang="zh-CN" i="1" smtClean="0"/>
              <a:t>x </a:t>
            </a:r>
            <a:r>
              <a:rPr lang="en-US" altLang="zh-CN" smtClean="0"/>
              <a:t>||</a:t>
            </a:r>
            <a:r>
              <a:rPr kumimoji="1" lang="zh-CN" altLang="en-US" smtClean="0"/>
              <a:t>．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FF0000"/>
              </a:buClr>
            </a:pPr>
            <a:r>
              <a:rPr kumimoji="1" lang="zh-CN" altLang="en-US" smtClean="0">
                <a:solidFill>
                  <a:srgbClr val="0000FF"/>
                </a:solidFill>
              </a:rPr>
              <a:t>三角不等式：</a:t>
            </a:r>
            <a:r>
              <a:rPr kumimoji="1" lang="zh-CN" altLang="en-US" smtClean="0"/>
              <a:t> </a:t>
            </a:r>
            <a:r>
              <a:rPr lang="en-US" altLang="zh-CN" smtClean="0"/>
              <a:t>|| </a:t>
            </a:r>
            <a:r>
              <a:rPr lang="en-US" altLang="zh-CN" i="1" smtClean="0"/>
              <a:t>x + y </a:t>
            </a:r>
            <a:r>
              <a:rPr lang="en-US" altLang="zh-CN" smtClean="0"/>
              <a:t>|| ≤</a:t>
            </a:r>
            <a:r>
              <a:rPr lang="en-US" altLang="zh-CN" sz="2000" smtClean="0"/>
              <a:t> </a:t>
            </a:r>
            <a:r>
              <a:rPr lang="en-US" altLang="zh-CN" smtClean="0"/>
              <a:t>|| </a:t>
            </a:r>
            <a:r>
              <a:rPr lang="en-US" altLang="zh-CN" i="1" smtClean="0"/>
              <a:t>x </a:t>
            </a:r>
            <a:r>
              <a:rPr lang="en-US" altLang="zh-CN" smtClean="0"/>
              <a:t>|| + || </a:t>
            </a:r>
            <a:r>
              <a:rPr lang="en-US" altLang="zh-CN" i="1" smtClean="0"/>
              <a:t>y </a:t>
            </a:r>
            <a:r>
              <a:rPr lang="en-US" altLang="zh-CN" smtClean="0"/>
              <a:t>||</a:t>
            </a:r>
            <a:r>
              <a:rPr kumimoji="1" lang="zh-CN" altLang="en-US" smtClean="0"/>
              <a:t>．</a:t>
            </a:r>
          </a:p>
        </p:txBody>
      </p:sp>
      <p:graphicFrame>
        <p:nvGraphicFramePr>
          <p:cNvPr id="1263620" name="Object 3"/>
          <p:cNvGraphicFramePr>
            <a:graphicFrameLocks noChangeAspect="1"/>
          </p:cNvGraphicFramePr>
          <p:nvPr/>
        </p:nvGraphicFramePr>
        <p:xfrm>
          <a:off x="2378075" y="1500188"/>
          <a:ext cx="4391025" cy="584200"/>
        </p:xfrm>
        <a:graphic>
          <a:graphicData uri="http://schemas.openxmlformats.org/presentationml/2006/ole">
            <p:oleObj spid="_x0000_s110594" name="Equation" r:id="rId3" imgW="2197100" imgH="292100" progId="">
              <p:embed/>
            </p:oleObj>
          </a:graphicData>
        </a:graphic>
      </p:graphicFrame>
      <p:grpSp>
        <p:nvGrpSpPr>
          <p:cNvPr id="2" name="组合 69"/>
          <p:cNvGrpSpPr>
            <a:grpSpLocks/>
          </p:cNvGrpSpPr>
          <p:nvPr/>
        </p:nvGrpSpPr>
        <p:grpSpPr bwMode="auto">
          <a:xfrm>
            <a:off x="6267450" y="5972175"/>
            <a:ext cx="1643063" cy="714375"/>
            <a:chOff x="6000762" y="5572140"/>
            <a:chExt cx="1643074" cy="714380"/>
          </a:xfrm>
        </p:grpSpPr>
        <p:sp>
          <p:nvSpPr>
            <p:cNvPr id="1263634" name="Text Box 9"/>
            <p:cNvSpPr txBox="1">
              <a:spLocks noChangeArrowheads="1"/>
            </p:cNvSpPr>
            <p:nvPr/>
          </p:nvSpPr>
          <p:spPr bwMode="auto">
            <a:xfrm>
              <a:off x="6858018" y="5824854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fontAlgn="base">
                <a:spcBef>
                  <a:spcPct val="50000"/>
                </a:spcBef>
                <a:spcAft>
                  <a:spcPct val="0"/>
                </a:spcAft>
                <a:buClr>
                  <a:srgbClr val="9999CC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b="1" i="1" smtClean="0">
                  <a:solidFill>
                    <a:srgbClr val="FF0000"/>
                  </a:solidFill>
                </a:rPr>
                <a:t>x</a:t>
              </a:r>
              <a:endParaRPr kumimoji="1" lang="en-US" altLang="zh-CN" sz="2400" b="1" baseline="-25000" smtClean="0">
                <a:solidFill>
                  <a:srgbClr val="FF0000"/>
                </a:solidFill>
              </a:endParaRPr>
            </a:p>
          </p:txBody>
        </p:sp>
        <p:cxnSp>
          <p:nvCxnSpPr>
            <p:cNvPr id="1263635" name="直接连接符 71"/>
            <p:cNvCxnSpPr>
              <a:cxnSpLocks noChangeShapeType="1"/>
            </p:cNvCxnSpPr>
            <p:nvPr/>
          </p:nvCxnSpPr>
          <p:spPr bwMode="auto">
            <a:xfrm flipV="1">
              <a:off x="6000762" y="5572140"/>
              <a:ext cx="1643074" cy="714380"/>
            </a:xfrm>
            <a:prstGeom prst="line">
              <a:avLst/>
            </a:prstGeom>
            <a:noFill/>
            <a:ln w="28575" algn="ctr">
              <a:solidFill>
                <a:srgbClr val="FF3300"/>
              </a:solidFill>
              <a:round/>
              <a:headEnd/>
              <a:tailEnd/>
            </a:ln>
          </p:spPr>
        </p:cxnSp>
      </p:grpSp>
      <p:grpSp>
        <p:nvGrpSpPr>
          <p:cNvPr id="3" name="组合 72"/>
          <p:cNvGrpSpPr>
            <a:grpSpLocks/>
          </p:cNvGrpSpPr>
          <p:nvPr/>
        </p:nvGrpSpPr>
        <p:grpSpPr bwMode="auto">
          <a:xfrm>
            <a:off x="6288088" y="5257800"/>
            <a:ext cx="749300" cy="1428750"/>
            <a:chOff x="1428728" y="2000240"/>
            <a:chExt cx="749550" cy="1428760"/>
          </a:xfrm>
        </p:grpSpPr>
        <p:cxnSp>
          <p:nvCxnSpPr>
            <p:cNvPr id="1263632" name="直接连接符 73"/>
            <p:cNvCxnSpPr>
              <a:cxnSpLocks noChangeShapeType="1"/>
            </p:cNvCxnSpPr>
            <p:nvPr/>
          </p:nvCxnSpPr>
          <p:spPr bwMode="auto">
            <a:xfrm rot="5400000" flipH="1" flipV="1">
              <a:off x="1035819" y="2393149"/>
              <a:ext cx="1428760" cy="642942"/>
            </a:xfrm>
            <a:prstGeom prst="line">
              <a:avLst/>
            </a:prstGeom>
            <a:noFill/>
            <a:ln w="28575" algn="ctr">
              <a:solidFill>
                <a:srgbClr val="FF3300"/>
              </a:solidFill>
              <a:round/>
              <a:headEnd/>
              <a:tailEnd/>
            </a:ln>
          </p:spPr>
        </p:cxnSp>
        <p:sp>
          <p:nvSpPr>
            <p:cNvPr id="1263633" name="Text Box 9"/>
            <p:cNvSpPr txBox="1">
              <a:spLocks noChangeArrowheads="1"/>
            </p:cNvSpPr>
            <p:nvPr/>
          </p:nvSpPr>
          <p:spPr bwMode="auto">
            <a:xfrm>
              <a:off x="1857356" y="2483788"/>
              <a:ext cx="32092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fontAlgn="base">
                <a:spcBef>
                  <a:spcPct val="50000"/>
                </a:spcBef>
                <a:spcAft>
                  <a:spcPct val="0"/>
                </a:spcAft>
                <a:buClr>
                  <a:srgbClr val="9999CC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b="1" i="1" smtClean="0">
                  <a:solidFill>
                    <a:srgbClr val="FF0000"/>
                  </a:solidFill>
                </a:rPr>
                <a:t>y</a:t>
              </a:r>
              <a:endParaRPr kumimoji="1" lang="en-US" altLang="zh-CN" sz="2400" b="1" baseline="-2500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组合 75"/>
          <p:cNvGrpSpPr>
            <a:grpSpLocks/>
          </p:cNvGrpSpPr>
          <p:nvPr/>
        </p:nvGrpSpPr>
        <p:grpSpPr bwMode="auto">
          <a:xfrm>
            <a:off x="6267450" y="4557713"/>
            <a:ext cx="2286000" cy="2143125"/>
            <a:chOff x="6000760" y="4157894"/>
            <a:chExt cx="2286016" cy="2143140"/>
          </a:xfrm>
        </p:grpSpPr>
        <p:sp>
          <p:nvSpPr>
            <p:cNvPr id="1263630" name="Text Box 9"/>
            <p:cNvSpPr txBox="1">
              <a:spLocks noChangeArrowheads="1"/>
            </p:cNvSpPr>
            <p:nvPr/>
          </p:nvSpPr>
          <p:spPr bwMode="auto">
            <a:xfrm>
              <a:off x="6762764" y="4286255"/>
              <a:ext cx="8034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fontAlgn="base">
                <a:spcBef>
                  <a:spcPct val="50000"/>
                </a:spcBef>
                <a:spcAft>
                  <a:spcPct val="0"/>
                </a:spcAft>
                <a:buClr>
                  <a:srgbClr val="9999CC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b="1" i="1" smtClean="0">
                  <a:solidFill>
                    <a:srgbClr val="0000FF"/>
                  </a:solidFill>
                </a:rPr>
                <a:t>x + y</a:t>
              </a:r>
              <a:endParaRPr kumimoji="1" lang="en-US" altLang="zh-CN" sz="2400" b="1" baseline="-25000" smtClean="0">
                <a:solidFill>
                  <a:srgbClr val="0000FF"/>
                </a:solidFill>
              </a:endParaRPr>
            </a:p>
          </p:txBody>
        </p:sp>
        <p:cxnSp>
          <p:nvCxnSpPr>
            <p:cNvPr id="1263631" name="直接连接符 77"/>
            <p:cNvCxnSpPr>
              <a:cxnSpLocks noChangeShapeType="1"/>
            </p:cNvCxnSpPr>
            <p:nvPr/>
          </p:nvCxnSpPr>
          <p:spPr bwMode="auto">
            <a:xfrm flipV="1">
              <a:off x="6000760" y="4157894"/>
              <a:ext cx="2286016" cy="214314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</p:grpSp>
      <p:grpSp>
        <p:nvGrpSpPr>
          <p:cNvPr id="5" name="组合 78"/>
          <p:cNvGrpSpPr>
            <a:grpSpLocks/>
          </p:cNvGrpSpPr>
          <p:nvPr/>
        </p:nvGrpSpPr>
        <p:grpSpPr bwMode="auto">
          <a:xfrm>
            <a:off x="6267450" y="4471988"/>
            <a:ext cx="2519363" cy="2214562"/>
            <a:chOff x="6000760" y="4071942"/>
            <a:chExt cx="2520002" cy="2215651"/>
          </a:xfrm>
        </p:grpSpPr>
        <p:cxnSp>
          <p:nvCxnSpPr>
            <p:cNvPr id="1263628" name="直接连接符 79"/>
            <p:cNvCxnSpPr>
              <a:cxnSpLocks noChangeShapeType="1"/>
            </p:cNvCxnSpPr>
            <p:nvPr/>
          </p:nvCxnSpPr>
          <p:spPr bwMode="auto">
            <a:xfrm rot="16200000" flipH="1">
              <a:off x="7260225" y="5027056"/>
              <a:ext cx="1074" cy="2520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63629" name="直接连接符 80"/>
            <p:cNvCxnSpPr>
              <a:cxnSpLocks noChangeShapeType="1"/>
            </p:cNvCxnSpPr>
            <p:nvPr/>
          </p:nvCxnSpPr>
          <p:spPr bwMode="auto">
            <a:xfrm rot="5400000" flipH="1" flipV="1">
              <a:off x="4894031" y="5178671"/>
              <a:ext cx="2214578" cy="111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6" name="组合 83"/>
          <p:cNvGrpSpPr>
            <a:grpSpLocks/>
          </p:cNvGrpSpPr>
          <p:nvPr/>
        </p:nvGrpSpPr>
        <p:grpSpPr bwMode="auto">
          <a:xfrm>
            <a:off x="7908925" y="4543425"/>
            <a:ext cx="749300" cy="1428750"/>
            <a:chOff x="1428728" y="2000240"/>
            <a:chExt cx="749550" cy="1428760"/>
          </a:xfrm>
        </p:grpSpPr>
        <p:cxnSp>
          <p:nvCxnSpPr>
            <p:cNvPr id="1263626" name="直接连接符 84"/>
            <p:cNvCxnSpPr>
              <a:cxnSpLocks noChangeShapeType="1"/>
            </p:cNvCxnSpPr>
            <p:nvPr/>
          </p:nvCxnSpPr>
          <p:spPr bwMode="auto">
            <a:xfrm rot="5400000" flipH="1" flipV="1">
              <a:off x="1035819" y="2393149"/>
              <a:ext cx="1428760" cy="642942"/>
            </a:xfrm>
            <a:prstGeom prst="line">
              <a:avLst/>
            </a:prstGeom>
            <a:noFill/>
            <a:ln w="28575" algn="ctr">
              <a:solidFill>
                <a:srgbClr val="FF3300"/>
              </a:solidFill>
              <a:round/>
              <a:headEnd/>
              <a:tailEnd/>
            </a:ln>
          </p:spPr>
        </p:cxnSp>
        <p:sp>
          <p:nvSpPr>
            <p:cNvPr id="1263627" name="Text Box 9"/>
            <p:cNvSpPr txBox="1">
              <a:spLocks noChangeArrowheads="1"/>
            </p:cNvSpPr>
            <p:nvPr/>
          </p:nvSpPr>
          <p:spPr bwMode="auto">
            <a:xfrm>
              <a:off x="1857356" y="2483788"/>
              <a:ext cx="32092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fontAlgn="base">
                <a:spcBef>
                  <a:spcPct val="50000"/>
                </a:spcBef>
                <a:spcAft>
                  <a:spcPct val="0"/>
                </a:spcAft>
                <a:buClr>
                  <a:srgbClr val="9999CC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b="1" i="1" smtClean="0">
                  <a:solidFill>
                    <a:srgbClr val="FF0000"/>
                  </a:solidFill>
                </a:rPr>
                <a:t>y</a:t>
              </a:r>
              <a:endParaRPr kumimoji="1" lang="en-US" altLang="zh-CN" sz="2400" b="1" baseline="-25000" smtClean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06400" y="455613"/>
            <a:ext cx="8231188" cy="626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定义：</a:t>
            </a:r>
            <a:r>
              <a:rPr lang="zh-CN" altLang="en-US" sz="2400" b="1" smtClean="0">
                <a:solidFill>
                  <a:srgbClr val="000000"/>
                </a:solidFill>
              </a:rPr>
              <a:t>如果</a:t>
            </a:r>
            <a:r>
              <a:rPr lang="zh-CN" altLang="en-US" sz="2400" b="1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阶矩阵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满足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r>
              <a:rPr lang="zh-CN" altLang="en-US" sz="2400" b="1" smtClean="0">
                <a:solidFill>
                  <a:srgbClr val="0000FF"/>
                </a:solidFill>
              </a:rPr>
              <a:t>即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A</a:t>
            </a:r>
            <a:r>
              <a:rPr kumimoji="1" lang="en-US" altLang="en-US" sz="2400" b="1" i="1" baseline="30000" smtClean="0">
                <a:solidFill>
                  <a:srgbClr val="0000FF"/>
                </a:solidFill>
              </a:rPr>
              <a:t>−</a:t>
            </a:r>
            <a:r>
              <a:rPr kumimoji="1" lang="en-US" altLang="zh-CN" sz="2400" b="1" baseline="30000" smtClean="0">
                <a:solidFill>
                  <a:srgbClr val="0000FF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A</a:t>
            </a:r>
            <a:r>
              <a:rPr kumimoji="1" lang="en-US" altLang="zh-CN" sz="2400" b="1" baseline="30000" smtClean="0">
                <a:solidFill>
                  <a:srgbClr val="0000FF"/>
                </a:solidFill>
              </a:rPr>
              <a:t>T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则称矩阵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为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正交矩阵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，简称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正交阵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定理：</a:t>
            </a:r>
            <a:r>
              <a:rPr lang="zh-CN" altLang="en-US" sz="2400" b="1" smtClean="0">
                <a:solidFill>
                  <a:srgbClr val="000000"/>
                </a:solidFill>
              </a:rPr>
              <a:t>设</a:t>
            </a:r>
            <a:r>
              <a:rPr lang="zh-CN" altLang="en-US" sz="2400" b="1" smtClean="0">
                <a:solidFill>
                  <a:srgbClr val="0000FF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lang="zh-CN" altLang="en-US" sz="2400" b="1" smtClean="0">
                <a:solidFill>
                  <a:srgbClr val="000000"/>
                </a:solidFill>
              </a:rPr>
              <a:t>为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阶对称阵，则必有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正交阵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P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，使得</a:t>
            </a:r>
          </a:p>
          <a:p>
            <a:pPr marL="342900" indent="-34290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lang="en-US" altLang="en-US" sz="2400" b="1" i="1" baseline="30000" smtClean="0">
                <a:solidFill>
                  <a:srgbClr val="000000"/>
                </a:solidFill>
              </a:rPr>
              <a:t>−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1</a:t>
            </a:r>
            <a:r>
              <a:rPr lang="en-US" altLang="zh-CN" sz="2400" b="1" i="1" smtClean="0">
                <a:solidFill>
                  <a:srgbClr val="000000"/>
                </a:solidFill>
              </a:rPr>
              <a:t>AP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FF"/>
                </a:solidFill>
              </a:rPr>
              <a:t>= </a:t>
            </a:r>
            <a:r>
              <a:rPr lang="en-US" altLang="zh-CN" sz="2400" b="1" i="1" smtClean="0">
                <a:solidFill>
                  <a:srgbClr val="0000FF"/>
                </a:solidFill>
              </a:rPr>
              <a:t>P</a:t>
            </a:r>
            <a:r>
              <a:rPr lang="en-US" altLang="zh-CN" sz="2400" b="1" baseline="30000" smtClean="0">
                <a:solidFill>
                  <a:srgbClr val="0000FF"/>
                </a:solidFill>
              </a:rPr>
              <a:t>T</a:t>
            </a:r>
            <a:r>
              <a:rPr lang="en-US" altLang="zh-CN" sz="2400" b="1" i="1" smtClean="0">
                <a:solidFill>
                  <a:srgbClr val="0000FF"/>
                </a:solidFill>
              </a:rPr>
              <a:t>AP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zh-CN" altLang="en-US" sz="2400" b="1" smtClean="0">
                <a:solidFill>
                  <a:srgbClr val="000000"/>
                </a:solidFill>
              </a:rPr>
              <a:t>，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lang="zh-CN" altLang="en-US" sz="2400" b="1" smtClean="0">
                <a:solidFill>
                  <a:srgbClr val="000000"/>
                </a:solidFill>
              </a:rPr>
              <a:t>其中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是以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 </a:t>
            </a:r>
            <a:r>
              <a:rPr lang="en-US" altLang="zh-CN" sz="2400" b="1" i="1" smtClean="0">
                <a:solidFill>
                  <a:srgbClr val="000000"/>
                </a:solidFill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个特征值为对角元的对角阵（不唯一）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lang="zh-CN" altLang="en-US" sz="2400" b="1" smtClean="0">
                <a:solidFill>
                  <a:srgbClr val="0000FF"/>
                </a:solidFill>
              </a:rPr>
              <a:t>（</a:t>
            </a:r>
            <a:r>
              <a:rPr lang="en-US" altLang="zh-CN" sz="2400" b="1" smtClean="0">
                <a:solidFill>
                  <a:srgbClr val="0000FF"/>
                </a:solidFill>
              </a:rPr>
              <a:t>P.124</a:t>
            </a:r>
            <a:r>
              <a:rPr lang="zh-CN" altLang="en-US" sz="2400" b="1" smtClean="0">
                <a:solidFill>
                  <a:srgbClr val="0000FF"/>
                </a:solidFill>
              </a:rPr>
              <a:t>定理</a:t>
            </a:r>
            <a:r>
              <a:rPr lang="en-US" altLang="zh-CN" sz="2400" b="1" smtClean="0">
                <a:solidFill>
                  <a:srgbClr val="0000FF"/>
                </a:solidFill>
              </a:rPr>
              <a:t>7</a:t>
            </a:r>
            <a:r>
              <a:rPr lang="zh-CN" altLang="en-US" sz="2400" b="1" smtClean="0">
                <a:solidFill>
                  <a:srgbClr val="0000FF"/>
                </a:solidFill>
              </a:rPr>
              <a:t>）</a:t>
            </a:r>
            <a:endParaRPr lang="en-US" altLang="zh-CN" sz="2400" b="1" smtClean="0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定理：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任给二次型 </a:t>
            </a:r>
            <a:r>
              <a:rPr lang="en-US" altLang="zh-CN" sz="2400" b="1" i="1" smtClean="0">
                <a:solidFill>
                  <a:srgbClr val="000000"/>
                </a:solidFill>
              </a:rPr>
              <a:t>f 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smtClean="0">
                <a:solidFill>
                  <a:srgbClr val="000000"/>
                </a:solidFill>
              </a:rPr>
              <a:t>)</a:t>
            </a:r>
            <a:r>
              <a:rPr lang="en-US" altLang="zh-CN" sz="2400" b="1" i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=</a:t>
            </a:r>
            <a:r>
              <a:rPr lang="en-US" altLang="zh-CN" sz="2400" b="1" i="1" smtClean="0">
                <a:solidFill>
                  <a:srgbClr val="000000"/>
                </a:solidFill>
              </a:rPr>
              <a:t> x</a:t>
            </a:r>
            <a:r>
              <a:rPr lang="en-US" altLang="zh-CN" sz="2400" b="1" i="1" baseline="30000" smtClean="0">
                <a:solidFill>
                  <a:srgbClr val="000000"/>
                </a:solidFill>
              </a:rPr>
              <a:t>T</a:t>
            </a:r>
            <a:r>
              <a:rPr lang="en-US" altLang="zh-CN" sz="2400" b="1" i="1" smtClean="0">
                <a:solidFill>
                  <a:srgbClr val="000000"/>
                </a:solidFill>
              </a:rPr>
              <a:t>Ax</a:t>
            </a:r>
            <a:r>
              <a:rPr lang="en-US" altLang="zh-CN" sz="2400" b="1" i="1" smtClean="0">
                <a:solidFill>
                  <a:srgbClr val="0000FF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（其中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30000" smtClean="0">
                <a:solidFill>
                  <a:srgbClr val="000000"/>
                </a:solidFill>
              </a:rPr>
              <a:t>T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 ，总存在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正交变换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P y</a:t>
            </a:r>
            <a:r>
              <a:rPr lang="en-US" altLang="zh-CN" sz="2400" b="1" i="1" smtClean="0">
                <a:solidFill>
                  <a:srgbClr val="0000FF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，使 </a:t>
            </a:r>
            <a:r>
              <a:rPr lang="en-US" altLang="zh-CN" sz="2400" b="1" i="1" smtClean="0">
                <a:solidFill>
                  <a:srgbClr val="000000"/>
                </a:solidFill>
              </a:rPr>
              <a:t>f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化为</a:t>
            </a:r>
            <a:r>
              <a:rPr lang="zh-CN" altLang="en-US" sz="2400" b="1" smtClean="0">
                <a:solidFill>
                  <a:srgbClr val="FF0000"/>
                </a:solidFill>
              </a:rPr>
              <a:t>标准形</a:t>
            </a:r>
            <a:endParaRPr lang="en-US" altLang="zh-CN" sz="2400" b="1" smtClean="0">
              <a:solidFill>
                <a:srgbClr val="FF0000"/>
              </a:solidFill>
            </a:endParaRP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f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(</a:t>
            </a:r>
            <a:r>
              <a:rPr lang="en-US" altLang="zh-CN" sz="2400" b="1" i="1" smtClean="0">
                <a:solidFill>
                  <a:srgbClr val="000000"/>
                </a:solidFill>
              </a:rPr>
              <a:t>P y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y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y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… +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y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endParaRPr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其中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,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, … ,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lang="zh-CN" altLang="en-US" sz="2400" b="1" smtClean="0">
                <a:solidFill>
                  <a:srgbClr val="000000"/>
                </a:solidFill>
              </a:rPr>
              <a:t> 是 </a:t>
            </a:r>
            <a:r>
              <a:rPr lang="en-US" altLang="zh-CN" sz="2400" b="1" i="1" smtClean="0">
                <a:solidFill>
                  <a:srgbClr val="000000"/>
                </a:solidFill>
              </a:rPr>
              <a:t>f</a:t>
            </a:r>
            <a:r>
              <a:rPr lang="zh-CN" altLang="en-US" sz="2400" b="1" smtClean="0">
                <a:solidFill>
                  <a:srgbClr val="000000"/>
                </a:solidFill>
              </a:rPr>
              <a:t> 的矩阵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的特征值．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推论：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任给二次型 </a:t>
            </a:r>
            <a:r>
              <a:rPr lang="en-US" altLang="zh-CN" sz="2400" b="1" i="1" smtClean="0">
                <a:solidFill>
                  <a:srgbClr val="000000"/>
                </a:solidFill>
              </a:rPr>
              <a:t>f 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smtClean="0">
                <a:solidFill>
                  <a:srgbClr val="000000"/>
                </a:solidFill>
              </a:rPr>
              <a:t>)</a:t>
            </a:r>
            <a:r>
              <a:rPr lang="en-US" altLang="zh-CN" sz="2400" b="1" i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=</a:t>
            </a:r>
            <a:r>
              <a:rPr lang="en-US" altLang="zh-CN" sz="2400" b="1" i="1" smtClean="0">
                <a:solidFill>
                  <a:srgbClr val="000000"/>
                </a:solidFill>
              </a:rPr>
              <a:t> x</a:t>
            </a:r>
            <a:r>
              <a:rPr lang="en-US" altLang="zh-CN" sz="2400" b="1" i="1" baseline="30000" smtClean="0">
                <a:solidFill>
                  <a:srgbClr val="000000"/>
                </a:solidFill>
              </a:rPr>
              <a:t>T</a:t>
            </a:r>
            <a:r>
              <a:rPr lang="en-US" altLang="zh-CN" sz="2400" b="1" i="1" smtClean="0">
                <a:solidFill>
                  <a:srgbClr val="000000"/>
                </a:solidFill>
              </a:rPr>
              <a:t>Ax</a:t>
            </a:r>
            <a:r>
              <a:rPr lang="en-US" altLang="zh-CN" sz="2400" b="1" i="1" smtClean="0">
                <a:solidFill>
                  <a:srgbClr val="0000FF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（其中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30000" smtClean="0">
                <a:solidFill>
                  <a:srgbClr val="000000"/>
                </a:solidFill>
              </a:rPr>
              <a:t>T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 ，总存在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可逆变换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C z</a:t>
            </a:r>
            <a:r>
              <a:rPr lang="en-US" altLang="zh-CN" sz="2400" b="1" i="1" smtClean="0">
                <a:solidFill>
                  <a:srgbClr val="0000FF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，使  </a:t>
            </a:r>
            <a:r>
              <a:rPr lang="en-US" altLang="zh-CN" sz="2400" b="1" i="1" smtClean="0">
                <a:solidFill>
                  <a:srgbClr val="000000"/>
                </a:solidFill>
              </a:rPr>
              <a:t>f</a:t>
            </a:r>
            <a:r>
              <a:rPr lang="en-US" altLang="zh-CN" sz="2400" b="1" smtClean="0">
                <a:solidFill>
                  <a:srgbClr val="000000"/>
                </a:solidFill>
              </a:rPr>
              <a:t> (</a:t>
            </a:r>
            <a:r>
              <a:rPr lang="en-US" altLang="zh-CN" sz="2400" b="1" i="1" smtClean="0">
                <a:solidFill>
                  <a:srgbClr val="000000"/>
                </a:solidFill>
              </a:rPr>
              <a:t>Cz</a:t>
            </a:r>
            <a:r>
              <a:rPr lang="en-US" altLang="zh-CN" sz="2400" b="1" smtClean="0">
                <a:solidFill>
                  <a:srgbClr val="000000"/>
                </a:solidFill>
              </a:rPr>
              <a:t>)</a:t>
            </a:r>
            <a:r>
              <a:rPr lang="zh-CN" altLang="en-US" sz="2400" b="1" smtClean="0">
                <a:solidFill>
                  <a:srgbClr val="000000"/>
                </a:solidFill>
              </a:rPr>
              <a:t> 为</a:t>
            </a:r>
            <a:r>
              <a:rPr lang="zh-CN" altLang="en-US" sz="2400" b="1" smtClean="0">
                <a:solidFill>
                  <a:srgbClr val="FF0000"/>
                </a:solidFill>
              </a:rPr>
              <a:t>规范形</a:t>
            </a:r>
            <a:r>
              <a:rPr lang="zh-CN" altLang="en-US" b="1" smtClean="0">
                <a:solidFill>
                  <a:srgbClr val="000000"/>
                </a:solidFill>
              </a:rPr>
              <a:t>．</a:t>
            </a:r>
            <a:endParaRPr lang="en-US" altLang="zh-CN" sz="2400" b="1" smtClean="0">
              <a:solidFill>
                <a:srgbClr val="000000"/>
              </a:solidFill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5580063" y="476250"/>
            <a:ext cx="1655762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4067175" y="1844675"/>
            <a:ext cx="100965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21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21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221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221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221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1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06400" y="455613"/>
            <a:ext cx="823118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推论：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任给二次型 </a:t>
            </a:r>
            <a:r>
              <a:rPr lang="en-US" altLang="zh-CN" sz="2400" b="1" i="1" smtClean="0">
                <a:solidFill>
                  <a:srgbClr val="000000"/>
                </a:solidFill>
              </a:rPr>
              <a:t>f 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smtClean="0">
                <a:solidFill>
                  <a:srgbClr val="000000"/>
                </a:solidFill>
              </a:rPr>
              <a:t>)</a:t>
            </a:r>
            <a:r>
              <a:rPr lang="en-US" altLang="zh-CN" sz="2400" b="1" i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=</a:t>
            </a:r>
            <a:r>
              <a:rPr lang="en-US" altLang="zh-CN" sz="2400" b="1" i="1" smtClean="0">
                <a:solidFill>
                  <a:srgbClr val="000000"/>
                </a:solidFill>
              </a:rPr>
              <a:t> x</a:t>
            </a:r>
            <a:r>
              <a:rPr lang="en-US" altLang="zh-CN" sz="2400" b="1" i="1" baseline="30000" smtClean="0">
                <a:solidFill>
                  <a:srgbClr val="000000"/>
                </a:solidFill>
              </a:rPr>
              <a:t>T</a:t>
            </a:r>
            <a:r>
              <a:rPr lang="en-US" altLang="zh-CN" sz="2400" b="1" i="1" smtClean="0">
                <a:solidFill>
                  <a:srgbClr val="000000"/>
                </a:solidFill>
              </a:rPr>
              <a:t>Ax</a:t>
            </a:r>
            <a:r>
              <a:rPr lang="en-US" altLang="zh-CN" sz="2400" b="1" i="1" smtClean="0">
                <a:solidFill>
                  <a:srgbClr val="0000FF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（其中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30000" smtClean="0">
                <a:solidFill>
                  <a:srgbClr val="000000"/>
                </a:solidFill>
              </a:rPr>
              <a:t>T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 ，总存在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可逆变换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C z</a:t>
            </a:r>
            <a:r>
              <a:rPr lang="en-US" altLang="zh-CN" sz="2400" b="1" i="1" smtClean="0">
                <a:solidFill>
                  <a:srgbClr val="0000FF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，使  </a:t>
            </a:r>
            <a:r>
              <a:rPr lang="en-US" altLang="zh-CN" sz="2400" b="1" i="1" smtClean="0">
                <a:solidFill>
                  <a:srgbClr val="000000"/>
                </a:solidFill>
              </a:rPr>
              <a:t>f</a:t>
            </a:r>
            <a:r>
              <a:rPr lang="en-US" altLang="zh-CN" sz="2400" b="1" smtClean="0">
                <a:solidFill>
                  <a:srgbClr val="000000"/>
                </a:solidFill>
              </a:rPr>
              <a:t> (</a:t>
            </a:r>
            <a:r>
              <a:rPr lang="en-US" altLang="zh-CN" sz="2400" b="1" i="1" smtClean="0">
                <a:solidFill>
                  <a:srgbClr val="000000"/>
                </a:solidFill>
              </a:rPr>
              <a:t>C z</a:t>
            </a:r>
            <a:r>
              <a:rPr lang="en-US" altLang="zh-CN" sz="2400" b="1" smtClean="0">
                <a:solidFill>
                  <a:srgbClr val="000000"/>
                </a:solidFill>
              </a:rPr>
              <a:t>)</a:t>
            </a:r>
            <a:r>
              <a:rPr lang="zh-CN" altLang="en-US" sz="2400" b="1" smtClean="0">
                <a:solidFill>
                  <a:srgbClr val="000000"/>
                </a:solidFill>
              </a:rPr>
              <a:t> 为规范形</a:t>
            </a:r>
            <a:r>
              <a:rPr lang="zh-CN" altLang="en-US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证明：</a:t>
            </a:r>
            <a:r>
              <a:rPr lang="zh-CN" altLang="en-US" sz="2400" b="1" smtClean="0">
                <a:solidFill>
                  <a:srgbClr val="000000"/>
                </a:solidFill>
              </a:rPr>
              <a:t>	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f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(</a:t>
            </a:r>
            <a:r>
              <a:rPr lang="en-US" altLang="zh-CN" sz="2400" b="1" i="1" smtClean="0">
                <a:solidFill>
                  <a:srgbClr val="000000"/>
                </a:solidFill>
              </a:rPr>
              <a:t>P y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y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y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… +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y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2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若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)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zh-CN" altLang="en-US" sz="2400" b="1" smtClean="0">
                <a:solidFill>
                  <a:srgbClr val="000000"/>
                </a:solidFill>
              </a:rPr>
              <a:t>，不妨设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…,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不等于零，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+1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… =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=0,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令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可逆，变换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y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Kz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把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f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(</a:t>
            </a:r>
            <a:r>
              <a:rPr lang="en-US" altLang="zh-CN" sz="2400" b="1" i="1" smtClean="0">
                <a:solidFill>
                  <a:srgbClr val="000000"/>
                </a:solidFill>
              </a:rPr>
              <a:t>P y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化为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f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(</a:t>
            </a:r>
            <a:r>
              <a:rPr lang="en-US" altLang="zh-CN" sz="2400" b="1" i="1" smtClean="0">
                <a:solidFill>
                  <a:srgbClr val="000000"/>
                </a:solidFill>
              </a:rPr>
              <a:t>PKz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(</a:t>
            </a:r>
            <a:r>
              <a:rPr lang="en-US" altLang="zh-CN" sz="2400" b="1" i="1" smtClean="0">
                <a:solidFill>
                  <a:srgbClr val="000000"/>
                </a:solidFill>
              </a:rPr>
              <a:t>PKz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(</a:t>
            </a:r>
            <a:r>
              <a:rPr lang="en-US" altLang="zh-CN" sz="2400" b="1" i="1" smtClean="0">
                <a:solidFill>
                  <a:srgbClr val="000000"/>
                </a:solidFill>
              </a:rPr>
              <a:t>PKz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z</a:t>
            </a:r>
            <a:r>
              <a:rPr kumimoji="1" lang="en-US" altLang="zh-CN" sz="2400" b="1" i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i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APKz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z</a:t>
            </a:r>
            <a:r>
              <a:rPr kumimoji="1" lang="en-US" altLang="zh-CN" sz="2400" b="1" i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30000" smtClean="0">
                <a:solidFill>
                  <a:srgbClr val="000000"/>
                </a:solidFill>
              </a:rPr>
              <a:t>T</a:t>
            </a:r>
            <a:r>
              <a:rPr kumimoji="1" lang="el-GR" altLang="zh-CN" sz="2400" b="1" i="1" smtClean="0">
                <a:solidFill>
                  <a:srgbClr val="000000"/>
                </a:solidFill>
                <a:cs typeface="Times New Roman" pitchFamily="18" charset="0"/>
              </a:rPr>
              <a:t>Λ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Kz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其中</a:t>
            </a:r>
          </a:p>
        </p:txBody>
      </p:sp>
      <p:graphicFrame>
        <p:nvGraphicFramePr>
          <p:cNvPr id="49154" name="Object 4"/>
          <p:cNvGraphicFramePr>
            <a:graphicFrameLocks noChangeAspect="1"/>
          </p:cNvGraphicFramePr>
          <p:nvPr/>
        </p:nvGraphicFramePr>
        <p:xfrm>
          <a:off x="889000" y="2844800"/>
          <a:ext cx="6237288" cy="1879600"/>
        </p:xfrm>
        <a:graphic>
          <a:graphicData uri="http://schemas.openxmlformats.org/presentationml/2006/ole">
            <p:oleObj spid="_x0000_s202754" name="Equation" r:id="rId3" imgW="3124200" imgH="939800" progId="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208088" y="5776913"/>
          <a:ext cx="5451475" cy="965200"/>
        </p:xfrm>
        <a:graphic>
          <a:graphicData uri="http://schemas.openxmlformats.org/presentationml/2006/ole">
            <p:oleObj spid="_x0000_s202755" name="Equation" r:id="rId4" imgW="2730500" imgH="482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1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1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1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06400" y="455613"/>
            <a:ext cx="8231188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例：</a:t>
            </a:r>
            <a:r>
              <a:rPr lang="zh-CN" altLang="en-US" sz="2400" b="1" smtClean="0">
                <a:solidFill>
                  <a:srgbClr val="000000"/>
                </a:solidFill>
              </a:rPr>
              <a:t>求一个正交变换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P y</a:t>
            </a:r>
            <a:r>
              <a:rPr lang="en-US" altLang="zh-CN" sz="2400" b="1" i="1" smtClean="0">
                <a:solidFill>
                  <a:srgbClr val="0000FF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，把二次型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US" altLang="zh-CN" sz="2400" b="1" i="1" smtClean="0">
                <a:solidFill>
                  <a:srgbClr val="000000"/>
                </a:solidFill>
              </a:rPr>
              <a:t>f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zh-CN" altLang="en-US" sz="2400" b="1" smtClean="0">
                <a:solidFill>
                  <a:srgbClr val="000000"/>
                </a:solidFill>
              </a:rPr>
              <a:t>－</a:t>
            </a:r>
            <a:r>
              <a:rPr lang="en-US" altLang="zh-CN" sz="2400" b="1" smtClean="0">
                <a:solidFill>
                  <a:srgbClr val="000000"/>
                </a:solidFill>
              </a:rPr>
              <a:t>2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 + 2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2400" b="1" smtClean="0">
                <a:solidFill>
                  <a:srgbClr val="000000"/>
                </a:solidFill>
              </a:rPr>
              <a:t> + 2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化为标准形．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解：</a:t>
            </a:r>
            <a:r>
              <a:rPr lang="zh-CN" altLang="en-US" sz="2400" b="1" smtClean="0">
                <a:solidFill>
                  <a:srgbClr val="000000"/>
                </a:solidFill>
              </a:rPr>
              <a:t>二次型的矩阵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根据</a:t>
            </a:r>
            <a:r>
              <a:rPr lang="en-US" altLang="zh-CN" sz="2400" b="1" smtClean="0">
                <a:solidFill>
                  <a:srgbClr val="000000"/>
                </a:solidFill>
              </a:rPr>
              <a:t>P.125</a:t>
            </a:r>
            <a:r>
              <a:rPr lang="zh-CN" altLang="en-US" sz="2400" b="1" smtClean="0">
                <a:solidFill>
                  <a:srgbClr val="000000"/>
                </a:solidFill>
              </a:rPr>
              <a:t>例</a:t>
            </a:r>
            <a:r>
              <a:rPr lang="en-US" altLang="zh-CN" sz="2400" b="1" smtClean="0">
                <a:solidFill>
                  <a:srgbClr val="000000"/>
                </a:solidFill>
              </a:rPr>
              <a:t>12</a:t>
            </a:r>
            <a:r>
              <a:rPr lang="zh-CN" altLang="en-US" sz="2400" b="1" smtClean="0">
                <a:solidFill>
                  <a:srgbClr val="000000"/>
                </a:solidFill>
              </a:rPr>
              <a:t>的结果，有正交阵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使得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于是正交变换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P y</a:t>
            </a:r>
            <a:r>
              <a:rPr lang="en-US" altLang="zh-CN" sz="2400" b="1" i="1" smtClean="0">
                <a:solidFill>
                  <a:srgbClr val="0000FF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把二次型化为标准形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US" altLang="zh-CN" sz="2400" b="1" i="1" smtClean="0">
                <a:solidFill>
                  <a:srgbClr val="000000"/>
                </a:solidFill>
              </a:rPr>
              <a:t>f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zh-CN" altLang="en-US" sz="2400" b="1" smtClean="0">
                <a:solidFill>
                  <a:srgbClr val="000000"/>
                </a:solidFill>
              </a:rPr>
              <a:t>－</a:t>
            </a:r>
            <a:r>
              <a:rPr lang="en-US" altLang="zh-CN" sz="2400" b="1" smtClean="0">
                <a:solidFill>
                  <a:srgbClr val="000000"/>
                </a:solidFill>
              </a:rPr>
              <a:t>2</a:t>
            </a:r>
            <a:r>
              <a:rPr lang="en-US" altLang="zh-CN" sz="2400" b="1" i="1" smtClean="0">
                <a:solidFill>
                  <a:srgbClr val="000000"/>
                </a:solidFill>
              </a:rPr>
              <a:t>y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 + </a:t>
            </a:r>
            <a:r>
              <a:rPr lang="en-US" altLang="zh-CN" sz="2400" b="1" i="1" smtClean="0">
                <a:solidFill>
                  <a:srgbClr val="000000"/>
                </a:solidFill>
              </a:rPr>
              <a:t>y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 + </a:t>
            </a:r>
            <a:r>
              <a:rPr lang="en-US" altLang="zh-CN" sz="2400" b="1" i="1" smtClean="0">
                <a:solidFill>
                  <a:srgbClr val="000000"/>
                </a:solidFill>
              </a:rPr>
              <a:t>y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2</a:t>
            </a:r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3009900" y="1773238"/>
          <a:ext cx="2282825" cy="1393825"/>
        </p:xfrm>
        <a:graphic>
          <a:graphicData uri="http://schemas.openxmlformats.org/presentationml/2006/ole">
            <p:oleObj spid="_x0000_s203778" name="Equation" r:id="rId3" imgW="1143000" imgH="698500" progId="">
              <p:embed/>
            </p:oleObj>
          </a:graphicData>
        </a:graphic>
      </p:graphicFrame>
      <p:graphicFrame>
        <p:nvGraphicFramePr>
          <p:cNvPr id="233479" name="Object 6"/>
          <p:cNvGraphicFramePr>
            <a:graphicFrameLocks noChangeAspect="1"/>
          </p:cNvGraphicFramePr>
          <p:nvPr/>
        </p:nvGraphicFramePr>
        <p:xfrm>
          <a:off x="5076825" y="2563813"/>
          <a:ext cx="2922588" cy="2392362"/>
        </p:xfrm>
        <a:graphic>
          <a:graphicData uri="http://schemas.openxmlformats.org/presentationml/2006/ole">
            <p:oleObj spid="_x0000_s203779" name="Equation" r:id="rId4" imgW="1625600" imgH="1333500" progId="">
              <p:embed/>
            </p:oleObj>
          </a:graphicData>
        </a:graphic>
      </p:graphicFrame>
      <p:graphicFrame>
        <p:nvGraphicFramePr>
          <p:cNvPr id="233480" name="Object 7"/>
          <p:cNvGraphicFramePr>
            <a:graphicFrameLocks noChangeAspect="1"/>
          </p:cNvGraphicFramePr>
          <p:nvPr/>
        </p:nvGraphicFramePr>
        <p:xfrm>
          <a:off x="1187450" y="4411663"/>
          <a:ext cx="3324225" cy="1393825"/>
        </p:xfrm>
        <a:graphic>
          <a:graphicData uri="http://schemas.openxmlformats.org/presentationml/2006/ole">
            <p:oleObj spid="_x0000_s203780" name="Equation" r:id="rId5" imgW="1663700" imgH="6985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1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1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1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06400" y="1933575"/>
            <a:ext cx="823118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如果要把 </a:t>
            </a:r>
            <a:r>
              <a:rPr lang="en-US" altLang="zh-CN" sz="2400" b="1" i="1" smtClean="0">
                <a:solidFill>
                  <a:srgbClr val="000000"/>
                </a:solidFill>
              </a:rPr>
              <a:t>f</a:t>
            </a:r>
            <a:r>
              <a:rPr lang="en-US" altLang="zh-CN" sz="2400" b="1" smtClean="0">
                <a:solidFill>
                  <a:srgbClr val="000000"/>
                </a:solidFill>
              </a:rPr>
              <a:t>  </a:t>
            </a:r>
            <a:r>
              <a:rPr lang="zh-CN" altLang="en-US" sz="2400" b="1" smtClean="0">
                <a:solidFill>
                  <a:srgbClr val="000000"/>
                </a:solidFill>
              </a:rPr>
              <a:t>化为规范形，令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                                    ，即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可得 </a:t>
            </a:r>
            <a:r>
              <a:rPr lang="en-US" altLang="zh-CN" sz="2400" b="1" i="1" smtClean="0">
                <a:solidFill>
                  <a:srgbClr val="000000"/>
                </a:solidFill>
              </a:rPr>
              <a:t>f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的规范形：</a:t>
            </a:r>
            <a:r>
              <a:rPr lang="en-US" altLang="zh-CN" sz="2400" b="1" i="1" smtClean="0">
                <a:solidFill>
                  <a:srgbClr val="000000"/>
                </a:solidFill>
              </a:rPr>
              <a:t>f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zh-CN" altLang="en-US" sz="2400" b="1" smtClean="0">
                <a:solidFill>
                  <a:srgbClr val="000000"/>
                </a:solidFill>
              </a:rPr>
              <a:t>－</a:t>
            </a:r>
            <a:r>
              <a:rPr lang="en-US" altLang="zh-CN" sz="2400" b="1" i="1" smtClean="0">
                <a:solidFill>
                  <a:srgbClr val="000000"/>
                </a:solidFill>
              </a:rPr>
              <a:t>z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 + </a:t>
            </a:r>
            <a:r>
              <a:rPr lang="en-US" altLang="zh-CN" sz="2400" b="1" i="1" smtClean="0">
                <a:solidFill>
                  <a:srgbClr val="000000"/>
                </a:solidFill>
              </a:rPr>
              <a:t>z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 + </a:t>
            </a:r>
            <a:r>
              <a:rPr lang="en-US" altLang="zh-CN" sz="2400" b="1" i="1" smtClean="0">
                <a:solidFill>
                  <a:srgbClr val="000000"/>
                </a:solidFill>
              </a:rPr>
              <a:t>z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2</a:t>
            </a:r>
          </a:p>
        </p:txBody>
      </p:sp>
      <p:graphicFrame>
        <p:nvGraphicFramePr>
          <p:cNvPr id="233480" name="Object 5"/>
          <p:cNvGraphicFramePr>
            <a:graphicFrameLocks noChangeAspect="1"/>
          </p:cNvGraphicFramePr>
          <p:nvPr/>
        </p:nvGraphicFramePr>
        <p:xfrm>
          <a:off x="4032250" y="2701925"/>
          <a:ext cx="2538413" cy="1519238"/>
        </p:xfrm>
        <a:graphic>
          <a:graphicData uri="http://schemas.openxmlformats.org/presentationml/2006/ole">
            <p:oleObj spid="_x0000_s204802" name="Equation" r:id="rId3" imgW="1269449" imgH="761669" progId="">
              <p:embed/>
            </p:oleObj>
          </a:graphicData>
        </a:graphic>
      </p:graphicFrame>
      <p:graphicFrame>
        <p:nvGraphicFramePr>
          <p:cNvPr id="1393668" name="Object 6"/>
          <p:cNvGraphicFramePr>
            <a:graphicFrameLocks noChangeAspect="1"/>
          </p:cNvGraphicFramePr>
          <p:nvPr/>
        </p:nvGraphicFramePr>
        <p:xfrm>
          <a:off x="2909888" y="455613"/>
          <a:ext cx="3324225" cy="1393825"/>
        </p:xfrm>
        <a:graphic>
          <a:graphicData uri="http://schemas.openxmlformats.org/presentationml/2006/ole">
            <p:oleObj spid="_x0000_s204803" name="Equation" r:id="rId4" imgW="1663700" imgH="698500" progId="">
              <p:embed/>
            </p:oleObj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1225550" y="2630488"/>
          <a:ext cx="1776413" cy="1519237"/>
        </p:xfrm>
        <a:graphic>
          <a:graphicData uri="http://schemas.openxmlformats.org/presentationml/2006/ole">
            <p:oleObj spid="_x0000_s204804" name="Equation" r:id="rId5" imgW="888614" imgH="76166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向量的正交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D60093"/>
                </a:solidFill>
              </a:rPr>
              <a:t>orthogonal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>
                <a:solidFill>
                  <a:srgbClr val="0000FF"/>
                </a:solidFill>
              </a:rPr>
              <a:t>性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2900"/>
            <a:ext cx="8229600" cy="5041900"/>
          </a:xfrm>
        </p:spPr>
        <p:txBody>
          <a:bodyPr>
            <a:spAutoFit/>
          </a:bodyPr>
          <a:lstStyle/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施瓦兹（</a:t>
            </a:r>
            <a:r>
              <a:rPr kumimoji="1" lang="en-US" altLang="zh-CN" smtClean="0">
                <a:solidFill>
                  <a:srgbClr val="0000FF"/>
                </a:solidFill>
              </a:rPr>
              <a:t>Schwarz</a:t>
            </a:r>
            <a:r>
              <a:rPr kumimoji="1" lang="zh-CN" altLang="en-US" smtClean="0">
                <a:solidFill>
                  <a:srgbClr val="0000FF"/>
                </a:solidFill>
              </a:rPr>
              <a:t>）不等式</a:t>
            </a:r>
          </a:p>
          <a:p>
            <a:pPr marL="381000" indent="-381000" algn="ctr"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mtClean="0"/>
              <a:t>[</a:t>
            </a:r>
            <a:r>
              <a:rPr kumimoji="1" lang="en-US" altLang="zh-CN" i="1" smtClean="0"/>
              <a:t>x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y</a:t>
            </a:r>
            <a:r>
              <a:rPr kumimoji="1" lang="en-US" altLang="zh-CN" smtClean="0"/>
              <a:t>]</a:t>
            </a:r>
            <a:r>
              <a:rPr kumimoji="1" lang="en-US" altLang="zh-CN" baseline="30000" smtClean="0"/>
              <a:t>2 </a:t>
            </a:r>
            <a:r>
              <a:rPr kumimoji="1" lang="en-US" altLang="en-US" smtClean="0"/>
              <a:t>≤</a:t>
            </a:r>
            <a:r>
              <a:rPr kumimoji="1" lang="en-US" altLang="zh-CN" smtClean="0"/>
              <a:t> [</a:t>
            </a:r>
            <a:r>
              <a:rPr kumimoji="1" lang="en-US" altLang="zh-CN" i="1" smtClean="0"/>
              <a:t>x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x</a:t>
            </a:r>
            <a:r>
              <a:rPr kumimoji="1" lang="en-US" altLang="zh-CN" smtClean="0"/>
              <a:t>] [</a:t>
            </a:r>
            <a:r>
              <a:rPr kumimoji="1" lang="en-US" altLang="zh-CN" i="1" smtClean="0"/>
              <a:t>y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y</a:t>
            </a:r>
            <a:r>
              <a:rPr kumimoji="1" lang="en-US" altLang="zh-CN" smtClean="0"/>
              <a:t>] = </a:t>
            </a:r>
            <a:r>
              <a:rPr lang="en-US" altLang="zh-CN" smtClean="0"/>
              <a:t>|| </a:t>
            </a:r>
            <a:r>
              <a:rPr lang="en-US" altLang="zh-CN" i="1" smtClean="0"/>
              <a:t>x </a:t>
            </a:r>
            <a:r>
              <a:rPr lang="en-US" altLang="zh-CN" smtClean="0"/>
              <a:t>|| </a:t>
            </a:r>
            <a:r>
              <a:rPr kumimoji="1" lang="en-US" altLang="zh-CN" smtClean="0">
                <a:cs typeface="Times New Roman" pitchFamily="18" charset="0"/>
              </a:rPr>
              <a:t>·</a:t>
            </a:r>
            <a:r>
              <a:rPr lang="en-US" altLang="zh-CN" smtClean="0"/>
              <a:t> || </a:t>
            </a:r>
            <a:r>
              <a:rPr lang="en-US" altLang="zh-CN" i="1" smtClean="0"/>
              <a:t>y </a:t>
            </a:r>
            <a:r>
              <a:rPr lang="en-US" altLang="zh-CN" smtClean="0"/>
              <a:t>||</a:t>
            </a:r>
            <a:endParaRPr lang="zh-CN" altLang="en-US" smtClean="0">
              <a:solidFill>
                <a:srgbClr val="0000FF"/>
              </a:solidFill>
            </a:endParaRPr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</a:pPr>
            <a:endParaRPr lang="zh-CN" altLang="en-US" smtClean="0"/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/>
              <a:t>当 </a:t>
            </a:r>
            <a:r>
              <a:rPr kumimoji="1" lang="en-US" altLang="zh-CN" i="1" smtClean="0"/>
              <a:t>x </a:t>
            </a:r>
            <a:r>
              <a:rPr kumimoji="1" lang="en-US" altLang="en-US" smtClean="0"/>
              <a:t>≠ </a:t>
            </a:r>
            <a:r>
              <a:rPr kumimoji="1" lang="en-US" altLang="zh-CN" smtClean="0"/>
              <a:t>0 </a:t>
            </a:r>
            <a:r>
              <a:rPr kumimoji="1" lang="zh-CN" altLang="en-US" smtClean="0"/>
              <a:t>且 </a:t>
            </a:r>
            <a:r>
              <a:rPr kumimoji="1" lang="en-US" altLang="zh-CN" i="1" smtClean="0"/>
              <a:t>y </a:t>
            </a:r>
            <a:r>
              <a:rPr kumimoji="1" lang="en-US" altLang="en-US" smtClean="0"/>
              <a:t>≠ </a:t>
            </a:r>
            <a:r>
              <a:rPr kumimoji="1" lang="en-US" altLang="zh-CN" smtClean="0"/>
              <a:t>0 </a:t>
            </a:r>
            <a:r>
              <a:rPr kumimoji="1" lang="zh-CN" altLang="en-US" smtClean="0"/>
              <a:t>时，</a:t>
            </a:r>
            <a:endParaRPr lang="zh-CN" altLang="en-US" smtClean="0"/>
          </a:p>
          <a:p>
            <a:pPr marL="381000" indent="-381000" eaLnBrk="1" hangingPunct="1">
              <a:lnSpc>
                <a:spcPct val="2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当 </a:t>
            </a:r>
            <a:r>
              <a:rPr kumimoji="1" lang="en-US" altLang="zh-CN" i="1" smtClean="0"/>
              <a:t>x </a:t>
            </a:r>
            <a:r>
              <a:rPr kumimoji="1" lang="en-US" altLang="en-US" smtClean="0"/>
              <a:t>≠ </a:t>
            </a:r>
            <a:r>
              <a:rPr kumimoji="1" lang="en-US" altLang="zh-CN" smtClean="0"/>
              <a:t>0 </a:t>
            </a:r>
            <a:r>
              <a:rPr kumimoji="1" lang="zh-CN" altLang="en-US" smtClean="0"/>
              <a:t>且 </a:t>
            </a:r>
            <a:r>
              <a:rPr kumimoji="1" lang="en-US" altLang="zh-CN" i="1" smtClean="0"/>
              <a:t>y </a:t>
            </a:r>
            <a:r>
              <a:rPr kumimoji="1" lang="en-US" altLang="en-US" smtClean="0"/>
              <a:t>≠ </a:t>
            </a:r>
            <a:r>
              <a:rPr kumimoji="1" lang="en-US" altLang="zh-CN" smtClean="0"/>
              <a:t>0 </a:t>
            </a:r>
            <a:r>
              <a:rPr kumimoji="1" lang="zh-CN" altLang="en-US" smtClean="0"/>
              <a:t>时，把</a:t>
            </a:r>
            <a:endParaRPr lang="zh-CN" altLang="en-US" smtClean="0"/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</a:pPr>
            <a:endParaRPr lang="zh-CN" altLang="en-US" smtClean="0"/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</a:pPr>
            <a:endParaRPr lang="zh-CN" altLang="en-US" smtClean="0"/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mtClean="0"/>
              <a:t>称为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维向量 </a:t>
            </a:r>
            <a:r>
              <a:rPr kumimoji="1" lang="en-US" altLang="zh-CN" i="1" smtClean="0"/>
              <a:t>x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和 </a:t>
            </a:r>
            <a:r>
              <a:rPr kumimoji="1" lang="en-US" altLang="zh-CN" i="1" smtClean="0"/>
              <a:t>y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的</a:t>
            </a:r>
            <a:r>
              <a:rPr kumimoji="1" lang="zh-CN" altLang="en-US" smtClean="0">
                <a:solidFill>
                  <a:srgbClr val="FF0000"/>
                </a:solidFill>
              </a:rPr>
              <a:t>夹角</a:t>
            </a:r>
            <a:r>
              <a:rPr kumimoji="1" lang="en-US" altLang="zh-CN" smtClean="0">
                <a:solidFill>
                  <a:srgbClr val="FF0000"/>
                </a:solidFill>
              </a:rPr>
              <a:t>(</a:t>
            </a:r>
            <a:r>
              <a:rPr kumimoji="1" lang="en-US" altLang="zh-CN" i="1" smtClean="0">
                <a:solidFill>
                  <a:srgbClr val="D60093"/>
                </a:solidFill>
              </a:rPr>
              <a:t>angle</a:t>
            </a:r>
            <a:r>
              <a:rPr kumimoji="1" lang="en-US" altLang="zh-CN" smtClean="0">
                <a:solidFill>
                  <a:srgbClr val="FF0000"/>
                </a:solidFill>
              </a:rPr>
              <a:t>)</a:t>
            </a:r>
            <a:r>
              <a:rPr kumimoji="1" lang="zh-CN" altLang="en-US" smtClean="0"/>
              <a:t>．</a:t>
            </a:r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mtClean="0"/>
              <a:t>当 </a:t>
            </a:r>
            <a:r>
              <a:rPr kumimoji="1" lang="en-US" altLang="zh-CN" smtClean="0"/>
              <a:t>[</a:t>
            </a:r>
            <a:r>
              <a:rPr kumimoji="1" lang="en-US" altLang="zh-CN" i="1" smtClean="0"/>
              <a:t>x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y</a:t>
            </a:r>
            <a:r>
              <a:rPr kumimoji="1" lang="en-US" altLang="zh-CN" smtClean="0"/>
              <a:t>] = 0</a:t>
            </a:r>
            <a:r>
              <a:rPr kumimoji="1" lang="zh-CN" altLang="en-US" smtClean="0"/>
              <a:t>，称向量 </a:t>
            </a:r>
            <a:r>
              <a:rPr kumimoji="1" lang="en-US" altLang="zh-CN" i="1" smtClean="0"/>
              <a:t>x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和 </a:t>
            </a:r>
            <a:r>
              <a:rPr kumimoji="1" lang="en-US" altLang="zh-CN" i="1" smtClean="0"/>
              <a:t>y</a:t>
            </a:r>
            <a:r>
              <a:rPr kumimoji="1" lang="en-US" altLang="zh-CN" smtClean="0"/>
              <a:t> </a:t>
            </a:r>
            <a:r>
              <a:rPr kumimoji="1" lang="zh-CN" altLang="en-US" smtClean="0">
                <a:solidFill>
                  <a:srgbClr val="FF0000"/>
                </a:solidFill>
              </a:rPr>
              <a:t>正交</a:t>
            </a:r>
            <a:r>
              <a:rPr kumimoji="1" lang="zh-CN" altLang="en-US" smtClean="0"/>
              <a:t>．</a:t>
            </a:r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结论：</a:t>
            </a:r>
            <a:r>
              <a:rPr kumimoji="1" lang="zh-CN" altLang="en-US" smtClean="0">
                <a:solidFill>
                  <a:srgbClr val="FF0000"/>
                </a:solidFill>
              </a:rPr>
              <a:t>若 </a:t>
            </a:r>
            <a:r>
              <a:rPr kumimoji="1" lang="en-US" altLang="zh-CN" i="1" smtClean="0">
                <a:solidFill>
                  <a:srgbClr val="FF0000"/>
                </a:solidFill>
              </a:rPr>
              <a:t>x</a:t>
            </a:r>
            <a:r>
              <a:rPr kumimoji="1" lang="en-US" altLang="zh-CN" smtClean="0">
                <a:solidFill>
                  <a:srgbClr val="FF0000"/>
                </a:solidFill>
              </a:rPr>
              <a:t> = 0</a:t>
            </a:r>
            <a:r>
              <a:rPr kumimoji="1" lang="zh-CN" altLang="en-US" smtClean="0">
                <a:solidFill>
                  <a:srgbClr val="FF0000"/>
                </a:solidFill>
              </a:rPr>
              <a:t>，则 </a:t>
            </a:r>
            <a:r>
              <a:rPr kumimoji="1" lang="en-US" altLang="zh-CN" i="1" smtClean="0">
                <a:solidFill>
                  <a:srgbClr val="FF0000"/>
                </a:solidFill>
              </a:rPr>
              <a:t>x</a:t>
            </a:r>
            <a:r>
              <a:rPr kumimoji="1" lang="en-US" altLang="zh-CN" smtClean="0">
                <a:solidFill>
                  <a:srgbClr val="FF0000"/>
                </a:solidFill>
              </a:rPr>
              <a:t> </a:t>
            </a:r>
            <a:r>
              <a:rPr kumimoji="1" lang="zh-CN" altLang="en-US" smtClean="0">
                <a:solidFill>
                  <a:srgbClr val="FF0000"/>
                </a:solidFill>
              </a:rPr>
              <a:t>与任何向量都正交</a:t>
            </a:r>
            <a:r>
              <a:rPr kumimoji="1" lang="zh-CN" altLang="en-US" smtClean="0"/>
              <a:t>．</a:t>
            </a:r>
          </a:p>
        </p:txBody>
      </p:sp>
      <p:graphicFrame>
        <p:nvGraphicFramePr>
          <p:cNvPr id="183302" name="Object 5"/>
          <p:cNvGraphicFramePr>
            <a:graphicFrameLocks noChangeAspect="1"/>
          </p:cNvGraphicFramePr>
          <p:nvPr/>
        </p:nvGraphicFramePr>
        <p:xfrm>
          <a:off x="3179763" y="4321175"/>
          <a:ext cx="2768600" cy="863600"/>
        </p:xfrm>
        <a:graphic>
          <a:graphicData uri="http://schemas.openxmlformats.org/presentationml/2006/ole">
            <p:oleObj spid="_x0000_s111618" name="Equation" r:id="rId3" imgW="1384300" imgH="431800" progId="">
              <p:embed/>
            </p:oleObj>
          </a:graphicData>
        </a:graphic>
      </p:graphicFrame>
      <p:graphicFrame>
        <p:nvGraphicFramePr>
          <p:cNvPr id="183305" name="Object 6"/>
          <p:cNvGraphicFramePr>
            <a:graphicFrameLocks noChangeAspect="1"/>
          </p:cNvGraphicFramePr>
          <p:nvPr/>
        </p:nvGraphicFramePr>
        <p:xfrm>
          <a:off x="3592513" y="2781300"/>
          <a:ext cx="1930400" cy="939800"/>
        </p:xfrm>
        <a:graphic>
          <a:graphicData uri="http://schemas.openxmlformats.org/presentationml/2006/ole">
            <p:oleObj spid="_x0000_s111619" name="Equation" r:id="rId4" imgW="965200" imgH="469900" progId="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003800" y="2143125"/>
            <a:ext cx="2000250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6267450" y="5972175"/>
            <a:ext cx="1643063" cy="714375"/>
            <a:chOff x="6000762" y="5572140"/>
            <a:chExt cx="1643074" cy="714380"/>
          </a:xfrm>
        </p:grpSpPr>
        <p:sp>
          <p:nvSpPr>
            <p:cNvPr id="1264659" name="Text Box 9"/>
            <p:cNvSpPr txBox="1">
              <a:spLocks noChangeArrowheads="1"/>
            </p:cNvSpPr>
            <p:nvPr/>
          </p:nvSpPr>
          <p:spPr bwMode="auto">
            <a:xfrm>
              <a:off x="6858018" y="5824854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fontAlgn="base">
                <a:spcBef>
                  <a:spcPct val="50000"/>
                </a:spcBef>
                <a:spcAft>
                  <a:spcPct val="0"/>
                </a:spcAft>
                <a:buClr>
                  <a:srgbClr val="9999CC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b="1" i="1" smtClean="0">
                  <a:solidFill>
                    <a:srgbClr val="FF0000"/>
                  </a:solidFill>
                </a:rPr>
                <a:t>x</a:t>
              </a:r>
              <a:endParaRPr kumimoji="1" lang="en-US" altLang="zh-CN" sz="2400" b="1" baseline="-25000" smtClean="0">
                <a:solidFill>
                  <a:srgbClr val="FF0000"/>
                </a:solidFill>
              </a:endParaRPr>
            </a:p>
          </p:txBody>
        </p:sp>
        <p:cxnSp>
          <p:nvCxnSpPr>
            <p:cNvPr id="1264660" name="直接连接符 10"/>
            <p:cNvCxnSpPr>
              <a:cxnSpLocks noChangeShapeType="1"/>
            </p:cNvCxnSpPr>
            <p:nvPr/>
          </p:nvCxnSpPr>
          <p:spPr bwMode="auto">
            <a:xfrm flipV="1">
              <a:off x="6000762" y="5572140"/>
              <a:ext cx="1643074" cy="714380"/>
            </a:xfrm>
            <a:prstGeom prst="line">
              <a:avLst/>
            </a:prstGeom>
            <a:noFill/>
            <a:ln w="28575" algn="ctr">
              <a:solidFill>
                <a:srgbClr val="FF3300"/>
              </a:solidFill>
              <a:round/>
              <a:headEnd/>
              <a:tailEnd/>
            </a:ln>
          </p:spPr>
        </p:cxnSp>
      </p:grpSp>
      <p:grpSp>
        <p:nvGrpSpPr>
          <p:cNvPr id="3" name="组合 11"/>
          <p:cNvGrpSpPr>
            <a:grpSpLocks/>
          </p:cNvGrpSpPr>
          <p:nvPr/>
        </p:nvGrpSpPr>
        <p:grpSpPr bwMode="auto">
          <a:xfrm>
            <a:off x="6288088" y="5257800"/>
            <a:ext cx="749300" cy="1428750"/>
            <a:chOff x="1428728" y="2000240"/>
            <a:chExt cx="749550" cy="1428760"/>
          </a:xfrm>
        </p:grpSpPr>
        <p:cxnSp>
          <p:nvCxnSpPr>
            <p:cNvPr id="1264657" name="直接连接符 12"/>
            <p:cNvCxnSpPr>
              <a:cxnSpLocks noChangeShapeType="1"/>
            </p:cNvCxnSpPr>
            <p:nvPr/>
          </p:nvCxnSpPr>
          <p:spPr bwMode="auto">
            <a:xfrm rot="5400000" flipH="1" flipV="1">
              <a:off x="1035819" y="2393149"/>
              <a:ext cx="1428760" cy="642942"/>
            </a:xfrm>
            <a:prstGeom prst="line">
              <a:avLst/>
            </a:prstGeom>
            <a:noFill/>
            <a:ln w="28575" algn="ctr">
              <a:solidFill>
                <a:srgbClr val="FF3300"/>
              </a:solidFill>
              <a:round/>
              <a:headEnd/>
              <a:tailEnd/>
            </a:ln>
          </p:spPr>
        </p:cxnSp>
        <p:sp>
          <p:nvSpPr>
            <p:cNvPr id="1264658" name="Text Box 9"/>
            <p:cNvSpPr txBox="1">
              <a:spLocks noChangeArrowheads="1"/>
            </p:cNvSpPr>
            <p:nvPr/>
          </p:nvSpPr>
          <p:spPr bwMode="auto">
            <a:xfrm>
              <a:off x="1857356" y="2483788"/>
              <a:ext cx="32092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fontAlgn="base">
                <a:spcBef>
                  <a:spcPct val="50000"/>
                </a:spcBef>
                <a:spcAft>
                  <a:spcPct val="0"/>
                </a:spcAft>
                <a:buClr>
                  <a:srgbClr val="9999CC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b="1" i="1" smtClean="0">
                  <a:solidFill>
                    <a:srgbClr val="FF0000"/>
                  </a:solidFill>
                </a:rPr>
                <a:t>y</a:t>
              </a:r>
              <a:endParaRPr kumimoji="1" lang="en-US" altLang="zh-CN" sz="2400" b="1" baseline="-2500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6267450" y="4471988"/>
            <a:ext cx="2519363" cy="2214562"/>
            <a:chOff x="6000760" y="4071942"/>
            <a:chExt cx="2520002" cy="2215651"/>
          </a:xfrm>
        </p:grpSpPr>
        <p:cxnSp>
          <p:nvCxnSpPr>
            <p:cNvPr id="1264655" name="直接连接符 15"/>
            <p:cNvCxnSpPr>
              <a:cxnSpLocks noChangeShapeType="1"/>
            </p:cNvCxnSpPr>
            <p:nvPr/>
          </p:nvCxnSpPr>
          <p:spPr bwMode="auto">
            <a:xfrm rot="16200000" flipH="1">
              <a:off x="7260225" y="5027056"/>
              <a:ext cx="1074" cy="2520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64656" name="直接连接符 16"/>
            <p:cNvCxnSpPr>
              <a:cxnSpLocks noChangeShapeType="1"/>
            </p:cNvCxnSpPr>
            <p:nvPr/>
          </p:nvCxnSpPr>
          <p:spPr bwMode="auto">
            <a:xfrm rot="5400000" flipH="1" flipV="1">
              <a:off x="4894031" y="5178671"/>
              <a:ext cx="2214578" cy="111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5" name="组合 22"/>
          <p:cNvGrpSpPr>
            <a:grpSpLocks/>
          </p:cNvGrpSpPr>
          <p:nvPr/>
        </p:nvGrpSpPr>
        <p:grpSpPr bwMode="auto">
          <a:xfrm>
            <a:off x="6402388" y="6143625"/>
            <a:ext cx="379412" cy="428625"/>
            <a:chOff x="6403087" y="6143647"/>
            <a:chExt cx="378727" cy="428625"/>
          </a:xfrm>
        </p:grpSpPr>
        <p:graphicFrame>
          <p:nvGraphicFramePr>
            <p:cNvPr id="1264651" name="Object 7"/>
            <p:cNvGraphicFramePr>
              <a:graphicFrameLocks noChangeAspect="1"/>
            </p:cNvGraphicFramePr>
            <p:nvPr/>
          </p:nvGraphicFramePr>
          <p:xfrm>
            <a:off x="6500826" y="6143647"/>
            <a:ext cx="280988" cy="357187"/>
          </p:xfrm>
          <a:graphic>
            <a:graphicData uri="http://schemas.openxmlformats.org/presentationml/2006/ole">
              <p:oleObj spid="_x0000_s111620" name="Equation" r:id="rId5" imgW="139579" imgH="177646" progId="">
                <p:embed/>
              </p:oleObj>
            </a:graphicData>
          </a:graphic>
        </p:graphicFrame>
        <p:grpSp>
          <p:nvGrpSpPr>
            <p:cNvPr id="6" name="Group 71"/>
            <p:cNvGrpSpPr>
              <a:grpSpLocks/>
            </p:cNvGrpSpPr>
            <p:nvPr/>
          </p:nvGrpSpPr>
          <p:grpSpPr bwMode="auto">
            <a:xfrm>
              <a:off x="6403087" y="6424635"/>
              <a:ext cx="147637" cy="147637"/>
              <a:chOff x="3719" y="3117"/>
              <a:chExt cx="93" cy="93"/>
            </a:xfrm>
          </p:grpSpPr>
          <p:sp>
            <p:nvSpPr>
              <p:cNvPr id="1264653" name="Freeform 72"/>
              <p:cNvSpPr>
                <a:spLocks/>
              </p:cNvSpPr>
              <p:nvPr/>
            </p:nvSpPr>
            <p:spPr bwMode="auto">
              <a:xfrm>
                <a:off x="3719" y="3160"/>
                <a:ext cx="50" cy="50"/>
              </a:xfrm>
              <a:custGeom>
                <a:avLst/>
                <a:gdLst>
                  <a:gd name="T0" fmla="*/ 0 w 50"/>
                  <a:gd name="T1" fmla="*/ 0 h 50"/>
                  <a:gd name="T2" fmla="*/ 50 w 50"/>
                  <a:gd name="T3" fmla="*/ 50 h 50"/>
                  <a:gd name="T4" fmla="*/ 0 60000 65536"/>
                  <a:gd name="T5" fmla="*/ 0 60000 65536"/>
                  <a:gd name="T6" fmla="*/ 0 w 50"/>
                  <a:gd name="T7" fmla="*/ 0 h 50"/>
                  <a:gd name="T8" fmla="*/ 50 w 50"/>
                  <a:gd name="T9" fmla="*/ 50 h 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0" h="50">
                    <a:moveTo>
                      <a:pt x="0" y="0"/>
                    </a:moveTo>
                    <a:cubicBezTo>
                      <a:pt x="30" y="10"/>
                      <a:pt x="37" y="22"/>
                      <a:pt x="50" y="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264654" name="Freeform 73"/>
              <p:cNvSpPr>
                <a:spLocks/>
              </p:cNvSpPr>
              <p:nvPr/>
            </p:nvSpPr>
            <p:spPr bwMode="auto">
              <a:xfrm>
                <a:off x="3727" y="3117"/>
                <a:ext cx="85" cy="85"/>
              </a:xfrm>
              <a:custGeom>
                <a:avLst/>
                <a:gdLst>
                  <a:gd name="T0" fmla="*/ 0 w 85"/>
                  <a:gd name="T1" fmla="*/ 0 h 85"/>
                  <a:gd name="T2" fmla="*/ 68 w 85"/>
                  <a:gd name="T3" fmla="*/ 51 h 85"/>
                  <a:gd name="T4" fmla="*/ 85 w 85"/>
                  <a:gd name="T5" fmla="*/ 85 h 85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85"/>
                  <a:gd name="T11" fmla="*/ 85 w 85"/>
                  <a:gd name="T12" fmla="*/ 85 h 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85">
                    <a:moveTo>
                      <a:pt x="0" y="0"/>
                    </a:moveTo>
                    <a:cubicBezTo>
                      <a:pt x="31" y="11"/>
                      <a:pt x="40" y="33"/>
                      <a:pt x="68" y="51"/>
                    </a:cubicBezTo>
                    <a:cubicBezTo>
                      <a:pt x="77" y="80"/>
                      <a:pt x="70" y="70"/>
                      <a:pt x="85" y="8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457200" y="455613"/>
            <a:ext cx="8231188" cy="57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定义：</a:t>
            </a:r>
            <a:r>
              <a:rPr lang="zh-CN" altLang="en-US" sz="2400" b="1" smtClean="0">
                <a:solidFill>
                  <a:srgbClr val="000000"/>
                </a:solidFill>
              </a:rPr>
              <a:t>两两正交的非零向量组成的向量组成为</a:t>
            </a:r>
            <a:r>
              <a:rPr lang="zh-CN" altLang="en-US" sz="2400" b="1" smtClean="0">
                <a:solidFill>
                  <a:srgbClr val="FF0000"/>
                </a:solidFill>
              </a:rPr>
              <a:t>正交向量组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  <a:endParaRPr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定理：</a:t>
            </a:r>
            <a:r>
              <a:rPr kumimoji="1" lang="zh-CN" altLang="zh-CN" sz="2400" b="1" smtClean="0">
                <a:solidFill>
                  <a:srgbClr val="000000"/>
                </a:solidFill>
              </a:rPr>
              <a:t>若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维向量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是一组两两正交的非零向量，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线性无关．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证明：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设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…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0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（零向量）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，那么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0 =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[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0]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[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…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]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   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[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]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[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] + …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[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]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   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[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]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0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… + 0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   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||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||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2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从而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0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同理可证，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 … =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=0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综上所述，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线性无关．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0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0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0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40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40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40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40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40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40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457200" y="854075"/>
            <a:ext cx="8231188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例：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已知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3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维向量空间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中两个向量                                   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正交，试求一个非零向量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，使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两两正交．</a:t>
            </a: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分析：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显然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⊥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  <a:endParaRPr kumimoji="1" lang="zh-CN" altLang="en-US" sz="2400" b="1" smtClean="0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解：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设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，若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⊥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⊥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</a:t>
            </a: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                          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[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]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0</a:t>
            </a: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                            [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]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zh-CN" altLang="en-US" b="1" smtClean="0">
                <a:solidFill>
                  <a:srgbClr val="000000"/>
                </a:solidFill>
              </a:rPr>
              <a:t>－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0</a:t>
            </a:r>
          </a:p>
        </p:txBody>
      </p:sp>
      <p:graphicFrame>
        <p:nvGraphicFramePr>
          <p:cNvPr id="1266691" name="Object 4"/>
          <p:cNvGraphicFramePr>
            <a:graphicFrameLocks noChangeAspect="1"/>
          </p:cNvGraphicFramePr>
          <p:nvPr/>
        </p:nvGraphicFramePr>
        <p:xfrm>
          <a:off x="5414963" y="442913"/>
          <a:ext cx="2562225" cy="1395412"/>
        </p:xfrm>
        <a:graphic>
          <a:graphicData uri="http://schemas.openxmlformats.org/presentationml/2006/ole">
            <p:oleObj spid="_x0000_s112642" name="Equation" r:id="rId3" imgW="1282700" imgH="698500" progId="">
              <p:embed/>
            </p:oleObj>
          </a:graphicData>
        </a:graphic>
      </p:graphicFrame>
      <p:graphicFrame>
        <p:nvGraphicFramePr>
          <p:cNvPr id="198662" name="Object 5"/>
          <p:cNvGraphicFramePr>
            <a:graphicFrameLocks noChangeAspect="1"/>
          </p:cNvGraphicFramePr>
          <p:nvPr/>
        </p:nvGraphicFramePr>
        <p:xfrm>
          <a:off x="2520950" y="4887913"/>
          <a:ext cx="4084638" cy="1420812"/>
        </p:xfrm>
        <a:graphic>
          <a:graphicData uri="http://schemas.openxmlformats.org/presentationml/2006/ole">
            <p:oleObj spid="_x0000_s112643" name="Equation" r:id="rId4" imgW="2044700" imgH="711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8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8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8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98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7714" name="Object 7"/>
          <p:cNvGraphicFramePr>
            <a:graphicFrameLocks noChangeAspect="1"/>
          </p:cNvGraphicFramePr>
          <p:nvPr/>
        </p:nvGraphicFramePr>
        <p:xfrm>
          <a:off x="2520950" y="447675"/>
          <a:ext cx="4084638" cy="1420813"/>
        </p:xfrm>
        <a:graphic>
          <a:graphicData uri="http://schemas.openxmlformats.org/presentationml/2006/ole">
            <p:oleObj spid="_x0000_s113666" name="Equation" r:id="rId3" imgW="2044700" imgH="711200" progId="">
              <p:embed/>
            </p:oleObj>
          </a:graphicData>
        </a:graphic>
      </p:graphicFrame>
      <p:graphicFrame>
        <p:nvGraphicFramePr>
          <p:cNvPr id="199685" name="Object 8"/>
          <p:cNvGraphicFramePr>
            <a:graphicFrameLocks noChangeAspect="1"/>
          </p:cNvGraphicFramePr>
          <p:nvPr/>
        </p:nvGraphicFramePr>
        <p:xfrm>
          <a:off x="949325" y="1890713"/>
          <a:ext cx="7231063" cy="938212"/>
        </p:xfrm>
        <a:graphic>
          <a:graphicData uri="http://schemas.openxmlformats.org/presentationml/2006/ole">
            <p:oleObj spid="_x0000_s113667" name="Equation" r:id="rId4" imgW="3619500" imgH="469900" progId="">
              <p:embed/>
            </p:oleObj>
          </a:graphicData>
        </a:graphic>
      </p:graphicFrame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457200" y="3419475"/>
            <a:ext cx="8231188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得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从而有基础解系          ，令                    ．</a:t>
            </a:r>
          </a:p>
        </p:txBody>
      </p:sp>
      <p:graphicFrame>
        <p:nvGraphicFramePr>
          <p:cNvPr id="199687" name="Object 9"/>
          <p:cNvGraphicFramePr>
            <a:graphicFrameLocks noChangeAspect="1"/>
          </p:cNvGraphicFramePr>
          <p:nvPr/>
        </p:nvGraphicFramePr>
        <p:xfrm>
          <a:off x="898525" y="3184525"/>
          <a:ext cx="1370013" cy="963613"/>
        </p:xfrm>
        <a:graphic>
          <a:graphicData uri="http://schemas.openxmlformats.org/presentationml/2006/ole">
            <p:oleObj spid="_x0000_s113668" name="Equation" r:id="rId5" imgW="685800" imgH="482600" progId="">
              <p:embed/>
            </p:oleObj>
          </a:graphicData>
        </a:graphic>
      </p:graphicFrame>
      <p:graphicFrame>
        <p:nvGraphicFramePr>
          <p:cNvPr id="199688" name="Object 10"/>
          <p:cNvGraphicFramePr>
            <a:graphicFrameLocks noChangeAspect="1"/>
          </p:cNvGraphicFramePr>
          <p:nvPr/>
        </p:nvGraphicFramePr>
        <p:xfrm>
          <a:off x="2700338" y="4410075"/>
          <a:ext cx="711200" cy="1395413"/>
        </p:xfrm>
        <a:graphic>
          <a:graphicData uri="http://schemas.openxmlformats.org/presentationml/2006/ole">
            <p:oleObj spid="_x0000_s113669" name="Equation" r:id="rId6" imgW="355446" imgH="698197" progId="">
              <p:embed/>
            </p:oleObj>
          </a:graphicData>
        </a:graphic>
      </p:graphicFrame>
      <p:graphicFrame>
        <p:nvGraphicFramePr>
          <p:cNvPr id="199689" name="Object 11"/>
          <p:cNvGraphicFramePr>
            <a:graphicFrameLocks noChangeAspect="1"/>
          </p:cNvGraphicFramePr>
          <p:nvPr/>
        </p:nvGraphicFramePr>
        <p:xfrm>
          <a:off x="4140200" y="4410075"/>
          <a:ext cx="1320800" cy="1395413"/>
        </p:xfrm>
        <a:graphic>
          <a:graphicData uri="http://schemas.openxmlformats.org/presentationml/2006/ole">
            <p:oleObj spid="_x0000_s113670" name="Equation" r:id="rId7" imgW="660400" imgH="6985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9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96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457200" y="455613"/>
            <a:ext cx="8231188" cy="57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定义：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维向量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是向量空间             中的向量，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满足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是向量空间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V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中的一个基（最大无关组）；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两两正交；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都是单位向量，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则称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V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规范正交基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D60093"/>
                </a:solidFill>
              </a:rPr>
              <a:t>normal orthogonal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D60093"/>
                </a:solidFill>
              </a:rPr>
              <a:t>basis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)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例：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是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4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的一个规范正交基．</a:t>
            </a:r>
          </a:p>
        </p:txBody>
      </p:sp>
      <p:graphicFrame>
        <p:nvGraphicFramePr>
          <p:cNvPr id="1268739" name="Object 4"/>
          <p:cNvGraphicFramePr>
            <a:graphicFrameLocks noChangeAspect="1"/>
          </p:cNvGraphicFramePr>
          <p:nvPr/>
        </p:nvGraphicFramePr>
        <p:xfrm>
          <a:off x="5767388" y="461963"/>
          <a:ext cx="1016000" cy="406400"/>
        </p:xfrm>
        <a:graphic>
          <a:graphicData uri="http://schemas.openxmlformats.org/presentationml/2006/ole">
            <p:oleObj spid="_x0000_s114690" name="Equation" r:id="rId3" imgW="507780" imgH="203112" progId="">
              <p:embed/>
            </p:oleObj>
          </a:graphicData>
        </a:graphic>
      </p:graphicFrame>
      <p:graphicFrame>
        <p:nvGraphicFramePr>
          <p:cNvPr id="185348" name="Object 5"/>
          <p:cNvGraphicFramePr>
            <a:graphicFrameLocks noChangeAspect="1"/>
          </p:cNvGraphicFramePr>
          <p:nvPr/>
        </p:nvGraphicFramePr>
        <p:xfrm>
          <a:off x="1162050" y="3735388"/>
          <a:ext cx="4648200" cy="1854200"/>
        </p:xfrm>
        <a:graphic>
          <a:graphicData uri="http://schemas.openxmlformats.org/presentationml/2006/ole">
            <p:oleObj spid="_x0000_s114691" name="Equation" r:id="rId4" imgW="2324100" imgH="9271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5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5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5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5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3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kumimoji="1" lang="en-US" altLang="zh-CN" sz="3600" b="1" smtClean="0">
                <a:solidFill>
                  <a:srgbClr val="CC0099"/>
                </a:solidFill>
                <a:latin typeface="楷体_GB2312" pitchFamily="49" charset="-122"/>
              </a:rPr>
              <a:t>§</a:t>
            </a:r>
            <a:r>
              <a:rPr kumimoji="1" lang="en-US" altLang="zh-CN" sz="3600" b="1" smtClean="0">
                <a:solidFill>
                  <a:srgbClr val="CC0099"/>
                </a:solidFill>
              </a:rPr>
              <a:t>1</a:t>
            </a:r>
            <a:r>
              <a:rPr kumimoji="1" lang="en-US" altLang="zh-CN" sz="3600" b="1" smtClean="0">
                <a:solidFill>
                  <a:srgbClr val="CC0099"/>
                </a:solidFill>
                <a:latin typeface="楷体_GB2312" pitchFamily="49" charset="-122"/>
              </a:rPr>
              <a:t>  </a:t>
            </a:r>
            <a:r>
              <a:rPr kumimoji="1" lang="zh-CN" altLang="en-US" sz="3600" b="1" smtClean="0">
                <a:solidFill>
                  <a:srgbClr val="CC0099"/>
                </a:solidFill>
                <a:latin typeface="楷体_GB2312" pitchFamily="49" charset="-122"/>
              </a:rPr>
              <a:t>向量的内积、长度及正交性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457200" y="935038"/>
            <a:ext cx="8231188" cy="533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       定义：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维向量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是向量空间             中的向量，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满足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   (1)e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是向量空间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V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中的一个基（最大无关组）；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   (2)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两两正交；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则称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V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正交基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D60093"/>
                </a:solidFill>
              </a:rPr>
              <a:t>orthogonal  basis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)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endParaRPr lang="en-US" altLang="zh-CN" sz="2400" b="1" smtClean="0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2400" b="1" smtClean="0">
                <a:solidFill>
                  <a:srgbClr val="0000FF"/>
                </a:solidFill>
              </a:rPr>
              <a:t>        定义：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维向量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是向量空间             中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正交基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且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都是单位向量，则称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V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规范正交基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D60093"/>
                </a:solidFill>
              </a:rPr>
              <a:t>normal orthogonal basis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)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</p:txBody>
      </p:sp>
      <p:graphicFrame>
        <p:nvGraphicFramePr>
          <p:cNvPr id="1269763" name="Object 4"/>
          <p:cNvGraphicFramePr>
            <a:graphicFrameLocks noChangeAspect="1"/>
          </p:cNvGraphicFramePr>
          <p:nvPr/>
        </p:nvGraphicFramePr>
        <p:xfrm>
          <a:off x="6270625" y="950913"/>
          <a:ext cx="1016000" cy="406400"/>
        </p:xfrm>
        <a:graphic>
          <a:graphicData uri="http://schemas.openxmlformats.org/presentationml/2006/ole">
            <p:oleObj spid="_x0000_s115714" name="Equation" r:id="rId3" imgW="507780" imgH="203112" progId="">
              <p:embed/>
            </p:oleObj>
          </a:graphicData>
        </a:graphic>
      </p:graphicFrame>
      <p:graphicFrame>
        <p:nvGraphicFramePr>
          <p:cNvPr id="1269764" name="Object 3"/>
          <p:cNvGraphicFramePr>
            <a:graphicFrameLocks noChangeAspect="1"/>
          </p:cNvGraphicFramePr>
          <p:nvPr/>
        </p:nvGraphicFramePr>
        <p:xfrm>
          <a:off x="6357938" y="3571875"/>
          <a:ext cx="1016000" cy="406400"/>
        </p:xfrm>
        <a:graphic>
          <a:graphicData uri="http://schemas.openxmlformats.org/presentationml/2006/ole">
            <p:oleObj spid="_x0000_s115715" name="Equation" r:id="rId4" imgW="507780" imgH="20311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5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85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85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48" name="Object 5"/>
          <p:cNvGraphicFramePr>
            <a:graphicFrameLocks noChangeAspect="1"/>
          </p:cNvGraphicFramePr>
          <p:nvPr/>
        </p:nvGraphicFramePr>
        <p:xfrm>
          <a:off x="2138363" y="1000125"/>
          <a:ext cx="4648200" cy="1854200"/>
        </p:xfrm>
        <a:graphic>
          <a:graphicData uri="http://schemas.openxmlformats.org/presentationml/2006/ole">
            <p:oleObj spid="_x0000_s116738" name="Equation" r:id="rId3" imgW="2324100" imgH="927100" progId="">
              <p:embed/>
            </p:oleObj>
          </a:graphicData>
        </a:graphic>
      </p:graphicFrame>
      <p:sp>
        <p:nvSpPr>
          <p:cNvPr id="1270787" name="矩形 2"/>
          <p:cNvSpPr>
            <a:spLocks noChangeArrowheads="1"/>
          </p:cNvSpPr>
          <p:nvPr/>
        </p:nvSpPr>
        <p:spPr bwMode="auto">
          <a:xfrm>
            <a:off x="762000" y="1655763"/>
            <a:ext cx="4572000" cy="182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例：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(1)</a:t>
            </a: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是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4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的一个规范正交基．</a:t>
            </a: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28625" y="3786188"/>
            <a:ext cx="8231188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 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(2)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也是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4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的一个规范正交基．</a:t>
            </a:r>
            <a:endParaRPr kumimoji="1" lang="zh-CN" altLang="en-US" sz="2400" b="1" smtClean="0">
              <a:solidFill>
                <a:srgbClr val="0000FF"/>
              </a:solidFill>
            </a:endParaRPr>
          </a:p>
        </p:txBody>
      </p:sp>
      <p:graphicFrame>
        <p:nvGraphicFramePr>
          <p:cNvPr id="1270789" name="Object 4"/>
          <p:cNvGraphicFramePr>
            <a:graphicFrameLocks noChangeAspect="1"/>
          </p:cNvGraphicFramePr>
          <p:nvPr/>
        </p:nvGraphicFramePr>
        <p:xfrm>
          <a:off x="1128713" y="3643313"/>
          <a:ext cx="7086600" cy="1981200"/>
        </p:xfrm>
        <a:graphic>
          <a:graphicData uri="http://schemas.openxmlformats.org/presentationml/2006/ole">
            <p:oleObj spid="_x0000_s116739" name="Equation" r:id="rId4" imgW="3543300" imgH="990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20" name="Object 5"/>
          <p:cNvGraphicFramePr>
            <a:graphicFrameLocks noChangeAspect="1"/>
          </p:cNvGraphicFramePr>
          <p:nvPr/>
        </p:nvGraphicFramePr>
        <p:xfrm>
          <a:off x="1785938" y="1431925"/>
          <a:ext cx="4622800" cy="1854200"/>
        </p:xfrm>
        <a:graphic>
          <a:graphicData uri="http://schemas.openxmlformats.org/presentationml/2006/ole">
            <p:oleObj spid="_x0000_s117762" name="Equation" r:id="rId3" imgW="2311400" imgH="927100" progId="">
              <p:embed/>
            </p:oleObj>
          </a:graphicData>
        </a:graphic>
      </p:graphicFrame>
      <p:sp>
        <p:nvSpPr>
          <p:cNvPr id="141321" name="Rectangle 9"/>
          <p:cNvSpPr>
            <a:spLocks noChangeArrowheads="1"/>
          </p:cNvSpPr>
          <p:nvPr/>
        </p:nvSpPr>
        <p:spPr bwMode="auto">
          <a:xfrm>
            <a:off x="841375" y="1214438"/>
            <a:ext cx="8231188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(3)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是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4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的一个基，但不是规范正交基．</a:t>
            </a:r>
            <a:endParaRPr kumimoji="1" lang="zh-CN" altLang="en-US" sz="2400" b="1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457200" y="455613"/>
            <a:ext cx="8231188" cy="533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设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是向量空间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V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中的一个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正交基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V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中任意一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个向量可唯一表示为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…+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于是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特别地，若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V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规范正交基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问题：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向量空间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V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中的一个基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r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i="1" baseline="-25000" smtClean="0">
                <a:solidFill>
                  <a:srgbClr val="000000"/>
                </a:solidFill>
              </a:rPr>
              <a:t>最</a:t>
            </a:r>
            <a:endParaRPr kumimoji="1" lang="en-US" altLang="zh-CN" sz="2400" b="1" i="1" baseline="-25000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en-US" altLang="zh-CN" sz="2400" b="1" i="1" baseline="-25000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en-US" altLang="zh-CN" sz="2400" b="1" i="1" baseline="-25000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向量空间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V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中的一个规范正交基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r</a:t>
            </a:r>
          </a:p>
        </p:txBody>
      </p:sp>
      <p:graphicFrame>
        <p:nvGraphicFramePr>
          <p:cNvPr id="186373" name="Object 4"/>
          <p:cNvGraphicFramePr>
            <a:graphicFrameLocks noChangeAspect="1"/>
          </p:cNvGraphicFramePr>
          <p:nvPr/>
        </p:nvGraphicFramePr>
        <p:xfrm>
          <a:off x="2397125" y="1628775"/>
          <a:ext cx="4318000" cy="889000"/>
        </p:xfrm>
        <a:graphic>
          <a:graphicData uri="http://schemas.openxmlformats.org/presentationml/2006/ole">
            <p:oleObj spid="_x0000_s118786" name="Equation" r:id="rId3" imgW="2159000" imgH="444500" progId="">
              <p:embed/>
            </p:oleObj>
          </a:graphicData>
        </a:graphic>
      </p:graphicFrame>
      <p:graphicFrame>
        <p:nvGraphicFramePr>
          <p:cNvPr id="186374" name="Object 5"/>
          <p:cNvGraphicFramePr>
            <a:graphicFrameLocks noChangeAspect="1"/>
          </p:cNvGraphicFramePr>
          <p:nvPr/>
        </p:nvGraphicFramePr>
        <p:xfrm>
          <a:off x="2981325" y="3332163"/>
          <a:ext cx="3149600" cy="457200"/>
        </p:xfrm>
        <a:graphic>
          <a:graphicData uri="http://schemas.openxmlformats.org/presentationml/2006/ole">
            <p:oleObj spid="_x0000_s118787" name="Equation" r:id="rId4" imgW="1574800" imgH="228600" progId="">
              <p:embed/>
            </p:oleObj>
          </a:graphicData>
        </a:graphic>
      </p:graphicFrame>
      <p:sp>
        <p:nvSpPr>
          <p:cNvPr id="186375" name="AutoShape 7"/>
          <p:cNvSpPr>
            <a:spLocks noChangeArrowheads="1"/>
          </p:cNvSpPr>
          <p:nvPr/>
        </p:nvSpPr>
        <p:spPr bwMode="auto">
          <a:xfrm>
            <a:off x="3348038" y="4611688"/>
            <a:ext cx="503237" cy="574675"/>
          </a:xfrm>
          <a:prstGeom prst="downArrow">
            <a:avLst>
              <a:gd name="adj1" fmla="val 50000"/>
              <a:gd name="adj2" fmla="val 2854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86377" name="WordArt 9"/>
          <p:cNvSpPr>
            <a:spLocks noChangeArrowheads="1" noChangeShapeType="1" noTextEdit="1"/>
          </p:cNvSpPr>
          <p:nvPr/>
        </p:nvSpPr>
        <p:spPr bwMode="auto">
          <a:xfrm>
            <a:off x="3906838" y="4465638"/>
            <a:ext cx="665162" cy="7635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kern="1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+mn-ea"/>
                <a:cs typeface="+mn-ea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6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6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6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6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6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6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5" grpId="0" animBg="1"/>
      <p:bldP spid="18637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59" name="AutoShape 67"/>
          <p:cNvSpPr>
            <a:spLocks noChangeArrowheads="1"/>
          </p:cNvSpPr>
          <p:nvPr/>
        </p:nvSpPr>
        <p:spPr bwMode="auto">
          <a:xfrm>
            <a:off x="3924300" y="4652963"/>
            <a:ext cx="5086350" cy="1944687"/>
          </a:xfrm>
          <a:prstGeom prst="parallelogram">
            <a:avLst>
              <a:gd name="adj" fmla="val 55676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273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求规范正交基的方法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895350"/>
          </a:xfrm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第一步：正交化</a:t>
            </a:r>
            <a:r>
              <a:rPr lang="en-US" altLang="zh-CN" smtClean="0">
                <a:solidFill>
                  <a:srgbClr val="FF0000"/>
                </a:solidFill>
              </a:rPr>
              <a:t>——</a:t>
            </a:r>
            <a:r>
              <a:rPr lang="zh-CN" altLang="en-US" smtClean="0">
                <a:solidFill>
                  <a:srgbClr val="FF0000"/>
                </a:solidFill>
              </a:rPr>
              <a:t>施密特（</a:t>
            </a:r>
            <a:r>
              <a:rPr lang="en-US" altLang="zh-CN" smtClean="0">
                <a:solidFill>
                  <a:srgbClr val="FF0000"/>
                </a:solidFill>
              </a:rPr>
              <a:t>Schimidt</a:t>
            </a:r>
            <a:r>
              <a:rPr lang="zh-CN" altLang="en-US" smtClean="0">
                <a:solidFill>
                  <a:srgbClr val="FF0000"/>
                </a:solidFill>
              </a:rPr>
              <a:t>）正交化过程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smtClean="0"/>
              <a:t>设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/>
              <a:t>a</a:t>
            </a:r>
            <a:r>
              <a:rPr kumimoji="1" lang="en-US" altLang="zh-CN" i="1" baseline="-25000" smtClean="0"/>
              <a:t>r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是向量空间 </a:t>
            </a:r>
            <a:r>
              <a:rPr kumimoji="1" lang="en-US" altLang="zh-CN" i="1" smtClean="0"/>
              <a:t>V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中的一个基，那么令</a:t>
            </a:r>
            <a:endParaRPr kumimoji="1" lang="zh-CN" altLang="en-US" baseline="-25000" smtClean="0"/>
          </a:p>
        </p:txBody>
      </p:sp>
      <p:graphicFrame>
        <p:nvGraphicFramePr>
          <p:cNvPr id="187396" name="Object 5"/>
          <p:cNvGraphicFramePr>
            <a:graphicFrameLocks noChangeAspect="1"/>
          </p:cNvGraphicFramePr>
          <p:nvPr/>
        </p:nvGraphicFramePr>
        <p:xfrm>
          <a:off x="511175" y="2636838"/>
          <a:ext cx="889000" cy="457200"/>
        </p:xfrm>
        <a:graphic>
          <a:graphicData uri="http://schemas.openxmlformats.org/presentationml/2006/ole">
            <p:oleObj spid="_x0000_s119810" name="Equation" r:id="rId3" imgW="444307" imgH="228501" progId="">
              <p:embed/>
            </p:oleObj>
          </a:graphicData>
        </a:graphic>
      </p:graphicFrame>
      <p:sp>
        <p:nvSpPr>
          <p:cNvPr id="187428" name="Line 36"/>
          <p:cNvSpPr>
            <a:spLocks noChangeShapeType="1"/>
          </p:cNvSpPr>
          <p:nvPr/>
        </p:nvSpPr>
        <p:spPr bwMode="auto">
          <a:xfrm>
            <a:off x="5710238" y="5948363"/>
            <a:ext cx="2159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87429" name="AutoShape 37"/>
          <p:cNvCxnSpPr>
            <a:cxnSpLocks noChangeShapeType="1"/>
            <a:endCxn id="187428" idx="1"/>
          </p:cNvCxnSpPr>
          <p:nvPr/>
        </p:nvCxnSpPr>
        <p:spPr bwMode="auto">
          <a:xfrm>
            <a:off x="6213475" y="5038725"/>
            <a:ext cx="1655763" cy="9239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187430" name="Line 38"/>
          <p:cNvSpPr>
            <a:spLocks noChangeAspect="1" noChangeShapeType="1"/>
          </p:cNvSpPr>
          <p:nvPr/>
        </p:nvSpPr>
        <p:spPr bwMode="auto">
          <a:xfrm flipH="1">
            <a:off x="5381625" y="5053013"/>
            <a:ext cx="831850" cy="1443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87431" name="AutoShape 39"/>
          <p:cNvCxnSpPr>
            <a:cxnSpLocks noChangeShapeType="1"/>
            <a:endCxn id="187428" idx="1"/>
          </p:cNvCxnSpPr>
          <p:nvPr/>
        </p:nvCxnSpPr>
        <p:spPr bwMode="auto">
          <a:xfrm flipH="1">
            <a:off x="7869238" y="5067300"/>
            <a:ext cx="503237" cy="89535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87432" name="Line 40"/>
          <p:cNvSpPr>
            <a:spLocks noChangeShapeType="1"/>
          </p:cNvSpPr>
          <p:nvPr/>
        </p:nvSpPr>
        <p:spPr bwMode="auto">
          <a:xfrm>
            <a:off x="5133975" y="5053013"/>
            <a:ext cx="10795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7433" name="Line 41"/>
          <p:cNvSpPr>
            <a:spLocks noChangeShapeType="1"/>
          </p:cNvSpPr>
          <p:nvPr/>
        </p:nvSpPr>
        <p:spPr bwMode="auto">
          <a:xfrm>
            <a:off x="4716463" y="577215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87434" name="AutoShape 42"/>
          <p:cNvCxnSpPr>
            <a:cxnSpLocks noChangeShapeType="1"/>
            <a:stCxn id="187432" idx="1"/>
            <a:endCxn id="187433" idx="0"/>
          </p:cNvCxnSpPr>
          <p:nvPr/>
        </p:nvCxnSpPr>
        <p:spPr bwMode="auto">
          <a:xfrm flipH="1">
            <a:off x="4716463" y="5067300"/>
            <a:ext cx="1497012" cy="69056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187435" name="AutoShape 43"/>
          <p:cNvCxnSpPr>
            <a:cxnSpLocks noChangeShapeType="1"/>
            <a:stCxn id="187432" idx="0"/>
            <a:endCxn id="187433" idx="0"/>
          </p:cNvCxnSpPr>
          <p:nvPr/>
        </p:nvCxnSpPr>
        <p:spPr bwMode="auto">
          <a:xfrm flipH="1">
            <a:off x="4716463" y="5038725"/>
            <a:ext cx="417512" cy="71913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87436" name="Line 44"/>
          <p:cNvSpPr>
            <a:spLocks noChangeShapeType="1"/>
          </p:cNvSpPr>
          <p:nvPr/>
        </p:nvSpPr>
        <p:spPr bwMode="auto">
          <a:xfrm flipV="1">
            <a:off x="4716463" y="3603625"/>
            <a:ext cx="0" cy="2159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87437" name="AutoShape 45"/>
          <p:cNvCxnSpPr>
            <a:cxnSpLocks noChangeShapeType="1"/>
            <a:stCxn id="187446" idx="0"/>
            <a:endCxn id="187436" idx="1"/>
          </p:cNvCxnSpPr>
          <p:nvPr/>
        </p:nvCxnSpPr>
        <p:spPr bwMode="auto">
          <a:xfrm flipH="1" flipV="1">
            <a:off x="4716463" y="3589338"/>
            <a:ext cx="1498600" cy="1449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187438" name="Text Box 46"/>
          <p:cNvSpPr txBox="1">
            <a:spLocks noChangeArrowheads="1"/>
          </p:cNvSpPr>
          <p:nvPr/>
        </p:nvSpPr>
        <p:spPr bwMode="auto">
          <a:xfrm>
            <a:off x="4983163" y="616426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87439" name="Text Box 47"/>
          <p:cNvSpPr txBox="1">
            <a:spLocks noChangeArrowheads="1"/>
          </p:cNvSpPr>
          <p:nvPr/>
        </p:nvSpPr>
        <p:spPr bwMode="auto">
          <a:xfrm>
            <a:off x="5565775" y="616426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FF0000"/>
                </a:solidFill>
              </a:rPr>
              <a:t>b</a:t>
            </a:r>
            <a:r>
              <a:rPr lang="en-US" altLang="zh-CN" sz="2400" b="1" baseline="-2500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7440" name="Text Box 48"/>
          <p:cNvSpPr txBox="1">
            <a:spLocks noChangeArrowheads="1"/>
          </p:cNvSpPr>
          <p:nvPr/>
        </p:nvSpPr>
        <p:spPr bwMode="auto">
          <a:xfrm>
            <a:off x="7653338" y="58769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87441" name="Text Box 49"/>
          <p:cNvSpPr txBox="1">
            <a:spLocks noChangeArrowheads="1"/>
          </p:cNvSpPr>
          <p:nvPr/>
        </p:nvSpPr>
        <p:spPr bwMode="auto">
          <a:xfrm>
            <a:off x="4335463" y="31877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187442" name="AutoShape 50"/>
          <p:cNvCxnSpPr>
            <a:cxnSpLocks noChangeShapeType="1"/>
            <a:stCxn id="187428" idx="0"/>
          </p:cNvCxnSpPr>
          <p:nvPr/>
        </p:nvCxnSpPr>
        <p:spPr bwMode="auto">
          <a:xfrm flipV="1">
            <a:off x="5710238" y="5038725"/>
            <a:ext cx="503237" cy="8953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</p:spPr>
      </p:cxnSp>
      <p:sp>
        <p:nvSpPr>
          <p:cNvPr id="187443" name="Text Box 51"/>
          <p:cNvSpPr txBox="1">
            <a:spLocks noChangeArrowheads="1"/>
          </p:cNvSpPr>
          <p:nvPr/>
        </p:nvSpPr>
        <p:spPr bwMode="auto">
          <a:xfrm>
            <a:off x="5205413" y="5707063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0000FF"/>
                </a:solidFill>
              </a:rPr>
              <a:t>c</a:t>
            </a:r>
            <a:r>
              <a:rPr lang="en-US" altLang="zh-CN" sz="2400" b="1" baseline="-25000" smtClean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87444" name="Text Box 52"/>
          <p:cNvSpPr txBox="1">
            <a:spLocks noChangeArrowheads="1"/>
          </p:cNvSpPr>
          <p:nvPr/>
        </p:nvSpPr>
        <p:spPr bwMode="auto">
          <a:xfrm>
            <a:off x="8223250" y="457993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FF0000"/>
                </a:solidFill>
              </a:rPr>
              <a:t>b</a:t>
            </a:r>
            <a:r>
              <a:rPr lang="en-US" altLang="zh-CN" sz="2400" b="1" baseline="-2500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7445" name="Text Box 53"/>
          <p:cNvSpPr txBox="1">
            <a:spLocks noChangeArrowheads="1"/>
          </p:cNvSpPr>
          <p:nvPr/>
        </p:nvSpPr>
        <p:spPr bwMode="auto">
          <a:xfrm>
            <a:off x="4497388" y="5707063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0000FF"/>
                </a:solidFill>
              </a:rPr>
              <a:t>c</a:t>
            </a:r>
            <a:r>
              <a:rPr lang="en-US" altLang="zh-CN" sz="2400" b="1" baseline="-25000" smtClean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87446" name="Line 54"/>
          <p:cNvSpPr>
            <a:spLocks noChangeAspect="1" noChangeShapeType="1"/>
          </p:cNvSpPr>
          <p:nvPr/>
        </p:nvSpPr>
        <p:spPr bwMode="auto">
          <a:xfrm flipH="1">
            <a:off x="5799138" y="5053013"/>
            <a:ext cx="414337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7447" name="Text Box 55"/>
          <p:cNvSpPr txBox="1">
            <a:spLocks noChangeArrowheads="1"/>
          </p:cNvSpPr>
          <p:nvPr/>
        </p:nvSpPr>
        <p:spPr bwMode="auto">
          <a:xfrm>
            <a:off x="6011863" y="5157788"/>
            <a:ext cx="52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0000FF"/>
                </a:solidFill>
              </a:rPr>
              <a:t>c</a:t>
            </a:r>
            <a:r>
              <a:rPr lang="en-US" altLang="zh-CN" sz="2400" b="1" baseline="-25000" smtClean="0">
                <a:solidFill>
                  <a:srgbClr val="0000FF"/>
                </a:solidFill>
              </a:rPr>
              <a:t>31</a:t>
            </a:r>
          </a:p>
        </p:txBody>
      </p:sp>
      <p:sp>
        <p:nvSpPr>
          <p:cNvPr id="187448" name="Text Box 56"/>
          <p:cNvSpPr txBox="1">
            <a:spLocks noChangeArrowheads="1"/>
          </p:cNvSpPr>
          <p:nvPr/>
        </p:nvSpPr>
        <p:spPr bwMode="auto">
          <a:xfrm>
            <a:off x="5345113" y="4533900"/>
            <a:ext cx="52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0000FF"/>
                </a:solidFill>
              </a:rPr>
              <a:t>c</a:t>
            </a:r>
            <a:r>
              <a:rPr lang="en-US" altLang="zh-CN" sz="2400" b="1" baseline="-25000" smtClean="0">
                <a:solidFill>
                  <a:srgbClr val="0000FF"/>
                </a:solidFill>
              </a:rPr>
              <a:t>32</a:t>
            </a:r>
          </a:p>
        </p:txBody>
      </p:sp>
      <p:sp>
        <p:nvSpPr>
          <p:cNvPr id="187449" name="Line 57"/>
          <p:cNvSpPr>
            <a:spLocks noChangeShapeType="1"/>
          </p:cNvSpPr>
          <p:nvPr/>
        </p:nvSpPr>
        <p:spPr bwMode="auto">
          <a:xfrm flipV="1">
            <a:off x="4716463" y="3603625"/>
            <a:ext cx="0" cy="2159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7450" name="Text Box 58"/>
          <p:cNvSpPr txBox="1">
            <a:spLocks noChangeArrowheads="1"/>
          </p:cNvSpPr>
          <p:nvPr/>
        </p:nvSpPr>
        <p:spPr bwMode="auto">
          <a:xfrm>
            <a:off x="6351588" y="263683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FF0000"/>
                </a:solidFill>
              </a:rPr>
              <a:t>b</a:t>
            </a:r>
            <a:r>
              <a:rPr lang="en-US" altLang="zh-CN" sz="2400" b="1" baseline="-2500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7451" name="Line 59"/>
          <p:cNvSpPr>
            <a:spLocks noChangeShapeType="1"/>
          </p:cNvSpPr>
          <p:nvPr/>
        </p:nvSpPr>
        <p:spPr bwMode="auto">
          <a:xfrm>
            <a:off x="5710238" y="5948363"/>
            <a:ext cx="2159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7452" name="Line 60"/>
          <p:cNvSpPr>
            <a:spLocks noChangeShapeType="1"/>
          </p:cNvSpPr>
          <p:nvPr/>
        </p:nvSpPr>
        <p:spPr bwMode="auto">
          <a:xfrm flipV="1">
            <a:off x="4743450" y="2925763"/>
            <a:ext cx="1470025" cy="660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87453" name="Object 6"/>
          <p:cNvGraphicFramePr>
            <a:graphicFrameLocks noChangeAspect="1"/>
          </p:cNvGraphicFramePr>
          <p:nvPr/>
        </p:nvGraphicFramePr>
        <p:xfrm>
          <a:off x="511175" y="3187700"/>
          <a:ext cx="3454400" cy="889000"/>
        </p:xfrm>
        <a:graphic>
          <a:graphicData uri="http://schemas.openxmlformats.org/presentationml/2006/ole">
            <p:oleObj spid="_x0000_s119811" name="Equation" r:id="rId4" imgW="1726451" imgH="444307" progId="">
              <p:embed/>
            </p:oleObj>
          </a:graphicData>
        </a:graphic>
      </p:graphicFrame>
      <p:graphicFrame>
        <p:nvGraphicFramePr>
          <p:cNvPr id="187454" name="Object 7"/>
          <p:cNvGraphicFramePr>
            <a:graphicFrameLocks noChangeAspect="1"/>
          </p:cNvGraphicFramePr>
          <p:nvPr/>
        </p:nvGraphicFramePr>
        <p:xfrm>
          <a:off x="511175" y="4167188"/>
          <a:ext cx="3759200" cy="1854200"/>
        </p:xfrm>
        <a:graphic>
          <a:graphicData uri="http://schemas.openxmlformats.org/presentationml/2006/ole">
            <p:oleObj spid="_x0000_s119812" name="Equation" r:id="rId5" imgW="1879600" imgH="927100" progId="">
              <p:embed/>
            </p:oleObj>
          </a:graphicData>
        </a:graphic>
      </p:graphicFrame>
      <p:sp>
        <p:nvSpPr>
          <p:cNvPr id="187457" name="Rectangle 65"/>
          <p:cNvSpPr>
            <a:spLocks noChangeArrowheads="1"/>
          </p:cNvSpPr>
          <p:nvPr/>
        </p:nvSpPr>
        <p:spPr bwMode="auto">
          <a:xfrm>
            <a:off x="827088" y="4652963"/>
            <a:ext cx="2376487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87458" name="Rectangle 66"/>
          <p:cNvSpPr>
            <a:spLocks noChangeArrowheads="1"/>
          </p:cNvSpPr>
          <p:nvPr/>
        </p:nvSpPr>
        <p:spPr bwMode="auto">
          <a:xfrm>
            <a:off x="827088" y="5157788"/>
            <a:ext cx="3384550" cy="792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87460" name="Rectangle 68"/>
          <p:cNvSpPr>
            <a:spLocks noChangeArrowheads="1"/>
          </p:cNvSpPr>
          <p:nvPr/>
        </p:nvSpPr>
        <p:spPr bwMode="auto">
          <a:xfrm>
            <a:off x="1662113" y="5157788"/>
            <a:ext cx="865187" cy="792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87461" name="Rectangle 69"/>
          <p:cNvSpPr>
            <a:spLocks noChangeArrowheads="1"/>
          </p:cNvSpPr>
          <p:nvPr/>
        </p:nvSpPr>
        <p:spPr bwMode="auto">
          <a:xfrm>
            <a:off x="3087688" y="5157788"/>
            <a:ext cx="865187" cy="792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cxnSp>
        <p:nvCxnSpPr>
          <p:cNvPr id="187462" name="AutoShape 70"/>
          <p:cNvCxnSpPr>
            <a:cxnSpLocks noChangeShapeType="1"/>
            <a:stCxn id="187449" idx="1"/>
            <a:endCxn id="187446" idx="1"/>
          </p:cNvCxnSpPr>
          <p:nvPr/>
        </p:nvCxnSpPr>
        <p:spPr bwMode="auto">
          <a:xfrm>
            <a:off x="4716463" y="3589338"/>
            <a:ext cx="1084262" cy="219710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87463" name="AutoShape 71"/>
          <p:cNvCxnSpPr>
            <a:cxnSpLocks noChangeShapeType="1"/>
            <a:stCxn id="187449" idx="1"/>
            <a:endCxn id="187432" idx="0"/>
          </p:cNvCxnSpPr>
          <p:nvPr/>
        </p:nvCxnSpPr>
        <p:spPr bwMode="auto">
          <a:xfrm>
            <a:off x="4716463" y="3589338"/>
            <a:ext cx="417512" cy="14493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4483100" y="635000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基</a:t>
            </a:r>
          </a:p>
        </p:txBody>
      </p:sp>
      <p:sp>
        <p:nvSpPr>
          <p:cNvPr id="14379" name="Rectangle 43"/>
          <p:cNvSpPr>
            <a:spLocks noChangeArrowheads="1"/>
          </p:cNvSpPr>
          <p:nvPr/>
        </p:nvSpPr>
        <p:spPr bwMode="auto">
          <a:xfrm>
            <a:off x="5451475" y="635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正交基</a:t>
            </a:r>
          </a:p>
        </p:txBody>
      </p:sp>
      <p:sp>
        <p:nvSpPr>
          <p:cNvPr id="14380" name="Rectangle 44"/>
          <p:cNvSpPr>
            <a:spLocks noChangeArrowheads="1"/>
          </p:cNvSpPr>
          <p:nvPr/>
        </p:nvSpPr>
        <p:spPr bwMode="auto">
          <a:xfrm>
            <a:off x="7032625" y="635000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规范正交基</a:t>
            </a:r>
          </a:p>
        </p:txBody>
      </p:sp>
      <p:sp>
        <p:nvSpPr>
          <p:cNvPr id="14381" name="AutoShape 45"/>
          <p:cNvSpPr>
            <a:spLocks noChangeArrowheads="1"/>
          </p:cNvSpPr>
          <p:nvPr/>
        </p:nvSpPr>
        <p:spPr bwMode="auto">
          <a:xfrm>
            <a:off x="4976813" y="620713"/>
            <a:ext cx="471487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4382" name="AutoShape 46"/>
          <p:cNvSpPr>
            <a:spLocks noChangeArrowheads="1"/>
          </p:cNvSpPr>
          <p:nvPr/>
        </p:nvSpPr>
        <p:spPr bwMode="auto">
          <a:xfrm>
            <a:off x="6557963" y="620713"/>
            <a:ext cx="471487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8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8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8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8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18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7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7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18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7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7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03 -0.13043 L 4.16667E-6 -2.13691E-6 " pathEditMode="relative" rAng="0" ptsTypes="AA">
                                      <p:cBhvr>
                                        <p:cTn id="91" dur="1000" spd="-100000" fill="hold"/>
                                        <p:tgtEl>
                                          <p:spTgt spid="187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6522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4" dur="1000"/>
                                        <p:tgtEl>
                                          <p:spTgt spid="1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87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7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8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50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187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87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187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0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187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87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187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0"/>
                                        <p:tgtEl>
                                          <p:spTgt spid="1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5" dur="500"/>
                                        <p:tgtEl>
                                          <p:spTgt spid="1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87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87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1000"/>
                                        <p:tgtEl>
                                          <p:spTgt spid="18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879 L 0.16528 -0.10314 " pathEditMode="relative" rAng="0" ptsTypes="AA">
                                      <p:cBhvr>
                                        <p:cTn id="139" dur="1000" fill="hold"/>
                                        <p:tgtEl>
                                          <p:spTgt spid="187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-4718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2" dur="1000"/>
                                        <p:tgtEl>
                                          <p:spTgt spid="18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18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87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87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8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9" dur="500"/>
                                        <p:tgtEl>
                                          <p:spTgt spid="18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87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87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18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1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87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87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6" dur="500"/>
                                        <p:tgtEl>
                                          <p:spTgt spid="1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0" dur="500"/>
                                        <p:tgtEl>
                                          <p:spTgt spid="187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5" dur="500"/>
                                        <p:tgtEl>
                                          <p:spTgt spid="187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0" dur="500"/>
                                        <p:tgtEl>
                                          <p:spTgt spid="187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5" dur="500"/>
                                        <p:tgtEl>
                                          <p:spTgt spid="187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59" grpId="0" animBg="1"/>
      <p:bldP spid="187428" grpId="0" animBg="1"/>
      <p:bldP spid="187430" grpId="0" animBg="1"/>
      <p:bldP spid="187432" grpId="0" animBg="1"/>
      <p:bldP spid="187433" grpId="0" animBg="1"/>
      <p:bldP spid="187436" grpId="0" animBg="1"/>
      <p:bldP spid="187438" grpId="0"/>
      <p:bldP spid="187439" grpId="0"/>
      <p:bldP spid="187440" grpId="0"/>
      <p:bldP spid="187441" grpId="0"/>
      <p:bldP spid="187443" grpId="0"/>
      <p:bldP spid="187443" grpId="1"/>
      <p:bldP spid="187444" grpId="0"/>
      <p:bldP spid="187445" grpId="0"/>
      <p:bldP spid="187446" grpId="0" animBg="1"/>
      <p:bldP spid="187447" grpId="0"/>
      <p:bldP spid="187448" grpId="0"/>
      <p:bldP spid="187449" grpId="0" animBg="1"/>
      <p:bldP spid="187449" grpId="1" animBg="1"/>
      <p:bldP spid="187450" grpId="0"/>
      <p:bldP spid="187451" grpId="0" animBg="1"/>
      <p:bldP spid="187451" grpId="1" animBg="1"/>
      <p:bldP spid="187452" grpId="0" animBg="1"/>
      <p:bldP spid="187457" grpId="0" animBg="1"/>
      <p:bldP spid="187458" grpId="0" animBg="1"/>
      <p:bldP spid="187460" grpId="0" animBg="1"/>
      <p:bldP spid="187461" grpId="0" animBg="1"/>
      <p:bldP spid="14378" grpId="0"/>
      <p:bldP spid="14379" grpId="0"/>
      <p:bldP spid="14380" grpId="0"/>
      <p:bldP spid="14381" grpId="0" animBg="1"/>
      <p:bldP spid="1438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52" name="Text Box 36"/>
          <p:cNvSpPr txBox="1">
            <a:spLocks noChangeArrowheads="1"/>
          </p:cNvSpPr>
          <p:nvPr/>
        </p:nvSpPr>
        <p:spPr bwMode="auto">
          <a:xfrm>
            <a:off x="3851275" y="230505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0000FF"/>
                </a:solidFill>
              </a:rPr>
              <a:t>b</a:t>
            </a:r>
            <a:r>
              <a:rPr lang="en-US" altLang="zh-CN" sz="2400" b="1" baseline="-25000" smtClean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74883" name="Line 4"/>
          <p:cNvSpPr>
            <a:spLocks noChangeShapeType="1"/>
          </p:cNvSpPr>
          <p:nvPr/>
        </p:nvSpPr>
        <p:spPr bwMode="auto">
          <a:xfrm flipV="1">
            <a:off x="2771775" y="1095375"/>
            <a:ext cx="2159000" cy="11239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74884" name="Line 5"/>
          <p:cNvSpPr>
            <a:spLocks noChangeShapeType="1"/>
          </p:cNvSpPr>
          <p:nvPr/>
        </p:nvSpPr>
        <p:spPr bwMode="auto">
          <a:xfrm>
            <a:off x="2771775" y="2219325"/>
            <a:ext cx="33464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8422" name="Line 6"/>
          <p:cNvSpPr>
            <a:spLocks noChangeShapeType="1"/>
          </p:cNvSpPr>
          <p:nvPr/>
        </p:nvSpPr>
        <p:spPr bwMode="auto">
          <a:xfrm>
            <a:off x="2770188" y="2219325"/>
            <a:ext cx="14398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88423" name="AutoShape 7"/>
          <p:cNvCxnSpPr>
            <a:cxnSpLocks noChangeShapeType="1"/>
            <a:stCxn id="188422" idx="1"/>
            <a:endCxn id="1274883" idx="1"/>
          </p:cNvCxnSpPr>
          <p:nvPr/>
        </p:nvCxnSpPr>
        <p:spPr bwMode="auto">
          <a:xfrm flipV="1">
            <a:off x="4210050" y="1081088"/>
            <a:ext cx="720725" cy="11525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</p:spPr>
      </p:cxn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770188" y="1081088"/>
            <a:ext cx="2160587" cy="1152525"/>
            <a:chOff x="1745" y="2622"/>
            <a:chExt cx="1361" cy="726"/>
          </a:xfrm>
        </p:grpSpPr>
        <p:sp>
          <p:nvSpPr>
            <p:cNvPr id="1274935" name="Line 9"/>
            <p:cNvSpPr>
              <a:spLocks noChangeShapeType="1"/>
            </p:cNvSpPr>
            <p:nvPr/>
          </p:nvSpPr>
          <p:spPr bwMode="auto">
            <a:xfrm>
              <a:off x="1745" y="3339"/>
              <a:ext cx="10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cxnSp>
          <p:nvCxnSpPr>
            <p:cNvPr id="1274936" name="AutoShape 10"/>
            <p:cNvCxnSpPr>
              <a:cxnSpLocks noChangeShapeType="1"/>
              <a:stCxn id="1274935" idx="1"/>
              <a:endCxn id="1274883" idx="1"/>
            </p:cNvCxnSpPr>
            <p:nvPr/>
          </p:nvCxnSpPr>
          <p:spPr bwMode="auto">
            <a:xfrm flipV="1">
              <a:off x="2765" y="2622"/>
              <a:ext cx="341" cy="7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</p:cxn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770188" y="1081088"/>
            <a:ext cx="2160587" cy="1152525"/>
            <a:chOff x="1745" y="2622"/>
            <a:chExt cx="1361" cy="726"/>
          </a:xfrm>
        </p:grpSpPr>
        <p:sp>
          <p:nvSpPr>
            <p:cNvPr id="1274933" name="Line 12"/>
            <p:cNvSpPr>
              <a:spLocks noChangeShapeType="1"/>
            </p:cNvSpPr>
            <p:nvPr/>
          </p:nvSpPr>
          <p:spPr bwMode="auto">
            <a:xfrm>
              <a:off x="1745" y="3339"/>
              <a:ext cx="113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cxnSp>
          <p:nvCxnSpPr>
            <p:cNvPr id="1274934" name="AutoShape 13"/>
            <p:cNvCxnSpPr>
              <a:cxnSpLocks noChangeShapeType="1"/>
              <a:stCxn id="1274933" idx="1"/>
              <a:endCxn id="1274883" idx="1"/>
            </p:cNvCxnSpPr>
            <p:nvPr/>
          </p:nvCxnSpPr>
          <p:spPr bwMode="auto">
            <a:xfrm flipV="1">
              <a:off x="2879" y="2622"/>
              <a:ext cx="227" cy="7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</p:cxn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770188" y="1081088"/>
            <a:ext cx="2160587" cy="1152525"/>
            <a:chOff x="1745" y="2622"/>
            <a:chExt cx="1361" cy="726"/>
          </a:xfrm>
        </p:grpSpPr>
        <p:sp>
          <p:nvSpPr>
            <p:cNvPr id="1274931" name="Line 15"/>
            <p:cNvSpPr>
              <a:spLocks noChangeShapeType="1"/>
            </p:cNvSpPr>
            <p:nvPr/>
          </p:nvSpPr>
          <p:spPr bwMode="auto">
            <a:xfrm>
              <a:off x="1745" y="3339"/>
              <a:ext cx="124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cxnSp>
          <p:nvCxnSpPr>
            <p:cNvPr id="1274932" name="AutoShape 16"/>
            <p:cNvCxnSpPr>
              <a:cxnSpLocks noChangeShapeType="1"/>
              <a:stCxn id="1274931" idx="1"/>
              <a:endCxn id="1274883" idx="1"/>
            </p:cNvCxnSpPr>
            <p:nvPr/>
          </p:nvCxnSpPr>
          <p:spPr bwMode="auto">
            <a:xfrm flipV="1">
              <a:off x="2992" y="2622"/>
              <a:ext cx="114" cy="7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</p:cxn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770188" y="1081088"/>
            <a:ext cx="2160587" cy="1152525"/>
            <a:chOff x="1745" y="2622"/>
            <a:chExt cx="1361" cy="726"/>
          </a:xfrm>
        </p:grpSpPr>
        <p:sp>
          <p:nvSpPr>
            <p:cNvPr id="1274929" name="Line 18"/>
            <p:cNvSpPr>
              <a:spLocks noChangeShapeType="1"/>
            </p:cNvSpPr>
            <p:nvPr/>
          </p:nvSpPr>
          <p:spPr bwMode="auto">
            <a:xfrm>
              <a:off x="1745" y="3339"/>
              <a:ext cx="136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cxnSp>
          <p:nvCxnSpPr>
            <p:cNvPr id="1274930" name="AutoShape 19"/>
            <p:cNvCxnSpPr>
              <a:cxnSpLocks noChangeShapeType="1"/>
              <a:stCxn id="1274929" idx="1"/>
              <a:endCxn id="1274883" idx="1"/>
            </p:cNvCxnSpPr>
            <p:nvPr/>
          </p:nvCxnSpPr>
          <p:spPr bwMode="auto">
            <a:xfrm flipV="1">
              <a:off x="3105" y="2622"/>
              <a:ext cx="1" cy="7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</p:cxn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2771775" y="1081088"/>
            <a:ext cx="2339975" cy="1152525"/>
            <a:chOff x="1746" y="2622"/>
            <a:chExt cx="1474" cy="726"/>
          </a:xfrm>
        </p:grpSpPr>
        <p:sp>
          <p:nvSpPr>
            <p:cNvPr id="1274927" name="Line 21"/>
            <p:cNvSpPr>
              <a:spLocks noChangeShapeType="1"/>
            </p:cNvSpPr>
            <p:nvPr/>
          </p:nvSpPr>
          <p:spPr bwMode="auto">
            <a:xfrm>
              <a:off x="1746" y="3339"/>
              <a:ext cx="147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cxnSp>
          <p:nvCxnSpPr>
            <p:cNvPr id="1274928" name="AutoShape 22"/>
            <p:cNvCxnSpPr>
              <a:cxnSpLocks noChangeShapeType="1"/>
              <a:stCxn id="1274927" idx="1"/>
              <a:endCxn id="1274883" idx="1"/>
            </p:cNvCxnSpPr>
            <p:nvPr/>
          </p:nvCxnSpPr>
          <p:spPr bwMode="auto">
            <a:xfrm flipH="1" flipV="1">
              <a:off x="3106" y="2622"/>
              <a:ext cx="114" cy="7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</p:cxn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771775" y="1081088"/>
            <a:ext cx="2519363" cy="1152525"/>
            <a:chOff x="1746" y="2622"/>
            <a:chExt cx="1587" cy="726"/>
          </a:xfrm>
        </p:grpSpPr>
        <p:sp>
          <p:nvSpPr>
            <p:cNvPr id="1274925" name="Line 24"/>
            <p:cNvSpPr>
              <a:spLocks noChangeShapeType="1"/>
            </p:cNvSpPr>
            <p:nvPr/>
          </p:nvSpPr>
          <p:spPr bwMode="auto">
            <a:xfrm>
              <a:off x="1746" y="3339"/>
              <a:ext cx="158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cxnSp>
          <p:nvCxnSpPr>
            <p:cNvPr id="1274926" name="AutoShape 25"/>
            <p:cNvCxnSpPr>
              <a:cxnSpLocks noChangeShapeType="1"/>
              <a:stCxn id="1274925" idx="1"/>
              <a:endCxn id="1274883" idx="1"/>
            </p:cNvCxnSpPr>
            <p:nvPr/>
          </p:nvCxnSpPr>
          <p:spPr bwMode="auto">
            <a:xfrm flipH="1" flipV="1">
              <a:off x="3106" y="2622"/>
              <a:ext cx="227" cy="7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</p:cxn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2771775" y="1081088"/>
            <a:ext cx="2698750" cy="1152525"/>
            <a:chOff x="1746" y="2622"/>
            <a:chExt cx="1700" cy="726"/>
          </a:xfrm>
        </p:grpSpPr>
        <p:sp>
          <p:nvSpPr>
            <p:cNvPr id="1274923" name="Line 27"/>
            <p:cNvSpPr>
              <a:spLocks noChangeShapeType="1"/>
            </p:cNvSpPr>
            <p:nvPr/>
          </p:nvSpPr>
          <p:spPr bwMode="auto">
            <a:xfrm>
              <a:off x="1746" y="3339"/>
              <a:ext cx="17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cxnSp>
          <p:nvCxnSpPr>
            <p:cNvPr id="1274924" name="AutoShape 28"/>
            <p:cNvCxnSpPr>
              <a:cxnSpLocks noChangeShapeType="1"/>
              <a:stCxn id="1274923" idx="1"/>
              <a:endCxn id="1274883" idx="1"/>
            </p:cNvCxnSpPr>
            <p:nvPr/>
          </p:nvCxnSpPr>
          <p:spPr bwMode="auto">
            <a:xfrm flipH="1" flipV="1">
              <a:off x="3106" y="2622"/>
              <a:ext cx="340" cy="7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</p:cxn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2771775" y="1081088"/>
            <a:ext cx="2879725" cy="1152525"/>
            <a:chOff x="1746" y="2622"/>
            <a:chExt cx="1814" cy="726"/>
          </a:xfrm>
        </p:grpSpPr>
        <p:sp>
          <p:nvSpPr>
            <p:cNvPr id="1274921" name="Line 30"/>
            <p:cNvSpPr>
              <a:spLocks noChangeShapeType="1"/>
            </p:cNvSpPr>
            <p:nvPr/>
          </p:nvSpPr>
          <p:spPr bwMode="auto">
            <a:xfrm>
              <a:off x="1746" y="3339"/>
              <a:ext cx="181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cxnSp>
          <p:nvCxnSpPr>
            <p:cNvPr id="1274922" name="AutoShape 31"/>
            <p:cNvCxnSpPr>
              <a:cxnSpLocks noChangeShapeType="1"/>
              <a:stCxn id="1274921" idx="1"/>
              <a:endCxn id="1274883" idx="1"/>
            </p:cNvCxnSpPr>
            <p:nvPr/>
          </p:nvCxnSpPr>
          <p:spPr bwMode="auto">
            <a:xfrm flipH="1" flipV="1">
              <a:off x="3106" y="2622"/>
              <a:ext cx="454" cy="7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</p:cxnSp>
      </p:grpSp>
      <p:sp>
        <p:nvSpPr>
          <p:cNvPr id="188448" name="Line 32"/>
          <p:cNvSpPr>
            <a:spLocks noChangeShapeType="1"/>
          </p:cNvSpPr>
          <p:nvPr/>
        </p:nvSpPr>
        <p:spPr bwMode="auto">
          <a:xfrm>
            <a:off x="2773363" y="2219325"/>
            <a:ext cx="2159000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88449" name="AutoShape 33"/>
          <p:cNvCxnSpPr>
            <a:cxnSpLocks noChangeShapeType="1"/>
            <a:stCxn id="1274883" idx="1"/>
            <a:endCxn id="188448" idx="1"/>
          </p:cNvCxnSpPr>
          <p:nvPr/>
        </p:nvCxnSpPr>
        <p:spPr bwMode="auto">
          <a:xfrm>
            <a:off x="4930775" y="1081088"/>
            <a:ext cx="1588" cy="115728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88450" name="AutoShape 34"/>
          <p:cNvCxnSpPr>
            <a:cxnSpLocks noChangeShapeType="1"/>
            <a:stCxn id="188448" idx="1"/>
            <a:endCxn id="1274883" idx="1"/>
          </p:cNvCxnSpPr>
          <p:nvPr/>
        </p:nvCxnSpPr>
        <p:spPr bwMode="auto">
          <a:xfrm flipH="1" flipV="1">
            <a:off x="4930775" y="1081088"/>
            <a:ext cx="1588" cy="115728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</p:spPr>
      </p:cxnSp>
      <p:sp>
        <p:nvSpPr>
          <p:cNvPr id="188451" name="Text Box 35"/>
          <p:cNvSpPr txBox="1">
            <a:spLocks noChangeArrowheads="1"/>
          </p:cNvSpPr>
          <p:nvPr/>
        </p:nvSpPr>
        <p:spPr bwMode="auto">
          <a:xfrm>
            <a:off x="4511675" y="23050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00CC00"/>
                </a:solidFill>
              </a:rPr>
              <a:t>c</a:t>
            </a:r>
            <a:r>
              <a:rPr lang="en-US" altLang="zh-CN" sz="2400" b="1" baseline="-25000" smtClean="0">
                <a:solidFill>
                  <a:srgbClr val="00CC00"/>
                </a:solidFill>
              </a:rPr>
              <a:t>2</a:t>
            </a:r>
          </a:p>
        </p:txBody>
      </p:sp>
      <p:sp>
        <p:nvSpPr>
          <p:cNvPr id="1274899" name="Text Box 37"/>
          <p:cNvSpPr txBox="1">
            <a:spLocks noChangeArrowheads="1"/>
          </p:cNvSpPr>
          <p:nvPr/>
        </p:nvSpPr>
        <p:spPr bwMode="auto">
          <a:xfrm>
            <a:off x="4716463" y="5048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0000FF"/>
                </a:solidFill>
              </a:rPr>
              <a:t>a</a:t>
            </a:r>
            <a:r>
              <a:rPr lang="en-US" altLang="zh-CN" sz="2400" b="1" baseline="-25000" smtClean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88454" name="Text Box 38"/>
          <p:cNvSpPr txBox="1">
            <a:spLocks noChangeArrowheads="1"/>
          </p:cNvSpPr>
          <p:nvPr/>
        </p:nvSpPr>
        <p:spPr bwMode="auto">
          <a:xfrm>
            <a:off x="5003800" y="146526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FF0000"/>
                </a:solidFill>
              </a:rPr>
              <a:t>b</a:t>
            </a:r>
            <a:r>
              <a:rPr lang="en-US" altLang="zh-CN" sz="2400" b="1" baseline="-2500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74901" name="AutoShape 3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3888" y="6262688"/>
            <a:ext cx="684212" cy="406400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</a:rPr>
              <a:t>返回</a:t>
            </a:r>
          </a:p>
        </p:txBody>
      </p:sp>
      <p:sp>
        <p:nvSpPr>
          <p:cNvPr id="188457" name="Rectangle 41"/>
          <p:cNvSpPr>
            <a:spLocks noChangeArrowheads="1"/>
          </p:cNvSpPr>
          <p:nvPr/>
        </p:nvSpPr>
        <p:spPr bwMode="auto">
          <a:xfrm>
            <a:off x="457200" y="3049588"/>
            <a:ext cx="82296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令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为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在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上的投影，则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endParaRPr kumimoji="1" lang="zh-CN" altLang="en-US" sz="2400" b="1" baseline="-25000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若令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zh-CN" altLang="en-US" b="1" smtClean="0">
                <a:solidFill>
                  <a:srgbClr val="000000"/>
                </a:solidFill>
              </a:rPr>
              <a:t>－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zh-CN" altLang="en-US" b="1" smtClean="0">
                <a:solidFill>
                  <a:srgbClr val="000000"/>
                </a:solidFill>
              </a:rPr>
              <a:t>－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⊥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下面确定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的值．因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为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所以                   ，从而</a:t>
            </a:r>
          </a:p>
        </p:txBody>
      </p:sp>
      <p:graphicFrame>
        <p:nvGraphicFramePr>
          <p:cNvPr id="188458" name="Object 7"/>
          <p:cNvGraphicFramePr>
            <a:graphicFrameLocks noChangeAspect="1"/>
          </p:cNvGraphicFramePr>
          <p:nvPr/>
        </p:nvGraphicFramePr>
        <p:xfrm>
          <a:off x="1195388" y="4508500"/>
          <a:ext cx="5537200" cy="457200"/>
        </p:xfrm>
        <a:graphic>
          <a:graphicData uri="http://schemas.openxmlformats.org/presentationml/2006/ole">
            <p:oleObj spid="_x0000_s120834" name="Equation" r:id="rId4" imgW="2768600" imgH="228600" progId="">
              <p:embed/>
            </p:oleObj>
          </a:graphicData>
        </a:graphic>
      </p:graphicFrame>
      <p:graphicFrame>
        <p:nvGraphicFramePr>
          <p:cNvPr id="188459" name="Object 8"/>
          <p:cNvGraphicFramePr>
            <a:graphicFrameLocks noChangeAspect="1"/>
          </p:cNvGraphicFramePr>
          <p:nvPr/>
        </p:nvGraphicFramePr>
        <p:xfrm>
          <a:off x="1195388" y="5084763"/>
          <a:ext cx="1447800" cy="889000"/>
        </p:xfrm>
        <a:graphic>
          <a:graphicData uri="http://schemas.openxmlformats.org/presentationml/2006/ole">
            <p:oleObj spid="_x0000_s120835" name="Equation" r:id="rId5" imgW="723586" imgH="444307" progId="">
              <p:embed/>
            </p:oleObj>
          </a:graphicData>
        </a:graphic>
      </p:graphicFrame>
      <p:sp>
        <p:nvSpPr>
          <p:cNvPr id="188460" name="Rectangle 44"/>
          <p:cNvSpPr>
            <a:spLocks noChangeArrowheads="1"/>
          </p:cNvSpPr>
          <p:nvPr/>
        </p:nvSpPr>
        <p:spPr bwMode="auto">
          <a:xfrm>
            <a:off x="2513013" y="4508500"/>
            <a:ext cx="1843087" cy="433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88461" name="Object 9"/>
          <p:cNvGraphicFramePr>
            <a:graphicFrameLocks noChangeAspect="1"/>
          </p:cNvGraphicFramePr>
          <p:nvPr/>
        </p:nvGraphicFramePr>
        <p:xfrm>
          <a:off x="3552825" y="5070475"/>
          <a:ext cx="4749800" cy="889000"/>
        </p:xfrm>
        <a:graphic>
          <a:graphicData uri="http://schemas.openxmlformats.org/presentationml/2006/ole">
            <p:oleObj spid="_x0000_s120836" name="Equation" r:id="rId6" imgW="2374900" imgH="444500" progId="">
              <p:embed/>
            </p:oleObj>
          </a:graphicData>
        </a:graphic>
      </p:graphicFrame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2555875" y="5157788"/>
            <a:ext cx="1008063" cy="503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5405" name="Text Box 37"/>
          <p:cNvSpPr txBox="1">
            <a:spLocks noChangeArrowheads="1"/>
          </p:cNvSpPr>
          <p:nvPr/>
        </p:nvSpPr>
        <p:spPr bwMode="auto">
          <a:xfrm>
            <a:off x="3506788" y="1603375"/>
            <a:ext cx="973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FF0000"/>
                </a:solidFill>
              </a:rPr>
              <a:t>a</a:t>
            </a:r>
            <a:r>
              <a:rPr lang="en-US" altLang="zh-CN" sz="2400" b="1" baseline="-25000" smtClean="0">
                <a:solidFill>
                  <a:srgbClr val="FF0000"/>
                </a:solidFill>
              </a:rPr>
              <a:t>2</a:t>
            </a:r>
            <a:r>
              <a:rPr lang="zh-CN" altLang="en-US" b="1" smtClean="0">
                <a:solidFill>
                  <a:srgbClr val="FF0000"/>
                </a:solidFill>
              </a:rPr>
              <a:t>－</a:t>
            </a:r>
            <a:r>
              <a:rPr lang="en-US" altLang="zh-CN" sz="2400" b="1" i="1" smtClean="0">
                <a:solidFill>
                  <a:srgbClr val="FF0000"/>
                </a:solidFill>
              </a:rPr>
              <a:t>b</a:t>
            </a:r>
            <a:r>
              <a:rPr lang="en-US" altLang="zh-CN" sz="2400" b="1" baseline="-25000" smtClean="0">
                <a:solidFill>
                  <a:srgbClr val="FF0000"/>
                </a:solidFill>
              </a:rPr>
              <a:t>1 </a:t>
            </a:r>
          </a:p>
        </p:txBody>
      </p:sp>
      <p:grpSp>
        <p:nvGrpSpPr>
          <p:cNvPr id="10" name="Group 52"/>
          <p:cNvGrpSpPr>
            <a:grpSpLocks/>
          </p:cNvGrpSpPr>
          <p:nvPr/>
        </p:nvGrpSpPr>
        <p:grpSpPr bwMode="auto">
          <a:xfrm>
            <a:off x="5580063" y="1774825"/>
            <a:ext cx="446087" cy="430213"/>
            <a:chOff x="3515" y="1118"/>
            <a:chExt cx="281" cy="271"/>
          </a:xfrm>
        </p:grpSpPr>
        <p:sp>
          <p:nvSpPr>
            <p:cNvPr id="1274919" name="Freeform 46"/>
            <p:cNvSpPr>
              <a:spLocks/>
            </p:cNvSpPr>
            <p:nvPr/>
          </p:nvSpPr>
          <p:spPr bwMode="auto">
            <a:xfrm>
              <a:off x="3515" y="1283"/>
              <a:ext cx="136" cy="106"/>
            </a:xfrm>
            <a:custGeom>
              <a:avLst/>
              <a:gdLst>
                <a:gd name="T0" fmla="*/ 0 w 136"/>
                <a:gd name="T1" fmla="*/ 15 h 106"/>
                <a:gd name="T2" fmla="*/ 91 w 136"/>
                <a:gd name="T3" fmla="*/ 15 h 106"/>
                <a:gd name="T4" fmla="*/ 136 w 136"/>
                <a:gd name="T5" fmla="*/ 106 h 106"/>
                <a:gd name="T6" fmla="*/ 0 60000 65536"/>
                <a:gd name="T7" fmla="*/ 0 60000 65536"/>
                <a:gd name="T8" fmla="*/ 0 60000 65536"/>
                <a:gd name="T9" fmla="*/ 0 w 136"/>
                <a:gd name="T10" fmla="*/ 0 h 106"/>
                <a:gd name="T11" fmla="*/ 136 w 136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106">
                  <a:moveTo>
                    <a:pt x="0" y="15"/>
                  </a:moveTo>
                  <a:cubicBezTo>
                    <a:pt x="34" y="7"/>
                    <a:pt x="68" y="0"/>
                    <a:pt x="91" y="15"/>
                  </a:cubicBezTo>
                  <a:cubicBezTo>
                    <a:pt x="114" y="30"/>
                    <a:pt x="125" y="68"/>
                    <a:pt x="136" y="106"/>
                  </a:cubicBezTo>
                </a:path>
              </a:pathLst>
            </a:custGeom>
            <a:noFill/>
            <a:ln w="285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graphicFrame>
          <p:nvGraphicFramePr>
            <p:cNvPr id="1274920" name="Object 10"/>
            <p:cNvGraphicFramePr>
              <a:graphicFrameLocks noChangeAspect="1"/>
            </p:cNvGraphicFramePr>
            <p:nvPr/>
          </p:nvGraphicFramePr>
          <p:xfrm>
            <a:off x="3619" y="1118"/>
            <a:ext cx="177" cy="225"/>
          </p:xfrm>
          <a:graphic>
            <a:graphicData uri="http://schemas.openxmlformats.org/presentationml/2006/ole">
              <p:oleObj spid="_x0000_s120838" name="Equation" r:id="rId7" imgW="177840" imgH="228600" progId="">
                <p:embed/>
              </p:oleObj>
            </a:graphicData>
          </a:graphic>
        </p:graphicFrame>
      </p:grpSp>
      <p:grpSp>
        <p:nvGrpSpPr>
          <p:cNvPr id="12" name="Group 56"/>
          <p:cNvGrpSpPr>
            <a:grpSpLocks noChangeAspect="1"/>
          </p:cNvGrpSpPr>
          <p:nvPr/>
        </p:nvGrpSpPr>
        <p:grpSpPr bwMode="auto">
          <a:xfrm>
            <a:off x="4918075" y="2025650"/>
            <a:ext cx="179388" cy="179388"/>
            <a:chOff x="748" y="3884"/>
            <a:chExt cx="136" cy="136"/>
          </a:xfrm>
        </p:grpSpPr>
        <p:sp>
          <p:nvSpPr>
            <p:cNvPr id="1274917" name="Line 53"/>
            <p:cNvSpPr>
              <a:spLocks noChangeAspect="1" noChangeShapeType="1"/>
            </p:cNvSpPr>
            <p:nvPr/>
          </p:nvSpPr>
          <p:spPr bwMode="auto">
            <a:xfrm>
              <a:off x="748" y="3884"/>
              <a:ext cx="136" cy="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74918" name="Line 55"/>
            <p:cNvSpPr>
              <a:spLocks noChangeAspect="1" noChangeShapeType="1"/>
            </p:cNvSpPr>
            <p:nvPr/>
          </p:nvSpPr>
          <p:spPr bwMode="auto">
            <a:xfrm>
              <a:off x="884" y="3884"/>
              <a:ext cx="0" cy="136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3" name="组合 22"/>
          <p:cNvGrpSpPr>
            <a:grpSpLocks/>
          </p:cNvGrpSpPr>
          <p:nvPr/>
        </p:nvGrpSpPr>
        <p:grpSpPr bwMode="auto">
          <a:xfrm>
            <a:off x="4337050" y="1776413"/>
            <a:ext cx="379413" cy="428625"/>
            <a:chOff x="6403087" y="6143647"/>
            <a:chExt cx="378727" cy="428625"/>
          </a:xfrm>
        </p:grpSpPr>
        <p:graphicFrame>
          <p:nvGraphicFramePr>
            <p:cNvPr id="1274913" name="Object 11"/>
            <p:cNvGraphicFramePr>
              <a:graphicFrameLocks noChangeAspect="1"/>
            </p:cNvGraphicFramePr>
            <p:nvPr/>
          </p:nvGraphicFramePr>
          <p:xfrm>
            <a:off x="6500826" y="6143647"/>
            <a:ext cx="280988" cy="357187"/>
          </p:xfrm>
          <a:graphic>
            <a:graphicData uri="http://schemas.openxmlformats.org/presentationml/2006/ole">
              <p:oleObj spid="_x0000_s120837" name="Equation" r:id="rId8" imgW="177840" imgH="228600" progId="">
                <p:embed/>
              </p:oleObj>
            </a:graphicData>
          </a:graphic>
        </p:graphicFrame>
        <p:grpSp>
          <p:nvGrpSpPr>
            <p:cNvPr id="14" name="Group 71"/>
            <p:cNvGrpSpPr>
              <a:grpSpLocks/>
            </p:cNvGrpSpPr>
            <p:nvPr/>
          </p:nvGrpSpPr>
          <p:grpSpPr bwMode="auto">
            <a:xfrm>
              <a:off x="6403087" y="6424635"/>
              <a:ext cx="147637" cy="147637"/>
              <a:chOff x="3719" y="3117"/>
              <a:chExt cx="93" cy="93"/>
            </a:xfrm>
          </p:grpSpPr>
          <p:sp>
            <p:nvSpPr>
              <p:cNvPr id="1274915" name="Freeform 72"/>
              <p:cNvSpPr>
                <a:spLocks/>
              </p:cNvSpPr>
              <p:nvPr/>
            </p:nvSpPr>
            <p:spPr bwMode="auto">
              <a:xfrm>
                <a:off x="3719" y="3160"/>
                <a:ext cx="50" cy="50"/>
              </a:xfrm>
              <a:custGeom>
                <a:avLst/>
                <a:gdLst>
                  <a:gd name="T0" fmla="*/ 0 w 50"/>
                  <a:gd name="T1" fmla="*/ 0 h 50"/>
                  <a:gd name="T2" fmla="*/ 50 w 50"/>
                  <a:gd name="T3" fmla="*/ 50 h 50"/>
                  <a:gd name="T4" fmla="*/ 0 60000 65536"/>
                  <a:gd name="T5" fmla="*/ 0 60000 65536"/>
                  <a:gd name="T6" fmla="*/ 0 w 50"/>
                  <a:gd name="T7" fmla="*/ 0 h 50"/>
                  <a:gd name="T8" fmla="*/ 50 w 50"/>
                  <a:gd name="T9" fmla="*/ 50 h 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0" h="50">
                    <a:moveTo>
                      <a:pt x="0" y="0"/>
                    </a:moveTo>
                    <a:cubicBezTo>
                      <a:pt x="30" y="10"/>
                      <a:pt x="37" y="22"/>
                      <a:pt x="50" y="50"/>
                    </a:cubicBezTo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274916" name="Freeform 73"/>
              <p:cNvSpPr>
                <a:spLocks/>
              </p:cNvSpPr>
              <p:nvPr/>
            </p:nvSpPr>
            <p:spPr bwMode="auto">
              <a:xfrm>
                <a:off x="3727" y="3117"/>
                <a:ext cx="85" cy="85"/>
              </a:xfrm>
              <a:custGeom>
                <a:avLst/>
                <a:gdLst>
                  <a:gd name="T0" fmla="*/ 0 w 85"/>
                  <a:gd name="T1" fmla="*/ 0 h 85"/>
                  <a:gd name="T2" fmla="*/ 68 w 85"/>
                  <a:gd name="T3" fmla="*/ 51 h 85"/>
                  <a:gd name="T4" fmla="*/ 85 w 85"/>
                  <a:gd name="T5" fmla="*/ 85 h 85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85"/>
                  <a:gd name="T11" fmla="*/ 85 w 85"/>
                  <a:gd name="T12" fmla="*/ 85 h 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85">
                    <a:moveTo>
                      <a:pt x="0" y="0"/>
                    </a:moveTo>
                    <a:cubicBezTo>
                      <a:pt x="31" y="11"/>
                      <a:pt x="40" y="33"/>
                      <a:pt x="68" y="51"/>
                    </a:cubicBezTo>
                    <a:cubicBezTo>
                      <a:pt x="77" y="80"/>
                      <a:pt x="70" y="70"/>
                      <a:pt x="85" y="85"/>
                    </a:cubicBezTo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4356100" y="4508500"/>
            <a:ext cx="2376488" cy="433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8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188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8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188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8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2" dur="500"/>
                                        <p:tgtEl>
                                          <p:spTgt spid="188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88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8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188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8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52" grpId="0"/>
      <p:bldP spid="188422" grpId="0" animBg="1"/>
      <p:bldP spid="188422" grpId="1" animBg="1"/>
      <p:bldP spid="188448" grpId="0" animBg="1"/>
      <p:bldP spid="188451" grpId="0"/>
      <p:bldP spid="188454" grpId="0"/>
      <p:bldP spid="188460" grpId="0" animBg="1"/>
      <p:bldP spid="188462" grpId="0" animBg="1"/>
      <p:bldP spid="15405" grpId="0"/>
      <p:bldP spid="15405" grpId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04825"/>
            <a:ext cx="8229600" cy="5351463"/>
          </a:xfrm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第一步：正交化</a:t>
            </a:r>
            <a:r>
              <a:rPr lang="en-US" altLang="zh-CN" smtClean="0">
                <a:solidFill>
                  <a:srgbClr val="FF0000"/>
                </a:solidFill>
              </a:rPr>
              <a:t>——</a:t>
            </a:r>
            <a:r>
              <a:rPr lang="zh-CN" altLang="en-US" smtClean="0">
                <a:solidFill>
                  <a:srgbClr val="FF0000"/>
                </a:solidFill>
              </a:rPr>
              <a:t>施密特（</a:t>
            </a:r>
            <a:r>
              <a:rPr lang="en-US" altLang="zh-CN" smtClean="0">
                <a:solidFill>
                  <a:srgbClr val="FF0000"/>
                </a:solidFill>
              </a:rPr>
              <a:t>Schimidt</a:t>
            </a:r>
            <a:r>
              <a:rPr lang="zh-CN" altLang="en-US" smtClean="0">
                <a:solidFill>
                  <a:srgbClr val="FF0000"/>
                </a:solidFill>
              </a:rPr>
              <a:t>）正交化过程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smtClean="0"/>
              <a:t>设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/>
              <a:t>a</a:t>
            </a:r>
            <a:r>
              <a:rPr kumimoji="1" lang="en-US" altLang="zh-CN" i="1" baseline="-25000" smtClean="0"/>
              <a:t>r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是向量空间 </a:t>
            </a:r>
            <a:r>
              <a:rPr kumimoji="1" lang="en-US" altLang="zh-CN" i="1" smtClean="0"/>
              <a:t>V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中的一个基，那么令</a:t>
            </a:r>
          </a:p>
          <a:p>
            <a:pPr eaLnBrk="1" hangingPunct="1"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smtClean="0"/>
              <a:t>于是</a:t>
            </a:r>
            <a:r>
              <a:rPr kumimoji="1" lang="zh-CN" altLang="en-US" i="1" smtClean="0"/>
              <a:t> </a:t>
            </a:r>
            <a:r>
              <a:rPr kumimoji="1" lang="en-US" altLang="zh-CN" i="1" smtClean="0"/>
              <a:t>b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b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/>
              <a:t>b</a:t>
            </a:r>
            <a:r>
              <a:rPr kumimoji="1" lang="en-US" altLang="zh-CN" i="1" baseline="-25000" smtClean="0"/>
              <a:t>r </a:t>
            </a:r>
            <a:r>
              <a:rPr kumimoji="1" lang="zh-CN" altLang="en-US" smtClean="0"/>
              <a:t>两两正交，并且与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/>
              <a:t>a</a:t>
            </a:r>
            <a:r>
              <a:rPr kumimoji="1" lang="en-US" altLang="zh-CN" i="1" baseline="-25000" smtClean="0"/>
              <a:t>r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等价，即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smtClean="0"/>
              <a:t> </a:t>
            </a:r>
            <a:r>
              <a:rPr kumimoji="1" lang="en-US" altLang="zh-CN" i="1" smtClean="0"/>
              <a:t>b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b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/>
              <a:t>b</a:t>
            </a:r>
            <a:r>
              <a:rPr kumimoji="1" lang="en-US" altLang="zh-CN" i="1" baseline="-25000" smtClean="0"/>
              <a:t>r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是向量空间 </a:t>
            </a:r>
            <a:r>
              <a:rPr kumimoji="1" lang="en-US" altLang="zh-CN" i="1" smtClean="0"/>
              <a:t>V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中的一个</a:t>
            </a:r>
            <a:r>
              <a:rPr kumimoji="1" lang="zh-CN" altLang="en-US" smtClean="0">
                <a:solidFill>
                  <a:srgbClr val="0000FF"/>
                </a:solidFill>
              </a:rPr>
              <a:t>正交基</a:t>
            </a:r>
            <a:r>
              <a:rPr kumimoji="1" lang="zh-CN" altLang="en-US" smtClean="0"/>
              <a:t>．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FF0000"/>
                </a:solidFill>
              </a:rPr>
              <a:t>特别地，</a:t>
            </a:r>
            <a:r>
              <a:rPr kumimoji="1" lang="en-US" altLang="zh-CN" i="1" smtClean="0">
                <a:solidFill>
                  <a:srgbClr val="FF0000"/>
                </a:solidFill>
              </a:rPr>
              <a:t>b</a:t>
            </a:r>
            <a:r>
              <a:rPr kumimoji="1" lang="en-US" altLang="zh-CN" baseline="-25000" smtClean="0">
                <a:solidFill>
                  <a:srgbClr val="FF0000"/>
                </a:solidFill>
              </a:rPr>
              <a:t>1</a:t>
            </a:r>
            <a:r>
              <a:rPr kumimoji="1" lang="en-US" altLang="zh-CN" smtClean="0">
                <a:solidFill>
                  <a:srgbClr val="FF0000"/>
                </a:solidFill>
              </a:rPr>
              <a:t>, …, </a:t>
            </a:r>
            <a:r>
              <a:rPr kumimoji="1" lang="en-US" altLang="zh-CN" i="1" smtClean="0">
                <a:solidFill>
                  <a:srgbClr val="FF0000"/>
                </a:solidFill>
              </a:rPr>
              <a:t>b</a:t>
            </a:r>
            <a:r>
              <a:rPr kumimoji="1" lang="en-US" altLang="zh-CN" i="1" baseline="-25000" smtClean="0">
                <a:solidFill>
                  <a:srgbClr val="FF0000"/>
                </a:solidFill>
              </a:rPr>
              <a:t>k </a:t>
            </a:r>
            <a:r>
              <a:rPr kumimoji="1" lang="zh-CN" altLang="en-US" smtClean="0">
                <a:solidFill>
                  <a:srgbClr val="FF0000"/>
                </a:solidFill>
              </a:rPr>
              <a:t>与</a:t>
            </a:r>
            <a:r>
              <a:rPr kumimoji="1" lang="en-US" altLang="zh-CN" i="1" smtClean="0">
                <a:solidFill>
                  <a:srgbClr val="FF0000"/>
                </a:solidFill>
              </a:rPr>
              <a:t>a</a:t>
            </a:r>
            <a:r>
              <a:rPr kumimoji="1" lang="en-US" altLang="zh-CN" baseline="-25000" smtClean="0">
                <a:solidFill>
                  <a:srgbClr val="FF0000"/>
                </a:solidFill>
              </a:rPr>
              <a:t>1</a:t>
            </a:r>
            <a:r>
              <a:rPr kumimoji="1" lang="en-US" altLang="zh-CN" smtClean="0">
                <a:solidFill>
                  <a:srgbClr val="FF0000"/>
                </a:solidFill>
              </a:rPr>
              <a:t>, …, </a:t>
            </a:r>
            <a:r>
              <a:rPr kumimoji="1" lang="en-US" altLang="zh-CN" i="1" smtClean="0">
                <a:solidFill>
                  <a:srgbClr val="FF0000"/>
                </a:solidFill>
              </a:rPr>
              <a:t>a</a:t>
            </a:r>
            <a:r>
              <a:rPr kumimoji="1" lang="en-US" altLang="zh-CN" i="1" baseline="-25000" smtClean="0">
                <a:solidFill>
                  <a:srgbClr val="FF0000"/>
                </a:solidFill>
              </a:rPr>
              <a:t>k</a:t>
            </a:r>
            <a:r>
              <a:rPr kumimoji="1" lang="en-US" altLang="zh-CN" smtClean="0">
                <a:solidFill>
                  <a:srgbClr val="FF0000"/>
                </a:solidFill>
              </a:rPr>
              <a:t> </a:t>
            </a:r>
            <a:r>
              <a:rPr kumimoji="1" lang="zh-CN" altLang="en-US" smtClean="0">
                <a:solidFill>
                  <a:srgbClr val="FF0000"/>
                </a:solidFill>
              </a:rPr>
              <a:t>等价（</a:t>
            </a:r>
            <a:r>
              <a:rPr kumimoji="1" lang="en-US" altLang="zh-CN" smtClean="0">
                <a:solidFill>
                  <a:srgbClr val="FF0000"/>
                </a:solidFill>
              </a:rPr>
              <a:t>1 </a:t>
            </a:r>
            <a:r>
              <a:rPr kumimoji="1" lang="en-US" altLang="en-US" smtClean="0">
                <a:solidFill>
                  <a:srgbClr val="FF0000"/>
                </a:solidFill>
              </a:rPr>
              <a:t>≤</a:t>
            </a:r>
            <a:r>
              <a:rPr kumimoji="1" lang="en-US" altLang="zh-CN" smtClean="0">
                <a:solidFill>
                  <a:srgbClr val="FF0000"/>
                </a:solidFill>
              </a:rPr>
              <a:t> </a:t>
            </a:r>
            <a:r>
              <a:rPr kumimoji="1" lang="en-US" altLang="zh-CN" i="1" smtClean="0">
                <a:solidFill>
                  <a:srgbClr val="FF0000"/>
                </a:solidFill>
              </a:rPr>
              <a:t>k</a:t>
            </a:r>
            <a:r>
              <a:rPr kumimoji="1" lang="en-US" altLang="zh-CN" smtClean="0">
                <a:solidFill>
                  <a:srgbClr val="FF0000"/>
                </a:solidFill>
              </a:rPr>
              <a:t> </a:t>
            </a:r>
            <a:r>
              <a:rPr kumimoji="1" lang="en-US" altLang="en-US" sz="2800" smtClean="0">
                <a:solidFill>
                  <a:srgbClr val="FF0000"/>
                </a:solidFill>
              </a:rPr>
              <a:t>≤</a:t>
            </a:r>
            <a:r>
              <a:rPr kumimoji="1" lang="en-US" altLang="zh-CN" smtClean="0">
                <a:solidFill>
                  <a:srgbClr val="FF0000"/>
                </a:solidFill>
              </a:rPr>
              <a:t> </a:t>
            </a:r>
            <a:r>
              <a:rPr kumimoji="1" lang="en-US" altLang="zh-CN" i="1" smtClean="0">
                <a:solidFill>
                  <a:srgbClr val="FF0000"/>
                </a:solidFill>
              </a:rPr>
              <a:t>r</a:t>
            </a:r>
            <a:r>
              <a:rPr kumimoji="1" lang="zh-CN" altLang="en-US" smtClean="0">
                <a:solidFill>
                  <a:srgbClr val="FF0000"/>
                </a:solidFill>
              </a:rPr>
              <a:t>）．</a:t>
            </a:r>
          </a:p>
        </p:txBody>
      </p:sp>
      <p:graphicFrame>
        <p:nvGraphicFramePr>
          <p:cNvPr id="189444" name="Object 5"/>
          <p:cNvGraphicFramePr>
            <a:graphicFrameLocks noChangeAspect="1"/>
          </p:cNvGraphicFramePr>
          <p:nvPr/>
        </p:nvGraphicFramePr>
        <p:xfrm>
          <a:off x="511175" y="3054350"/>
          <a:ext cx="6248400" cy="1193800"/>
        </p:xfrm>
        <a:graphic>
          <a:graphicData uri="http://schemas.openxmlformats.org/presentationml/2006/ole">
            <p:oleObj spid="_x0000_s121858" name="Equation" r:id="rId3" imgW="3124200" imgH="596900" progId="">
              <p:embed/>
            </p:oleObj>
          </a:graphicData>
        </a:graphic>
      </p:graphicFrame>
      <p:graphicFrame>
        <p:nvGraphicFramePr>
          <p:cNvPr id="1275908" name="Object 6"/>
          <p:cNvGraphicFramePr>
            <a:graphicFrameLocks noChangeAspect="1"/>
          </p:cNvGraphicFramePr>
          <p:nvPr/>
        </p:nvGraphicFramePr>
        <p:xfrm>
          <a:off x="511175" y="1512888"/>
          <a:ext cx="889000" cy="457200"/>
        </p:xfrm>
        <a:graphic>
          <a:graphicData uri="http://schemas.openxmlformats.org/presentationml/2006/ole">
            <p:oleObj spid="_x0000_s121859" name="Equation" r:id="rId4" imgW="444307" imgH="228501" progId="">
              <p:embed/>
            </p:oleObj>
          </a:graphicData>
        </a:graphic>
      </p:graphicFrame>
      <p:graphicFrame>
        <p:nvGraphicFramePr>
          <p:cNvPr id="1275909" name="Object 7"/>
          <p:cNvGraphicFramePr>
            <a:graphicFrameLocks noChangeAspect="1"/>
          </p:cNvGraphicFramePr>
          <p:nvPr/>
        </p:nvGraphicFramePr>
        <p:xfrm>
          <a:off x="511175" y="2063750"/>
          <a:ext cx="3454400" cy="889000"/>
        </p:xfrm>
        <a:graphic>
          <a:graphicData uri="http://schemas.openxmlformats.org/presentationml/2006/ole">
            <p:oleObj spid="_x0000_s121860" name="Equation" r:id="rId5" imgW="1726451" imgH="444307" progId="">
              <p:embed/>
            </p:oleObj>
          </a:graphicData>
        </a:graphic>
      </p:graphicFrame>
      <p:sp>
        <p:nvSpPr>
          <p:cNvPr id="189476" name="Rectangle 36"/>
          <p:cNvSpPr>
            <a:spLocks noChangeArrowheads="1"/>
          </p:cNvSpPr>
          <p:nvPr/>
        </p:nvSpPr>
        <p:spPr bwMode="auto">
          <a:xfrm>
            <a:off x="1647825" y="3429000"/>
            <a:ext cx="865188" cy="792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89477" name="Rectangle 37"/>
          <p:cNvSpPr>
            <a:spLocks noChangeArrowheads="1"/>
          </p:cNvSpPr>
          <p:nvPr/>
        </p:nvSpPr>
        <p:spPr bwMode="auto">
          <a:xfrm>
            <a:off x="3059113" y="3429000"/>
            <a:ext cx="865187" cy="792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89478" name="Rectangle 38"/>
          <p:cNvSpPr>
            <a:spLocks noChangeArrowheads="1"/>
          </p:cNvSpPr>
          <p:nvPr/>
        </p:nvSpPr>
        <p:spPr bwMode="auto">
          <a:xfrm>
            <a:off x="5032375" y="3429000"/>
            <a:ext cx="1223963" cy="792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89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89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89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76" grpId="0" animBg="1"/>
      <p:bldP spid="189477" grpId="0" animBg="1"/>
      <p:bldP spid="18947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457200" y="504825"/>
            <a:ext cx="82296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FF0000"/>
                </a:solidFill>
              </a:rPr>
              <a:t>第二步：单位化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设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是向量空间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V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中的一个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正交基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，那么令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因为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从而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是向量空间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V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中的一个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规范正交基</a:t>
            </a:r>
            <a:r>
              <a:rPr kumimoji="1" lang="zh-CN" altLang="en-US" sz="2400" b="1" smtClean="0">
                <a:solidFill>
                  <a:srgbClr val="003366"/>
                </a:solidFill>
              </a:rPr>
              <a:t>．</a:t>
            </a:r>
          </a:p>
        </p:txBody>
      </p:sp>
      <p:graphicFrame>
        <p:nvGraphicFramePr>
          <p:cNvPr id="190475" name="Object 5"/>
          <p:cNvGraphicFramePr>
            <a:graphicFrameLocks noChangeAspect="1"/>
          </p:cNvGraphicFramePr>
          <p:nvPr/>
        </p:nvGraphicFramePr>
        <p:xfrm>
          <a:off x="1876425" y="1484313"/>
          <a:ext cx="5359400" cy="889000"/>
        </p:xfrm>
        <a:graphic>
          <a:graphicData uri="http://schemas.openxmlformats.org/presentationml/2006/ole">
            <p:oleObj spid="_x0000_s122882" name="Equation" r:id="rId3" imgW="2679700" imgH="444500" progId="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171575" y="2760663"/>
          <a:ext cx="6832600" cy="965200"/>
        </p:xfrm>
        <a:graphic>
          <a:graphicData uri="http://schemas.openxmlformats.org/presentationml/2006/ole">
            <p:oleObj spid="_x0000_s122883" name="Equation" r:id="rId4" imgW="3416300" imgH="482600" progId="">
              <p:embed/>
            </p:oleObj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1171575" y="4191000"/>
          <a:ext cx="2362200" cy="533400"/>
        </p:xfrm>
        <a:graphic>
          <a:graphicData uri="http://schemas.openxmlformats.org/presentationml/2006/ole">
            <p:oleObj spid="_x0000_s122884" name="Equation" r:id="rId5" imgW="1180588" imgH="26658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457200" y="854075"/>
            <a:ext cx="8231188" cy="202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例：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设                                                         ，试用施密特正交化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过程把这组向量规范正交化．</a:t>
            </a: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解：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第一步正交化，取</a:t>
            </a:r>
          </a:p>
        </p:txBody>
      </p:sp>
      <p:graphicFrame>
        <p:nvGraphicFramePr>
          <p:cNvPr id="1277955" name="Object 4"/>
          <p:cNvGraphicFramePr>
            <a:graphicFrameLocks noChangeAspect="1"/>
          </p:cNvGraphicFramePr>
          <p:nvPr/>
        </p:nvGraphicFramePr>
        <p:xfrm>
          <a:off x="1538288" y="442913"/>
          <a:ext cx="4186237" cy="1395412"/>
        </p:xfrm>
        <a:graphic>
          <a:graphicData uri="http://schemas.openxmlformats.org/presentationml/2006/ole">
            <p:oleObj spid="_x0000_s123906" name="Equation" r:id="rId3" imgW="2095500" imgH="698500" progId="">
              <p:embed/>
            </p:oleObj>
          </a:graphicData>
        </a:graphic>
      </p:graphicFrame>
      <p:graphicFrame>
        <p:nvGraphicFramePr>
          <p:cNvPr id="201733" name="Object 5"/>
          <p:cNvGraphicFramePr>
            <a:graphicFrameLocks noChangeAspect="1"/>
          </p:cNvGraphicFramePr>
          <p:nvPr/>
        </p:nvGraphicFramePr>
        <p:xfrm>
          <a:off x="468313" y="2997200"/>
          <a:ext cx="7975600" cy="3302000"/>
        </p:xfrm>
        <a:graphic>
          <a:graphicData uri="http://schemas.openxmlformats.org/presentationml/2006/ole">
            <p:oleObj spid="_x0000_s123907" name="Equation" r:id="rId4" imgW="3987800" imgH="1651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1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457200" y="854075"/>
            <a:ext cx="8231188" cy="202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例：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设                                                         ，试用施密特正交化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过程把这组向量规范正交化．</a:t>
            </a: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解：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第二步单位化，令</a:t>
            </a:r>
          </a:p>
        </p:txBody>
      </p:sp>
      <p:graphicFrame>
        <p:nvGraphicFramePr>
          <p:cNvPr id="1278979" name="Object 4"/>
          <p:cNvGraphicFramePr>
            <a:graphicFrameLocks noChangeAspect="1"/>
          </p:cNvGraphicFramePr>
          <p:nvPr/>
        </p:nvGraphicFramePr>
        <p:xfrm>
          <a:off x="1538288" y="442913"/>
          <a:ext cx="4186237" cy="1395412"/>
        </p:xfrm>
        <a:graphic>
          <a:graphicData uri="http://schemas.openxmlformats.org/presentationml/2006/ole">
            <p:oleObj spid="_x0000_s124930" name="Equation" r:id="rId3" imgW="2095500" imgH="698500" progId="">
              <p:embed/>
            </p:oleObj>
          </a:graphicData>
        </a:graphic>
      </p:graphicFrame>
      <p:graphicFrame>
        <p:nvGraphicFramePr>
          <p:cNvPr id="202756" name="Object 5"/>
          <p:cNvGraphicFramePr>
            <a:graphicFrameLocks noChangeAspect="1"/>
          </p:cNvGraphicFramePr>
          <p:nvPr/>
        </p:nvGraphicFramePr>
        <p:xfrm>
          <a:off x="3044825" y="2524125"/>
          <a:ext cx="3022600" cy="4267200"/>
        </p:xfrm>
        <a:graphic>
          <a:graphicData uri="http://schemas.openxmlformats.org/presentationml/2006/ole">
            <p:oleObj spid="_x0000_s124931" name="Equation" r:id="rId4" imgW="1511300" imgH="2133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2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向量的内积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55763"/>
            <a:ext cx="8229600" cy="3571875"/>
          </a:xfrm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设有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维向量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lnSpc>
                <a:spcPct val="240000"/>
              </a:lnSpc>
              <a:buFont typeface="Wingdings" pitchFamily="2" charset="2"/>
              <a:buNone/>
            </a:pPr>
            <a:r>
              <a:rPr kumimoji="1" lang="zh-CN" altLang="en-US" smtClean="0"/>
              <a:t>令                     </a:t>
            </a:r>
            <a:r>
              <a:rPr kumimoji="1" lang="en-US" altLang="zh-CN" smtClean="0">
                <a:solidFill>
                  <a:srgbClr val="FF0000"/>
                </a:solidFill>
              </a:rPr>
              <a:t>[</a:t>
            </a:r>
            <a:r>
              <a:rPr kumimoji="1" lang="en-US" altLang="zh-CN" i="1" smtClean="0">
                <a:solidFill>
                  <a:srgbClr val="FF0000"/>
                </a:solidFill>
              </a:rPr>
              <a:t>x</a:t>
            </a:r>
            <a:r>
              <a:rPr kumimoji="1" lang="en-US" altLang="zh-CN" smtClean="0">
                <a:solidFill>
                  <a:srgbClr val="FF0000"/>
                </a:solidFill>
              </a:rPr>
              <a:t>, </a:t>
            </a:r>
            <a:r>
              <a:rPr kumimoji="1" lang="en-US" altLang="zh-CN" i="1" smtClean="0">
                <a:solidFill>
                  <a:srgbClr val="FF0000"/>
                </a:solidFill>
              </a:rPr>
              <a:t>y</a:t>
            </a:r>
            <a:r>
              <a:rPr kumimoji="1" lang="en-US" altLang="zh-CN" smtClean="0">
                <a:solidFill>
                  <a:srgbClr val="FF0000"/>
                </a:solidFill>
              </a:rPr>
              <a:t>]</a:t>
            </a:r>
            <a:r>
              <a:rPr kumimoji="1" lang="en-US" altLang="zh-CN" smtClean="0"/>
              <a:t> = </a:t>
            </a:r>
            <a:r>
              <a:rPr kumimoji="1" lang="en-US" altLang="zh-CN" i="1" smtClean="0"/>
              <a:t>x</a:t>
            </a:r>
            <a:r>
              <a:rPr kumimoji="1" lang="en-US" altLang="zh-CN" baseline="-25000" smtClean="0"/>
              <a:t>1 </a:t>
            </a:r>
            <a:r>
              <a:rPr kumimoji="1" lang="en-US" altLang="zh-CN" i="1" smtClean="0"/>
              <a:t>y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 + </a:t>
            </a:r>
            <a:r>
              <a:rPr kumimoji="1" lang="en-US" altLang="zh-CN" i="1" smtClean="0"/>
              <a:t>x</a:t>
            </a:r>
            <a:r>
              <a:rPr kumimoji="1" lang="en-US" altLang="zh-CN" baseline="-25000" smtClean="0"/>
              <a:t>2 </a:t>
            </a:r>
            <a:r>
              <a:rPr kumimoji="1" lang="en-US" altLang="zh-CN" i="1" smtClean="0"/>
              <a:t>y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 + … + </a:t>
            </a:r>
            <a:r>
              <a:rPr kumimoji="1" lang="en-US" altLang="zh-CN" i="1" smtClean="0"/>
              <a:t>x</a:t>
            </a:r>
            <a:r>
              <a:rPr kumimoji="1" lang="en-US" altLang="zh-CN" i="1" baseline="-25000" smtClean="0"/>
              <a:t>n</a:t>
            </a:r>
            <a:r>
              <a:rPr kumimoji="1" lang="en-US" altLang="zh-CN" baseline="-25000" smtClean="0"/>
              <a:t> </a:t>
            </a:r>
            <a:r>
              <a:rPr kumimoji="1" lang="en-US" altLang="zh-CN" i="1" smtClean="0"/>
              <a:t>y</a:t>
            </a:r>
            <a:r>
              <a:rPr kumimoji="1" lang="en-US" altLang="zh-CN" i="1" baseline="-25000" smtClean="0"/>
              <a:t>n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，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kumimoji="1" lang="zh-CN" altLang="en-US" smtClean="0"/>
              <a:t>则称 </a:t>
            </a:r>
            <a:r>
              <a:rPr kumimoji="1" lang="en-US" altLang="zh-CN" smtClean="0"/>
              <a:t>[</a:t>
            </a:r>
            <a:r>
              <a:rPr kumimoji="1" lang="en-US" altLang="zh-CN" i="1" smtClean="0"/>
              <a:t>x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y</a:t>
            </a:r>
            <a:r>
              <a:rPr kumimoji="1" lang="en-US" altLang="zh-CN" smtClean="0"/>
              <a:t>] </a:t>
            </a:r>
            <a:r>
              <a:rPr kumimoji="1" lang="zh-CN" altLang="en-US" smtClean="0"/>
              <a:t>为向量 </a:t>
            </a:r>
            <a:r>
              <a:rPr kumimoji="1" lang="en-US" altLang="zh-CN" i="1" smtClean="0"/>
              <a:t>x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和 </a:t>
            </a:r>
            <a:r>
              <a:rPr kumimoji="1" lang="en-US" altLang="zh-CN" i="1" smtClean="0"/>
              <a:t>y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的</a:t>
            </a:r>
            <a:r>
              <a:rPr kumimoji="1" lang="zh-CN" altLang="en-US" smtClean="0">
                <a:solidFill>
                  <a:srgbClr val="FF0000"/>
                </a:solidFill>
              </a:rPr>
              <a:t>内积</a:t>
            </a:r>
            <a:r>
              <a:rPr kumimoji="1" lang="zh-CN" altLang="en-US" smtClean="0"/>
              <a:t>．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说明：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endParaRPr lang="zh-CN" altLang="en-US" smtClean="0"/>
          </a:p>
        </p:txBody>
      </p:sp>
      <p:graphicFrame>
        <p:nvGraphicFramePr>
          <p:cNvPr id="180228" name="Object 3"/>
          <p:cNvGraphicFramePr>
            <a:graphicFrameLocks noChangeAspect="1"/>
          </p:cNvGraphicFramePr>
          <p:nvPr/>
        </p:nvGraphicFramePr>
        <p:xfrm>
          <a:off x="3263900" y="1030288"/>
          <a:ext cx="2717800" cy="1878012"/>
        </p:xfrm>
        <a:graphic>
          <a:graphicData uri="http://schemas.openxmlformats.org/presentationml/2006/ole">
            <p:oleObj spid="_x0000_s103426" name="Equation" r:id="rId3" imgW="1358900" imgH="9398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279400" y="854075"/>
            <a:ext cx="8569325" cy="575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例：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已知               ，试求非零向量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，使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两两正交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解：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若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⊥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⊥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</a:t>
            </a: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                          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[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]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0</a:t>
            </a: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                            [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]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0</a:t>
            </a: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即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应满足方程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0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基础解系为</a:t>
            </a: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把基础解系正交化即为所求．</a:t>
            </a:r>
          </a:p>
        </p:txBody>
      </p:sp>
      <p:graphicFrame>
        <p:nvGraphicFramePr>
          <p:cNvPr id="1280003" name="Object 5"/>
          <p:cNvGraphicFramePr>
            <a:graphicFrameLocks noChangeAspect="1"/>
          </p:cNvGraphicFramePr>
          <p:nvPr/>
        </p:nvGraphicFramePr>
        <p:xfrm>
          <a:off x="1609725" y="442913"/>
          <a:ext cx="1090613" cy="1395412"/>
        </p:xfrm>
        <a:graphic>
          <a:graphicData uri="http://schemas.openxmlformats.org/presentationml/2006/ole">
            <p:oleObj spid="_x0000_s125954" name="Equation" r:id="rId4" imgW="545863" imgH="698197" progId="">
              <p:embed/>
            </p:oleObj>
          </a:graphicData>
        </a:graphic>
      </p:graphicFrame>
      <p:graphicFrame>
        <p:nvGraphicFramePr>
          <p:cNvPr id="203781" name="Object 6"/>
          <p:cNvGraphicFramePr>
            <a:graphicFrameLocks noChangeAspect="1"/>
          </p:cNvGraphicFramePr>
          <p:nvPr/>
        </p:nvGraphicFramePr>
        <p:xfrm>
          <a:off x="1976438" y="4508500"/>
          <a:ext cx="2740025" cy="1395413"/>
        </p:xfrm>
        <a:graphic>
          <a:graphicData uri="http://schemas.openxmlformats.org/presentationml/2006/ole">
            <p:oleObj spid="_x0000_s125955" name="Equation" r:id="rId5" imgW="1371600" imgH="698500" progId="">
              <p:embed/>
            </p:oleObj>
          </a:graphicData>
        </a:graphic>
      </p:graphicFrame>
      <p:graphicFrame>
        <p:nvGraphicFramePr>
          <p:cNvPr id="203782" name="Object 7"/>
          <p:cNvGraphicFramePr>
            <a:graphicFrameLocks noChangeAspect="1"/>
          </p:cNvGraphicFramePr>
          <p:nvPr/>
        </p:nvGraphicFramePr>
        <p:xfrm>
          <a:off x="5526088" y="4508500"/>
          <a:ext cx="2992437" cy="1395413"/>
        </p:xfrm>
        <a:graphic>
          <a:graphicData uri="http://schemas.openxmlformats.org/presentationml/2006/ole">
            <p:oleObj spid="_x0000_s125956" name="Equation" r:id="rId6" imgW="1498600" imgH="698500" progId="">
              <p:embed/>
            </p:oleObj>
          </a:graphicData>
        </a:graphic>
      </p:graphicFrame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4084638" y="6169025"/>
            <a:ext cx="3295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（以保证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⊥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3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 成立）</a:t>
            </a:r>
            <a:endParaRPr kumimoji="1" lang="en-US" altLang="zh-CN" sz="24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3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3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3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03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8" name="Rectangle 10"/>
          <p:cNvSpPr>
            <a:spLocks noChangeArrowheads="1"/>
          </p:cNvSpPr>
          <p:nvPr/>
        </p:nvSpPr>
        <p:spPr bwMode="auto">
          <a:xfrm>
            <a:off x="7034213" y="1557338"/>
            <a:ext cx="144462" cy="3587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91499" name="Rectangle 11"/>
          <p:cNvSpPr>
            <a:spLocks noChangeArrowheads="1"/>
          </p:cNvSpPr>
          <p:nvPr/>
        </p:nvSpPr>
        <p:spPr bwMode="auto">
          <a:xfrm>
            <a:off x="7423150" y="1989138"/>
            <a:ext cx="144463" cy="3587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91500" name="Rectangle 12"/>
          <p:cNvSpPr>
            <a:spLocks noChangeArrowheads="1"/>
          </p:cNvSpPr>
          <p:nvPr/>
        </p:nvSpPr>
        <p:spPr bwMode="auto">
          <a:xfrm>
            <a:off x="8301038" y="2794000"/>
            <a:ext cx="144462" cy="3587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91495" name="Rectangle 7"/>
          <p:cNvSpPr>
            <a:spLocks noChangeArrowheads="1"/>
          </p:cNvSpPr>
          <p:nvPr/>
        </p:nvSpPr>
        <p:spPr bwMode="auto">
          <a:xfrm>
            <a:off x="3794125" y="1557338"/>
            <a:ext cx="647700" cy="36036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91496" name="Rectangle 8"/>
          <p:cNvSpPr>
            <a:spLocks noChangeArrowheads="1"/>
          </p:cNvSpPr>
          <p:nvPr/>
        </p:nvSpPr>
        <p:spPr bwMode="auto">
          <a:xfrm>
            <a:off x="4572000" y="1989138"/>
            <a:ext cx="647700" cy="36036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91497" name="Rectangle 9"/>
          <p:cNvSpPr>
            <a:spLocks noChangeArrowheads="1"/>
          </p:cNvSpPr>
          <p:nvPr/>
        </p:nvSpPr>
        <p:spPr bwMode="auto">
          <a:xfrm>
            <a:off x="5853113" y="2794000"/>
            <a:ext cx="647700" cy="3603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457200" y="504825"/>
            <a:ext cx="82296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定义：</a:t>
            </a:r>
            <a:r>
              <a:rPr lang="zh-CN" altLang="en-US" sz="2400" b="1" smtClean="0">
                <a:solidFill>
                  <a:srgbClr val="000000"/>
                </a:solidFill>
              </a:rPr>
              <a:t>如果</a:t>
            </a:r>
            <a:r>
              <a:rPr lang="zh-CN" altLang="en-US" sz="2400" b="1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阶矩阵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满足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则称矩阵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为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正交矩阵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，简称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正交阵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 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457200" y="504825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FF"/>
                </a:solidFill>
              </a:rPr>
              <a:t>                                                                    </a:t>
            </a:r>
            <a:r>
              <a:rPr lang="zh-CN" altLang="en-US" sz="2400" b="1" smtClean="0">
                <a:solidFill>
                  <a:srgbClr val="0000FF"/>
                </a:solidFill>
              </a:rPr>
              <a:t>即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A</a:t>
            </a:r>
            <a:r>
              <a:rPr kumimoji="1" lang="en-US" altLang="en-US" sz="2400" b="1" i="1" baseline="30000" smtClean="0">
                <a:solidFill>
                  <a:srgbClr val="0000FF"/>
                </a:solidFill>
              </a:rPr>
              <a:t>−</a:t>
            </a:r>
            <a:r>
              <a:rPr kumimoji="1" lang="en-US" altLang="zh-CN" sz="2400" b="1" baseline="30000" smtClean="0">
                <a:solidFill>
                  <a:srgbClr val="0000FF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A</a:t>
            </a:r>
            <a:r>
              <a:rPr kumimoji="1" lang="en-US" altLang="zh-CN" sz="2400" b="1" baseline="30000" smtClean="0">
                <a:solidFill>
                  <a:srgbClr val="0000FF"/>
                </a:solidFill>
              </a:rPr>
              <a:t>T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，</a:t>
            </a:r>
          </a:p>
        </p:txBody>
      </p:sp>
      <p:sp>
        <p:nvSpPr>
          <p:cNvPr id="191494" name="Rectangle 6"/>
          <p:cNvSpPr>
            <a:spLocks noChangeArrowheads="1"/>
          </p:cNvSpPr>
          <p:nvPr/>
        </p:nvSpPr>
        <p:spPr bwMode="auto">
          <a:xfrm>
            <a:off x="457200" y="3524250"/>
            <a:ext cx="822960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于是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从而可得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000000"/>
                </a:solidFill>
              </a:rPr>
              <a:t>方阵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为正交阵的充分必要条件是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</a:t>
            </a:r>
            <a:r>
              <a:rPr lang="zh-CN" altLang="en-US" sz="2400" b="1" smtClean="0">
                <a:solidFill>
                  <a:srgbClr val="0000FF"/>
                </a:solidFill>
              </a:rPr>
              <a:t>列向量</a:t>
            </a:r>
            <a:r>
              <a:rPr lang="zh-CN" altLang="en-US" sz="2400" b="1" smtClean="0">
                <a:solidFill>
                  <a:srgbClr val="000000"/>
                </a:solidFill>
              </a:rPr>
              <a:t>都是单位向量，且两两正交．</a:t>
            </a:r>
          </a:p>
        </p:txBody>
      </p:sp>
      <p:graphicFrame>
        <p:nvGraphicFramePr>
          <p:cNvPr id="191501" name="Object 4"/>
          <p:cNvGraphicFramePr>
            <a:graphicFrameLocks noChangeAspect="1"/>
          </p:cNvGraphicFramePr>
          <p:nvPr/>
        </p:nvGraphicFramePr>
        <p:xfrm>
          <a:off x="2074863" y="3330575"/>
          <a:ext cx="4992687" cy="844550"/>
        </p:xfrm>
        <a:graphic>
          <a:graphicData uri="http://schemas.openxmlformats.org/presentationml/2006/ole">
            <p:oleObj spid="_x0000_s126978" name="Equation" r:id="rId3" imgW="2781300" imgH="469900" progId="">
              <p:embed/>
            </p:oleObj>
          </a:graphicData>
        </a:graphic>
      </p:graphicFrame>
      <p:sp>
        <p:nvSpPr>
          <p:cNvPr id="191502" name="Rectangle 14"/>
          <p:cNvSpPr>
            <a:spLocks noChangeArrowheads="1"/>
          </p:cNvSpPr>
          <p:nvPr/>
        </p:nvSpPr>
        <p:spPr bwMode="auto">
          <a:xfrm>
            <a:off x="569913" y="5230813"/>
            <a:ext cx="823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                                   </a:t>
            </a:r>
            <a:r>
              <a:rPr lang="zh-CN" altLang="en-US" sz="2400" b="1" smtClean="0">
                <a:solidFill>
                  <a:srgbClr val="000000"/>
                </a:solidFill>
              </a:rPr>
              <a:t>即</a:t>
            </a:r>
            <a:r>
              <a:rPr lang="zh-CN" altLang="en-US" sz="2400" b="1" i="1" smtClean="0">
                <a:solidFill>
                  <a:srgbClr val="FF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</a:t>
            </a:r>
            <a:r>
              <a:rPr lang="zh-CN" altLang="en-US" sz="2400" b="1" smtClean="0">
                <a:solidFill>
                  <a:srgbClr val="0000FF"/>
                </a:solidFill>
              </a:rPr>
              <a:t>列向量组</a:t>
            </a:r>
            <a:r>
              <a:rPr lang="zh-CN" altLang="en-US" sz="2400" b="1" smtClean="0">
                <a:solidFill>
                  <a:srgbClr val="000000"/>
                </a:solidFill>
              </a:rPr>
              <a:t>构成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i="1" baseline="30000" smtClean="0">
                <a:solidFill>
                  <a:srgbClr val="000000"/>
                </a:solidFill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的规范正交基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． </a:t>
            </a:r>
            <a:endParaRPr kumimoji="1" lang="zh-CN" altLang="en-US" sz="2400" b="1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191493" name="Object 5"/>
          <p:cNvGraphicFramePr>
            <a:graphicFrameLocks noChangeAspect="1"/>
          </p:cNvGraphicFramePr>
          <p:nvPr/>
        </p:nvGraphicFramePr>
        <p:xfrm>
          <a:off x="512763" y="1509713"/>
          <a:ext cx="8118475" cy="1712912"/>
        </p:xfrm>
        <a:graphic>
          <a:graphicData uri="http://schemas.openxmlformats.org/presentationml/2006/ole">
            <p:oleObj spid="_x0000_s126979" name="Equation" r:id="rId4" imgW="4521200" imgH="952500" progId="">
              <p:embed/>
            </p:oleObj>
          </a:graphicData>
        </a:graphic>
      </p:graphicFrame>
      <p:sp>
        <p:nvSpPr>
          <p:cNvPr id="191503" name="Rectangle 15"/>
          <p:cNvSpPr>
            <a:spLocks noChangeArrowheads="1"/>
          </p:cNvSpPr>
          <p:nvPr/>
        </p:nvSpPr>
        <p:spPr bwMode="auto">
          <a:xfrm>
            <a:off x="1979613" y="2133600"/>
            <a:ext cx="1512887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91504" name="Rectangle 16"/>
          <p:cNvSpPr>
            <a:spLocks noChangeArrowheads="1"/>
          </p:cNvSpPr>
          <p:nvPr/>
        </p:nvSpPr>
        <p:spPr bwMode="auto">
          <a:xfrm>
            <a:off x="1331913" y="1484313"/>
            <a:ext cx="647700" cy="17287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91505" name="Rectangle 17"/>
          <p:cNvSpPr>
            <a:spLocks noChangeArrowheads="1"/>
          </p:cNvSpPr>
          <p:nvPr/>
        </p:nvSpPr>
        <p:spPr bwMode="auto">
          <a:xfrm>
            <a:off x="3492500" y="1455738"/>
            <a:ext cx="3384550" cy="1800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071688" y="3571875"/>
            <a:ext cx="1000125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191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91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191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5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500"/>
                                        <p:tgtEl>
                                          <p:spTgt spid="19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500"/>
                                        <p:tgtEl>
                                          <p:spTgt spid="19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9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1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1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8" grpId="0" animBg="1"/>
      <p:bldP spid="191499" grpId="0" animBg="1"/>
      <p:bldP spid="191500" grpId="0" animBg="1"/>
      <p:bldP spid="191495" grpId="0" animBg="1"/>
      <p:bldP spid="191496" grpId="0" animBg="1"/>
      <p:bldP spid="191497" grpId="0" animBg="1"/>
      <p:bldP spid="191492" grpId="0"/>
      <p:bldP spid="191502" grpId="0"/>
      <p:bldP spid="191503" grpId="0" animBg="1"/>
      <p:bldP spid="191504" grpId="0" animBg="1"/>
      <p:bldP spid="191505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6" name="Rectangle 10"/>
          <p:cNvSpPr>
            <a:spLocks noChangeArrowheads="1"/>
          </p:cNvSpPr>
          <p:nvPr/>
        </p:nvSpPr>
        <p:spPr bwMode="auto">
          <a:xfrm>
            <a:off x="6948488" y="3708400"/>
            <a:ext cx="144462" cy="3587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93547" name="Rectangle 11"/>
          <p:cNvSpPr>
            <a:spLocks noChangeArrowheads="1"/>
          </p:cNvSpPr>
          <p:nvPr/>
        </p:nvSpPr>
        <p:spPr bwMode="auto">
          <a:xfrm>
            <a:off x="7351713" y="4111625"/>
            <a:ext cx="144462" cy="3587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93548" name="Rectangle 12"/>
          <p:cNvSpPr>
            <a:spLocks noChangeArrowheads="1"/>
          </p:cNvSpPr>
          <p:nvPr/>
        </p:nvSpPr>
        <p:spPr bwMode="auto">
          <a:xfrm>
            <a:off x="8243888" y="4946650"/>
            <a:ext cx="144462" cy="3587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93549" name="Rectangle 13"/>
          <p:cNvSpPr>
            <a:spLocks noChangeArrowheads="1"/>
          </p:cNvSpPr>
          <p:nvPr/>
        </p:nvSpPr>
        <p:spPr bwMode="auto">
          <a:xfrm>
            <a:off x="3794125" y="3708400"/>
            <a:ext cx="647700" cy="3603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93550" name="Rectangle 14"/>
          <p:cNvSpPr>
            <a:spLocks noChangeArrowheads="1"/>
          </p:cNvSpPr>
          <p:nvPr/>
        </p:nvSpPr>
        <p:spPr bwMode="auto">
          <a:xfrm>
            <a:off x="4572000" y="4111625"/>
            <a:ext cx="647700" cy="3603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93551" name="Rectangle 15"/>
          <p:cNvSpPr>
            <a:spLocks noChangeArrowheads="1"/>
          </p:cNvSpPr>
          <p:nvPr/>
        </p:nvSpPr>
        <p:spPr bwMode="auto">
          <a:xfrm>
            <a:off x="5853113" y="4946650"/>
            <a:ext cx="647700" cy="3603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457200" y="504825"/>
            <a:ext cx="843597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定义：</a:t>
            </a:r>
            <a:r>
              <a:rPr lang="zh-CN" altLang="en-US" sz="2400" b="1" smtClean="0">
                <a:solidFill>
                  <a:srgbClr val="000000"/>
                </a:solidFill>
              </a:rPr>
              <a:t>如果</a:t>
            </a:r>
            <a:r>
              <a:rPr lang="zh-CN" altLang="en-US" sz="2400" b="1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阶矩阵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满足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r>
              <a:rPr lang="zh-CN" altLang="en-US" sz="2400" b="1" smtClean="0">
                <a:solidFill>
                  <a:srgbClr val="0000FF"/>
                </a:solidFill>
              </a:rPr>
              <a:t>即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A</a:t>
            </a:r>
            <a:r>
              <a:rPr kumimoji="1" lang="en-US" altLang="en-US" sz="2400" b="1" i="1" baseline="30000" smtClean="0">
                <a:solidFill>
                  <a:srgbClr val="0000FF"/>
                </a:solidFill>
              </a:rPr>
              <a:t>－</a:t>
            </a:r>
            <a:r>
              <a:rPr kumimoji="1" lang="en-US" altLang="zh-CN" sz="2400" b="1" baseline="30000" smtClean="0">
                <a:solidFill>
                  <a:srgbClr val="0000FF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A</a:t>
            </a:r>
            <a:r>
              <a:rPr kumimoji="1" lang="en-US" altLang="zh-CN" sz="2400" b="1" baseline="30000" smtClean="0">
                <a:solidFill>
                  <a:srgbClr val="0000FF"/>
                </a:solidFill>
              </a:rPr>
              <a:t>T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，</a:t>
            </a: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则称矩阵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为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正交矩阵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，简称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正交阵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000000"/>
                </a:solidFill>
              </a:rPr>
              <a:t>方阵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为正交阵的充分必要条件是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</a:t>
            </a:r>
            <a:r>
              <a:rPr lang="zh-CN" altLang="en-US" sz="2400" b="1" smtClean="0">
                <a:solidFill>
                  <a:srgbClr val="0000FF"/>
                </a:solidFill>
              </a:rPr>
              <a:t>列向量</a:t>
            </a:r>
            <a:r>
              <a:rPr lang="zh-CN" altLang="en-US" sz="2400" b="1" smtClean="0">
                <a:solidFill>
                  <a:srgbClr val="000000"/>
                </a:solidFill>
              </a:rPr>
              <a:t>都是单位向量，且两两正交．即</a:t>
            </a:r>
            <a:r>
              <a:rPr lang="zh-CN" altLang="en-US" sz="2400" b="1" i="1" smtClean="0">
                <a:solidFill>
                  <a:srgbClr val="FF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</a:t>
            </a:r>
            <a:r>
              <a:rPr lang="zh-CN" altLang="en-US" sz="2400" b="1" smtClean="0">
                <a:solidFill>
                  <a:srgbClr val="0000FF"/>
                </a:solidFill>
              </a:rPr>
              <a:t>列向量组</a:t>
            </a:r>
            <a:r>
              <a:rPr lang="zh-CN" altLang="en-US" sz="2400" b="1" smtClean="0">
                <a:solidFill>
                  <a:srgbClr val="000000"/>
                </a:solidFill>
              </a:rPr>
              <a:t>构成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i="1" baseline="30000" smtClean="0">
                <a:solidFill>
                  <a:srgbClr val="000000"/>
                </a:solidFill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的规范正交基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因为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= E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与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AA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= E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等价，所以</a:t>
            </a:r>
          </a:p>
        </p:txBody>
      </p:sp>
      <p:graphicFrame>
        <p:nvGraphicFramePr>
          <p:cNvPr id="193545" name="Object 4"/>
          <p:cNvGraphicFramePr>
            <a:graphicFrameLocks noChangeAspect="1"/>
          </p:cNvGraphicFramePr>
          <p:nvPr/>
        </p:nvGraphicFramePr>
        <p:xfrm>
          <a:off x="2105025" y="5608638"/>
          <a:ext cx="4924425" cy="844550"/>
        </p:xfrm>
        <a:graphic>
          <a:graphicData uri="http://schemas.openxmlformats.org/presentationml/2006/ole">
            <p:oleObj spid="_x0000_s128002" name="Equation" r:id="rId3" imgW="2743200" imgH="469900" progId="">
              <p:embed/>
            </p:oleObj>
          </a:graphicData>
        </a:graphic>
      </p:graphicFrame>
      <p:graphicFrame>
        <p:nvGraphicFramePr>
          <p:cNvPr id="193544" name="Object 5"/>
          <p:cNvGraphicFramePr>
            <a:graphicFrameLocks noChangeAspect="1"/>
          </p:cNvGraphicFramePr>
          <p:nvPr/>
        </p:nvGraphicFramePr>
        <p:xfrm>
          <a:off x="565150" y="3665538"/>
          <a:ext cx="7981950" cy="1712912"/>
        </p:xfrm>
        <a:graphic>
          <a:graphicData uri="http://schemas.openxmlformats.org/presentationml/2006/ole">
            <p:oleObj spid="_x0000_s128003" name="Equation" r:id="rId4" imgW="4445000" imgH="952500" progId="">
              <p:embed/>
            </p:oleObj>
          </a:graphicData>
        </a:graphic>
      </p:graphicFrame>
      <p:sp>
        <p:nvSpPr>
          <p:cNvPr id="193552" name="Rectangle 16"/>
          <p:cNvSpPr>
            <a:spLocks noChangeArrowheads="1"/>
          </p:cNvSpPr>
          <p:nvPr/>
        </p:nvSpPr>
        <p:spPr bwMode="auto">
          <a:xfrm>
            <a:off x="2008188" y="4322763"/>
            <a:ext cx="1512887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93553" name="Rectangle 17"/>
          <p:cNvSpPr>
            <a:spLocks noChangeArrowheads="1"/>
          </p:cNvSpPr>
          <p:nvPr/>
        </p:nvSpPr>
        <p:spPr bwMode="auto">
          <a:xfrm>
            <a:off x="1360488" y="3673475"/>
            <a:ext cx="647700" cy="1728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93554" name="Rectangle 18"/>
          <p:cNvSpPr>
            <a:spLocks noChangeArrowheads="1"/>
          </p:cNvSpPr>
          <p:nvPr/>
        </p:nvSpPr>
        <p:spPr bwMode="auto">
          <a:xfrm>
            <a:off x="3521075" y="3644900"/>
            <a:ext cx="3282950" cy="1800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35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93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93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93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5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500"/>
                                        <p:tgtEl>
                                          <p:spTgt spid="19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500"/>
                                        <p:tgtEl>
                                          <p:spTgt spid="19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500"/>
                                        <p:tgtEl>
                                          <p:spTgt spid="19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500"/>
                                        <p:tgtEl>
                                          <p:spTgt spid="19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6" grpId="0" animBg="1"/>
      <p:bldP spid="193547" grpId="0" animBg="1"/>
      <p:bldP spid="193548" grpId="0" animBg="1"/>
      <p:bldP spid="193549" grpId="0" animBg="1"/>
      <p:bldP spid="193550" grpId="0" animBg="1"/>
      <p:bldP spid="193551" grpId="0" animBg="1"/>
      <p:bldP spid="193552" grpId="0" animBg="1"/>
      <p:bldP spid="193553" grpId="0" animBg="1"/>
      <p:bldP spid="1935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457200" y="504825"/>
            <a:ext cx="83629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定义：</a:t>
            </a:r>
            <a:r>
              <a:rPr lang="zh-CN" altLang="en-US" sz="2400" b="1" smtClean="0">
                <a:solidFill>
                  <a:srgbClr val="000000"/>
                </a:solidFill>
              </a:rPr>
              <a:t>如果</a:t>
            </a:r>
            <a:r>
              <a:rPr lang="zh-CN" altLang="en-US" sz="2400" b="1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阶矩阵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满足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r>
              <a:rPr lang="zh-CN" altLang="en-US" sz="2400" b="1" smtClean="0">
                <a:solidFill>
                  <a:srgbClr val="0000FF"/>
                </a:solidFill>
              </a:rPr>
              <a:t>即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A</a:t>
            </a:r>
            <a:r>
              <a:rPr kumimoji="1" lang="en-US" altLang="en-US" sz="2400" b="1" i="1" baseline="30000" smtClean="0">
                <a:solidFill>
                  <a:srgbClr val="0000FF"/>
                </a:solidFill>
              </a:rPr>
              <a:t>－</a:t>
            </a:r>
            <a:r>
              <a:rPr kumimoji="1" lang="en-US" altLang="zh-CN" sz="2400" b="1" baseline="30000" smtClean="0">
                <a:solidFill>
                  <a:srgbClr val="0000FF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A</a:t>
            </a:r>
            <a:r>
              <a:rPr kumimoji="1" lang="en-US" altLang="zh-CN" sz="2400" b="1" baseline="30000" smtClean="0">
                <a:solidFill>
                  <a:srgbClr val="0000FF"/>
                </a:solidFill>
              </a:rPr>
              <a:t>T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，</a:t>
            </a: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则称矩阵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为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正交矩阵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，简称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正交阵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000000"/>
                </a:solidFill>
              </a:rPr>
              <a:t>方阵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为正交阵的充分必要条件是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</a:t>
            </a:r>
            <a:r>
              <a:rPr lang="zh-CN" altLang="en-US" sz="2400" b="1" smtClean="0">
                <a:solidFill>
                  <a:srgbClr val="0000FF"/>
                </a:solidFill>
              </a:rPr>
              <a:t>列向量</a:t>
            </a:r>
            <a:r>
              <a:rPr lang="zh-CN" altLang="en-US" sz="2400" b="1" smtClean="0">
                <a:solidFill>
                  <a:srgbClr val="000000"/>
                </a:solidFill>
              </a:rPr>
              <a:t>都是单位向量，且两两正交．即</a:t>
            </a:r>
            <a:r>
              <a:rPr lang="zh-CN" altLang="en-US" sz="2400" b="1" i="1" smtClean="0">
                <a:solidFill>
                  <a:srgbClr val="FF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</a:t>
            </a:r>
            <a:r>
              <a:rPr lang="zh-CN" altLang="en-US" sz="2400" b="1" smtClean="0">
                <a:solidFill>
                  <a:srgbClr val="0000FF"/>
                </a:solidFill>
              </a:rPr>
              <a:t>列向量组</a:t>
            </a:r>
            <a:r>
              <a:rPr lang="zh-CN" altLang="en-US" sz="2400" b="1" smtClean="0">
                <a:solidFill>
                  <a:srgbClr val="000000"/>
                </a:solidFill>
              </a:rPr>
              <a:t>构成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i="1" baseline="30000" smtClean="0">
                <a:solidFill>
                  <a:srgbClr val="000000"/>
                </a:solidFill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的规范正交基．</a:t>
            </a:r>
            <a:endParaRPr lang="zh-CN" altLang="en-US" sz="2400" b="1" smtClean="0">
              <a:solidFill>
                <a:srgbClr val="000000"/>
              </a:solidFill>
              <a:latin typeface="楷体_GB2312" pitchFamily="49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000000"/>
                </a:solidFill>
              </a:rPr>
              <a:t>方阵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为正交阵的充分必要条件是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</a:t>
            </a:r>
            <a:r>
              <a:rPr lang="zh-CN" altLang="en-US" sz="2400" b="1" smtClean="0">
                <a:solidFill>
                  <a:srgbClr val="0000FF"/>
                </a:solidFill>
              </a:rPr>
              <a:t>行向量</a:t>
            </a:r>
            <a:r>
              <a:rPr lang="zh-CN" altLang="en-US" sz="2400" b="1" smtClean="0">
                <a:solidFill>
                  <a:srgbClr val="000000"/>
                </a:solidFill>
              </a:rPr>
              <a:t>都是单位向量，且两两正交．</a:t>
            </a:r>
          </a:p>
        </p:txBody>
      </p:sp>
      <p:sp>
        <p:nvSpPr>
          <p:cNvPr id="194571" name="Rectangle 11"/>
          <p:cNvSpPr>
            <a:spLocks noChangeArrowheads="1"/>
          </p:cNvSpPr>
          <p:nvPr/>
        </p:nvSpPr>
        <p:spPr bwMode="auto">
          <a:xfrm>
            <a:off x="400050" y="3425825"/>
            <a:ext cx="842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                                      </a:t>
            </a:r>
            <a:r>
              <a:rPr lang="zh-CN" altLang="en-US" sz="2400" b="1" smtClean="0">
                <a:solidFill>
                  <a:srgbClr val="000000"/>
                </a:solidFill>
              </a:rPr>
              <a:t>即</a:t>
            </a:r>
            <a:r>
              <a:rPr lang="zh-CN" altLang="en-US" sz="2400" b="1" i="1" smtClean="0">
                <a:solidFill>
                  <a:srgbClr val="FF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</a:t>
            </a:r>
            <a:r>
              <a:rPr lang="zh-CN" altLang="en-US" sz="2400" b="1" smtClean="0">
                <a:solidFill>
                  <a:srgbClr val="0000FF"/>
                </a:solidFill>
              </a:rPr>
              <a:t>行向量组</a:t>
            </a:r>
            <a:r>
              <a:rPr lang="zh-CN" altLang="en-US" sz="2400" b="1" smtClean="0">
                <a:solidFill>
                  <a:srgbClr val="000000"/>
                </a:solidFill>
              </a:rPr>
              <a:t>构成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i="1" baseline="30000" smtClean="0">
                <a:solidFill>
                  <a:srgbClr val="000000"/>
                </a:solidFill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的规范正交基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4098" name="Object 4"/>
          <p:cNvGraphicFramePr>
            <a:graphicFrameLocks noChangeAspect="1"/>
          </p:cNvGraphicFramePr>
          <p:nvPr/>
        </p:nvGraphicFramePr>
        <p:xfrm>
          <a:off x="2409825" y="442913"/>
          <a:ext cx="4826000" cy="2108200"/>
        </p:xfrm>
        <a:graphic>
          <a:graphicData uri="http://schemas.openxmlformats.org/presentationml/2006/ole">
            <p:oleObj spid="_x0000_s129026" name="Equation" r:id="rId3" imgW="2413000" imgH="1054100" progId="">
              <p:embed/>
            </p:oleObj>
          </a:graphicData>
        </a:graphic>
      </p:graphicFrame>
      <p:sp>
        <p:nvSpPr>
          <p:cNvPr id="1284099" name="Text Box 15"/>
          <p:cNvSpPr txBox="1">
            <a:spLocks noChangeArrowheads="1"/>
          </p:cNvSpPr>
          <p:nvPr/>
        </p:nvSpPr>
        <p:spPr bwMode="auto">
          <a:xfrm>
            <a:off x="455613" y="1235075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例：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正交矩阵</a:t>
            </a:r>
          </a:p>
        </p:txBody>
      </p:sp>
      <p:sp>
        <p:nvSpPr>
          <p:cNvPr id="192528" name="Rectangle 16"/>
          <p:cNvSpPr>
            <a:spLocks noChangeArrowheads="1"/>
          </p:cNvSpPr>
          <p:nvPr/>
        </p:nvSpPr>
        <p:spPr bwMode="auto">
          <a:xfrm>
            <a:off x="457200" y="2801938"/>
            <a:ext cx="8231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4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的一个规范正交基</a:t>
            </a:r>
            <a:endParaRPr kumimoji="1" lang="zh-CN" altLang="en-US" sz="2400" b="1" smtClean="0">
              <a:solidFill>
                <a:srgbClr val="0000FF"/>
              </a:solidFill>
            </a:endParaRPr>
          </a:p>
        </p:txBody>
      </p:sp>
      <p:graphicFrame>
        <p:nvGraphicFramePr>
          <p:cNvPr id="192529" name="Object 5"/>
          <p:cNvGraphicFramePr>
            <a:graphicFrameLocks noChangeAspect="1"/>
          </p:cNvGraphicFramePr>
          <p:nvPr/>
        </p:nvGraphicFramePr>
        <p:xfrm>
          <a:off x="1012825" y="3509963"/>
          <a:ext cx="7086600" cy="1981200"/>
        </p:xfrm>
        <a:graphic>
          <a:graphicData uri="http://schemas.openxmlformats.org/presentationml/2006/ole">
            <p:oleObj spid="_x0000_s129027" name="Equation" r:id="rId4" imgW="3543300" imgH="990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0" name="Object 3"/>
          <p:cNvGraphicFramePr>
            <a:graphicFrameLocks noChangeAspect="1"/>
          </p:cNvGraphicFramePr>
          <p:nvPr/>
        </p:nvGraphicFramePr>
        <p:xfrm>
          <a:off x="1108075" y="3154363"/>
          <a:ext cx="6929438" cy="558800"/>
        </p:xfrm>
        <a:graphic>
          <a:graphicData uri="http://schemas.openxmlformats.org/presentationml/2006/ole">
            <p:oleObj spid="_x0000_s130050" name="Equation" r:id="rId3" imgW="3467100" imgH="279400" progId="">
              <p:embed/>
            </p:oleObj>
          </a:graphicData>
        </a:graphic>
      </p:graphicFrame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1677988" y="3141663"/>
            <a:ext cx="1008062" cy="576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2686050" y="3141663"/>
            <a:ext cx="1871663" cy="576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4557713" y="3141663"/>
            <a:ext cx="1598612" cy="576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95594" name="Rectangle 10"/>
          <p:cNvSpPr>
            <a:spLocks noChangeArrowheads="1"/>
          </p:cNvSpPr>
          <p:nvPr/>
        </p:nvSpPr>
        <p:spPr bwMode="auto">
          <a:xfrm>
            <a:off x="6156325" y="3141663"/>
            <a:ext cx="1079500" cy="576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7237413" y="3141663"/>
            <a:ext cx="935037" cy="576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457200" y="504825"/>
            <a:ext cx="8231188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正交矩阵具有下列性质：</a:t>
            </a: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是正交阵，则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en-US" sz="2400" b="1" i="1" baseline="30000" smtClean="0">
                <a:solidFill>
                  <a:srgbClr val="000000"/>
                </a:solidFill>
              </a:rPr>
              <a:t>−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也是正交阵，且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|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| = 1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或</a:t>
            </a:r>
            <a:r>
              <a:rPr kumimoji="1" lang="en-US" altLang="en-US" b="1" smtClean="0">
                <a:solidFill>
                  <a:srgbClr val="000000"/>
                </a:solidFill>
              </a:rPr>
              <a:t>－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和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是正交阵，则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也是正交阵．</a:t>
            </a: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定义：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是正交阵，则线性变换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y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称为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正交变换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经过正交变换，线段的长度保持不变（从而三角形的形状保</a:t>
            </a:r>
          </a:p>
          <a:p>
            <a:pPr marL="34290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持不变），这就是正交变换的优良特性．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5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5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195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95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95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95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195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1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1" grpId="0" animBg="1"/>
      <p:bldP spid="195592" grpId="0" animBg="1"/>
      <p:bldP spid="195593" grpId="0" animBg="1"/>
      <p:bldP spid="195594" grpId="0" animBg="1"/>
      <p:bldP spid="19559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671513" y="3579813"/>
            <a:ext cx="77755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表示一个从变量                     到变量                      线性变换，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其中    为常数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1286147" name="Text Box 4"/>
          <p:cNvSpPr txBox="1">
            <a:spLocks noChangeArrowheads="1"/>
          </p:cNvSpPr>
          <p:nvPr/>
        </p:nvSpPr>
        <p:spPr bwMode="auto">
          <a:xfrm>
            <a:off x="455613" y="455613"/>
            <a:ext cx="7775575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FF0000"/>
                </a:solidFill>
                <a:latin typeface="楷体_GB2312" pitchFamily="49" charset="-122"/>
              </a:rPr>
              <a:t>    </a:t>
            </a:r>
            <a:r>
              <a:rPr lang="en-US" altLang="zh-CN" sz="2400" b="1" i="1" smtClean="0">
                <a:solidFill>
                  <a:srgbClr val="FF0000"/>
                </a:solidFill>
              </a:rPr>
              <a:t>n </a:t>
            </a:r>
            <a:r>
              <a:rPr lang="zh-CN" altLang="en-US" sz="2400" b="1" smtClean="0">
                <a:solidFill>
                  <a:srgbClr val="000000"/>
                </a:solidFill>
              </a:rPr>
              <a:t>个变量                     与 </a:t>
            </a:r>
            <a:r>
              <a:rPr lang="en-US" altLang="zh-CN" sz="2400" b="1" i="1" smtClean="0">
                <a:solidFill>
                  <a:srgbClr val="FF0000"/>
                </a:solidFill>
              </a:rPr>
              <a:t>m</a:t>
            </a:r>
            <a:r>
              <a:rPr lang="en-US" altLang="zh-CN" sz="2400" b="1" i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个变量                      之间的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关系式</a:t>
            </a:r>
          </a:p>
        </p:txBody>
      </p:sp>
      <p:graphicFrame>
        <p:nvGraphicFramePr>
          <p:cNvPr id="1286148" name="Object 8"/>
          <p:cNvGraphicFramePr>
            <a:graphicFrameLocks noChangeAspect="1"/>
          </p:cNvGraphicFramePr>
          <p:nvPr/>
        </p:nvGraphicFramePr>
        <p:xfrm>
          <a:off x="5578475" y="476250"/>
          <a:ext cx="1651000" cy="457200"/>
        </p:xfrm>
        <a:graphic>
          <a:graphicData uri="http://schemas.openxmlformats.org/presentationml/2006/ole">
            <p:oleObj spid="_x0000_s131074" name="Equation" r:id="rId3" imgW="825500" imgH="228600" progId="">
              <p:embed/>
            </p:oleObj>
          </a:graphicData>
        </a:graphic>
      </p:graphicFrame>
      <p:graphicFrame>
        <p:nvGraphicFramePr>
          <p:cNvPr id="1286149" name="Object 9"/>
          <p:cNvGraphicFramePr>
            <a:graphicFrameLocks noChangeAspect="1"/>
          </p:cNvGraphicFramePr>
          <p:nvPr/>
        </p:nvGraphicFramePr>
        <p:xfrm>
          <a:off x="2419350" y="1417638"/>
          <a:ext cx="4240213" cy="1878012"/>
        </p:xfrm>
        <a:graphic>
          <a:graphicData uri="http://schemas.openxmlformats.org/presentationml/2006/ole">
            <p:oleObj spid="_x0000_s131075" name="Equation" r:id="rId4" imgW="2120900" imgH="939800" progId="">
              <p:embed/>
            </p:oleObj>
          </a:graphicData>
        </a:graphic>
      </p:graphicFrame>
      <p:graphicFrame>
        <p:nvGraphicFramePr>
          <p:cNvPr id="196615" name="Object 10"/>
          <p:cNvGraphicFramePr>
            <a:graphicFrameLocks noChangeAspect="1"/>
          </p:cNvGraphicFramePr>
          <p:nvPr/>
        </p:nvGraphicFramePr>
        <p:xfrm>
          <a:off x="1258888" y="4186238"/>
          <a:ext cx="457200" cy="482600"/>
        </p:xfrm>
        <a:graphic>
          <a:graphicData uri="http://schemas.openxmlformats.org/presentationml/2006/ole">
            <p:oleObj spid="_x0000_s131076" name="Equation" r:id="rId5" imgW="228600" imgH="241300" progId="">
              <p:embed/>
            </p:oleObj>
          </a:graphicData>
        </a:graphic>
      </p:graphicFrame>
      <p:graphicFrame>
        <p:nvGraphicFramePr>
          <p:cNvPr id="1286151" name="Object 11"/>
          <p:cNvGraphicFramePr>
            <a:graphicFrameLocks noChangeAspect="1"/>
          </p:cNvGraphicFramePr>
          <p:nvPr/>
        </p:nvGraphicFramePr>
        <p:xfrm>
          <a:off x="2333625" y="476250"/>
          <a:ext cx="1598613" cy="457200"/>
        </p:xfrm>
        <a:graphic>
          <a:graphicData uri="http://schemas.openxmlformats.org/presentationml/2006/ole">
            <p:oleObj spid="_x0000_s131077" name="Equation" r:id="rId6" imgW="800100" imgH="228600" progId="">
              <p:embed/>
            </p:oleObj>
          </a:graphicData>
        </a:graphic>
      </p:graphicFrame>
      <p:graphicFrame>
        <p:nvGraphicFramePr>
          <p:cNvPr id="196617" name="Object 12"/>
          <p:cNvGraphicFramePr>
            <a:graphicFrameLocks noChangeAspect="1"/>
          </p:cNvGraphicFramePr>
          <p:nvPr/>
        </p:nvGraphicFramePr>
        <p:xfrm>
          <a:off x="5470525" y="3652838"/>
          <a:ext cx="1651000" cy="457200"/>
        </p:xfrm>
        <a:graphic>
          <a:graphicData uri="http://schemas.openxmlformats.org/presentationml/2006/ole">
            <p:oleObj spid="_x0000_s131078" name="Equation" r:id="rId7" imgW="825500" imgH="228600" progId="">
              <p:embed/>
            </p:oleObj>
          </a:graphicData>
        </a:graphic>
      </p:graphicFrame>
      <p:graphicFrame>
        <p:nvGraphicFramePr>
          <p:cNvPr id="196618" name="Object 13"/>
          <p:cNvGraphicFramePr>
            <a:graphicFrameLocks noChangeAspect="1"/>
          </p:cNvGraphicFramePr>
          <p:nvPr/>
        </p:nvGraphicFramePr>
        <p:xfrm>
          <a:off x="2916238" y="3652838"/>
          <a:ext cx="1598612" cy="457200"/>
        </p:xfrm>
        <a:graphic>
          <a:graphicData uri="http://schemas.openxmlformats.org/presentationml/2006/ole">
            <p:oleObj spid="_x0000_s131079" name="Equation" r:id="rId8" imgW="800100" imgH="2286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3278188" y="549275"/>
            <a:ext cx="457200" cy="1871663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4186238" y="549275"/>
            <a:ext cx="457200" cy="1871663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5708650" y="549275"/>
            <a:ext cx="490538" cy="1871663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287173" name="Object 5"/>
          <p:cNvGraphicFramePr>
            <a:graphicFrameLocks noChangeAspect="1"/>
          </p:cNvGraphicFramePr>
          <p:nvPr/>
        </p:nvGraphicFramePr>
        <p:xfrm>
          <a:off x="2416175" y="549275"/>
          <a:ext cx="4243388" cy="1879600"/>
        </p:xfrm>
        <a:graphic>
          <a:graphicData uri="http://schemas.openxmlformats.org/presentationml/2006/ole">
            <p:oleObj spid="_x0000_s132098" name="Equation" r:id="rId3" imgW="2120900" imgH="939800" progId="">
              <p:embed/>
            </p:oleObj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/>
        </p:nvGraphicFramePr>
        <p:xfrm>
          <a:off x="2827338" y="3302000"/>
          <a:ext cx="3328987" cy="1879600"/>
        </p:xfrm>
        <a:graphic>
          <a:graphicData uri="http://schemas.openxmlformats.org/presentationml/2006/ole">
            <p:oleObj spid="_x0000_s132099" name="Equation" r:id="rId4" imgW="1663700" imgH="939800" progId="">
              <p:embed/>
            </p:oleObj>
          </a:graphicData>
        </a:graphic>
      </p:graphicFrame>
      <p:sp>
        <p:nvSpPr>
          <p:cNvPr id="197639" name="Line 7"/>
          <p:cNvSpPr>
            <a:spLocks noChangeShapeType="1"/>
          </p:cNvSpPr>
          <p:nvPr/>
        </p:nvSpPr>
        <p:spPr bwMode="auto">
          <a:xfrm>
            <a:off x="3521075" y="2522538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7640" name="Line 8"/>
          <p:cNvSpPr>
            <a:spLocks noChangeShapeType="1"/>
          </p:cNvSpPr>
          <p:nvPr/>
        </p:nvSpPr>
        <p:spPr bwMode="auto">
          <a:xfrm>
            <a:off x="4429125" y="2522538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7641" name="Line 9"/>
          <p:cNvSpPr>
            <a:spLocks noChangeShapeType="1"/>
          </p:cNvSpPr>
          <p:nvPr/>
        </p:nvSpPr>
        <p:spPr bwMode="auto">
          <a:xfrm>
            <a:off x="5961063" y="2522538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97642" name="Object 7"/>
          <p:cNvGraphicFramePr>
            <a:graphicFrameLocks noChangeAspect="1"/>
          </p:cNvGraphicFramePr>
          <p:nvPr/>
        </p:nvGraphicFramePr>
        <p:xfrm>
          <a:off x="4859338" y="2741613"/>
          <a:ext cx="655637" cy="201612"/>
        </p:xfrm>
        <a:graphic>
          <a:graphicData uri="http://schemas.openxmlformats.org/presentationml/2006/ole">
            <p:oleObj spid="_x0000_s132100" name="Equation" r:id="rId5" imgW="330057" imgH="101556" progId="">
              <p:embed/>
            </p:oleObj>
          </a:graphicData>
        </a:graphic>
      </p:graphicFrame>
      <p:sp>
        <p:nvSpPr>
          <p:cNvPr id="197643" name="Text Box 11"/>
          <p:cNvSpPr txBox="1">
            <a:spLocks noChangeArrowheads="1"/>
          </p:cNvSpPr>
          <p:nvPr/>
        </p:nvSpPr>
        <p:spPr bwMode="auto">
          <a:xfrm>
            <a:off x="6516688" y="4013200"/>
            <a:ext cx="1871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</a:rPr>
              <a:t>系数矩阵   </a:t>
            </a:r>
          </a:p>
        </p:txBody>
      </p:sp>
      <p:sp>
        <p:nvSpPr>
          <p:cNvPr id="197644" name="Rectangle 12"/>
          <p:cNvSpPr>
            <a:spLocks noChangeArrowheads="1"/>
          </p:cNvSpPr>
          <p:nvPr/>
        </p:nvSpPr>
        <p:spPr bwMode="auto">
          <a:xfrm>
            <a:off x="1633538" y="5276850"/>
            <a:ext cx="5853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</a:rPr>
              <a:t>线性变换与矩阵之间存在着一一对应关系</a:t>
            </a:r>
            <a:r>
              <a:rPr kumimoji="1" lang="en-US" altLang="zh-CN" sz="2400" b="1" smtClean="0">
                <a:solidFill>
                  <a:srgbClr val="FF0000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1287181" name="AutoShape 13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3888" y="6262688"/>
            <a:ext cx="684212" cy="406400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</a:rPr>
              <a:t>返回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animBg="1"/>
      <p:bldP spid="197636" grpId="0" animBg="1"/>
      <p:bldP spid="197637" grpId="0" animBg="1"/>
      <p:bldP spid="197639" grpId="0" animBg="1"/>
      <p:bldP spid="197640" grpId="0" animBg="1"/>
      <p:bldP spid="197641" grpId="0" animBg="1"/>
      <p:bldP spid="197643" grpId="0" autoUpdateAnimBg="0"/>
      <p:bldP spid="19764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4" name="TextBox 1"/>
          <p:cNvSpPr txBox="1">
            <a:spLocks noChangeArrowheads="1"/>
          </p:cNvSpPr>
          <p:nvPr/>
        </p:nvSpPr>
        <p:spPr bwMode="auto">
          <a:xfrm>
            <a:off x="3779838" y="1773238"/>
            <a:ext cx="15128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课堂练习</a:t>
            </a:r>
          </a:p>
        </p:txBody>
      </p:sp>
      <p:sp>
        <p:nvSpPr>
          <p:cNvPr id="1288195" name="TextBox 2"/>
          <p:cNvSpPr txBox="1">
            <a:spLocks noChangeArrowheads="1"/>
          </p:cNvSpPr>
          <p:nvPr/>
        </p:nvSpPr>
        <p:spPr bwMode="auto">
          <a:xfrm>
            <a:off x="3563938" y="2895600"/>
            <a:ext cx="28082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P134: 2(1),  3</a:t>
            </a:r>
            <a:endParaRPr lang="zh-CN" altLang="en-US" sz="2400" b="1" smtClean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18" name="TextBox 1"/>
          <p:cNvSpPr txBox="1">
            <a:spLocks noChangeArrowheads="1"/>
          </p:cNvSpPr>
          <p:nvPr/>
        </p:nvSpPr>
        <p:spPr bwMode="auto">
          <a:xfrm>
            <a:off x="3779838" y="1773238"/>
            <a:ext cx="172878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作      业</a:t>
            </a:r>
          </a:p>
        </p:txBody>
      </p:sp>
      <p:sp>
        <p:nvSpPr>
          <p:cNvPr id="1289219" name="TextBox 2"/>
          <p:cNvSpPr txBox="1">
            <a:spLocks noChangeArrowheads="1"/>
          </p:cNvSpPr>
          <p:nvPr/>
        </p:nvSpPr>
        <p:spPr bwMode="auto">
          <a:xfrm>
            <a:off x="3563938" y="2895600"/>
            <a:ext cx="28082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P134:  2(2)</a:t>
            </a:r>
            <a:endParaRPr lang="zh-CN" altLang="en-US" sz="2400" b="1" smtClean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55763"/>
            <a:ext cx="8229600" cy="4819650"/>
          </a:xfrm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设有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维向量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lnSpc>
                <a:spcPct val="240000"/>
              </a:lnSpc>
              <a:buFont typeface="Wingdings" pitchFamily="2" charset="2"/>
              <a:buNone/>
            </a:pPr>
            <a:r>
              <a:rPr kumimoji="1" lang="zh-CN" altLang="en-US" smtClean="0"/>
              <a:t>令</a:t>
            </a:r>
            <a:endParaRPr kumimoji="1" lang="en-US" altLang="zh-CN" smtClean="0"/>
          </a:p>
          <a:p>
            <a:pPr eaLnBrk="1" hangingPunct="1">
              <a:lnSpc>
                <a:spcPct val="240000"/>
              </a:lnSpc>
              <a:buFont typeface="Wingdings" pitchFamily="2" charset="2"/>
              <a:buNone/>
            </a:pPr>
            <a:endParaRPr kumimoji="1" lang="en-US" altLang="zh-CN" smtClean="0"/>
          </a:p>
          <a:p>
            <a:pPr eaLnBrk="1" hangingPunct="1">
              <a:lnSpc>
                <a:spcPct val="240000"/>
              </a:lnSpc>
              <a:buFont typeface="Wingdings" pitchFamily="2" charset="2"/>
              <a:buNone/>
            </a:pPr>
            <a:endParaRPr kumimoji="1" lang="en-US" altLang="zh-CN" smtClean="0"/>
          </a:p>
          <a:p>
            <a:pPr eaLnBrk="1" hangingPunct="1">
              <a:lnSpc>
                <a:spcPct val="240000"/>
              </a:lnSpc>
              <a:buFont typeface="Wingdings" pitchFamily="2" charset="2"/>
              <a:buNone/>
            </a:pPr>
            <a:r>
              <a:rPr kumimoji="1" lang="zh-CN" altLang="en-US" smtClean="0"/>
              <a:t>则称 </a:t>
            </a:r>
            <a:r>
              <a:rPr kumimoji="1" lang="en-US" altLang="zh-CN" smtClean="0"/>
              <a:t>[</a:t>
            </a:r>
            <a:r>
              <a:rPr kumimoji="1" lang="en-US" altLang="zh-CN" i="1" smtClean="0"/>
              <a:t>x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y</a:t>
            </a:r>
            <a:r>
              <a:rPr kumimoji="1" lang="en-US" altLang="zh-CN" smtClean="0"/>
              <a:t>] </a:t>
            </a:r>
            <a:r>
              <a:rPr kumimoji="1" lang="zh-CN" altLang="en-US" smtClean="0"/>
              <a:t>为向量 </a:t>
            </a:r>
            <a:r>
              <a:rPr kumimoji="1" lang="en-US" altLang="zh-CN" i="1" smtClean="0"/>
              <a:t>x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和 </a:t>
            </a:r>
            <a:r>
              <a:rPr kumimoji="1" lang="en-US" altLang="zh-CN" i="1" smtClean="0"/>
              <a:t>y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的</a:t>
            </a:r>
            <a:r>
              <a:rPr kumimoji="1" lang="zh-CN" altLang="en-US" smtClean="0">
                <a:solidFill>
                  <a:srgbClr val="FF0000"/>
                </a:solidFill>
              </a:rPr>
              <a:t>内积</a:t>
            </a:r>
            <a:r>
              <a:rPr kumimoji="1" lang="zh-CN" altLang="en-US" smtClean="0"/>
              <a:t>．</a:t>
            </a:r>
            <a:endParaRPr lang="zh-CN" altLang="en-US" smtClean="0"/>
          </a:p>
        </p:txBody>
      </p:sp>
      <p:graphicFrame>
        <p:nvGraphicFramePr>
          <p:cNvPr id="212999" name="Object 6"/>
          <p:cNvGraphicFramePr>
            <a:graphicFrameLocks noChangeAspect="1"/>
          </p:cNvGraphicFramePr>
          <p:nvPr/>
        </p:nvGraphicFramePr>
        <p:xfrm>
          <a:off x="2185988" y="3116263"/>
          <a:ext cx="3886200" cy="457200"/>
        </p:xfrm>
        <a:graphic>
          <a:graphicData uri="http://schemas.openxmlformats.org/presentationml/2006/ole">
            <p:oleObj spid="_x0000_s104450" name="Equation" r:id="rId3" imgW="1943100" imgH="228600" progId="">
              <p:embed/>
            </p:oleObj>
          </a:graphicData>
        </a:graphic>
      </p:graphicFrame>
      <p:sp>
        <p:nvSpPr>
          <p:cNvPr id="12533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向量的内积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D60093"/>
                </a:solidFill>
              </a:rPr>
              <a:t>Inner product of vectors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endParaRPr lang="zh-CN" altLang="en-US" smtClean="0">
              <a:solidFill>
                <a:srgbClr val="0000FF"/>
              </a:solidFill>
            </a:endParaRPr>
          </a:p>
        </p:txBody>
      </p:sp>
      <p:graphicFrame>
        <p:nvGraphicFramePr>
          <p:cNvPr id="180228" name="Object 7"/>
          <p:cNvGraphicFramePr>
            <a:graphicFrameLocks noChangeAspect="1"/>
          </p:cNvGraphicFramePr>
          <p:nvPr/>
        </p:nvGraphicFramePr>
        <p:xfrm>
          <a:off x="3438525" y="1030288"/>
          <a:ext cx="2717800" cy="1878012"/>
        </p:xfrm>
        <a:graphic>
          <a:graphicData uri="http://schemas.openxmlformats.org/presentationml/2006/ole">
            <p:oleObj spid="_x0000_s104451" name="Equation" r:id="rId4" imgW="1358900" imgH="939800" progId="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157413" y="3144838"/>
            <a:ext cx="1000125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8975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一、向量的内积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27313"/>
            <a:ext cx="8229600" cy="3970337"/>
          </a:xfrm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1. </a:t>
            </a: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设有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维向量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lnSpc>
                <a:spcPct val="240000"/>
              </a:lnSpc>
              <a:buFont typeface="Wingdings" pitchFamily="2" charset="2"/>
              <a:buNone/>
            </a:pPr>
            <a:r>
              <a:rPr kumimoji="1" lang="zh-CN" altLang="en-US" smtClean="0"/>
              <a:t>则 </a:t>
            </a:r>
            <a:r>
              <a:rPr kumimoji="1" lang="en-US" altLang="zh-CN" smtClean="0">
                <a:solidFill>
                  <a:srgbClr val="FF0000"/>
                </a:solidFill>
              </a:rPr>
              <a:t>[</a:t>
            </a:r>
            <a:r>
              <a:rPr kumimoji="1" lang="en-US" altLang="zh-CN" i="1" smtClean="0">
                <a:solidFill>
                  <a:srgbClr val="FF0000"/>
                </a:solidFill>
              </a:rPr>
              <a:t>x</a:t>
            </a:r>
            <a:r>
              <a:rPr kumimoji="1" lang="en-US" altLang="zh-CN" smtClean="0">
                <a:solidFill>
                  <a:srgbClr val="FF0000"/>
                </a:solidFill>
              </a:rPr>
              <a:t>, </a:t>
            </a:r>
            <a:r>
              <a:rPr kumimoji="1" lang="en-US" altLang="zh-CN" i="1" smtClean="0">
                <a:solidFill>
                  <a:srgbClr val="FF0000"/>
                </a:solidFill>
              </a:rPr>
              <a:t>y</a:t>
            </a:r>
            <a:r>
              <a:rPr kumimoji="1" lang="en-US" altLang="zh-CN" smtClean="0">
                <a:solidFill>
                  <a:srgbClr val="FF0000"/>
                </a:solidFill>
              </a:rPr>
              <a:t>]</a:t>
            </a:r>
            <a:r>
              <a:rPr kumimoji="1" lang="en-US" altLang="zh-CN" smtClean="0"/>
              <a:t> </a:t>
            </a:r>
            <a:r>
              <a:rPr kumimoji="1" lang="en-US" altLang="zh-CN" smtClean="0">
                <a:solidFill>
                  <a:srgbClr val="FF0000"/>
                </a:solidFill>
              </a:rPr>
              <a:t>= </a:t>
            </a:r>
            <a:r>
              <a:rPr kumimoji="1" lang="en-US" altLang="zh-CN" i="1" smtClean="0">
                <a:solidFill>
                  <a:srgbClr val="FF0000"/>
                </a:solidFill>
              </a:rPr>
              <a:t>x</a:t>
            </a:r>
            <a:r>
              <a:rPr kumimoji="1" lang="en-US" altLang="zh-CN" baseline="-25000" smtClean="0">
                <a:solidFill>
                  <a:srgbClr val="FF0000"/>
                </a:solidFill>
              </a:rPr>
              <a:t>1 </a:t>
            </a:r>
            <a:r>
              <a:rPr kumimoji="1" lang="en-US" altLang="zh-CN" i="1" smtClean="0">
                <a:solidFill>
                  <a:srgbClr val="FF0000"/>
                </a:solidFill>
              </a:rPr>
              <a:t>y</a:t>
            </a:r>
            <a:r>
              <a:rPr kumimoji="1" lang="en-US" altLang="zh-CN" baseline="-25000" smtClean="0">
                <a:solidFill>
                  <a:srgbClr val="FF0000"/>
                </a:solidFill>
              </a:rPr>
              <a:t>1</a:t>
            </a:r>
            <a:r>
              <a:rPr kumimoji="1" lang="en-US" altLang="zh-CN" smtClean="0">
                <a:solidFill>
                  <a:srgbClr val="FF0000"/>
                </a:solidFill>
              </a:rPr>
              <a:t> + </a:t>
            </a:r>
            <a:r>
              <a:rPr kumimoji="1" lang="en-US" altLang="zh-CN" i="1" smtClean="0">
                <a:solidFill>
                  <a:srgbClr val="FF0000"/>
                </a:solidFill>
              </a:rPr>
              <a:t>x</a:t>
            </a:r>
            <a:r>
              <a:rPr kumimoji="1" lang="en-US" altLang="zh-CN" baseline="-25000" smtClean="0">
                <a:solidFill>
                  <a:srgbClr val="FF0000"/>
                </a:solidFill>
              </a:rPr>
              <a:t>2 </a:t>
            </a:r>
            <a:r>
              <a:rPr kumimoji="1" lang="en-US" altLang="zh-CN" i="1" smtClean="0">
                <a:solidFill>
                  <a:srgbClr val="FF0000"/>
                </a:solidFill>
              </a:rPr>
              <a:t>y</a:t>
            </a:r>
            <a:r>
              <a:rPr kumimoji="1" lang="en-US" altLang="zh-CN" baseline="-25000" smtClean="0">
                <a:solidFill>
                  <a:srgbClr val="FF0000"/>
                </a:solidFill>
              </a:rPr>
              <a:t>2</a:t>
            </a:r>
            <a:r>
              <a:rPr kumimoji="1" lang="en-US" altLang="zh-CN" smtClean="0">
                <a:solidFill>
                  <a:srgbClr val="FF0000"/>
                </a:solidFill>
              </a:rPr>
              <a:t> + … + </a:t>
            </a:r>
            <a:r>
              <a:rPr kumimoji="1" lang="en-US" altLang="zh-CN" i="1" smtClean="0">
                <a:solidFill>
                  <a:srgbClr val="FF0000"/>
                </a:solidFill>
              </a:rPr>
              <a:t>x</a:t>
            </a:r>
            <a:r>
              <a:rPr kumimoji="1" lang="en-US" altLang="zh-CN" i="1" baseline="-25000" smtClean="0">
                <a:solidFill>
                  <a:srgbClr val="FF0000"/>
                </a:solidFill>
              </a:rPr>
              <a:t>n</a:t>
            </a:r>
            <a:r>
              <a:rPr kumimoji="1" lang="en-US" altLang="zh-CN" baseline="-25000" smtClean="0">
                <a:solidFill>
                  <a:srgbClr val="FF0000"/>
                </a:solidFill>
              </a:rPr>
              <a:t> </a:t>
            </a:r>
            <a:r>
              <a:rPr kumimoji="1" lang="en-US" altLang="zh-CN" i="1" smtClean="0">
                <a:solidFill>
                  <a:srgbClr val="FF0000"/>
                </a:solidFill>
              </a:rPr>
              <a:t>y</a:t>
            </a:r>
            <a:r>
              <a:rPr kumimoji="1" lang="en-US" altLang="zh-CN" i="1" baseline="-25000" smtClean="0">
                <a:solidFill>
                  <a:srgbClr val="FF0000"/>
                </a:solidFill>
              </a:rPr>
              <a:t>n</a:t>
            </a:r>
            <a:r>
              <a:rPr kumimoji="1" lang="en-US" altLang="zh-CN" smtClean="0">
                <a:solidFill>
                  <a:srgbClr val="FF0000"/>
                </a:solidFill>
              </a:rPr>
              <a:t> </a:t>
            </a:r>
            <a:r>
              <a:rPr kumimoji="1" lang="zh-CN" altLang="en-US" smtClean="0"/>
              <a:t>称 为向量 </a:t>
            </a:r>
            <a:r>
              <a:rPr kumimoji="1" lang="en-US" altLang="zh-CN" i="1" smtClean="0"/>
              <a:t>x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和 </a:t>
            </a:r>
            <a:r>
              <a:rPr kumimoji="1" lang="en-US" altLang="zh-CN" i="1" smtClean="0"/>
              <a:t>y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的</a:t>
            </a:r>
            <a:r>
              <a:rPr kumimoji="1" lang="zh-CN" altLang="en-US" smtClean="0">
                <a:solidFill>
                  <a:srgbClr val="FF0000"/>
                </a:solidFill>
              </a:rPr>
              <a:t>内积</a:t>
            </a:r>
            <a:r>
              <a:rPr kumimoji="1" lang="zh-CN" altLang="en-US" smtClean="0"/>
              <a:t>．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注：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kumimoji="1" lang="zh-CN" altLang="en-US" smtClean="0"/>
              <a:t>内积是两个向量之间的一种运算，其结果是一个实数．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kumimoji="1" lang="zh-CN" altLang="en-US" smtClean="0"/>
              <a:t>内积可用矩阵乘法表示：当</a:t>
            </a:r>
            <a:r>
              <a:rPr kumimoji="1" lang="en-US" altLang="zh-CN" i="1" smtClean="0"/>
              <a:t>x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和 </a:t>
            </a:r>
            <a:r>
              <a:rPr kumimoji="1" lang="en-US" altLang="zh-CN" i="1" smtClean="0"/>
              <a:t>y </a:t>
            </a:r>
            <a:r>
              <a:rPr kumimoji="1" lang="zh-CN" altLang="en-US" smtClean="0"/>
              <a:t>都是</a:t>
            </a:r>
            <a:r>
              <a:rPr kumimoji="1" lang="zh-CN" altLang="en-US" smtClean="0">
                <a:solidFill>
                  <a:srgbClr val="0000FF"/>
                </a:solidFill>
              </a:rPr>
              <a:t>列向量</a:t>
            </a:r>
            <a:r>
              <a:rPr kumimoji="1" lang="zh-CN" altLang="en-US" smtClean="0"/>
              <a:t>时，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en-US" altLang="zh-CN" smtClean="0"/>
              <a:t>[</a:t>
            </a:r>
            <a:r>
              <a:rPr kumimoji="1" lang="en-US" altLang="zh-CN" i="1" smtClean="0"/>
              <a:t>x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y</a:t>
            </a:r>
            <a:r>
              <a:rPr kumimoji="1" lang="en-US" altLang="zh-CN" smtClean="0"/>
              <a:t>] = </a:t>
            </a:r>
            <a:r>
              <a:rPr kumimoji="1" lang="en-US" altLang="zh-CN" i="1" smtClean="0"/>
              <a:t>x</a:t>
            </a:r>
            <a:r>
              <a:rPr kumimoji="1" lang="en-US" altLang="zh-CN" baseline="-25000" smtClean="0"/>
              <a:t>1 </a:t>
            </a:r>
            <a:r>
              <a:rPr kumimoji="1" lang="en-US" altLang="zh-CN" i="1" smtClean="0"/>
              <a:t>y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 + </a:t>
            </a:r>
            <a:r>
              <a:rPr kumimoji="1" lang="en-US" altLang="zh-CN" i="1" smtClean="0"/>
              <a:t>x</a:t>
            </a:r>
            <a:r>
              <a:rPr kumimoji="1" lang="en-US" altLang="zh-CN" baseline="-25000" smtClean="0"/>
              <a:t>2 </a:t>
            </a:r>
            <a:r>
              <a:rPr kumimoji="1" lang="en-US" altLang="zh-CN" i="1" smtClean="0"/>
              <a:t>y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 + … + </a:t>
            </a:r>
            <a:r>
              <a:rPr kumimoji="1" lang="en-US" altLang="zh-CN" i="1" smtClean="0"/>
              <a:t>x</a:t>
            </a:r>
            <a:r>
              <a:rPr kumimoji="1" lang="en-US" altLang="zh-CN" i="1" baseline="-25000" smtClean="0"/>
              <a:t>n</a:t>
            </a:r>
            <a:r>
              <a:rPr kumimoji="1" lang="en-US" altLang="zh-CN" baseline="-25000" smtClean="0"/>
              <a:t> </a:t>
            </a:r>
            <a:r>
              <a:rPr kumimoji="1" lang="en-US" altLang="zh-CN" i="1" smtClean="0"/>
              <a:t>y</a:t>
            </a:r>
            <a:r>
              <a:rPr kumimoji="1" lang="en-US" altLang="zh-CN" i="1" baseline="-25000" smtClean="0"/>
              <a:t>n </a:t>
            </a:r>
            <a:r>
              <a:rPr kumimoji="1" lang="en-US" altLang="zh-CN" smtClean="0"/>
              <a:t>= </a:t>
            </a:r>
            <a:r>
              <a:rPr kumimoji="1" lang="en-US" altLang="zh-CN" i="1" smtClean="0"/>
              <a:t>x</a:t>
            </a:r>
            <a:r>
              <a:rPr kumimoji="1" lang="en-US" altLang="zh-CN" baseline="30000" smtClean="0"/>
              <a:t>T</a:t>
            </a:r>
            <a:r>
              <a:rPr kumimoji="1" lang="en-US" altLang="zh-CN" smtClean="0"/>
              <a:t> </a:t>
            </a:r>
            <a:r>
              <a:rPr kumimoji="1" lang="en-US" altLang="zh-CN" i="1" smtClean="0"/>
              <a:t>y </a:t>
            </a:r>
            <a:r>
              <a:rPr kumimoji="1" lang="zh-CN" altLang="en-US" smtClean="0"/>
              <a:t>．</a:t>
            </a:r>
            <a:endParaRPr lang="zh-CN" altLang="en-US" smtClean="0"/>
          </a:p>
        </p:txBody>
      </p:sp>
      <p:graphicFrame>
        <p:nvGraphicFramePr>
          <p:cNvPr id="180228" name="Object 3"/>
          <p:cNvGraphicFramePr>
            <a:graphicFrameLocks noChangeAspect="1"/>
          </p:cNvGraphicFramePr>
          <p:nvPr/>
        </p:nvGraphicFramePr>
        <p:xfrm>
          <a:off x="3582988" y="1911350"/>
          <a:ext cx="2717800" cy="1878013"/>
        </p:xfrm>
        <a:graphic>
          <a:graphicData uri="http://schemas.openxmlformats.org/presentationml/2006/ole">
            <p:oleObj spid="_x0000_s133122" name="Equation" r:id="rId3" imgW="1358900" imgH="939800" progId="">
              <p:embed/>
            </p:oleObj>
          </a:graphicData>
        </a:graphic>
      </p:graphicFrame>
      <p:sp>
        <p:nvSpPr>
          <p:cNvPr id="1290245" name="TextBox 4"/>
          <p:cNvSpPr txBox="1">
            <a:spLocks noChangeArrowheads="1"/>
          </p:cNvSpPr>
          <p:nvPr/>
        </p:nvSpPr>
        <p:spPr bwMode="auto">
          <a:xfrm>
            <a:off x="1476375" y="476250"/>
            <a:ext cx="611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上节内容回顾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2813"/>
            <a:ext cx="8229600" cy="4819650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</a:t>
            </a:r>
            <a:r>
              <a:rPr kumimoji="1" lang="en-US" altLang="zh-CN" i="1" dirty="0" smtClean="0"/>
              <a:t>x</a:t>
            </a:r>
            <a:r>
              <a:rPr kumimoji="1" lang="en-US" altLang="zh-CN" baseline="-25000" dirty="0" smtClean="0"/>
              <a:t>1 </a:t>
            </a:r>
            <a:r>
              <a:rPr kumimoji="1" lang="en-US" altLang="zh-CN" i="1" dirty="0" smtClean="0"/>
              <a:t>y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 + </a:t>
            </a:r>
            <a:r>
              <a:rPr kumimoji="1" lang="en-US" altLang="zh-CN" i="1" dirty="0" smtClean="0"/>
              <a:t>x</a:t>
            </a:r>
            <a:r>
              <a:rPr kumimoji="1" lang="en-US" altLang="zh-CN" baseline="-25000" dirty="0" smtClean="0"/>
              <a:t>2 </a:t>
            </a:r>
            <a:r>
              <a:rPr kumimoji="1" lang="en-US" altLang="zh-CN" i="1" dirty="0" smtClean="0"/>
              <a:t>y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 + … + </a:t>
            </a:r>
            <a:r>
              <a:rPr kumimoji="1" lang="en-US" altLang="zh-CN" i="1" dirty="0" err="1" smtClean="0"/>
              <a:t>x</a:t>
            </a:r>
            <a:r>
              <a:rPr kumimoji="1" lang="en-US" altLang="zh-CN" i="1" baseline="-25000" dirty="0" err="1" smtClean="0"/>
              <a:t>n</a:t>
            </a:r>
            <a:r>
              <a:rPr kumimoji="1" lang="en-US" altLang="zh-CN" baseline="-25000" dirty="0" smtClean="0"/>
              <a:t> </a:t>
            </a:r>
            <a:r>
              <a:rPr kumimoji="1" lang="en-US" altLang="zh-CN" i="1" dirty="0" err="1" smtClean="0"/>
              <a:t>y</a:t>
            </a:r>
            <a:r>
              <a:rPr kumimoji="1" lang="en-US" altLang="zh-CN" i="1" baseline="-25000" dirty="0" err="1" smtClean="0"/>
              <a:t>n</a:t>
            </a:r>
            <a:r>
              <a:rPr kumimoji="1" lang="en-US" altLang="zh-CN" i="1" baseline="-25000" dirty="0" smtClean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i="1" dirty="0" err="1" smtClean="0"/>
              <a:t>x</a:t>
            </a:r>
            <a:r>
              <a:rPr kumimoji="1" lang="en-US" altLang="zh-CN" baseline="30000" dirty="0" err="1" smtClean="0"/>
              <a:t>T</a:t>
            </a:r>
            <a:r>
              <a:rPr kumimoji="1" lang="en-US" altLang="zh-CN" dirty="0" smtClean="0"/>
              <a:t> </a:t>
            </a:r>
            <a:r>
              <a:rPr kumimoji="1" lang="en-US" altLang="zh-CN" i="1" dirty="0" smtClean="0"/>
              <a:t>y</a:t>
            </a:r>
            <a:r>
              <a:rPr kumimoji="1" lang="zh-CN" altLang="en-US" dirty="0" smtClean="0"/>
              <a:t>．</a:t>
            </a:r>
            <a:endParaRPr lang="zh-CN" altLang="en-US" dirty="0" smtClean="0"/>
          </a:p>
          <a:p>
            <a:pPr marL="381000" indent="-381000" algn="ctr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endParaRPr kumimoji="1" lang="en-US" altLang="zh-CN" dirty="0" smtClean="0"/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2.</a:t>
            </a:r>
            <a:r>
              <a:rPr kumimoji="1"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内积具有下列性质</a:t>
            </a:r>
            <a:r>
              <a:rPr kumimoji="1" lang="zh-CN" altLang="en-US" dirty="0" smtClean="0"/>
              <a:t>（其中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为 </a:t>
            </a:r>
            <a:r>
              <a:rPr kumimoji="1" lang="en-US" altLang="zh-CN" i="1" dirty="0" smtClean="0"/>
              <a:t>n </a:t>
            </a:r>
            <a:r>
              <a:rPr kumimoji="1" lang="zh-CN" altLang="en-US" dirty="0" smtClean="0"/>
              <a:t>维向量，</a:t>
            </a:r>
            <a:r>
              <a:rPr kumimoji="1" lang="en-US" altLang="zh-CN" i="1" dirty="0" smtClean="0">
                <a:latin typeface="Symbol" pitchFamily="18" charset="2"/>
              </a:rPr>
              <a:t>l </a:t>
            </a:r>
            <a:r>
              <a:rPr kumimoji="1" lang="zh-CN" altLang="en-US" dirty="0" smtClean="0"/>
              <a:t>为实数）：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1" lang="zh-CN" altLang="en-US" dirty="0" smtClean="0">
                <a:solidFill>
                  <a:srgbClr val="0000FF"/>
                </a:solidFill>
              </a:rPr>
              <a:t>对称性：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[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．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1" lang="zh-CN" altLang="en-US" dirty="0" smtClean="0">
                <a:solidFill>
                  <a:srgbClr val="0000FF"/>
                </a:solidFill>
              </a:rPr>
              <a:t>线性性质：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kumimoji="1" lang="en-US" altLang="zh-CN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</a:t>
            </a:r>
            <a:r>
              <a:rPr kumimoji="1" lang="en-US" altLang="zh-CN" i="1" dirty="0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．</a:t>
            </a:r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1" lang="zh-CN" altLang="en-US" dirty="0" smtClean="0"/>
              <a:t>                       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 +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] = 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] + [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] 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1" lang="zh-CN" altLang="en-US" dirty="0" smtClean="0"/>
              <a:t>当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 = 0</a:t>
            </a:r>
            <a:r>
              <a:rPr kumimoji="1" lang="zh-CN" altLang="en-US" dirty="0" smtClean="0"/>
              <a:t>（零向量） 时，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>
                <a:solidFill>
                  <a:srgbClr val="0000FF"/>
                </a:solidFill>
              </a:rPr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>
                <a:solidFill>
                  <a:srgbClr val="0000FF"/>
                </a:solidFill>
              </a:rPr>
              <a:t>x</a:t>
            </a:r>
            <a:r>
              <a:rPr kumimoji="1" lang="en-US" altLang="zh-CN" dirty="0" smtClean="0"/>
              <a:t>] = 0</a:t>
            </a:r>
            <a:r>
              <a:rPr kumimoji="1" lang="zh-CN" altLang="en-US" dirty="0" smtClean="0"/>
              <a:t>；</a:t>
            </a:r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1" lang="zh-CN" altLang="en-US" dirty="0" smtClean="0"/>
              <a:t>	当 </a:t>
            </a:r>
            <a:r>
              <a:rPr kumimoji="1" lang="en-US" altLang="zh-CN" i="1" dirty="0" smtClean="0"/>
              <a:t>x </a:t>
            </a:r>
            <a:r>
              <a:rPr kumimoji="1" lang="en-US" altLang="en-US" dirty="0" smtClean="0"/>
              <a:t>≠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（零向量） 时，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>
                <a:solidFill>
                  <a:srgbClr val="0000FF"/>
                </a:solidFill>
              </a:rPr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>
                <a:solidFill>
                  <a:srgbClr val="0000FF"/>
                </a:solidFill>
              </a:rPr>
              <a:t>x</a:t>
            </a:r>
            <a:r>
              <a:rPr kumimoji="1" lang="en-US" altLang="zh-CN" dirty="0" smtClean="0"/>
              <a:t>] </a:t>
            </a:r>
            <a:r>
              <a:rPr kumimoji="1" lang="en-US" altLang="zh-CN" dirty="0" smtClean="0">
                <a:latin typeface="Symbol" pitchFamily="18" charset="2"/>
              </a:rPr>
              <a:t>&gt;</a:t>
            </a:r>
            <a:r>
              <a:rPr kumimoji="1" lang="en-US" altLang="zh-CN" dirty="0" smtClean="0"/>
              <a:t> 0</a:t>
            </a:r>
            <a:r>
              <a:rPr kumimoji="1" lang="zh-CN" altLang="en-US" dirty="0" smtClean="0"/>
              <a:t>．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1" lang="zh-CN" altLang="en-US" dirty="0" smtClean="0">
                <a:solidFill>
                  <a:srgbClr val="0000FF"/>
                </a:solidFill>
              </a:rPr>
              <a:t>施瓦兹（</a:t>
            </a:r>
            <a:r>
              <a:rPr kumimoji="1" lang="en-US" altLang="zh-CN" dirty="0" smtClean="0">
                <a:solidFill>
                  <a:srgbClr val="0000FF"/>
                </a:solidFill>
              </a:rPr>
              <a:t>Schwarz</a:t>
            </a:r>
            <a:r>
              <a:rPr kumimoji="1" lang="zh-CN" altLang="en-US" dirty="0" smtClean="0">
                <a:solidFill>
                  <a:srgbClr val="0000FF"/>
                </a:solidFill>
              </a:rPr>
              <a:t>）不等式</a:t>
            </a:r>
          </a:p>
          <a:p>
            <a:pPr marL="381000" indent="-381000" algn="ctr"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</a:t>
            </a:r>
            <a:r>
              <a:rPr kumimoji="1" lang="en-US" altLang="zh-CN" baseline="30000" dirty="0" smtClean="0"/>
              <a:t>2 </a:t>
            </a:r>
            <a:r>
              <a:rPr kumimoji="1" lang="en-US" altLang="en-US" dirty="0" smtClean="0"/>
              <a:t>≤</a:t>
            </a:r>
            <a:r>
              <a:rPr kumimoji="1" lang="en-US" altLang="zh-CN" dirty="0" smtClean="0"/>
              <a:t> 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] [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二、向量的长度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zh-CN" altLang="en-US" smtClean="0">
                <a:solidFill>
                  <a:srgbClr val="0000FF"/>
                </a:solidFill>
              </a:rPr>
              <a:t>夹角，正交性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8229600" cy="4930775"/>
          </a:xfrm>
        </p:spPr>
        <p:txBody>
          <a:bodyPr>
            <a:spAutoFit/>
          </a:bodyPr>
          <a:lstStyle/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、向量的长度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定义：</a:t>
            </a:r>
            <a:r>
              <a:rPr lang="zh-CN" altLang="en-US" dirty="0" smtClean="0"/>
              <a:t>令</a:t>
            </a:r>
          </a:p>
          <a:p>
            <a:pPr marL="381000" indent="-381000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dirty="0" smtClean="0"/>
              <a:t>称 </a:t>
            </a:r>
            <a:r>
              <a:rPr lang="en-US" altLang="zh-CN" dirty="0" smtClean="0"/>
              <a:t>|| </a:t>
            </a:r>
            <a:r>
              <a:rPr lang="en-US" altLang="zh-CN" i="1" dirty="0" smtClean="0"/>
              <a:t>x </a:t>
            </a:r>
            <a:r>
              <a:rPr lang="en-US" altLang="zh-CN" dirty="0" smtClean="0"/>
              <a:t>|| </a:t>
            </a:r>
            <a:r>
              <a:rPr lang="zh-CN" altLang="en-US" dirty="0" smtClean="0"/>
              <a:t>为 </a:t>
            </a:r>
            <a:r>
              <a:rPr kumimoji="1" lang="en-US" altLang="zh-CN" i="1" dirty="0" smtClean="0"/>
              <a:t>n </a:t>
            </a:r>
            <a:r>
              <a:rPr kumimoji="1" lang="zh-CN" altLang="en-US" dirty="0" smtClean="0"/>
              <a:t>维向量 </a:t>
            </a:r>
            <a:r>
              <a:rPr lang="en-US" altLang="zh-CN" i="1" dirty="0" smtClean="0"/>
              <a:t>x 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长度</a:t>
            </a:r>
            <a:r>
              <a:rPr lang="zh-CN" altLang="en-US" dirty="0" smtClean="0"/>
              <a:t>（或</a:t>
            </a:r>
            <a:r>
              <a:rPr lang="zh-CN" altLang="en-US" dirty="0" smtClean="0">
                <a:solidFill>
                  <a:srgbClr val="FF0000"/>
                </a:solidFill>
              </a:rPr>
              <a:t>范数</a:t>
            </a:r>
            <a:r>
              <a:rPr lang="zh-CN" altLang="en-US" dirty="0" smtClean="0"/>
              <a:t>）．</a:t>
            </a:r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dirty="0" smtClean="0"/>
              <a:t>当 </a:t>
            </a:r>
            <a:r>
              <a:rPr lang="en-US" altLang="zh-CN" dirty="0" smtClean="0"/>
              <a:t>|| </a:t>
            </a:r>
            <a:r>
              <a:rPr lang="en-US" altLang="zh-CN" i="1" dirty="0" smtClean="0"/>
              <a:t>x </a:t>
            </a:r>
            <a:r>
              <a:rPr lang="en-US" altLang="zh-CN" dirty="0" smtClean="0"/>
              <a:t>|| = 1</a:t>
            </a:r>
            <a:r>
              <a:rPr lang="zh-CN" altLang="en-US" dirty="0" smtClean="0"/>
              <a:t>时，称 </a:t>
            </a:r>
            <a:r>
              <a:rPr lang="en-US" altLang="zh-CN" i="1" dirty="0" smtClean="0"/>
              <a:t>x </a:t>
            </a:r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rgbClr val="FF0000"/>
                </a:solidFill>
              </a:rPr>
              <a:t>单位向量</a:t>
            </a:r>
            <a:r>
              <a:rPr lang="zh-CN" altLang="en-US" dirty="0" smtClean="0"/>
              <a:t>．</a:t>
            </a:r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endParaRPr kumimoji="1" lang="en-US" altLang="zh-CN" dirty="0" smtClean="0"/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kumimoji="1"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、向量的长度具有下列性质：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FF0000"/>
              </a:buClr>
              <a:defRPr/>
            </a:pPr>
            <a:r>
              <a:rPr kumimoji="1" lang="zh-CN" altLang="en-US" dirty="0" smtClean="0">
                <a:solidFill>
                  <a:srgbClr val="0000FF"/>
                </a:solidFill>
              </a:rPr>
              <a:t>非负性：</a:t>
            </a:r>
            <a:r>
              <a:rPr kumimoji="1" lang="zh-CN" altLang="en-US" dirty="0" smtClean="0"/>
              <a:t>当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 = 0</a:t>
            </a:r>
            <a:r>
              <a:rPr kumimoji="1" lang="zh-CN" altLang="en-US" dirty="0" smtClean="0"/>
              <a:t>（零向量） 时， </a:t>
            </a:r>
            <a:r>
              <a:rPr lang="en-US" altLang="zh-CN" dirty="0" smtClean="0"/>
              <a:t>|| </a:t>
            </a:r>
            <a:r>
              <a:rPr lang="en-US" altLang="zh-CN" i="1" dirty="0" smtClean="0"/>
              <a:t>x </a:t>
            </a:r>
            <a:r>
              <a:rPr lang="en-US" altLang="zh-CN" dirty="0" smtClean="0"/>
              <a:t>|| </a:t>
            </a:r>
            <a:r>
              <a:rPr kumimoji="1" lang="en-US" altLang="zh-CN" dirty="0" smtClean="0"/>
              <a:t>= 0</a:t>
            </a:r>
            <a:r>
              <a:rPr kumimoji="1" lang="zh-CN" altLang="en-US" dirty="0" smtClean="0"/>
              <a:t>；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kumimoji="1" lang="zh-CN" altLang="en-US" dirty="0" smtClean="0"/>
              <a:t>                     当 </a:t>
            </a:r>
            <a:r>
              <a:rPr kumimoji="1" lang="en-US" altLang="zh-CN" i="1" dirty="0" smtClean="0"/>
              <a:t>x </a:t>
            </a:r>
            <a:r>
              <a:rPr kumimoji="1" lang="en-US" altLang="en-US" dirty="0" smtClean="0"/>
              <a:t>≠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（零向量） 时， </a:t>
            </a:r>
            <a:r>
              <a:rPr lang="en-US" altLang="zh-CN" dirty="0" smtClean="0"/>
              <a:t>|| </a:t>
            </a:r>
            <a:r>
              <a:rPr lang="en-US" altLang="zh-CN" i="1" dirty="0" smtClean="0"/>
              <a:t>x </a:t>
            </a:r>
            <a:r>
              <a:rPr lang="en-US" altLang="zh-CN" dirty="0" smtClean="0"/>
              <a:t>|| </a:t>
            </a:r>
            <a:r>
              <a:rPr kumimoji="1" lang="en-US" altLang="zh-CN" dirty="0" smtClean="0">
                <a:latin typeface="Symbol" pitchFamily="18" charset="2"/>
              </a:rPr>
              <a:t>&gt;</a:t>
            </a:r>
            <a:r>
              <a:rPr kumimoji="1" lang="en-US" altLang="zh-CN" dirty="0" smtClean="0"/>
              <a:t> 0</a:t>
            </a:r>
            <a:r>
              <a:rPr kumimoji="1" lang="zh-CN" altLang="en-US" dirty="0" smtClean="0"/>
              <a:t>．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FF0000"/>
              </a:buClr>
              <a:defRPr/>
            </a:pPr>
            <a:r>
              <a:rPr kumimoji="1" lang="zh-CN" altLang="en-US" dirty="0" smtClean="0">
                <a:solidFill>
                  <a:srgbClr val="0000FF"/>
                </a:solidFill>
              </a:rPr>
              <a:t>齐次性： </a:t>
            </a:r>
            <a:r>
              <a:rPr lang="en-US" altLang="zh-CN" dirty="0" smtClean="0"/>
              <a:t>|| </a:t>
            </a:r>
            <a:r>
              <a:rPr kumimoji="1" lang="en-US" altLang="zh-CN" i="1" dirty="0" smtClean="0">
                <a:latin typeface="Symbol" pitchFamily="18" charset="2"/>
              </a:rPr>
              <a:t>l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x </a:t>
            </a:r>
            <a:r>
              <a:rPr lang="en-US" altLang="zh-CN" dirty="0" smtClean="0"/>
              <a:t>|| = </a:t>
            </a:r>
            <a:r>
              <a:rPr lang="en-US" altLang="zh-CN" dirty="0" smtClean="0">
                <a:solidFill>
                  <a:srgbClr val="FF0000"/>
                </a:solidFill>
              </a:rPr>
              <a:t>| </a:t>
            </a:r>
            <a:r>
              <a:rPr kumimoji="1" lang="en-US" altLang="zh-CN" i="1" dirty="0" smtClean="0">
                <a:solidFill>
                  <a:srgbClr val="FF0000"/>
                </a:solidFill>
                <a:latin typeface="Symbol" pitchFamily="18" charset="2"/>
              </a:rPr>
              <a:t>l </a:t>
            </a:r>
            <a:r>
              <a:rPr kumimoji="1" lang="en-US" altLang="zh-CN" dirty="0" smtClean="0">
                <a:solidFill>
                  <a:srgbClr val="FF0000"/>
                </a:solidFill>
              </a:rPr>
              <a:t>|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cs typeface="Times New Roman" pitchFamily="18" charset="0"/>
              </a:rPr>
              <a:t>·</a:t>
            </a:r>
            <a:r>
              <a:rPr kumimoji="1"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|| </a:t>
            </a:r>
            <a:r>
              <a:rPr lang="en-US" altLang="zh-CN" i="1" dirty="0" smtClean="0"/>
              <a:t>x </a:t>
            </a:r>
            <a:r>
              <a:rPr lang="en-US" altLang="zh-CN" dirty="0" smtClean="0"/>
              <a:t>||</a:t>
            </a:r>
            <a:r>
              <a:rPr kumimoji="1" lang="zh-CN" altLang="en-US" dirty="0" smtClean="0"/>
              <a:t>．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FF0000"/>
              </a:buClr>
              <a:defRPr/>
            </a:pPr>
            <a:r>
              <a:rPr kumimoji="1" lang="zh-CN" altLang="en-US" dirty="0" smtClean="0">
                <a:solidFill>
                  <a:srgbClr val="0000FF"/>
                </a:solidFill>
              </a:rPr>
              <a:t>三角不等式：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|| </a:t>
            </a:r>
            <a:r>
              <a:rPr lang="en-US" altLang="zh-CN" i="1" dirty="0" smtClean="0"/>
              <a:t>x + y </a:t>
            </a:r>
            <a:r>
              <a:rPr lang="en-US" altLang="zh-CN" dirty="0" smtClean="0"/>
              <a:t>|| ≤</a:t>
            </a:r>
            <a:r>
              <a:rPr lang="en-US" altLang="zh-CN" sz="2000" dirty="0" smtClean="0"/>
              <a:t> </a:t>
            </a:r>
            <a:r>
              <a:rPr lang="en-US" altLang="zh-CN" dirty="0" smtClean="0"/>
              <a:t>|| </a:t>
            </a:r>
            <a:r>
              <a:rPr lang="en-US" altLang="zh-CN" i="1" dirty="0" smtClean="0"/>
              <a:t>x </a:t>
            </a:r>
            <a:r>
              <a:rPr lang="en-US" altLang="zh-CN" dirty="0" smtClean="0"/>
              <a:t>|| + || </a:t>
            </a:r>
            <a:r>
              <a:rPr lang="en-US" altLang="zh-CN" i="1" dirty="0" smtClean="0"/>
              <a:t>y </a:t>
            </a:r>
            <a:r>
              <a:rPr lang="en-US" altLang="zh-CN" dirty="0" smtClean="0"/>
              <a:t>||</a:t>
            </a:r>
            <a:r>
              <a:rPr kumimoji="1" lang="zh-CN" altLang="en-US" dirty="0" smtClean="0"/>
              <a:t>．</a:t>
            </a:r>
          </a:p>
        </p:txBody>
      </p:sp>
      <p:graphicFrame>
        <p:nvGraphicFramePr>
          <p:cNvPr id="1292292" name="Object 3"/>
          <p:cNvGraphicFramePr>
            <a:graphicFrameLocks noChangeAspect="1"/>
          </p:cNvGraphicFramePr>
          <p:nvPr/>
        </p:nvGraphicFramePr>
        <p:xfrm>
          <a:off x="1909763" y="1989138"/>
          <a:ext cx="4391025" cy="584200"/>
        </p:xfrm>
        <a:graphic>
          <a:graphicData uri="http://schemas.openxmlformats.org/presentationml/2006/ole">
            <p:oleObj spid="_x0000_s134146" name="Equation" r:id="rId3" imgW="2197100" imgH="2921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1575"/>
            <a:ext cx="8229600" cy="4117975"/>
          </a:xfrm>
        </p:spPr>
        <p:txBody>
          <a:bodyPr>
            <a:spAutoFit/>
          </a:bodyPr>
          <a:lstStyle/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0000FF"/>
                </a:solidFill>
              </a:rPr>
              <a:t>3</a:t>
            </a:r>
            <a:r>
              <a:rPr kumimoji="1" lang="zh-CN" altLang="en-US" dirty="0" smtClean="0">
                <a:solidFill>
                  <a:srgbClr val="0000FF"/>
                </a:solidFill>
              </a:rPr>
              <a:t>、向量的夹角</a:t>
            </a:r>
            <a:endParaRPr lang="zh-CN" altLang="en-US" dirty="0" smtClean="0"/>
          </a:p>
          <a:p>
            <a:pPr marL="381000" indent="-381000" eaLnBrk="1" hangingPunct="1">
              <a:lnSpc>
                <a:spcPct val="210000"/>
              </a:lnSpc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定义：</a:t>
            </a:r>
            <a:r>
              <a:rPr lang="zh-CN" altLang="en-US" dirty="0" smtClean="0"/>
              <a:t>当 </a:t>
            </a:r>
            <a:r>
              <a:rPr kumimoji="1" lang="en-US" altLang="zh-CN" i="1" dirty="0" smtClean="0"/>
              <a:t>x </a:t>
            </a:r>
            <a:r>
              <a:rPr kumimoji="1" lang="en-US" altLang="en-US" dirty="0" smtClean="0"/>
              <a:t>≠ </a:t>
            </a:r>
            <a:r>
              <a:rPr kumimoji="1" lang="en-US" altLang="zh-CN" dirty="0" smtClean="0"/>
              <a:t>0 </a:t>
            </a:r>
            <a:r>
              <a:rPr kumimoji="1" lang="zh-CN" altLang="en-US" dirty="0" smtClean="0"/>
              <a:t>且 </a:t>
            </a:r>
            <a:r>
              <a:rPr kumimoji="1" lang="en-US" altLang="zh-CN" i="1" dirty="0" smtClean="0"/>
              <a:t>y </a:t>
            </a:r>
            <a:r>
              <a:rPr kumimoji="1" lang="en-US" altLang="en-US" dirty="0" smtClean="0"/>
              <a:t>≠ </a:t>
            </a:r>
            <a:r>
              <a:rPr kumimoji="1" lang="en-US" altLang="zh-CN" dirty="0" smtClean="0"/>
              <a:t>0 </a:t>
            </a:r>
            <a:r>
              <a:rPr kumimoji="1" lang="zh-CN" altLang="en-US" dirty="0" smtClean="0"/>
              <a:t>时，把</a:t>
            </a:r>
            <a:endParaRPr lang="zh-CN" altLang="en-US" dirty="0" smtClean="0"/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endParaRPr lang="zh-CN" altLang="en-US" dirty="0" smtClean="0"/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endParaRPr lang="zh-CN" altLang="en-US" dirty="0" smtClean="0"/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zh-CN" altLang="en-US" dirty="0" smtClean="0"/>
              <a:t>称为 </a:t>
            </a:r>
            <a:r>
              <a:rPr kumimoji="1" lang="en-US" altLang="zh-CN" i="1" dirty="0" smtClean="0"/>
              <a:t>n </a:t>
            </a:r>
            <a:r>
              <a:rPr kumimoji="1" lang="zh-CN" altLang="en-US" dirty="0" smtClean="0"/>
              <a:t>维向量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和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夹角</a:t>
            </a:r>
            <a:r>
              <a:rPr kumimoji="1" lang="en-US" altLang="zh-CN" dirty="0" smtClean="0">
                <a:solidFill>
                  <a:srgbClr val="FF0000"/>
                </a:solidFill>
              </a:rPr>
              <a:t>(</a:t>
            </a:r>
            <a:r>
              <a:rPr kumimoji="1" lang="en-US" altLang="zh-CN" i="1" dirty="0" smtClean="0">
                <a:solidFill>
                  <a:srgbClr val="D60093"/>
                </a:solidFill>
              </a:rPr>
              <a:t>angle</a:t>
            </a:r>
            <a:r>
              <a:rPr kumimoji="1" lang="en-US" altLang="zh-CN" dirty="0" smtClean="0">
                <a:solidFill>
                  <a:srgbClr val="FF0000"/>
                </a:solidFill>
              </a:rPr>
              <a:t>)</a:t>
            </a:r>
            <a:r>
              <a:rPr kumimoji="1" lang="zh-CN" altLang="en-US" dirty="0" smtClean="0"/>
              <a:t>．</a:t>
            </a:r>
            <a:endParaRPr kumimoji="1" lang="en-US" altLang="zh-CN" dirty="0" smtClean="0"/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endParaRPr kumimoji="1" lang="en-US" altLang="zh-CN" dirty="0" smtClean="0"/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kumimoji="1"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注：</a:t>
            </a:r>
            <a:r>
              <a:rPr kumimoji="1" lang="zh-CN" altLang="en-US" dirty="0" smtClean="0"/>
              <a:t>向量夹角一般定义为锐角</a:t>
            </a:r>
            <a:r>
              <a:rPr kumimoji="1" lang="en-US" altLang="zh-CN" dirty="0" smtClean="0"/>
              <a:t>.</a:t>
            </a:r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         </a:t>
            </a:r>
            <a:endParaRPr kumimoji="1" lang="zh-CN" altLang="en-US" dirty="0" smtClean="0"/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endParaRPr kumimoji="1"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83302" name="Object 5"/>
          <p:cNvGraphicFramePr>
            <a:graphicFrameLocks noChangeAspect="1"/>
          </p:cNvGraphicFramePr>
          <p:nvPr/>
        </p:nvGraphicFramePr>
        <p:xfrm>
          <a:off x="3132138" y="2408238"/>
          <a:ext cx="2808287" cy="876300"/>
        </p:xfrm>
        <a:graphic>
          <a:graphicData uri="http://schemas.openxmlformats.org/presentationml/2006/ole">
            <p:oleObj spid="_x0000_s135170" name="Equation" r:id="rId3" imgW="1384300" imgH="431800" progId="">
              <p:embed/>
            </p:oleObj>
          </a:graphicData>
        </a:graphic>
      </p:graphicFrame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6267450" y="1574800"/>
            <a:ext cx="2519363" cy="2214563"/>
            <a:chOff x="6267450" y="4471988"/>
            <a:chExt cx="2519363" cy="2214562"/>
          </a:xfrm>
        </p:grpSpPr>
        <p:grpSp>
          <p:nvGrpSpPr>
            <p:cNvPr id="3" name="组合 8"/>
            <p:cNvGrpSpPr>
              <a:grpSpLocks/>
            </p:cNvGrpSpPr>
            <p:nvPr/>
          </p:nvGrpSpPr>
          <p:grpSpPr bwMode="auto">
            <a:xfrm>
              <a:off x="6267450" y="5972175"/>
              <a:ext cx="1643063" cy="714375"/>
              <a:chOff x="6000762" y="5572140"/>
              <a:chExt cx="1643074" cy="714380"/>
            </a:xfrm>
          </p:grpSpPr>
          <p:sp>
            <p:nvSpPr>
              <p:cNvPr id="1293327" name="Text Box 9"/>
              <p:cNvSpPr txBox="1">
                <a:spLocks noChangeArrowheads="1"/>
              </p:cNvSpPr>
              <p:nvPr/>
            </p:nvSpPr>
            <p:spPr bwMode="auto">
              <a:xfrm>
                <a:off x="6858018" y="5824854"/>
                <a:ext cx="33855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itchFamily="2" charset="2"/>
                  <a:buNone/>
                </a:pPr>
                <a:r>
                  <a:rPr kumimoji="1" lang="en-US" altLang="zh-CN" sz="2400" b="1" i="1" smtClean="0">
                    <a:solidFill>
                      <a:srgbClr val="FF0000"/>
                    </a:solidFill>
                  </a:rPr>
                  <a:t>x</a:t>
                </a:r>
                <a:endParaRPr kumimoji="1" lang="en-US" altLang="zh-CN" sz="2400" b="1" baseline="-25000" smtClean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93328" name="直接连接符 10"/>
              <p:cNvCxnSpPr>
                <a:cxnSpLocks noChangeShapeType="1"/>
              </p:cNvCxnSpPr>
              <p:nvPr/>
            </p:nvCxnSpPr>
            <p:spPr bwMode="auto">
              <a:xfrm flipV="1">
                <a:off x="6000762" y="5572140"/>
                <a:ext cx="1643074" cy="714380"/>
              </a:xfrm>
              <a:prstGeom prst="line">
                <a:avLst/>
              </a:prstGeom>
              <a:noFill/>
              <a:ln w="28575" algn="ctr">
                <a:solidFill>
                  <a:srgbClr val="FF3300"/>
                </a:solidFill>
                <a:round/>
                <a:headEnd/>
                <a:tailEnd/>
              </a:ln>
            </p:spPr>
          </p:cxnSp>
        </p:grpSp>
        <p:grpSp>
          <p:nvGrpSpPr>
            <p:cNvPr id="4" name="组合 11"/>
            <p:cNvGrpSpPr>
              <a:grpSpLocks/>
            </p:cNvGrpSpPr>
            <p:nvPr/>
          </p:nvGrpSpPr>
          <p:grpSpPr bwMode="auto">
            <a:xfrm>
              <a:off x="6288088" y="5257800"/>
              <a:ext cx="749300" cy="1428750"/>
              <a:chOff x="1428728" y="2000240"/>
              <a:chExt cx="749550" cy="1428760"/>
            </a:xfrm>
          </p:grpSpPr>
          <p:cxnSp>
            <p:nvCxnSpPr>
              <p:cNvPr id="1293325" name="直接连接符 1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035819" y="2393149"/>
                <a:ext cx="1428760" cy="642942"/>
              </a:xfrm>
              <a:prstGeom prst="line">
                <a:avLst/>
              </a:prstGeom>
              <a:noFill/>
              <a:ln w="28575" algn="ctr">
                <a:solidFill>
                  <a:srgbClr val="FF3300"/>
                </a:solidFill>
                <a:round/>
                <a:headEnd/>
                <a:tailEnd/>
              </a:ln>
            </p:spPr>
          </p:cxnSp>
          <p:sp>
            <p:nvSpPr>
              <p:cNvPr id="1293326" name="Text Box 9"/>
              <p:cNvSpPr txBox="1">
                <a:spLocks noChangeArrowheads="1"/>
              </p:cNvSpPr>
              <p:nvPr/>
            </p:nvSpPr>
            <p:spPr bwMode="auto">
              <a:xfrm>
                <a:off x="1857356" y="2483788"/>
                <a:ext cx="320922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itchFamily="2" charset="2"/>
                  <a:buNone/>
                </a:pPr>
                <a:r>
                  <a:rPr kumimoji="1" lang="en-US" altLang="zh-CN" sz="2400" b="1" i="1" smtClean="0">
                    <a:solidFill>
                      <a:srgbClr val="FF0000"/>
                    </a:solidFill>
                  </a:rPr>
                  <a:t>y</a:t>
                </a:r>
                <a:endParaRPr kumimoji="1" lang="en-US" altLang="zh-CN" sz="2400" b="1" baseline="-2500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" name="组合 14"/>
            <p:cNvGrpSpPr>
              <a:grpSpLocks/>
            </p:cNvGrpSpPr>
            <p:nvPr/>
          </p:nvGrpSpPr>
          <p:grpSpPr bwMode="auto">
            <a:xfrm>
              <a:off x="6267450" y="4471988"/>
              <a:ext cx="2519363" cy="2214562"/>
              <a:chOff x="6000760" y="4071942"/>
              <a:chExt cx="2520002" cy="2215651"/>
            </a:xfrm>
          </p:grpSpPr>
          <p:cxnSp>
            <p:nvCxnSpPr>
              <p:cNvPr id="1293323" name="直接连接符 15"/>
              <p:cNvCxnSpPr>
                <a:cxnSpLocks noChangeShapeType="1"/>
              </p:cNvCxnSpPr>
              <p:nvPr/>
            </p:nvCxnSpPr>
            <p:spPr bwMode="auto">
              <a:xfrm rot="16200000" flipH="1">
                <a:off x="7260225" y="5027056"/>
                <a:ext cx="1074" cy="25200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293324" name="直接连接符 1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894031" y="5178671"/>
                <a:ext cx="2214578" cy="111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6" name="组合 22"/>
            <p:cNvGrpSpPr>
              <a:grpSpLocks/>
            </p:cNvGrpSpPr>
            <p:nvPr/>
          </p:nvGrpSpPr>
          <p:grpSpPr bwMode="auto">
            <a:xfrm>
              <a:off x="6415111" y="6143625"/>
              <a:ext cx="366688" cy="415925"/>
              <a:chOff x="6415788" y="6143647"/>
              <a:chExt cx="366026" cy="415925"/>
            </a:xfrm>
          </p:grpSpPr>
          <p:graphicFrame>
            <p:nvGraphicFramePr>
              <p:cNvPr id="1293321" name="Object 7"/>
              <p:cNvGraphicFramePr>
                <a:graphicFrameLocks noChangeAspect="1"/>
              </p:cNvGraphicFramePr>
              <p:nvPr/>
            </p:nvGraphicFramePr>
            <p:xfrm>
              <a:off x="6500826" y="6143647"/>
              <a:ext cx="280988" cy="357187"/>
            </p:xfrm>
            <a:graphic>
              <a:graphicData uri="http://schemas.openxmlformats.org/presentationml/2006/ole">
                <p:oleObj spid="_x0000_s135171" name="Equation" r:id="rId4" imgW="139579" imgH="177646" progId="">
                  <p:embed/>
                </p:oleObj>
              </a:graphicData>
            </a:graphic>
          </p:graphicFrame>
          <p:sp>
            <p:nvSpPr>
              <p:cNvPr id="1293322" name="Freeform 73"/>
              <p:cNvSpPr>
                <a:spLocks/>
              </p:cNvSpPr>
              <p:nvPr/>
            </p:nvSpPr>
            <p:spPr bwMode="auto">
              <a:xfrm>
                <a:off x="6415788" y="6424635"/>
                <a:ext cx="134937" cy="134937"/>
              </a:xfrm>
              <a:custGeom>
                <a:avLst/>
                <a:gdLst>
                  <a:gd name="T0" fmla="*/ 0 w 85"/>
                  <a:gd name="T1" fmla="*/ 0 h 85"/>
                  <a:gd name="T2" fmla="*/ 2147483647 w 85"/>
                  <a:gd name="T3" fmla="*/ 2147483647 h 85"/>
                  <a:gd name="T4" fmla="*/ 2147483647 w 85"/>
                  <a:gd name="T5" fmla="*/ 2147483647 h 85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85"/>
                  <a:gd name="T11" fmla="*/ 85 w 85"/>
                  <a:gd name="T12" fmla="*/ 85 h 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85">
                    <a:moveTo>
                      <a:pt x="0" y="0"/>
                    </a:moveTo>
                    <a:cubicBezTo>
                      <a:pt x="31" y="11"/>
                      <a:pt x="40" y="33"/>
                      <a:pt x="68" y="51"/>
                    </a:cubicBezTo>
                    <a:cubicBezTo>
                      <a:pt x="77" y="80"/>
                      <a:pt x="70" y="70"/>
                      <a:pt x="85" y="8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457200" y="754063"/>
            <a:ext cx="8231188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1000" indent="-3810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kumimoji="1" lang="en-US" altLang="zh-CN" sz="2400" b="1" dirty="0">
                <a:solidFill>
                  <a:srgbClr val="9999FF">
                    <a:lumMod val="50000"/>
                  </a:srgbClr>
                </a:solidFill>
                <a:latin typeface="+mj-ea"/>
              </a:rPr>
              <a:t>4</a:t>
            </a:r>
            <a:r>
              <a:rPr kumimoji="1" lang="zh-CN" altLang="en-US" sz="2400" b="1" dirty="0">
                <a:solidFill>
                  <a:srgbClr val="9999FF">
                    <a:lumMod val="50000"/>
                  </a:srgbClr>
                </a:solidFill>
                <a:latin typeface="+mj-ea"/>
              </a:rPr>
              <a:t>、向量的正交性</a:t>
            </a:r>
            <a:endParaRPr kumimoji="1" lang="en-US" altLang="zh-CN" sz="2400" b="1" dirty="0">
              <a:solidFill>
                <a:srgbClr val="9999FF">
                  <a:lumMod val="50000"/>
                </a:srgbClr>
              </a:solidFill>
              <a:latin typeface="+mj-ea"/>
            </a:endParaRPr>
          </a:p>
          <a:p>
            <a:pPr marL="381000" indent="-3810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 b="1" dirty="0">
              <a:solidFill>
                <a:srgbClr val="000000"/>
              </a:solidFill>
              <a:latin typeface="+mj-ea"/>
            </a:endParaRPr>
          </a:p>
          <a:p>
            <a:pPr marL="381000" indent="-3810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9999FF">
                    <a:lumMod val="50000"/>
                  </a:srgbClr>
                </a:solidFill>
                <a:latin typeface="+mj-ea"/>
              </a:rPr>
              <a:t>  定义：</a:t>
            </a:r>
            <a:r>
              <a:rPr kumimoji="1" lang="zh-CN" altLang="en-US" sz="2400" b="1" dirty="0">
                <a:solidFill>
                  <a:srgbClr val="000000"/>
                </a:solidFill>
                <a:latin typeface="+mj-ea"/>
              </a:rPr>
              <a:t>当 </a:t>
            </a:r>
            <a:r>
              <a:rPr kumimoji="1" lang="en-US" altLang="zh-CN" sz="2400" b="1" dirty="0">
                <a:solidFill>
                  <a:srgbClr val="000000"/>
                </a:solidFill>
                <a:latin typeface="+mj-ea"/>
              </a:rPr>
              <a:t>[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x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y</a:t>
            </a:r>
            <a:r>
              <a:rPr kumimoji="1" lang="en-US" altLang="zh-CN" sz="2400" b="1" dirty="0">
                <a:solidFill>
                  <a:srgbClr val="000000"/>
                </a:solidFill>
                <a:latin typeface="+mj-ea"/>
              </a:rPr>
              <a:t>] = 0</a:t>
            </a:r>
            <a:r>
              <a:rPr kumimoji="1" lang="zh-CN" altLang="en-US" sz="2400" b="1" dirty="0">
                <a:solidFill>
                  <a:srgbClr val="000000"/>
                </a:solidFill>
                <a:latin typeface="+mj-ea"/>
              </a:rPr>
              <a:t>（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+mj-ea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x</a:t>
            </a:r>
            <a:r>
              <a:rPr kumimoji="1" lang="en-US" altLang="zh-CN" sz="2400" b="1" dirty="0">
                <a:solidFill>
                  <a:srgbClr val="000000"/>
                </a:solidFill>
                <a:latin typeface="+mj-ea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+mj-ea"/>
              </a:rPr>
              <a:t>和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y</a:t>
            </a:r>
            <a:r>
              <a:rPr kumimoji="1" lang="en-US" altLang="zh-CN" sz="2400" b="1" dirty="0">
                <a:solidFill>
                  <a:srgbClr val="000000"/>
                </a:solidFill>
                <a:latin typeface="+mj-ea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+mj-ea"/>
              </a:rPr>
              <a:t>的夹角为直角），称向量 </a:t>
            </a:r>
            <a:endParaRPr kumimoji="1" lang="en-US" altLang="zh-CN" sz="2400" b="1" dirty="0">
              <a:solidFill>
                <a:srgbClr val="000000"/>
              </a:solidFill>
              <a:latin typeface="+mj-ea"/>
            </a:endParaRPr>
          </a:p>
          <a:p>
            <a:pPr marL="381000" indent="-3810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i="1" dirty="0">
                <a:solidFill>
                  <a:srgbClr val="000000"/>
                </a:solidFill>
              </a:rPr>
              <a:t>x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+mj-ea"/>
              </a:rPr>
              <a:t>和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y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latin typeface="+mj-ea"/>
              </a:rPr>
              <a:t>正交</a:t>
            </a:r>
            <a:r>
              <a:rPr kumimoji="1" lang="zh-CN" altLang="en-US" sz="2400" b="1" dirty="0">
                <a:solidFill>
                  <a:srgbClr val="000000"/>
                </a:solidFill>
                <a:latin typeface="+mj-ea"/>
              </a:rPr>
              <a:t>．</a:t>
            </a:r>
          </a:p>
          <a:p>
            <a:pPr marL="381000" indent="-3810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latin typeface="+mj-ea"/>
              </a:rPr>
              <a:t>结论：</a:t>
            </a:r>
            <a:r>
              <a:rPr kumimoji="1" lang="zh-CN" altLang="en-US" sz="2400" b="1" dirty="0">
                <a:solidFill>
                  <a:srgbClr val="FF0000"/>
                </a:solidFill>
                <a:latin typeface="+mj-ea"/>
              </a:rPr>
              <a:t>若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x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 = 0</a:t>
            </a:r>
            <a:r>
              <a:rPr kumimoji="1" lang="zh-CN" altLang="en-US" sz="2400" b="1" dirty="0">
                <a:solidFill>
                  <a:srgbClr val="FF0000"/>
                </a:solidFill>
                <a:latin typeface="+mj-ea"/>
              </a:rPr>
              <a:t>，则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x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latin typeface="+mj-ea"/>
              </a:rPr>
              <a:t>与任何向量都正交</a:t>
            </a:r>
            <a:r>
              <a:rPr kumimoji="1" lang="zh-CN" altLang="en-US" sz="2400" b="1" dirty="0">
                <a:solidFill>
                  <a:srgbClr val="000000"/>
                </a:solidFill>
                <a:latin typeface="+mj-ea"/>
              </a:rPr>
              <a:t>．</a:t>
            </a:r>
            <a:endParaRPr kumimoji="1" lang="en-US" altLang="zh-CN" sz="2400" b="1" dirty="0">
              <a:solidFill>
                <a:srgbClr val="000000"/>
              </a:solidFill>
              <a:latin typeface="+mj-ea"/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  <a:defRPr/>
            </a:pPr>
            <a:endParaRPr lang="en-US" altLang="zh-CN" sz="2400" b="1" dirty="0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000FF"/>
                </a:solidFill>
              </a:rPr>
              <a:t> 定义：</a:t>
            </a:r>
            <a:r>
              <a:rPr lang="zh-CN" altLang="en-US" sz="2400" b="1" dirty="0">
                <a:solidFill>
                  <a:srgbClr val="000000"/>
                </a:solidFill>
              </a:rPr>
              <a:t>两两正交的非零向量组成的向量组成为</a:t>
            </a:r>
            <a:r>
              <a:rPr lang="zh-CN" altLang="en-US" sz="2400" b="1" dirty="0">
                <a:solidFill>
                  <a:srgbClr val="FF0000"/>
                </a:solidFill>
              </a:rPr>
              <a:t>正交向量组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．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  <a:defRPr/>
            </a:pPr>
            <a:endParaRPr lang="zh-CN" altLang="en-US" sz="2400" b="1" dirty="0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000FF"/>
                </a:solidFill>
              </a:rPr>
              <a:t>定理：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若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维向量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dirty="0" err="1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</a:rPr>
              <a:t>r</a:t>
            </a:r>
            <a:r>
              <a:rPr kumimoji="1" lang="en-US" altLang="zh-CN" sz="2400" b="1" i="1" baseline="-25000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是一组两两正交的非零向量，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400" b="1" dirty="0">
                <a:solidFill>
                  <a:srgbClr val="000000"/>
                </a:solidFill>
              </a:rPr>
              <a:t>则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dirty="0" err="1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</a:rPr>
              <a:t>r</a:t>
            </a:r>
            <a:r>
              <a:rPr kumimoji="1" lang="en-US" altLang="zh-CN" sz="2400" b="1" i="1" baseline="-25000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线性无关．</a:t>
            </a:r>
            <a:endParaRPr kumimoji="1" lang="en-US" altLang="zh-CN" sz="2400" b="1" dirty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defRPr/>
            </a:pPr>
            <a:endParaRPr kumimoji="1" lang="zh-CN" altLang="en-US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0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457200" y="455613"/>
            <a:ext cx="8231188" cy="622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en-US" altLang="zh-CN" sz="2400" b="1" smtClean="0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FF"/>
                </a:solidFill>
              </a:rPr>
              <a:t>5</a:t>
            </a:r>
            <a:r>
              <a:rPr lang="zh-CN" altLang="en-US" sz="2400" b="1" smtClean="0">
                <a:solidFill>
                  <a:srgbClr val="0000FF"/>
                </a:solidFill>
              </a:rPr>
              <a:t>、向量空间的规范正交基</a:t>
            </a:r>
            <a:endParaRPr lang="en-US" altLang="zh-CN" sz="2400" b="1" smtClean="0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en-US" altLang="zh-CN" sz="2400" b="1" smtClean="0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定义：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维向量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是向量空间             中的向量，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满足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是向量空间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V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中的一个基（最大无关组）；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两两正交；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都是单位向量，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则称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V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规范正交基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D60093"/>
                </a:solidFill>
              </a:rPr>
              <a:t>normal orthogonal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D60093"/>
                </a:solidFill>
              </a:rPr>
              <a:t>basis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)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  <a:endParaRPr kumimoji="1" lang="en-US" altLang="zh-CN" sz="2400" b="1" smtClean="0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注：一个向量空间的规范正交基不唯一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.</a:t>
            </a:r>
            <a:endParaRPr kumimoji="1" lang="zh-CN" altLang="en-US" sz="2400" b="1" smtClean="0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</p:txBody>
      </p:sp>
      <p:graphicFrame>
        <p:nvGraphicFramePr>
          <p:cNvPr id="1295363" name="Object 4"/>
          <p:cNvGraphicFramePr>
            <a:graphicFrameLocks noChangeAspect="1"/>
          </p:cNvGraphicFramePr>
          <p:nvPr/>
        </p:nvGraphicFramePr>
        <p:xfrm>
          <a:off x="5767388" y="1773238"/>
          <a:ext cx="1016000" cy="406400"/>
        </p:xfrm>
        <a:graphic>
          <a:graphicData uri="http://schemas.openxmlformats.org/presentationml/2006/ole">
            <p:oleObj spid="_x0000_s136194" name="Equation" r:id="rId3" imgW="507780" imgH="20311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5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5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5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5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5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5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5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5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457200" y="828675"/>
            <a:ext cx="8231188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400" b="1" dirty="0">
                <a:solidFill>
                  <a:srgbClr val="00007D">
                    <a:lumMod val="60000"/>
                    <a:lumOff val="40000"/>
                  </a:srgbClr>
                </a:solidFill>
              </a:rPr>
              <a:t>6</a:t>
            </a:r>
            <a:r>
              <a:rPr kumimoji="1" lang="zh-CN" altLang="en-US" sz="2400" b="1" dirty="0">
                <a:solidFill>
                  <a:srgbClr val="00007D">
                    <a:lumMod val="60000"/>
                    <a:lumOff val="40000"/>
                  </a:srgbClr>
                </a:solidFill>
              </a:rPr>
              <a:t>、向量在规范正交基中的坐标</a:t>
            </a:r>
            <a:endParaRPr kumimoji="1" lang="en-US" altLang="zh-CN" sz="2400" b="1" dirty="0">
              <a:solidFill>
                <a:srgbClr val="00007D">
                  <a:lumMod val="60000"/>
                  <a:lumOff val="40000"/>
                </a:srgbClr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endParaRPr kumimoji="1" lang="en-US" altLang="zh-CN" sz="2400" b="1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400" b="1" dirty="0">
                <a:solidFill>
                  <a:srgbClr val="000000"/>
                </a:solidFill>
              </a:rPr>
              <a:t>设</a:t>
            </a:r>
            <a:r>
              <a:rPr kumimoji="1" lang="zh-CN" altLang="en-US" sz="2400" b="1" i="1" dirty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dirty="0" err="1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</a:rPr>
              <a:t>r</a:t>
            </a:r>
            <a:r>
              <a:rPr kumimoji="1" lang="en-US" altLang="zh-CN" sz="2400" b="1" i="1" baseline="-25000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是向量空间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V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中的一个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正交基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，则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V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中任意一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400" b="1" dirty="0">
                <a:solidFill>
                  <a:srgbClr val="000000"/>
                </a:solidFill>
              </a:rPr>
              <a:t>个向量可唯一表示为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x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+ …+ 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</a:rPr>
              <a:t>r</a:t>
            </a:r>
            <a:r>
              <a:rPr kumimoji="1" lang="en-US" altLang="zh-CN" sz="2400" b="1" i="1" dirty="0" err="1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</a:rPr>
              <a:t>r</a:t>
            </a:r>
            <a:endParaRPr kumimoji="1" lang="en-US" altLang="zh-CN" sz="2400" b="1" i="1" baseline="-25000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endParaRPr kumimoji="1" lang="en-US" altLang="zh-CN" sz="2400" b="1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400" b="1" dirty="0">
                <a:solidFill>
                  <a:srgbClr val="000000"/>
                </a:solidFill>
              </a:rPr>
              <a:t>于是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endParaRPr kumimoji="1" lang="zh-CN" altLang="en-US" sz="2400" b="1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400" b="1" dirty="0">
                <a:solidFill>
                  <a:srgbClr val="000000"/>
                </a:solidFill>
              </a:rPr>
              <a:t>特别地，若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dirty="0" err="1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是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V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的一个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规范正交基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，则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endParaRPr kumimoji="1" lang="zh-CN" altLang="en-US" sz="2400" b="1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endParaRPr kumimoji="1" lang="zh-CN" altLang="en-US" sz="2400" b="1" dirty="0">
              <a:solidFill>
                <a:srgbClr val="000000"/>
              </a:solidFill>
            </a:endParaRPr>
          </a:p>
        </p:txBody>
      </p:sp>
      <p:graphicFrame>
        <p:nvGraphicFramePr>
          <p:cNvPr id="186373" name="Object 4"/>
          <p:cNvGraphicFramePr>
            <a:graphicFrameLocks noChangeAspect="1"/>
          </p:cNvGraphicFramePr>
          <p:nvPr/>
        </p:nvGraphicFramePr>
        <p:xfrm>
          <a:off x="2268538" y="2852738"/>
          <a:ext cx="4318000" cy="889000"/>
        </p:xfrm>
        <a:graphic>
          <a:graphicData uri="http://schemas.openxmlformats.org/presentationml/2006/ole">
            <p:oleObj spid="_x0000_s137218" name="Equation" r:id="rId3" imgW="2159000" imgH="444500" progId="">
              <p:embed/>
            </p:oleObj>
          </a:graphicData>
        </a:graphic>
      </p:graphicFrame>
      <p:graphicFrame>
        <p:nvGraphicFramePr>
          <p:cNvPr id="186374" name="Object 5"/>
          <p:cNvGraphicFramePr>
            <a:graphicFrameLocks noChangeAspect="1"/>
          </p:cNvGraphicFramePr>
          <p:nvPr/>
        </p:nvGraphicFramePr>
        <p:xfrm>
          <a:off x="2981325" y="4868863"/>
          <a:ext cx="3149600" cy="457200"/>
        </p:xfrm>
        <a:graphic>
          <a:graphicData uri="http://schemas.openxmlformats.org/presentationml/2006/ole">
            <p:oleObj spid="_x0000_s137219" name="Equation" r:id="rId4" imgW="1574800" imgH="228600" progId="">
              <p:embed/>
            </p:oleObj>
          </a:graphicData>
        </a:graphic>
      </p:graphicFrame>
      <p:sp>
        <p:nvSpPr>
          <p:cNvPr id="186377" name="WordArt 9"/>
          <p:cNvSpPr>
            <a:spLocks noChangeArrowheads="1" noChangeShapeType="1" noTextEdit="1"/>
          </p:cNvSpPr>
          <p:nvPr/>
        </p:nvSpPr>
        <p:spPr bwMode="auto">
          <a:xfrm>
            <a:off x="3906838" y="4465638"/>
            <a:ext cx="665162" cy="7635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 kern="10" smtClean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6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6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9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7625"/>
            <a:ext cx="8229600" cy="5351463"/>
          </a:xfrm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第一步：正交化</a:t>
            </a:r>
            <a:r>
              <a:rPr lang="en-US" altLang="zh-CN" smtClean="0">
                <a:solidFill>
                  <a:srgbClr val="FF0000"/>
                </a:solidFill>
              </a:rPr>
              <a:t>——</a:t>
            </a:r>
            <a:r>
              <a:rPr lang="zh-CN" altLang="en-US" smtClean="0">
                <a:solidFill>
                  <a:srgbClr val="FF0000"/>
                </a:solidFill>
              </a:rPr>
              <a:t>施密特（</a:t>
            </a:r>
            <a:r>
              <a:rPr lang="en-US" altLang="zh-CN" smtClean="0">
                <a:solidFill>
                  <a:srgbClr val="FF0000"/>
                </a:solidFill>
              </a:rPr>
              <a:t>Schimidt</a:t>
            </a:r>
            <a:r>
              <a:rPr lang="zh-CN" altLang="en-US" smtClean="0">
                <a:solidFill>
                  <a:srgbClr val="FF0000"/>
                </a:solidFill>
              </a:rPr>
              <a:t>）正交化过程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smtClean="0"/>
              <a:t>设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/>
              <a:t>a</a:t>
            </a:r>
            <a:r>
              <a:rPr kumimoji="1" lang="en-US" altLang="zh-CN" i="1" baseline="-25000" smtClean="0"/>
              <a:t>r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是向量空间 </a:t>
            </a:r>
            <a:r>
              <a:rPr kumimoji="1" lang="en-US" altLang="zh-CN" i="1" smtClean="0"/>
              <a:t>V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中的一个基，那么令</a:t>
            </a:r>
          </a:p>
          <a:p>
            <a:pPr eaLnBrk="1" hangingPunct="1"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smtClean="0"/>
              <a:t>于是</a:t>
            </a:r>
            <a:r>
              <a:rPr kumimoji="1" lang="zh-CN" altLang="en-US" i="1" smtClean="0"/>
              <a:t> </a:t>
            </a:r>
            <a:r>
              <a:rPr kumimoji="1" lang="en-US" altLang="zh-CN" i="1" smtClean="0"/>
              <a:t>b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b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/>
              <a:t>b</a:t>
            </a:r>
            <a:r>
              <a:rPr kumimoji="1" lang="en-US" altLang="zh-CN" i="1" baseline="-25000" smtClean="0"/>
              <a:t>r </a:t>
            </a:r>
            <a:r>
              <a:rPr kumimoji="1" lang="zh-CN" altLang="en-US" smtClean="0"/>
              <a:t>两两正交，并且与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/>
              <a:t>a</a:t>
            </a:r>
            <a:r>
              <a:rPr kumimoji="1" lang="en-US" altLang="zh-CN" i="1" baseline="-25000" smtClean="0"/>
              <a:t>r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等价，即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smtClean="0"/>
              <a:t> </a:t>
            </a:r>
            <a:r>
              <a:rPr kumimoji="1" lang="en-US" altLang="zh-CN" i="1" smtClean="0"/>
              <a:t>b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b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/>
              <a:t>b</a:t>
            </a:r>
            <a:r>
              <a:rPr kumimoji="1" lang="en-US" altLang="zh-CN" i="1" baseline="-25000" smtClean="0"/>
              <a:t>r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是向量空间 </a:t>
            </a:r>
            <a:r>
              <a:rPr kumimoji="1" lang="en-US" altLang="zh-CN" i="1" smtClean="0"/>
              <a:t>V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中的一个</a:t>
            </a:r>
            <a:r>
              <a:rPr kumimoji="1" lang="zh-CN" altLang="en-US" smtClean="0">
                <a:solidFill>
                  <a:srgbClr val="0000FF"/>
                </a:solidFill>
              </a:rPr>
              <a:t>正交基</a:t>
            </a:r>
            <a:r>
              <a:rPr kumimoji="1" lang="zh-CN" altLang="en-US" smtClean="0"/>
              <a:t>．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FF0000"/>
                </a:solidFill>
              </a:rPr>
              <a:t>特别地，</a:t>
            </a:r>
            <a:r>
              <a:rPr kumimoji="1" lang="en-US" altLang="zh-CN" i="1" smtClean="0">
                <a:solidFill>
                  <a:srgbClr val="FF0000"/>
                </a:solidFill>
              </a:rPr>
              <a:t>b</a:t>
            </a:r>
            <a:r>
              <a:rPr kumimoji="1" lang="en-US" altLang="zh-CN" baseline="-25000" smtClean="0">
                <a:solidFill>
                  <a:srgbClr val="FF0000"/>
                </a:solidFill>
              </a:rPr>
              <a:t>1</a:t>
            </a:r>
            <a:r>
              <a:rPr kumimoji="1" lang="en-US" altLang="zh-CN" smtClean="0">
                <a:solidFill>
                  <a:srgbClr val="FF0000"/>
                </a:solidFill>
              </a:rPr>
              <a:t>, …, </a:t>
            </a:r>
            <a:r>
              <a:rPr kumimoji="1" lang="en-US" altLang="zh-CN" i="1" smtClean="0">
                <a:solidFill>
                  <a:srgbClr val="FF0000"/>
                </a:solidFill>
              </a:rPr>
              <a:t>b</a:t>
            </a:r>
            <a:r>
              <a:rPr kumimoji="1" lang="en-US" altLang="zh-CN" i="1" baseline="-25000" smtClean="0">
                <a:solidFill>
                  <a:srgbClr val="FF0000"/>
                </a:solidFill>
              </a:rPr>
              <a:t>k </a:t>
            </a:r>
            <a:r>
              <a:rPr kumimoji="1" lang="zh-CN" altLang="en-US" smtClean="0">
                <a:solidFill>
                  <a:srgbClr val="FF0000"/>
                </a:solidFill>
              </a:rPr>
              <a:t>与</a:t>
            </a:r>
            <a:r>
              <a:rPr kumimoji="1" lang="en-US" altLang="zh-CN" i="1" smtClean="0">
                <a:solidFill>
                  <a:srgbClr val="FF0000"/>
                </a:solidFill>
              </a:rPr>
              <a:t>a</a:t>
            </a:r>
            <a:r>
              <a:rPr kumimoji="1" lang="en-US" altLang="zh-CN" baseline="-25000" smtClean="0">
                <a:solidFill>
                  <a:srgbClr val="FF0000"/>
                </a:solidFill>
              </a:rPr>
              <a:t>1</a:t>
            </a:r>
            <a:r>
              <a:rPr kumimoji="1" lang="en-US" altLang="zh-CN" smtClean="0">
                <a:solidFill>
                  <a:srgbClr val="FF0000"/>
                </a:solidFill>
              </a:rPr>
              <a:t>, …, </a:t>
            </a:r>
            <a:r>
              <a:rPr kumimoji="1" lang="en-US" altLang="zh-CN" i="1" smtClean="0">
                <a:solidFill>
                  <a:srgbClr val="FF0000"/>
                </a:solidFill>
              </a:rPr>
              <a:t>a</a:t>
            </a:r>
            <a:r>
              <a:rPr kumimoji="1" lang="en-US" altLang="zh-CN" i="1" baseline="-25000" smtClean="0">
                <a:solidFill>
                  <a:srgbClr val="FF0000"/>
                </a:solidFill>
              </a:rPr>
              <a:t>k</a:t>
            </a:r>
            <a:r>
              <a:rPr kumimoji="1" lang="en-US" altLang="zh-CN" smtClean="0">
                <a:solidFill>
                  <a:srgbClr val="FF0000"/>
                </a:solidFill>
              </a:rPr>
              <a:t> </a:t>
            </a:r>
            <a:r>
              <a:rPr kumimoji="1" lang="zh-CN" altLang="en-US" smtClean="0">
                <a:solidFill>
                  <a:srgbClr val="FF0000"/>
                </a:solidFill>
              </a:rPr>
              <a:t>等价（</a:t>
            </a:r>
            <a:r>
              <a:rPr kumimoji="1" lang="en-US" altLang="zh-CN" smtClean="0">
                <a:solidFill>
                  <a:srgbClr val="FF0000"/>
                </a:solidFill>
              </a:rPr>
              <a:t>1 </a:t>
            </a:r>
            <a:r>
              <a:rPr kumimoji="1" lang="en-US" altLang="en-US" smtClean="0">
                <a:solidFill>
                  <a:srgbClr val="FF0000"/>
                </a:solidFill>
              </a:rPr>
              <a:t>≤</a:t>
            </a:r>
            <a:r>
              <a:rPr kumimoji="1" lang="en-US" altLang="zh-CN" smtClean="0">
                <a:solidFill>
                  <a:srgbClr val="FF0000"/>
                </a:solidFill>
              </a:rPr>
              <a:t> </a:t>
            </a:r>
            <a:r>
              <a:rPr kumimoji="1" lang="en-US" altLang="zh-CN" i="1" smtClean="0">
                <a:solidFill>
                  <a:srgbClr val="FF0000"/>
                </a:solidFill>
              </a:rPr>
              <a:t>k</a:t>
            </a:r>
            <a:r>
              <a:rPr kumimoji="1" lang="en-US" altLang="zh-CN" smtClean="0">
                <a:solidFill>
                  <a:srgbClr val="FF0000"/>
                </a:solidFill>
              </a:rPr>
              <a:t> </a:t>
            </a:r>
            <a:r>
              <a:rPr kumimoji="1" lang="en-US" altLang="en-US" sz="2800" smtClean="0">
                <a:solidFill>
                  <a:srgbClr val="FF0000"/>
                </a:solidFill>
              </a:rPr>
              <a:t>≤</a:t>
            </a:r>
            <a:r>
              <a:rPr kumimoji="1" lang="en-US" altLang="zh-CN" smtClean="0">
                <a:solidFill>
                  <a:srgbClr val="FF0000"/>
                </a:solidFill>
              </a:rPr>
              <a:t> </a:t>
            </a:r>
            <a:r>
              <a:rPr kumimoji="1" lang="en-US" altLang="zh-CN" i="1" smtClean="0">
                <a:solidFill>
                  <a:srgbClr val="FF0000"/>
                </a:solidFill>
              </a:rPr>
              <a:t>r</a:t>
            </a:r>
            <a:r>
              <a:rPr kumimoji="1" lang="zh-CN" altLang="en-US" smtClean="0">
                <a:solidFill>
                  <a:srgbClr val="FF0000"/>
                </a:solidFill>
              </a:rPr>
              <a:t>）．</a:t>
            </a:r>
          </a:p>
        </p:txBody>
      </p:sp>
      <p:graphicFrame>
        <p:nvGraphicFramePr>
          <p:cNvPr id="189444" name="Object 5"/>
          <p:cNvGraphicFramePr>
            <a:graphicFrameLocks noChangeAspect="1"/>
          </p:cNvGraphicFramePr>
          <p:nvPr/>
        </p:nvGraphicFramePr>
        <p:xfrm>
          <a:off x="555625" y="3962400"/>
          <a:ext cx="6248400" cy="1193800"/>
        </p:xfrm>
        <a:graphic>
          <a:graphicData uri="http://schemas.openxmlformats.org/presentationml/2006/ole">
            <p:oleObj spid="_x0000_s138242" name="Equation" r:id="rId3" imgW="3124200" imgH="596900" progId="">
              <p:embed/>
            </p:oleObj>
          </a:graphicData>
        </a:graphic>
      </p:graphicFrame>
      <p:graphicFrame>
        <p:nvGraphicFramePr>
          <p:cNvPr id="1297412" name="Object 6"/>
          <p:cNvGraphicFramePr>
            <a:graphicFrameLocks noChangeAspect="1"/>
          </p:cNvGraphicFramePr>
          <p:nvPr/>
        </p:nvGraphicFramePr>
        <p:xfrm>
          <a:off x="555625" y="2492375"/>
          <a:ext cx="889000" cy="457200"/>
        </p:xfrm>
        <a:graphic>
          <a:graphicData uri="http://schemas.openxmlformats.org/presentationml/2006/ole">
            <p:oleObj spid="_x0000_s138243" name="Equation" r:id="rId4" imgW="444307" imgH="228501" progId="">
              <p:embed/>
            </p:oleObj>
          </a:graphicData>
        </a:graphic>
      </p:graphicFrame>
      <p:graphicFrame>
        <p:nvGraphicFramePr>
          <p:cNvPr id="1297413" name="Object 7"/>
          <p:cNvGraphicFramePr>
            <a:graphicFrameLocks noChangeAspect="1"/>
          </p:cNvGraphicFramePr>
          <p:nvPr/>
        </p:nvGraphicFramePr>
        <p:xfrm>
          <a:off x="555625" y="3043238"/>
          <a:ext cx="3454400" cy="889000"/>
        </p:xfrm>
        <a:graphic>
          <a:graphicData uri="http://schemas.openxmlformats.org/presentationml/2006/ole">
            <p:oleObj spid="_x0000_s138244" name="Equation" r:id="rId5" imgW="1726451" imgH="444307" progId="">
              <p:embed/>
            </p:oleObj>
          </a:graphicData>
        </a:graphic>
      </p:graphicFrame>
      <p:sp>
        <p:nvSpPr>
          <p:cNvPr id="189476" name="Rectangle 36"/>
          <p:cNvSpPr>
            <a:spLocks noChangeArrowheads="1"/>
          </p:cNvSpPr>
          <p:nvPr/>
        </p:nvSpPr>
        <p:spPr bwMode="auto">
          <a:xfrm>
            <a:off x="1647825" y="3429000"/>
            <a:ext cx="865188" cy="792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89477" name="Rectangle 37"/>
          <p:cNvSpPr>
            <a:spLocks noChangeArrowheads="1"/>
          </p:cNvSpPr>
          <p:nvPr/>
        </p:nvSpPr>
        <p:spPr bwMode="auto">
          <a:xfrm>
            <a:off x="3059113" y="3429000"/>
            <a:ext cx="865187" cy="792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89478" name="Rectangle 38"/>
          <p:cNvSpPr>
            <a:spLocks noChangeArrowheads="1"/>
          </p:cNvSpPr>
          <p:nvPr/>
        </p:nvSpPr>
        <p:spPr bwMode="auto">
          <a:xfrm>
            <a:off x="5032375" y="3429000"/>
            <a:ext cx="1223963" cy="792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297417" name="Text Box 10"/>
          <p:cNvSpPr txBox="1">
            <a:spLocks noChangeArrowheads="1"/>
          </p:cNvSpPr>
          <p:nvPr/>
        </p:nvSpPr>
        <p:spPr bwMode="auto">
          <a:xfrm>
            <a:off x="539750" y="620713"/>
            <a:ext cx="6265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CC"/>
                </a:solidFill>
                <a:latin typeface="楷体_GB2312" pitchFamily="49" charset="-122"/>
              </a:rPr>
              <a:t>7</a:t>
            </a:r>
            <a:r>
              <a:rPr lang="zh-CN" altLang="en-US" sz="2400" b="1" smtClean="0">
                <a:solidFill>
                  <a:srgbClr val="0000CC"/>
                </a:solidFill>
                <a:latin typeface="楷体_GB2312" pitchFamily="49" charset="-122"/>
              </a:rPr>
              <a:t>、基化为规范正交基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89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89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89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76" grpId="0" animBg="1"/>
      <p:bldP spid="189477" grpId="0" animBg="1"/>
      <p:bldP spid="18947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457200" y="2138363"/>
            <a:ext cx="83629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定义：</a:t>
            </a:r>
            <a:r>
              <a:rPr lang="zh-CN" altLang="en-US" sz="2400" b="1" smtClean="0">
                <a:solidFill>
                  <a:srgbClr val="000000"/>
                </a:solidFill>
              </a:rPr>
              <a:t>如果</a:t>
            </a:r>
            <a:r>
              <a:rPr lang="zh-CN" altLang="en-US" sz="2400" b="1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阶矩阵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满足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r>
              <a:rPr lang="zh-CN" altLang="en-US" sz="2400" b="1" smtClean="0">
                <a:solidFill>
                  <a:srgbClr val="0000FF"/>
                </a:solidFill>
              </a:rPr>
              <a:t>即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A</a:t>
            </a:r>
            <a:r>
              <a:rPr kumimoji="1" lang="en-US" altLang="en-US" sz="2400" b="1" i="1" baseline="30000" smtClean="0">
                <a:solidFill>
                  <a:srgbClr val="0000FF"/>
                </a:solidFill>
              </a:rPr>
              <a:t>－</a:t>
            </a:r>
            <a:r>
              <a:rPr kumimoji="1" lang="en-US" altLang="zh-CN" sz="2400" b="1" baseline="30000" smtClean="0">
                <a:solidFill>
                  <a:srgbClr val="0000FF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FF"/>
                </a:solidFill>
              </a:rPr>
              <a:t>A</a:t>
            </a:r>
            <a:r>
              <a:rPr kumimoji="1" lang="en-US" altLang="zh-CN" sz="2400" b="1" baseline="30000" smtClean="0">
                <a:solidFill>
                  <a:srgbClr val="0000FF"/>
                </a:solidFill>
              </a:rPr>
              <a:t>T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，</a:t>
            </a: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则称矩阵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为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正交矩阵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，简称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正交阵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000000"/>
                </a:solidFill>
              </a:rPr>
              <a:t>方阵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为正交阵的充分必要条件是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</a:t>
            </a:r>
            <a:r>
              <a:rPr lang="zh-CN" altLang="en-US" sz="2400" b="1" smtClean="0">
                <a:solidFill>
                  <a:srgbClr val="0000FF"/>
                </a:solidFill>
              </a:rPr>
              <a:t>列向量</a:t>
            </a:r>
            <a:r>
              <a:rPr lang="zh-CN" altLang="en-US" sz="2400" b="1" smtClean="0">
                <a:solidFill>
                  <a:srgbClr val="000000"/>
                </a:solidFill>
              </a:rPr>
              <a:t>都是单位向量，且两两正交．即</a:t>
            </a:r>
            <a:r>
              <a:rPr lang="zh-CN" altLang="en-US" sz="2400" b="1" i="1" smtClean="0">
                <a:solidFill>
                  <a:srgbClr val="FF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</a:t>
            </a:r>
            <a:r>
              <a:rPr lang="zh-CN" altLang="en-US" sz="2400" b="1" smtClean="0">
                <a:solidFill>
                  <a:srgbClr val="0000FF"/>
                </a:solidFill>
              </a:rPr>
              <a:t>列向量组</a:t>
            </a:r>
            <a:r>
              <a:rPr lang="zh-CN" altLang="en-US" sz="2400" b="1" smtClean="0">
                <a:solidFill>
                  <a:srgbClr val="000000"/>
                </a:solidFill>
              </a:rPr>
              <a:t>构成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i="1" baseline="30000" smtClean="0">
                <a:solidFill>
                  <a:srgbClr val="000000"/>
                </a:solidFill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的规范正交基．</a:t>
            </a:r>
            <a:endParaRPr lang="zh-CN" altLang="en-US" sz="2400" b="1" smtClean="0">
              <a:solidFill>
                <a:srgbClr val="000000"/>
              </a:solidFill>
              <a:latin typeface="楷体_GB2312" pitchFamily="49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000000"/>
                </a:solidFill>
              </a:rPr>
              <a:t>方阵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为正交阵的充分必要条件是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</a:t>
            </a:r>
            <a:r>
              <a:rPr lang="zh-CN" altLang="en-US" sz="2400" b="1" smtClean="0">
                <a:solidFill>
                  <a:srgbClr val="0000FF"/>
                </a:solidFill>
              </a:rPr>
              <a:t>行向量</a:t>
            </a:r>
            <a:r>
              <a:rPr lang="zh-CN" altLang="en-US" sz="2400" b="1" smtClean="0">
                <a:solidFill>
                  <a:srgbClr val="000000"/>
                </a:solidFill>
              </a:rPr>
              <a:t>都是单位向量，且两两正交．</a:t>
            </a:r>
          </a:p>
        </p:txBody>
      </p:sp>
      <p:sp>
        <p:nvSpPr>
          <p:cNvPr id="194571" name="Rectangle 11"/>
          <p:cNvSpPr>
            <a:spLocks noChangeArrowheads="1"/>
          </p:cNvSpPr>
          <p:nvPr/>
        </p:nvSpPr>
        <p:spPr bwMode="auto">
          <a:xfrm>
            <a:off x="400050" y="5084763"/>
            <a:ext cx="842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                                      </a:t>
            </a:r>
            <a:r>
              <a:rPr lang="zh-CN" altLang="en-US" sz="2400" b="1" smtClean="0">
                <a:solidFill>
                  <a:srgbClr val="000000"/>
                </a:solidFill>
              </a:rPr>
              <a:t>即</a:t>
            </a:r>
            <a:r>
              <a:rPr lang="zh-CN" altLang="en-US" sz="2400" b="1" i="1" smtClean="0">
                <a:solidFill>
                  <a:srgbClr val="FF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</a:t>
            </a:r>
            <a:r>
              <a:rPr lang="zh-CN" altLang="en-US" sz="2400" b="1" smtClean="0">
                <a:solidFill>
                  <a:srgbClr val="0000FF"/>
                </a:solidFill>
              </a:rPr>
              <a:t>行向量组</a:t>
            </a:r>
            <a:r>
              <a:rPr lang="zh-CN" altLang="en-US" sz="2400" b="1" smtClean="0">
                <a:solidFill>
                  <a:srgbClr val="000000"/>
                </a:solidFill>
              </a:rPr>
              <a:t>构成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i="1" baseline="30000" smtClean="0">
                <a:solidFill>
                  <a:srgbClr val="000000"/>
                </a:solidFill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的规范正交基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1298436" name="Text Box 5"/>
          <p:cNvSpPr txBox="1">
            <a:spLocks noChangeArrowheads="1"/>
          </p:cNvSpPr>
          <p:nvPr/>
        </p:nvSpPr>
        <p:spPr bwMode="auto">
          <a:xfrm>
            <a:off x="539750" y="1171575"/>
            <a:ext cx="6265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CC"/>
                </a:solidFill>
                <a:latin typeface="楷体_GB2312" pitchFamily="49" charset="-122"/>
              </a:rPr>
              <a:t>8</a:t>
            </a:r>
            <a:r>
              <a:rPr lang="zh-CN" altLang="en-US" sz="2400" b="1" smtClean="0">
                <a:solidFill>
                  <a:srgbClr val="0000CC"/>
                </a:solidFill>
                <a:latin typeface="楷体_GB2312" pitchFamily="49" charset="-122"/>
              </a:rPr>
              <a:t>、正交矩阵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714375" y="693738"/>
            <a:ext cx="7929563" cy="25304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latin typeface="黑体"/>
                <a:ea typeface="黑体"/>
              </a:rPr>
              <a:t>※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charset="0"/>
              </a:rPr>
              <a:t>内积是两个向量之间的一种运算，其结果是一个实数．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latin typeface="黑体"/>
                <a:ea typeface="黑体"/>
              </a:rPr>
              <a:t>※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charset="0"/>
              </a:rPr>
              <a:t>内积可用矩阵乘法表示：当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Arial" charset="0"/>
              </a:rPr>
              <a:t>x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charset="0"/>
              </a:rPr>
              <a:t>和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Arial" charset="0"/>
              </a:rPr>
              <a:t>y 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charset="0"/>
              </a:rPr>
              <a:t>都是</a:t>
            </a:r>
            <a:r>
              <a:rPr kumimoji="1" lang="zh-CN" altLang="en-US" sz="2400" b="1" dirty="0">
                <a:solidFill>
                  <a:srgbClr val="0000FF"/>
                </a:solidFill>
                <a:latin typeface="Arial" charset="0"/>
              </a:rPr>
              <a:t>列向量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charset="0"/>
              </a:rPr>
              <a:t>时，</a:t>
            </a:r>
            <a:endParaRPr kumimoji="1" lang="en-US" altLang="zh-CN" sz="24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kumimoji="1" lang="en-US" altLang="zh-CN" sz="24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kumimoji="1" lang="en-US" altLang="zh-CN" sz="24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kumimoji="1" lang="en-US" altLang="zh-CN" sz="2400" b="1" dirty="0">
              <a:solidFill>
                <a:srgbClr val="000000"/>
              </a:solidFill>
              <a:latin typeface="Arial" charset="0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</a:rPr>
              <a:t>             [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x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y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charset="0"/>
              </a:rPr>
              <a:t>] </a:t>
            </a:r>
            <a:endParaRPr lang="zh-CN" altLang="en-US" sz="2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2375" name="TextBox 3"/>
          <p:cNvSpPr txBox="1">
            <a:spLocks noChangeArrowheads="1"/>
          </p:cNvSpPr>
          <p:nvPr/>
        </p:nvSpPr>
        <p:spPr bwMode="auto">
          <a:xfrm>
            <a:off x="1042988" y="4713288"/>
            <a:ext cx="7416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例：求向量                                     的内积。</a:t>
            </a:r>
            <a:r>
              <a:rPr lang="zh-CN" altLang="en-US" sz="240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</a:p>
        </p:txBody>
      </p:sp>
      <p:graphicFrame>
        <p:nvGraphicFramePr>
          <p:cNvPr id="442370" name="Object 2"/>
          <p:cNvGraphicFramePr>
            <a:graphicFrameLocks noChangeAspect="1"/>
          </p:cNvGraphicFramePr>
          <p:nvPr/>
        </p:nvGraphicFramePr>
        <p:xfrm>
          <a:off x="2903538" y="4238625"/>
          <a:ext cx="2747962" cy="1481138"/>
        </p:xfrm>
        <a:graphic>
          <a:graphicData uri="http://schemas.openxmlformats.org/presentationml/2006/ole">
            <p:oleObj spid="_x0000_s105474" name="公式" r:id="rId3" imgW="1320227" imgH="710891" progId="Equation.3">
              <p:embed/>
            </p:oleObj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42988" y="5967413"/>
            <a:ext cx="720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解：</a:t>
            </a:r>
            <a:r>
              <a:rPr lang="zh-CN" altLang="en-US" sz="240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</a:p>
        </p:txBody>
      </p:sp>
      <p:graphicFrame>
        <p:nvGraphicFramePr>
          <p:cNvPr id="1847299" name="Object 3"/>
          <p:cNvGraphicFramePr>
            <a:graphicFrameLocks noChangeAspect="1"/>
          </p:cNvGraphicFramePr>
          <p:nvPr/>
        </p:nvGraphicFramePr>
        <p:xfrm>
          <a:off x="1751013" y="6005513"/>
          <a:ext cx="1955800" cy="423862"/>
        </p:xfrm>
        <a:graphic>
          <a:graphicData uri="http://schemas.openxmlformats.org/presentationml/2006/ole">
            <p:oleObj spid="_x0000_s105475" name="公式" r:id="rId4" imgW="939392" imgH="203112" progId="Equation.3">
              <p:embed/>
            </p:oleObj>
          </a:graphicData>
        </a:graphic>
      </p:graphicFrame>
      <p:graphicFrame>
        <p:nvGraphicFramePr>
          <p:cNvPr id="1847300" name="Object 4"/>
          <p:cNvGraphicFramePr>
            <a:graphicFrameLocks noChangeAspect="1"/>
          </p:cNvGraphicFramePr>
          <p:nvPr/>
        </p:nvGraphicFramePr>
        <p:xfrm>
          <a:off x="3779838" y="6022975"/>
          <a:ext cx="896937" cy="371475"/>
        </p:xfrm>
        <a:graphic>
          <a:graphicData uri="http://schemas.openxmlformats.org/presentationml/2006/ole">
            <p:oleObj spid="_x0000_s105476" name="公式" r:id="rId5" imgW="431425" imgH="177646" progId="Equation.3">
              <p:embed/>
            </p:oleObj>
          </a:graphicData>
        </a:graphic>
      </p:graphicFrame>
      <p:graphicFrame>
        <p:nvGraphicFramePr>
          <p:cNvPr id="1847301" name="Object 5"/>
          <p:cNvGraphicFramePr>
            <a:graphicFrameLocks noChangeAspect="1"/>
          </p:cNvGraphicFramePr>
          <p:nvPr/>
        </p:nvGraphicFramePr>
        <p:xfrm>
          <a:off x="4673600" y="5997575"/>
          <a:ext cx="1266825" cy="425450"/>
        </p:xfrm>
        <a:graphic>
          <a:graphicData uri="http://schemas.openxmlformats.org/presentationml/2006/ole">
            <p:oleObj spid="_x0000_s105477" name="公式" r:id="rId6" imgW="609336" imgH="203112" progId="Equation.3">
              <p:embed/>
            </p:oleObj>
          </a:graphicData>
        </a:graphic>
      </p:graphicFrame>
      <p:graphicFrame>
        <p:nvGraphicFramePr>
          <p:cNvPr id="1847302" name="Object 6"/>
          <p:cNvGraphicFramePr>
            <a:graphicFrameLocks noChangeAspect="1"/>
          </p:cNvGraphicFramePr>
          <p:nvPr/>
        </p:nvGraphicFramePr>
        <p:xfrm>
          <a:off x="5915025" y="5997575"/>
          <a:ext cx="896938" cy="373063"/>
        </p:xfrm>
        <a:graphic>
          <a:graphicData uri="http://schemas.openxmlformats.org/presentationml/2006/ole">
            <p:oleObj spid="_x0000_s105478" name="公式" r:id="rId7" imgW="431425" imgH="177646" progId="Equation.3">
              <p:embed/>
            </p:oleObj>
          </a:graphicData>
        </a:graphic>
      </p:graphicFrame>
      <p:graphicFrame>
        <p:nvGraphicFramePr>
          <p:cNvPr id="212997" name="Object 8"/>
          <p:cNvGraphicFramePr>
            <a:graphicFrameLocks noChangeAspect="1"/>
          </p:cNvGraphicFramePr>
          <p:nvPr/>
        </p:nvGraphicFramePr>
        <p:xfrm>
          <a:off x="2786063" y="2051050"/>
          <a:ext cx="2792412" cy="1878013"/>
        </p:xfrm>
        <a:graphic>
          <a:graphicData uri="http://schemas.openxmlformats.org/presentationml/2006/ole">
            <p:oleObj spid="_x0000_s105479" name="Equation" r:id="rId8" imgW="1397000" imgH="939800" progId="">
              <p:embed/>
            </p:oleObj>
          </a:graphicData>
        </a:graphic>
      </p:graphicFrame>
      <p:graphicFrame>
        <p:nvGraphicFramePr>
          <p:cNvPr id="212998" name="Object 9"/>
          <p:cNvGraphicFramePr>
            <a:graphicFrameLocks noChangeAspect="1"/>
          </p:cNvGraphicFramePr>
          <p:nvPr/>
        </p:nvGraphicFramePr>
        <p:xfrm>
          <a:off x="5610225" y="2643188"/>
          <a:ext cx="863600" cy="457200"/>
        </p:xfrm>
        <a:graphic>
          <a:graphicData uri="http://schemas.openxmlformats.org/presentationml/2006/ole">
            <p:oleObj spid="_x0000_s105480" name="Equation" r:id="rId9" imgW="431613" imgH="22850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4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184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0"/>
                                        <p:tgtEl>
                                          <p:spTgt spid="184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4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kumimoji="1" lang="en-US" altLang="zh-CN" sz="3600" b="1" smtClean="0">
                <a:solidFill>
                  <a:srgbClr val="CC0099"/>
                </a:solidFill>
                <a:latin typeface="楷体_GB2312" pitchFamily="49" charset="-122"/>
              </a:rPr>
              <a:t>§</a:t>
            </a:r>
            <a:r>
              <a:rPr kumimoji="1" lang="en-US" altLang="zh-CN" sz="3600" b="1" smtClean="0">
                <a:solidFill>
                  <a:srgbClr val="CC0099"/>
                </a:solidFill>
              </a:rPr>
              <a:t>2</a:t>
            </a:r>
            <a:r>
              <a:rPr kumimoji="1" lang="en-US" altLang="zh-CN" sz="3600" b="1" smtClean="0">
                <a:solidFill>
                  <a:srgbClr val="CC0099"/>
                </a:solidFill>
                <a:latin typeface="楷体_GB2312" pitchFamily="49" charset="-122"/>
              </a:rPr>
              <a:t>  </a:t>
            </a:r>
            <a:r>
              <a:rPr kumimoji="1" lang="zh-CN" altLang="en-US" sz="3600" b="1" smtClean="0">
                <a:solidFill>
                  <a:srgbClr val="CC0099"/>
                </a:solidFill>
                <a:latin typeface="楷体_GB2312" pitchFamily="49" charset="-122"/>
              </a:rPr>
              <a:t>方阵的特征值与特征向量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引言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00FF"/>
              </a:buClr>
            </a:pPr>
            <a:r>
              <a:rPr lang="zh-CN" altLang="en-US" smtClean="0"/>
              <a:t>纯量阵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altLang="zh-CN" i="1" smtClean="0">
                <a:solidFill>
                  <a:srgbClr val="0000FF"/>
                </a:solidFill>
              </a:rPr>
              <a:t>E</a:t>
            </a:r>
            <a:r>
              <a:rPr lang="en-US" altLang="zh-CN" smtClean="0"/>
              <a:t> </a:t>
            </a:r>
            <a:r>
              <a:rPr lang="zh-CN" altLang="en-US" smtClean="0"/>
              <a:t>与任何同阶矩阵的乘法都满足交换律，即</a:t>
            </a:r>
          </a:p>
          <a:p>
            <a:pPr algn="ctr"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mtClean="0"/>
              <a:t>(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altLang="zh-CN" i="1" smtClean="0">
                <a:solidFill>
                  <a:srgbClr val="0000FF"/>
                </a:solidFill>
              </a:rPr>
              <a:t>E</a:t>
            </a:r>
            <a:r>
              <a:rPr lang="en-US" altLang="zh-CN" i="1" baseline="-25000" smtClean="0">
                <a:solidFill>
                  <a:srgbClr val="0000FF"/>
                </a:solidFill>
              </a:rPr>
              <a:t>n</a:t>
            </a:r>
            <a:r>
              <a:rPr lang="en-US" altLang="zh-CN" smtClean="0"/>
              <a:t>)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 = 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n</a:t>
            </a:r>
            <a:r>
              <a:rPr lang="en-US" altLang="zh-CN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altLang="zh-CN" i="1" smtClean="0">
                <a:solidFill>
                  <a:srgbClr val="0000FF"/>
                </a:solidFill>
              </a:rPr>
              <a:t>E</a:t>
            </a:r>
            <a:r>
              <a:rPr lang="en-US" altLang="zh-CN" i="1" baseline="-25000" smtClean="0">
                <a:solidFill>
                  <a:srgbClr val="0000FF"/>
                </a:solidFill>
              </a:rPr>
              <a:t>n</a:t>
            </a:r>
            <a:r>
              <a:rPr lang="en-US" altLang="zh-CN" smtClean="0"/>
              <a:t>) =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 </a:t>
            </a:r>
            <a:r>
              <a:rPr lang="zh-CN" altLang="en-US" smtClean="0"/>
              <a:t>．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smtClean="0"/>
              <a:t>矩阵乘法一般不满足交换律，即</a:t>
            </a:r>
            <a:r>
              <a:rPr lang="en-US" altLang="zh-CN" i="1" smtClean="0"/>
              <a:t>AB</a:t>
            </a:r>
            <a:r>
              <a:rPr lang="zh-CN" altLang="en-US" i="1" smtClean="0"/>
              <a:t> </a:t>
            </a:r>
            <a:r>
              <a:rPr lang="en-US" altLang="en-US" smtClean="0"/>
              <a:t>≠</a:t>
            </a:r>
            <a:r>
              <a:rPr lang="zh-CN" altLang="en-US" smtClean="0"/>
              <a:t> </a:t>
            </a:r>
            <a:r>
              <a:rPr lang="en-US" altLang="zh-CN" i="1" smtClean="0"/>
              <a:t>BA</a:t>
            </a:r>
            <a:r>
              <a:rPr lang="en-US" altLang="zh-CN" smtClean="0"/>
              <a:t> </a:t>
            </a:r>
            <a:r>
              <a:rPr lang="zh-CN" altLang="en-US" smtClean="0"/>
              <a:t>．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smtClean="0"/>
              <a:t>数乘矩阵是可交换的，即</a:t>
            </a:r>
          </a:p>
          <a:p>
            <a:pPr algn="ctr"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l </a:t>
            </a:r>
            <a:r>
              <a:rPr lang="en-US" altLang="zh-CN" smtClean="0"/>
              <a:t>(</a:t>
            </a:r>
            <a:r>
              <a:rPr lang="en-US" altLang="zh-CN" i="1" smtClean="0"/>
              <a:t>AB</a:t>
            </a:r>
            <a:r>
              <a:rPr lang="en-US" altLang="zh-CN" smtClean="0"/>
              <a:t>) = (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i="1" smtClean="0"/>
              <a:t>A</a:t>
            </a:r>
            <a:r>
              <a:rPr lang="en-US" altLang="zh-CN" smtClean="0"/>
              <a:t>)</a:t>
            </a:r>
            <a:r>
              <a:rPr lang="en-US" altLang="zh-CN" i="1" smtClean="0"/>
              <a:t>B</a:t>
            </a:r>
            <a:r>
              <a:rPr lang="en-US" altLang="zh-CN" smtClean="0"/>
              <a:t> = </a:t>
            </a:r>
            <a:r>
              <a:rPr lang="en-US" altLang="zh-CN" i="1" smtClean="0"/>
              <a:t>A</a:t>
            </a:r>
            <a:r>
              <a:rPr lang="en-US" altLang="zh-CN" smtClean="0"/>
              <a:t>(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i="1" smtClean="0"/>
              <a:t>B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en-US" altLang="zh-CN" i="1" smtClean="0"/>
              <a:t>Ax</a:t>
            </a:r>
            <a:r>
              <a:rPr lang="en-US" altLang="zh-CN" smtClean="0"/>
              <a:t> =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l </a:t>
            </a:r>
            <a:r>
              <a:rPr lang="en-US" altLang="zh-CN" i="1" smtClean="0"/>
              <a:t>x</a:t>
            </a:r>
            <a:r>
              <a:rPr lang="en-US" altLang="zh-CN" smtClean="0"/>
              <a:t> ?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i="1" smtClean="0"/>
              <a:t>	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</a:p>
        </p:txBody>
      </p:sp>
      <p:graphicFrame>
        <p:nvGraphicFramePr>
          <p:cNvPr id="205828" name="Object 3"/>
          <p:cNvGraphicFramePr>
            <a:graphicFrameLocks noChangeAspect="1"/>
          </p:cNvGraphicFramePr>
          <p:nvPr/>
        </p:nvGraphicFramePr>
        <p:xfrm>
          <a:off x="1101725" y="4749800"/>
          <a:ext cx="5740400" cy="939800"/>
        </p:xfrm>
        <a:graphic>
          <a:graphicData uri="http://schemas.openxmlformats.org/presentationml/2006/ole">
            <p:oleObj spid="_x0000_s139266" name="Equation" r:id="rId3" imgW="2870200" imgH="469900" progId="">
              <p:embed/>
            </p:oleObj>
          </a:graphicData>
        </a:graphic>
      </p:graphicFrame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3879850" y="4797425"/>
            <a:ext cx="3097213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5207000" y="2060575"/>
            <a:ext cx="1150938" cy="50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05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1" grpId="0" animBg="1"/>
      <p:bldP spid="20583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一、基本概念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55763"/>
            <a:ext cx="8507413" cy="3998912"/>
          </a:xfrm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是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阶矩阵，如果数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smtClean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kumimoji="1" lang="zh-CN" altLang="en-US" smtClean="0"/>
              <a:t>和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维</a:t>
            </a:r>
            <a:r>
              <a:rPr kumimoji="1" lang="zh-CN" altLang="en-US" smtClean="0">
                <a:solidFill>
                  <a:srgbClr val="0000FF"/>
                </a:solidFill>
              </a:rPr>
              <a:t>非零向量</a:t>
            </a:r>
            <a:r>
              <a:rPr kumimoji="1" lang="zh-CN" altLang="en-US" smtClean="0"/>
              <a:t> </a:t>
            </a:r>
            <a:r>
              <a:rPr kumimoji="1" lang="en-US" altLang="zh-CN" i="1" smtClean="0"/>
              <a:t>x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满足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i="1" smtClean="0">
                <a:solidFill>
                  <a:srgbClr val="0000FF"/>
                </a:solidFill>
              </a:rPr>
              <a:t>A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endParaRPr kumimoji="1" lang="zh-CN" altLang="en-US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mtClean="0"/>
              <a:t>那么这样的数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smtClean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kumimoji="1" lang="zh-CN" altLang="en-US" smtClean="0"/>
              <a:t>称为矩阵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的</a:t>
            </a:r>
            <a:r>
              <a:rPr kumimoji="1" lang="zh-CN" altLang="en-US" smtClean="0">
                <a:solidFill>
                  <a:srgbClr val="FF0000"/>
                </a:solidFill>
              </a:rPr>
              <a:t>特征值（</a:t>
            </a:r>
            <a:r>
              <a:rPr kumimoji="1" lang="en-US" altLang="zh-CN" i="1" smtClean="0">
                <a:solidFill>
                  <a:srgbClr val="D60093"/>
                </a:solidFill>
              </a:rPr>
              <a:t>eigenvalue</a:t>
            </a:r>
            <a:r>
              <a:rPr kumimoji="1" lang="zh-CN" altLang="en-US" smtClean="0">
                <a:solidFill>
                  <a:srgbClr val="FF0000"/>
                </a:solidFill>
              </a:rPr>
              <a:t>）</a:t>
            </a:r>
            <a:r>
              <a:rPr kumimoji="1" lang="zh-CN" altLang="en-US" smtClean="0"/>
              <a:t>，非零向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mtClean="0"/>
              <a:t>量 </a:t>
            </a:r>
            <a:r>
              <a:rPr kumimoji="1" lang="en-US" altLang="zh-CN" i="1" smtClean="0"/>
              <a:t>x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称为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对应于特征值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的</a:t>
            </a:r>
            <a:r>
              <a:rPr kumimoji="1" lang="zh-CN" altLang="en-US" smtClean="0">
                <a:solidFill>
                  <a:srgbClr val="FF0000"/>
                </a:solidFill>
              </a:rPr>
              <a:t>特征向量</a:t>
            </a:r>
            <a:r>
              <a:rPr kumimoji="1" lang="en-US" altLang="zh-CN" smtClean="0">
                <a:solidFill>
                  <a:srgbClr val="FF0000"/>
                </a:solidFill>
              </a:rPr>
              <a:t>(</a:t>
            </a:r>
            <a:r>
              <a:rPr kumimoji="1" lang="en-US" altLang="zh-CN" i="1" smtClean="0">
                <a:solidFill>
                  <a:srgbClr val="D60093"/>
                </a:solidFill>
              </a:rPr>
              <a:t>eigenvector</a:t>
            </a:r>
            <a:r>
              <a:rPr kumimoji="1" lang="en-US" altLang="zh-CN" smtClean="0">
                <a:solidFill>
                  <a:srgbClr val="FF0000"/>
                </a:solidFill>
              </a:rPr>
              <a:t>)</a:t>
            </a:r>
            <a:r>
              <a:rPr kumimoji="1" lang="zh-CN" altLang="en-US" smtClean="0"/>
              <a:t>．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kumimoji="1" lang="zh-CN" altLang="en-US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例：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kumimoji="1" lang="zh-CN" altLang="en-US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60000"/>
              </a:lnSpc>
              <a:buFont typeface="Wingdings" pitchFamily="2" charset="2"/>
              <a:buNone/>
            </a:pPr>
            <a:r>
              <a:rPr kumimoji="1" lang="zh-CN" altLang="en-US" smtClean="0"/>
              <a:t>则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kumimoji="1" lang="en-US" altLang="zh-CN" smtClean="0"/>
              <a:t> = 1 </a:t>
            </a:r>
            <a:r>
              <a:rPr kumimoji="1" lang="zh-CN" altLang="en-US" smtClean="0"/>
              <a:t>为                的特征值，       为对应于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kumimoji="1" lang="en-US" altLang="zh-CN" smtClean="0"/>
              <a:t> = 1 </a:t>
            </a:r>
            <a:r>
              <a:rPr kumimoji="1" lang="zh-CN" altLang="en-US" smtClean="0"/>
              <a:t>的特征向量</a:t>
            </a:r>
            <a:r>
              <a:rPr kumimoji="1" lang="en-US" altLang="zh-CN" smtClean="0"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180229" name="Object 5"/>
          <p:cNvGraphicFramePr>
            <a:graphicFrameLocks noChangeAspect="1"/>
          </p:cNvGraphicFramePr>
          <p:nvPr/>
        </p:nvGraphicFramePr>
        <p:xfrm>
          <a:off x="1250950" y="3857625"/>
          <a:ext cx="2743200" cy="939800"/>
        </p:xfrm>
        <a:graphic>
          <a:graphicData uri="http://schemas.openxmlformats.org/presentationml/2006/ole">
            <p:oleObj spid="_x0000_s140290" name="Equation" r:id="rId3" imgW="1371600" imgH="469900" progId="">
              <p:embed/>
            </p:oleObj>
          </a:graphicData>
        </a:graphic>
      </p:graphicFrame>
      <p:graphicFrame>
        <p:nvGraphicFramePr>
          <p:cNvPr id="180230" name="Object 6"/>
          <p:cNvGraphicFramePr>
            <a:graphicFrameLocks noChangeAspect="1"/>
          </p:cNvGraphicFramePr>
          <p:nvPr/>
        </p:nvGraphicFramePr>
        <p:xfrm>
          <a:off x="1979613" y="4927600"/>
          <a:ext cx="1168400" cy="939800"/>
        </p:xfrm>
        <a:graphic>
          <a:graphicData uri="http://schemas.openxmlformats.org/presentationml/2006/ole">
            <p:oleObj spid="_x0000_s140291" name="Equation" r:id="rId4" imgW="583947" imgH="469696" progId="">
              <p:embed/>
            </p:oleObj>
          </a:graphicData>
        </a:graphic>
      </p:graphicFrame>
      <p:graphicFrame>
        <p:nvGraphicFramePr>
          <p:cNvPr id="180231" name="Object 7"/>
          <p:cNvGraphicFramePr>
            <a:graphicFrameLocks noChangeAspect="1"/>
          </p:cNvGraphicFramePr>
          <p:nvPr/>
        </p:nvGraphicFramePr>
        <p:xfrm>
          <a:off x="4643438" y="4927600"/>
          <a:ext cx="558800" cy="939800"/>
        </p:xfrm>
        <a:graphic>
          <a:graphicData uri="http://schemas.openxmlformats.org/presentationml/2006/ole">
            <p:oleObj spid="_x0000_s140292" name="Equation" r:id="rId5" imgW="279400" imgH="469900" progId="">
              <p:embed/>
            </p:oleObj>
          </a:graphicData>
        </a:graphic>
      </p:graphicFrame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4681538" y="4922838"/>
            <a:ext cx="4248150" cy="9350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CC"/>
                </a:solidFill>
              </a:rPr>
              <a:t>一、基本概念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55763"/>
            <a:ext cx="8507413" cy="4560887"/>
          </a:xfrm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是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阶矩阵，如果数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smtClean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kumimoji="1" lang="zh-CN" altLang="en-US" smtClean="0"/>
              <a:t>和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维</a:t>
            </a:r>
            <a:r>
              <a:rPr kumimoji="1" lang="zh-CN" altLang="en-US" smtClean="0">
                <a:solidFill>
                  <a:srgbClr val="0000FF"/>
                </a:solidFill>
              </a:rPr>
              <a:t>非零向量</a:t>
            </a:r>
            <a:r>
              <a:rPr kumimoji="1" lang="zh-CN" altLang="en-US" smtClean="0"/>
              <a:t> </a:t>
            </a:r>
            <a:r>
              <a:rPr kumimoji="1" lang="en-US" altLang="zh-CN" i="1" smtClean="0"/>
              <a:t>x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满足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i="1" smtClean="0">
                <a:solidFill>
                  <a:srgbClr val="0000FF"/>
                </a:solidFill>
              </a:rPr>
              <a:t>A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endParaRPr kumimoji="1" lang="zh-CN" altLang="en-US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mtClean="0"/>
              <a:t>那么这样的数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smtClean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kumimoji="1" lang="zh-CN" altLang="en-US" smtClean="0"/>
              <a:t>称为矩阵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的</a:t>
            </a:r>
            <a:r>
              <a:rPr kumimoji="1" lang="zh-CN" altLang="en-US" smtClean="0">
                <a:solidFill>
                  <a:srgbClr val="FF0000"/>
                </a:solidFill>
              </a:rPr>
              <a:t>特征值</a:t>
            </a:r>
            <a:r>
              <a:rPr kumimoji="1" lang="zh-CN" altLang="en-US" smtClean="0"/>
              <a:t>，非零向量 </a:t>
            </a:r>
            <a:r>
              <a:rPr kumimoji="1" lang="en-US" altLang="zh-CN" i="1" smtClean="0"/>
              <a:t>x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称为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mtClean="0"/>
              <a:t>对应于特征值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的</a:t>
            </a:r>
            <a:r>
              <a:rPr kumimoji="1" lang="zh-CN" altLang="en-US" smtClean="0">
                <a:solidFill>
                  <a:srgbClr val="FF0000"/>
                </a:solidFill>
              </a:rPr>
              <a:t>特征向量</a:t>
            </a:r>
            <a:r>
              <a:rPr kumimoji="1" lang="zh-CN" altLang="en-US" smtClean="0"/>
              <a:t>．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i="1" smtClean="0">
                <a:solidFill>
                  <a:srgbClr val="0000FF"/>
                </a:solidFill>
              </a:rPr>
              <a:t>	</a:t>
            </a:r>
            <a:r>
              <a:rPr lang="en-US" altLang="zh-CN" i="1" smtClean="0">
                <a:solidFill>
                  <a:srgbClr val="0000FF"/>
                </a:solidFill>
              </a:rPr>
              <a:t>A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altLang="zh-CN" i="1" smtClean="0">
                <a:solidFill>
                  <a:srgbClr val="0000FF"/>
                </a:solidFill>
              </a:rPr>
              <a:t>E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endParaRPr kumimoji="1" lang="en-US" altLang="zh-CN" baseline="-25000" smtClean="0"/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	</a:t>
            </a:r>
            <a:r>
              <a:rPr kumimoji="1" lang="zh-CN" altLang="en-US" smtClean="0"/>
              <a:t>非零向量 </a:t>
            </a:r>
            <a:r>
              <a:rPr kumimoji="1" lang="en-US" altLang="zh-CN" i="1" smtClean="0"/>
              <a:t>x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满足 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A</a:t>
            </a:r>
            <a:r>
              <a:rPr lang="zh-CN" altLang="en-US" smtClean="0">
                <a:solidFill>
                  <a:srgbClr val="0000FF"/>
                </a:solidFill>
              </a:rPr>
              <a:t>−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altLang="zh-CN" i="1" smtClean="0">
                <a:solidFill>
                  <a:srgbClr val="0000FF"/>
                </a:solidFill>
              </a:rPr>
              <a:t>E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i="1" smtClean="0"/>
              <a:t>x = </a:t>
            </a:r>
            <a:r>
              <a:rPr lang="en-US" altLang="zh-CN" smtClean="0"/>
              <a:t>0</a:t>
            </a:r>
            <a:r>
              <a:rPr lang="zh-CN" altLang="en-US" smtClean="0"/>
              <a:t>（零向量）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mtClean="0"/>
              <a:t>	齐次线性方程组有非零解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kumimoji="1" lang="zh-CN" altLang="en-US" smtClean="0"/>
              <a:t>	系数行列式 </a:t>
            </a:r>
            <a:r>
              <a:rPr kumimoji="1" lang="en-US" altLang="zh-CN" smtClean="0">
                <a:solidFill>
                  <a:srgbClr val="0000FF"/>
                </a:solidFill>
              </a:rPr>
              <a:t>| </a:t>
            </a:r>
            <a:r>
              <a:rPr lang="en-US" altLang="zh-CN" i="1" smtClean="0">
                <a:solidFill>
                  <a:srgbClr val="0000FF"/>
                </a:solidFill>
              </a:rPr>
              <a:t>A</a:t>
            </a:r>
            <a:r>
              <a:rPr lang="zh-CN" altLang="en-US" smtClean="0">
                <a:solidFill>
                  <a:srgbClr val="0000FF"/>
                </a:solidFill>
              </a:rPr>
              <a:t>−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altLang="zh-CN" i="1" smtClean="0">
                <a:solidFill>
                  <a:srgbClr val="0000FF"/>
                </a:solidFill>
              </a:rPr>
              <a:t>E</a:t>
            </a:r>
            <a:r>
              <a:rPr kumimoji="1" lang="en-US" altLang="zh-CN" smtClean="0">
                <a:solidFill>
                  <a:srgbClr val="0000FF"/>
                </a:solidFill>
              </a:rPr>
              <a:t> |</a:t>
            </a:r>
            <a:r>
              <a:rPr kumimoji="1" lang="en-US" altLang="zh-CN" smtClean="0"/>
              <a:t> = 0</a:t>
            </a:r>
            <a:endParaRPr kumimoji="1" lang="en-US" altLang="zh-CN" smtClean="0">
              <a:latin typeface="楷体_GB2312" pitchFamily="49" charset="-122"/>
            </a:endParaRPr>
          </a:p>
        </p:txBody>
      </p:sp>
      <p:sp>
        <p:nvSpPr>
          <p:cNvPr id="207880" name="AutoShape 8"/>
          <p:cNvSpPr>
            <a:spLocks noChangeArrowheads="1"/>
          </p:cNvSpPr>
          <p:nvPr/>
        </p:nvSpPr>
        <p:spPr bwMode="auto">
          <a:xfrm>
            <a:off x="323850" y="5127625"/>
            <a:ext cx="431800" cy="431800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207881" name="AutoShape 9"/>
          <p:cNvSpPr>
            <a:spLocks noChangeArrowheads="1"/>
          </p:cNvSpPr>
          <p:nvPr/>
        </p:nvSpPr>
        <p:spPr bwMode="auto">
          <a:xfrm>
            <a:off x="323850" y="5675313"/>
            <a:ext cx="431800" cy="431800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207882" name="AutoShape 10"/>
          <p:cNvSpPr>
            <a:spLocks noChangeArrowheads="1"/>
          </p:cNvSpPr>
          <p:nvPr/>
        </p:nvSpPr>
        <p:spPr bwMode="auto">
          <a:xfrm>
            <a:off x="323850" y="4581525"/>
            <a:ext cx="431800" cy="431800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0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0" grpId="0" animBg="1"/>
      <p:bldP spid="207881" grpId="0" animBg="1"/>
      <p:bldP spid="20788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538163" y="476250"/>
            <a:ext cx="7058025" cy="2665413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vert="eaVert" anchor="b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FF"/>
                </a:solidFill>
              </a:rPr>
              <a:t>特征方程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1189038" y="692150"/>
            <a:ext cx="5757862" cy="2232025"/>
          </a:xfrm>
          <a:prstGeom prst="rect">
            <a:avLst/>
          </a:prstGeom>
          <a:solidFill>
            <a:schemeClr val="folHlink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eaVert" anchor="b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0000"/>
                </a:solidFill>
              </a:rPr>
              <a:t>特征多项式</a:t>
            </a:r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429000"/>
            <a:ext cx="8229600" cy="968375"/>
          </a:xfrm>
        </p:spPr>
        <p:txBody>
          <a:bodyPr>
            <a:spAutoFit/>
          </a:bodyPr>
          <a:lstStyle/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</a:pPr>
            <a:r>
              <a:rPr kumimoji="1" lang="zh-CN" altLang="en-US" smtClean="0"/>
              <a:t>特征方程 		</a:t>
            </a:r>
            <a:r>
              <a:rPr kumimoji="1" lang="en-US" altLang="zh-CN" smtClean="0"/>
              <a:t>| </a:t>
            </a:r>
            <a:r>
              <a:rPr lang="en-US" altLang="zh-CN" i="1" smtClean="0"/>
              <a:t>A</a:t>
            </a:r>
            <a:r>
              <a:rPr lang="zh-CN" altLang="en-US" smtClean="0"/>
              <a:t>−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i="1" smtClean="0"/>
              <a:t>E</a:t>
            </a:r>
            <a:r>
              <a:rPr kumimoji="1" lang="en-US" altLang="zh-CN" smtClean="0"/>
              <a:t> | = 0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smtClean="0"/>
              <a:t>特征多项式	</a:t>
            </a:r>
            <a:r>
              <a:rPr kumimoji="1" lang="en-US" altLang="zh-CN" smtClean="0"/>
              <a:t>| </a:t>
            </a:r>
            <a:r>
              <a:rPr lang="en-US" altLang="zh-CN" i="1" smtClean="0"/>
              <a:t>A</a:t>
            </a:r>
            <a:r>
              <a:rPr lang="zh-CN" altLang="en-US" smtClean="0"/>
              <a:t>−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i="1" smtClean="0"/>
              <a:t>E</a:t>
            </a:r>
            <a:r>
              <a:rPr kumimoji="1" lang="en-US" altLang="zh-CN" smtClean="0"/>
              <a:t> |</a:t>
            </a:r>
          </a:p>
        </p:txBody>
      </p:sp>
      <p:graphicFrame>
        <p:nvGraphicFramePr>
          <p:cNvPr id="1303557" name="Object 3"/>
          <p:cNvGraphicFramePr>
            <a:graphicFrameLocks noChangeAspect="1"/>
          </p:cNvGraphicFramePr>
          <p:nvPr/>
        </p:nvGraphicFramePr>
        <p:xfrm>
          <a:off x="1663700" y="836613"/>
          <a:ext cx="5816600" cy="1879600"/>
        </p:xfrm>
        <a:graphic>
          <a:graphicData uri="http://schemas.openxmlformats.org/presentationml/2006/ole">
            <p:oleObj spid="_x0000_s141314" name="Equation" r:id="rId3" imgW="2908300" imgH="939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9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0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06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6" grpId="0" animBg="1"/>
      <p:bldP spid="20685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457200" y="654050"/>
            <a:ext cx="8231188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例：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求矩阵                         的特征值和特征向量．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解：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的特征多项式为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所以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的特征值为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2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4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当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2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时， 对应的特征向量应满足</a:t>
            </a:r>
          </a:p>
          <a:p>
            <a:pPr marL="342900" indent="-342900"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                                          ，即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解得基础解系               ．</a:t>
            </a:r>
          </a:p>
        </p:txBody>
      </p:sp>
      <p:graphicFrame>
        <p:nvGraphicFramePr>
          <p:cNvPr id="1304579" name="Object 7"/>
          <p:cNvGraphicFramePr>
            <a:graphicFrameLocks noChangeAspect="1"/>
          </p:cNvGraphicFramePr>
          <p:nvPr/>
        </p:nvGraphicFramePr>
        <p:xfrm>
          <a:off x="2071688" y="449263"/>
          <a:ext cx="1852612" cy="938212"/>
        </p:xfrm>
        <a:graphic>
          <a:graphicData uri="http://schemas.openxmlformats.org/presentationml/2006/ole">
            <p:oleObj spid="_x0000_s142338" name="Equation" r:id="rId3" imgW="927100" imgH="469900" progId="">
              <p:embed/>
            </p:oleObj>
          </a:graphicData>
        </a:graphic>
      </p:graphicFrame>
      <p:graphicFrame>
        <p:nvGraphicFramePr>
          <p:cNvPr id="211972" name="Object 8"/>
          <p:cNvGraphicFramePr>
            <a:graphicFrameLocks noChangeAspect="1"/>
          </p:cNvGraphicFramePr>
          <p:nvPr/>
        </p:nvGraphicFramePr>
        <p:xfrm>
          <a:off x="457200" y="2163763"/>
          <a:ext cx="8474075" cy="938212"/>
        </p:xfrm>
        <a:graphic>
          <a:graphicData uri="http://schemas.openxmlformats.org/presentationml/2006/ole">
            <p:oleObj spid="_x0000_s142339" name="Equation" r:id="rId4" imgW="4241800" imgH="469900" progId="">
              <p:embed/>
            </p:oleObj>
          </a:graphicData>
        </a:graphic>
      </p:graphicFrame>
      <p:graphicFrame>
        <p:nvGraphicFramePr>
          <p:cNvPr id="211973" name="Object 9"/>
          <p:cNvGraphicFramePr>
            <a:graphicFrameLocks noChangeAspect="1"/>
          </p:cNvGraphicFramePr>
          <p:nvPr/>
        </p:nvGraphicFramePr>
        <p:xfrm>
          <a:off x="457200" y="4237038"/>
          <a:ext cx="3273425" cy="963612"/>
        </p:xfrm>
        <a:graphic>
          <a:graphicData uri="http://schemas.openxmlformats.org/presentationml/2006/ole">
            <p:oleObj spid="_x0000_s142340" name="Equation" r:id="rId5" imgW="1637589" imgH="482391" progId="">
              <p:embed/>
            </p:oleObj>
          </a:graphicData>
        </a:graphic>
      </p:graphicFrame>
      <p:graphicFrame>
        <p:nvGraphicFramePr>
          <p:cNvPr id="211974" name="Object 10"/>
          <p:cNvGraphicFramePr>
            <a:graphicFrameLocks noChangeAspect="1"/>
          </p:cNvGraphicFramePr>
          <p:nvPr/>
        </p:nvGraphicFramePr>
        <p:xfrm>
          <a:off x="4479925" y="4237038"/>
          <a:ext cx="2740025" cy="963612"/>
        </p:xfrm>
        <a:graphic>
          <a:graphicData uri="http://schemas.openxmlformats.org/presentationml/2006/ole">
            <p:oleObj spid="_x0000_s142341" name="Equation" r:id="rId6" imgW="1371600" imgH="482600" progId="">
              <p:embed/>
            </p:oleObj>
          </a:graphicData>
        </a:graphic>
      </p:graphicFrame>
      <p:graphicFrame>
        <p:nvGraphicFramePr>
          <p:cNvPr id="211975" name="Object 11"/>
          <p:cNvGraphicFramePr>
            <a:graphicFrameLocks noChangeAspect="1"/>
          </p:cNvGraphicFramePr>
          <p:nvPr/>
        </p:nvGraphicFramePr>
        <p:xfrm>
          <a:off x="2382838" y="5213350"/>
          <a:ext cx="1141412" cy="938213"/>
        </p:xfrm>
        <a:graphic>
          <a:graphicData uri="http://schemas.openxmlformats.org/presentationml/2006/ole">
            <p:oleObj spid="_x0000_s142342" name="Equation" r:id="rId7" imgW="571252" imgH="469696" progId="">
              <p:embed/>
            </p:oleObj>
          </a:graphicData>
        </a:graphic>
      </p:graphicFrame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3794125" y="5470525"/>
            <a:ext cx="4954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（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k</a:t>
            </a:r>
            <a:r>
              <a:rPr kumimoji="1" lang="zh-CN" altLang="en-US" sz="2400" b="1" i="1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≠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0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）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就是对应的特征向量．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1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1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11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1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1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 decel="1000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11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11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11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11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11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211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211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11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11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6" grpId="0"/>
      <p:bldP spid="211976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457200" y="654050"/>
            <a:ext cx="8231188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例：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求矩阵                         的特征值和特征向量．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解：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的特征多项式为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所以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的特征值为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2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4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当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4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时， 对应的特征向量应满足</a:t>
            </a:r>
          </a:p>
          <a:p>
            <a:pPr marL="342900" indent="-342900"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                                          ，即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解得基础解系                  ．</a:t>
            </a:r>
          </a:p>
        </p:txBody>
      </p:sp>
      <p:graphicFrame>
        <p:nvGraphicFramePr>
          <p:cNvPr id="1305603" name="Object 7"/>
          <p:cNvGraphicFramePr>
            <a:graphicFrameLocks noChangeAspect="1"/>
          </p:cNvGraphicFramePr>
          <p:nvPr/>
        </p:nvGraphicFramePr>
        <p:xfrm>
          <a:off x="2071688" y="449263"/>
          <a:ext cx="1852612" cy="938212"/>
        </p:xfrm>
        <a:graphic>
          <a:graphicData uri="http://schemas.openxmlformats.org/presentationml/2006/ole">
            <p:oleObj spid="_x0000_s143362" name="Equation" r:id="rId3" imgW="927100" imgH="469900" progId="">
              <p:embed/>
            </p:oleObj>
          </a:graphicData>
        </a:graphic>
      </p:graphicFrame>
      <p:graphicFrame>
        <p:nvGraphicFramePr>
          <p:cNvPr id="1305604" name="Object 8"/>
          <p:cNvGraphicFramePr>
            <a:graphicFrameLocks noChangeAspect="1"/>
          </p:cNvGraphicFramePr>
          <p:nvPr/>
        </p:nvGraphicFramePr>
        <p:xfrm>
          <a:off x="457200" y="2163763"/>
          <a:ext cx="8474075" cy="938212"/>
        </p:xfrm>
        <a:graphic>
          <a:graphicData uri="http://schemas.openxmlformats.org/presentationml/2006/ole">
            <p:oleObj spid="_x0000_s143363" name="Equation" r:id="rId4" imgW="4241800" imgH="469900" progId="">
              <p:embed/>
            </p:oleObj>
          </a:graphicData>
        </a:graphic>
      </p:graphicFrame>
      <p:graphicFrame>
        <p:nvGraphicFramePr>
          <p:cNvPr id="214021" name="Object 9"/>
          <p:cNvGraphicFramePr>
            <a:graphicFrameLocks noChangeAspect="1"/>
          </p:cNvGraphicFramePr>
          <p:nvPr/>
        </p:nvGraphicFramePr>
        <p:xfrm>
          <a:off x="457200" y="4237038"/>
          <a:ext cx="3273425" cy="963612"/>
        </p:xfrm>
        <a:graphic>
          <a:graphicData uri="http://schemas.openxmlformats.org/presentationml/2006/ole">
            <p:oleObj spid="_x0000_s143364" name="Equation" r:id="rId5" imgW="1637589" imgH="482391" progId="">
              <p:embed/>
            </p:oleObj>
          </a:graphicData>
        </a:graphic>
      </p:graphicFrame>
      <p:graphicFrame>
        <p:nvGraphicFramePr>
          <p:cNvPr id="214022" name="Object 10"/>
          <p:cNvGraphicFramePr>
            <a:graphicFrameLocks noChangeAspect="1"/>
          </p:cNvGraphicFramePr>
          <p:nvPr/>
        </p:nvGraphicFramePr>
        <p:xfrm>
          <a:off x="4481513" y="4237038"/>
          <a:ext cx="2740025" cy="963612"/>
        </p:xfrm>
        <a:graphic>
          <a:graphicData uri="http://schemas.openxmlformats.org/presentationml/2006/ole">
            <p:oleObj spid="_x0000_s143365" name="Equation" r:id="rId6" imgW="1371600" imgH="482600" progId="">
              <p:embed/>
            </p:oleObj>
          </a:graphicData>
        </a:graphic>
      </p:graphicFrame>
      <p:graphicFrame>
        <p:nvGraphicFramePr>
          <p:cNvPr id="214027" name="Object 11"/>
          <p:cNvGraphicFramePr>
            <a:graphicFrameLocks noChangeAspect="1"/>
          </p:cNvGraphicFramePr>
          <p:nvPr/>
        </p:nvGraphicFramePr>
        <p:xfrm>
          <a:off x="2349500" y="5213350"/>
          <a:ext cx="1344613" cy="938213"/>
        </p:xfrm>
        <a:graphic>
          <a:graphicData uri="http://schemas.openxmlformats.org/presentationml/2006/ole">
            <p:oleObj spid="_x0000_s143366" name="Equation" r:id="rId7" imgW="672808" imgH="469696" progId="">
              <p:embed/>
            </p:oleObj>
          </a:graphicData>
        </a:graphic>
      </p:graphicFrame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3938588" y="5470525"/>
            <a:ext cx="4954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（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k</a:t>
            </a:r>
            <a:r>
              <a:rPr kumimoji="1" lang="zh-CN" altLang="en-US" sz="2400" b="1" i="1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≠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0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）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就是对应的特征向量．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4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4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40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ChangeArrowheads="1"/>
          </p:cNvSpPr>
          <p:nvPr/>
        </p:nvSpPr>
        <p:spPr bwMode="auto">
          <a:xfrm>
            <a:off x="457200" y="882650"/>
            <a:ext cx="8231188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例：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求矩阵                            的特征值和特征向量．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解：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所以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的特征值为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−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2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  <a:endParaRPr kumimoji="1" lang="zh-CN" altLang="en-US" sz="2400" b="1" smtClean="0">
              <a:solidFill>
                <a:srgbClr val="0000FF"/>
              </a:solidFill>
            </a:endParaRPr>
          </a:p>
        </p:txBody>
      </p:sp>
      <p:graphicFrame>
        <p:nvGraphicFramePr>
          <p:cNvPr id="1306627" name="Object 4"/>
          <p:cNvGraphicFramePr>
            <a:graphicFrameLocks noChangeAspect="1"/>
          </p:cNvGraphicFramePr>
          <p:nvPr/>
        </p:nvGraphicFramePr>
        <p:xfrm>
          <a:off x="2081213" y="450850"/>
          <a:ext cx="2130425" cy="1393825"/>
        </p:xfrm>
        <a:graphic>
          <a:graphicData uri="http://schemas.openxmlformats.org/presentationml/2006/ole">
            <p:oleObj spid="_x0000_s144386" name="Equation" r:id="rId3" imgW="1066800" imgH="698500" progId="">
              <p:embed/>
            </p:oleObj>
          </a:graphicData>
        </a:graphic>
      </p:graphicFrame>
      <p:graphicFrame>
        <p:nvGraphicFramePr>
          <p:cNvPr id="215044" name="Object 5"/>
          <p:cNvGraphicFramePr>
            <a:graphicFrameLocks noChangeAspect="1"/>
          </p:cNvGraphicFramePr>
          <p:nvPr/>
        </p:nvGraphicFramePr>
        <p:xfrm>
          <a:off x="1130300" y="2198688"/>
          <a:ext cx="7129463" cy="1878012"/>
        </p:xfrm>
        <a:graphic>
          <a:graphicData uri="http://schemas.openxmlformats.org/presentationml/2006/ole">
            <p:oleObj spid="_x0000_s144387" name="Equation" r:id="rId4" imgW="3568700" imgH="939800" progId="">
              <p:embed/>
            </p:oleObj>
          </a:graphicData>
        </a:graphic>
      </p:graphicFrame>
      <p:sp>
        <p:nvSpPr>
          <p:cNvPr id="215051" name="Line 11"/>
          <p:cNvSpPr>
            <a:spLocks noChangeShapeType="1"/>
          </p:cNvSpPr>
          <p:nvPr/>
        </p:nvSpPr>
        <p:spPr bwMode="auto">
          <a:xfrm>
            <a:off x="2555875" y="2895600"/>
            <a:ext cx="26638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5052" name="Line 12"/>
          <p:cNvSpPr>
            <a:spLocks noChangeShapeType="1"/>
          </p:cNvSpPr>
          <p:nvPr/>
        </p:nvSpPr>
        <p:spPr bwMode="auto">
          <a:xfrm>
            <a:off x="3952875" y="2176463"/>
            <a:ext cx="0" cy="14398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5053" name="Rectangle 13"/>
          <p:cNvSpPr>
            <a:spLocks noChangeArrowheads="1"/>
          </p:cNvSpPr>
          <p:nvPr/>
        </p:nvSpPr>
        <p:spPr bwMode="auto">
          <a:xfrm>
            <a:off x="5292725" y="2276475"/>
            <a:ext cx="3024188" cy="1152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215054" name="Rectangle 14"/>
          <p:cNvSpPr>
            <a:spLocks noChangeArrowheads="1"/>
          </p:cNvSpPr>
          <p:nvPr/>
        </p:nvSpPr>
        <p:spPr bwMode="auto">
          <a:xfrm>
            <a:off x="2254250" y="3644900"/>
            <a:ext cx="2555875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215055" name="Rectangle 15"/>
          <p:cNvSpPr>
            <a:spLocks noChangeArrowheads="1"/>
          </p:cNvSpPr>
          <p:nvPr/>
        </p:nvSpPr>
        <p:spPr bwMode="auto">
          <a:xfrm>
            <a:off x="4810125" y="3644900"/>
            <a:ext cx="2555875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50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50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1" grpId="0" animBg="1"/>
      <p:bldP spid="215052" grpId="0" animBg="1"/>
      <p:bldP spid="215053" grpId="0" animBg="1"/>
      <p:bldP spid="215054" grpId="0" animBg="1"/>
      <p:bldP spid="21505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457200" y="882650"/>
            <a:ext cx="8231188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例：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求矩阵                            的特征值和特征向量．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解（续）：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当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−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1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时，因为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解方程组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0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解得基础解系               ．</a:t>
            </a:r>
          </a:p>
        </p:txBody>
      </p:sp>
      <p:graphicFrame>
        <p:nvGraphicFramePr>
          <p:cNvPr id="1307651" name="Object 5"/>
          <p:cNvGraphicFramePr>
            <a:graphicFrameLocks noChangeAspect="1"/>
          </p:cNvGraphicFramePr>
          <p:nvPr/>
        </p:nvGraphicFramePr>
        <p:xfrm>
          <a:off x="2081213" y="450850"/>
          <a:ext cx="2130425" cy="1393825"/>
        </p:xfrm>
        <a:graphic>
          <a:graphicData uri="http://schemas.openxmlformats.org/presentationml/2006/ole">
            <p:oleObj spid="_x0000_s145410" name="Equation" r:id="rId3" imgW="1066800" imgH="698500" progId="">
              <p:embed/>
            </p:oleObj>
          </a:graphicData>
        </a:graphic>
      </p:graphicFrame>
      <p:graphicFrame>
        <p:nvGraphicFramePr>
          <p:cNvPr id="216068" name="Object 6"/>
          <p:cNvGraphicFramePr>
            <a:graphicFrameLocks noChangeAspect="1"/>
          </p:cNvGraphicFramePr>
          <p:nvPr/>
        </p:nvGraphicFramePr>
        <p:xfrm>
          <a:off x="1693863" y="2857500"/>
          <a:ext cx="5708650" cy="1395413"/>
        </p:xfrm>
        <a:graphic>
          <a:graphicData uri="http://schemas.openxmlformats.org/presentationml/2006/ole">
            <p:oleObj spid="_x0000_s145411" name="Equation" r:id="rId4" imgW="2857500" imgH="698500" progId="">
              <p:embed/>
            </p:oleObj>
          </a:graphicData>
        </a:graphic>
      </p:graphicFrame>
      <p:graphicFrame>
        <p:nvGraphicFramePr>
          <p:cNvPr id="216071" name="Object 7"/>
          <p:cNvGraphicFramePr>
            <a:graphicFrameLocks noChangeAspect="1"/>
          </p:cNvGraphicFramePr>
          <p:nvPr/>
        </p:nvGraphicFramePr>
        <p:xfrm>
          <a:off x="2397125" y="4800600"/>
          <a:ext cx="1166813" cy="1393825"/>
        </p:xfrm>
        <a:graphic>
          <a:graphicData uri="http://schemas.openxmlformats.org/presentationml/2006/ole">
            <p:oleObj spid="_x0000_s145412" name="Equation" r:id="rId5" imgW="583947" imgH="698197" progId="">
              <p:embed/>
            </p:oleObj>
          </a:graphicData>
        </a:graphic>
      </p:graphicFrame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3794125" y="5264150"/>
            <a:ext cx="4954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（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k</a:t>
            </a:r>
            <a:r>
              <a:rPr kumimoji="1" lang="zh-CN" altLang="en-US" sz="2400" b="1" i="1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≠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0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）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就是对应的特征向量．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60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ChangeArrowheads="1"/>
          </p:cNvSpPr>
          <p:nvPr/>
        </p:nvSpPr>
        <p:spPr bwMode="auto">
          <a:xfrm>
            <a:off x="457200" y="882650"/>
            <a:ext cx="8231188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例：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求矩阵                            的特征值和特征向量．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解（续）：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当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2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时，因为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解方程组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−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0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解得基础解系                                            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（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2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k</a:t>
            </a:r>
            <a:r>
              <a:rPr kumimoji="1" lang="en-US" altLang="zh-CN" sz="2400" b="1" baseline="-25000" smtClean="0">
                <a:solidFill>
                  <a:srgbClr val="FF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不同时为零）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就是对应的特征向量．</a:t>
            </a:r>
          </a:p>
        </p:txBody>
      </p:sp>
      <p:graphicFrame>
        <p:nvGraphicFramePr>
          <p:cNvPr id="1308675" name="Object 5"/>
          <p:cNvGraphicFramePr>
            <a:graphicFrameLocks noChangeAspect="1"/>
          </p:cNvGraphicFramePr>
          <p:nvPr/>
        </p:nvGraphicFramePr>
        <p:xfrm>
          <a:off x="2081213" y="450850"/>
          <a:ext cx="2130425" cy="1393825"/>
        </p:xfrm>
        <a:graphic>
          <a:graphicData uri="http://schemas.openxmlformats.org/presentationml/2006/ole">
            <p:oleObj spid="_x0000_s146434" name="Equation" r:id="rId3" imgW="1066800" imgH="698500" progId="">
              <p:embed/>
            </p:oleObj>
          </a:graphicData>
        </a:graphic>
      </p:graphicFrame>
      <p:graphicFrame>
        <p:nvGraphicFramePr>
          <p:cNvPr id="217092" name="Object 6"/>
          <p:cNvGraphicFramePr>
            <a:graphicFrameLocks noChangeAspect="1"/>
          </p:cNvGraphicFramePr>
          <p:nvPr/>
        </p:nvGraphicFramePr>
        <p:xfrm>
          <a:off x="2263775" y="3041650"/>
          <a:ext cx="4567238" cy="1395413"/>
        </p:xfrm>
        <a:graphic>
          <a:graphicData uri="http://schemas.openxmlformats.org/presentationml/2006/ole">
            <p:oleObj spid="_x0000_s146435" name="Equation" r:id="rId4" imgW="2286000" imgH="698500" progId="">
              <p:embed/>
            </p:oleObj>
          </a:graphicData>
        </a:graphic>
      </p:graphicFrame>
      <p:graphicFrame>
        <p:nvGraphicFramePr>
          <p:cNvPr id="217093" name="Object 7"/>
          <p:cNvGraphicFramePr>
            <a:graphicFrameLocks noChangeAspect="1"/>
          </p:cNvGraphicFramePr>
          <p:nvPr/>
        </p:nvGraphicFramePr>
        <p:xfrm>
          <a:off x="3124200" y="4606925"/>
          <a:ext cx="2662238" cy="1393825"/>
        </p:xfrm>
        <a:graphic>
          <a:graphicData uri="http://schemas.openxmlformats.org/presentationml/2006/ole">
            <p:oleObj spid="_x0000_s146436" name="Equation" r:id="rId5" imgW="1333500" imgH="698500" progId="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071688" y="6072188"/>
            <a:ext cx="2857500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7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70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70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5613"/>
            <a:ext cx="8229600" cy="4819650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</a:t>
            </a:r>
            <a:r>
              <a:rPr kumimoji="1" lang="en-US" altLang="zh-CN" i="1" dirty="0" smtClean="0"/>
              <a:t>x</a:t>
            </a:r>
            <a:r>
              <a:rPr kumimoji="1" lang="en-US" altLang="zh-CN" baseline="-25000" dirty="0" smtClean="0"/>
              <a:t>1 </a:t>
            </a:r>
            <a:r>
              <a:rPr kumimoji="1" lang="en-US" altLang="zh-CN" i="1" dirty="0" smtClean="0"/>
              <a:t>y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 + </a:t>
            </a:r>
            <a:r>
              <a:rPr kumimoji="1" lang="en-US" altLang="zh-CN" i="1" dirty="0" smtClean="0"/>
              <a:t>x</a:t>
            </a:r>
            <a:r>
              <a:rPr kumimoji="1" lang="en-US" altLang="zh-CN" baseline="-25000" dirty="0" smtClean="0"/>
              <a:t>2 </a:t>
            </a:r>
            <a:r>
              <a:rPr kumimoji="1" lang="en-US" altLang="zh-CN" i="1" dirty="0" smtClean="0"/>
              <a:t>y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 + … + </a:t>
            </a:r>
            <a:r>
              <a:rPr kumimoji="1" lang="en-US" altLang="zh-CN" i="1" dirty="0" err="1" smtClean="0"/>
              <a:t>x</a:t>
            </a:r>
            <a:r>
              <a:rPr kumimoji="1" lang="en-US" altLang="zh-CN" i="1" baseline="-25000" dirty="0" err="1" smtClean="0"/>
              <a:t>n</a:t>
            </a:r>
            <a:r>
              <a:rPr kumimoji="1" lang="en-US" altLang="zh-CN" baseline="-25000" dirty="0" smtClean="0"/>
              <a:t> </a:t>
            </a:r>
            <a:r>
              <a:rPr kumimoji="1" lang="en-US" altLang="zh-CN" i="1" dirty="0" err="1" smtClean="0"/>
              <a:t>y</a:t>
            </a:r>
            <a:r>
              <a:rPr kumimoji="1" lang="en-US" altLang="zh-CN" i="1" baseline="-25000" dirty="0" err="1" smtClean="0"/>
              <a:t>n</a:t>
            </a:r>
            <a:r>
              <a:rPr kumimoji="1" lang="en-US" altLang="zh-CN" i="1" baseline="-25000" dirty="0" smtClean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i="1" dirty="0" err="1" smtClean="0"/>
              <a:t>x</a:t>
            </a:r>
            <a:r>
              <a:rPr kumimoji="1" lang="en-US" altLang="zh-CN" baseline="30000" dirty="0" err="1" smtClean="0"/>
              <a:t>T</a:t>
            </a:r>
            <a:r>
              <a:rPr kumimoji="1" lang="en-US" altLang="zh-CN" dirty="0" smtClean="0"/>
              <a:t> </a:t>
            </a:r>
            <a:r>
              <a:rPr kumimoji="1" lang="en-US" altLang="zh-CN" i="1" dirty="0" smtClean="0"/>
              <a:t>y</a:t>
            </a:r>
            <a:r>
              <a:rPr kumimoji="1" lang="zh-CN" altLang="en-US" dirty="0" smtClean="0"/>
              <a:t>．</a:t>
            </a:r>
            <a:endParaRPr lang="zh-CN" altLang="en-US" dirty="0" smtClean="0"/>
          </a:p>
          <a:p>
            <a:pPr marL="381000" indent="-381000" algn="ctr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endParaRPr kumimoji="1" lang="en-US" altLang="zh-CN" dirty="0" smtClean="0"/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1" lang="zh-CN" altLang="en-US" dirty="0" smtClean="0"/>
              <a:t>内积具有下列性质（其中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为 </a:t>
            </a:r>
            <a:r>
              <a:rPr kumimoji="1" lang="en-US" altLang="zh-CN" i="1" dirty="0" smtClean="0"/>
              <a:t>n </a:t>
            </a:r>
            <a:r>
              <a:rPr kumimoji="1" lang="zh-CN" altLang="en-US" dirty="0" smtClean="0"/>
              <a:t>维向量，</a:t>
            </a:r>
            <a:r>
              <a:rPr kumimoji="1" lang="en-US" altLang="zh-CN" i="1" dirty="0" smtClean="0">
                <a:latin typeface="Symbol" pitchFamily="18" charset="2"/>
              </a:rPr>
              <a:t>l </a:t>
            </a:r>
            <a:r>
              <a:rPr kumimoji="1" lang="zh-CN" altLang="en-US" dirty="0" smtClean="0"/>
              <a:t>为实数）：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1" lang="zh-CN" altLang="en-US" dirty="0" smtClean="0">
                <a:solidFill>
                  <a:srgbClr val="0000FF"/>
                </a:solidFill>
              </a:rPr>
              <a:t>对称性：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[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．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1" lang="zh-CN" altLang="en-US" dirty="0" smtClean="0">
                <a:solidFill>
                  <a:srgbClr val="0000FF"/>
                </a:solidFill>
              </a:rPr>
              <a:t>线性性质：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kumimoji="1" lang="en-US" altLang="zh-CN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</a:t>
            </a:r>
            <a:r>
              <a:rPr kumimoji="1" lang="en-US" altLang="zh-CN" i="1" dirty="0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．</a:t>
            </a:r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1" lang="zh-CN" altLang="en-US" dirty="0" smtClean="0"/>
              <a:t>                       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 +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] = 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] + [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] 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1" lang="zh-CN" altLang="en-US" dirty="0" smtClean="0"/>
              <a:t>当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 = 0</a:t>
            </a:r>
            <a:r>
              <a:rPr kumimoji="1" lang="zh-CN" altLang="en-US" dirty="0" smtClean="0"/>
              <a:t>（零向量） 时，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>
                <a:solidFill>
                  <a:srgbClr val="0000FF"/>
                </a:solidFill>
              </a:rPr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>
                <a:solidFill>
                  <a:srgbClr val="0000FF"/>
                </a:solidFill>
              </a:rPr>
              <a:t>x</a:t>
            </a:r>
            <a:r>
              <a:rPr kumimoji="1" lang="en-US" altLang="zh-CN" dirty="0" smtClean="0"/>
              <a:t>] = 0</a:t>
            </a:r>
            <a:r>
              <a:rPr kumimoji="1" lang="zh-CN" altLang="en-US" dirty="0" smtClean="0"/>
              <a:t>；</a:t>
            </a:r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1" lang="zh-CN" altLang="en-US" dirty="0" smtClean="0"/>
              <a:t>	当 </a:t>
            </a:r>
            <a:r>
              <a:rPr kumimoji="1" lang="en-US" altLang="zh-CN" i="1" dirty="0" smtClean="0"/>
              <a:t>x </a:t>
            </a:r>
            <a:r>
              <a:rPr kumimoji="1" lang="en-US" altLang="en-US" dirty="0" smtClean="0"/>
              <a:t>≠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（零向量） 时，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>
                <a:solidFill>
                  <a:srgbClr val="0000FF"/>
                </a:solidFill>
              </a:rPr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>
                <a:solidFill>
                  <a:srgbClr val="0000FF"/>
                </a:solidFill>
              </a:rPr>
              <a:t>x</a:t>
            </a:r>
            <a:r>
              <a:rPr kumimoji="1" lang="en-US" altLang="zh-CN" dirty="0" smtClean="0"/>
              <a:t>] </a:t>
            </a:r>
            <a:r>
              <a:rPr kumimoji="1" lang="en-US" altLang="zh-CN" dirty="0" smtClean="0">
                <a:latin typeface="Symbol" pitchFamily="18" charset="2"/>
              </a:rPr>
              <a:t>&gt;</a:t>
            </a:r>
            <a:r>
              <a:rPr kumimoji="1" lang="en-US" altLang="zh-CN" dirty="0" smtClean="0"/>
              <a:t> 0</a:t>
            </a:r>
            <a:r>
              <a:rPr kumimoji="1" lang="zh-CN" altLang="en-US" dirty="0" smtClean="0"/>
              <a:t>．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1" lang="zh-CN" altLang="en-US" dirty="0" smtClean="0">
                <a:solidFill>
                  <a:srgbClr val="0000FF"/>
                </a:solidFill>
              </a:rPr>
              <a:t>施瓦兹（</a:t>
            </a:r>
            <a:r>
              <a:rPr kumimoji="1" lang="en-US" altLang="zh-CN" dirty="0" smtClean="0">
                <a:solidFill>
                  <a:srgbClr val="0000FF"/>
                </a:solidFill>
              </a:rPr>
              <a:t>Schwarz</a:t>
            </a:r>
            <a:r>
              <a:rPr kumimoji="1" lang="zh-CN" altLang="en-US" dirty="0" smtClean="0">
                <a:solidFill>
                  <a:srgbClr val="0000FF"/>
                </a:solidFill>
              </a:rPr>
              <a:t>）不等式</a:t>
            </a:r>
          </a:p>
          <a:p>
            <a:pPr marL="381000" indent="-381000" algn="ctr"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</a:t>
            </a:r>
            <a:r>
              <a:rPr kumimoji="1" lang="en-US" altLang="zh-CN" baseline="30000" dirty="0" smtClean="0"/>
              <a:t>2 </a:t>
            </a:r>
            <a:r>
              <a:rPr kumimoji="1" lang="en-US" altLang="en-US" dirty="0" smtClean="0"/>
              <a:t>≤</a:t>
            </a:r>
            <a:r>
              <a:rPr kumimoji="1" lang="en-US" altLang="zh-CN" dirty="0" smtClean="0"/>
              <a:t> 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] [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CC"/>
                </a:solidFill>
              </a:rPr>
              <a:t>二、特征值的基本性质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8413"/>
            <a:ext cx="8229600" cy="2319337"/>
          </a:xfrm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smtClean="0"/>
              <a:t>在复数范围内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阶矩阵 </a:t>
            </a:r>
            <a:r>
              <a:rPr lang="en-US" altLang="zh-CN" i="1" smtClean="0"/>
              <a:t>A </a:t>
            </a:r>
            <a:r>
              <a:rPr lang="zh-CN" altLang="en-US" smtClean="0"/>
              <a:t>有 </a:t>
            </a:r>
            <a:r>
              <a:rPr kumimoji="1" lang="en-US" altLang="zh-CN" i="1" smtClean="0"/>
              <a:t>n </a:t>
            </a:r>
            <a:r>
              <a:rPr lang="zh-CN" altLang="en-US" smtClean="0"/>
              <a:t>个特征值（重根按重数计算）</a:t>
            </a:r>
            <a:r>
              <a:rPr kumimoji="1" lang="zh-CN" altLang="en-US" smtClean="0"/>
              <a:t>．</a:t>
            </a:r>
            <a:endParaRPr lang="zh-CN" altLang="en-US" smtClean="0">
              <a:latin typeface="楷体_GB2312" pitchFamily="49" charset="-122"/>
            </a:endParaRPr>
          </a:p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smtClean="0"/>
              <a:t>设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阶矩阵 </a:t>
            </a:r>
            <a:r>
              <a:rPr lang="en-US" altLang="zh-CN" i="1" smtClean="0"/>
              <a:t>A </a:t>
            </a:r>
            <a:r>
              <a:rPr lang="zh-CN" altLang="en-US" smtClean="0"/>
              <a:t>的特征值为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baseline="-25000" smtClean="0"/>
              <a:t>2</a:t>
            </a:r>
            <a:r>
              <a:rPr lang="en-US" altLang="zh-CN" smtClean="0"/>
              <a:t>, …,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i="1" baseline="-25000" smtClean="0"/>
              <a:t>n</a:t>
            </a:r>
            <a:r>
              <a:rPr lang="zh-CN" altLang="en-US" smtClean="0"/>
              <a:t>，则</a:t>
            </a:r>
            <a:endParaRPr lang="zh-CN" altLang="en-US" i="1" smtClean="0"/>
          </a:p>
          <a:p>
            <a:pPr eaLnBrk="1" hangingPunct="1">
              <a:lnSpc>
                <a:spcPct val="110000"/>
              </a:lnSpc>
              <a:buClr>
                <a:srgbClr val="FF0000"/>
              </a:buClr>
              <a:buSzTx/>
              <a:buFont typeface="Wingdings" pitchFamily="2" charset="2"/>
              <a:buChar char="ü"/>
            </a:pP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baseline="-25000" smtClean="0"/>
              <a:t>1 </a:t>
            </a:r>
            <a:r>
              <a:rPr lang="en-US" altLang="zh-CN" smtClean="0"/>
              <a:t>+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baseline="-25000" smtClean="0"/>
              <a:t>2 </a:t>
            </a:r>
            <a:r>
              <a:rPr lang="en-US" altLang="zh-CN" smtClean="0"/>
              <a:t>+ … +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i="1" baseline="-25000" smtClean="0"/>
              <a:t>n</a:t>
            </a:r>
            <a:r>
              <a:rPr lang="en-US" altLang="zh-CN" i="1" smtClean="0"/>
              <a:t> = a</a:t>
            </a:r>
            <a:r>
              <a:rPr lang="en-US" altLang="zh-CN" baseline="-25000" smtClean="0"/>
              <a:t>11 </a:t>
            </a:r>
            <a:r>
              <a:rPr lang="en-US" altLang="zh-CN" smtClean="0"/>
              <a:t>+ </a:t>
            </a:r>
            <a:r>
              <a:rPr lang="en-US" altLang="zh-CN" i="1" smtClean="0"/>
              <a:t>a</a:t>
            </a:r>
            <a:r>
              <a:rPr lang="en-US" altLang="zh-CN" baseline="-25000" smtClean="0"/>
              <a:t>22 </a:t>
            </a:r>
            <a:r>
              <a:rPr lang="en-US" altLang="zh-CN" smtClean="0"/>
              <a:t>+ … + 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nn</a:t>
            </a:r>
            <a:r>
              <a:rPr lang="en-US" altLang="zh-CN" i="1" smtClean="0"/>
              <a:t> </a:t>
            </a:r>
          </a:p>
          <a:p>
            <a:pPr eaLnBrk="1" hangingPunct="1">
              <a:lnSpc>
                <a:spcPct val="110000"/>
              </a:lnSpc>
              <a:buClr>
                <a:srgbClr val="FF0000"/>
              </a:buClr>
              <a:buSzTx/>
              <a:buFont typeface="Wingdings" pitchFamily="2" charset="2"/>
              <a:buChar char="ü"/>
            </a:pP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baseline="-25000" smtClean="0"/>
              <a:t>1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baseline="-25000" smtClean="0"/>
              <a:t>2 </a:t>
            </a:r>
            <a:r>
              <a:rPr lang="en-US" altLang="zh-CN" smtClean="0"/>
              <a:t>…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i="1" baseline="-25000" smtClean="0"/>
              <a:t>n</a:t>
            </a:r>
            <a:r>
              <a:rPr lang="en-US" altLang="zh-CN" i="1" smtClean="0"/>
              <a:t> = |A|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4946" name="Object 2"/>
          <p:cNvGraphicFramePr>
            <a:graphicFrameLocks noChangeAspect="1"/>
          </p:cNvGraphicFramePr>
          <p:nvPr/>
        </p:nvGraphicFramePr>
        <p:xfrm>
          <a:off x="1547813" y="1412875"/>
          <a:ext cx="6264275" cy="1003300"/>
        </p:xfrm>
        <a:graphic>
          <a:graphicData uri="http://schemas.openxmlformats.org/presentationml/2006/ole">
            <p:oleObj spid="_x0000_s147458" name="公式" r:id="rId3" imgW="3009900" imgH="482600" progId="Equation.3">
              <p:embed/>
            </p:oleObj>
          </a:graphicData>
        </a:graphic>
      </p:graphicFrame>
      <p:graphicFrame>
        <p:nvGraphicFramePr>
          <p:cNvPr id="1874947" name="Object 3"/>
          <p:cNvGraphicFramePr>
            <a:graphicFrameLocks noChangeAspect="1"/>
          </p:cNvGraphicFramePr>
          <p:nvPr/>
        </p:nvGraphicFramePr>
        <p:xfrm>
          <a:off x="523875" y="2713038"/>
          <a:ext cx="8456613" cy="1003300"/>
        </p:xfrm>
        <a:graphic>
          <a:graphicData uri="http://schemas.openxmlformats.org/presentationml/2006/ole">
            <p:oleObj spid="_x0000_s147459" name="公式" r:id="rId4" imgW="4064000" imgH="482600" progId="Equation.3">
              <p:embed/>
            </p:oleObj>
          </a:graphicData>
        </a:graphic>
      </p:graphicFrame>
      <p:graphicFrame>
        <p:nvGraphicFramePr>
          <p:cNvPr id="1874948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987675" y="4724400"/>
          <a:ext cx="2447925" cy="488950"/>
        </p:xfrm>
        <a:graphic>
          <a:graphicData uri="http://schemas.openxmlformats.org/presentationml/2006/ole">
            <p:oleObj spid="_x0000_s147460" name="公式" r:id="rId5" imgW="1079032" imgH="215806" progId="Equation.3">
              <p:embed/>
            </p:oleObj>
          </a:graphicData>
        </a:graphic>
      </p:graphicFrame>
      <p:graphicFrame>
        <p:nvGraphicFramePr>
          <p:cNvPr id="1874949" name="Object 5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628900" y="5589588"/>
          <a:ext cx="3382963" cy="457200"/>
        </p:xfrm>
        <a:graphic>
          <a:graphicData uri="http://schemas.openxmlformats.org/presentationml/2006/ole">
            <p:oleObj spid="_x0000_s147461" name="公式" r:id="rId6" imgW="1600200" imgH="215640" progId="Equation.3">
              <p:embed/>
            </p:oleObj>
          </a:graphicData>
        </a:graphic>
      </p:graphicFrame>
      <p:sp>
        <p:nvSpPr>
          <p:cNvPr id="1310726" name="Text Box 6"/>
          <p:cNvSpPr txBox="1">
            <a:spLocks noChangeArrowheads="1"/>
          </p:cNvSpPr>
          <p:nvPr/>
        </p:nvSpPr>
        <p:spPr bwMode="auto">
          <a:xfrm>
            <a:off x="1116013" y="765175"/>
            <a:ext cx="489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CC"/>
                </a:solidFill>
                <a:latin typeface="楷体_GB2312" pitchFamily="49" charset="-122"/>
              </a:rPr>
              <a:t>例如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设 </a:t>
            </a:r>
            <a:r>
              <a:rPr lang="en-US" altLang="zh-CN" sz="2400" b="1" i="1" smtClean="0">
                <a:solidFill>
                  <a:srgbClr val="000000"/>
                </a:solidFill>
                <a:latin typeface="楷体_GB2312" pitchFamily="49" charset="-122"/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是二阶方阵则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1188" y="3908425"/>
            <a:ext cx="5545137" cy="457200"/>
            <a:chOff x="385" y="2462"/>
            <a:chExt cx="3493" cy="288"/>
          </a:xfrm>
        </p:grpSpPr>
        <p:sp>
          <p:nvSpPr>
            <p:cNvPr id="1310728" name="Text Box 8"/>
            <p:cNvSpPr txBox="1">
              <a:spLocks noChangeArrowheads="1"/>
            </p:cNvSpPr>
            <p:nvPr/>
          </p:nvSpPr>
          <p:spPr bwMode="auto">
            <a:xfrm>
              <a:off x="385" y="2462"/>
              <a:ext cx="34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  <a:latin typeface="楷体_GB2312" pitchFamily="49" charset="-122"/>
                </a:rPr>
                <a:t>设     是此二次方程的两个根，则</a:t>
              </a:r>
            </a:p>
          </p:txBody>
        </p:sp>
        <p:graphicFrame>
          <p:nvGraphicFramePr>
            <p:cNvPr id="1310729" name="Object 9"/>
            <p:cNvGraphicFramePr>
              <a:graphicFrameLocks noChangeAspect="1"/>
            </p:cNvGraphicFramePr>
            <p:nvPr/>
          </p:nvGraphicFramePr>
          <p:xfrm>
            <a:off x="657" y="2501"/>
            <a:ext cx="470" cy="249"/>
          </p:xfrm>
          <a:graphic>
            <a:graphicData uri="http://schemas.openxmlformats.org/presentationml/2006/ole">
              <p:oleObj spid="_x0000_s147462" name="公式" r:id="rId7" imgW="406048" imgH="215713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7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7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二、基本性质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3305175"/>
          </a:xfrm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smtClean="0"/>
              <a:t>在复数范围内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阶矩阵 </a:t>
            </a:r>
            <a:r>
              <a:rPr lang="en-US" altLang="zh-CN" i="1" smtClean="0"/>
              <a:t>A </a:t>
            </a:r>
            <a:r>
              <a:rPr lang="zh-CN" altLang="en-US" smtClean="0"/>
              <a:t>有 </a:t>
            </a:r>
            <a:r>
              <a:rPr kumimoji="1" lang="en-US" altLang="zh-CN" i="1" smtClean="0"/>
              <a:t>n </a:t>
            </a:r>
            <a:r>
              <a:rPr lang="zh-CN" altLang="en-US" smtClean="0"/>
              <a:t>个特征值（重根按重数计算）</a:t>
            </a:r>
            <a:r>
              <a:rPr kumimoji="1" lang="zh-CN" altLang="en-US" smtClean="0"/>
              <a:t>．</a:t>
            </a:r>
            <a:endParaRPr lang="zh-CN" altLang="en-US" smtClean="0">
              <a:latin typeface="楷体_GB2312" pitchFamily="49" charset="-122"/>
            </a:endParaRPr>
          </a:p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smtClean="0"/>
              <a:t>设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阶矩阵 </a:t>
            </a:r>
            <a:r>
              <a:rPr lang="en-US" altLang="zh-CN" i="1" smtClean="0"/>
              <a:t>A </a:t>
            </a:r>
            <a:r>
              <a:rPr lang="zh-CN" altLang="en-US" smtClean="0"/>
              <a:t>的特征值为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baseline="-25000" smtClean="0"/>
              <a:t>2</a:t>
            </a:r>
            <a:r>
              <a:rPr lang="en-US" altLang="zh-CN" smtClean="0"/>
              <a:t>, …,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i="1" baseline="-25000" smtClean="0"/>
              <a:t>n</a:t>
            </a:r>
            <a:r>
              <a:rPr lang="zh-CN" altLang="en-US" smtClean="0"/>
              <a:t>，则</a:t>
            </a:r>
            <a:endParaRPr lang="zh-CN" altLang="en-US" i="1" smtClean="0"/>
          </a:p>
          <a:p>
            <a:pPr eaLnBrk="1" hangingPunct="1">
              <a:lnSpc>
                <a:spcPct val="110000"/>
              </a:lnSpc>
              <a:buClr>
                <a:srgbClr val="FF0000"/>
              </a:buClr>
              <a:buSzTx/>
              <a:buFont typeface="Wingdings" pitchFamily="2" charset="2"/>
              <a:buChar char="ü"/>
            </a:pP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baseline="-25000" smtClean="0"/>
              <a:t>1 </a:t>
            </a:r>
            <a:r>
              <a:rPr lang="en-US" altLang="zh-CN" smtClean="0"/>
              <a:t>+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baseline="-25000" smtClean="0"/>
              <a:t>2 </a:t>
            </a:r>
            <a:r>
              <a:rPr lang="en-US" altLang="zh-CN" smtClean="0"/>
              <a:t>+ … +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i="1" baseline="-25000" smtClean="0"/>
              <a:t>n</a:t>
            </a:r>
            <a:r>
              <a:rPr lang="en-US" altLang="zh-CN" i="1" smtClean="0"/>
              <a:t> = a</a:t>
            </a:r>
            <a:r>
              <a:rPr lang="en-US" altLang="zh-CN" baseline="-25000" smtClean="0"/>
              <a:t>11 </a:t>
            </a:r>
            <a:r>
              <a:rPr lang="en-US" altLang="zh-CN" smtClean="0"/>
              <a:t>+ </a:t>
            </a:r>
            <a:r>
              <a:rPr lang="en-US" altLang="zh-CN" i="1" smtClean="0"/>
              <a:t>a</a:t>
            </a:r>
            <a:r>
              <a:rPr lang="en-US" altLang="zh-CN" baseline="-25000" smtClean="0"/>
              <a:t>22 </a:t>
            </a:r>
            <a:r>
              <a:rPr lang="en-US" altLang="zh-CN" smtClean="0"/>
              <a:t>+ … + 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nn</a:t>
            </a:r>
            <a:r>
              <a:rPr lang="en-US" altLang="zh-CN" i="1" smtClean="0"/>
              <a:t> </a:t>
            </a:r>
          </a:p>
          <a:p>
            <a:pPr eaLnBrk="1" hangingPunct="1">
              <a:lnSpc>
                <a:spcPct val="110000"/>
              </a:lnSpc>
              <a:buClr>
                <a:srgbClr val="FF0000"/>
              </a:buClr>
              <a:buSzTx/>
              <a:buFont typeface="Wingdings" pitchFamily="2" charset="2"/>
              <a:buChar char="ü"/>
            </a:pP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baseline="-25000" smtClean="0"/>
              <a:t>1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baseline="-25000" smtClean="0"/>
              <a:t>2 </a:t>
            </a:r>
            <a:r>
              <a:rPr lang="en-US" altLang="zh-CN" smtClean="0"/>
              <a:t>…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i="1" baseline="-25000" smtClean="0"/>
              <a:t>n</a:t>
            </a:r>
            <a:r>
              <a:rPr lang="en-US" altLang="zh-CN" i="1" smtClean="0"/>
              <a:t> = |A|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smtClean="0"/>
              <a:t>若 </a:t>
            </a:r>
            <a:r>
              <a:rPr lang="en-US" altLang="zh-CN" i="1" smtClean="0">
                <a:latin typeface="Symbol" pitchFamily="18" charset="2"/>
              </a:rPr>
              <a:t>l </a:t>
            </a:r>
            <a:r>
              <a:rPr lang="zh-CN" altLang="en-US" smtClean="0">
                <a:latin typeface="楷体_GB2312" pitchFamily="49" charset="-122"/>
              </a:rPr>
              <a:t>是</a:t>
            </a:r>
            <a:r>
              <a:rPr lang="zh-CN" altLang="en-US" smtClean="0"/>
              <a:t> </a:t>
            </a:r>
            <a:r>
              <a:rPr lang="en-US" altLang="zh-CN" i="1" smtClean="0"/>
              <a:t>A </a:t>
            </a:r>
            <a:r>
              <a:rPr lang="zh-CN" altLang="en-US" smtClean="0"/>
              <a:t>的一个特征值，则齐次线性方程组的基础解系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mtClean="0"/>
              <a:t>	就是对应于特征值为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baseline="-25000" smtClean="0"/>
              <a:t>  </a:t>
            </a:r>
            <a:r>
              <a:rPr lang="zh-CN" altLang="en-US" smtClean="0"/>
              <a:t>的全体特征向量的最大无关组．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51" name="Rectangle 7"/>
          <p:cNvSpPr>
            <a:spLocks noChangeArrowheads="1"/>
          </p:cNvSpPr>
          <p:nvPr/>
        </p:nvSpPr>
        <p:spPr bwMode="auto">
          <a:xfrm>
            <a:off x="457200" y="455613"/>
            <a:ext cx="8231188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例：</a:t>
            </a:r>
            <a:r>
              <a:rPr lang="zh-CN" altLang="en-US" sz="2400" b="1" smtClean="0">
                <a:solidFill>
                  <a:srgbClr val="000000"/>
                </a:solidFill>
              </a:rPr>
              <a:t>设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 </a:t>
            </a:r>
            <a:r>
              <a:rPr lang="zh-CN" altLang="en-US" sz="2400" b="1" smtClean="0">
                <a:solidFill>
                  <a:srgbClr val="000000"/>
                </a:solidFill>
              </a:rPr>
              <a:t>是方阵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的特征值，证明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(1)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是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的特征值；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(2) </a:t>
            </a:r>
            <a:r>
              <a:rPr lang="zh-CN" altLang="en-US" sz="2400" b="1" smtClean="0">
                <a:solidFill>
                  <a:srgbClr val="000000"/>
                </a:solidFill>
              </a:rPr>
              <a:t>当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可逆时，</a:t>
            </a:r>
            <a:r>
              <a:rPr lang="en-US" altLang="zh-CN" sz="2400" b="1" smtClean="0">
                <a:solidFill>
                  <a:srgbClr val="000000"/>
                </a:solidFill>
              </a:rPr>
              <a:t>1/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是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zh-CN" altLang="en-US" sz="2400" b="1" baseline="30000" smtClean="0">
                <a:solidFill>
                  <a:srgbClr val="000000"/>
                </a:solidFill>
              </a:rPr>
              <a:t>−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的特征值．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结论：</a:t>
            </a:r>
            <a:r>
              <a:rPr lang="zh-CN" altLang="en-US" sz="2400" b="1" smtClean="0">
                <a:solidFill>
                  <a:srgbClr val="000000"/>
                </a:solidFill>
              </a:rPr>
              <a:t>若非零向量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是 </a:t>
            </a: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对应于特征值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的特征向量，则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Char char="p"/>
            </a:pP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是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的特征值，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对应的特征向量也是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FF0000"/>
                </a:solidFill>
              </a:rPr>
              <a:t>p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Char char="p"/>
            </a:pP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i="1" baseline="30000" smtClean="0">
                <a:solidFill>
                  <a:srgbClr val="FF0000"/>
                </a:solidFill>
              </a:rPr>
              <a:t>k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是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i="1" baseline="30000" smtClean="0">
                <a:solidFill>
                  <a:srgbClr val="FF0000"/>
                </a:solidFill>
              </a:rPr>
              <a:t>k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的特征值，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对应的特征向量也是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FF0000"/>
                </a:solidFill>
              </a:rPr>
              <a:t>p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Char char="p"/>
            </a:pPr>
            <a:r>
              <a:rPr lang="zh-CN" altLang="en-US" sz="2400" b="1" smtClean="0">
                <a:solidFill>
                  <a:srgbClr val="000000"/>
                </a:solidFill>
              </a:rPr>
              <a:t>当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可逆时，</a:t>
            </a:r>
            <a:r>
              <a:rPr lang="en-US" altLang="zh-CN" sz="2400" b="1" smtClean="0">
                <a:solidFill>
                  <a:srgbClr val="000000"/>
                </a:solidFill>
              </a:rPr>
              <a:t>1/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是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zh-CN" altLang="en-US" sz="2400" b="1" baseline="30000" smtClean="0">
                <a:solidFill>
                  <a:srgbClr val="000000"/>
                </a:solidFill>
              </a:rPr>
              <a:t>−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的特征值，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对应的特征向量仍然是 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FF0000"/>
                </a:solidFill>
              </a:rPr>
              <a:t>p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graphicFrame>
        <p:nvGraphicFramePr>
          <p:cNvPr id="1274884" name="Object 4"/>
          <p:cNvGraphicFramePr>
            <a:graphicFrameLocks noChangeAspect="1"/>
          </p:cNvGraphicFramePr>
          <p:nvPr/>
        </p:nvGraphicFramePr>
        <p:xfrm>
          <a:off x="6516688" y="4365625"/>
          <a:ext cx="1295400" cy="460375"/>
        </p:xfrm>
        <a:graphic>
          <a:graphicData uri="http://schemas.openxmlformats.org/presentationml/2006/ole">
            <p:oleObj spid="_x0000_s148482" name="公式" r:id="rId3" imgW="571252" imgH="203112" progId="Equation.3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9750" y="4365625"/>
            <a:ext cx="6048375" cy="457200"/>
            <a:chOff x="340" y="2750"/>
            <a:chExt cx="3810" cy="288"/>
          </a:xfrm>
        </p:grpSpPr>
        <p:graphicFrame>
          <p:nvGraphicFramePr>
            <p:cNvPr id="1312780" name="Object 5"/>
            <p:cNvGraphicFramePr>
              <a:graphicFrameLocks noChangeAspect="1"/>
            </p:cNvGraphicFramePr>
            <p:nvPr/>
          </p:nvGraphicFramePr>
          <p:xfrm>
            <a:off x="1066" y="2795"/>
            <a:ext cx="363" cy="242"/>
          </p:xfrm>
          <a:graphic>
            <a:graphicData uri="http://schemas.openxmlformats.org/presentationml/2006/ole">
              <p:oleObj spid="_x0000_s148490" name="公式" r:id="rId4" imgW="304536" imgH="203024" progId="Equation.3">
                <p:embed/>
              </p:oleObj>
            </a:graphicData>
          </a:graphic>
        </p:graphicFrame>
        <p:sp>
          <p:nvSpPr>
            <p:cNvPr id="1312781" name="Text Box 6"/>
            <p:cNvSpPr txBox="1">
              <a:spLocks noChangeArrowheads="1"/>
            </p:cNvSpPr>
            <p:nvPr/>
          </p:nvSpPr>
          <p:spPr bwMode="auto">
            <a:xfrm>
              <a:off x="340" y="2750"/>
              <a:ext cx="38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CC"/>
                  </a:solidFill>
                  <a:latin typeface="Arial" charset="0"/>
                </a:rPr>
                <a:t>证</a:t>
              </a:r>
              <a:r>
                <a:rPr lang="zh-CN" altLang="en-US" sz="2400" smtClean="0">
                  <a:solidFill>
                    <a:srgbClr val="0000CC"/>
                  </a:solidFill>
                  <a:latin typeface="Arial" charset="0"/>
                </a:rPr>
                <a:t>：</a:t>
              </a:r>
              <a:r>
                <a:rPr lang="zh-CN" altLang="en-US" sz="2400" b="1" smtClean="0">
                  <a:solidFill>
                    <a:srgbClr val="000000"/>
                  </a:solidFill>
                  <a:latin typeface="Arial" charset="0"/>
                </a:rPr>
                <a:t>设          是 </a:t>
              </a:r>
              <a:r>
                <a:rPr lang="en-US" altLang="zh-CN" sz="2400" b="1" i="1" smtClean="0">
                  <a:solidFill>
                    <a:srgbClr val="000000"/>
                  </a:solidFill>
                  <a:latin typeface="Arial" charset="0"/>
                </a:rPr>
                <a:t>A</a:t>
              </a:r>
              <a:r>
                <a:rPr lang="en-US" altLang="zh-CN" sz="2400" b="1" smtClean="0">
                  <a:solidFill>
                    <a:srgbClr val="000000"/>
                  </a:solidFill>
                  <a:latin typeface="Arial" charset="0"/>
                </a:rPr>
                <a:t> </a:t>
              </a:r>
              <a:r>
                <a:rPr lang="zh-CN" altLang="en-US" sz="2400" b="1" smtClean="0">
                  <a:solidFill>
                    <a:srgbClr val="000000"/>
                  </a:solidFill>
                  <a:latin typeface="Arial" charset="0"/>
                </a:rPr>
                <a:t>的特征值和特征向量，则</a:t>
              </a:r>
            </a:p>
          </p:txBody>
        </p:sp>
      </p:grpSp>
      <p:graphicFrame>
        <p:nvGraphicFramePr>
          <p:cNvPr id="1274888" name="Object 8"/>
          <p:cNvGraphicFramePr>
            <a:graphicFrameLocks noChangeAspect="1"/>
          </p:cNvGraphicFramePr>
          <p:nvPr/>
        </p:nvGraphicFramePr>
        <p:xfrm>
          <a:off x="1619250" y="4940300"/>
          <a:ext cx="1927225" cy="517525"/>
        </p:xfrm>
        <a:graphic>
          <a:graphicData uri="http://schemas.openxmlformats.org/presentationml/2006/ole">
            <p:oleObj spid="_x0000_s148483" name="公式" r:id="rId5" imgW="850900" imgH="228600" progId="Equation.3">
              <p:embed/>
            </p:oleObj>
          </a:graphicData>
        </a:graphic>
      </p:graphicFrame>
      <p:graphicFrame>
        <p:nvGraphicFramePr>
          <p:cNvPr id="1274889" name="Object 9"/>
          <p:cNvGraphicFramePr>
            <a:graphicFrameLocks noChangeAspect="1"/>
          </p:cNvGraphicFramePr>
          <p:nvPr/>
        </p:nvGraphicFramePr>
        <p:xfrm>
          <a:off x="3567113" y="5013325"/>
          <a:ext cx="2444750" cy="460375"/>
        </p:xfrm>
        <a:graphic>
          <a:graphicData uri="http://schemas.openxmlformats.org/presentationml/2006/ole">
            <p:oleObj spid="_x0000_s148484" name="公式" r:id="rId6" imgW="1079032" imgH="203112" progId="Equation.3">
              <p:embed/>
            </p:oleObj>
          </a:graphicData>
        </a:graphic>
      </p:graphicFrame>
      <p:graphicFrame>
        <p:nvGraphicFramePr>
          <p:cNvPr id="1274890" name="Object 10"/>
          <p:cNvGraphicFramePr>
            <a:graphicFrameLocks noChangeAspect="1"/>
          </p:cNvGraphicFramePr>
          <p:nvPr/>
        </p:nvGraphicFramePr>
        <p:xfrm>
          <a:off x="6054725" y="4999038"/>
          <a:ext cx="949325" cy="517525"/>
        </p:xfrm>
        <a:graphic>
          <a:graphicData uri="http://schemas.openxmlformats.org/presentationml/2006/ole">
            <p:oleObj spid="_x0000_s148485" name="公式" r:id="rId7" imgW="419100" imgH="228600" progId="Equation.3">
              <p:embed/>
            </p:oleObj>
          </a:graphicData>
        </a:graphic>
      </p:graphicFrame>
      <p:graphicFrame>
        <p:nvGraphicFramePr>
          <p:cNvPr id="1274891" name="Object 11"/>
          <p:cNvGraphicFramePr>
            <a:graphicFrameLocks noChangeAspect="1"/>
          </p:cNvGraphicFramePr>
          <p:nvPr/>
        </p:nvGraphicFramePr>
        <p:xfrm>
          <a:off x="2844800" y="5589588"/>
          <a:ext cx="2014538" cy="517525"/>
        </p:xfrm>
        <a:graphic>
          <a:graphicData uri="http://schemas.openxmlformats.org/presentationml/2006/ole">
            <p:oleObj spid="_x0000_s148486" name="公式" r:id="rId8" imgW="889000" imgH="228600" progId="Equation.3">
              <p:embed/>
            </p:oleObj>
          </a:graphicData>
        </a:graphic>
      </p:graphicFrame>
      <p:graphicFrame>
        <p:nvGraphicFramePr>
          <p:cNvPr id="1274892" name="Object 12"/>
          <p:cNvGraphicFramePr>
            <a:graphicFrameLocks noChangeAspect="1"/>
          </p:cNvGraphicFramePr>
          <p:nvPr/>
        </p:nvGraphicFramePr>
        <p:xfrm>
          <a:off x="1576388" y="5632450"/>
          <a:ext cx="1236662" cy="460375"/>
        </p:xfrm>
        <a:graphic>
          <a:graphicData uri="http://schemas.openxmlformats.org/presentationml/2006/ole">
            <p:oleObj spid="_x0000_s148487" name="公式" r:id="rId9" imgW="545626" imgH="203024" progId="Equation.3">
              <p:embed/>
            </p:oleObj>
          </a:graphicData>
        </a:graphic>
      </p:graphicFrame>
      <p:graphicFrame>
        <p:nvGraphicFramePr>
          <p:cNvPr id="1274893" name="Object 13"/>
          <p:cNvGraphicFramePr>
            <a:graphicFrameLocks noChangeAspect="1"/>
          </p:cNvGraphicFramePr>
          <p:nvPr/>
        </p:nvGraphicFramePr>
        <p:xfrm>
          <a:off x="4932363" y="5646738"/>
          <a:ext cx="835025" cy="401637"/>
        </p:xfrm>
        <a:graphic>
          <a:graphicData uri="http://schemas.openxmlformats.org/presentationml/2006/ole">
            <p:oleObj spid="_x0000_s148488" name="公式" r:id="rId10" imgW="368140" imgH="177723" progId="Equation.3">
              <p:embed/>
            </p:oleObj>
          </a:graphicData>
        </a:graphic>
      </p:graphicFrame>
      <p:graphicFrame>
        <p:nvGraphicFramePr>
          <p:cNvPr id="1274894" name="Object 14"/>
          <p:cNvGraphicFramePr>
            <a:graphicFrameLocks noChangeAspect="1"/>
          </p:cNvGraphicFramePr>
          <p:nvPr/>
        </p:nvGraphicFramePr>
        <p:xfrm>
          <a:off x="5813425" y="5403850"/>
          <a:ext cx="2128838" cy="890588"/>
        </p:xfrm>
        <a:graphic>
          <a:graphicData uri="http://schemas.openxmlformats.org/presentationml/2006/ole">
            <p:oleObj spid="_x0000_s148489" name="公式" r:id="rId11" imgW="939392" imgH="39352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09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09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09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109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7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7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7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7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7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74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7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7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二、基本性质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217988"/>
          </a:xfrm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smtClean="0"/>
              <a:t>在复数范围内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阶矩阵 </a:t>
            </a:r>
            <a:r>
              <a:rPr lang="en-US" altLang="zh-CN" i="1" smtClean="0"/>
              <a:t>A </a:t>
            </a:r>
            <a:r>
              <a:rPr lang="zh-CN" altLang="en-US" smtClean="0"/>
              <a:t>有</a:t>
            </a:r>
            <a:r>
              <a:rPr kumimoji="1" lang="en-US" altLang="zh-CN" i="1" smtClean="0"/>
              <a:t>n </a:t>
            </a:r>
            <a:r>
              <a:rPr lang="zh-CN" altLang="en-US" smtClean="0"/>
              <a:t>个特征值（重根按重数计算）</a:t>
            </a:r>
            <a:r>
              <a:rPr kumimoji="1" lang="zh-CN" altLang="en-US" smtClean="0"/>
              <a:t>．</a:t>
            </a:r>
            <a:endParaRPr lang="zh-CN" altLang="en-US" smtClean="0">
              <a:latin typeface="楷体_GB2312" pitchFamily="49" charset="-122"/>
            </a:endParaRPr>
          </a:p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smtClean="0"/>
              <a:t>设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阶矩阵 </a:t>
            </a:r>
            <a:r>
              <a:rPr lang="en-US" altLang="zh-CN" i="1" smtClean="0"/>
              <a:t>A </a:t>
            </a:r>
            <a:r>
              <a:rPr lang="zh-CN" altLang="en-US" smtClean="0"/>
              <a:t>的特征值为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baseline="-25000" smtClean="0"/>
              <a:t>2</a:t>
            </a:r>
            <a:r>
              <a:rPr lang="en-US" altLang="zh-CN" smtClean="0"/>
              <a:t>, …,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i="1" baseline="-25000" smtClean="0"/>
              <a:t>n</a:t>
            </a:r>
            <a:r>
              <a:rPr lang="zh-CN" altLang="en-US" smtClean="0"/>
              <a:t>，则</a:t>
            </a:r>
            <a:endParaRPr lang="zh-CN" altLang="en-US" i="1" smtClean="0"/>
          </a:p>
          <a:p>
            <a:pPr eaLnBrk="1" hangingPunct="1">
              <a:lnSpc>
                <a:spcPct val="110000"/>
              </a:lnSpc>
              <a:buClr>
                <a:srgbClr val="FF0000"/>
              </a:buClr>
              <a:buSzTx/>
              <a:buFont typeface="Wingdings" pitchFamily="2" charset="2"/>
              <a:buChar char="ü"/>
            </a:pP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baseline="-25000" smtClean="0"/>
              <a:t>1 </a:t>
            </a:r>
            <a:r>
              <a:rPr lang="en-US" altLang="zh-CN" smtClean="0"/>
              <a:t>+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baseline="-25000" smtClean="0"/>
              <a:t>2 </a:t>
            </a:r>
            <a:r>
              <a:rPr lang="en-US" altLang="zh-CN" smtClean="0"/>
              <a:t>+ … +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i="1" baseline="-25000" smtClean="0"/>
              <a:t>n</a:t>
            </a:r>
            <a:r>
              <a:rPr lang="en-US" altLang="zh-CN" i="1" smtClean="0"/>
              <a:t> = a</a:t>
            </a:r>
            <a:r>
              <a:rPr lang="en-US" altLang="zh-CN" baseline="-25000" smtClean="0"/>
              <a:t>11 </a:t>
            </a:r>
            <a:r>
              <a:rPr lang="en-US" altLang="zh-CN" smtClean="0"/>
              <a:t>+ </a:t>
            </a:r>
            <a:r>
              <a:rPr lang="en-US" altLang="zh-CN" i="1" smtClean="0"/>
              <a:t>a</a:t>
            </a:r>
            <a:r>
              <a:rPr lang="en-US" altLang="zh-CN" baseline="-25000" smtClean="0"/>
              <a:t>22 </a:t>
            </a:r>
            <a:r>
              <a:rPr lang="en-US" altLang="zh-CN" smtClean="0"/>
              <a:t>+ … + 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nn</a:t>
            </a:r>
            <a:r>
              <a:rPr lang="en-US" altLang="zh-CN" i="1" smtClean="0"/>
              <a:t> </a:t>
            </a:r>
          </a:p>
          <a:p>
            <a:pPr eaLnBrk="1" hangingPunct="1">
              <a:lnSpc>
                <a:spcPct val="110000"/>
              </a:lnSpc>
              <a:buClr>
                <a:srgbClr val="FF0000"/>
              </a:buClr>
              <a:buSzTx/>
              <a:buFont typeface="Wingdings" pitchFamily="2" charset="2"/>
              <a:buChar char="ü"/>
            </a:pP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baseline="-25000" smtClean="0"/>
              <a:t>1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baseline="-25000" smtClean="0"/>
              <a:t>2 </a:t>
            </a:r>
            <a:r>
              <a:rPr lang="en-US" altLang="zh-CN" smtClean="0"/>
              <a:t>…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i="1" baseline="-25000" smtClean="0"/>
              <a:t>n</a:t>
            </a:r>
            <a:r>
              <a:rPr lang="en-US" altLang="zh-CN" i="1" smtClean="0"/>
              <a:t> = |A|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smtClean="0"/>
              <a:t>若 </a:t>
            </a:r>
            <a:r>
              <a:rPr lang="en-US" altLang="zh-CN" i="1" smtClean="0">
                <a:latin typeface="Symbol" pitchFamily="18" charset="2"/>
              </a:rPr>
              <a:t>l </a:t>
            </a:r>
            <a:r>
              <a:rPr lang="zh-CN" altLang="en-US" smtClean="0">
                <a:latin typeface="楷体_GB2312" pitchFamily="49" charset="-122"/>
              </a:rPr>
              <a:t>是</a:t>
            </a:r>
            <a:r>
              <a:rPr lang="zh-CN" altLang="en-US" smtClean="0"/>
              <a:t> </a:t>
            </a:r>
            <a:r>
              <a:rPr lang="en-US" altLang="zh-CN" i="1" smtClean="0"/>
              <a:t>A </a:t>
            </a:r>
            <a:r>
              <a:rPr lang="zh-CN" altLang="en-US" smtClean="0"/>
              <a:t>的一个特征值，则齐次线性方程组的基础解系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mtClean="0"/>
              <a:t>	就是对应于特征值为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baseline="-25000" smtClean="0"/>
              <a:t>  </a:t>
            </a:r>
            <a:r>
              <a:rPr lang="zh-CN" altLang="en-US" smtClean="0"/>
              <a:t>的全体特征向量的最大无关组．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smtClean="0"/>
              <a:t>若 </a:t>
            </a:r>
            <a:r>
              <a:rPr lang="en-US" altLang="zh-CN" i="1" smtClean="0">
                <a:latin typeface="Symbol" pitchFamily="18" charset="2"/>
              </a:rPr>
              <a:t>l </a:t>
            </a:r>
            <a:r>
              <a:rPr lang="zh-CN" altLang="en-US" smtClean="0">
                <a:latin typeface="楷体_GB2312" pitchFamily="49" charset="-122"/>
              </a:rPr>
              <a:t>是</a:t>
            </a:r>
            <a:r>
              <a:rPr lang="zh-CN" altLang="en-US" smtClean="0"/>
              <a:t> </a:t>
            </a:r>
            <a:r>
              <a:rPr lang="en-US" altLang="zh-CN" i="1" smtClean="0"/>
              <a:t>A </a:t>
            </a:r>
            <a:r>
              <a:rPr lang="zh-CN" altLang="en-US" smtClean="0"/>
              <a:t>的一个特征值，则</a:t>
            </a:r>
            <a:r>
              <a:rPr lang="zh-CN" altLang="en-US" smtClean="0">
                <a:latin typeface="Symbol" pitchFamily="18" charset="2"/>
              </a:rPr>
              <a:t>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smtClean="0"/>
              <a:t>) = </a:t>
            </a:r>
            <a:r>
              <a:rPr lang="en-US" altLang="zh-CN" i="1" smtClean="0"/>
              <a:t>a</a:t>
            </a:r>
            <a:r>
              <a:rPr lang="en-US" altLang="zh-CN" baseline="-25000" smtClean="0"/>
              <a:t>0</a:t>
            </a:r>
            <a:r>
              <a:rPr lang="en-US" altLang="zh-CN" smtClean="0"/>
              <a:t> + </a:t>
            </a:r>
            <a:r>
              <a:rPr lang="en-US" altLang="zh-CN" i="1" smtClean="0"/>
              <a:t>a</a:t>
            </a:r>
            <a:r>
              <a:rPr lang="en-US" altLang="zh-CN" baseline="-25000" smtClean="0"/>
              <a:t>1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smtClean="0"/>
              <a:t> + … + 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m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i="1" baseline="-25000" smtClean="0"/>
              <a:t> </a:t>
            </a:r>
            <a:r>
              <a:rPr lang="en-US" altLang="zh-CN" i="1" baseline="30000" smtClean="0"/>
              <a:t>m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是矩阵多项式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) = </a:t>
            </a:r>
            <a:r>
              <a:rPr lang="en-US" altLang="zh-CN" i="1" smtClean="0"/>
              <a:t>a</a:t>
            </a:r>
            <a:r>
              <a:rPr lang="en-US" altLang="zh-CN" baseline="-25000" smtClean="0"/>
              <a:t>0</a:t>
            </a:r>
            <a:r>
              <a:rPr lang="en-US" altLang="zh-CN" smtClean="0"/>
              <a:t> + </a:t>
            </a:r>
            <a:r>
              <a:rPr lang="en-US" altLang="zh-CN" i="1" smtClean="0"/>
              <a:t>a</a:t>
            </a:r>
            <a:r>
              <a:rPr lang="en-US" altLang="zh-CN" baseline="-25000" smtClean="0"/>
              <a:t>1 </a:t>
            </a:r>
            <a:r>
              <a:rPr lang="en-US" altLang="zh-CN" i="1" smtClean="0"/>
              <a:t>A</a:t>
            </a:r>
            <a:r>
              <a:rPr lang="en-US" altLang="zh-CN" smtClean="0"/>
              <a:t> + … + 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m 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 </a:t>
            </a:r>
            <a:r>
              <a:rPr lang="en-US" altLang="zh-CN" i="1" baseline="30000" smtClean="0"/>
              <a:t>m</a:t>
            </a:r>
            <a:r>
              <a:rPr lang="en-US" altLang="zh-CN" smtClean="0"/>
              <a:t> </a:t>
            </a:r>
            <a:r>
              <a:rPr lang="zh-CN" altLang="en-US" smtClean="0"/>
              <a:t>的特征值．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ChangeArrowheads="1"/>
          </p:cNvSpPr>
          <p:nvPr/>
        </p:nvSpPr>
        <p:spPr bwMode="auto">
          <a:xfrm>
            <a:off x="457200" y="895350"/>
            <a:ext cx="8512175" cy="476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例：</a:t>
            </a:r>
            <a:r>
              <a:rPr lang="zh-CN" altLang="en-US" sz="2400" b="1" smtClean="0">
                <a:solidFill>
                  <a:srgbClr val="000000"/>
                </a:solidFill>
              </a:rPr>
              <a:t>设</a:t>
            </a:r>
            <a:r>
              <a:rPr lang="en-US" altLang="zh-CN" sz="2400" b="1" smtClean="0">
                <a:solidFill>
                  <a:srgbClr val="000000"/>
                </a:solidFill>
              </a:rPr>
              <a:t>3 </a:t>
            </a:r>
            <a:r>
              <a:rPr lang="zh-CN" altLang="en-US" sz="2400" b="1" smtClean="0">
                <a:solidFill>
                  <a:srgbClr val="000000"/>
                </a:solidFill>
              </a:rPr>
              <a:t>阶方阵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的特征值为</a:t>
            </a:r>
            <a:r>
              <a:rPr lang="en-US" altLang="zh-CN" sz="2400" b="1" smtClean="0">
                <a:solidFill>
                  <a:srgbClr val="000000"/>
                </a:solidFill>
              </a:rPr>
              <a:t>1, </a:t>
            </a:r>
            <a:r>
              <a:rPr lang="zh-CN" altLang="en-US" sz="2400" b="1" smtClean="0">
                <a:solidFill>
                  <a:srgbClr val="000000"/>
                </a:solidFill>
              </a:rPr>
              <a:t>−</a:t>
            </a:r>
            <a:r>
              <a:rPr lang="en-US" altLang="zh-CN" sz="2400" b="1" smtClean="0">
                <a:solidFill>
                  <a:srgbClr val="000000"/>
                </a:solidFill>
              </a:rPr>
              <a:t>1, 2</a:t>
            </a:r>
            <a:r>
              <a:rPr lang="zh-CN" altLang="en-US" sz="2400" b="1" smtClean="0">
                <a:solidFill>
                  <a:srgbClr val="000000"/>
                </a:solidFill>
              </a:rPr>
              <a:t>，求</a:t>
            </a:r>
          </a:p>
          <a:p>
            <a:pPr marL="342900" indent="-34290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* </a:t>
            </a:r>
            <a:r>
              <a:rPr lang="en-US" altLang="zh-CN" sz="2400" b="1" smtClean="0">
                <a:solidFill>
                  <a:srgbClr val="000000"/>
                </a:solidFill>
              </a:rPr>
              <a:t>+3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zh-CN" altLang="en-US" sz="2400" b="1" smtClean="0">
                <a:solidFill>
                  <a:srgbClr val="000000"/>
                </a:solidFill>
              </a:rPr>
              <a:t>−</a:t>
            </a:r>
            <a:r>
              <a:rPr lang="en-US" altLang="zh-CN" sz="2400" b="1" smtClean="0">
                <a:solidFill>
                  <a:srgbClr val="000000"/>
                </a:solidFill>
              </a:rPr>
              <a:t>2</a:t>
            </a:r>
            <a:r>
              <a:rPr lang="en-US" altLang="zh-CN" sz="2400" b="1" i="1" smtClean="0">
                <a:solidFill>
                  <a:srgbClr val="000000"/>
                </a:solidFill>
              </a:rPr>
              <a:t>E 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的特征值．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解：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* </a:t>
            </a:r>
            <a:r>
              <a:rPr lang="en-US" altLang="zh-CN" sz="2400" b="1" smtClean="0">
                <a:solidFill>
                  <a:srgbClr val="000000"/>
                </a:solidFill>
              </a:rPr>
              <a:t>+3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zh-CN" altLang="en-US" sz="2400" b="1" smtClean="0">
                <a:solidFill>
                  <a:srgbClr val="000000"/>
                </a:solidFill>
              </a:rPr>
              <a:t>−</a:t>
            </a:r>
            <a:r>
              <a:rPr lang="en-US" altLang="zh-CN" sz="2400" b="1" smtClean="0">
                <a:solidFill>
                  <a:srgbClr val="000000"/>
                </a:solidFill>
              </a:rPr>
              <a:t>2</a:t>
            </a:r>
            <a:r>
              <a:rPr lang="en-US" altLang="zh-CN" sz="2400" b="1" i="1" smtClean="0">
                <a:solidFill>
                  <a:srgbClr val="000000"/>
                </a:solidFill>
              </a:rPr>
              <a:t>E </a:t>
            </a:r>
            <a:r>
              <a:rPr lang="en-US" altLang="zh-CN" sz="2400" b="1" smtClean="0">
                <a:solidFill>
                  <a:srgbClr val="000000"/>
                </a:solidFill>
              </a:rPr>
              <a:t>= |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|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zh-CN" altLang="en-US" sz="2400" b="1" baseline="30000" smtClean="0">
                <a:solidFill>
                  <a:srgbClr val="000000"/>
                </a:solidFill>
              </a:rPr>
              <a:t>−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1 </a:t>
            </a:r>
            <a:r>
              <a:rPr lang="en-US" altLang="zh-CN" sz="2400" b="1" smtClean="0">
                <a:solidFill>
                  <a:srgbClr val="000000"/>
                </a:solidFill>
              </a:rPr>
              <a:t>+3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zh-CN" altLang="en-US" sz="2400" b="1" smtClean="0">
                <a:solidFill>
                  <a:srgbClr val="000000"/>
                </a:solidFill>
              </a:rPr>
              <a:t>−</a:t>
            </a:r>
            <a:r>
              <a:rPr lang="en-US" altLang="zh-CN" sz="2400" b="1" smtClean="0">
                <a:solidFill>
                  <a:srgbClr val="000000"/>
                </a:solidFill>
              </a:rPr>
              <a:t>2</a:t>
            </a:r>
            <a:r>
              <a:rPr lang="en-US" altLang="zh-CN" sz="2400" b="1" i="1" smtClean="0">
                <a:solidFill>
                  <a:srgbClr val="000000"/>
                </a:solidFill>
              </a:rPr>
              <a:t>E </a:t>
            </a:r>
            <a:r>
              <a:rPr lang="en-US" altLang="zh-CN" sz="2400" b="1" smtClean="0">
                <a:solidFill>
                  <a:srgbClr val="000000"/>
                </a:solidFill>
              </a:rPr>
              <a:t>= </a:t>
            </a:r>
            <a:r>
              <a:rPr lang="zh-CN" altLang="en-US" sz="2400" b="1" smtClean="0">
                <a:solidFill>
                  <a:srgbClr val="000000"/>
                </a:solidFill>
              </a:rPr>
              <a:t>−</a:t>
            </a:r>
            <a:r>
              <a:rPr lang="en-US" altLang="zh-CN" sz="2400" b="1" smtClean="0">
                <a:solidFill>
                  <a:srgbClr val="000000"/>
                </a:solidFill>
              </a:rPr>
              <a:t>2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zh-CN" altLang="en-US" sz="2400" b="1" baseline="30000" smtClean="0">
                <a:solidFill>
                  <a:srgbClr val="000000"/>
                </a:solidFill>
              </a:rPr>
              <a:t>−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1 </a:t>
            </a:r>
            <a:r>
              <a:rPr lang="en-US" altLang="zh-CN" sz="2400" b="1" smtClean="0">
                <a:solidFill>
                  <a:srgbClr val="000000"/>
                </a:solidFill>
              </a:rPr>
              <a:t>+3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zh-CN" altLang="en-US" sz="2400" b="1" smtClean="0">
                <a:solidFill>
                  <a:srgbClr val="000000"/>
                </a:solidFill>
              </a:rPr>
              <a:t>−</a:t>
            </a:r>
            <a:r>
              <a:rPr lang="en-US" altLang="zh-CN" sz="2400" b="1" smtClean="0">
                <a:solidFill>
                  <a:srgbClr val="000000"/>
                </a:solidFill>
              </a:rPr>
              <a:t>2</a:t>
            </a:r>
            <a:r>
              <a:rPr lang="en-US" altLang="zh-CN" sz="2400" b="1" i="1" smtClean="0">
                <a:solidFill>
                  <a:srgbClr val="000000"/>
                </a:solidFill>
              </a:rPr>
              <a:t>E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j</a:t>
            </a:r>
            <a:r>
              <a:rPr lang="en-US" altLang="zh-CN" sz="2400" b="1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) 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其中</a:t>
            </a:r>
            <a:r>
              <a:rPr lang="en-US" altLang="zh-CN" sz="2400" b="1" smtClean="0">
                <a:solidFill>
                  <a:srgbClr val="000000"/>
                </a:solidFill>
              </a:rPr>
              <a:t>|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| = 1</a:t>
            </a:r>
            <a:r>
              <a:rPr lang="en-US" altLang="en-US" sz="2400" b="1" smtClean="0">
                <a:solidFill>
                  <a:srgbClr val="000000"/>
                </a:solidFill>
              </a:rPr>
              <a:t>×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zh-CN" altLang="en-US" sz="2400" b="1" smtClean="0">
                <a:solidFill>
                  <a:srgbClr val="000000"/>
                </a:solidFill>
              </a:rPr>
              <a:t>−</a:t>
            </a:r>
            <a:r>
              <a:rPr lang="en-US" altLang="zh-CN" sz="2400" b="1" smtClean="0">
                <a:solidFill>
                  <a:srgbClr val="000000"/>
                </a:solidFill>
              </a:rPr>
              <a:t>1) </a:t>
            </a:r>
            <a:r>
              <a:rPr lang="en-US" altLang="en-US" sz="2400" b="1" smtClean="0">
                <a:solidFill>
                  <a:srgbClr val="000000"/>
                </a:solidFill>
              </a:rPr>
              <a:t>×</a:t>
            </a:r>
            <a:r>
              <a:rPr lang="en-US" altLang="zh-CN" sz="2400" b="1" smtClean="0">
                <a:solidFill>
                  <a:srgbClr val="000000"/>
                </a:solidFill>
              </a:rPr>
              <a:t>2 = </a:t>
            </a:r>
            <a:r>
              <a:rPr lang="zh-CN" altLang="en-US" sz="2400" b="1" smtClean="0">
                <a:solidFill>
                  <a:srgbClr val="000000"/>
                </a:solidFill>
              </a:rPr>
              <a:t>−</a:t>
            </a:r>
            <a:r>
              <a:rPr lang="en-US" altLang="zh-CN" sz="2400" b="1" smtClean="0">
                <a:solidFill>
                  <a:srgbClr val="000000"/>
                </a:solidFill>
              </a:rPr>
              <a:t>2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  <a:endParaRPr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设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是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lang="zh-CN" altLang="en-US" sz="2400" b="1" smtClean="0">
                <a:solidFill>
                  <a:srgbClr val="000000"/>
                </a:solidFill>
              </a:rPr>
              <a:t>的一个特征值，令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则所求特征值为</a:t>
            </a:r>
          </a:p>
        </p:txBody>
      </p:sp>
      <p:graphicFrame>
        <p:nvGraphicFramePr>
          <p:cNvPr id="219139" name="Object 4"/>
          <p:cNvGraphicFramePr>
            <a:graphicFrameLocks noChangeAspect="1"/>
          </p:cNvGraphicFramePr>
          <p:nvPr/>
        </p:nvGraphicFramePr>
        <p:xfrm>
          <a:off x="3203575" y="4344988"/>
          <a:ext cx="2535238" cy="812800"/>
        </p:xfrm>
        <a:graphic>
          <a:graphicData uri="http://schemas.openxmlformats.org/presentationml/2006/ole">
            <p:oleObj spid="_x0000_s149506" name="Equation" r:id="rId3" imgW="1269449" imgH="406224" progId="">
              <p:embed/>
            </p:oleObj>
          </a:graphicData>
        </a:graphic>
      </p:graphicFrame>
      <p:graphicFrame>
        <p:nvGraphicFramePr>
          <p:cNvPr id="483338" name="Object 10"/>
          <p:cNvGraphicFramePr>
            <a:graphicFrameLocks noChangeAspect="1"/>
          </p:cNvGraphicFramePr>
          <p:nvPr/>
        </p:nvGraphicFramePr>
        <p:xfrm>
          <a:off x="2689225" y="5241925"/>
          <a:ext cx="4330700" cy="463550"/>
        </p:xfrm>
        <a:graphic>
          <a:graphicData uri="http://schemas.openxmlformats.org/presentationml/2006/ole">
            <p:oleObj spid="_x0000_s149507" name="公式" r:id="rId4" imgW="1892300" imgH="203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19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57200" y="455613"/>
            <a:ext cx="8231188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定理：</a:t>
            </a:r>
            <a:r>
              <a:rPr lang="zh-CN" altLang="en-US" sz="2400" b="1" smtClean="0">
                <a:solidFill>
                  <a:srgbClr val="000000"/>
                </a:solidFill>
              </a:rPr>
              <a:t>设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是方阵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的特征值，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lang="zh-CN" altLang="en-US" sz="2400" b="1" smtClean="0">
                <a:solidFill>
                  <a:srgbClr val="000000"/>
                </a:solidFill>
              </a:rPr>
              <a:t>依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次是与之对应的特征向量，如果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各不相同，则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线性无关．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例：</a:t>
            </a:r>
            <a:r>
              <a:rPr lang="zh-CN" altLang="en-US" sz="2400" b="1" smtClean="0">
                <a:solidFill>
                  <a:srgbClr val="000000"/>
                </a:solidFill>
              </a:rPr>
              <a:t>设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和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是方阵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的两个不同的特征值，对应的特征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向量依次为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r>
              <a:rPr kumimoji="1" lang="zh-CN" altLang="en-US" sz="2400" b="1" i="1" baseline="-25000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证明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zh-CN" altLang="en-US" sz="2400" b="1" smtClean="0">
                <a:solidFill>
                  <a:srgbClr val="000000"/>
                </a:solidFill>
              </a:rPr>
              <a:t>不是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的特征向量．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5288" y="3441700"/>
            <a:ext cx="17287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解：</a:t>
            </a:r>
            <a:r>
              <a:rPr lang="zh-CN" altLang="en-US" sz="2400" b="1" smtClean="0">
                <a:solidFill>
                  <a:srgbClr val="000000"/>
                </a:solidFill>
              </a:rPr>
              <a:t>由已知</a:t>
            </a:r>
          </a:p>
        </p:txBody>
      </p:sp>
      <p:graphicFrame>
        <p:nvGraphicFramePr>
          <p:cNvPr id="1276933" name="Object 5"/>
          <p:cNvGraphicFramePr>
            <a:graphicFrameLocks noChangeAspect="1"/>
          </p:cNvGraphicFramePr>
          <p:nvPr/>
        </p:nvGraphicFramePr>
        <p:xfrm>
          <a:off x="2095500" y="3486150"/>
          <a:ext cx="1497013" cy="488950"/>
        </p:xfrm>
        <a:graphic>
          <a:graphicData uri="http://schemas.openxmlformats.org/presentationml/2006/ole">
            <p:oleObj spid="_x0000_s150530" name="公式" r:id="rId3" imgW="660113" imgH="215806" progId="Equation.3">
              <p:embed/>
            </p:oleObj>
          </a:graphicData>
        </a:graphic>
      </p:graphicFrame>
      <p:graphicFrame>
        <p:nvGraphicFramePr>
          <p:cNvPr id="1276934" name="Object 6"/>
          <p:cNvGraphicFramePr>
            <a:graphicFrameLocks noChangeAspect="1"/>
          </p:cNvGraphicFramePr>
          <p:nvPr/>
        </p:nvGraphicFramePr>
        <p:xfrm>
          <a:off x="3635375" y="3500438"/>
          <a:ext cx="1552575" cy="488950"/>
        </p:xfrm>
        <a:graphic>
          <a:graphicData uri="http://schemas.openxmlformats.org/presentationml/2006/ole">
            <p:oleObj spid="_x0000_s150531" name="公式" r:id="rId4" imgW="685502" imgH="215806" progId="Equation.3">
              <p:embed/>
            </p:oleObj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219700" y="3500438"/>
            <a:ext cx="57626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而</a:t>
            </a:r>
          </a:p>
        </p:txBody>
      </p:sp>
      <p:graphicFrame>
        <p:nvGraphicFramePr>
          <p:cNvPr id="1276936" name="Object 8"/>
          <p:cNvGraphicFramePr>
            <a:graphicFrameLocks noChangeAspect="1"/>
          </p:cNvGraphicFramePr>
          <p:nvPr/>
        </p:nvGraphicFramePr>
        <p:xfrm>
          <a:off x="1609725" y="4164013"/>
          <a:ext cx="5267325" cy="488950"/>
        </p:xfrm>
        <a:graphic>
          <a:graphicData uri="http://schemas.openxmlformats.org/presentationml/2006/ole">
            <p:oleObj spid="_x0000_s150532" name="公式" r:id="rId5" imgW="2323092" imgH="215806" progId="Equation.3">
              <p:embed/>
            </p:oleObj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8313" y="4797425"/>
            <a:ext cx="8636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假设</a:t>
            </a:r>
          </a:p>
        </p:txBody>
      </p:sp>
      <p:graphicFrame>
        <p:nvGraphicFramePr>
          <p:cNvPr id="1276938" name="Object 10"/>
          <p:cNvGraphicFramePr>
            <a:graphicFrameLocks noChangeAspect="1"/>
          </p:cNvGraphicFramePr>
          <p:nvPr/>
        </p:nvGraphicFramePr>
        <p:xfrm>
          <a:off x="1203325" y="4811713"/>
          <a:ext cx="1065213" cy="488950"/>
        </p:xfrm>
        <a:graphic>
          <a:graphicData uri="http://schemas.openxmlformats.org/presentationml/2006/ole">
            <p:oleObj spid="_x0000_s150533" name="公式" r:id="rId6" imgW="469696" imgH="215806" progId="Equation.3">
              <p:embed/>
            </p:oleObj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68538" y="4797425"/>
            <a:ext cx="35988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是</a:t>
            </a: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lang="zh-CN" altLang="en-US" sz="2400" b="1" smtClean="0">
                <a:solidFill>
                  <a:srgbClr val="000000"/>
                </a:solidFill>
              </a:rPr>
              <a:t>的特征向量，则必有</a:t>
            </a:r>
            <a:endParaRPr lang="zh-CN" altLang="en-US" sz="2400" b="1" i="1" smtClean="0">
              <a:solidFill>
                <a:srgbClr val="000000"/>
              </a:solidFill>
            </a:endParaRPr>
          </a:p>
        </p:txBody>
      </p:sp>
      <p:graphicFrame>
        <p:nvGraphicFramePr>
          <p:cNvPr id="1276940" name="Object 12"/>
          <p:cNvGraphicFramePr>
            <a:graphicFrameLocks noChangeAspect="1"/>
          </p:cNvGraphicFramePr>
          <p:nvPr/>
        </p:nvGraphicFramePr>
        <p:xfrm>
          <a:off x="2917825" y="5445125"/>
          <a:ext cx="3454400" cy="488950"/>
        </p:xfrm>
        <a:graphic>
          <a:graphicData uri="http://schemas.openxmlformats.org/presentationml/2006/ole">
            <p:oleObj spid="_x0000_s150534" name="公式" r:id="rId7" imgW="1523339" imgH="215806" progId="Equation.3">
              <p:embed/>
            </p:oleObj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8313" y="6030913"/>
            <a:ext cx="8636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于是</a:t>
            </a:r>
          </a:p>
        </p:txBody>
      </p:sp>
      <p:graphicFrame>
        <p:nvGraphicFramePr>
          <p:cNvPr id="1276942" name="Object 14"/>
          <p:cNvGraphicFramePr>
            <a:graphicFrameLocks noChangeAspect="1"/>
          </p:cNvGraphicFramePr>
          <p:nvPr/>
        </p:nvGraphicFramePr>
        <p:xfrm>
          <a:off x="2903538" y="6108700"/>
          <a:ext cx="3540125" cy="488950"/>
        </p:xfrm>
        <a:graphic>
          <a:graphicData uri="http://schemas.openxmlformats.org/presentationml/2006/ole">
            <p:oleObj spid="_x0000_s150535" name="公式" r:id="rId8" imgW="1562100" imgH="215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3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62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7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7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7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7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7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76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2909" name="Object 13"/>
          <p:cNvGraphicFramePr>
            <a:graphicFrameLocks noChangeAspect="1"/>
          </p:cNvGraphicFramePr>
          <p:nvPr/>
        </p:nvGraphicFramePr>
        <p:xfrm>
          <a:off x="2700338" y="1544638"/>
          <a:ext cx="3540125" cy="488950"/>
        </p:xfrm>
        <a:graphic>
          <a:graphicData uri="http://schemas.openxmlformats.org/presentationml/2006/ole">
            <p:oleObj spid="_x0000_s151554" name="公式" r:id="rId3" imgW="1562100" imgH="215900" progId="Equation.3">
              <p:embed/>
            </p:oleObj>
          </a:graphicData>
        </a:graphic>
      </p:graphicFrame>
      <p:graphicFrame>
        <p:nvGraphicFramePr>
          <p:cNvPr id="1872910" name="Object 14"/>
          <p:cNvGraphicFramePr>
            <a:graphicFrameLocks noChangeAspect="1"/>
          </p:cNvGraphicFramePr>
          <p:nvPr/>
        </p:nvGraphicFramePr>
        <p:xfrm>
          <a:off x="2643188" y="2265363"/>
          <a:ext cx="3798887" cy="488950"/>
        </p:xfrm>
        <a:graphic>
          <a:graphicData uri="http://schemas.openxmlformats.org/presentationml/2006/ole">
            <p:oleObj spid="_x0000_s151555" name="公式" r:id="rId4" imgW="1675673" imgH="215806" progId="Equation.3">
              <p:embed/>
            </p:oleObj>
          </a:graphicData>
        </a:graphic>
      </p:graphicFrame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684213" y="1468438"/>
            <a:ext cx="8636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由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4213" y="2178050"/>
            <a:ext cx="8636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有</a:t>
            </a:r>
          </a:p>
        </p:txBody>
      </p:sp>
      <p:graphicFrame>
        <p:nvGraphicFramePr>
          <p:cNvPr id="1872914" name="Object 18"/>
          <p:cNvGraphicFramePr>
            <a:graphicFrameLocks noChangeAspect="1"/>
          </p:cNvGraphicFramePr>
          <p:nvPr/>
        </p:nvGraphicFramePr>
        <p:xfrm>
          <a:off x="1512888" y="5202238"/>
          <a:ext cx="971550" cy="458787"/>
        </p:xfrm>
        <a:graphic>
          <a:graphicData uri="http://schemas.openxmlformats.org/presentationml/2006/ole">
            <p:oleObj spid="_x0000_s151556" name="公式" r:id="rId5" imgW="457002" imgH="215806" progId="Equation.3">
              <p:embed/>
            </p:oleObj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4213" y="3041650"/>
            <a:ext cx="5762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而</a:t>
            </a:r>
          </a:p>
        </p:txBody>
      </p:sp>
      <p:graphicFrame>
        <p:nvGraphicFramePr>
          <p:cNvPr id="1872916" name="Object 20"/>
          <p:cNvGraphicFramePr>
            <a:graphicFrameLocks noChangeAspect="1"/>
          </p:cNvGraphicFramePr>
          <p:nvPr/>
        </p:nvGraphicFramePr>
        <p:xfrm>
          <a:off x="1258888" y="3041650"/>
          <a:ext cx="836612" cy="458788"/>
        </p:xfrm>
        <a:graphic>
          <a:graphicData uri="http://schemas.openxmlformats.org/presentationml/2006/ole">
            <p:oleObj spid="_x0000_s151557" name="公式" r:id="rId6" imgW="393359" imgH="215713" progId="Equation.3">
              <p:embed/>
            </p:oleObj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24075" y="3041650"/>
            <a:ext cx="27352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线性无关，所以</a:t>
            </a:r>
          </a:p>
        </p:txBody>
      </p:sp>
      <p:graphicFrame>
        <p:nvGraphicFramePr>
          <p:cNvPr id="1872918" name="Object 22"/>
          <p:cNvGraphicFramePr>
            <a:graphicFrameLocks noChangeAspect="1"/>
          </p:cNvGraphicFramePr>
          <p:nvPr/>
        </p:nvGraphicFramePr>
        <p:xfrm>
          <a:off x="3016250" y="3762375"/>
          <a:ext cx="2678113" cy="488950"/>
        </p:xfrm>
        <a:graphic>
          <a:graphicData uri="http://schemas.openxmlformats.org/presentationml/2006/ole">
            <p:oleObj spid="_x0000_s151558" name="公式" r:id="rId7" imgW="1180588" imgH="215806" progId="Equation.3">
              <p:embed/>
            </p:oleObj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4213" y="4348163"/>
            <a:ext cx="8636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于是</a:t>
            </a:r>
          </a:p>
        </p:txBody>
      </p:sp>
      <p:graphicFrame>
        <p:nvGraphicFramePr>
          <p:cNvPr id="1872920" name="Object 24"/>
          <p:cNvGraphicFramePr>
            <a:graphicFrameLocks noChangeAspect="1"/>
          </p:cNvGraphicFramePr>
          <p:nvPr/>
        </p:nvGraphicFramePr>
        <p:xfrm>
          <a:off x="3378200" y="4425950"/>
          <a:ext cx="1698625" cy="488950"/>
        </p:xfrm>
        <a:graphic>
          <a:graphicData uri="http://schemas.openxmlformats.org/presentationml/2006/ole">
            <p:oleObj spid="_x0000_s151559" name="公式" r:id="rId8" imgW="748975" imgH="215806" progId="Equation.3">
              <p:embed/>
            </p:oleObj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4213" y="5140325"/>
            <a:ext cx="8636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这与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84438" y="5130800"/>
            <a:ext cx="8636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矛盾</a:t>
            </a:r>
            <a:r>
              <a:rPr lang="en-US" altLang="zh-CN" sz="2400" b="1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348038" y="5140325"/>
            <a:ext cx="8636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故</a:t>
            </a:r>
          </a:p>
        </p:txBody>
      </p:sp>
      <p:graphicFrame>
        <p:nvGraphicFramePr>
          <p:cNvPr id="1872924" name="Object 28"/>
          <p:cNvGraphicFramePr>
            <a:graphicFrameLocks noChangeAspect="1"/>
          </p:cNvGraphicFramePr>
          <p:nvPr/>
        </p:nvGraphicFramePr>
        <p:xfrm>
          <a:off x="3851275" y="5175250"/>
          <a:ext cx="998538" cy="458788"/>
        </p:xfrm>
        <a:graphic>
          <a:graphicData uri="http://schemas.openxmlformats.org/presentationml/2006/ole">
            <p:oleObj spid="_x0000_s151560" name="公式" r:id="rId9" imgW="469696" imgH="215806" progId="Equation.3">
              <p:embed/>
            </p:oleObj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859338" y="5140325"/>
            <a:ext cx="35274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不是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zh-CN" altLang="en-US" sz="2400" b="1" smtClean="0">
                <a:solidFill>
                  <a:srgbClr val="000000"/>
                </a:solidFill>
              </a:rPr>
              <a:t>的特征向量</a:t>
            </a:r>
            <a:r>
              <a:rPr lang="en-US" altLang="zh-CN" sz="2400" b="1" smtClean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7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7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7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7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7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7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7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ChangeArrowheads="1"/>
          </p:cNvSpPr>
          <p:nvPr/>
        </p:nvSpPr>
        <p:spPr bwMode="auto">
          <a:xfrm>
            <a:off x="457200" y="895350"/>
            <a:ext cx="8512175" cy="476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例：</a:t>
            </a:r>
            <a:r>
              <a:rPr lang="zh-CN" altLang="en-US" sz="2400" b="1" smtClean="0">
                <a:solidFill>
                  <a:srgbClr val="000000"/>
                </a:solidFill>
              </a:rPr>
              <a:t>设</a:t>
            </a:r>
            <a:r>
              <a:rPr lang="en-US" altLang="zh-CN" sz="2400" b="1" smtClean="0">
                <a:solidFill>
                  <a:srgbClr val="000000"/>
                </a:solidFill>
              </a:rPr>
              <a:t>3 </a:t>
            </a:r>
            <a:r>
              <a:rPr lang="zh-CN" altLang="en-US" sz="2400" b="1" smtClean="0">
                <a:solidFill>
                  <a:srgbClr val="000000"/>
                </a:solidFill>
              </a:rPr>
              <a:t>阶方阵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的特征值为</a:t>
            </a:r>
            <a:r>
              <a:rPr lang="en-US" altLang="zh-CN" sz="2400" b="1" smtClean="0">
                <a:solidFill>
                  <a:srgbClr val="000000"/>
                </a:solidFill>
              </a:rPr>
              <a:t>1, 2, 3</a:t>
            </a:r>
            <a:r>
              <a:rPr lang="zh-CN" altLang="en-US" sz="2400" b="1" smtClean="0">
                <a:solidFill>
                  <a:srgbClr val="000000"/>
                </a:solidFill>
              </a:rPr>
              <a:t>，求</a:t>
            </a:r>
            <a:r>
              <a:rPr lang="en-US" altLang="zh-CN" sz="2400" b="1" i="1" smtClean="0">
                <a:solidFill>
                  <a:srgbClr val="000000"/>
                </a:solidFill>
              </a:rPr>
              <a:t>|A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3 </a:t>
            </a:r>
            <a:r>
              <a:rPr lang="en-US" altLang="zh-CN" sz="2400" b="1" smtClean="0">
                <a:solidFill>
                  <a:srgbClr val="000000"/>
                </a:solidFill>
              </a:rPr>
              <a:t>-5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i="1" baseline="30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+7</a:t>
            </a:r>
            <a:r>
              <a:rPr lang="en-US" altLang="zh-CN" sz="2400" b="1" i="1" smtClean="0">
                <a:solidFill>
                  <a:srgbClr val="000000"/>
                </a:solidFill>
              </a:rPr>
              <a:t>A|. 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解</a:t>
            </a:r>
            <a:r>
              <a:rPr lang="en-US" altLang="zh-CN" sz="2400" b="1" smtClean="0">
                <a:solidFill>
                  <a:srgbClr val="0000FF"/>
                </a:solidFill>
              </a:rPr>
              <a:t>:</a:t>
            </a:r>
            <a:r>
              <a:rPr lang="en-US" altLang="zh-CN" sz="2400" b="1" smtClean="0">
                <a:solidFill>
                  <a:srgbClr val="000000"/>
                </a:solidFill>
              </a:rPr>
              <a:t>  </a:t>
            </a:r>
            <a:r>
              <a:rPr lang="zh-CN" altLang="en-US" sz="2400" b="1" smtClean="0">
                <a:solidFill>
                  <a:srgbClr val="000000"/>
                </a:solidFill>
              </a:rPr>
              <a:t>令                          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j</a:t>
            </a:r>
            <a:r>
              <a:rPr lang="en-US" altLang="zh-CN" sz="2400" b="1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)=</a:t>
            </a:r>
            <a:r>
              <a:rPr lang="en-US" altLang="zh-CN" sz="2400" b="1" i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400" b="1" baseline="30000" smtClean="0">
                <a:solidFill>
                  <a:srgbClr val="000000"/>
                </a:solidFill>
                <a:ea typeface="宋体" pitchFamily="2" charset="-122"/>
              </a:rPr>
              <a:t>3</a:t>
            </a:r>
            <a:r>
              <a:rPr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 -</a:t>
            </a:r>
            <a:r>
              <a:rPr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5</a:t>
            </a:r>
            <a:r>
              <a:rPr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400" b="1" baseline="30000" smtClean="0">
                <a:solidFill>
                  <a:srgbClr val="000000"/>
                </a:solidFill>
                <a:ea typeface="宋体" pitchFamily="2" charset="-122"/>
              </a:rPr>
              <a:t>2</a:t>
            </a:r>
            <a:r>
              <a:rPr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+</a:t>
            </a:r>
            <a:r>
              <a:rPr lang="en-US" altLang="zh-CN" sz="2400" b="1" smtClean="0">
                <a:solidFill>
                  <a:srgbClr val="000000"/>
                </a:solidFill>
                <a:ea typeface="宋体" pitchFamily="2" charset="-122"/>
              </a:rPr>
              <a:t>7</a:t>
            </a:r>
            <a:r>
              <a:rPr lang="en-US" altLang="zh-CN" sz="2400" b="1" i="1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zh-CN" altLang="en-US" sz="2400" b="1" smtClean="0">
                <a:solidFill>
                  <a:srgbClr val="000000"/>
                </a:solidFill>
                <a:ea typeface="宋体" pitchFamily="2" charset="-122"/>
              </a:rPr>
              <a:t>，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  <a:ea typeface="宋体" pitchFamily="2" charset="-122"/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ea typeface="宋体" pitchFamily="2" charset="-122"/>
              </a:rPr>
              <a:t>则其特征值为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  <a:ea typeface="宋体" pitchFamily="2" charset="-122"/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ea typeface="宋体" pitchFamily="2" charset="-122"/>
              </a:rPr>
              <a:t>又因为                                                是          全部特征值，故                                                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  <a:ea typeface="宋体" pitchFamily="2" charset="-122"/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lang="zh-CN" altLang="en-US" sz="2400" b="1" i="1" smtClean="0">
              <a:solidFill>
                <a:srgbClr val="000000"/>
              </a:solidFill>
            </a:endParaRPr>
          </a:p>
        </p:txBody>
      </p:sp>
      <p:graphicFrame>
        <p:nvGraphicFramePr>
          <p:cNvPr id="1875973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3492500" y="2781300"/>
          <a:ext cx="2808288" cy="501650"/>
        </p:xfrm>
        <a:graphic>
          <a:graphicData uri="http://schemas.openxmlformats.org/presentationml/2006/ole">
            <p:oleObj spid="_x0000_s152578" name="公式" r:id="rId3" imgW="1282700" imgH="228600" progId="Equation.3">
              <p:embed/>
            </p:oleObj>
          </a:graphicData>
        </a:graphic>
      </p:graphicFrame>
      <p:graphicFrame>
        <p:nvGraphicFramePr>
          <p:cNvPr id="1875975" name="Object 7"/>
          <p:cNvGraphicFramePr>
            <a:graphicFrameLocks noChangeAspect="1"/>
          </p:cNvGraphicFramePr>
          <p:nvPr>
            <p:ph sz="half" idx="4294967295"/>
          </p:nvPr>
        </p:nvGraphicFramePr>
        <p:xfrm>
          <a:off x="1476375" y="3865563"/>
          <a:ext cx="3317875" cy="407987"/>
        </p:xfrm>
        <a:graphic>
          <a:graphicData uri="http://schemas.openxmlformats.org/presentationml/2006/ole">
            <p:oleObj spid="_x0000_s152579" name="公式" r:id="rId4" imgW="1651000" imgH="203200" progId="Equation.3">
              <p:embed/>
            </p:oleObj>
          </a:graphicData>
        </a:graphic>
      </p:graphicFrame>
      <p:graphicFrame>
        <p:nvGraphicFramePr>
          <p:cNvPr id="1317893" name="Object 13"/>
          <p:cNvGraphicFramePr>
            <a:graphicFrameLocks noChangeAspect="1"/>
          </p:cNvGraphicFramePr>
          <p:nvPr/>
        </p:nvGraphicFramePr>
        <p:xfrm>
          <a:off x="3406775" y="3844925"/>
          <a:ext cx="244475" cy="461963"/>
        </p:xfrm>
        <a:graphic>
          <a:graphicData uri="http://schemas.openxmlformats.org/presentationml/2006/ole">
            <p:oleObj spid="_x0000_s152580" name="公式" r:id="rId5" imgW="114151" imgH="215619" progId="Equation.3">
              <p:embed/>
            </p:oleObj>
          </a:graphicData>
        </a:graphic>
      </p:graphicFrame>
      <p:graphicFrame>
        <p:nvGraphicFramePr>
          <p:cNvPr id="1875982" name="Object 14"/>
          <p:cNvGraphicFramePr>
            <a:graphicFrameLocks noChangeAspect="1"/>
          </p:cNvGraphicFramePr>
          <p:nvPr/>
        </p:nvGraphicFramePr>
        <p:xfrm>
          <a:off x="2411413" y="4821238"/>
          <a:ext cx="4594225" cy="407987"/>
        </p:xfrm>
        <a:graphic>
          <a:graphicData uri="http://schemas.openxmlformats.org/presentationml/2006/ole">
            <p:oleObj spid="_x0000_s152581" name="公式" r:id="rId6" imgW="2286000" imgH="203040" progId="Equation.3">
              <p:embed/>
            </p:oleObj>
          </a:graphicData>
        </a:graphic>
      </p:graphicFrame>
      <p:graphicFrame>
        <p:nvGraphicFramePr>
          <p:cNvPr id="1875983" name="Object 15"/>
          <p:cNvGraphicFramePr>
            <a:graphicFrameLocks noChangeAspect="1"/>
          </p:cNvGraphicFramePr>
          <p:nvPr/>
        </p:nvGraphicFramePr>
        <p:xfrm>
          <a:off x="5513388" y="3860800"/>
          <a:ext cx="714375" cy="407988"/>
        </p:xfrm>
        <a:graphic>
          <a:graphicData uri="http://schemas.openxmlformats.org/presentationml/2006/ole">
            <p:oleObj spid="_x0000_s152582" name="公式" r:id="rId7" imgW="355292" imgH="203024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7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7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7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7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52513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CC"/>
                </a:solidFill>
              </a:rPr>
              <a:t>一、基本概念</a:t>
            </a:r>
          </a:p>
        </p:txBody>
      </p:sp>
      <p:sp>
        <p:nvSpPr>
          <p:cNvPr id="131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205038"/>
            <a:ext cx="8507413" cy="1917700"/>
          </a:xfrm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是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阶矩阵，如果数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smtClean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kumimoji="1" lang="zh-CN" altLang="en-US" smtClean="0"/>
              <a:t>和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维</a:t>
            </a:r>
            <a:r>
              <a:rPr kumimoji="1" lang="zh-CN" altLang="en-US" smtClean="0">
                <a:solidFill>
                  <a:srgbClr val="0000FF"/>
                </a:solidFill>
              </a:rPr>
              <a:t>非零向量</a:t>
            </a:r>
            <a:r>
              <a:rPr kumimoji="1" lang="zh-CN" altLang="en-US" smtClean="0"/>
              <a:t> </a:t>
            </a:r>
            <a:r>
              <a:rPr kumimoji="1" lang="en-US" altLang="zh-CN" i="1" smtClean="0"/>
              <a:t>x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满足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i="1" smtClean="0">
                <a:solidFill>
                  <a:srgbClr val="0000FF"/>
                </a:solidFill>
              </a:rPr>
              <a:t>A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endParaRPr kumimoji="1" lang="zh-CN" altLang="en-US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mtClean="0"/>
              <a:t>那么这样的数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smtClean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kumimoji="1" lang="zh-CN" altLang="en-US" smtClean="0"/>
              <a:t>称为矩阵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的</a:t>
            </a:r>
            <a:r>
              <a:rPr kumimoji="1" lang="zh-CN" altLang="en-US" smtClean="0">
                <a:solidFill>
                  <a:srgbClr val="FF0000"/>
                </a:solidFill>
              </a:rPr>
              <a:t>特征值</a:t>
            </a:r>
            <a:r>
              <a:rPr kumimoji="1" lang="zh-CN" altLang="en-US" smtClean="0"/>
              <a:t>，非零向量 </a:t>
            </a:r>
            <a:r>
              <a:rPr kumimoji="1" lang="en-US" altLang="zh-CN" i="1" smtClean="0"/>
              <a:t>x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称为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mtClean="0"/>
              <a:t>对应于特征值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的</a:t>
            </a:r>
            <a:r>
              <a:rPr kumimoji="1" lang="zh-CN" altLang="en-US" smtClean="0">
                <a:solidFill>
                  <a:srgbClr val="FF0000"/>
                </a:solidFill>
              </a:rPr>
              <a:t>特征向量</a:t>
            </a:r>
            <a:r>
              <a:rPr kumimoji="1" lang="zh-CN" altLang="en-US" smtClean="0"/>
              <a:t>．</a:t>
            </a:r>
            <a:endParaRPr kumimoji="1" lang="en-US" altLang="zh-CN" smtClean="0">
              <a:latin typeface="楷体_GB2312" pitchFamily="49" charset="-122"/>
            </a:endParaRPr>
          </a:p>
        </p:txBody>
      </p:sp>
      <p:sp>
        <p:nvSpPr>
          <p:cNvPr id="1318916" name="Text Box 7"/>
          <p:cNvSpPr txBox="1">
            <a:spLocks noChangeArrowheads="1"/>
          </p:cNvSpPr>
          <p:nvPr/>
        </p:nvSpPr>
        <p:spPr bwMode="auto">
          <a:xfrm>
            <a:off x="971550" y="692150"/>
            <a:ext cx="698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  <a:latin typeface="Arial" charset="0"/>
              </a:rPr>
              <a:t>                                </a:t>
            </a:r>
            <a:r>
              <a:rPr lang="zh-CN" altLang="en-US" sz="3200" b="1" smtClean="0">
                <a:solidFill>
                  <a:srgbClr val="FF0000"/>
                </a:solidFill>
                <a:latin typeface="Arial" charset="0"/>
              </a:rPr>
              <a:t>小 结</a:t>
            </a:r>
            <a:endParaRPr lang="en-US" altLang="zh-CN" sz="3200" b="1" smtClean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457200" y="4692650"/>
            <a:ext cx="82296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1000" indent="-3810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Char char="n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特征方程 		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|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zh-CN" altLang="en-US" sz="2400" b="1" smtClean="0">
                <a:solidFill>
                  <a:srgbClr val="000000"/>
                </a:solidFill>
              </a:rPr>
              <a:t>−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| = 0</a:t>
            </a:r>
          </a:p>
          <a:p>
            <a:pPr marL="381000" indent="-3810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000000"/>
                </a:solidFill>
              </a:rPr>
              <a:t>特征多项式	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|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zh-CN" altLang="en-US" sz="2400" b="1" smtClean="0">
                <a:solidFill>
                  <a:srgbClr val="000000"/>
                </a:solidFill>
              </a:rPr>
              <a:t>−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|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06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500063" y="2476500"/>
            <a:ext cx="8229600" cy="20240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215043" name="Object 3"/>
          <p:cNvGraphicFramePr>
            <a:graphicFrameLocks noChangeAspect="1"/>
          </p:cNvGraphicFramePr>
          <p:nvPr/>
        </p:nvGraphicFramePr>
        <p:xfrm>
          <a:off x="2143125" y="2643188"/>
          <a:ext cx="3910013" cy="1397000"/>
        </p:xfrm>
        <a:graphic>
          <a:graphicData uri="http://schemas.openxmlformats.org/presentationml/2006/ole">
            <p:oleObj spid="_x0000_s106498" name="Equation" r:id="rId3" imgW="1955800" imgH="698500" progId="">
              <p:embed/>
            </p:oleObj>
          </a:graphicData>
        </a:graphic>
      </p:graphicFrame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5613"/>
            <a:ext cx="8229600" cy="193833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</a:t>
            </a:r>
            <a:r>
              <a:rPr kumimoji="1" lang="en-US" altLang="zh-CN" i="1" dirty="0" smtClean="0"/>
              <a:t>x</a:t>
            </a:r>
            <a:r>
              <a:rPr kumimoji="1" lang="en-US" altLang="zh-CN" baseline="-25000" dirty="0" smtClean="0"/>
              <a:t>1 </a:t>
            </a:r>
            <a:r>
              <a:rPr kumimoji="1" lang="en-US" altLang="zh-CN" i="1" dirty="0" smtClean="0"/>
              <a:t>y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 + </a:t>
            </a:r>
            <a:r>
              <a:rPr kumimoji="1" lang="en-US" altLang="zh-CN" i="1" dirty="0" smtClean="0"/>
              <a:t>x</a:t>
            </a:r>
            <a:r>
              <a:rPr kumimoji="1" lang="en-US" altLang="zh-CN" baseline="-25000" dirty="0" smtClean="0"/>
              <a:t>2 </a:t>
            </a:r>
            <a:r>
              <a:rPr kumimoji="1" lang="en-US" altLang="zh-CN" i="1" dirty="0" smtClean="0"/>
              <a:t>y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 + … + </a:t>
            </a:r>
            <a:r>
              <a:rPr kumimoji="1" lang="en-US" altLang="zh-CN" i="1" dirty="0" err="1" smtClean="0"/>
              <a:t>x</a:t>
            </a:r>
            <a:r>
              <a:rPr kumimoji="1" lang="en-US" altLang="zh-CN" i="1" baseline="-25000" dirty="0" err="1" smtClean="0"/>
              <a:t>n</a:t>
            </a:r>
            <a:r>
              <a:rPr kumimoji="1" lang="en-US" altLang="zh-CN" baseline="-25000" dirty="0" smtClean="0"/>
              <a:t> </a:t>
            </a:r>
            <a:r>
              <a:rPr kumimoji="1" lang="en-US" altLang="zh-CN" i="1" dirty="0" err="1" smtClean="0"/>
              <a:t>y</a:t>
            </a:r>
            <a:r>
              <a:rPr kumimoji="1" lang="en-US" altLang="zh-CN" i="1" baseline="-25000" dirty="0" err="1" smtClean="0"/>
              <a:t>n</a:t>
            </a:r>
            <a:r>
              <a:rPr kumimoji="1" lang="en-US" altLang="zh-CN" i="1" baseline="-25000" dirty="0" smtClean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i="1" dirty="0" err="1" smtClean="0"/>
              <a:t>x</a:t>
            </a:r>
            <a:r>
              <a:rPr kumimoji="1" lang="en-US" altLang="zh-CN" baseline="30000" dirty="0" err="1" smtClean="0"/>
              <a:t>T</a:t>
            </a:r>
            <a:r>
              <a:rPr kumimoji="1" lang="en-US" altLang="zh-CN" dirty="0" smtClean="0"/>
              <a:t> </a:t>
            </a:r>
            <a:r>
              <a:rPr kumimoji="1" lang="en-US" altLang="zh-CN" i="1" dirty="0" smtClean="0"/>
              <a:t>y</a:t>
            </a:r>
            <a:r>
              <a:rPr kumimoji="1" lang="zh-CN" altLang="en-US" dirty="0" smtClean="0"/>
              <a:t>．</a:t>
            </a:r>
            <a:endParaRPr lang="zh-CN" altLang="en-US" dirty="0" smtClean="0"/>
          </a:p>
          <a:p>
            <a:pPr marL="381000" indent="-381000" algn="ctr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endParaRPr kumimoji="1" lang="en-US" altLang="zh-CN" dirty="0" smtClean="0"/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1" lang="zh-CN" altLang="en-US" dirty="0" smtClean="0"/>
              <a:t>内积具有下列性质（其中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为 </a:t>
            </a:r>
            <a:r>
              <a:rPr kumimoji="1" lang="en-US" altLang="zh-CN" i="1" dirty="0" smtClean="0"/>
              <a:t>n </a:t>
            </a:r>
            <a:r>
              <a:rPr kumimoji="1" lang="zh-CN" altLang="en-US" dirty="0" smtClean="0"/>
              <a:t>维向量，</a:t>
            </a:r>
            <a:r>
              <a:rPr kumimoji="1" lang="en-US" altLang="zh-CN" i="1" dirty="0" smtClean="0">
                <a:latin typeface="Symbol" pitchFamily="18" charset="2"/>
              </a:rPr>
              <a:t>l </a:t>
            </a:r>
            <a:r>
              <a:rPr kumimoji="1" lang="zh-CN" altLang="en-US" dirty="0" smtClean="0"/>
              <a:t>为实数）：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1" lang="zh-CN" altLang="en-US" dirty="0" smtClean="0">
                <a:solidFill>
                  <a:srgbClr val="0000FF"/>
                </a:solidFill>
              </a:rPr>
              <a:t>对称性：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[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．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857500" y="3143250"/>
            <a:ext cx="3214688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857500" y="3643313"/>
            <a:ext cx="3214688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3" name="任意多边形 12"/>
          <p:cNvSpPr>
            <a:spLocks noChangeArrowheads="1"/>
          </p:cNvSpPr>
          <p:nvPr/>
        </p:nvSpPr>
        <p:spPr bwMode="auto">
          <a:xfrm>
            <a:off x="3216275" y="2571750"/>
            <a:ext cx="366713" cy="150813"/>
          </a:xfrm>
          <a:custGeom>
            <a:avLst/>
            <a:gdLst>
              <a:gd name="T0" fmla="*/ 0 w 1480457"/>
              <a:gd name="T1" fmla="*/ 0 h 725715"/>
              <a:gd name="T2" fmla="*/ 0 w 1480457"/>
              <a:gd name="T3" fmla="*/ 0 h 725715"/>
              <a:gd name="T4" fmla="*/ 0 w 1480457"/>
              <a:gd name="T5" fmla="*/ 0 h 725715"/>
              <a:gd name="T6" fmla="*/ 0 60000 65536"/>
              <a:gd name="T7" fmla="*/ 0 60000 65536"/>
              <a:gd name="T8" fmla="*/ 0 60000 65536"/>
              <a:gd name="T9" fmla="*/ 0 w 1480457"/>
              <a:gd name="T10" fmla="*/ 0 h 725715"/>
              <a:gd name="T11" fmla="*/ 1480457 w 1480457"/>
              <a:gd name="T12" fmla="*/ 725715 h 7257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0457" h="725715">
                <a:moveTo>
                  <a:pt x="0" y="725715"/>
                </a:moveTo>
                <a:cubicBezTo>
                  <a:pt x="254000" y="362857"/>
                  <a:pt x="508000" y="0"/>
                  <a:pt x="754743" y="0"/>
                </a:cubicBezTo>
                <a:cubicBezTo>
                  <a:pt x="1001486" y="0"/>
                  <a:pt x="1240971" y="362857"/>
                  <a:pt x="1480457" y="725715"/>
                </a:cubicBezTo>
              </a:path>
            </a:pathLst>
          </a:custGeom>
          <a:noFill/>
          <a:ln w="28575" algn="ctr">
            <a:solidFill>
              <a:srgbClr val="FF3300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任意多边形 13"/>
          <p:cNvSpPr>
            <a:spLocks noChangeArrowheads="1"/>
          </p:cNvSpPr>
          <p:nvPr/>
        </p:nvSpPr>
        <p:spPr bwMode="auto">
          <a:xfrm>
            <a:off x="4062413" y="2571750"/>
            <a:ext cx="366712" cy="150813"/>
          </a:xfrm>
          <a:custGeom>
            <a:avLst/>
            <a:gdLst>
              <a:gd name="T0" fmla="*/ 0 w 1480457"/>
              <a:gd name="T1" fmla="*/ 0 h 725715"/>
              <a:gd name="T2" fmla="*/ 0 w 1480457"/>
              <a:gd name="T3" fmla="*/ 0 h 725715"/>
              <a:gd name="T4" fmla="*/ 0 w 1480457"/>
              <a:gd name="T5" fmla="*/ 0 h 725715"/>
              <a:gd name="T6" fmla="*/ 0 60000 65536"/>
              <a:gd name="T7" fmla="*/ 0 60000 65536"/>
              <a:gd name="T8" fmla="*/ 0 60000 65536"/>
              <a:gd name="T9" fmla="*/ 0 w 1480457"/>
              <a:gd name="T10" fmla="*/ 0 h 725715"/>
              <a:gd name="T11" fmla="*/ 1480457 w 1480457"/>
              <a:gd name="T12" fmla="*/ 725715 h 7257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0457" h="725715">
                <a:moveTo>
                  <a:pt x="0" y="725715"/>
                </a:moveTo>
                <a:cubicBezTo>
                  <a:pt x="254000" y="362857"/>
                  <a:pt x="508000" y="0"/>
                  <a:pt x="754743" y="0"/>
                </a:cubicBezTo>
                <a:cubicBezTo>
                  <a:pt x="1001486" y="0"/>
                  <a:pt x="1240971" y="362857"/>
                  <a:pt x="1480457" y="725715"/>
                </a:cubicBezTo>
              </a:path>
            </a:pathLst>
          </a:custGeom>
          <a:noFill/>
          <a:ln w="28575" algn="ctr">
            <a:solidFill>
              <a:srgbClr val="FF3300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任意多边形 14"/>
          <p:cNvSpPr>
            <a:spLocks noChangeArrowheads="1"/>
          </p:cNvSpPr>
          <p:nvPr/>
        </p:nvSpPr>
        <p:spPr bwMode="auto">
          <a:xfrm>
            <a:off x="5500688" y="2571750"/>
            <a:ext cx="366712" cy="150813"/>
          </a:xfrm>
          <a:custGeom>
            <a:avLst/>
            <a:gdLst>
              <a:gd name="T0" fmla="*/ 0 w 1480457"/>
              <a:gd name="T1" fmla="*/ 0 h 725715"/>
              <a:gd name="T2" fmla="*/ 0 w 1480457"/>
              <a:gd name="T3" fmla="*/ 0 h 725715"/>
              <a:gd name="T4" fmla="*/ 0 w 1480457"/>
              <a:gd name="T5" fmla="*/ 0 h 725715"/>
              <a:gd name="T6" fmla="*/ 0 60000 65536"/>
              <a:gd name="T7" fmla="*/ 0 60000 65536"/>
              <a:gd name="T8" fmla="*/ 0 60000 65536"/>
              <a:gd name="T9" fmla="*/ 0 w 1480457"/>
              <a:gd name="T10" fmla="*/ 0 h 725715"/>
              <a:gd name="T11" fmla="*/ 1480457 w 1480457"/>
              <a:gd name="T12" fmla="*/ 725715 h 7257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0457" h="725715">
                <a:moveTo>
                  <a:pt x="0" y="725715"/>
                </a:moveTo>
                <a:cubicBezTo>
                  <a:pt x="254000" y="362857"/>
                  <a:pt x="508000" y="0"/>
                  <a:pt x="754743" y="0"/>
                </a:cubicBezTo>
                <a:cubicBezTo>
                  <a:pt x="1001486" y="0"/>
                  <a:pt x="1240971" y="362857"/>
                  <a:pt x="1480457" y="725715"/>
                </a:cubicBezTo>
              </a:path>
            </a:pathLst>
          </a:custGeom>
          <a:noFill/>
          <a:ln w="28575" algn="ctr">
            <a:solidFill>
              <a:srgbClr val="FF3300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animBg="1"/>
      <p:bldP spid="6" grpId="0" animBg="1"/>
      <p:bldP spid="13" grpId="0" animBg="1"/>
      <p:bldP spid="14" grpId="0" animBg="1"/>
      <p:bldP spid="1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CC"/>
                </a:solidFill>
              </a:rPr>
              <a:t>二、基本性质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29600" cy="4217988"/>
          </a:xfrm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smtClean="0"/>
              <a:t>在复数范围内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阶矩阵 </a:t>
            </a:r>
            <a:r>
              <a:rPr lang="en-US" altLang="zh-CN" i="1" smtClean="0"/>
              <a:t>A </a:t>
            </a:r>
            <a:r>
              <a:rPr lang="zh-CN" altLang="en-US" smtClean="0"/>
              <a:t>有</a:t>
            </a:r>
            <a:r>
              <a:rPr kumimoji="1" lang="en-US" altLang="zh-CN" i="1" smtClean="0"/>
              <a:t>n </a:t>
            </a:r>
            <a:r>
              <a:rPr lang="zh-CN" altLang="en-US" smtClean="0"/>
              <a:t>个特征值（重根按重数计算）</a:t>
            </a:r>
            <a:r>
              <a:rPr kumimoji="1" lang="zh-CN" altLang="en-US" smtClean="0"/>
              <a:t>．</a:t>
            </a:r>
            <a:endParaRPr lang="zh-CN" altLang="en-US" smtClean="0">
              <a:latin typeface="楷体_GB2312" pitchFamily="49" charset="-122"/>
            </a:endParaRPr>
          </a:p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smtClean="0"/>
              <a:t>设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阶矩阵 </a:t>
            </a:r>
            <a:r>
              <a:rPr lang="en-US" altLang="zh-CN" i="1" smtClean="0"/>
              <a:t>A </a:t>
            </a:r>
            <a:r>
              <a:rPr lang="zh-CN" altLang="en-US" smtClean="0"/>
              <a:t>的特征值为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baseline="-25000" smtClean="0"/>
              <a:t>2</a:t>
            </a:r>
            <a:r>
              <a:rPr lang="en-US" altLang="zh-CN" smtClean="0"/>
              <a:t>, …,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i="1" baseline="-25000" smtClean="0"/>
              <a:t>n</a:t>
            </a:r>
            <a:r>
              <a:rPr lang="zh-CN" altLang="en-US" smtClean="0"/>
              <a:t>，则</a:t>
            </a:r>
            <a:endParaRPr lang="zh-CN" altLang="en-US" i="1" smtClean="0"/>
          </a:p>
          <a:p>
            <a:pPr eaLnBrk="1" hangingPunct="1">
              <a:lnSpc>
                <a:spcPct val="110000"/>
              </a:lnSpc>
              <a:buClr>
                <a:srgbClr val="FF0000"/>
              </a:buClr>
              <a:buSzTx/>
              <a:buFont typeface="Wingdings" pitchFamily="2" charset="2"/>
              <a:buChar char="ü"/>
            </a:pP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baseline="-25000" smtClean="0"/>
              <a:t>1 </a:t>
            </a:r>
            <a:r>
              <a:rPr lang="en-US" altLang="zh-CN" smtClean="0"/>
              <a:t>+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baseline="-25000" smtClean="0"/>
              <a:t>2 </a:t>
            </a:r>
            <a:r>
              <a:rPr lang="en-US" altLang="zh-CN" smtClean="0"/>
              <a:t>+ … +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i="1" baseline="-25000" smtClean="0"/>
              <a:t>n</a:t>
            </a:r>
            <a:r>
              <a:rPr lang="en-US" altLang="zh-CN" i="1" smtClean="0"/>
              <a:t> = a</a:t>
            </a:r>
            <a:r>
              <a:rPr lang="en-US" altLang="zh-CN" baseline="-25000" smtClean="0"/>
              <a:t>11 </a:t>
            </a:r>
            <a:r>
              <a:rPr lang="en-US" altLang="zh-CN" smtClean="0"/>
              <a:t>+ </a:t>
            </a:r>
            <a:r>
              <a:rPr lang="en-US" altLang="zh-CN" i="1" smtClean="0"/>
              <a:t>a</a:t>
            </a:r>
            <a:r>
              <a:rPr lang="en-US" altLang="zh-CN" baseline="-25000" smtClean="0"/>
              <a:t>22 </a:t>
            </a:r>
            <a:r>
              <a:rPr lang="en-US" altLang="zh-CN" smtClean="0"/>
              <a:t>+ … + 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nn</a:t>
            </a:r>
            <a:r>
              <a:rPr lang="en-US" altLang="zh-CN" i="1" smtClean="0"/>
              <a:t> </a:t>
            </a:r>
          </a:p>
          <a:p>
            <a:pPr eaLnBrk="1" hangingPunct="1">
              <a:lnSpc>
                <a:spcPct val="110000"/>
              </a:lnSpc>
              <a:buClr>
                <a:srgbClr val="FF0000"/>
              </a:buClr>
              <a:buSzTx/>
              <a:buFont typeface="Wingdings" pitchFamily="2" charset="2"/>
              <a:buChar char="ü"/>
            </a:pP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baseline="-25000" smtClean="0"/>
              <a:t>1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baseline="-25000" smtClean="0"/>
              <a:t>2 </a:t>
            </a:r>
            <a:r>
              <a:rPr lang="en-US" altLang="zh-CN" smtClean="0"/>
              <a:t>…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i="1" baseline="-25000" smtClean="0"/>
              <a:t>n</a:t>
            </a:r>
            <a:r>
              <a:rPr lang="en-US" altLang="zh-CN" i="1" smtClean="0"/>
              <a:t> = |A|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smtClean="0"/>
              <a:t>若 </a:t>
            </a:r>
            <a:r>
              <a:rPr lang="en-US" altLang="zh-CN" i="1" smtClean="0">
                <a:latin typeface="Symbol" pitchFamily="18" charset="2"/>
              </a:rPr>
              <a:t>l </a:t>
            </a:r>
            <a:r>
              <a:rPr lang="zh-CN" altLang="en-US" smtClean="0">
                <a:latin typeface="楷体_GB2312" pitchFamily="49" charset="-122"/>
              </a:rPr>
              <a:t>是</a:t>
            </a:r>
            <a:r>
              <a:rPr lang="zh-CN" altLang="en-US" smtClean="0"/>
              <a:t> </a:t>
            </a:r>
            <a:r>
              <a:rPr lang="en-US" altLang="zh-CN" i="1" smtClean="0"/>
              <a:t>A </a:t>
            </a:r>
            <a:r>
              <a:rPr lang="zh-CN" altLang="en-US" smtClean="0"/>
              <a:t>的一个特征值，则齐次线性方程组的基础解系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mtClean="0"/>
              <a:t>	就是对应于特征值为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baseline="-25000" smtClean="0"/>
              <a:t>  </a:t>
            </a:r>
            <a:r>
              <a:rPr lang="zh-CN" altLang="en-US" smtClean="0"/>
              <a:t>的全体特征向量的最大无关组．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smtClean="0"/>
              <a:t>若 </a:t>
            </a:r>
            <a:r>
              <a:rPr lang="en-US" altLang="zh-CN" i="1" smtClean="0">
                <a:latin typeface="Symbol" pitchFamily="18" charset="2"/>
              </a:rPr>
              <a:t>l </a:t>
            </a:r>
            <a:r>
              <a:rPr lang="zh-CN" altLang="en-US" smtClean="0">
                <a:latin typeface="楷体_GB2312" pitchFamily="49" charset="-122"/>
              </a:rPr>
              <a:t>是</a:t>
            </a:r>
            <a:r>
              <a:rPr lang="zh-CN" altLang="en-US" smtClean="0"/>
              <a:t> </a:t>
            </a:r>
            <a:r>
              <a:rPr lang="en-US" altLang="zh-CN" i="1" smtClean="0"/>
              <a:t>A </a:t>
            </a:r>
            <a:r>
              <a:rPr lang="zh-CN" altLang="en-US" smtClean="0"/>
              <a:t>的一个特征值，则</a:t>
            </a:r>
            <a:r>
              <a:rPr lang="zh-CN" altLang="en-US" smtClean="0">
                <a:latin typeface="Symbol" pitchFamily="18" charset="2"/>
              </a:rPr>
              <a:t>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smtClean="0"/>
              <a:t>) = </a:t>
            </a:r>
            <a:r>
              <a:rPr lang="en-US" altLang="zh-CN" i="1" smtClean="0"/>
              <a:t>a</a:t>
            </a:r>
            <a:r>
              <a:rPr lang="en-US" altLang="zh-CN" baseline="-25000" smtClean="0"/>
              <a:t>0</a:t>
            </a:r>
            <a:r>
              <a:rPr lang="en-US" altLang="zh-CN" smtClean="0"/>
              <a:t> + </a:t>
            </a:r>
            <a:r>
              <a:rPr lang="en-US" altLang="zh-CN" i="1" smtClean="0"/>
              <a:t>a</a:t>
            </a:r>
            <a:r>
              <a:rPr lang="en-US" altLang="zh-CN" baseline="-25000" smtClean="0"/>
              <a:t>1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smtClean="0"/>
              <a:t> + … + 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m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en-US" altLang="zh-CN" i="1" baseline="-25000" smtClean="0"/>
              <a:t> </a:t>
            </a:r>
            <a:r>
              <a:rPr lang="en-US" altLang="zh-CN" i="1" baseline="30000" smtClean="0"/>
              <a:t>m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是矩阵多项式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) = </a:t>
            </a:r>
            <a:r>
              <a:rPr lang="en-US" altLang="zh-CN" i="1" smtClean="0"/>
              <a:t>a</a:t>
            </a:r>
            <a:r>
              <a:rPr lang="en-US" altLang="zh-CN" baseline="-25000" smtClean="0"/>
              <a:t>0</a:t>
            </a:r>
            <a:r>
              <a:rPr lang="en-US" altLang="zh-CN" smtClean="0"/>
              <a:t> + </a:t>
            </a:r>
            <a:r>
              <a:rPr lang="en-US" altLang="zh-CN" i="1" smtClean="0"/>
              <a:t>a</a:t>
            </a:r>
            <a:r>
              <a:rPr lang="en-US" altLang="zh-CN" baseline="-25000" smtClean="0"/>
              <a:t>1 </a:t>
            </a:r>
            <a:r>
              <a:rPr lang="en-US" altLang="zh-CN" i="1" smtClean="0"/>
              <a:t>A</a:t>
            </a:r>
            <a:r>
              <a:rPr lang="en-US" altLang="zh-CN" smtClean="0"/>
              <a:t> + … + 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m 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 </a:t>
            </a:r>
            <a:r>
              <a:rPr lang="en-US" altLang="zh-CN" i="1" baseline="30000" smtClean="0"/>
              <a:t>m</a:t>
            </a:r>
            <a:r>
              <a:rPr lang="en-US" altLang="zh-CN" smtClean="0"/>
              <a:t> </a:t>
            </a:r>
            <a:r>
              <a:rPr lang="zh-CN" altLang="en-US" smtClean="0"/>
              <a:t>的特征值．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57200" y="977900"/>
            <a:ext cx="8231188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定理：</a:t>
            </a:r>
            <a:r>
              <a:rPr lang="zh-CN" altLang="en-US" sz="2400" b="1" smtClean="0">
                <a:solidFill>
                  <a:srgbClr val="000000"/>
                </a:solidFill>
              </a:rPr>
              <a:t>设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是方阵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的特征值，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lang="zh-CN" altLang="en-US" sz="2400" b="1" smtClean="0">
                <a:solidFill>
                  <a:srgbClr val="000000"/>
                </a:solidFill>
              </a:rPr>
              <a:t>依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次是与之对应的特征向量，如果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各不相同，则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线性无关．</a:t>
            </a:r>
          </a:p>
        </p:txBody>
      </p:sp>
      <p:sp>
        <p:nvSpPr>
          <p:cNvPr id="210951" name="Rectangle 7"/>
          <p:cNvSpPr>
            <a:spLocks noChangeArrowheads="1"/>
          </p:cNvSpPr>
          <p:nvPr/>
        </p:nvSpPr>
        <p:spPr bwMode="auto">
          <a:xfrm>
            <a:off x="457200" y="2565400"/>
            <a:ext cx="8231188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Char char="p"/>
            </a:pP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i="1" baseline="30000" smtClean="0">
                <a:solidFill>
                  <a:srgbClr val="FF0000"/>
                </a:solidFill>
              </a:rPr>
              <a:t>k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是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i="1" baseline="30000" smtClean="0">
                <a:solidFill>
                  <a:srgbClr val="FF0000"/>
                </a:solidFill>
              </a:rPr>
              <a:t>k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的特征值，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对应的特征向量也是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FF0000"/>
                </a:solidFill>
              </a:rPr>
              <a:t>p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Char char="p"/>
            </a:pPr>
            <a:r>
              <a:rPr lang="zh-CN" altLang="en-US" sz="2400" b="1" smtClean="0">
                <a:solidFill>
                  <a:srgbClr val="000000"/>
                </a:solidFill>
              </a:rPr>
              <a:t>当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可逆时，</a:t>
            </a:r>
            <a:r>
              <a:rPr lang="en-US" altLang="zh-CN" sz="2400" b="1" smtClean="0">
                <a:solidFill>
                  <a:srgbClr val="000000"/>
                </a:solidFill>
              </a:rPr>
              <a:t>1/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是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zh-CN" altLang="en-US" sz="2400" b="1" baseline="30000" smtClean="0">
                <a:solidFill>
                  <a:srgbClr val="000000"/>
                </a:solidFill>
              </a:rPr>
              <a:t>−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的特征值，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对应的特征向量仍然是 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FF0000"/>
                </a:solidFill>
              </a:rPr>
              <a:t>p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3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62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0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109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33450"/>
            <a:ext cx="8229600" cy="1371600"/>
          </a:xfrm>
        </p:spPr>
        <p:txBody>
          <a:bodyPr/>
          <a:lstStyle/>
          <a:p>
            <a:r>
              <a:rPr lang="zh-CN" altLang="en-US" smtClean="0">
                <a:solidFill>
                  <a:srgbClr val="0000CC"/>
                </a:solidFill>
              </a:rPr>
              <a:t>三、特征值和特征向量的求法</a:t>
            </a:r>
          </a:p>
        </p:txBody>
      </p:sp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457200" y="2376488"/>
            <a:ext cx="82296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1000" indent="-3810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）解特征方程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|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zh-CN" altLang="en-US" sz="2400" b="1" smtClean="0">
                <a:solidFill>
                  <a:srgbClr val="000000"/>
                </a:solidFill>
              </a:rPr>
              <a:t>−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| = 0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，求得特征值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 .</a:t>
            </a:r>
          </a:p>
          <a:p>
            <a:pPr marL="381000" indent="-3810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81000" indent="-3810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2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）解方程组（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zh-CN" altLang="en-US" sz="2400" b="1" smtClean="0">
                <a:solidFill>
                  <a:srgbClr val="000000"/>
                </a:solidFill>
              </a:rPr>
              <a:t>−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0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，其通解即为对应于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zh-CN" altLang="en-US" sz="2400" b="1" smtClean="0">
                <a:solidFill>
                  <a:srgbClr val="000000"/>
                </a:solidFill>
                <a:latin typeface="Symbol" pitchFamily="18" charset="2"/>
              </a:rPr>
              <a:t> 的特征向量</a:t>
            </a:r>
            <a:r>
              <a:rPr lang="en-US" altLang="zh-CN" sz="2400" b="1" smtClean="0">
                <a:solidFill>
                  <a:srgbClr val="000000"/>
                </a:solidFill>
                <a:latin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06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33450"/>
            <a:ext cx="8229600" cy="1371600"/>
          </a:xfrm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作业</a:t>
            </a:r>
          </a:p>
        </p:txBody>
      </p:sp>
      <p:sp>
        <p:nvSpPr>
          <p:cNvPr id="1323011" name="Rectangle 5"/>
          <p:cNvSpPr>
            <a:spLocks noChangeArrowheads="1"/>
          </p:cNvSpPr>
          <p:nvPr/>
        </p:nvSpPr>
        <p:spPr bwMode="auto">
          <a:xfrm>
            <a:off x="468313" y="2636838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smtClean="0">
                <a:solidFill>
                  <a:srgbClr val="FF0000"/>
                </a:solidFill>
              </a:rPr>
              <a:t>P134: 6</a:t>
            </a:r>
            <a:r>
              <a:rPr lang="zh-CN" altLang="en-US" sz="3200" b="1" smtClean="0">
                <a:solidFill>
                  <a:srgbClr val="FF0000"/>
                </a:solidFill>
              </a:rPr>
              <a:t>（</a:t>
            </a:r>
            <a:r>
              <a:rPr lang="en-US" altLang="zh-CN" sz="3200" b="1" smtClean="0">
                <a:solidFill>
                  <a:srgbClr val="FF0000"/>
                </a:solidFill>
              </a:rPr>
              <a:t>1</a:t>
            </a:r>
            <a:r>
              <a:rPr lang="zh-CN" altLang="en-US" sz="3200" b="1" smtClean="0">
                <a:solidFill>
                  <a:srgbClr val="FF0000"/>
                </a:solidFill>
              </a:rPr>
              <a:t>），</a:t>
            </a:r>
            <a:r>
              <a:rPr lang="en-US" altLang="zh-CN" sz="3200" b="1" smtClean="0">
                <a:solidFill>
                  <a:srgbClr val="FF0000"/>
                </a:solidFill>
              </a:rPr>
              <a:t>13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kumimoji="1" lang="en-US" altLang="zh-CN" sz="3600" b="1" smtClean="0">
                <a:solidFill>
                  <a:srgbClr val="CC0099"/>
                </a:solidFill>
                <a:latin typeface="楷体_GB2312" pitchFamily="49" charset="-122"/>
              </a:rPr>
              <a:t>§</a:t>
            </a:r>
            <a:r>
              <a:rPr kumimoji="1" lang="en-US" altLang="zh-CN" sz="3600" b="1" smtClean="0">
                <a:solidFill>
                  <a:srgbClr val="CC0099"/>
                </a:solidFill>
              </a:rPr>
              <a:t>3</a:t>
            </a:r>
            <a:r>
              <a:rPr kumimoji="1" lang="en-US" altLang="zh-CN" sz="3600" b="1" smtClean="0">
                <a:solidFill>
                  <a:srgbClr val="CC0099"/>
                </a:solidFill>
                <a:latin typeface="楷体_GB2312" pitchFamily="49" charset="-122"/>
              </a:rPr>
              <a:t>  </a:t>
            </a:r>
            <a:r>
              <a:rPr kumimoji="1" lang="zh-CN" altLang="en-US" sz="3600" b="1" smtClean="0">
                <a:solidFill>
                  <a:srgbClr val="CC0099"/>
                </a:solidFill>
                <a:latin typeface="楷体_GB2312" pitchFamily="49" charset="-122"/>
              </a:rPr>
              <a:t>相似矩阵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5613"/>
            <a:ext cx="8507413" cy="3341687"/>
          </a:xfrm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一、基本概念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         定义：</a:t>
            </a:r>
            <a:r>
              <a:rPr lang="zh-CN" altLang="en-US" smtClean="0"/>
              <a:t>设 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 </a:t>
            </a:r>
            <a:r>
              <a:rPr lang="zh-CN" altLang="en-US" smtClean="0"/>
              <a:t>都是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阶矩阵，</a:t>
            </a:r>
            <a:r>
              <a:rPr lang="zh-CN" altLang="en-US" smtClean="0"/>
              <a:t>若有可逆矩阵</a:t>
            </a:r>
            <a:r>
              <a:rPr kumimoji="1" lang="zh-CN" altLang="en-US" smtClean="0"/>
              <a:t> </a:t>
            </a:r>
            <a:r>
              <a:rPr kumimoji="1" lang="en-US" altLang="zh-CN" i="1" smtClean="0"/>
              <a:t>P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满足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i="1" smtClean="0"/>
              <a:t>P</a:t>
            </a:r>
            <a:r>
              <a:rPr lang="zh-CN" altLang="en-US" i="1" smtClean="0"/>
              <a:t> </a:t>
            </a:r>
            <a:r>
              <a:rPr lang="en-US" altLang="en-US" i="1" baseline="30000" smtClean="0"/>
              <a:t>−</a:t>
            </a:r>
            <a:r>
              <a:rPr lang="en-US" altLang="zh-CN" baseline="30000" smtClean="0"/>
              <a:t>1</a:t>
            </a:r>
            <a:r>
              <a:rPr lang="en-US" altLang="zh-CN" i="1" smtClean="0"/>
              <a:t>AP</a:t>
            </a:r>
            <a:r>
              <a:rPr lang="en-US" altLang="zh-CN" smtClean="0"/>
              <a:t> = </a:t>
            </a:r>
            <a:r>
              <a:rPr lang="en-US" altLang="zh-CN" i="1" smtClean="0"/>
              <a:t>B </a:t>
            </a:r>
            <a:r>
              <a:rPr lang="zh-CN" altLang="en-US" smtClean="0"/>
              <a:t>，</a:t>
            </a:r>
            <a:endParaRPr kumimoji="1" lang="zh-CN" altLang="en-US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/>
              <a:t>则</a:t>
            </a:r>
            <a:r>
              <a:rPr kumimoji="1" lang="zh-CN" altLang="en-US" smtClean="0"/>
              <a:t>称 </a:t>
            </a:r>
            <a:r>
              <a:rPr lang="en-US" altLang="zh-CN" i="1" smtClean="0"/>
              <a:t>B </a:t>
            </a:r>
            <a:r>
              <a:rPr kumimoji="1" lang="zh-CN" altLang="en-US" smtClean="0"/>
              <a:t>为矩阵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的</a:t>
            </a:r>
            <a:r>
              <a:rPr kumimoji="1" lang="zh-CN" altLang="en-US" smtClean="0">
                <a:solidFill>
                  <a:srgbClr val="FF0000"/>
                </a:solidFill>
              </a:rPr>
              <a:t>相似矩阵（</a:t>
            </a:r>
            <a:r>
              <a:rPr kumimoji="1" lang="en-US" altLang="zh-CN" i="1" smtClean="0">
                <a:solidFill>
                  <a:srgbClr val="D60093"/>
                </a:solidFill>
              </a:rPr>
              <a:t>similar matrix</a:t>
            </a:r>
            <a:r>
              <a:rPr kumimoji="1" lang="zh-CN" altLang="en-US" smtClean="0">
                <a:solidFill>
                  <a:srgbClr val="FF0000"/>
                </a:solidFill>
              </a:rPr>
              <a:t>）</a:t>
            </a:r>
            <a:r>
              <a:rPr kumimoji="1" lang="zh-CN" altLang="en-US" smtClean="0"/>
              <a:t>，或称矩阵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i="1" smtClean="0"/>
              <a:t>B </a:t>
            </a:r>
            <a:r>
              <a:rPr kumimoji="1" lang="zh-CN" altLang="en-US" smtClean="0"/>
              <a:t>相似，记作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en-US" i="1" smtClean="0">
                <a:solidFill>
                  <a:srgbClr val="FF0000"/>
                </a:solidFill>
              </a:rPr>
              <a:t>～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B</a:t>
            </a:r>
            <a:r>
              <a:rPr lang="en-US" altLang="zh-CN" i="1" smtClean="0"/>
              <a:t>.</a:t>
            </a:r>
            <a:r>
              <a:rPr kumimoji="1" lang="zh-CN" altLang="en-US" smtClean="0"/>
              <a:t> 对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进行运算 </a:t>
            </a:r>
            <a:r>
              <a:rPr lang="en-US" altLang="zh-CN" i="1" smtClean="0"/>
              <a:t>P</a:t>
            </a:r>
            <a:r>
              <a:rPr lang="zh-CN" altLang="en-US" i="1" smtClean="0"/>
              <a:t> </a:t>
            </a:r>
            <a:r>
              <a:rPr lang="en-US" altLang="en-US" i="1" baseline="30000" smtClean="0"/>
              <a:t>−</a:t>
            </a:r>
            <a:r>
              <a:rPr lang="en-US" altLang="zh-CN" baseline="30000" smtClean="0"/>
              <a:t>1</a:t>
            </a:r>
            <a:r>
              <a:rPr lang="en-US" altLang="zh-CN" i="1" smtClean="0"/>
              <a:t>AP </a:t>
            </a:r>
            <a:r>
              <a:rPr kumimoji="1" lang="zh-CN" altLang="en-US" smtClean="0"/>
              <a:t>称为对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进行</a:t>
            </a:r>
            <a:r>
              <a:rPr kumimoji="1" lang="zh-CN" altLang="en-US" smtClean="0">
                <a:solidFill>
                  <a:srgbClr val="FF0000"/>
                </a:solidFill>
              </a:rPr>
              <a:t>相似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FF0000"/>
                </a:solidFill>
              </a:rPr>
              <a:t>变换</a:t>
            </a:r>
            <a:r>
              <a:rPr kumimoji="1" lang="en-US" altLang="zh-CN" smtClean="0">
                <a:solidFill>
                  <a:srgbClr val="FF0000"/>
                </a:solidFill>
              </a:rPr>
              <a:t>(</a:t>
            </a:r>
            <a:r>
              <a:rPr kumimoji="1" lang="en-US" altLang="zh-CN" i="1" smtClean="0">
                <a:solidFill>
                  <a:srgbClr val="D60093"/>
                </a:solidFill>
              </a:rPr>
              <a:t>similar transformation</a:t>
            </a:r>
            <a:r>
              <a:rPr kumimoji="1" lang="en-US" altLang="zh-CN" smtClean="0">
                <a:solidFill>
                  <a:srgbClr val="FF0000"/>
                </a:solidFill>
              </a:rPr>
              <a:t>)</a:t>
            </a:r>
            <a:r>
              <a:rPr kumimoji="1" lang="en-US" altLang="zh-CN" smtClean="0"/>
              <a:t>.</a:t>
            </a:r>
            <a:r>
              <a:rPr kumimoji="1" lang="zh-CN" altLang="en-US" smtClean="0"/>
              <a:t>称</a:t>
            </a:r>
            <a:r>
              <a:rPr lang="zh-CN" altLang="en-US" smtClean="0"/>
              <a:t>可逆矩阵</a:t>
            </a:r>
            <a:r>
              <a:rPr kumimoji="1" lang="zh-CN" altLang="en-US" smtClean="0"/>
              <a:t> </a:t>
            </a:r>
            <a:r>
              <a:rPr kumimoji="1" lang="en-US" altLang="zh-CN" i="1" smtClean="0"/>
              <a:t>P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为把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变成 </a:t>
            </a:r>
            <a:r>
              <a:rPr lang="en-US" altLang="zh-CN" i="1" smtClean="0"/>
              <a:t>B </a:t>
            </a:r>
            <a:r>
              <a:rPr kumimoji="1" lang="zh-CN" altLang="en-US" smtClean="0"/>
              <a:t>的</a:t>
            </a:r>
            <a:r>
              <a:rPr kumimoji="1" lang="zh-CN" altLang="en-US" smtClean="0">
                <a:solidFill>
                  <a:srgbClr val="FF0000"/>
                </a:solidFill>
              </a:rPr>
              <a:t>相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FF0000"/>
                </a:solidFill>
              </a:rPr>
              <a:t>似变换矩阵</a:t>
            </a:r>
            <a:r>
              <a:rPr kumimoji="1" lang="zh-CN" altLang="en-US" smtClean="0"/>
              <a:t>．</a:t>
            </a:r>
            <a:endParaRPr kumimoji="1" lang="zh-CN" altLang="en-US" smtClean="0">
              <a:solidFill>
                <a:srgbClr val="0000FF"/>
              </a:solidFill>
            </a:endParaRPr>
          </a:p>
        </p:txBody>
      </p:sp>
      <p:sp>
        <p:nvSpPr>
          <p:cNvPr id="1325059" name="Rectangle 12"/>
          <p:cNvSpPr>
            <a:spLocks noChangeArrowheads="1"/>
          </p:cNvSpPr>
          <p:nvPr/>
        </p:nvSpPr>
        <p:spPr bwMode="auto">
          <a:xfrm>
            <a:off x="2500313" y="5783263"/>
            <a:ext cx="928687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325060" name="Rectangle 13"/>
          <p:cNvSpPr>
            <a:spLocks noChangeArrowheads="1"/>
          </p:cNvSpPr>
          <p:nvPr/>
        </p:nvSpPr>
        <p:spPr bwMode="auto">
          <a:xfrm>
            <a:off x="3714750" y="5783263"/>
            <a:ext cx="1357313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325061" name="Rectangle 14"/>
          <p:cNvSpPr>
            <a:spLocks noChangeArrowheads="1"/>
          </p:cNvSpPr>
          <p:nvPr/>
        </p:nvSpPr>
        <p:spPr bwMode="auto">
          <a:xfrm>
            <a:off x="5214938" y="5786438"/>
            <a:ext cx="2592387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325062" name="Rectangle 15"/>
          <p:cNvSpPr>
            <a:spLocks noChangeArrowheads="1"/>
          </p:cNvSpPr>
          <p:nvPr/>
        </p:nvSpPr>
        <p:spPr bwMode="auto">
          <a:xfrm>
            <a:off x="642938" y="6215063"/>
            <a:ext cx="2571750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325063" name="Rectangle 16"/>
          <p:cNvSpPr>
            <a:spLocks noChangeArrowheads="1"/>
          </p:cNvSpPr>
          <p:nvPr/>
        </p:nvSpPr>
        <p:spPr bwMode="auto">
          <a:xfrm>
            <a:off x="3186113" y="6215063"/>
            <a:ext cx="185737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9750" y="3933825"/>
            <a:ext cx="8507413" cy="239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FF"/>
                </a:solidFill>
              </a:rPr>
              <a:t>        2. </a:t>
            </a:r>
            <a:r>
              <a:rPr lang="zh-CN" altLang="en-US" sz="2400" b="1" smtClean="0">
                <a:solidFill>
                  <a:srgbClr val="0000FF"/>
                </a:solidFill>
              </a:rPr>
              <a:t>相似性满足：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        反身性：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en-US" sz="2400" b="1" i="1" smtClean="0">
                <a:solidFill>
                  <a:srgbClr val="000000"/>
                </a:solidFill>
              </a:rPr>
              <a:t>～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；</a:t>
            </a:r>
            <a:endParaRPr lang="zh-CN" altLang="en-US" sz="2400" b="1" smtClean="0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        对称性：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en-US" sz="2400" b="1" i="1" smtClean="0">
                <a:solidFill>
                  <a:srgbClr val="000000"/>
                </a:solidFill>
              </a:rPr>
              <a:t>～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B           B </a:t>
            </a:r>
            <a:r>
              <a:rPr lang="en-US" altLang="en-US" sz="2400" b="1" i="1" smtClean="0">
                <a:solidFill>
                  <a:srgbClr val="000000"/>
                </a:solidFill>
              </a:rPr>
              <a:t>～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；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        传递性：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en-US" sz="2400" b="1" i="1" smtClean="0">
                <a:solidFill>
                  <a:srgbClr val="000000"/>
                </a:solidFill>
              </a:rPr>
              <a:t>～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B  </a:t>
            </a:r>
            <a:r>
              <a:rPr lang="zh-CN" altLang="en-US" sz="2400" b="1" i="1" smtClean="0">
                <a:solidFill>
                  <a:srgbClr val="000000"/>
                </a:solidFill>
              </a:rPr>
              <a:t>，</a:t>
            </a:r>
            <a:r>
              <a:rPr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lang="en-US" altLang="en-US" sz="2400" b="1" i="1" smtClean="0">
                <a:solidFill>
                  <a:srgbClr val="000000"/>
                </a:solidFill>
              </a:rPr>
              <a:t>～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            A </a:t>
            </a:r>
            <a:r>
              <a:rPr lang="en-US" altLang="en-US" sz="2400" b="1" i="1" smtClean="0">
                <a:solidFill>
                  <a:srgbClr val="000000"/>
                </a:solidFill>
              </a:rPr>
              <a:t>～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.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即矩阵之间的相似关系是一种等价关系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.</a:t>
            </a:r>
            <a:endParaRPr kumimoji="1" lang="zh-CN" altLang="en-US" sz="2400" b="1" smtClean="0">
              <a:solidFill>
                <a:srgbClr val="FF0000"/>
              </a:solidFill>
            </a:endParaRPr>
          </a:p>
        </p:txBody>
      </p:sp>
      <p:sp>
        <p:nvSpPr>
          <p:cNvPr id="1278988" name="AutoShape 12"/>
          <p:cNvSpPr>
            <a:spLocks noChangeArrowheads="1"/>
          </p:cNvSpPr>
          <p:nvPr/>
        </p:nvSpPr>
        <p:spPr bwMode="auto">
          <a:xfrm>
            <a:off x="3492500" y="5013325"/>
            <a:ext cx="503238" cy="215900"/>
          </a:xfrm>
          <a:prstGeom prst="rightArrow">
            <a:avLst>
              <a:gd name="adj1" fmla="val 50000"/>
              <a:gd name="adj2" fmla="val 582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78989" name="AutoShape 13"/>
          <p:cNvSpPr>
            <a:spLocks noChangeArrowheads="1"/>
          </p:cNvSpPr>
          <p:nvPr/>
        </p:nvSpPr>
        <p:spPr bwMode="auto">
          <a:xfrm>
            <a:off x="4860925" y="5516563"/>
            <a:ext cx="503238" cy="215900"/>
          </a:xfrm>
          <a:prstGeom prst="rightArrow">
            <a:avLst>
              <a:gd name="adj1" fmla="val 50000"/>
              <a:gd name="adj2" fmla="val 582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7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78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8988" grpId="0" animBg="1"/>
      <p:bldP spid="127898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395288" y="908050"/>
            <a:ext cx="850741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FF"/>
                </a:solidFill>
              </a:rPr>
              <a:t> </a:t>
            </a:r>
            <a:r>
              <a:rPr lang="zh-CN" altLang="en-US" sz="2400" b="1" smtClean="0">
                <a:solidFill>
                  <a:srgbClr val="FF0000"/>
                </a:solidFill>
              </a:rPr>
              <a:t>注：</a:t>
            </a:r>
            <a:r>
              <a:rPr lang="en-US" altLang="zh-CN" sz="2400" b="1" smtClean="0">
                <a:solidFill>
                  <a:srgbClr val="000000"/>
                </a:solidFill>
              </a:rPr>
              <a:t>1.</a:t>
            </a:r>
            <a:r>
              <a:rPr lang="en-US" altLang="zh-CN" sz="2400" b="1" smtClean="0">
                <a:solidFill>
                  <a:srgbClr val="FF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en-US" sz="2400" b="1" i="1" smtClean="0">
                <a:solidFill>
                  <a:srgbClr val="000000"/>
                </a:solidFill>
              </a:rPr>
              <a:t>～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B           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与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B</a:t>
            </a:r>
            <a:r>
              <a:rPr lang="zh-CN" altLang="en-US" sz="2400" b="1" smtClean="0">
                <a:solidFill>
                  <a:srgbClr val="000000"/>
                </a:solidFill>
              </a:rPr>
              <a:t>等价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，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反之不然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.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          </a:t>
            </a:r>
            <a:r>
              <a:rPr lang="en-US" altLang="zh-CN" sz="2400" b="1" smtClean="0">
                <a:solidFill>
                  <a:srgbClr val="000000"/>
                </a:solidFill>
              </a:rPr>
              <a:t>2.</a:t>
            </a:r>
            <a:r>
              <a:rPr lang="en-US" altLang="zh-CN" sz="2400" b="1" smtClean="0">
                <a:solidFill>
                  <a:srgbClr val="0000FF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en-US" sz="2400" b="1" i="1" smtClean="0">
                <a:solidFill>
                  <a:srgbClr val="000000"/>
                </a:solidFill>
              </a:rPr>
              <a:t>～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B  </a:t>
            </a:r>
            <a:r>
              <a:rPr lang="zh-CN" altLang="en-US" sz="2400" b="1" i="1" smtClean="0">
                <a:solidFill>
                  <a:srgbClr val="000000"/>
                </a:solidFill>
              </a:rPr>
              <a:t>，</a:t>
            </a:r>
            <a:r>
              <a:rPr lang="zh-CN" altLang="en-US" sz="2400" b="1" smtClean="0">
                <a:solidFill>
                  <a:srgbClr val="000000"/>
                </a:solidFill>
              </a:rPr>
              <a:t>并且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可逆             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-1</a:t>
            </a:r>
            <a:r>
              <a:rPr lang="en-US" altLang="en-US" sz="2400" b="1" i="1" smtClean="0">
                <a:solidFill>
                  <a:srgbClr val="000000"/>
                </a:solidFill>
              </a:rPr>
              <a:t>～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B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-1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.</a:t>
            </a:r>
            <a:endParaRPr kumimoji="1" lang="zh-CN" altLang="en-US" sz="2400" b="1" smtClean="0">
              <a:solidFill>
                <a:srgbClr val="FF0000"/>
              </a:solidFill>
            </a:endParaRPr>
          </a:p>
        </p:txBody>
      </p:sp>
      <p:sp>
        <p:nvSpPr>
          <p:cNvPr id="1888261" name="AutoShape 5"/>
          <p:cNvSpPr>
            <a:spLocks noChangeArrowheads="1"/>
          </p:cNvSpPr>
          <p:nvPr/>
        </p:nvSpPr>
        <p:spPr bwMode="auto">
          <a:xfrm>
            <a:off x="2484438" y="1052513"/>
            <a:ext cx="503237" cy="215900"/>
          </a:xfrm>
          <a:prstGeom prst="rightArrow">
            <a:avLst>
              <a:gd name="adj1" fmla="val 50000"/>
              <a:gd name="adj2" fmla="val 582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88262" name="AutoShape 6"/>
          <p:cNvSpPr>
            <a:spLocks noChangeArrowheads="1"/>
          </p:cNvSpPr>
          <p:nvPr/>
        </p:nvSpPr>
        <p:spPr bwMode="auto">
          <a:xfrm>
            <a:off x="4573588" y="1557338"/>
            <a:ext cx="503237" cy="215900"/>
          </a:xfrm>
          <a:prstGeom prst="rightArrow">
            <a:avLst>
              <a:gd name="adj1" fmla="val 50000"/>
              <a:gd name="adj2" fmla="val 582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57200" y="2276475"/>
            <a:ext cx="8507413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二、相似矩阵的性质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定理：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阶矩阵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和 </a:t>
            </a:r>
            <a:r>
              <a:rPr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相似，则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和 </a:t>
            </a:r>
            <a:r>
              <a:rPr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lang="zh-CN" altLang="en-US" sz="2400" b="1" smtClean="0">
                <a:solidFill>
                  <a:srgbClr val="000000"/>
                </a:solidFill>
              </a:rPr>
              <a:t>的特征多项式相同</a:t>
            </a:r>
            <a:r>
              <a:rPr lang="en-US" altLang="zh-CN" sz="2400" b="1" smtClean="0">
                <a:solidFill>
                  <a:srgbClr val="000000"/>
                </a:solidFill>
              </a:rPr>
              <a:t>,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从而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和 </a:t>
            </a:r>
            <a:r>
              <a:rPr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lang="zh-CN" altLang="en-US" sz="2400" b="1" smtClean="0">
                <a:solidFill>
                  <a:srgbClr val="000000"/>
                </a:solidFill>
              </a:rPr>
              <a:t>的特征值也相同．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证明：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根据题意，存在</a:t>
            </a:r>
            <a:r>
              <a:rPr lang="zh-CN" altLang="en-US" sz="2400" b="1" smtClean="0">
                <a:solidFill>
                  <a:srgbClr val="000000"/>
                </a:solidFill>
              </a:rPr>
              <a:t>可逆矩阵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，使得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lang="en-US" altLang="en-US" sz="2400" b="1" i="1" baseline="30000" smtClean="0">
                <a:solidFill>
                  <a:srgbClr val="000000"/>
                </a:solidFill>
              </a:rPr>
              <a:t>−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1</a:t>
            </a:r>
            <a:r>
              <a:rPr lang="en-US" altLang="zh-CN" sz="2400" b="1" i="1" smtClean="0">
                <a:solidFill>
                  <a:srgbClr val="000000"/>
                </a:solidFill>
              </a:rPr>
              <a:t>AP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lang="zh-CN" altLang="en-US" sz="2400" b="1" smtClean="0">
                <a:solidFill>
                  <a:srgbClr val="000000"/>
                </a:solidFill>
              </a:rPr>
              <a:t>．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于是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| </a:t>
            </a:r>
            <a:r>
              <a:rPr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lang="zh-CN" altLang="en-US" sz="2400" b="1" smtClean="0">
                <a:solidFill>
                  <a:srgbClr val="000000"/>
                </a:solidFill>
              </a:rPr>
              <a:t>−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| = |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lang="en-US" altLang="en-US" sz="2400" b="1" i="1" baseline="30000" smtClean="0">
                <a:solidFill>
                  <a:srgbClr val="000000"/>
                </a:solidFill>
              </a:rPr>
              <a:t>−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1</a:t>
            </a:r>
            <a:r>
              <a:rPr lang="en-US" altLang="zh-CN" sz="2400" b="1" i="1" smtClean="0">
                <a:solidFill>
                  <a:srgbClr val="000000"/>
                </a:solidFill>
              </a:rPr>
              <a:t>AP </a:t>
            </a:r>
            <a:r>
              <a:rPr lang="zh-CN" altLang="en-US" sz="2400" b="1" smtClean="0">
                <a:solidFill>
                  <a:srgbClr val="000000"/>
                </a:solidFill>
              </a:rPr>
              <a:t>−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lang="en-US" altLang="en-US" sz="2400" b="1" i="1" baseline="30000" smtClean="0">
                <a:solidFill>
                  <a:srgbClr val="000000"/>
                </a:solidFill>
              </a:rPr>
              <a:t>−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i="1" smtClean="0">
                <a:solidFill>
                  <a:srgbClr val="000000"/>
                </a:solidFill>
              </a:rPr>
              <a:t>E</a:t>
            </a:r>
            <a:r>
              <a:rPr lang="en-US" altLang="zh-CN" sz="2400" b="1" smtClean="0">
                <a:solidFill>
                  <a:srgbClr val="000000"/>
                </a:solidFill>
              </a:rPr>
              <a:t>)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| = |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lang="en-US" altLang="en-US" sz="2400" b="1" i="1" baseline="30000" smtClean="0">
                <a:solidFill>
                  <a:srgbClr val="000000"/>
                </a:solidFill>
              </a:rPr>
              <a:t>−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zh-CN" altLang="en-US" sz="2400" b="1" smtClean="0">
                <a:solidFill>
                  <a:srgbClr val="000000"/>
                </a:solidFill>
              </a:rPr>
              <a:t>−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)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|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  = |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lang="en-US" altLang="en-US" sz="2400" b="1" i="1" baseline="30000" smtClean="0">
                <a:solidFill>
                  <a:srgbClr val="000000"/>
                </a:solidFill>
              </a:rPr>
              <a:t>−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| |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zh-CN" altLang="en-US" sz="2400" b="1" smtClean="0">
                <a:solidFill>
                  <a:srgbClr val="000000"/>
                </a:solidFill>
              </a:rPr>
              <a:t>−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| |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| = </a:t>
            </a:r>
            <a:r>
              <a:rPr lang="en-US" altLang="zh-CN" sz="2400" b="1" smtClean="0">
                <a:solidFill>
                  <a:srgbClr val="000000"/>
                </a:solidFill>
              </a:rPr>
              <a:t>|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zh-CN" altLang="en-US" sz="2400" b="1" smtClean="0">
                <a:solidFill>
                  <a:srgbClr val="000000"/>
                </a:solidFill>
              </a:rPr>
              <a:t>−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| </a:t>
            </a:r>
            <a:r>
              <a:rPr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88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8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601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8261" grpId="0" animBg="1"/>
      <p:bldP spid="188826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49313"/>
            <a:ext cx="8507413" cy="2867025"/>
          </a:xfrm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FF0000"/>
                </a:solidFill>
              </a:rPr>
              <a:t>注：</a:t>
            </a:r>
            <a:r>
              <a:rPr lang="zh-CN" altLang="en-US" smtClean="0"/>
              <a:t>特征多项式相同的矩阵不一定相似</a:t>
            </a:r>
            <a:r>
              <a:rPr lang="en-US" altLang="zh-CN" smtClean="0"/>
              <a:t>.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/>
              <a:t>      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/>
              <a:t> </a:t>
            </a:r>
            <a:r>
              <a:rPr lang="zh-CN" altLang="en-US" smtClean="0">
                <a:solidFill>
                  <a:schemeClr val="bg2"/>
                </a:solidFill>
              </a:rPr>
              <a:t>例如</a:t>
            </a:r>
            <a:endParaRPr lang="en-US" altLang="zh-CN" smtClean="0">
              <a:solidFill>
                <a:schemeClr val="bg2"/>
              </a:solidFill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chemeClr val="bg2"/>
                </a:solidFill>
              </a:rPr>
              <a:t> </a:t>
            </a:r>
            <a:r>
              <a:rPr lang="zh-CN" altLang="en-US" smtClean="0"/>
              <a:t>    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/>
              <a:t>         两个矩阵的特征多项式均为（</a:t>
            </a:r>
            <a:r>
              <a:rPr lang="en-US" altLang="zh-CN" i="1" smtClean="0">
                <a:latin typeface="Symbol" pitchFamily="18" charset="2"/>
              </a:rPr>
              <a:t>l-</a:t>
            </a:r>
            <a:r>
              <a:rPr lang="en-US" altLang="zh-CN" smtClean="0">
                <a:latin typeface="Symbol" pitchFamily="18" charset="2"/>
              </a:rPr>
              <a:t>1</a:t>
            </a:r>
            <a:r>
              <a:rPr lang="en-US" altLang="zh-CN" smtClean="0"/>
              <a:t>)</a:t>
            </a:r>
            <a:r>
              <a:rPr lang="en-US" altLang="zh-CN" baseline="30000" smtClean="0"/>
              <a:t>2</a:t>
            </a:r>
            <a:r>
              <a:rPr lang="en-US" altLang="zh-CN" smtClean="0"/>
              <a:t> .</a:t>
            </a:r>
            <a:r>
              <a:rPr lang="zh-CN" altLang="en-US" i="1" smtClean="0"/>
              <a:t>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i="1" smtClean="0"/>
              <a:t>         </a:t>
            </a:r>
            <a:r>
              <a:rPr lang="zh-CN" altLang="en-US" smtClean="0"/>
              <a:t>若</a:t>
            </a:r>
            <a:r>
              <a:rPr lang="en-US" altLang="zh-CN" i="1" smtClean="0"/>
              <a:t>P</a:t>
            </a:r>
            <a:r>
              <a:rPr lang="zh-CN" altLang="en-US" i="1" smtClean="0"/>
              <a:t> </a:t>
            </a:r>
            <a:r>
              <a:rPr lang="en-US" altLang="en-US" i="1" baseline="30000" smtClean="0"/>
              <a:t>−</a:t>
            </a:r>
            <a:r>
              <a:rPr lang="en-US" altLang="zh-CN" baseline="30000" smtClean="0"/>
              <a:t>1</a:t>
            </a:r>
            <a:r>
              <a:rPr lang="en-US" altLang="zh-CN" i="1" smtClean="0"/>
              <a:t>AP =B, </a:t>
            </a:r>
            <a:r>
              <a:rPr lang="zh-CN" altLang="en-US" smtClean="0"/>
              <a:t>则 </a:t>
            </a:r>
            <a:r>
              <a:rPr lang="en-US" altLang="zh-CN" i="1" smtClean="0"/>
              <a:t>A =PB P</a:t>
            </a:r>
            <a:r>
              <a:rPr lang="zh-CN" altLang="en-US" i="1" smtClean="0"/>
              <a:t> </a:t>
            </a:r>
            <a:r>
              <a:rPr lang="en-US" altLang="en-US" i="1" baseline="30000" smtClean="0"/>
              <a:t>−</a:t>
            </a:r>
            <a:r>
              <a:rPr lang="en-US" altLang="zh-CN" baseline="30000" smtClean="0"/>
              <a:t>1</a:t>
            </a:r>
            <a:r>
              <a:rPr lang="en-US" altLang="zh-CN" smtClean="0"/>
              <a:t> =</a:t>
            </a:r>
            <a:r>
              <a:rPr lang="en-US" altLang="zh-CN" i="1" smtClean="0"/>
              <a:t>E</a:t>
            </a:r>
            <a:r>
              <a:rPr kumimoji="1" lang="en-US" altLang="zh-CN" smtClean="0"/>
              <a:t> </a:t>
            </a:r>
            <a:r>
              <a:rPr lang="zh-CN" altLang="en-US" smtClean="0"/>
              <a:t>，矛盾</a:t>
            </a:r>
            <a:r>
              <a:rPr lang="en-US" altLang="zh-CN" smtClean="0"/>
              <a:t>.</a:t>
            </a:r>
          </a:p>
        </p:txBody>
      </p:sp>
      <p:sp>
        <p:nvSpPr>
          <p:cNvPr id="1327107" name="Rectangle 12"/>
          <p:cNvSpPr>
            <a:spLocks noChangeArrowheads="1"/>
          </p:cNvSpPr>
          <p:nvPr/>
        </p:nvSpPr>
        <p:spPr bwMode="auto">
          <a:xfrm>
            <a:off x="2500313" y="5783263"/>
            <a:ext cx="928687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327108" name="Rectangle 15"/>
          <p:cNvSpPr>
            <a:spLocks noChangeArrowheads="1"/>
          </p:cNvSpPr>
          <p:nvPr/>
        </p:nvSpPr>
        <p:spPr bwMode="auto">
          <a:xfrm>
            <a:off x="642938" y="6215063"/>
            <a:ext cx="2571750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327109" name="Rectangle 16"/>
          <p:cNvSpPr>
            <a:spLocks noChangeArrowheads="1"/>
          </p:cNvSpPr>
          <p:nvPr/>
        </p:nvSpPr>
        <p:spPr bwMode="auto">
          <a:xfrm>
            <a:off x="3186113" y="6215063"/>
            <a:ext cx="185737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887240" name="Object 8"/>
          <p:cNvGraphicFramePr>
            <a:graphicFrameLocks noChangeAspect="1"/>
          </p:cNvGraphicFramePr>
          <p:nvPr/>
        </p:nvGraphicFramePr>
        <p:xfrm>
          <a:off x="1931988" y="1484313"/>
          <a:ext cx="1984375" cy="1152525"/>
        </p:xfrm>
        <a:graphic>
          <a:graphicData uri="http://schemas.openxmlformats.org/presentationml/2006/ole">
            <p:oleObj spid="_x0000_s153602" name="公式" r:id="rId3" imgW="787400" imgH="457200" progId="Equation.3">
              <p:embed/>
            </p:oleObj>
          </a:graphicData>
        </a:graphic>
      </p:graphicFrame>
      <p:graphicFrame>
        <p:nvGraphicFramePr>
          <p:cNvPr id="1887241" name="Object 9"/>
          <p:cNvGraphicFramePr>
            <a:graphicFrameLocks noChangeAspect="1"/>
          </p:cNvGraphicFramePr>
          <p:nvPr/>
        </p:nvGraphicFramePr>
        <p:xfrm>
          <a:off x="4092575" y="1484313"/>
          <a:ext cx="2049463" cy="1152525"/>
        </p:xfrm>
        <a:graphic>
          <a:graphicData uri="http://schemas.openxmlformats.org/presentationml/2006/ole">
            <p:oleObj spid="_x0000_s153603" name="公式" r:id="rId4" imgW="812447" imgH="457002" progId="Equation.3">
              <p:embed/>
            </p:oleObj>
          </a:graphicData>
        </a:graphic>
      </p:graphicFrame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68313" y="4073525"/>
            <a:ext cx="8507412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         从上面这个例子可知，两个矩阵的特征值相同，或迹相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同，或行列式相同，并不能得到他们是相似</a:t>
            </a:r>
            <a:r>
              <a:rPr lang="en-US" altLang="zh-CN" sz="2400" b="1" smtClean="0">
                <a:solidFill>
                  <a:srgbClr val="000000"/>
                </a:solidFill>
              </a:rPr>
              <a:t>. 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       </a:t>
            </a:r>
            <a:endParaRPr lang="en-US" altLang="zh-CN" sz="2400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8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8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455613"/>
            <a:ext cx="8507412" cy="6259512"/>
          </a:xfrm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定理：</a:t>
            </a:r>
            <a:r>
              <a:rPr kumimoji="1" lang="zh-CN" altLang="en-US" smtClean="0"/>
              <a:t>若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阶矩阵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i="1" smtClean="0"/>
              <a:t>B </a:t>
            </a:r>
            <a:r>
              <a:rPr kumimoji="1" lang="zh-CN" altLang="en-US" smtClean="0"/>
              <a:t>相似，则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i="1" smtClean="0"/>
              <a:t>B </a:t>
            </a:r>
            <a:r>
              <a:rPr lang="zh-CN" altLang="en-US" smtClean="0"/>
              <a:t>的特征多项式相同</a:t>
            </a:r>
            <a:r>
              <a:rPr lang="en-US" altLang="zh-CN" smtClean="0"/>
              <a:t>,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/>
              <a:t>从而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i="1" smtClean="0"/>
              <a:t>B </a:t>
            </a:r>
            <a:r>
              <a:rPr lang="zh-CN" altLang="en-US" smtClean="0"/>
              <a:t>的特征值也相同．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zh-CN" altLang="en-US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推论：</a:t>
            </a:r>
            <a:r>
              <a:rPr kumimoji="1" lang="zh-CN" altLang="en-US" smtClean="0"/>
              <a:t>若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阶矩阵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i="1" smtClean="0"/>
              <a:t>B </a:t>
            </a:r>
            <a:r>
              <a:rPr kumimoji="1" lang="zh-CN" altLang="en-US" smtClean="0"/>
              <a:t>相似，则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的多项式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) </a:t>
            </a:r>
            <a:r>
              <a:rPr lang="zh-CN" altLang="en-US" smtClean="0"/>
              <a:t>和 </a:t>
            </a:r>
            <a:r>
              <a:rPr lang="en-US" altLang="zh-CN" i="1" smtClean="0"/>
              <a:t>B </a:t>
            </a:r>
            <a:r>
              <a:rPr lang="zh-CN" altLang="en-US" smtClean="0"/>
              <a:t>的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/>
              <a:t>多项式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B</a:t>
            </a:r>
            <a:r>
              <a:rPr lang="en-US" altLang="zh-CN" smtClean="0"/>
              <a:t>) </a:t>
            </a:r>
            <a:r>
              <a:rPr lang="zh-CN" altLang="en-US" smtClean="0"/>
              <a:t>相似．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zh-CN" altLang="en-US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zh-CN" altLang="en-US" smtClean="0"/>
              <a:t>设</a:t>
            </a:r>
            <a:r>
              <a:rPr kumimoji="1" lang="zh-CN" altLang="en-US" smtClean="0"/>
              <a:t>存在</a:t>
            </a:r>
            <a:r>
              <a:rPr lang="zh-CN" altLang="en-US" smtClean="0"/>
              <a:t>可逆矩阵</a:t>
            </a:r>
            <a:r>
              <a:rPr kumimoji="1" lang="zh-CN" altLang="en-US" smtClean="0"/>
              <a:t> </a:t>
            </a:r>
            <a:r>
              <a:rPr kumimoji="1" lang="en-US" altLang="zh-CN" i="1" smtClean="0"/>
              <a:t>P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，使得 </a:t>
            </a:r>
            <a:r>
              <a:rPr lang="en-US" altLang="zh-CN" i="1" smtClean="0"/>
              <a:t>P</a:t>
            </a:r>
            <a:r>
              <a:rPr lang="zh-CN" altLang="en-US" i="1" smtClean="0"/>
              <a:t> </a:t>
            </a:r>
            <a:r>
              <a:rPr lang="en-US" altLang="en-US" i="1" baseline="30000" smtClean="0"/>
              <a:t>−</a:t>
            </a:r>
            <a:r>
              <a:rPr lang="en-US" altLang="zh-CN" baseline="30000" smtClean="0"/>
              <a:t>1</a:t>
            </a:r>
            <a:r>
              <a:rPr lang="en-US" altLang="zh-CN" i="1" smtClean="0"/>
              <a:t>AP</a:t>
            </a:r>
            <a:r>
              <a:rPr lang="en-US" altLang="zh-CN" smtClean="0"/>
              <a:t> = </a:t>
            </a:r>
            <a:r>
              <a:rPr lang="en-US" altLang="zh-CN" i="1" smtClean="0"/>
              <a:t>B </a:t>
            </a:r>
            <a:r>
              <a:rPr lang="zh-CN" altLang="en-US" smtClean="0"/>
              <a:t>，则</a:t>
            </a:r>
            <a:r>
              <a:rPr lang="en-US" altLang="zh-CN" i="1" smtClean="0"/>
              <a:t>P</a:t>
            </a:r>
            <a:r>
              <a:rPr lang="zh-CN" altLang="en-US" i="1" smtClean="0"/>
              <a:t> </a:t>
            </a:r>
            <a:r>
              <a:rPr lang="zh-CN" altLang="en-US" i="1" baseline="30000" smtClean="0"/>
              <a:t>−</a:t>
            </a:r>
            <a:r>
              <a:rPr lang="en-US" altLang="zh-CN" baseline="30000" smtClean="0"/>
              <a:t>1</a:t>
            </a:r>
            <a:r>
              <a:rPr lang="en-US" altLang="zh-CN" i="1" smtClean="0"/>
              <a:t>A</a:t>
            </a:r>
            <a:r>
              <a:rPr lang="en-US" altLang="zh-CN" i="1" baseline="30000" smtClean="0">
                <a:solidFill>
                  <a:srgbClr val="FF0000"/>
                </a:solidFill>
              </a:rPr>
              <a:t>k</a:t>
            </a:r>
            <a:r>
              <a:rPr lang="en-US" altLang="zh-CN" i="1" smtClean="0"/>
              <a:t>P</a:t>
            </a:r>
            <a:r>
              <a:rPr lang="en-US" altLang="zh-CN" smtClean="0"/>
              <a:t> = </a:t>
            </a:r>
            <a:r>
              <a:rPr lang="en-US" altLang="zh-CN" i="1" smtClean="0"/>
              <a:t>B</a:t>
            </a:r>
            <a:r>
              <a:rPr lang="en-US" altLang="zh-CN" i="1" baseline="30000" smtClean="0">
                <a:solidFill>
                  <a:srgbClr val="FF0000"/>
                </a:solidFill>
              </a:rPr>
              <a:t>k</a:t>
            </a:r>
            <a:r>
              <a:rPr kumimoji="1" lang="en-US" altLang="zh-CN" smtClean="0"/>
              <a:t> </a:t>
            </a:r>
            <a:r>
              <a:rPr kumimoji="1" lang="en-US" altLang="zh-CN" smtClean="0">
                <a:latin typeface="楷体_GB2312" pitchFamily="49" charset="-122"/>
              </a:rPr>
              <a:t>.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latin typeface="楷体_GB2312" pitchFamily="49" charset="-122"/>
              </a:rPr>
              <a:t>设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m</a:t>
            </a:r>
            <a:r>
              <a:rPr lang="en-US" altLang="zh-CN" i="1" smtClean="0"/>
              <a:t>x</a:t>
            </a:r>
            <a:r>
              <a:rPr lang="en-US" altLang="zh-CN" i="1" baseline="30000" smtClean="0"/>
              <a:t>m</a:t>
            </a:r>
            <a:r>
              <a:rPr lang="en-US" altLang="zh-CN" smtClean="0"/>
              <a:t> + 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m</a:t>
            </a:r>
            <a:r>
              <a:rPr lang="zh-CN" altLang="en-US" i="1" baseline="-25000" smtClean="0"/>
              <a:t>−</a:t>
            </a:r>
            <a:r>
              <a:rPr lang="en-US" altLang="zh-CN" baseline="-25000" smtClean="0"/>
              <a:t>1</a:t>
            </a:r>
            <a:r>
              <a:rPr lang="en-US" altLang="zh-CN" i="1" smtClean="0"/>
              <a:t>x</a:t>
            </a:r>
            <a:r>
              <a:rPr lang="en-US" altLang="zh-CN" i="1" baseline="30000" smtClean="0"/>
              <a:t>m</a:t>
            </a:r>
            <a:r>
              <a:rPr lang="zh-CN" altLang="en-US" i="1" baseline="30000" smtClean="0"/>
              <a:t>−</a:t>
            </a:r>
            <a:r>
              <a:rPr lang="en-US" altLang="zh-CN" baseline="30000" smtClean="0"/>
              <a:t>1</a:t>
            </a:r>
            <a:r>
              <a:rPr lang="en-US" altLang="zh-CN" smtClean="0"/>
              <a:t> + … +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0</a:t>
            </a:r>
            <a:r>
              <a:rPr lang="zh-CN" altLang="en-US" smtClean="0"/>
              <a:t>，那么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i="1" smtClean="0"/>
              <a:t>   P</a:t>
            </a:r>
            <a:r>
              <a:rPr lang="zh-CN" altLang="en-US" i="1" smtClean="0"/>
              <a:t> </a:t>
            </a:r>
            <a:r>
              <a:rPr lang="zh-CN" altLang="en-US" i="1" baseline="30000" smtClean="0"/>
              <a:t>−</a:t>
            </a:r>
            <a:r>
              <a:rPr lang="en-US" altLang="zh-CN" baseline="30000" smtClean="0"/>
              <a:t>1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) </a:t>
            </a:r>
            <a:r>
              <a:rPr lang="en-US" altLang="zh-CN" i="1" smtClean="0"/>
              <a:t>P</a:t>
            </a:r>
            <a:r>
              <a:rPr lang="en-US" altLang="zh-CN" smtClean="0"/>
              <a:t>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i="1" smtClean="0"/>
              <a:t>= </a:t>
            </a:r>
            <a:r>
              <a:rPr lang="en-US" altLang="zh-CN" i="1" smtClean="0">
                <a:solidFill>
                  <a:srgbClr val="0000FF"/>
                </a:solidFill>
              </a:rPr>
              <a:t>P</a:t>
            </a:r>
            <a:r>
              <a:rPr lang="zh-CN" altLang="en-US" i="1" smtClean="0">
                <a:solidFill>
                  <a:srgbClr val="0000FF"/>
                </a:solidFill>
              </a:rPr>
              <a:t> </a:t>
            </a:r>
            <a:r>
              <a:rPr lang="zh-CN" altLang="en-US" i="1" baseline="30000" smtClean="0">
                <a:solidFill>
                  <a:srgbClr val="0000FF"/>
                </a:solidFill>
              </a:rPr>
              <a:t>−</a:t>
            </a:r>
            <a:r>
              <a:rPr lang="en-US" altLang="zh-CN" baseline="30000" smtClean="0">
                <a:solidFill>
                  <a:srgbClr val="0000FF"/>
                </a:solidFill>
              </a:rPr>
              <a:t>1</a:t>
            </a:r>
            <a:r>
              <a:rPr lang="en-US" altLang="zh-CN" baseline="30000" smtClean="0"/>
              <a:t> </a:t>
            </a:r>
            <a:r>
              <a:rPr lang="en-US" altLang="zh-CN" smtClean="0">
                <a:latin typeface="Symbol" pitchFamily="18" charset="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c</a:t>
            </a:r>
            <a:r>
              <a:rPr lang="en-US" altLang="zh-CN" i="1" baseline="-25000" smtClean="0">
                <a:solidFill>
                  <a:srgbClr val="FF0000"/>
                </a:solidFill>
              </a:rPr>
              <a:t>m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i="1" baseline="30000" smtClean="0">
                <a:solidFill>
                  <a:srgbClr val="FF0000"/>
                </a:solidFill>
              </a:rPr>
              <a:t>m</a:t>
            </a:r>
            <a:r>
              <a:rPr lang="en-US" altLang="zh-CN" smtClean="0"/>
              <a:t> + 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m</a:t>
            </a:r>
            <a:r>
              <a:rPr lang="zh-CN" altLang="en-US" i="1" baseline="-25000" smtClean="0"/>
              <a:t>−</a:t>
            </a:r>
            <a:r>
              <a:rPr lang="en-US" altLang="zh-CN" baseline="-25000" smtClean="0"/>
              <a:t>1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m</a:t>
            </a:r>
            <a:r>
              <a:rPr lang="zh-CN" altLang="en-US" i="1" baseline="30000" smtClean="0"/>
              <a:t>−</a:t>
            </a:r>
            <a:r>
              <a:rPr lang="en-US" altLang="zh-CN" baseline="30000" smtClean="0"/>
              <a:t>1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+ …</a:t>
            </a:r>
            <a:r>
              <a:rPr lang="en-US" altLang="zh-CN" smtClean="0"/>
              <a:t> +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+ </a:t>
            </a:r>
            <a:r>
              <a:rPr lang="en-US" altLang="zh-CN" i="1" smtClean="0">
                <a:solidFill>
                  <a:srgbClr val="FF0000"/>
                </a:solidFill>
              </a:rPr>
              <a:t>c</a:t>
            </a:r>
            <a:r>
              <a:rPr lang="en-US" altLang="zh-CN" baseline="-25000" smtClean="0">
                <a:solidFill>
                  <a:srgbClr val="FF0000"/>
                </a:solidFill>
              </a:rPr>
              <a:t>0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E</a:t>
            </a:r>
            <a:r>
              <a:rPr lang="en-US" altLang="zh-CN" smtClean="0"/>
              <a:t>) </a:t>
            </a:r>
            <a:r>
              <a:rPr lang="en-US" altLang="zh-CN" i="1" smtClean="0">
                <a:solidFill>
                  <a:srgbClr val="0000FF"/>
                </a:solidFill>
              </a:rPr>
              <a:t>P</a:t>
            </a:r>
            <a:r>
              <a:rPr lang="en-US" altLang="zh-CN" smtClean="0"/>
              <a:t>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i="1" smtClean="0"/>
              <a:t>= c</a:t>
            </a:r>
            <a:r>
              <a:rPr lang="en-US" altLang="zh-CN" i="1" baseline="-25000" smtClean="0"/>
              <a:t>m </a:t>
            </a:r>
            <a:r>
              <a:rPr lang="en-US" altLang="zh-CN" i="1" smtClean="0"/>
              <a:t>P</a:t>
            </a:r>
            <a:r>
              <a:rPr lang="zh-CN" altLang="en-US" i="1" smtClean="0"/>
              <a:t> </a:t>
            </a:r>
            <a:r>
              <a:rPr lang="zh-CN" altLang="en-US" i="1" baseline="30000" smtClean="0"/>
              <a:t>−</a:t>
            </a:r>
            <a:r>
              <a:rPr lang="en-US" altLang="zh-CN" baseline="30000" smtClean="0"/>
              <a:t>1 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m</a:t>
            </a:r>
            <a:r>
              <a:rPr lang="en-US" altLang="zh-CN" smtClean="0"/>
              <a:t> </a:t>
            </a:r>
            <a:r>
              <a:rPr lang="en-US" altLang="zh-CN" i="1" smtClean="0"/>
              <a:t>P </a:t>
            </a:r>
            <a:r>
              <a:rPr lang="en-US" altLang="zh-CN" smtClean="0"/>
              <a:t>+ 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m</a:t>
            </a:r>
            <a:r>
              <a:rPr lang="zh-CN" altLang="en-US" i="1" baseline="-25000" smtClean="0"/>
              <a:t>−</a:t>
            </a:r>
            <a:r>
              <a:rPr lang="en-US" altLang="zh-CN" baseline="-25000" smtClean="0"/>
              <a:t>1</a:t>
            </a:r>
            <a:r>
              <a:rPr lang="en-US" altLang="zh-CN" i="1" smtClean="0"/>
              <a:t>P</a:t>
            </a:r>
            <a:r>
              <a:rPr lang="zh-CN" altLang="en-US" i="1" smtClean="0"/>
              <a:t> </a:t>
            </a:r>
            <a:r>
              <a:rPr lang="zh-CN" altLang="en-US" i="1" baseline="30000" smtClean="0"/>
              <a:t>−</a:t>
            </a:r>
            <a:r>
              <a:rPr lang="en-US" altLang="zh-CN" baseline="30000" smtClean="0"/>
              <a:t>1 </a:t>
            </a:r>
            <a:r>
              <a:rPr lang="en-US" altLang="zh-CN" i="1" smtClean="0"/>
              <a:t>A </a:t>
            </a:r>
            <a:r>
              <a:rPr lang="en-US" altLang="zh-CN" i="1" baseline="30000" smtClean="0"/>
              <a:t>m</a:t>
            </a:r>
            <a:r>
              <a:rPr lang="zh-CN" altLang="en-US" i="1" baseline="30000" smtClean="0"/>
              <a:t>−</a:t>
            </a:r>
            <a:r>
              <a:rPr lang="en-US" altLang="zh-CN" baseline="30000" smtClean="0"/>
              <a:t>1</a:t>
            </a:r>
            <a:r>
              <a:rPr lang="en-US" altLang="zh-CN" smtClean="0"/>
              <a:t> </a:t>
            </a:r>
            <a:r>
              <a:rPr lang="en-US" altLang="zh-CN" i="1" smtClean="0"/>
              <a:t>P</a:t>
            </a:r>
            <a:r>
              <a:rPr lang="en-US" altLang="zh-CN" smtClean="0"/>
              <a:t> + … +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en-US" altLang="zh-CN" smtClean="0"/>
              <a:t> </a:t>
            </a:r>
            <a:r>
              <a:rPr lang="en-US" altLang="zh-CN" i="1" smtClean="0"/>
              <a:t>P</a:t>
            </a:r>
            <a:r>
              <a:rPr lang="zh-CN" altLang="en-US" i="1" smtClean="0"/>
              <a:t> </a:t>
            </a:r>
            <a:r>
              <a:rPr lang="zh-CN" altLang="en-US" i="1" baseline="30000" smtClean="0"/>
              <a:t>−</a:t>
            </a:r>
            <a:r>
              <a:rPr lang="en-US" altLang="zh-CN" baseline="30000" smtClean="0"/>
              <a:t>1</a:t>
            </a:r>
            <a:r>
              <a:rPr lang="en-US" altLang="zh-CN" smtClean="0"/>
              <a:t> </a:t>
            </a:r>
            <a:r>
              <a:rPr lang="en-US" altLang="zh-CN" i="1" smtClean="0"/>
              <a:t>A P </a:t>
            </a:r>
            <a:r>
              <a:rPr lang="en-US" altLang="zh-CN" smtClean="0"/>
              <a:t>+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en-US" altLang="zh-CN" i="1" smtClean="0"/>
              <a:t>P</a:t>
            </a:r>
            <a:r>
              <a:rPr lang="zh-CN" altLang="en-US" i="1" smtClean="0"/>
              <a:t> </a:t>
            </a:r>
            <a:r>
              <a:rPr lang="zh-CN" altLang="en-US" i="1" baseline="30000" smtClean="0"/>
              <a:t>−</a:t>
            </a:r>
            <a:r>
              <a:rPr lang="en-US" altLang="zh-CN" baseline="30000" smtClean="0"/>
              <a:t>1 </a:t>
            </a:r>
            <a:r>
              <a:rPr lang="en-US" altLang="zh-CN" i="1" smtClean="0"/>
              <a:t>EP</a:t>
            </a:r>
            <a:r>
              <a:rPr lang="en-US" altLang="zh-CN" smtClean="0"/>
              <a:t>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mtClean="0"/>
              <a:t>=</a:t>
            </a:r>
            <a:r>
              <a:rPr lang="en-US" altLang="zh-CN" i="1" smtClean="0"/>
              <a:t> c</a:t>
            </a:r>
            <a:r>
              <a:rPr lang="en-US" altLang="zh-CN" i="1" baseline="-25000" smtClean="0"/>
              <a:t>m</a:t>
            </a:r>
            <a:r>
              <a:rPr lang="en-US" altLang="zh-CN" i="1" smtClean="0"/>
              <a:t>B</a:t>
            </a:r>
            <a:r>
              <a:rPr lang="en-US" altLang="zh-CN" i="1" baseline="30000" smtClean="0"/>
              <a:t>m</a:t>
            </a:r>
            <a:r>
              <a:rPr lang="en-US" altLang="zh-CN" smtClean="0"/>
              <a:t> + 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m</a:t>
            </a:r>
            <a:r>
              <a:rPr lang="zh-CN" altLang="en-US" i="1" baseline="-25000" smtClean="0"/>
              <a:t>−</a:t>
            </a:r>
            <a:r>
              <a:rPr lang="en-US" altLang="zh-CN" baseline="-25000" smtClean="0"/>
              <a:t>1</a:t>
            </a:r>
            <a:r>
              <a:rPr lang="en-US" altLang="zh-CN" i="1" smtClean="0"/>
              <a:t>B</a:t>
            </a:r>
            <a:r>
              <a:rPr lang="en-US" altLang="zh-CN" i="1" baseline="30000" smtClean="0"/>
              <a:t>m</a:t>
            </a:r>
            <a:r>
              <a:rPr lang="zh-CN" altLang="en-US" i="1" baseline="30000" smtClean="0"/>
              <a:t>−</a:t>
            </a:r>
            <a:r>
              <a:rPr lang="en-US" altLang="zh-CN" baseline="30000" smtClean="0"/>
              <a:t>1</a:t>
            </a:r>
            <a:r>
              <a:rPr lang="en-US" altLang="zh-CN" smtClean="0"/>
              <a:t> + … +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en-US" altLang="zh-CN" i="1" smtClean="0"/>
              <a:t>B</a:t>
            </a:r>
            <a:r>
              <a:rPr lang="en-US" altLang="zh-CN" smtClean="0"/>
              <a:t> +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en-US" altLang="zh-CN" i="1" smtClean="0"/>
              <a:t>E</a:t>
            </a:r>
            <a:endParaRPr lang="en-US" altLang="zh-CN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mtClean="0"/>
              <a:t>=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B</a:t>
            </a:r>
            <a:r>
              <a:rPr lang="en-US" altLang="zh-CN" smtClean="0"/>
              <a:t>)</a:t>
            </a:r>
            <a:r>
              <a:rPr kumimoji="1" lang="en-US" altLang="zh-CN" smtClean="0"/>
              <a:t> </a:t>
            </a:r>
            <a:r>
              <a:rPr kumimoji="1" lang="en-US" altLang="zh-CN" smtClean="0">
                <a:latin typeface="楷体_GB2312" pitchFamily="49" charset="-122"/>
              </a:rPr>
              <a:t>.</a:t>
            </a:r>
          </a:p>
        </p:txBody>
      </p:sp>
      <p:sp>
        <p:nvSpPr>
          <p:cNvPr id="1328131" name="AutoShape 4"/>
          <p:cNvSpPr>
            <a:spLocks noChangeArrowheads="1"/>
          </p:cNvSpPr>
          <p:nvPr/>
        </p:nvSpPr>
        <p:spPr bwMode="auto">
          <a:xfrm>
            <a:off x="395288" y="447675"/>
            <a:ext cx="8569325" cy="1223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CC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226309" name="AutoShape 5"/>
          <p:cNvSpPr>
            <a:spLocks noChangeArrowheads="1"/>
          </p:cNvSpPr>
          <p:nvPr/>
        </p:nvSpPr>
        <p:spPr bwMode="auto">
          <a:xfrm>
            <a:off x="395288" y="1671638"/>
            <a:ext cx="8569325" cy="13684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CC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002"/>
                            </p:stCondLst>
                            <p:childTnLst>
                              <p:par>
                                <p:cTn id="1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26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26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26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26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26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263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263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5613"/>
            <a:ext cx="8507413" cy="4291012"/>
          </a:xfrm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设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阶矩阵</a:t>
            </a:r>
            <a:r>
              <a:rPr lang="zh-CN" altLang="en-US" smtClean="0"/>
              <a:t>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i="1" smtClean="0"/>
              <a:t> </a:t>
            </a:r>
            <a:r>
              <a:rPr lang="en-US" altLang="zh-CN" smtClean="0"/>
              <a:t>=</a:t>
            </a:r>
            <a:r>
              <a:rPr lang="en-US" altLang="zh-CN" i="1" smtClean="0"/>
              <a:t> diag</a:t>
            </a:r>
            <a:r>
              <a:rPr lang="en-US" altLang="zh-CN" smtClean="0"/>
              <a:t>(</a:t>
            </a:r>
            <a:r>
              <a:rPr kumimoji="1" lang="en-US" altLang="zh-CN" i="1" smtClean="0">
                <a:latin typeface="Symbol" pitchFamily="18" charset="2"/>
              </a:rPr>
              <a:t>l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>
                <a:latin typeface="Symbol" pitchFamily="18" charset="2"/>
              </a:rPr>
              <a:t>l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>
                <a:latin typeface="Symbol" pitchFamily="18" charset="2"/>
              </a:rPr>
              <a:t>l</a:t>
            </a:r>
            <a:r>
              <a:rPr kumimoji="1" lang="en-US" altLang="zh-CN" i="1" baseline="-25000" smtClean="0"/>
              <a:t>n</a:t>
            </a:r>
            <a:r>
              <a:rPr kumimoji="1" lang="en-US" altLang="zh-CN" smtClean="0"/>
              <a:t> </a:t>
            </a:r>
            <a:r>
              <a:rPr lang="en-US" altLang="zh-CN" smtClean="0"/>
              <a:t>)</a:t>
            </a:r>
            <a:r>
              <a:rPr lang="zh-CN" altLang="en-US" smtClean="0"/>
              <a:t>，则</a:t>
            </a:r>
            <a:r>
              <a:rPr kumimoji="1" lang="en-US" altLang="zh-CN" i="1" smtClean="0">
                <a:latin typeface="Symbol" pitchFamily="18" charset="2"/>
              </a:rPr>
              <a:t>l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>
                <a:latin typeface="Symbol" pitchFamily="18" charset="2"/>
              </a:rPr>
              <a:t>l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>
                <a:latin typeface="Symbol" pitchFamily="18" charset="2"/>
              </a:rPr>
              <a:t>l</a:t>
            </a:r>
            <a:r>
              <a:rPr kumimoji="1" lang="en-US" altLang="zh-CN" i="1" baseline="-25000" smtClean="0"/>
              <a:t>n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就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mtClean="0"/>
              <a:t>是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i="1" smtClean="0"/>
              <a:t> </a:t>
            </a:r>
            <a:r>
              <a:rPr lang="zh-CN" altLang="en-US" smtClean="0"/>
              <a:t>的 </a:t>
            </a:r>
            <a:r>
              <a:rPr kumimoji="1" lang="en-US" altLang="zh-CN" i="1" smtClean="0"/>
              <a:t>n </a:t>
            </a:r>
            <a:r>
              <a:rPr lang="zh-CN" altLang="en-US" smtClean="0"/>
              <a:t>个特征值．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zh-CN" altLang="en-US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/>
              <a:t>故 </a:t>
            </a:r>
            <a:r>
              <a:rPr kumimoji="1" lang="en-US" altLang="zh-CN" i="1" smtClean="0">
                <a:latin typeface="Symbol" pitchFamily="18" charset="2"/>
              </a:rPr>
              <a:t>l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>
                <a:latin typeface="Symbol" pitchFamily="18" charset="2"/>
              </a:rPr>
              <a:t>l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>
                <a:latin typeface="Symbol" pitchFamily="18" charset="2"/>
              </a:rPr>
              <a:t>l</a:t>
            </a:r>
            <a:r>
              <a:rPr kumimoji="1" lang="en-US" altLang="zh-CN" i="1" baseline="-25000" smtClean="0"/>
              <a:t>n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就是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i="1" smtClean="0"/>
              <a:t> </a:t>
            </a:r>
            <a:r>
              <a:rPr lang="zh-CN" altLang="en-US" smtClean="0"/>
              <a:t>的 </a:t>
            </a:r>
            <a:r>
              <a:rPr kumimoji="1" lang="en-US" altLang="zh-CN" i="1" smtClean="0"/>
              <a:t>n </a:t>
            </a:r>
            <a:r>
              <a:rPr lang="zh-CN" altLang="en-US" smtClean="0"/>
              <a:t>个特征值．</a:t>
            </a:r>
          </a:p>
        </p:txBody>
      </p:sp>
      <p:graphicFrame>
        <p:nvGraphicFramePr>
          <p:cNvPr id="225284" name="Object 3"/>
          <p:cNvGraphicFramePr>
            <a:graphicFrameLocks noChangeAspect="1"/>
          </p:cNvGraphicFramePr>
          <p:nvPr/>
        </p:nvGraphicFramePr>
        <p:xfrm>
          <a:off x="503238" y="2274888"/>
          <a:ext cx="7761287" cy="1687512"/>
        </p:xfrm>
        <a:graphic>
          <a:graphicData uri="http://schemas.openxmlformats.org/presentationml/2006/ole">
            <p:oleObj spid="_x0000_s154626" name="Equation" r:id="rId3" imgW="4318000" imgH="939800" progId="">
              <p:embed/>
            </p:oleObj>
          </a:graphicData>
        </a:graphic>
      </p:graphicFrame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2081213" y="2335213"/>
            <a:ext cx="431800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225286" name="Rectangle 6"/>
          <p:cNvSpPr>
            <a:spLocks noChangeArrowheads="1"/>
          </p:cNvSpPr>
          <p:nvPr/>
        </p:nvSpPr>
        <p:spPr bwMode="auto">
          <a:xfrm>
            <a:off x="3017838" y="2752725"/>
            <a:ext cx="431800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4457700" y="3573463"/>
            <a:ext cx="431800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225289" name="Rectangle 9"/>
          <p:cNvSpPr>
            <a:spLocks noChangeArrowheads="1"/>
          </p:cNvSpPr>
          <p:nvPr/>
        </p:nvSpPr>
        <p:spPr bwMode="auto">
          <a:xfrm>
            <a:off x="5048250" y="2911475"/>
            <a:ext cx="3225800" cy="4175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225290" name="Line 10"/>
          <p:cNvSpPr>
            <a:spLocks noChangeShapeType="1"/>
          </p:cNvSpPr>
          <p:nvPr/>
        </p:nvSpPr>
        <p:spPr bwMode="auto">
          <a:xfrm>
            <a:off x="1635125" y="2263775"/>
            <a:ext cx="0" cy="16557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5291" name="Line 11"/>
          <p:cNvSpPr>
            <a:spLocks noChangeShapeType="1"/>
          </p:cNvSpPr>
          <p:nvPr/>
        </p:nvSpPr>
        <p:spPr bwMode="auto">
          <a:xfrm>
            <a:off x="5046663" y="2263775"/>
            <a:ext cx="0" cy="16557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5292" name="Line 12"/>
          <p:cNvSpPr>
            <a:spLocks noChangeShapeType="1"/>
          </p:cNvSpPr>
          <p:nvPr/>
        </p:nvSpPr>
        <p:spPr bwMode="auto">
          <a:xfrm>
            <a:off x="511175" y="2954338"/>
            <a:ext cx="0" cy="3603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5293" name="Line 13"/>
          <p:cNvSpPr>
            <a:spLocks noChangeShapeType="1"/>
          </p:cNvSpPr>
          <p:nvPr/>
        </p:nvSpPr>
        <p:spPr bwMode="auto">
          <a:xfrm>
            <a:off x="1403350" y="2954338"/>
            <a:ext cx="0" cy="3603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5294" name="Rectangle 14"/>
          <p:cNvSpPr>
            <a:spLocks noChangeArrowheads="1"/>
          </p:cNvSpPr>
          <p:nvPr/>
        </p:nvSpPr>
        <p:spPr bwMode="auto">
          <a:xfrm>
            <a:off x="784225" y="2967038"/>
            <a:ext cx="611188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225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25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5" grpId="0" animBg="1"/>
      <p:bldP spid="225286" grpId="0" animBg="1"/>
      <p:bldP spid="225287" grpId="0" animBg="1"/>
      <p:bldP spid="225289" grpId="0" animBg="1"/>
      <p:bldP spid="225290" grpId="0" animBg="1"/>
      <p:bldP spid="225291" grpId="0" animBg="1"/>
      <p:bldP spid="225292" grpId="0" animBg="1"/>
      <p:bldP spid="225293" grpId="0" animBg="1"/>
      <p:bldP spid="2252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>
            <a:spLocks noChangeArrowheads="1"/>
          </p:cNvSpPr>
          <p:nvPr/>
        </p:nvSpPr>
        <p:spPr bwMode="auto">
          <a:xfrm>
            <a:off x="500063" y="3786188"/>
            <a:ext cx="8501062" cy="20240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5613"/>
            <a:ext cx="8229600" cy="2898775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</a:t>
            </a:r>
            <a:r>
              <a:rPr kumimoji="1" lang="en-US" altLang="zh-CN" i="1" dirty="0" smtClean="0"/>
              <a:t>x</a:t>
            </a:r>
            <a:r>
              <a:rPr kumimoji="1" lang="en-US" altLang="zh-CN" baseline="-25000" dirty="0" smtClean="0"/>
              <a:t>1 </a:t>
            </a:r>
            <a:r>
              <a:rPr kumimoji="1" lang="en-US" altLang="zh-CN" i="1" dirty="0" smtClean="0"/>
              <a:t>y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 + </a:t>
            </a:r>
            <a:r>
              <a:rPr kumimoji="1" lang="en-US" altLang="zh-CN" i="1" dirty="0" smtClean="0"/>
              <a:t>x</a:t>
            </a:r>
            <a:r>
              <a:rPr kumimoji="1" lang="en-US" altLang="zh-CN" baseline="-25000" dirty="0" smtClean="0"/>
              <a:t>2 </a:t>
            </a:r>
            <a:r>
              <a:rPr kumimoji="1" lang="en-US" altLang="zh-CN" i="1" dirty="0" smtClean="0"/>
              <a:t>y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 + … + </a:t>
            </a:r>
            <a:r>
              <a:rPr kumimoji="1" lang="en-US" altLang="zh-CN" i="1" dirty="0" err="1" smtClean="0"/>
              <a:t>x</a:t>
            </a:r>
            <a:r>
              <a:rPr kumimoji="1" lang="en-US" altLang="zh-CN" i="1" baseline="-25000" dirty="0" err="1" smtClean="0"/>
              <a:t>n</a:t>
            </a:r>
            <a:r>
              <a:rPr kumimoji="1" lang="en-US" altLang="zh-CN" baseline="-25000" dirty="0" smtClean="0"/>
              <a:t> </a:t>
            </a:r>
            <a:r>
              <a:rPr kumimoji="1" lang="en-US" altLang="zh-CN" i="1" dirty="0" err="1" smtClean="0"/>
              <a:t>y</a:t>
            </a:r>
            <a:r>
              <a:rPr kumimoji="1" lang="en-US" altLang="zh-CN" i="1" baseline="-25000" dirty="0" err="1" smtClean="0"/>
              <a:t>n</a:t>
            </a:r>
            <a:r>
              <a:rPr kumimoji="1" lang="en-US" altLang="zh-CN" i="1" baseline="-25000" dirty="0" smtClean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i="1" dirty="0" err="1" smtClean="0"/>
              <a:t>x</a:t>
            </a:r>
            <a:r>
              <a:rPr kumimoji="1" lang="en-US" altLang="zh-CN" baseline="30000" dirty="0" err="1" smtClean="0"/>
              <a:t>T</a:t>
            </a:r>
            <a:r>
              <a:rPr kumimoji="1" lang="en-US" altLang="zh-CN" dirty="0" smtClean="0"/>
              <a:t> </a:t>
            </a:r>
            <a:r>
              <a:rPr kumimoji="1" lang="en-US" altLang="zh-CN" i="1" dirty="0" smtClean="0"/>
              <a:t>y</a:t>
            </a:r>
            <a:r>
              <a:rPr kumimoji="1" lang="zh-CN" altLang="en-US" dirty="0" smtClean="0"/>
              <a:t>．</a:t>
            </a:r>
            <a:endParaRPr lang="zh-CN" altLang="en-US" dirty="0" smtClean="0"/>
          </a:p>
          <a:p>
            <a:pPr marL="381000" indent="-381000" algn="ctr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endParaRPr kumimoji="1" lang="en-US" altLang="zh-CN" dirty="0" smtClean="0"/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1" lang="zh-CN" altLang="en-US" dirty="0" smtClean="0"/>
              <a:t>内积具有下列性质（其中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为 </a:t>
            </a:r>
            <a:r>
              <a:rPr kumimoji="1" lang="en-US" altLang="zh-CN" i="1" dirty="0" smtClean="0"/>
              <a:t>n </a:t>
            </a:r>
            <a:r>
              <a:rPr kumimoji="1" lang="zh-CN" altLang="en-US" dirty="0" smtClean="0"/>
              <a:t>维向量，</a:t>
            </a:r>
            <a:r>
              <a:rPr kumimoji="1" lang="en-US" altLang="zh-CN" i="1" dirty="0" smtClean="0">
                <a:latin typeface="Symbol" pitchFamily="18" charset="2"/>
              </a:rPr>
              <a:t>l </a:t>
            </a:r>
            <a:r>
              <a:rPr kumimoji="1" lang="zh-CN" altLang="en-US" dirty="0" smtClean="0"/>
              <a:t>为实数）：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1" lang="zh-CN" altLang="en-US" dirty="0" smtClean="0">
                <a:solidFill>
                  <a:srgbClr val="0000FF"/>
                </a:solidFill>
              </a:rPr>
              <a:t>对称性：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[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．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1" lang="zh-CN" altLang="en-US" dirty="0" smtClean="0">
                <a:solidFill>
                  <a:srgbClr val="0000FF"/>
                </a:solidFill>
              </a:rPr>
              <a:t>线性性质：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kumimoji="1" lang="en-US" altLang="zh-CN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</a:t>
            </a:r>
            <a:r>
              <a:rPr kumimoji="1" lang="en-US" altLang="zh-CN" i="1" dirty="0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．</a:t>
            </a:r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1" lang="zh-CN" altLang="en-US" dirty="0" smtClean="0"/>
              <a:t>                       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 +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] = 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] + [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] 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33400" y="3970338"/>
          <a:ext cx="5967413" cy="457200"/>
        </p:xfrm>
        <a:graphic>
          <a:graphicData uri="http://schemas.openxmlformats.org/presentationml/2006/ole">
            <p:oleObj spid="_x0000_s107522" name="Equation" r:id="rId4" imgW="2984500" imgH="228600" progId="">
              <p:embed/>
            </p:oleObj>
          </a:graphicData>
        </a:graphic>
      </p:graphicFrame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490663" y="3971925"/>
            <a:ext cx="1371600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862263" y="3971925"/>
            <a:ext cx="1214437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076700" y="3971925"/>
            <a:ext cx="1200150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278438" y="3971925"/>
            <a:ext cx="1214437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217092" name="Object 5"/>
          <p:cNvGraphicFramePr>
            <a:graphicFrameLocks noChangeAspect="1"/>
          </p:cNvGraphicFramePr>
          <p:nvPr/>
        </p:nvGraphicFramePr>
        <p:xfrm>
          <a:off x="571500" y="4829175"/>
          <a:ext cx="8404225" cy="457200"/>
        </p:xfrm>
        <a:graphic>
          <a:graphicData uri="http://schemas.openxmlformats.org/presentationml/2006/ole">
            <p:oleObj spid="_x0000_s107523" name="Equation" r:id="rId5" imgW="4203700" imgH="228600" progId="">
              <p:embed/>
            </p:oleObj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714500" y="4843463"/>
            <a:ext cx="1671638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386138" y="4843463"/>
            <a:ext cx="1785937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172075" y="4843463"/>
            <a:ext cx="2000250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7143750" y="4843463"/>
            <a:ext cx="1800225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214813" y="3914775"/>
            <a:ext cx="3500437" cy="1785938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5613"/>
            <a:ext cx="8507413" cy="6259512"/>
          </a:xfrm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定理：</a:t>
            </a:r>
            <a:r>
              <a:rPr kumimoji="1" lang="zh-CN" altLang="en-US" smtClean="0"/>
              <a:t>若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阶矩阵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i="1" smtClean="0"/>
              <a:t>B </a:t>
            </a:r>
            <a:r>
              <a:rPr kumimoji="1" lang="zh-CN" altLang="en-US" smtClean="0"/>
              <a:t>相似，则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i="1" smtClean="0"/>
              <a:t>B </a:t>
            </a:r>
            <a:r>
              <a:rPr lang="zh-CN" altLang="en-US" smtClean="0"/>
              <a:t>的特征多项式相同</a:t>
            </a:r>
            <a:r>
              <a:rPr lang="en-US" altLang="zh-CN" smtClean="0"/>
              <a:t>,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/>
              <a:t>从而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i="1" smtClean="0"/>
              <a:t>B </a:t>
            </a:r>
            <a:r>
              <a:rPr lang="zh-CN" altLang="en-US" smtClean="0"/>
              <a:t>的特征值也相同．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zh-CN" altLang="en-US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推论：</a:t>
            </a:r>
            <a:r>
              <a:rPr kumimoji="1" lang="zh-CN" altLang="en-US" smtClean="0"/>
              <a:t>若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阶矩阵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i="1" smtClean="0"/>
              <a:t>B </a:t>
            </a:r>
            <a:r>
              <a:rPr kumimoji="1" lang="zh-CN" altLang="en-US" smtClean="0"/>
              <a:t>相似，则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的多项式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) </a:t>
            </a:r>
            <a:r>
              <a:rPr lang="zh-CN" altLang="en-US" smtClean="0"/>
              <a:t>和 </a:t>
            </a:r>
            <a:r>
              <a:rPr lang="en-US" altLang="zh-CN" i="1" smtClean="0"/>
              <a:t>B </a:t>
            </a:r>
            <a:r>
              <a:rPr lang="zh-CN" altLang="en-US" smtClean="0"/>
              <a:t>的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/>
              <a:t>多项式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B</a:t>
            </a:r>
            <a:r>
              <a:rPr lang="en-US" altLang="zh-CN" smtClean="0"/>
              <a:t>) </a:t>
            </a:r>
            <a:r>
              <a:rPr lang="zh-CN" altLang="en-US" smtClean="0"/>
              <a:t>相似．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zh-CN" altLang="en-US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mtClean="0"/>
              <a:t>若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阶矩阵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阶对角阵</a:t>
            </a:r>
            <a:r>
              <a:rPr lang="zh-CN" altLang="en-US" smtClean="0"/>
              <a:t>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i="1" smtClean="0"/>
              <a:t> </a:t>
            </a:r>
            <a:r>
              <a:rPr lang="en-US" altLang="zh-CN" smtClean="0"/>
              <a:t>=</a:t>
            </a:r>
            <a:r>
              <a:rPr lang="en-US" altLang="zh-CN" i="1" smtClean="0"/>
              <a:t> diag</a:t>
            </a:r>
            <a:r>
              <a:rPr lang="en-US" altLang="zh-CN" smtClean="0"/>
              <a:t>(</a:t>
            </a:r>
            <a:r>
              <a:rPr kumimoji="1" lang="en-US" altLang="zh-CN" i="1" smtClean="0">
                <a:latin typeface="Symbol" pitchFamily="18" charset="2"/>
              </a:rPr>
              <a:t>l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>
                <a:latin typeface="Symbol" pitchFamily="18" charset="2"/>
              </a:rPr>
              <a:t>l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>
                <a:latin typeface="Symbol" pitchFamily="18" charset="2"/>
              </a:rPr>
              <a:t>l</a:t>
            </a:r>
            <a:r>
              <a:rPr kumimoji="1" lang="en-US" altLang="zh-CN" i="1" baseline="-25000" smtClean="0"/>
              <a:t>n</a:t>
            </a:r>
            <a:r>
              <a:rPr kumimoji="1" lang="en-US" altLang="zh-CN" smtClean="0"/>
              <a:t> </a:t>
            </a:r>
            <a:r>
              <a:rPr lang="en-US" altLang="zh-CN" smtClean="0"/>
              <a:t>) </a:t>
            </a:r>
            <a:r>
              <a:rPr kumimoji="1" lang="zh-CN" altLang="en-US" smtClean="0"/>
              <a:t>相似，则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kumimoji="1" lang="zh-CN" altLang="en-US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mtClean="0"/>
              <a:t>从而通过计算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mtClean="0"/>
              <a:t>) </a:t>
            </a:r>
            <a:r>
              <a:rPr lang="zh-CN" altLang="en-US" smtClean="0"/>
              <a:t>可方便地计算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)</a:t>
            </a:r>
            <a:r>
              <a:rPr kumimoji="1" lang="en-US" altLang="zh-CN" smtClean="0">
                <a:latin typeface="楷体_GB2312" pitchFamily="49" charset="-122"/>
              </a:rPr>
              <a:t>.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</a:rPr>
              <a:t>若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j</a:t>
            </a:r>
            <a:r>
              <a:rPr lang="en-US" altLang="zh-CN" smtClean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mtClean="0">
                <a:solidFill>
                  <a:srgbClr val="FF0000"/>
                </a:solidFill>
              </a:rPr>
              <a:t>) = </a:t>
            </a:r>
            <a:r>
              <a:rPr kumimoji="1" lang="en-US" altLang="zh-CN" smtClean="0">
                <a:solidFill>
                  <a:srgbClr val="FF0000"/>
                </a:solidFill>
              </a:rPr>
              <a:t>|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zh-CN" altLang="en-US" smtClean="0">
                <a:solidFill>
                  <a:srgbClr val="FF0000"/>
                </a:solidFill>
              </a:rPr>
              <a:t>−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i="1" smtClean="0">
                <a:solidFill>
                  <a:srgbClr val="FF0000"/>
                </a:solidFill>
              </a:rPr>
              <a:t>E</a:t>
            </a:r>
            <a:r>
              <a:rPr kumimoji="1" lang="en-US" altLang="zh-CN" smtClean="0">
                <a:solidFill>
                  <a:srgbClr val="FF0000"/>
                </a:solidFill>
              </a:rPr>
              <a:t> |</a:t>
            </a:r>
            <a:r>
              <a:rPr kumimoji="1" lang="zh-CN" altLang="en-US" smtClean="0">
                <a:solidFill>
                  <a:srgbClr val="FF0000"/>
                </a:solidFill>
              </a:rPr>
              <a:t>，那么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j</a:t>
            </a:r>
            <a:r>
              <a:rPr lang="en-US" altLang="zh-CN" smtClean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smtClean="0">
                <a:solidFill>
                  <a:srgbClr val="FF0000"/>
                </a:solidFill>
              </a:rPr>
              <a:t>) = O</a:t>
            </a:r>
            <a:r>
              <a:rPr lang="zh-CN" altLang="en-US" smtClean="0">
                <a:solidFill>
                  <a:srgbClr val="FF0000"/>
                </a:solidFill>
              </a:rPr>
              <a:t>（零矩阵）</a:t>
            </a:r>
            <a:r>
              <a:rPr kumimoji="1" lang="en-US" altLang="zh-CN" smtClean="0">
                <a:solidFill>
                  <a:srgbClr val="FF0000"/>
                </a:solidFill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1116013" y="3846513"/>
          <a:ext cx="6899275" cy="1874837"/>
        </p:xfrm>
        <a:graphic>
          <a:graphicData uri="http://schemas.openxmlformats.org/presentationml/2006/ole">
            <p:oleObj spid="_x0000_s155650" name="Equation" r:id="rId3" imgW="3454400" imgH="939800" progId="">
              <p:embed/>
            </p:oleObj>
          </a:graphicData>
        </a:graphic>
      </p:graphicFrame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3419475" y="3841750"/>
            <a:ext cx="4608513" cy="1873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330182" name="AutoShape 5"/>
          <p:cNvSpPr>
            <a:spLocks noChangeArrowheads="1"/>
          </p:cNvSpPr>
          <p:nvPr/>
        </p:nvSpPr>
        <p:spPr bwMode="auto">
          <a:xfrm>
            <a:off x="395288" y="447675"/>
            <a:ext cx="8569325" cy="1223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CC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330183" name="AutoShape 6"/>
          <p:cNvSpPr>
            <a:spLocks noChangeArrowheads="1"/>
          </p:cNvSpPr>
          <p:nvPr/>
        </p:nvSpPr>
        <p:spPr bwMode="auto">
          <a:xfrm>
            <a:off x="395288" y="1671638"/>
            <a:ext cx="8569325" cy="13684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CC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071813" y="6143625"/>
            <a:ext cx="3786187" cy="5000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27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27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7332" grpId="0" animBg="1"/>
      <p:bldP spid="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小结</a:t>
            </a:r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457200" y="1527175"/>
            <a:ext cx="8507413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一、相似矩阵的定义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         定义：</a:t>
            </a:r>
            <a:r>
              <a:rPr lang="zh-CN" altLang="en-US" sz="2400" b="1" smtClean="0">
                <a:solidFill>
                  <a:srgbClr val="000000"/>
                </a:solidFill>
              </a:rPr>
              <a:t>设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, </a:t>
            </a:r>
            <a:r>
              <a:rPr lang="en-US" altLang="zh-CN" sz="2400" b="1" i="1" smtClean="0">
                <a:solidFill>
                  <a:srgbClr val="000000"/>
                </a:solidFill>
              </a:rPr>
              <a:t>B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都是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阶矩阵，</a:t>
            </a:r>
            <a:r>
              <a:rPr lang="zh-CN" altLang="en-US" sz="2400" b="1" smtClean="0">
                <a:solidFill>
                  <a:srgbClr val="000000"/>
                </a:solidFill>
              </a:rPr>
              <a:t>若有可逆矩阵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满足</a:t>
            </a:r>
          </a:p>
          <a:p>
            <a:pPr marL="342900" indent="-34290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lang="en-US" altLang="en-US" sz="2400" b="1" i="1" baseline="30000" smtClean="0">
                <a:solidFill>
                  <a:srgbClr val="000000"/>
                </a:solidFill>
              </a:rPr>
              <a:t>−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1</a:t>
            </a:r>
            <a:r>
              <a:rPr lang="en-US" altLang="zh-CN" sz="2400" b="1" i="1" smtClean="0">
                <a:solidFill>
                  <a:srgbClr val="000000"/>
                </a:solidFill>
              </a:rPr>
              <a:t>AP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lang="zh-CN" altLang="en-US" sz="2400" b="1" smtClean="0">
                <a:solidFill>
                  <a:srgbClr val="000000"/>
                </a:solidFill>
              </a:rPr>
              <a:t>，</a:t>
            </a: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则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称 </a:t>
            </a:r>
            <a:r>
              <a:rPr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为矩阵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相似矩阵（</a:t>
            </a:r>
            <a:r>
              <a:rPr kumimoji="1" lang="en-US" altLang="zh-CN" sz="2400" b="1" i="1" smtClean="0">
                <a:solidFill>
                  <a:srgbClr val="D60093"/>
                </a:solidFill>
              </a:rPr>
              <a:t>similar matrix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）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，或称矩阵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和 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相似，记作</a:t>
            </a:r>
            <a:r>
              <a:rPr lang="en-US" altLang="zh-CN" sz="2400" b="1" i="1" smtClean="0">
                <a:solidFill>
                  <a:srgbClr val="FF0000"/>
                </a:solidFill>
              </a:rPr>
              <a:t>A</a:t>
            </a:r>
            <a:r>
              <a:rPr lang="en-US" altLang="en-US" sz="2400" b="1" i="1" smtClean="0">
                <a:solidFill>
                  <a:srgbClr val="FF0000"/>
                </a:solidFill>
              </a:rPr>
              <a:t>～</a:t>
            </a:r>
            <a:r>
              <a:rPr lang="en-US" altLang="zh-CN" sz="2400" b="1" smtClean="0">
                <a:solidFill>
                  <a:srgbClr val="FF0000"/>
                </a:solidFill>
              </a:rPr>
              <a:t> </a:t>
            </a:r>
            <a:r>
              <a:rPr lang="en-US" altLang="zh-CN" sz="2400" b="1" i="1" smtClean="0">
                <a:solidFill>
                  <a:srgbClr val="FF0000"/>
                </a:solidFill>
              </a:rPr>
              <a:t>B</a:t>
            </a:r>
            <a:r>
              <a:rPr lang="en-US" altLang="zh-CN" sz="2400" b="1" i="1" smtClean="0">
                <a:solidFill>
                  <a:srgbClr val="000000"/>
                </a:solidFill>
              </a:rPr>
              <a:t>.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对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进行运算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lang="en-US" altLang="en-US" sz="2400" b="1" i="1" baseline="30000" smtClean="0">
                <a:solidFill>
                  <a:srgbClr val="000000"/>
                </a:solidFill>
              </a:rPr>
              <a:t>−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1</a:t>
            </a:r>
            <a:r>
              <a:rPr lang="en-US" altLang="zh-CN" sz="2400" b="1" i="1" smtClean="0">
                <a:solidFill>
                  <a:srgbClr val="000000"/>
                </a:solidFill>
              </a:rPr>
              <a:t>AP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称为对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进行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相似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变换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D60093"/>
                </a:solidFill>
              </a:rPr>
              <a:t>similar transformation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)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.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称</a:t>
            </a:r>
            <a:r>
              <a:rPr lang="zh-CN" altLang="en-US" sz="2400" b="1" smtClean="0">
                <a:solidFill>
                  <a:srgbClr val="000000"/>
                </a:solidFill>
              </a:rPr>
              <a:t>可逆矩阵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为把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变成 </a:t>
            </a:r>
            <a:r>
              <a:rPr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相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似变换矩阵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  <a:endParaRPr kumimoji="1" lang="zh-CN" altLang="en-US" sz="2400" b="1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395288" y="620713"/>
            <a:ext cx="8507412" cy="144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二、相似矩阵的性质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          1.</a:t>
            </a:r>
            <a:r>
              <a:rPr lang="en-US" altLang="zh-CN" sz="2400" b="1" smtClean="0">
                <a:solidFill>
                  <a:srgbClr val="FF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en-US" sz="2400" b="1" i="1" smtClean="0">
                <a:solidFill>
                  <a:srgbClr val="000000"/>
                </a:solidFill>
              </a:rPr>
              <a:t>～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B           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与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B</a:t>
            </a:r>
            <a:r>
              <a:rPr lang="zh-CN" altLang="en-US" sz="2400" b="1" smtClean="0">
                <a:solidFill>
                  <a:srgbClr val="000000"/>
                </a:solidFill>
              </a:rPr>
              <a:t>等价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，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反之不然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.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          </a:t>
            </a:r>
            <a:r>
              <a:rPr lang="en-US" altLang="zh-CN" sz="2400" b="1" smtClean="0">
                <a:solidFill>
                  <a:srgbClr val="000000"/>
                </a:solidFill>
              </a:rPr>
              <a:t>2.</a:t>
            </a:r>
            <a:r>
              <a:rPr lang="en-US" altLang="zh-CN" sz="2400" b="1" smtClean="0">
                <a:solidFill>
                  <a:srgbClr val="0000FF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en-US" sz="2400" b="1" i="1" smtClean="0">
                <a:solidFill>
                  <a:srgbClr val="000000"/>
                </a:solidFill>
              </a:rPr>
              <a:t>～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B  </a:t>
            </a:r>
            <a:r>
              <a:rPr lang="zh-CN" altLang="en-US" sz="2400" b="1" i="1" smtClean="0">
                <a:solidFill>
                  <a:srgbClr val="000000"/>
                </a:solidFill>
              </a:rPr>
              <a:t>，</a:t>
            </a:r>
            <a:r>
              <a:rPr lang="zh-CN" altLang="en-US" sz="2400" b="1" smtClean="0">
                <a:solidFill>
                  <a:srgbClr val="000000"/>
                </a:solidFill>
              </a:rPr>
              <a:t>并且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可逆             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-1</a:t>
            </a:r>
            <a:r>
              <a:rPr lang="en-US" altLang="en-US" sz="2400" b="1" i="1" smtClean="0">
                <a:solidFill>
                  <a:srgbClr val="000000"/>
                </a:solidFill>
              </a:rPr>
              <a:t>～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B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-1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.</a:t>
            </a:r>
            <a:endParaRPr kumimoji="1" lang="zh-CN" altLang="en-US" sz="2400" b="1" smtClean="0">
              <a:solidFill>
                <a:srgbClr val="FF0000"/>
              </a:solidFill>
            </a:endParaRPr>
          </a:p>
        </p:txBody>
      </p:sp>
      <p:sp>
        <p:nvSpPr>
          <p:cNvPr id="1890310" name="AutoShape 6"/>
          <p:cNvSpPr>
            <a:spLocks noChangeArrowheads="1"/>
          </p:cNvSpPr>
          <p:nvPr/>
        </p:nvSpPr>
        <p:spPr bwMode="auto">
          <a:xfrm>
            <a:off x="2555875" y="1268413"/>
            <a:ext cx="503238" cy="215900"/>
          </a:xfrm>
          <a:prstGeom prst="rightArrow">
            <a:avLst>
              <a:gd name="adj1" fmla="val 50000"/>
              <a:gd name="adj2" fmla="val 582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90311" name="AutoShape 7"/>
          <p:cNvSpPr>
            <a:spLocks noChangeArrowheads="1"/>
          </p:cNvSpPr>
          <p:nvPr/>
        </p:nvSpPr>
        <p:spPr bwMode="auto">
          <a:xfrm>
            <a:off x="4643438" y="1700213"/>
            <a:ext cx="503237" cy="215900"/>
          </a:xfrm>
          <a:prstGeom prst="rightArrow">
            <a:avLst>
              <a:gd name="adj1" fmla="val 50000"/>
              <a:gd name="adj2" fmla="val 582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427038" y="2276475"/>
            <a:ext cx="8507412" cy="239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定理：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阶矩阵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和 </a:t>
            </a:r>
            <a:r>
              <a:rPr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相似，则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和 </a:t>
            </a:r>
            <a:r>
              <a:rPr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lang="zh-CN" altLang="en-US" sz="2400" b="1" smtClean="0">
                <a:solidFill>
                  <a:srgbClr val="000000"/>
                </a:solidFill>
              </a:rPr>
              <a:t>的特征多项式相同</a:t>
            </a:r>
            <a:r>
              <a:rPr lang="en-US" altLang="zh-CN" sz="2400" b="1" smtClean="0">
                <a:solidFill>
                  <a:srgbClr val="000000"/>
                </a:solidFill>
              </a:rPr>
              <a:t>,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从而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和 </a:t>
            </a:r>
            <a:r>
              <a:rPr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lang="zh-CN" altLang="en-US" sz="2400" b="1" smtClean="0">
                <a:solidFill>
                  <a:srgbClr val="000000"/>
                </a:solidFill>
              </a:rPr>
              <a:t>的特征值也相同．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推论：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阶矩阵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和 </a:t>
            </a:r>
            <a:r>
              <a:rPr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相似，则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的多项式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j</a:t>
            </a:r>
            <a:r>
              <a:rPr lang="en-US" altLang="zh-CN" sz="2400" b="1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) </a:t>
            </a:r>
            <a:r>
              <a:rPr lang="zh-CN" altLang="en-US" sz="2400" b="1" smtClean="0">
                <a:solidFill>
                  <a:srgbClr val="000000"/>
                </a:solidFill>
              </a:rPr>
              <a:t>和 </a:t>
            </a:r>
            <a:r>
              <a:rPr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lang="zh-CN" altLang="en-US" sz="2400" b="1" smtClean="0">
                <a:solidFill>
                  <a:srgbClr val="000000"/>
                </a:solidFill>
              </a:rPr>
              <a:t>的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多项式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j</a:t>
            </a:r>
            <a:r>
              <a:rPr lang="en-US" altLang="zh-CN" sz="2400" b="1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B</a:t>
            </a:r>
            <a:r>
              <a:rPr lang="en-US" altLang="zh-CN" sz="2400" b="1" smtClean="0">
                <a:solidFill>
                  <a:srgbClr val="000000"/>
                </a:solidFill>
              </a:rPr>
              <a:t>) </a:t>
            </a:r>
            <a:r>
              <a:rPr lang="zh-CN" altLang="en-US" sz="2400" b="1" smtClean="0">
                <a:solidFill>
                  <a:srgbClr val="000000"/>
                </a:solidFill>
              </a:rPr>
              <a:t>相似</a:t>
            </a:r>
            <a:r>
              <a:rPr lang="en-US" altLang="zh-CN" sz="2400" b="1" smtClean="0">
                <a:solidFill>
                  <a:srgbClr val="000000"/>
                </a:solidFill>
              </a:rPr>
              <a:t>.</a:t>
            </a:r>
            <a:endParaRPr kumimoji="1" lang="en-US" altLang="zh-CN" sz="2400" b="1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332230" name="Rectangle 2"/>
          <p:cNvSpPr>
            <a:spLocks noChangeArrowheads="1"/>
          </p:cNvSpPr>
          <p:nvPr/>
        </p:nvSpPr>
        <p:spPr bwMode="auto">
          <a:xfrm>
            <a:off x="457200" y="5157788"/>
            <a:ext cx="850741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定理：</a:t>
            </a:r>
            <a:r>
              <a:rPr lang="zh-CN" altLang="en-US" sz="2400" b="1" smtClean="0">
                <a:solidFill>
                  <a:srgbClr val="000000"/>
                </a:solidFill>
              </a:rPr>
              <a:t>设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阶矩阵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400" b="1" i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=</a:t>
            </a:r>
            <a:r>
              <a:rPr lang="en-US" altLang="zh-CN" sz="2400" b="1" i="1" smtClean="0">
                <a:solidFill>
                  <a:srgbClr val="000000"/>
                </a:solidFill>
              </a:rPr>
              <a:t> diag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)</a:t>
            </a:r>
            <a:r>
              <a:rPr lang="zh-CN" altLang="en-US" sz="2400" b="1" smtClean="0">
                <a:solidFill>
                  <a:srgbClr val="000000"/>
                </a:solidFill>
              </a:rPr>
              <a:t>，则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就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是 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z="2400" b="1" i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lang="zh-CN" altLang="en-US" sz="2400" b="1" smtClean="0">
                <a:solidFill>
                  <a:srgbClr val="000000"/>
                </a:solidFill>
              </a:rPr>
              <a:t>个特征值．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9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9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201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0310" grpId="0" animBg="1"/>
      <p:bldP spid="18903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kumimoji="1" lang="en-US" altLang="zh-CN" sz="3600" b="1" smtClean="0">
                <a:solidFill>
                  <a:srgbClr val="CC0099"/>
                </a:solidFill>
                <a:latin typeface="楷体_GB2312" pitchFamily="49" charset="-122"/>
              </a:rPr>
              <a:t>§</a:t>
            </a:r>
            <a:r>
              <a:rPr kumimoji="1" lang="en-US" altLang="zh-CN" sz="3600" b="1" smtClean="0">
                <a:solidFill>
                  <a:srgbClr val="CC0099"/>
                </a:solidFill>
              </a:rPr>
              <a:t>4</a:t>
            </a:r>
            <a:r>
              <a:rPr kumimoji="1" lang="en-US" altLang="zh-CN" sz="3600" b="1" smtClean="0">
                <a:solidFill>
                  <a:srgbClr val="CC0099"/>
                </a:solidFill>
                <a:latin typeface="楷体_GB2312" pitchFamily="49" charset="-122"/>
              </a:rPr>
              <a:t>  </a:t>
            </a:r>
            <a:r>
              <a:rPr kumimoji="1" lang="zh-CN" altLang="en-US" sz="3600" b="1" smtClean="0">
                <a:solidFill>
                  <a:srgbClr val="CC0099"/>
                </a:solidFill>
                <a:latin typeface="楷体_GB2312" pitchFamily="49" charset="-122"/>
              </a:rPr>
              <a:t>对称矩阵的对角化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684213" y="2667000"/>
            <a:ext cx="82311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FF0000"/>
                </a:solidFill>
              </a:rPr>
              <a:t>问</a:t>
            </a:r>
            <a:r>
              <a:rPr lang="en-US" altLang="zh-CN" sz="2400" b="1" smtClean="0">
                <a:solidFill>
                  <a:srgbClr val="FF0000"/>
                </a:solidFill>
              </a:rPr>
              <a:t>1</a:t>
            </a:r>
            <a:r>
              <a:rPr lang="zh-CN" altLang="en-US" sz="2400" b="1" smtClean="0">
                <a:solidFill>
                  <a:srgbClr val="FF0000"/>
                </a:solidFill>
              </a:rPr>
              <a:t>：</a:t>
            </a:r>
            <a:r>
              <a:rPr lang="zh-CN" altLang="en-US" sz="2400" b="1" smtClean="0">
                <a:solidFill>
                  <a:srgbClr val="0000FF"/>
                </a:solidFill>
              </a:rPr>
              <a:t>什么样的矩阵与对角阵相似？</a:t>
            </a:r>
            <a:endParaRPr lang="zh-CN" altLang="en-US" sz="2400" b="1" smtClean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61988" y="3603625"/>
            <a:ext cx="8231187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FF0000"/>
                </a:solidFill>
              </a:rPr>
              <a:t>问</a:t>
            </a:r>
            <a:r>
              <a:rPr lang="en-US" altLang="zh-CN" sz="2400" b="1" smtClean="0">
                <a:solidFill>
                  <a:srgbClr val="FF0000"/>
                </a:solidFill>
              </a:rPr>
              <a:t>2</a:t>
            </a:r>
            <a:r>
              <a:rPr lang="zh-CN" altLang="en-US" sz="2400" b="1" smtClean="0">
                <a:solidFill>
                  <a:srgbClr val="FF0000"/>
                </a:solidFill>
              </a:rPr>
              <a:t>：</a:t>
            </a:r>
            <a:r>
              <a:rPr lang="zh-CN" altLang="en-US" sz="2400" b="1" smtClean="0">
                <a:solidFill>
                  <a:srgbClr val="0000FF"/>
                </a:solidFill>
              </a:rPr>
              <a:t>如果矩阵 </a:t>
            </a:r>
            <a:r>
              <a:rPr lang="en-US" altLang="zh-CN" sz="2400" b="1" i="1" smtClean="0">
                <a:solidFill>
                  <a:srgbClr val="0000FF"/>
                </a:solidFill>
              </a:rPr>
              <a:t>A </a:t>
            </a:r>
            <a:r>
              <a:rPr lang="zh-CN" altLang="en-US" sz="2400" b="1" smtClean="0">
                <a:solidFill>
                  <a:srgbClr val="0000FF"/>
                </a:solidFill>
              </a:rPr>
              <a:t>与对角阵相似</a:t>
            </a:r>
            <a:r>
              <a:rPr lang="en-US" altLang="zh-CN" sz="2400" b="1" smtClean="0">
                <a:solidFill>
                  <a:srgbClr val="0000FF"/>
                </a:solidFill>
              </a:rPr>
              <a:t>, </a:t>
            </a:r>
            <a:r>
              <a:rPr lang="zh-CN" altLang="en-US" sz="2400" b="1" smtClean="0">
                <a:solidFill>
                  <a:srgbClr val="0000FF"/>
                </a:solidFill>
              </a:rPr>
              <a:t>则存在可逆矩阵 </a:t>
            </a:r>
            <a:r>
              <a:rPr lang="en-US" altLang="zh-CN" sz="2400" b="1" i="1" smtClean="0">
                <a:solidFill>
                  <a:srgbClr val="0000FF"/>
                </a:solidFill>
              </a:rPr>
              <a:t>P  </a:t>
            </a:r>
            <a:r>
              <a:rPr lang="zh-CN" altLang="en-US" sz="2400" b="1" smtClean="0">
                <a:solidFill>
                  <a:srgbClr val="0000FF"/>
                </a:solidFill>
              </a:rPr>
              <a:t>使得</a:t>
            </a:r>
            <a:endParaRPr lang="en-US" altLang="zh-CN" sz="2400" b="1" smtClean="0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FF"/>
                </a:solidFill>
              </a:rPr>
              <a:t> </a:t>
            </a:r>
            <a:r>
              <a:rPr lang="en-US" altLang="zh-CN" sz="2400" b="1" i="1" smtClean="0">
                <a:solidFill>
                  <a:srgbClr val="0000FF"/>
                </a:solidFill>
              </a:rPr>
              <a:t>P</a:t>
            </a:r>
            <a:r>
              <a:rPr lang="en-US" altLang="zh-CN" sz="2400" b="1" baseline="30000" smtClean="0">
                <a:solidFill>
                  <a:srgbClr val="0000FF"/>
                </a:solidFill>
              </a:rPr>
              <a:t>-1</a:t>
            </a:r>
            <a:r>
              <a:rPr lang="en-US" altLang="zh-CN" sz="2400" b="1" i="1" smtClean="0">
                <a:solidFill>
                  <a:srgbClr val="0000FF"/>
                </a:solidFill>
              </a:rPr>
              <a:t> A P=</a:t>
            </a:r>
            <a:r>
              <a:rPr lang="el-GR" altLang="zh-CN" sz="2400" b="1" i="1" smtClean="0">
                <a:solidFill>
                  <a:srgbClr val="0000FF"/>
                </a:solidFill>
              </a:rPr>
              <a:t>Λ</a:t>
            </a:r>
            <a:r>
              <a:rPr lang="zh-CN" altLang="en-US" sz="2400" b="1" smtClean="0">
                <a:solidFill>
                  <a:srgbClr val="0000FF"/>
                </a:solidFill>
              </a:rPr>
              <a:t>，那么 </a:t>
            </a:r>
            <a:r>
              <a:rPr lang="en-US" altLang="zh-CN" sz="2400" b="1" i="1" smtClean="0">
                <a:solidFill>
                  <a:srgbClr val="0000FF"/>
                </a:solidFill>
              </a:rPr>
              <a:t>P = </a:t>
            </a:r>
            <a:r>
              <a:rPr lang="zh-CN" altLang="en-US" sz="2400" b="1" smtClean="0">
                <a:solidFill>
                  <a:srgbClr val="0000FF"/>
                </a:solidFill>
              </a:rPr>
              <a:t>？</a:t>
            </a:r>
            <a:r>
              <a:rPr lang="en-US" altLang="zh-CN" sz="2400" b="1" i="1" smtClean="0">
                <a:solidFill>
                  <a:srgbClr val="0000FF"/>
                </a:solidFill>
              </a:rPr>
              <a:t> P </a:t>
            </a:r>
            <a:r>
              <a:rPr lang="zh-CN" altLang="en-US" sz="2400" b="1" smtClean="0">
                <a:solidFill>
                  <a:srgbClr val="0000FF"/>
                </a:solidFill>
              </a:rPr>
              <a:t>与</a:t>
            </a:r>
            <a:r>
              <a:rPr lang="en-US" altLang="zh-CN" sz="2400" b="1" i="1" smtClean="0">
                <a:solidFill>
                  <a:srgbClr val="0000FF"/>
                </a:solidFill>
              </a:rPr>
              <a:t>A </a:t>
            </a:r>
            <a:r>
              <a:rPr lang="zh-CN" altLang="en-US" sz="2400" b="1" smtClean="0">
                <a:solidFill>
                  <a:srgbClr val="0000FF"/>
                </a:solidFill>
              </a:rPr>
              <a:t>有何联系？</a:t>
            </a:r>
            <a:endParaRPr lang="zh-CN" altLang="en-US" sz="2400" b="1" smtClean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55650" y="1379538"/>
            <a:ext cx="82311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FF0000"/>
                </a:solidFill>
              </a:rPr>
              <a:t>定义：</a:t>
            </a:r>
            <a:r>
              <a:rPr lang="zh-CN" altLang="en-US" sz="2400" b="1" smtClean="0">
                <a:solidFill>
                  <a:srgbClr val="0000FF"/>
                </a:solidFill>
              </a:rPr>
              <a:t>若矩阵</a:t>
            </a:r>
            <a:r>
              <a:rPr lang="en-US" altLang="zh-CN" sz="2400" b="1" smtClean="0">
                <a:solidFill>
                  <a:srgbClr val="0000FF"/>
                </a:solidFill>
              </a:rPr>
              <a:t>A  </a:t>
            </a:r>
            <a:r>
              <a:rPr lang="zh-CN" altLang="en-US" sz="2400" b="1" smtClean="0">
                <a:solidFill>
                  <a:srgbClr val="0000FF"/>
                </a:solidFill>
              </a:rPr>
              <a:t>与对角阵相似，则称矩阵 </a:t>
            </a:r>
            <a:r>
              <a:rPr lang="en-US" altLang="zh-CN" sz="2400" b="1" smtClean="0">
                <a:solidFill>
                  <a:srgbClr val="0000FF"/>
                </a:solidFill>
              </a:rPr>
              <a:t>A </a:t>
            </a:r>
            <a:r>
              <a:rPr lang="zh-CN" altLang="en-US" sz="2400" b="1" smtClean="0">
                <a:solidFill>
                  <a:srgbClr val="0000FF"/>
                </a:solidFill>
              </a:rPr>
              <a:t>可以对角化</a:t>
            </a:r>
            <a:r>
              <a:rPr lang="en-US" altLang="zh-CN" sz="2400" b="1" smtClean="0">
                <a:solidFill>
                  <a:srgbClr val="0000FF"/>
                </a:solidFill>
              </a:rPr>
              <a:t>.</a:t>
            </a:r>
            <a:endParaRPr lang="zh-CN" altLang="en-US" sz="2400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468313" y="455613"/>
            <a:ext cx="5767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可逆矩阵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，满足 </a:t>
            </a:r>
            <a:r>
              <a:rPr lang="en-US" altLang="zh-CN" sz="2400" b="1" i="1" smtClean="0">
                <a:solidFill>
                  <a:srgbClr val="000000"/>
                </a:solidFill>
              </a:rPr>
              <a:t>P </a:t>
            </a:r>
            <a:r>
              <a:rPr lang="en-US" altLang="en-US" sz="2400" b="1" i="1" baseline="30000" smtClean="0">
                <a:solidFill>
                  <a:srgbClr val="000000"/>
                </a:solidFill>
              </a:rPr>
              <a:t>−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1</a:t>
            </a:r>
            <a:r>
              <a:rPr lang="en-US" altLang="zh-CN" sz="2400" b="1" i="1" smtClean="0">
                <a:solidFill>
                  <a:srgbClr val="000000"/>
                </a:solidFill>
              </a:rPr>
              <a:t>AP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L </a:t>
            </a:r>
            <a:r>
              <a:rPr lang="zh-CN" altLang="en-US" sz="2400" b="1" smtClean="0">
                <a:solidFill>
                  <a:srgbClr val="000000"/>
                </a:solidFill>
                <a:latin typeface="Symbol" pitchFamily="18" charset="2"/>
              </a:rPr>
              <a:t>（对角阵）</a:t>
            </a: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2716213" y="1728788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000000"/>
                </a:solidFill>
              </a:rPr>
              <a:t>AP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</a:p>
        </p:txBody>
      </p:sp>
      <p:sp>
        <p:nvSpPr>
          <p:cNvPr id="230408" name="Line 8"/>
          <p:cNvSpPr>
            <a:spLocks noChangeShapeType="1"/>
          </p:cNvSpPr>
          <p:nvPr/>
        </p:nvSpPr>
        <p:spPr bwMode="auto">
          <a:xfrm>
            <a:off x="3217863" y="960438"/>
            <a:ext cx="0" cy="7207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0409" name="Line 9"/>
          <p:cNvSpPr>
            <a:spLocks noChangeShapeType="1"/>
          </p:cNvSpPr>
          <p:nvPr/>
        </p:nvSpPr>
        <p:spPr bwMode="auto">
          <a:xfrm>
            <a:off x="3217863" y="2233613"/>
            <a:ext cx="0" cy="7207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0412" name="Rectangle 12"/>
          <p:cNvSpPr>
            <a:spLocks noChangeArrowheads="1"/>
          </p:cNvSpPr>
          <p:nvPr/>
        </p:nvSpPr>
        <p:spPr bwMode="auto">
          <a:xfrm>
            <a:off x="1682750" y="3001963"/>
            <a:ext cx="335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000000"/>
                </a:solidFill>
              </a:rPr>
              <a:t>Ap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i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altLang="zh-CN" sz="2400" b="1" i="1" baseline="-25000" smtClean="0">
                <a:solidFill>
                  <a:srgbClr val="0000FF"/>
                </a:solidFill>
              </a:rPr>
              <a:t>i</a:t>
            </a:r>
            <a:r>
              <a:rPr lang="en-US" altLang="zh-CN" sz="2400" b="1" smtClean="0">
                <a:solidFill>
                  <a:srgbClr val="FF0000"/>
                </a:solidFill>
              </a:rPr>
              <a:t> </a:t>
            </a:r>
            <a:r>
              <a:rPr lang="en-US" altLang="zh-CN" sz="2400" b="1" i="1" smtClean="0">
                <a:solidFill>
                  <a:srgbClr val="FF0000"/>
                </a:solidFill>
              </a:rPr>
              <a:t>p</a:t>
            </a:r>
            <a:r>
              <a:rPr lang="en-US" altLang="zh-CN" sz="2400" b="1" i="1" baseline="-25000" smtClean="0">
                <a:solidFill>
                  <a:srgbClr val="FF0000"/>
                </a:solidFill>
              </a:rPr>
              <a:t>i</a:t>
            </a:r>
            <a:r>
              <a:rPr lang="en-US" altLang="zh-CN" sz="2400" b="1" smtClean="0">
                <a:solidFill>
                  <a:srgbClr val="000000"/>
                </a:solidFill>
              </a:rPr>
              <a:t> (</a:t>
            </a:r>
            <a:r>
              <a:rPr lang="en-US" altLang="zh-CN" sz="2400" b="1" i="1" smtClean="0">
                <a:solidFill>
                  <a:srgbClr val="000000"/>
                </a:solidFill>
              </a:rPr>
              <a:t>i</a:t>
            </a:r>
            <a:r>
              <a:rPr lang="en-US" altLang="zh-CN" sz="2400" b="1" smtClean="0">
                <a:solidFill>
                  <a:srgbClr val="000000"/>
                </a:solidFill>
              </a:rPr>
              <a:t> = 1, 2, …, </a:t>
            </a:r>
            <a:r>
              <a:rPr lang="en-US" altLang="zh-CN" sz="2400" b="1" i="1" smtClean="0">
                <a:solidFill>
                  <a:srgbClr val="000000"/>
                </a:solidFill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30413" name="AutoShape 13"/>
          <p:cNvSpPr>
            <a:spLocks noChangeArrowheads="1"/>
          </p:cNvSpPr>
          <p:nvPr/>
        </p:nvSpPr>
        <p:spPr bwMode="auto">
          <a:xfrm>
            <a:off x="571500" y="3606800"/>
            <a:ext cx="1708150" cy="1077913"/>
          </a:xfrm>
          <a:prstGeom prst="cloudCallout">
            <a:avLst>
              <a:gd name="adj1" fmla="val 73375"/>
              <a:gd name="adj2" fmla="val -63657"/>
            </a:avLst>
          </a:prstGeom>
          <a:solidFill>
            <a:srgbClr val="FFFFCC"/>
          </a:solidFill>
          <a:ln w="19050">
            <a:solidFill>
              <a:srgbClr val="00CC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 smtClean="0">
                <a:solidFill>
                  <a:srgbClr val="0000FF"/>
                </a:solidFill>
              </a:rPr>
              <a:t>A</a:t>
            </a:r>
            <a:r>
              <a:rPr lang="en-US" altLang="zh-CN" sz="2000" b="1" smtClean="0">
                <a:solidFill>
                  <a:srgbClr val="0000FF"/>
                </a:solidFill>
              </a:rPr>
              <a:t> </a:t>
            </a:r>
            <a:r>
              <a:rPr lang="zh-CN" altLang="en-US" sz="2000" b="1" smtClean="0">
                <a:solidFill>
                  <a:srgbClr val="0000FF"/>
                </a:solidFill>
              </a:rPr>
              <a:t>的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FF"/>
                </a:solidFill>
              </a:rPr>
              <a:t>特征值</a:t>
            </a:r>
          </a:p>
        </p:txBody>
      </p:sp>
      <p:sp>
        <p:nvSpPr>
          <p:cNvPr id="230414" name="AutoShape 14"/>
          <p:cNvSpPr>
            <a:spLocks noChangeArrowheads="1"/>
          </p:cNvSpPr>
          <p:nvPr/>
        </p:nvSpPr>
        <p:spPr bwMode="auto">
          <a:xfrm flipH="1">
            <a:off x="3289300" y="3606800"/>
            <a:ext cx="1944688" cy="1036638"/>
          </a:xfrm>
          <a:prstGeom prst="cloudCallout">
            <a:avLst>
              <a:gd name="adj1" fmla="val 67060"/>
              <a:gd name="adj2" fmla="val -62713"/>
            </a:avLst>
          </a:prstGeom>
          <a:solidFill>
            <a:srgbClr val="FFFFCC"/>
          </a:solidFill>
          <a:ln w="19050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FF0000"/>
                </a:solidFill>
              </a:rPr>
              <a:t>对应的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FF0000"/>
                </a:solidFill>
              </a:rPr>
              <a:t>特征向量</a:t>
            </a:r>
          </a:p>
        </p:txBody>
      </p:sp>
      <p:sp>
        <p:nvSpPr>
          <p:cNvPr id="230415" name="Line 15"/>
          <p:cNvSpPr>
            <a:spLocks noChangeShapeType="1"/>
          </p:cNvSpPr>
          <p:nvPr/>
        </p:nvSpPr>
        <p:spPr bwMode="auto">
          <a:xfrm flipV="1">
            <a:off x="3360738" y="2233613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0416" name="Line 16"/>
          <p:cNvSpPr>
            <a:spLocks noChangeShapeType="1"/>
          </p:cNvSpPr>
          <p:nvPr/>
        </p:nvSpPr>
        <p:spPr bwMode="auto">
          <a:xfrm flipV="1">
            <a:off x="3360738" y="96043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230417" name="Object 3"/>
          <p:cNvGraphicFramePr>
            <a:graphicFrameLocks noChangeAspect="1"/>
          </p:cNvGraphicFramePr>
          <p:nvPr/>
        </p:nvGraphicFramePr>
        <p:xfrm>
          <a:off x="1109663" y="4797425"/>
          <a:ext cx="6521450" cy="1874838"/>
        </p:xfrm>
        <a:graphic>
          <a:graphicData uri="http://schemas.openxmlformats.org/presentationml/2006/ole">
            <p:oleObj spid="_x0000_s156674" name="Equation" r:id="rId3" imgW="3263900" imgH="939800" progId="">
              <p:embed/>
            </p:oleObj>
          </a:graphicData>
        </a:graphic>
      </p:graphicFrame>
      <p:sp>
        <p:nvSpPr>
          <p:cNvPr id="230419" name="Rectangle 19"/>
          <p:cNvSpPr>
            <a:spLocks noChangeArrowheads="1"/>
          </p:cNvSpPr>
          <p:nvPr/>
        </p:nvSpPr>
        <p:spPr bwMode="auto">
          <a:xfrm>
            <a:off x="290513" y="4797425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其中</a:t>
            </a:r>
          </a:p>
        </p:txBody>
      </p:sp>
      <p:sp>
        <p:nvSpPr>
          <p:cNvPr id="230421" name="Rectangle 21"/>
          <p:cNvSpPr>
            <a:spLocks noChangeArrowheads="1"/>
          </p:cNvSpPr>
          <p:nvPr/>
        </p:nvSpPr>
        <p:spPr bwMode="auto">
          <a:xfrm>
            <a:off x="3475038" y="981075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30425" name="AutoShape 25"/>
          <p:cNvSpPr>
            <a:spLocks noChangeArrowheads="1"/>
          </p:cNvSpPr>
          <p:nvPr/>
        </p:nvSpPr>
        <p:spPr bwMode="auto">
          <a:xfrm>
            <a:off x="523875" y="447675"/>
            <a:ext cx="1571625" cy="5032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>
            <a:off x="5143500" y="3203575"/>
            <a:ext cx="928688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stealth" w="lg" len="lg"/>
            <a:tailEnd type="none" w="lg" len="lg"/>
          </a:ln>
        </p:spPr>
      </p:cxnSp>
      <p:cxnSp>
        <p:nvCxnSpPr>
          <p:cNvPr id="19" name="直接箭头连接符 18"/>
          <p:cNvCxnSpPr>
            <a:cxnSpLocks noChangeShapeType="1"/>
          </p:cNvCxnSpPr>
          <p:nvPr/>
        </p:nvCxnSpPr>
        <p:spPr bwMode="auto">
          <a:xfrm>
            <a:off x="5143500" y="3355975"/>
            <a:ext cx="928688" cy="1588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 type="none" w="lg" len="lg"/>
            <a:tailEnd type="stealth" w="lg" len="lg"/>
          </a:ln>
        </p:spPr>
      </p:cxn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6143625" y="3043238"/>
            <a:ext cx="224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A−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i </a:t>
            </a:r>
            <a:r>
              <a:rPr lang="en-US" altLang="zh-CN" sz="2400" b="1" i="1" smtClean="0">
                <a:solidFill>
                  <a:srgbClr val="000000"/>
                </a:solidFill>
              </a:rPr>
              <a:t>E</a:t>
            </a:r>
            <a:r>
              <a:rPr lang="en-US" altLang="zh-CN" sz="2400" b="1" smtClean="0">
                <a:solidFill>
                  <a:srgbClr val="000000"/>
                </a:solidFill>
              </a:rPr>
              <a:t>)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i</a:t>
            </a:r>
            <a:r>
              <a:rPr lang="en-US" altLang="zh-CN" sz="2400" b="1" smtClean="0">
                <a:solidFill>
                  <a:srgbClr val="000000"/>
                </a:solidFill>
              </a:rPr>
              <a:t> = 0   </a:t>
            </a:r>
          </a:p>
        </p:txBody>
      </p:sp>
      <p:sp>
        <p:nvSpPr>
          <p:cNvPr id="2" name="Line 8"/>
          <p:cNvSpPr>
            <a:spLocks noChangeShapeType="1"/>
          </p:cNvSpPr>
          <p:nvPr/>
        </p:nvSpPr>
        <p:spPr bwMode="auto">
          <a:xfrm>
            <a:off x="1258888" y="960438"/>
            <a:ext cx="0" cy="7207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Line 16"/>
          <p:cNvSpPr>
            <a:spLocks noChangeShapeType="1"/>
          </p:cNvSpPr>
          <p:nvPr/>
        </p:nvSpPr>
        <p:spPr bwMode="auto">
          <a:xfrm flipV="1">
            <a:off x="1401763" y="96043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614363" y="1700213"/>
            <a:ext cx="14414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矩阵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列向量组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线性无关</a:t>
            </a:r>
            <a:endParaRPr kumimoji="1" lang="en-US" altLang="zh-CN" sz="2400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3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23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4" dur="500"/>
                                        <p:tgtEl>
                                          <p:spTgt spid="23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9" presetClass="entr" presetSubtype="1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0" fill="hold"/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0" fill="hold"/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8" dur="1000"/>
                                        <p:tgtEl>
                                          <p:spTgt spid="23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5" grpId="0"/>
      <p:bldP spid="230407" grpId="0"/>
      <p:bldP spid="230408" grpId="0" animBg="1"/>
      <p:bldP spid="230409" grpId="0" animBg="1"/>
      <p:bldP spid="230412" grpId="0"/>
      <p:bldP spid="230414" grpId="0" animBg="1"/>
      <p:bldP spid="230415" grpId="0" animBg="1"/>
      <p:bldP spid="230416" grpId="0" animBg="1"/>
      <p:bldP spid="230419" grpId="0"/>
      <p:bldP spid="230421" grpId="0"/>
      <p:bldP spid="230425" grpId="0" animBg="1"/>
      <p:bldP spid="20" grpId="0"/>
      <p:bldP spid="2" grpId="0" animBg="1"/>
      <p:bldP spid="3" grpId="0" animBg="1"/>
      <p:bldP spid="4610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57200" y="455613"/>
            <a:ext cx="8231188" cy="618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0000FF"/>
                </a:solidFill>
              </a:rPr>
              <a:t>一、矩阵可对角化的条件</a:t>
            </a:r>
            <a:endParaRPr lang="en-US" altLang="zh-CN" sz="2800" b="1" smtClean="0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lang="en-US" altLang="zh-CN" sz="2400" b="1" smtClean="0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定理：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阶矩阵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和对角阵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相似（即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能对角化）的充分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必要条件是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有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个线性无关的特征向量</a:t>
            </a:r>
            <a:r>
              <a:rPr lang="zh-CN" altLang="en-US" sz="2400" b="1" smtClean="0">
                <a:solidFill>
                  <a:srgbClr val="000000"/>
                </a:solidFill>
              </a:rPr>
              <a:t>．</a:t>
            </a:r>
            <a:r>
              <a:rPr lang="zh-CN" altLang="en-US" sz="2400" b="1" smtClean="0">
                <a:solidFill>
                  <a:srgbClr val="0000FF"/>
                </a:solidFill>
              </a:rPr>
              <a:t>（</a:t>
            </a:r>
            <a:r>
              <a:rPr lang="en-US" altLang="zh-CN" sz="2400" b="1" smtClean="0">
                <a:solidFill>
                  <a:srgbClr val="0000FF"/>
                </a:solidFill>
              </a:rPr>
              <a:t>P.123</a:t>
            </a:r>
            <a:r>
              <a:rPr lang="zh-CN" altLang="en-US" sz="2400" b="1" smtClean="0">
                <a:solidFill>
                  <a:srgbClr val="0000FF"/>
                </a:solidFill>
              </a:rPr>
              <a:t>定理</a:t>
            </a:r>
            <a:r>
              <a:rPr lang="en-US" altLang="zh-CN" sz="2400" b="1" smtClean="0">
                <a:solidFill>
                  <a:srgbClr val="0000FF"/>
                </a:solidFill>
              </a:rPr>
              <a:t>4</a:t>
            </a:r>
            <a:r>
              <a:rPr lang="zh-CN" altLang="en-US" sz="2400" b="1" smtClean="0">
                <a:solidFill>
                  <a:srgbClr val="0000FF"/>
                </a:solidFill>
              </a:rPr>
              <a:t>）</a:t>
            </a:r>
            <a:endParaRPr lang="en-US" altLang="zh-CN" sz="2400" b="1" smtClean="0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lang="en-US" altLang="zh-CN" sz="2400" b="1" smtClean="0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定理：</a:t>
            </a:r>
            <a:r>
              <a:rPr lang="zh-CN" altLang="en-US" sz="2400" b="1" smtClean="0">
                <a:solidFill>
                  <a:srgbClr val="000000"/>
                </a:solidFill>
              </a:rPr>
              <a:t>设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是方阵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的特征值，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 </a:t>
            </a:r>
            <a:r>
              <a:rPr lang="zh-CN" altLang="en-US" sz="2400" b="1" smtClean="0">
                <a:solidFill>
                  <a:srgbClr val="000000"/>
                </a:solidFill>
              </a:rPr>
              <a:t>依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次是与之对应的特征向量，如果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各不相同，则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线性无关．</a:t>
            </a:r>
            <a:r>
              <a:rPr lang="zh-CN" altLang="en-US" sz="2400" b="1" smtClean="0">
                <a:solidFill>
                  <a:srgbClr val="0000FF"/>
                </a:solidFill>
              </a:rPr>
              <a:t>（</a:t>
            </a:r>
            <a:r>
              <a:rPr lang="en-US" altLang="zh-CN" sz="2400" b="1" smtClean="0">
                <a:solidFill>
                  <a:srgbClr val="0000FF"/>
                </a:solidFill>
              </a:rPr>
              <a:t>P.120</a:t>
            </a:r>
            <a:r>
              <a:rPr lang="zh-CN" altLang="en-US" sz="2400" b="1" smtClean="0">
                <a:solidFill>
                  <a:srgbClr val="0000FF"/>
                </a:solidFill>
              </a:rPr>
              <a:t>定理</a:t>
            </a:r>
            <a:r>
              <a:rPr lang="en-US" altLang="zh-CN" sz="2400" b="1" smtClean="0">
                <a:solidFill>
                  <a:srgbClr val="0000FF"/>
                </a:solidFill>
              </a:rPr>
              <a:t>2</a:t>
            </a:r>
            <a:r>
              <a:rPr lang="zh-CN" altLang="en-US" sz="2400" b="1" smtClean="0">
                <a:solidFill>
                  <a:srgbClr val="0000FF"/>
                </a:solidFill>
              </a:rPr>
              <a:t>）</a:t>
            </a:r>
            <a:endParaRPr lang="en-US" altLang="zh-CN" sz="2400" b="1" smtClean="0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lang="en-US" altLang="zh-CN" sz="2400" b="1" smtClean="0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推论：</a:t>
            </a:r>
            <a:r>
              <a:rPr lang="zh-CN" altLang="en-US" sz="2400" b="1" smtClean="0">
                <a:solidFill>
                  <a:srgbClr val="000000"/>
                </a:solidFill>
              </a:rPr>
              <a:t>如果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有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个不同的特征值，则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和对角阵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相似．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说明：当 </a:t>
            </a:r>
            <a:r>
              <a:rPr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 的特征方程有重根时，就不一定有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个线性无关</a:t>
            </a:r>
            <a:endParaRPr kumimoji="1" lang="en-US" altLang="zh-CN" sz="2400" b="1" smtClean="0">
              <a:solidFill>
                <a:srgbClr val="FF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的特征向量，从而不一定能对角化．</a:t>
            </a:r>
            <a:r>
              <a:rPr lang="zh-CN" altLang="en-US" sz="2400" b="1" smtClean="0">
                <a:solidFill>
                  <a:srgbClr val="0000FF"/>
                </a:solidFill>
              </a:rPr>
              <a:t>（</a:t>
            </a:r>
            <a:r>
              <a:rPr lang="en-US" altLang="zh-CN" sz="2400" b="1" smtClean="0">
                <a:solidFill>
                  <a:srgbClr val="0000FF"/>
                </a:solidFill>
              </a:rPr>
              <a:t>P.118</a:t>
            </a:r>
            <a:r>
              <a:rPr lang="zh-CN" altLang="en-US" sz="2400" b="1" smtClean="0">
                <a:solidFill>
                  <a:srgbClr val="0000FF"/>
                </a:solidFill>
              </a:rPr>
              <a:t>例</a:t>
            </a:r>
            <a:r>
              <a:rPr lang="en-US" altLang="zh-CN" sz="2400" b="1" smtClean="0">
                <a:solidFill>
                  <a:srgbClr val="0000FF"/>
                </a:solidFill>
              </a:rPr>
              <a:t>6</a:t>
            </a:r>
            <a:r>
              <a:rPr lang="zh-CN" altLang="en-US" sz="2400" b="1" smtClean="0">
                <a:solidFill>
                  <a:srgbClr val="0000FF"/>
                </a:solidFill>
              </a:rPr>
              <a:t>）</a:t>
            </a:r>
            <a:endParaRPr lang="en-US" altLang="zh-CN" sz="2400" b="1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1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539750" y="1123950"/>
            <a:ext cx="76327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</a:rPr>
              <a:t>定义： 若 实矩阵</a:t>
            </a:r>
            <a:r>
              <a:rPr lang="en-US" altLang="zh-CN" sz="2400" b="1" i="1" dirty="0">
                <a:solidFill>
                  <a:srgbClr val="00007D">
                    <a:lumMod val="60000"/>
                    <a:lumOff val="40000"/>
                  </a:srgbClr>
                </a:solidFill>
              </a:rPr>
              <a:t>A=A</a:t>
            </a:r>
            <a:r>
              <a:rPr lang="az-Cyrl-AZ" altLang="zh-CN" sz="2400" b="1" baseline="30000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</a:rPr>
              <a:t>т</a:t>
            </a:r>
            <a:r>
              <a:rPr lang="en-US" altLang="zh-CN" sz="2400" b="1" baseline="30000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</a:rPr>
              <a:t>  </a:t>
            </a:r>
            <a:r>
              <a:rPr lang="zh-CN" altLang="en-US" sz="240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</a:rPr>
              <a:t>则称</a:t>
            </a:r>
            <a:r>
              <a:rPr lang="en-US" altLang="zh-CN" sz="2400" b="1" i="1" dirty="0">
                <a:solidFill>
                  <a:srgbClr val="00007D">
                    <a:lumMod val="60000"/>
                    <a:lumOff val="40000"/>
                  </a:srgbClr>
                </a:solidFill>
              </a:rPr>
              <a:t>A</a:t>
            </a:r>
            <a:r>
              <a:rPr lang="zh-CN" altLang="en-US" sz="240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</a:rPr>
              <a:t>是对称矩阵</a:t>
            </a:r>
            <a:r>
              <a:rPr lang="en-US" altLang="zh-CN" sz="2400" b="1" i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</a:rPr>
              <a:t>.</a:t>
            </a:r>
            <a:endParaRPr lang="zh-CN" altLang="en-US" sz="2400" b="1" dirty="0">
              <a:solidFill>
                <a:srgbClr val="00007D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50863" y="188913"/>
            <a:ext cx="6970712" cy="579437"/>
          </a:xfrm>
          <a:prstGeom prst="rect">
            <a:avLst/>
          </a:prstGeom>
          <a:solidFill>
            <a:srgbClr val="FFFFCC"/>
          </a:solidFill>
          <a:ln cap="flat" algn="ctr">
            <a:solidFill>
              <a:srgbClr val="66CCFF"/>
            </a:solidFill>
            <a:miter lim="800000"/>
            <a:headEnd/>
            <a:tailEnd/>
          </a:ln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kern="0" dirty="0">
                <a:solidFill>
                  <a:srgbClr val="00007D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二、实对称矩阵的特征值与特征向量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38163" y="1814513"/>
            <a:ext cx="6481762" cy="4619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</a:rPr>
              <a:t>定理</a:t>
            </a:r>
            <a:r>
              <a:rPr lang="en-US" altLang="zh-CN" sz="240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</a:rPr>
              <a:t>:  </a:t>
            </a:r>
            <a:r>
              <a:rPr lang="en-US" altLang="zh-CN" sz="240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  <a:ea typeface="宋体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</a:rPr>
              <a:t>实对称矩阵的特征值都是实数 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750" y="2679700"/>
            <a:ext cx="8280400" cy="4619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</a:rPr>
              <a:t>推论：</a:t>
            </a:r>
            <a:r>
              <a:rPr lang="en-US" altLang="zh-CN" sz="240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  <a:ea typeface="宋体" pitchFamily="2" charset="-122"/>
              </a:rPr>
              <a:t> n 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阶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</a:rPr>
              <a:t>实对称矩阵有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</a:rPr>
              <a:t>个实特征值 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</a:rPr>
              <a:t>. (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</a:rPr>
              <a:t>重根按重数计算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</a:rPr>
              <a:t>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3676650"/>
            <a:ext cx="6480175" cy="4572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rgbClr val="00007D">
                    <a:lumMod val="60000"/>
                    <a:lumOff val="40000"/>
                  </a:srgbClr>
                </a:solidFill>
                <a:ea typeface="黑体" pitchFamily="2" charset="-122"/>
              </a:rPr>
              <a:t>推论</a:t>
            </a:r>
            <a:r>
              <a:rPr lang="en-US" altLang="zh-CN" sz="2400" b="1" kern="0" dirty="0">
                <a:solidFill>
                  <a:srgbClr val="00007D">
                    <a:lumMod val="60000"/>
                    <a:lumOff val="40000"/>
                  </a:srgbClr>
                </a:solidFill>
                <a:ea typeface="黑体" pitchFamily="2" charset="-122"/>
              </a:rPr>
              <a:t>2</a:t>
            </a:r>
            <a:r>
              <a:rPr lang="en-US" altLang="zh-CN" sz="2400" b="1" kern="0" dirty="0">
                <a:solidFill>
                  <a:srgbClr val="000000"/>
                </a:solidFill>
                <a:ea typeface="黑体" pitchFamily="2" charset="-122"/>
              </a:rPr>
              <a:t>  </a:t>
            </a:r>
            <a:r>
              <a:rPr lang="zh-CN" altLang="en-US" sz="2400" b="1" kern="0" dirty="0">
                <a:solidFill>
                  <a:srgbClr val="000000"/>
                </a:solidFill>
                <a:ea typeface="黑体" pitchFamily="2" charset="-122"/>
              </a:rPr>
              <a:t>实对称矩阵 </a:t>
            </a:r>
            <a:r>
              <a:rPr lang="en-US" altLang="zh-CN" sz="2400" b="1" i="1" kern="0" dirty="0">
                <a:solidFill>
                  <a:srgbClr val="000000"/>
                </a:solidFill>
                <a:ea typeface="黑体" pitchFamily="2" charset="-122"/>
              </a:rPr>
              <a:t>A </a:t>
            </a:r>
            <a:r>
              <a:rPr lang="zh-CN" altLang="en-US" sz="2400" b="1" kern="0" dirty="0">
                <a:solidFill>
                  <a:srgbClr val="000000"/>
                </a:solidFill>
                <a:ea typeface="黑体" pitchFamily="2" charset="-122"/>
              </a:rPr>
              <a:t>的特征向量都是实向量  </a:t>
            </a:r>
            <a:r>
              <a:rPr lang="en-US" altLang="zh-CN" sz="2400" b="1" kern="0" dirty="0">
                <a:solidFill>
                  <a:srgbClr val="000000"/>
                </a:solidFill>
                <a:ea typeface="黑体" pitchFamily="2" charset="-122"/>
              </a:rPr>
              <a:t>.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506413" y="4505325"/>
          <a:ext cx="8415337" cy="511175"/>
        </p:xfrm>
        <a:graphic>
          <a:graphicData uri="http://schemas.openxmlformats.org/presentationml/2006/ole">
            <p:oleObj spid="_x0000_s157698" name="公式" r:id="rId3" imgW="3762286" imgH="219033" progId="Equation.3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539750" y="5373688"/>
          <a:ext cx="3671888" cy="492125"/>
        </p:xfrm>
        <a:graphic>
          <a:graphicData uri="http://schemas.openxmlformats.org/presentationml/2006/ole">
            <p:oleObj spid="_x0000_s157699" name="公式" r:id="rId4" imgW="1695660" imgH="21903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5" grpId="0" autoUpdateAnimBg="0"/>
      <p:bldP spid="6" grpId="0" animBg="1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55613" y="1538288"/>
            <a:ext cx="8231187" cy="433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定理：</a:t>
            </a:r>
            <a:r>
              <a:rPr lang="zh-CN" altLang="en-US" sz="2400" b="1" smtClean="0">
                <a:solidFill>
                  <a:srgbClr val="000000"/>
                </a:solidFill>
              </a:rPr>
              <a:t>设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和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是</a:t>
            </a:r>
            <a:r>
              <a:rPr lang="zh-CN" altLang="en-US" sz="2400" b="1" smtClean="0">
                <a:solidFill>
                  <a:srgbClr val="FF3300"/>
                </a:solidFill>
              </a:rPr>
              <a:t>对称阵 </a:t>
            </a:r>
            <a:r>
              <a:rPr lang="en-US" altLang="zh-CN" sz="2400" b="1" i="1" smtClean="0">
                <a:solidFill>
                  <a:srgbClr val="FF33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的特征值，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</a:t>
            </a:r>
            <a:r>
              <a:rPr lang="zh-CN" altLang="en-US" sz="2400" b="1" smtClean="0">
                <a:solidFill>
                  <a:srgbClr val="000000"/>
                </a:solidFill>
              </a:rPr>
              <a:t>对应的特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征向量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，如果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≠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 </a:t>
            </a:r>
            <a:r>
              <a:rPr kumimoji="1" lang="zh-CN" altLang="en-US" sz="2400" b="1" i="1" baseline="-2500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正交</a:t>
            </a:r>
            <a:r>
              <a:rPr lang="zh-CN" altLang="en-US" sz="2400" b="1" smtClean="0">
                <a:solidFill>
                  <a:srgbClr val="000000"/>
                </a:solidFill>
              </a:rPr>
              <a:t>．</a:t>
            </a:r>
            <a:r>
              <a:rPr lang="zh-CN" altLang="en-US" sz="2400" b="1" smtClean="0">
                <a:solidFill>
                  <a:srgbClr val="0000FF"/>
                </a:solidFill>
              </a:rPr>
              <a:t>（</a:t>
            </a:r>
            <a:r>
              <a:rPr lang="en-US" altLang="zh-CN" sz="2400" b="1" smtClean="0">
                <a:solidFill>
                  <a:srgbClr val="0000FF"/>
                </a:solidFill>
              </a:rPr>
              <a:t>P.124</a:t>
            </a:r>
            <a:r>
              <a:rPr lang="zh-CN" altLang="en-US" sz="2400" b="1" smtClean="0">
                <a:solidFill>
                  <a:srgbClr val="0000FF"/>
                </a:solidFill>
              </a:rPr>
              <a:t>定理</a:t>
            </a:r>
            <a:r>
              <a:rPr lang="en-US" altLang="zh-CN" sz="2400" b="1" smtClean="0">
                <a:solidFill>
                  <a:srgbClr val="0000FF"/>
                </a:solidFill>
              </a:rPr>
              <a:t>6</a:t>
            </a:r>
            <a:r>
              <a:rPr lang="zh-CN" altLang="en-US" sz="2400" b="1" smtClean="0">
                <a:solidFill>
                  <a:srgbClr val="0000FF"/>
                </a:solidFill>
              </a:rPr>
              <a:t>）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证明：</a:t>
            </a:r>
            <a:r>
              <a:rPr lang="en-US" altLang="zh-CN" sz="2400" b="1" i="1" smtClean="0">
                <a:solidFill>
                  <a:srgbClr val="000000"/>
                </a:solidFill>
              </a:rPr>
              <a:t> 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zh-CN" altLang="en-US" sz="2400" b="1" smtClean="0">
                <a:solidFill>
                  <a:srgbClr val="000000"/>
                </a:solidFill>
              </a:rPr>
              <a:t>，</a:t>
            </a:r>
            <a:r>
              <a:rPr lang="zh-CN" altLang="en-US" sz="2400" b="1" smtClean="0">
                <a:solidFill>
                  <a:srgbClr val="0000FF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Symbol" pitchFamily="18" charset="2"/>
              </a:rPr>
              <a:t>2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zh-CN" altLang="en-US" sz="2400" b="1" baseline="-25000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 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≠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(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)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lang="en-US" altLang="zh-CN" sz="2400" b="1" smtClean="0">
                <a:solidFill>
                  <a:srgbClr val="000000"/>
                </a:solidFill>
              </a:rPr>
              <a:t> = (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)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lang="en-US" altLang="zh-CN" sz="2400" b="1" i="1" smtClean="0">
                <a:solidFill>
                  <a:srgbClr val="000000"/>
                </a:solidFill>
              </a:rPr>
              <a:t> A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 T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=</a:t>
            </a:r>
            <a:r>
              <a:rPr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lang="en-US" altLang="zh-CN" sz="2400" b="1" i="1" smtClean="0">
                <a:solidFill>
                  <a:srgbClr val="000000"/>
                </a:solidFill>
              </a:rPr>
              <a:t> A </a:t>
            </a:r>
            <a:r>
              <a:rPr lang="zh-CN" altLang="en-US" sz="2400" b="1" smtClean="0">
                <a:solidFill>
                  <a:srgbClr val="FF0000"/>
                </a:solidFill>
              </a:rPr>
              <a:t>（</a:t>
            </a:r>
            <a:r>
              <a:rPr lang="en-US" altLang="zh-CN" sz="2400" b="1" i="1" smtClean="0">
                <a:solidFill>
                  <a:srgbClr val="FF0000"/>
                </a:solidFill>
              </a:rPr>
              <a:t>A </a:t>
            </a:r>
            <a:r>
              <a:rPr lang="zh-CN" altLang="en-US" sz="2400" b="1" smtClean="0">
                <a:solidFill>
                  <a:srgbClr val="FF0000"/>
                </a:solidFill>
              </a:rPr>
              <a:t>是对称阵）</a:t>
            </a:r>
            <a:endParaRPr lang="en-US" altLang="zh-CN" sz="2400" b="1" smtClean="0">
              <a:solidFill>
                <a:srgbClr val="FF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lang="en-US" altLang="zh-CN" sz="2400" b="1" smtClean="0">
                <a:solidFill>
                  <a:srgbClr val="000000"/>
                </a:solidFill>
              </a:rPr>
              <a:t>=</a:t>
            </a:r>
            <a:r>
              <a:rPr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lang="en-US" altLang="zh-CN" sz="2400" b="1" i="1" smtClean="0">
                <a:solidFill>
                  <a:srgbClr val="000000"/>
                </a:solidFill>
              </a:rPr>
              <a:t> 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lang="en-US" altLang="zh-CN" sz="2400" b="1" i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Symbol" pitchFamily="18" charset="2"/>
              </a:rPr>
              <a:t>2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zh-CN" altLang="en-US" sz="2400" b="1" baseline="-2500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 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−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0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因为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≠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0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，即 </a:t>
            </a:r>
            <a:r>
              <a:rPr kumimoji="1" lang="zh-CN" altLang="en-US" sz="2400" b="1" i="1" baseline="-2500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正交</a:t>
            </a:r>
            <a:r>
              <a:rPr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273175" y="4933950"/>
            <a:ext cx="1285875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555875" y="4933950"/>
            <a:ext cx="1228725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779838" y="4933950"/>
            <a:ext cx="1157287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946650" y="4933950"/>
            <a:ext cx="1000125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940425" y="4286250"/>
            <a:ext cx="2286000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258888" y="5405438"/>
            <a:ext cx="1314450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627313" y="5405438"/>
            <a:ext cx="1600200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356100" y="5405438"/>
            <a:ext cx="1543050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373563" y="6384925"/>
            <a:ext cx="2286000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6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1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>
            <a:spLocks noChangeArrowheads="1"/>
          </p:cNvSpPr>
          <p:nvPr/>
        </p:nvSpPr>
        <p:spPr bwMode="auto">
          <a:xfrm>
            <a:off x="500063" y="4548188"/>
            <a:ext cx="8229600" cy="8096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5613"/>
            <a:ext cx="8229600" cy="4819650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</a:t>
            </a:r>
            <a:r>
              <a:rPr kumimoji="1" lang="en-US" altLang="zh-CN" i="1" dirty="0" smtClean="0"/>
              <a:t>x</a:t>
            </a:r>
            <a:r>
              <a:rPr kumimoji="1" lang="en-US" altLang="zh-CN" baseline="-25000" dirty="0" smtClean="0"/>
              <a:t>1 </a:t>
            </a:r>
            <a:r>
              <a:rPr kumimoji="1" lang="en-US" altLang="zh-CN" i="1" dirty="0" smtClean="0"/>
              <a:t>y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 + </a:t>
            </a:r>
            <a:r>
              <a:rPr kumimoji="1" lang="en-US" altLang="zh-CN" i="1" dirty="0" smtClean="0"/>
              <a:t>x</a:t>
            </a:r>
            <a:r>
              <a:rPr kumimoji="1" lang="en-US" altLang="zh-CN" baseline="-25000" dirty="0" smtClean="0"/>
              <a:t>2 </a:t>
            </a:r>
            <a:r>
              <a:rPr kumimoji="1" lang="en-US" altLang="zh-CN" i="1" dirty="0" smtClean="0"/>
              <a:t>y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 + … + </a:t>
            </a:r>
            <a:r>
              <a:rPr kumimoji="1" lang="en-US" altLang="zh-CN" i="1" dirty="0" err="1" smtClean="0"/>
              <a:t>x</a:t>
            </a:r>
            <a:r>
              <a:rPr kumimoji="1" lang="en-US" altLang="zh-CN" i="1" baseline="-25000" dirty="0" err="1" smtClean="0"/>
              <a:t>n</a:t>
            </a:r>
            <a:r>
              <a:rPr kumimoji="1" lang="en-US" altLang="zh-CN" baseline="-25000" dirty="0" smtClean="0"/>
              <a:t> </a:t>
            </a:r>
            <a:r>
              <a:rPr kumimoji="1" lang="en-US" altLang="zh-CN" i="1" dirty="0" err="1" smtClean="0"/>
              <a:t>y</a:t>
            </a:r>
            <a:r>
              <a:rPr kumimoji="1" lang="en-US" altLang="zh-CN" i="1" baseline="-25000" dirty="0" err="1" smtClean="0"/>
              <a:t>n</a:t>
            </a:r>
            <a:r>
              <a:rPr kumimoji="1" lang="en-US" altLang="zh-CN" i="1" baseline="-25000" dirty="0" smtClean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i="1" dirty="0" err="1" smtClean="0"/>
              <a:t>x</a:t>
            </a:r>
            <a:r>
              <a:rPr kumimoji="1" lang="en-US" altLang="zh-CN" baseline="30000" dirty="0" err="1" smtClean="0"/>
              <a:t>T</a:t>
            </a:r>
            <a:r>
              <a:rPr kumimoji="1" lang="en-US" altLang="zh-CN" dirty="0" smtClean="0"/>
              <a:t> </a:t>
            </a:r>
            <a:r>
              <a:rPr kumimoji="1" lang="en-US" altLang="zh-CN" i="1" dirty="0" smtClean="0"/>
              <a:t>y</a:t>
            </a:r>
            <a:r>
              <a:rPr kumimoji="1" lang="zh-CN" altLang="en-US" dirty="0" smtClean="0"/>
              <a:t>．</a:t>
            </a:r>
            <a:endParaRPr lang="zh-CN" altLang="en-US" dirty="0" smtClean="0"/>
          </a:p>
          <a:p>
            <a:pPr marL="381000" indent="-381000" algn="ctr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endParaRPr kumimoji="1" lang="en-US" altLang="zh-CN" dirty="0" smtClean="0"/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1" lang="zh-CN" altLang="en-US" dirty="0" smtClean="0"/>
              <a:t>内积具有下列性质（其中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为 </a:t>
            </a:r>
            <a:r>
              <a:rPr kumimoji="1" lang="en-US" altLang="zh-CN" i="1" dirty="0" smtClean="0"/>
              <a:t>n </a:t>
            </a:r>
            <a:r>
              <a:rPr kumimoji="1" lang="zh-CN" altLang="en-US" dirty="0" smtClean="0"/>
              <a:t>维向量，</a:t>
            </a:r>
            <a:r>
              <a:rPr kumimoji="1" lang="en-US" altLang="zh-CN" i="1" dirty="0" smtClean="0">
                <a:latin typeface="Symbol" pitchFamily="18" charset="2"/>
              </a:rPr>
              <a:t>l </a:t>
            </a:r>
            <a:r>
              <a:rPr kumimoji="1" lang="zh-CN" altLang="en-US" dirty="0" smtClean="0"/>
              <a:t>为实数）：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1" lang="zh-CN" altLang="en-US" dirty="0" smtClean="0">
                <a:solidFill>
                  <a:srgbClr val="0000FF"/>
                </a:solidFill>
              </a:rPr>
              <a:t>对称性：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[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．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1" lang="zh-CN" altLang="en-US" dirty="0" smtClean="0">
                <a:solidFill>
                  <a:srgbClr val="0000FF"/>
                </a:solidFill>
              </a:rPr>
              <a:t>线性性质：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kumimoji="1" lang="en-US" altLang="zh-CN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 = </a:t>
            </a:r>
            <a:r>
              <a:rPr kumimoji="1" lang="en-US" altLang="zh-CN" i="1" dirty="0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．</a:t>
            </a:r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1" lang="zh-CN" altLang="en-US" dirty="0" smtClean="0"/>
              <a:t>                       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 + 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] = 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] + [</a:t>
            </a:r>
            <a:r>
              <a:rPr kumimoji="1" lang="en-US" altLang="zh-CN" i="1" dirty="0" smtClean="0"/>
              <a:t>y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z</a:t>
            </a:r>
            <a:r>
              <a:rPr kumimoji="1" lang="en-US" altLang="zh-CN" dirty="0" smtClean="0"/>
              <a:t>] 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1" lang="zh-CN" altLang="en-US" dirty="0" smtClean="0"/>
              <a:t>当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 = 0</a:t>
            </a:r>
            <a:r>
              <a:rPr kumimoji="1" lang="zh-CN" altLang="en-US" dirty="0" smtClean="0"/>
              <a:t>（零向量） 时，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>
                <a:solidFill>
                  <a:srgbClr val="0000FF"/>
                </a:solidFill>
              </a:rPr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>
                <a:solidFill>
                  <a:srgbClr val="0000FF"/>
                </a:solidFill>
              </a:rPr>
              <a:t>x</a:t>
            </a:r>
            <a:r>
              <a:rPr kumimoji="1" lang="en-US" altLang="zh-CN" dirty="0" smtClean="0"/>
              <a:t>] = 0</a:t>
            </a:r>
            <a:r>
              <a:rPr kumimoji="1" lang="zh-CN" altLang="en-US" dirty="0" smtClean="0"/>
              <a:t>；</a:t>
            </a:r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1" lang="zh-CN" altLang="en-US" dirty="0" smtClean="0"/>
              <a:t>	当 </a:t>
            </a:r>
            <a:r>
              <a:rPr kumimoji="1" lang="en-US" altLang="zh-CN" i="1" dirty="0" smtClean="0"/>
              <a:t>x </a:t>
            </a:r>
            <a:r>
              <a:rPr kumimoji="1" lang="en-US" altLang="en-US" dirty="0" smtClean="0"/>
              <a:t>≠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（零向量） 时， </a:t>
            </a:r>
            <a:r>
              <a:rPr kumimoji="1" lang="en-US" altLang="zh-CN" dirty="0" smtClean="0"/>
              <a:t>[</a:t>
            </a:r>
            <a:r>
              <a:rPr kumimoji="1" lang="en-US" altLang="zh-CN" i="1" dirty="0" smtClean="0">
                <a:solidFill>
                  <a:srgbClr val="0000FF"/>
                </a:solidFill>
              </a:rPr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>
                <a:solidFill>
                  <a:srgbClr val="0000FF"/>
                </a:solidFill>
              </a:rPr>
              <a:t>x</a:t>
            </a:r>
            <a:r>
              <a:rPr kumimoji="1" lang="en-US" altLang="zh-CN" dirty="0" smtClean="0"/>
              <a:t>] </a:t>
            </a:r>
            <a:r>
              <a:rPr kumimoji="1" lang="en-US" altLang="zh-CN" dirty="0" smtClean="0">
                <a:latin typeface="Symbol" pitchFamily="18" charset="2"/>
              </a:rPr>
              <a:t>&gt;</a:t>
            </a:r>
            <a:r>
              <a:rPr kumimoji="1" lang="en-US" altLang="zh-CN" dirty="0" smtClean="0"/>
              <a:t> 0</a:t>
            </a:r>
            <a:r>
              <a:rPr kumimoji="1" lang="zh-CN" altLang="en-US" dirty="0" smtClean="0"/>
              <a:t>．</a:t>
            </a:r>
            <a:endParaRPr kumimoji="1" lang="en-US" altLang="zh-CN" dirty="0" smtClean="0"/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endParaRPr kumimoji="1" lang="en-US" altLang="zh-CN" dirty="0" smtClean="0"/>
          </a:p>
          <a:p>
            <a:pPr marL="381000" indent="-381000" algn="ctr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1" lang="en-US" altLang="zh-CN" dirty="0" smtClean="0"/>
              <a:t>[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x</a:t>
            </a:r>
            <a:r>
              <a:rPr kumimoji="1" lang="en-US" altLang="zh-CN" dirty="0" smtClean="0"/>
              <a:t>] = </a:t>
            </a:r>
            <a:r>
              <a:rPr kumimoji="1" lang="en-US" altLang="zh-CN" i="1" dirty="0" smtClean="0"/>
              <a:t>x</a:t>
            </a:r>
            <a:r>
              <a:rPr kumimoji="1" lang="en-US" altLang="zh-CN" baseline="-25000" dirty="0" smtClean="0"/>
              <a:t>1</a:t>
            </a:r>
            <a:r>
              <a:rPr kumimoji="1" lang="en-US" altLang="zh-CN" baseline="30000" dirty="0" smtClean="0"/>
              <a:t>2</a:t>
            </a:r>
            <a:r>
              <a:rPr kumimoji="1" lang="en-US" altLang="zh-CN" dirty="0" smtClean="0"/>
              <a:t> + </a:t>
            </a:r>
            <a:r>
              <a:rPr kumimoji="1" lang="en-US" altLang="zh-CN" i="1" dirty="0" smtClean="0"/>
              <a:t>x</a:t>
            </a:r>
            <a:r>
              <a:rPr kumimoji="1" lang="en-US" altLang="zh-CN" baseline="-25000" dirty="0" smtClean="0"/>
              <a:t>2</a:t>
            </a:r>
            <a:r>
              <a:rPr kumimoji="1" lang="en-US" altLang="zh-CN" baseline="30000" dirty="0" smtClean="0"/>
              <a:t>2</a:t>
            </a:r>
            <a:r>
              <a:rPr kumimoji="1" lang="en-US" altLang="zh-CN" dirty="0" smtClean="0"/>
              <a:t> + … + </a:t>
            </a:r>
            <a:r>
              <a:rPr kumimoji="1" lang="en-US" altLang="zh-CN" i="1" dirty="0" smtClean="0"/>
              <a:t>x</a:t>
            </a:r>
            <a:r>
              <a:rPr kumimoji="1" lang="en-US" altLang="zh-CN" i="1" baseline="-25000" dirty="0" smtClean="0"/>
              <a:t>n</a:t>
            </a:r>
            <a:r>
              <a:rPr kumimoji="1" lang="en-US" altLang="zh-CN" baseline="30000" dirty="0" smtClean="0"/>
              <a:t>2</a:t>
            </a:r>
            <a:r>
              <a:rPr kumimoji="1" lang="en-US" altLang="zh-CN" i="1" baseline="-25000" dirty="0" smtClean="0"/>
              <a:t> </a:t>
            </a:r>
            <a:r>
              <a:rPr kumimoji="1" lang="zh-CN" altLang="en-US" dirty="0" smtClean="0"/>
              <a:t> ≥ </a:t>
            </a:r>
            <a:r>
              <a:rPr kumimoji="1" lang="en-US" altLang="zh-CN" dirty="0" smtClean="0"/>
              <a:t>0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/>
          <p:cNvSpPr>
            <a:spLocks noChangeArrowheads="1"/>
          </p:cNvSpPr>
          <p:nvPr/>
        </p:nvSpPr>
        <p:spPr bwMode="auto">
          <a:xfrm>
            <a:off x="455613" y="455613"/>
            <a:ext cx="82296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说明：当 </a:t>
            </a:r>
            <a:r>
              <a:rPr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 的特征方程有重根时，就不一定有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个线性无关</a:t>
            </a:r>
            <a:endParaRPr kumimoji="1" lang="en-US" altLang="zh-CN" sz="2400" b="1" smtClean="0">
              <a:solidFill>
                <a:srgbClr val="FF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的特征向量，从而不一定能对角化．</a:t>
            </a:r>
            <a:endParaRPr kumimoji="1" lang="en-US" altLang="zh-CN" sz="2400" b="1" smtClean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>
            <a:spLocks noChangeArrowheads="1"/>
          </p:cNvSpPr>
          <p:nvPr/>
        </p:nvSpPr>
        <p:spPr bwMode="auto">
          <a:xfrm>
            <a:off x="395288" y="1928813"/>
            <a:ext cx="8458200" cy="164465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lang="zh-CN" altLang="en-US" sz="2400" b="1" smtClean="0">
                <a:solidFill>
                  <a:srgbClr val="0000FF"/>
                </a:solidFill>
              </a:rPr>
              <a:t>推论：</a:t>
            </a:r>
            <a:r>
              <a:rPr lang="zh-CN" altLang="en-US" sz="2400" b="1" smtClean="0">
                <a:solidFill>
                  <a:srgbClr val="000000"/>
                </a:solidFill>
              </a:rPr>
              <a:t>设</a:t>
            </a:r>
            <a:r>
              <a:rPr lang="zh-CN" altLang="en-US" sz="2400" b="1" smtClean="0">
                <a:solidFill>
                  <a:srgbClr val="0000FF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lang="zh-CN" altLang="en-US" sz="2400" b="1" smtClean="0">
                <a:solidFill>
                  <a:srgbClr val="000000"/>
                </a:solidFill>
              </a:rPr>
              <a:t>为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阶对称阵，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是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的特征方程的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重根，则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buChar char="•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矩阵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−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lE</a:t>
            </a:r>
            <a:r>
              <a:rPr kumimoji="1" lang="zh-CN" altLang="en-US" sz="2400" b="1" i="1" smtClean="0">
                <a:solidFill>
                  <a:srgbClr val="000000"/>
                </a:solidFill>
                <a:latin typeface="Symbol" pitchFamily="18" charset="2"/>
              </a:rPr>
              <a:t>  </a:t>
            </a:r>
            <a:r>
              <a:rPr kumimoji="1" lang="zh-CN" altLang="en-US" sz="2400" b="1" smtClean="0">
                <a:solidFill>
                  <a:srgbClr val="000000"/>
                </a:solidFill>
                <a:latin typeface="Symbol" pitchFamily="18" charset="2"/>
              </a:rPr>
              <a:t>的秩等于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−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buChar char="•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恰有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个线性无关的特征向量与特征值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对应．</a:t>
            </a:r>
            <a:endParaRPr lang="en-US" altLang="zh-CN" sz="2400" b="1" smtClean="0">
              <a:solidFill>
                <a:srgbClr val="0000FF"/>
              </a:solidFill>
            </a:endParaRPr>
          </a:p>
        </p:txBody>
      </p:sp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361950" y="4508500"/>
            <a:ext cx="8458200" cy="100806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lang="zh-CN" altLang="en-US" sz="2400" b="1" smtClean="0">
                <a:solidFill>
                  <a:srgbClr val="0000FF"/>
                </a:solidFill>
              </a:rPr>
              <a:t>推论：</a:t>
            </a:r>
            <a:r>
              <a:rPr lang="zh-CN" altLang="en-US" sz="2400" b="1" smtClean="0">
                <a:solidFill>
                  <a:srgbClr val="000000"/>
                </a:solidFill>
              </a:rPr>
              <a:t>设</a:t>
            </a:r>
            <a:r>
              <a:rPr lang="zh-CN" altLang="en-US" sz="2400" b="1" smtClean="0">
                <a:solidFill>
                  <a:srgbClr val="0000FF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lang="zh-CN" altLang="en-US" sz="2400" b="1" smtClean="0">
                <a:solidFill>
                  <a:srgbClr val="000000"/>
                </a:solidFill>
              </a:rPr>
              <a:t>为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阶对称阵，则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 </a:t>
            </a:r>
            <a:r>
              <a:rPr lang="en-US" altLang="zh-CN" sz="2400" b="1" i="1" smtClean="0">
                <a:solidFill>
                  <a:srgbClr val="000000"/>
                </a:solidFill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个特征向量必线性无关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，</a:t>
            </a:r>
            <a:endParaRPr lang="en-US" altLang="zh-CN" sz="2400" b="1" smtClean="0">
              <a:solidFill>
                <a:srgbClr val="000000"/>
              </a:solidFill>
              <a:latin typeface="楷体_GB2312" pitchFamily="49" charset="-122"/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故</a:t>
            </a:r>
            <a:r>
              <a:rPr lang="en-US" altLang="zh-CN" sz="2400" b="1" i="1" smtClean="0">
                <a:solidFill>
                  <a:srgbClr val="000000"/>
                </a:solidFill>
              </a:rPr>
              <a:t>A  </a:t>
            </a:r>
            <a:r>
              <a:rPr lang="zh-CN" altLang="en-US" sz="2400" b="1" smtClean="0">
                <a:solidFill>
                  <a:srgbClr val="000000"/>
                </a:solidFill>
              </a:rPr>
              <a:t>必可对角化</a:t>
            </a:r>
            <a:r>
              <a:rPr lang="en-US" altLang="zh-CN" sz="2400" b="1" smtClean="0">
                <a:solidFill>
                  <a:srgbClr val="000000"/>
                </a:solidFill>
              </a:rPr>
              <a:t>.</a:t>
            </a:r>
            <a:endParaRPr lang="en-US" altLang="zh-CN" sz="2400" b="1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179D8B1B-435D-44CC-86F3-7DE2606147F9}" type="slidenum">
              <a:rPr lang="en-US" altLang="zh-CN"/>
              <a:pPr algn="ctr">
                <a:defRPr/>
              </a:pPr>
              <a:t>91</a:t>
            </a:fld>
            <a:endParaRPr lang="en-US" altLang="zh-CN"/>
          </a:p>
        </p:txBody>
      </p:sp>
      <p:sp>
        <p:nvSpPr>
          <p:cNvPr id="143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22325"/>
            <a:ext cx="5610225" cy="579438"/>
          </a:xfrm>
          <a:solidFill>
            <a:srgbClr val="FFFFCC"/>
          </a:solidFill>
          <a:ln cap="flat" algn="ctr">
            <a:solidFill>
              <a:srgbClr val="66CCFF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三、实对称矩阵的相似对角化</a:t>
            </a:r>
          </a:p>
        </p:txBody>
      </p:sp>
      <p:graphicFrame>
        <p:nvGraphicFramePr>
          <p:cNvPr id="1431555" name="Object 2"/>
          <p:cNvGraphicFramePr>
            <a:graphicFrameLocks noChangeAspect="1"/>
          </p:cNvGraphicFramePr>
          <p:nvPr/>
        </p:nvGraphicFramePr>
        <p:xfrm>
          <a:off x="1763713" y="1614488"/>
          <a:ext cx="6264275" cy="528637"/>
        </p:xfrm>
        <a:graphic>
          <a:graphicData uri="http://schemas.openxmlformats.org/presentationml/2006/ole">
            <p:oleObj spid="_x0000_s158722" name="公式" r:id="rId3" imgW="2543280" imgH="209731" progId="Equation.3">
              <p:embed/>
            </p:oleObj>
          </a:graphicData>
        </a:graphic>
      </p:graphicFrame>
      <p:graphicFrame>
        <p:nvGraphicFramePr>
          <p:cNvPr id="1431556" name="Object 3"/>
          <p:cNvGraphicFramePr>
            <a:graphicFrameLocks noChangeAspect="1"/>
          </p:cNvGraphicFramePr>
          <p:nvPr/>
        </p:nvGraphicFramePr>
        <p:xfrm>
          <a:off x="2487613" y="2333625"/>
          <a:ext cx="5246687" cy="2193925"/>
        </p:xfrm>
        <a:graphic>
          <a:graphicData uri="http://schemas.openxmlformats.org/presentationml/2006/ole">
            <p:oleObj spid="_x0000_s158723" name="公式" r:id="rId4" imgW="2238423" imgH="933639" progId="Equation.3">
              <p:embed/>
            </p:oleObj>
          </a:graphicData>
        </a:graphic>
      </p:graphicFrame>
      <p:graphicFrame>
        <p:nvGraphicFramePr>
          <p:cNvPr id="1431557" name="Object 4"/>
          <p:cNvGraphicFramePr>
            <a:graphicFrameLocks noChangeAspect="1"/>
          </p:cNvGraphicFramePr>
          <p:nvPr/>
        </p:nvGraphicFramePr>
        <p:xfrm>
          <a:off x="755650" y="4710113"/>
          <a:ext cx="6408738" cy="565150"/>
        </p:xfrm>
        <a:graphic>
          <a:graphicData uri="http://schemas.openxmlformats.org/presentationml/2006/ole">
            <p:oleObj spid="_x0000_s158724" name="公式" r:id="rId5" imgW="2581176" imgH="219033" progId="Equation.3">
              <p:embed/>
            </p:oleObj>
          </a:graphicData>
        </a:graphic>
      </p:graphicFrame>
      <p:sp>
        <p:nvSpPr>
          <p:cNvPr id="1431558" name="Text Box 6"/>
          <p:cNvSpPr txBox="1">
            <a:spLocks noChangeArrowheads="1"/>
          </p:cNvSpPr>
          <p:nvPr/>
        </p:nvSpPr>
        <p:spPr bwMode="auto">
          <a:xfrm>
            <a:off x="2124075" y="5502275"/>
            <a:ext cx="1871663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FF3300"/>
                </a:solidFill>
                <a:latin typeface="Arial" charset="0"/>
              </a:rPr>
              <a:t>证明略</a:t>
            </a:r>
          </a:p>
        </p:txBody>
      </p:sp>
      <p:sp>
        <p:nvSpPr>
          <p:cNvPr id="1431559" name="Text Box 7"/>
          <p:cNvSpPr txBox="1">
            <a:spLocks noChangeArrowheads="1"/>
          </p:cNvSpPr>
          <p:nvPr/>
        </p:nvSpPr>
        <p:spPr bwMode="auto">
          <a:xfrm>
            <a:off x="468313" y="1614488"/>
            <a:ext cx="115252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</a:rPr>
              <a:t>定理</a:t>
            </a:r>
            <a:r>
              <a:rPr lang="en-US" altLang="zh-CN" sz="280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</a:rPr>
              <a:t>3</a:t>
            </a:r>
          </a:p>
        </p:txBody>
      </p:sp>
      <p:graphicFrame>
        <p:nvGraphicFramePr>
          <p:cNvPr id="1431560" name="Object 5"/>
          <p:cNvGraphicFramePr>
            <a:graphicFrameLocks noChangeAspect="1"/>
          </p:cNvGraphicFramePr>
          <p:nvPr/>
        </p:nvGraphicFramePr>
        <p:xfrm>
          <a:off x="657225" y="2262188"/>
          <a:ext cx="3076575" cy="523875"/>
        </p:xfrm>
        <a:graphic>
          <a:graphicData uri="http://schemas.openxmlformats.org/presentationml/2006/ole">
            <p:oleObj spid="_x0000_s158725" name="公式" r:id="rId6" imgW="1257323" imgH="209731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43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1558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2349AFE2-49D6-47E8-BC5C-508E95FC40FE}" type="slidenum">
              <a:rPr lang="en-US" altLang="zh-CN"/>
              <a:pPr algn="ctr">
                <a:defRPr/>
              </a:pPr>
              <a:t>92</a:t>
            </a:fld>
            <a:endParaRPr lang="en-US" altLang="zh-CN"/>
          </a:p>
        </p:txBody>
      </p:sp>
      <p:sp>
        <p:nvSpPr>
          <p:cNvPr id="1341443" name="Rectangle 2"/>
          <p:cNvSpPr>
            <a:spLocks noChangeArrowheads="1"/>
          </p:cNvSpPr>
          <p:nvPr>
            <p:ph type="title"/>
          </p:nvPr>
        </p:nvSpPr>
        <p:spPr>
          <a:xfrm>
            <a:off x="395288" y="549275"/>
            <a:ext cx="7837487" cy="731838"/>
          </a:xfrm>
          <a:solidFill>
            <a:srgbClr val="009900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 smtClean="0">
                <a:solidFill>
                  <a:srgbClr val="FFFFCC"/>
                </a:solidFill>
                <a:latin typeface="黑体" pitchFamily="2" charset="-122"/>
                <a:ea typeface="黑体" pitchFamily="2" charset="-122"/>
              </a:rPr>
              <a:t>利用正交矩阵将实对称矩阵对角化的方法</a:t>
            </a:r>
          </a:p>
        </p:txBody>
      </p:sp>
      <p:sp>
        <p:nvSpPr>
          <p:cNvPr id="1375235" name="Text Box 3"/>
          <p:cNvSpPr txBox="1">
            <a:spLocks noChangeArrowheads="1"/>
          </p:cNvSpPr>
          <p:nvPr/>
        </p:nvSpPr>
        <p:spPr bwMode="auto">
          <a:xfrm>
            <a:off x="2339975" y="1484313"/>
            <a:ext cx="2520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latin typeface="黑体" pitchFamily="2" charset="-122"/>
              </a:rPr>
              <a:t>具体</a:t>
            </a:r>
            <a:r>
              <a:rPr lang="zh-CN" altLang="en-US" sz="2800" b="1" smtClean="0">
                <a:solidFill>
                  <a:srgbClr val="FF0000"/>
                </a:solidFill>
                <a:latin typeface="黑体" pitchFamily="2" charset="-122"/>
              </a:rPr>
              <a:t>步骤</a:t>
            </a:r>
            <a:r>
              <a:rPr lang="zh-CN" altLang="en-US" sz="2800" b="1" smtClean="0">
                <a:solidFill>
                  <a:srgbClr val="000000"/>
                </a:solidFill>
                <a:latin typeface="黑体" pitchFamily="2" charset="-122"/>
              </a:rPr>
              <a:t>为：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6013" y="3573463"/>
            <a:ext cx="3811587" cy="552450"/>
            <a:chOff x="1068" y="2866"/>
            <a:chExt cx="2401" cy="348"/>
          </a:xfrm>
        </p:grpSpPr>
        <p:sp>
          <p:nvSpPr>
            <p:cNvPr id="1341453" name="Text Box 5"/>
            <p:cNvSpPr txBox="1">
              <a:spLocks noChangeArrowheads="1"/>
            </p:cNvSpPr>
            <p:nvPr/>
          </p:nvSpPr>
          <p:spPr bwMode="auto">
            <a:xfrm>
              <a:off x="1440" y="2887"/>
              <a:ext cx="20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srgbClr val="000000"/>
                  </a:solidFill>
                  <a:latin typeface="黑体" pitchFamily="2" charset="-122"/>
                </a:rPr>
                <a:t>将基础解系正交化</a:t>
              </a:r>
              <a:r>
                <a:rPr lang="en-US" altLang="zh-CN" sz="2800" b="1" smtClean="0">
                  <a:solidFill>
                    <a:srgbClr val="000000"/>
                  </a:solidFill>
                  <a:latin typeface="黑体" pitchFamily="2" charset="-122"/>
                </a:rPr>
                <a:t>;</a:t>
              </a:r>
            </a:p>
          </p:txBody>
        </p:sp>
        <p:sp>
          <p:nvSpPr>
            <p:cNvPr id="1341454" name="Text Box 6"/>
            <p:cNvSpPr txBox="1">
              <a:spLocks noChangeArrowheads="1"/>
            </p:cNvSpPr>
            <p:nvPr/>
          </p:nvSpPr>
          <p:spPr bwMode="auto">
            <a:xfrm>
              <a:off x="1068" y="2866"/>
              <a:ext cx="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黑体" pitchFamily="2" charset="-122"/>
                </a:rPr>
                <a:t>3.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116013" y="4294188"/>
            <a:ext cx="3097212" cy="533400"/>
            <a:chOff x="1068" y="3346"/>
            <a:chExt cx="1951" cy="336"/>
          </a:xfrm>
        </p:grpSpPr>
        <p:sp>
          <p:nvSpPr>
            <p:cNvPr id="1341451" name="Rectangle 8"/>
            <p:cNvSpPr>
              <a:spLocks noChangeArrowheads="1"/>
            </p:cNvSpPr>
            <p:nvPr/>
          </p:nvSpPr>
          <p:spPr bwMode="auto">
            <a:xfrm>
              <a:off x="1440" y="3355"/>
              <a:ext cx="15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srgbClr val="000000"/>
                  </a:solidFill>
                  <a:latin typeface="黑体" pitchFamily="2" charset="-122"/>
                </a:rPr>
                <a:t>再将其单位化</a:t>
              </a:r>
              <a:r>
                <a:rPr lang="en-US" altLang="zh-CN" sz="2800" b="1" smtClean="0">
                  <a:solidFill>
                    <a:srgbClr val="000000"/>
                  </a:solidFill>
                  <a:latin typeface="黑体" pitchFamily="2" charset="-122"/>
                </a:rPr>
                <a:t>.</a:t>
              </a:r>
            </a:p>
          </p:txBody>
        </p:sp>
        <p:sp>
          <p:nvSpPr>
            <p:cNvPr id="1341452" name="Text Box 9"/>
            <p:cNvSpPr txBox="1">
              <a:spLocks noChangeArrowheads="1"/>
            </p:cNvSpPr>
            <p:nvPr/>
          </p:nvSpPr>
          <p:spPr bwMode="auto">
            <a:xfrm>
              <a:off x="1068" y="3346"/>
              <a:ext cx="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黑体" pitchFamily="2" charset="-122"/>
                </a:rPr>
                <a:t>4.</a:t>
              </a:r>
            </a:p>
          </p:txBody>
        </p:sp>
      </p:grpSp>
      <p:graphicFrame>
        <p:nvGraphicFramePr>
          <p:cNvPr id="1375242" name="Object 2"/>
          <p:cNvGraphicFramePr>
            <a:graphicFrameLocks noChangeAspect="1"/>
          </p:cNvGraphicFramePr>
          <p:nvPr/>
        </p:nvGraphicFramePr>
        <p:xfrm>
          <a:off x="1116013" y="2908300"/>
          <a:ext cx="3052762" cy="552450"/>
        </p:xfrm>
        <a:graphic>
          <a:graphicData uri="http://schemas.openxmlformats.org/presentationml/2006/ole">
            <p:oleObj spid="_x0000_s159746" name="公式" r:id="rId3" imgW="1219200" imgH="228600" progId="Equation.3">
              <p:embed/>
            </p:oleObj>
          </a:graphicData>
        </a:graphic>
      </p:graphicFrame>
      <p:graphicFrame>
        <p:nvGraphicFramePr>
          <p:cNvPr id="1375243" name="Object 3"/>
          <p:cNvGraphicFramePr>
            <a:graphicFrameLocks noChangeAspect="1"/>
          </p:cNvGraphicFramePr>
          <p:nvPr/>
        </p:nvGraphicFramePr>
        <p:xfrm>
          <a:off x="1203325" y="2211388"/>
          <a:ext cx="2624138" cy="485775"/>
        </p:xfrm>
        <a:graphic>
          <a:graphicData uri="http://schemas.openxmlformats.org/presentationml/2006/ole">
            <p:oleObj spid="_x0000_s159747" name="公式" r:id="rId4" imgW="1091726" imgH="203112" progId="Equation.3">
              <p:embed/>
            </p:oleObj>
          </a:graphicData>
        </a:graphic>
      </p:graphicFrame>
      <p:graphicFrame>
        <p:nvGraphicFramePr>
          <p:cNvPr id="137524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810000" y="2193925"/>
          <a:ext cx="2008188" cy="547688"/>
        </p:xfrm>
        <a:graphic>
          <a:graphicData uri="http://schemas.openxmlformats.org/presentationml/2006/ole">
            <p:oleObj spid="_x0000_s159748" name="公式" r:id="rId5" imgW="828671" imgH="219033" progId="Equation.3">
              <p:embed/>
            </p:oleObj>
          </a:graphicData>
        </a:graphic>
      </p:graphicFrame>
      <p:sp>
        <p:nvSpPr>
          <p:cNvPr id="1341450" name="TextBox 13"/>
          <p:cNvSpPr txBox="1">
            <a:spLocks noChangeArrowheads="1"/>
          </p:cNvSpPr>
          <p:nvPr/>
        </p:nvSpPr>
        <p:spPr bwMode="auto">
          <a:xfrm>
            <a:off x="4140200" y="2924175"/>
            <a:ext cx="3455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</a:rPr>
              <a:t>的基础解系；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7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5235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algn="ctr">
              <a:defRPr/>
            </a:pPr>
            <a:fld id="{6579FDCD-67C5-4BEB-B7E3-6C79CF49564C}" type="slidenum">
              <a:rPr lang="en-US" altLang="zh-CN"/>
              <a:pPr algn="ctr">
                <a:defRPr/>
              </a:pPr>
              <a:t>93</a:t>
            </a:fld>
            <a:endParaRPr lang="en-US" altLang="zh-CN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11188" y="476250"/>
            <a:ext cx="7416800" cy="519113"/>
            <a:chOff x="432" y="447"/>
            <a:chExt cx="4372" cy="327"/>
          </a:xfrm>
        </p:grpSpPr>
        <p:sp>
          <p:nvSpPr>
            <p:cNvPr id="1376259" name="Text Box 3"/>
            <p:cNvSpPr txBox="1">
              <a:spLocks noChangeArrowheads="1"/>
            </p:cNvSpPr>
            <p:nvPr/>
          </p:nvSpPr>
          <p:spPr bwMode="auto">
            <a:xfrm>
              <a:off x="432" y="447"/>
              <a:ext cx="43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b="1" dirty="0">
                  <a:solidFill>
                    <a:srgbClr val="000000"/>
                  </a:solidFill>
                  <a:latin typeface="黑体" pitchFamily="2" charset="-122"/>
                </a:rPr>
                <a:t>这样共可得到   个</a:t>
              </a:r>
              <a:r>
                <a:rPr lang="zh-CN" altLang="en-US" sz="2800" b="1" dirty="0">
                  <a:solidFill>
                    <a:srgbClr val="00007D">
                      <a:lumMod val="60000"/>
                      <a:lumOff val="40000"/>
                    </a:srgbClr>
                  </a:solidFill>
                  <a:latin typeface="黑体" pitchFamily="2" charset="-122"/>
                </a:rPr>
                <a:t>两两正交的单位特征向量</a:t>
              </a:r>
            </a:p>
          </p:txBody>
        </p:sp>
        <p:graphicFrame>
          <p:nvGraphicFramePr>
            <p:cNvPr id="1342484" name="Object 10"/>
            <p:cNvGraphicFramePr>
              <a:graphicFrameLocks noChangeAspect="1"/>
            </p:cNvGraphicFramePr>
            <p:nvPr/>
          </p:nvGraphicFramePr>
          <p:xfrm>
            <a:off x="1872" y="528"/>
            <a:ext cx="182" cy="192"/>
          </p:xfrm>
          <a:graphic>
            <a:graphicData uri="http://schemas.openxmlformats.org/presentationml/2006/ole">
              <p:oleObj spid="_x0000_s160777" name="Equation" r:id="rId4" imgW="228600" imgH="241200" progId="Equation.DSMT4">
                <p:embed/>
              </p:oleObj>
            </a:graphicData>
          </a:graphic>
        </p:graphicFrame>
      </p:grpSp>
      <p:sp>
        <p:nvSpPr>
          <p:cNvPr id="1376265" name="Text Box 9"/>
          <p:cNvSpPr txBox="1">
            <a:spLocks noChangeArrowheads="1"/>
          </p:cNvSpPr>
          <p:nvPr/>
        </p:nvSpPr>
        <p:spPr bwMode="auto">
          <a:xfrm>
            <a:off x="987425" y="3087688"/>
            <a:ext cx="488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</a:rPr>
              <a:t>有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476375" y="4724400"/>
            <a:ext cx="4897438" cy="534988"/>
            <a:chOff x="1519" y="3249"/>
            <a:chExt cx="2934" cy="337"/>
          </a:xfrm>
        </p:grpSpPr>
        <p:sp>
          <p:nvSpPr>
            <p:cNvPr id="1342481" name="Text Box 11"/>
            <p:cNvSpPr txBox="1">
              <a:spLocks noChangeArrowheads="1"/>
            </p:cNvSpPr>
            <p:nvPr/>
          </p:nvSpPr>
          <p:spPr bwMode="auto">
            <a:xfrm>
              <a:off x="1519" y="3249"/>
              <a:ext cx="29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srgbClr val="000000"/>
                  </a:solidFill>
                  <a:latin typeface="黑体" pitchFamily="2" charset="-122"/>
                </a:rPr>
                <a:t>对角阵中            的顺序</a:t>
              </a:r>
            </a:p>
          </p:txBody>
        </p:sp>
        <p:graphicFrame>
          <p:nvGraphicFramePr>
            <p:cNvPr id="1342482" name="Object 9"/>
            <p:cNvGraphicFramePr>
              <a:graphicFrameLocks noChangeAspect="1"/>
            </p:cNvGraphicFramePr>
            <p:nvPr/>
          </p:nvGraphicFramePr>
          <p:xfrm>
            <a:off x="2562" y="3294"/>
            <a:ext cx="1152" cy="292"/>
          </p:xfrm>
          <a:graphic>
            <a:graphicData uri="http://schemas.openxmlformats.org/presentationml/2006/ole">
              <p:oleObj spid="_x0000_s160776" name="Equation" r:id="rId5" imgW="1701800" imgH="431800" progId="Equation.DSMT4">
                <p:embed/>
              </p:oleObj>
            </a:graphicData>
          </a:graphic>
        </p:graphicFrame>
      </p:grpSp>
      <p:graphicFrame>
        <p:nvGraphicFramePr>
          <p:cNvPr id="1376272" name="Object 2"/>
          <p:cNvGraphicFramePr>
            <a:graphicFrameLocks noChangeAspect="1"/>
          </p:cNvGraphicFramePr>
          <p:nvPr/>
        </p:nvGraphicFramePr>
        <p:xfrm>
          <a:off x="5148263" y="2276475"/>
          <a:ext cx="3363912" cy="2397125"/>
        </p:xfrm>
        <a:graphic>
          <a:graphicData uri="http://schemas.openxmlformats.org/presentationml/2006/ole">
            <p:oleObj spid="_x0000_s160770" name="公式" r:id="rId6" imgW="1320227" imgH="939392" progId="Equation.3">
              <p:embed/>
            </p:oleObj>
          </a:graphicData>
        </a:graphic>
      </p:graphicFrame>
      <p:sp>
        <p:nvSpPr>
          <p:cNvPr id="1376277" name="WordArt 21"/>
          <p:cNvSpPr>
            <a:spLocks noChangeArrowheads="1" noChangeShapeType="1" noTextEdit="1"/>
          </p:cNvSpPr>
          <p:nvPr/>
        </p:nvSpPr>
        <p:spPr bwMode="black">
          <a:xfrm>
            <a:off x="325438" y="4724400"/>
            <a:ext cx="1008062" cy="5302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18750"/>
              </a:avLst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kern="1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solidFill>
                  <a:srgbClr val="FF3300"/>
                </a:soli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楷体_GB2312"/>
              </a:rPr>
              <a:t>注</a:t>
            </a:r>
          </a:p>
        </p:txBody>
      </p:sp>
      <p:graphicFrame>
        <p:nvGraphicFramePr>
          <p:cNvPr id="1376278" name="Object 5"/>
          <p:cNvGraphicFramePr>
            <a:graphicFrameLocks noChangeAspect="1"/>
          </p:cNvGraphicFramePr>
          <p:nvPr/>
        </p:nvGraphicFramePr>
        <p:xfrm>
          <a:off x="1835150" y="2205038"/>
          <a:ext cx="2921000" cy="565150"/>
        </p:xfrm>
        <a:graphic>
          <a:graphicData uri="http://schemas.openxmlformats.org/presentationml/2006/ole">
            <p:oleObj spid="_x0000_s160771" name="公式" r:id="rId7" imgW="1171425" imgH="219033" progId="Equation.3">
              <p:embed/>
            </p:oleObj>
          </a:graphicData>
        </a:graphic>
      </p:graphicFrame>
      <p:graphicFrame>
        <p:nvGraphicFramePr>
          <p:cNvPr id="1376279" name="Object 6"/>
          <p:cNvGraphicFramePr>
            <a:graphicFrameLocks noChangeAspect="1"/>
          </p:cNvGraphicFramePr>
          <p:nvPr/>
        </p:nvGraphicFramePr>
        <p:xfrm>
          <a:off x="2901950" y="981075"/>
          <a:ext cx="2039938" cy="565150"/>
        </p:xfrm>
        <a:graphic>
          <a:graphicData uri="http://schemas.openxmlformats.org/presentationml/2006/ole">
            <p:oleObj spid="_x0000_s160772" name="公式" r:id="rId8" imgW="818987" imgH="219033" progId="Equation.3">
              <p:embed/>
            </p:oleObj>
          </a:graphicData>
        </a:graphic>
      </p:graphicFrame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476375" y="5300663"/>
            <a:ext cx="7273925" cy="565150"/>
            <a:chOff x="930" y="3339"/>
            <a:chExt cx="4582" cy="356"/>
          </a:xfrm>
        </p:grpSpPr>
        <p:sp>
          <p:nvSpPr>
            <p:cNvPr id="1342479" name="Text Box 15"/>
            <p:cNvSpPr txBox="1">
              <a:spLocks noChangeArrowheads="1"/>
            </p:cNvSpPr>
            <p:nvPr/>
          </p:nvSpPr>
          <p:spPr bwMode="auto">
            <a:xfrm>
              <a:off x="930" y="3339"/>
              <a:ext cx="458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srgbClr val="000000"/>
                  </a:solidFill>
                  <a:latin typeface="黑体" pitchFamily="2" charset="-122"/>
                </a:rPr>
                <a:t>要与特征向量           的排列顺序一致。</a:t>
              </a:r>
            </a:p>
          </p:txBody>
        </p:sp>
        <p:graphicFrame>
          <p:nvGraphicFramePr>
            <p:cNvPr id="1342480" name="Object 8"/>
            <p:cNvGraphicFramePr>
              <a:graphicFrameLocks noChangeAspect="1"/>
            </p:cNvGraphicFramePr>
            <p:nvPr/>
          </p:nvGraphicFramePr>
          <p:xfrm>
            <a:off x="2327" y="3339"/>
            <a:ext cx="1285" cy="356"/>
          </p:xfrm>
          <a:graphic>
            <a:graphicData uri="http://schemas.openxmlformats.org/presentationml/2006/ole">
              <p:oleObj spid="_x0000_s160775" name="公式" r:id="rId9" imgW="818987" imgH="219033" progId="Equation.3">
                <p:embed/>
              </p:oleObj>
            </a:graphicData>
          </a:graphic>
        </p:graphicFrame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11188" y="1557338"/>
            <a:ext cx="6985000" cy="565150"/>
            <a:chOff x="385" y="981"/>
            <a:chExt cx="4400" cy="356"/>
          </a:xfrm>
        </p:grpSpPr>
        <p:sp>
          <p:nvSpPr>
            <p:cNvPr id="1342477" name="Text Box 7"/>
            <p:cNvSpPr txBox="1">
              <a:spLocks noChangeArrowheads="1"/>
            </p:cNvSpPr>
            <p:nvPr/>
          </p:nvSpPr>
          <p:spPr bwMode="auto">
            <a:xfrm>
              <a:off x="385" y="981"/>
              <a:ext cx="44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黑体" pitchFamily="2" charset="-122"/>
                </a:rPr>
                <a:t>5. </a:t>
              </a:r>
              <a:r>
                <a:rPr lang="zh-CN" altLang="en-US" sz="2800" b="1" smtClean="0">
                  <a:solidFill>
                    <a:srgbClr val="000000"/>
                  </a:solidFill>
                  <a:latin typeface="黑体" pitchFamily="2" charset="-122"/>
                </a:rPr>
                <a:t>以           为列向量构成正交矩阵</a:t>
              </a:r>
            </a:p>
          </p:txBody>
        </p:sp>
        <p:graphicFrame>
          <p:nvGraphicFramePr>
            <p:cNvPr id="1342478" name="Object 7"/>
            <p:cNvGraphicFramePr>
              <a:graphicFrameLocks noChangeAspect="1"/>
            </p:cNvGraphicFramePr>
            <p:nvPr/>
          </p:nvGraphicFramePr>
          <p:xfrm>
            <a:off x="1010" y="981"/>
            <a:ext cx="1286" cy="356"/>
          </p:xfrm>
          <a:graphic>
            <a:graphicData uri="http://schemas.openxmlformats.org/presentationml/2006/ole">
              <p:oleObj spid="_x0000_s160774" name="公式" r:id="rId10" imgW="818987" imgH="219033" progId="Equation.3">
                <p:embed/>
              </p:oleObj>
            </a:graphicData>
          </a:graphic>
        </p:graphicFrame>
      </p:grpSp>
      <p:graphicFrame>
        <p:nvGraphicFramePr>
          <p:cNvPr id="1884171" name="Object 11"/>
          <p:cNvGraphicFramePr>
            <a:graphicFrameLocks noChangeAspect="1"/>
          </p:cNvGraphicFramePr>
          <p:nvPr/>
        </p:nvGraphicFramePr>
        <p:xfrm>
          <a:off x="1931988" y="3127375"/>
          <a:ext cx="3170237" cy="517525"/>
        </p:xfrm>
        <a:graphic>
          <a:graphicData uri="http://schemas.openxmlformats.org/presentationml/2006/ole">
            <p:oleObj spid="_x0000_s160773" name="公式" r:id="rId11" imgW="1244600" imgH="203200" progId="Equation.3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7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8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7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7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6265" grpId="0"/>
      <p:bldP spid="137627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457200" y="1484313"/>
            <a:ext cx="8231188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例：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设                               ，求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正交阵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P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，使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en-US" sz="2400" b="1" i="1" baseline="30000" smtClean="0">
                <a:solidFill>
                  <a:srgbClr val="000000"/>
                </a:solidFill>
              </a:rPr>
              <a:t>−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1</a:t>
            </a:r>
            <a:r>
              <a:rPr lang="en-US" altLang="zh-CN" sz="2400" b="1" i="1" smtClean="0">
                <a:solidFill>
                  <a:srgbClr val="000000"/>
                </a:solidFill>
              </a:rPr>
              <a:t>AP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 </a:t>
            </a:r>
            <a:r>
              <a:rPr lang="zh-CN" altLang="en-US" sz="2400" b="1" smtClean="0">
                <a:solidFill>
                  <a:srgbClr val="000000"/>
                </a:solidFill>
              </a:rPr>
              <a:t>对角阵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解：</a:t>
            </a:r>
            <a:r>
              <a:rPr lang="zh-CN" altLang="en-US" sz="2400" b="1" smtClean="0">
                <a:solidFill>
                  <a:srgbClr val="000000"/>
                </a:solidFill>
              </a:rPr>
              <a:t>因为</a:t>
            </a:r>
            <a:r>
              <a:rPr lang="zh-CN" altLang="en-US" sz="2400" b="1" smtClean="0">
                <a:solidFill>
                  <a:srgbClr val="0000FF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lang="zh-CN" altLang="en-US" sz="2400" b="1" smtClean="0">
                <a:solidFill>
                  <a:srgbClr val="000000"/>
                </a:solidFill>
              </a:rPr>
              <a:t>是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对称阵，所以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可以对角化．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求得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的特征值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en-US" sz="2400" b="1" i="1" smtClean="0">
                <a:solidFill>
                  <a:srgbClr val="000000"/>
                </a:solidFill>
              </a:rPr>
              <a:t>−</a:t>
            </a:r>
            <a:r>
              <a:rPr lang="en-US" altLang="zh-CN" sz="2400" b="1" smtClean="0">
                <a:solidFill>
                  <a:srgbClr val="000000"/>
                </a:solidFill>
              </a:rPr>
              <a:t>2</a:t>
            </a:r>
            <a:r>
              <a:rPr lang="zh-CN" altLang="en-US" sz="2400" b="1" smtClean="0">
                <a:solidFill>
                  <a:srgbClr val="000000"/>
                </a:solidFill>
              </a:rPr>
              <a:t>，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2400" b="1" smtClean="0">
                <a:solidFill>
                  <a:srgbClr val="000000"/>
                </a:solidFill>
              </a:rPr>
              <a:t> = 1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graphicFrame>
        <p:nvGraphicFramePr>
          <p:cNvPr id="1343491" name="Object 4"/>
          <p:cNvGraphicFramePr>
            <a:graphicFrameLocks noChangeAspect="1"/>
          </p:cNvGraphicFramePr>
          <p:nvPr/>
        </p:nvGraphicFramePr>
        <p:xfrm>
          <a:off x="1476375" y="1081088"/>
          <a:ext cx="2282825" cy="1393825"/>
        </p:xfrm>
        <a:graphic>
          <a:graphicData uri="http://schemas.openxmlformats.org/presentationml/2006/ole">
            <p:oleObj spid="_x0000_s161794" name="Equation" r:id="rId3" imgW="1143000" imgH="698500" progId="">
              <p:embed/>
            </p:oleObj>
          </a:graphicData>
        </a:graphic>
      </p:graphicFrame>
      <p:graphicFrame>
        <p:nvGraphicFramePr>
          <p:cNvPr id="226308" name="Object 5"/>
          <p:cNvGraphicFramePr>
            <a:graphicFrameLocks noChangeAspect="1"/>
          </p:cNvGraphicFramePr>
          <p:nvPr/>
        </p:nvGraphicFramePr>
        <p:xfrm>
          <a:off x="1781175" y="3432175"/>
          <a:ext cx="5581650" cy="1393825"/>
        </p:xfrm>
        <a:graphic>
          <a:graphicData uri="http://schemas.openxmlformats.org/presentationml/2006/ole">
            <p:oleObj spid="_x0000_s161795" name="Equation" r:id="rId4" imgW="2794000" imgH="698500" progId="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288" y="692150"/>
            <a:ext cx="65532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7D">
                    <a:lumMod val="60000"/>
                    <a:lumOff val="40000"/>
                  </a:srgbClr>
                </a:solidFill>
                <a:latin typeface="Arial" charset="0"/>
              </a:rPr>
              <a:t>四、举例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6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457200" y="1066800"/>
            <a:ext cx="8575675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当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</a:t>
            </a:r>
            <a:r>
              <a:rPr lang="en-US" altLang="en-US" sz="2400" b="1" i="1" smtClean="0">
                <a:solidFill>
                  <a:srgbClr val="000000"/>
                </a:solidFill>
              </a:rPr>
              <a:t>−</a:t>
            </a:r>
            <a:r>
              <a:rPr lang="en-US" altLang="zh-CN" sz="2400" b="1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时， 解方程组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lang="en-US" altLang="zh-CN" sz="2400" b="1" smtClean="0">
                <a:solidFill>
                  <a:srgbClr val="000000"/>
                </a:solidFill>
              </a:rPr>
              <a:t>+ 2</a:t>
            </a:r>
            <a:r>
              <a:rPr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0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i="1" smtClean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i="1" smtClean="0">
                <a:solidFill>
                  <a:srgbClr val="000000"/>
                </a:solidFill>
              </a:rPr>
              <a:t>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                                                        ，得基础解系                 ．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当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2400" b="1" smtClean="0">
                <a:solidFill>
                  <a:srgbClr val="000000"/>
                </a:solidFill>
              </a:rPr>
              <a:t> = 1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时， 解方程组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en-US" sz="2400" b="1" i="1" smtClean="0">
                <a:solidFill>
                  <a:srgbClr val="000000"/>
                </a:solidFill>
              </a:rPr>
              <a:t>−</a:t>
            </a:r>
            <a:r>
              <a:rPr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0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i="1" smtClean="0">
                <a:solidFill>
                  <a:srgbClr val="000000"/>
                </a:solidFill>
              </a:rPr>
              <a:t>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                                                        ，得                                   ．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</p:txBody>
      </p:sp>
      <p:graphicFrame>
        <p:nvGraphicFramePr>
          <p:cNvPr id="227331" name="Object 8"/>
          <p:cNvGraphicFramePr>
            <a:graphicFrameLocks noChangeAspect="1"/>
          </p:cNvGraphicFramePr>
          <p:nvPr/>
        </p:nvGraphicFramePr>
        <p:xfrm>
          <a:off x="468313" y="1658938"/>
          <a:ext cx="4567237" cy="1393825"/>
        </p:xfrm>
        <a:graphic>
          <a:graphicData uri="http://schemas.openxmlformats.org/presentationml/2006/ole">
            <p:oleObj spid="_x0000_s162818" name="Equation" r:id="rId3" imgW="2286000" imgH="698500" progId="">
              <p:embed/>
            </p:oleObj>
          </a:graphicData>
        </a:graphic>
      </p:graphicFrame>
      <p:graphicFrame>
        <p:nvGraphicFramePr>
          <p:cNvPr id="227332" name="Object 9"/>
          <p:cNvGraphicFramePr>
            <a:graphicFrameLocks noChangeAspect="1"/>
          </p:cNvGraphicFramePr>
          <p:nvPr/>
        </p:nvGraphicFramePr>
        <p:xfrm>
          <a:off x="6877050" y="1631950"/>
          <a:ext cx="1293813" cy="1393825"/>
        </p:xfrm>
        <a:graphic>
          <a:graphicData uri="http://schemas.openxmlformats.org/presentationml/2006/ole">
            <p:oleObj spid="_x0000_s162819" name="Equation" r:id="rId4" imgW="647700" imgH="698500" progId="">
              <p:embed/>
            </p:oleObj>
          </a:graphicData>
        </a:graphic>
      </p:graphicFrame>
      <p:graphicFrame>
        <p:nvGraphicFramePr>
          <p:cNvPr id="227333" name="Object 10"/>
          <p:cNvGraphicFramePr>
            <a:graphicFrameLocks noChangeAspect="1"/>
          </p:cNvGraphicFramePr>
          <p:nvPr/>
        </p:nvGraphicFramePr>
        <p:xfrm>
          <a:off x="471488" y="3833813"/>
          <a:ext cx="4719637" cy="1393825"/>
        </p:xfrm>
        <a:graphic>
          <a:graphicData uri="http://schemas.openxmlformats.org/presentationml/2006/ole">
            <p:oleObj spid="_x0000_s162820" name="Equation" r:id="rId5" imgW="2362200" imgH="698500" progId="">
              <p:embed/>
            </p:oleObj>
          </a:graphicData>
        </a:graphic>
      </p:graphicFrame>
      <p:graphicFrame>
        <p:nvGraphicFramePr>
          <p:cNvPr id="227334" name="Object 11"/>
          <p:cNvGraphicFramePr>
            <a:graphicFrameLocks noChangeAspect="1"/>
          </p:cNvGraphicFramePr>
          <p:nvPr/>
        </p:nvGraphicFramePr>
        <p:xfrm>
          <a:off x="5867400" y="3833813"/>
          <a:ext cx="2587625" cy="1393825"/>
        </p:xfrm>
        <a:graphic>
          <a:graphicData uri="http://schemas.openxmlformats.org/presentationml/2006/ole">
            <p:oleObj spid="_x0000_s162821" name="Equation" r:id="rId6" imgW="1295400" imgH="6985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7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7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27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7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457200" y="808038"/>
            <a:ext cx="8231188" cy="524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Char char="p"/>
            </a:pPr>
            <a:r>
              <a:rPr lang="zh-CN" altLang="en-US" sz="2400" b="1" smtClean="0">
                <a:solidFill>
                  <a:srgbClr val="000000"/>
                </a:solidFill>
              </a:rPr>
              <a:t>当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en-US" sz="2400" b="1" i="1" smtClean="0">
                <a:solidFill>
                  <a:srgbClr val="000000"/>
                </a:solidFill>
              </a:rPr>
              <a:t>−</a:t>
            </a:r>
            <a:r>
              <a:rPr lang="en-US" altLang="zh-CN" sz="2400" b="1" smtClean="0">
                <a:solidFill>
                  <a:srgbClr val="000000"/>
                </a:solidFill>
              </a:rPr>
              <a:t>2</a:t>
            </a:r>
            <a:r>
              <a:rPr lang="zh-CN" altLang="en-US" sz="2400" b="1" smtClean="0">
                <a:solidFill>
                  <a:srgbClr val="000000"/>
                </a:solidFill>
              </a:rPr>
              <a:t>时，对应的特征向量为                  ；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Char char="p"/>
            </a:pPr>
            <a:r>
              <a:rPr lang="zh-CN" altLang="en-US" sz="2400" b="1" smtClean="0">
                <a:solidFill>
                  <a:srgbClr val="000000"/>
                </a:solidFill>
              </a:rPr>
              <a:t>当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2400" b="1" smtClean="0">
                <a:solidFill>
                  <a:srgbClr val="000000"/>
                </a:solidFill>
              </a:rPr>
              <a:t> = 1 </a:t>
            </a:r>
            <a:r>
              <a:rPr lang="zh-CN" altLang="en-US" sz="2400" b="1" smtClean="0">
                <a:solidFill>
                  <a:srgbClr val="000000"/>
                </a:solidFill>
              </a:rPr>
              <a:t>时，对应的特征向量为                                   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Char char="p"/>
            </a:pPr>
            <a:endParaRPr lang="en-US" altLang="zh-CN" sz="2400" b="1" smtClean="0">
              <a:solidFill>
                <a:srgbClr val="000000"/>
              </a:solidFill>
              <a:latin typeface="楷体_GB2312" pitchFamily="49" charset="-122"/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显然，必有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⊥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⊥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，但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⊥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未必成立．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于是把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正交化：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此时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⊥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h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x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⊥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h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h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⊥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h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graphicFrame>
        <p:nvGraphicFramePr>
          <p:cNvPr id="1345539" name="Object 5"/>
          <p:cNvGraphicFramePr>
            <a:graphicFrameLocks noChangeAspect="1"/>
          </p:cNvGraphicFramePr>
          <p:nvPr/>
        </p:nvGraphicFramePr>
        <p:xfrm>
          <a:off x="5510213" y="404813"/>
          <a:ext cx="1293812" cy="1393825"/>
        </p:xfrm>
        <a:graphic>
          <a:graphicData uri="http://schemas.openxmlformats.org/presentationml/2006/ole">
            <p:oleObj spid="_x0000_s163842" name="Equation" r:id="rId3" imgW="647700" imgH="698500" progId="">
              <p:embed/>
            </p:oleObj>
          </a:graphicData>
        </a:graphic>
      </p:graphicFrame>
      <p:graphicFrame>
        <p:nvGraphicFramePr>
          <p:cNvPr id="1345540" name="Object 6"/>
          <p:cNvGraphicFramePr>
            <a:graphicFrameLocks noChangeAspect="1"/>
          </p:cNvGraphicFramePr>
          <p:nvPr/>
        </p:nvGraphicFramePr>
        <p:xfrm>
          <a:off x="5867400" y="1819275"/>
          <a:ext cx="2587625" cy="1393825"/>
        </p:xfrm>
        <a:graphic>
          <a:graphicData uri="http://schemas.openxmlformats.org/presentationml/2006/ole">
            <p:oleObj spid="_x0000_s163843" name="Equation" r:id="rId4" imgW="1295400" imgH="698500" progId="">
              <p:embed/>
            </p:oleObj>
          </a:graphicData>
        </a:graphic>
      </p:graphicFrame>
      <p:graphicFrame>
        <p:nvGraphicFramePr>
          <p:cNvPr id="231429" name="Object 7"/>
          <p:cNvGraphicFramePr>
            <a:graphicFrameLocks noChangeAspect="1"/>
          </p:cNvGraphicFramePr>
          <p:nvPr/>
        </p:nvGraphicFramePr>
        <p:xfrm>
          <a:off x="1747838" y="4164013"/>
          <a:ext cx="5613400" cy="1397000"/>
        </p:xfrm>
        <a:graphic>
          <a:graphicData uri="http://schemas.openxmlformats.org/presentationml/2006/ole">
            <p:oleObj spid="_x0000_s163844" name="Equation" r:id="rId5" imgW="2806700" imgH="6985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1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1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323850" y="455613"/>
            <a:ext cx="862965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FF3300"/>
                </a:solidFill>
              </a:rPr>
              <a:t>单位化：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Char char="p"/>
            </a:pPr>
            <a:r>
              <a:rPr lang="zh-CN" altLang="en-US" sz="2400" b="1" smtClean="0">
                <a:solidFill>
                  <a:srgbClr val="000000"/>
                </a:solidFill>
              </a:rPr>
              <a:t>当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en-US" sz="2400" b="1" i="1" smtClean="0">
                <a:solidFill>
                  <a:srgbClr val="000000"/>
                </a:solidFill>
              </a:rPr>
              <a:t>−</a:t>
            </a:r>
            <a:r>
              <a:rPr lang="en-US" altLang="zh-CN" sz="2400" b="1" smtClean="0">
                <a:solidFill>
                  <a:srgbClr val="000000"/>
                </a:solidFill>
              </a:rPr>
              <a:t>2</a:t>
            </a:r>
            <a:r>
              <a:rPr lang="zh-CN" altLang="en-US" sz="2400" b="1" smtClean="0">
                <a:solidFill>
                  <a:srgbClr val="000000"/>
                </a:solidFill>
              </a:rPr>
              <a:t>时，对应的特征向量为                  ；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Char char="p"/>
            </a:pPr>
            <a:r>
              <a:rPr lang="zh-CN" altLang="en-US" sz="2400" b="1" smtClean="0">
                <a:solidFill>
                  <a:srgbClr val="000000"/>
                </a:solidFill>
              </a:rPr>
              <a:t>当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2400" b="1" smtClean="0">
                <a:solidFill>
                  <a:srgbClr val="000000"/>
                </a:solidFill>
              </a:rPr>
              <a:t> = 1 </a:t>
            </a:r>
            <a:r>
              <a:rPr lang="zh-CN" altLang="en-US" sz="2400" b="1" smtClean="0">
                <a:solidFill>
                  <a:srgbClr val="000000"/>
                </a:solidFill>
              </a:rPr>
              <a:t>时，对应的特征向量为                                       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  <a:endParaRPr kumimoji="1" lang="en-US" altLang="zh-CN" sz="2400" b="1" smtClean="0">
              <a:solidFill>
                <a:srgbClr val="000000"/>
              </a:solidFill>
            </a:endParaRPr>
          </a:p>
        </p:txBody>
      </p:sp>
      <p:graphicFrame>
        <p:nvGraphicFramePr>
          <p:cNvPr id="1346563" name="Object 6"/>
          <p:cNvGraphicFramePr>
            <a:graphicFrameLocks noChangeAspect="1"/>
          </p:cNvGraphicFramePr>
          <p:nvPr/>
        </p:nvGraphicFramePr>
        <p:xfrm>
          <a:off x="5376863" y="979488"/>
          <a:ext cx="1293812" cy="1393825"/>
        </p:xfrm>
        <a:graphic>
          <a:graphicData uri="http://schemas.openxmlformats.org/presentationml/2006/ole">
            <p:oleObj spid="_x0000_s164866" name="Equation" r:id="rId3" imgW="647700" imgH="698500" progId="">
              <p:embed/>
            </p:oleObj>
          </a:graphicData>
        </a:graphic>
      </p:graphicFrame>
      <p:graphicFrame>
        <p:nvGraphicFramePr>
          <p:cNvPr id="1346564" name="Object 7"/>
          <p:cNvGraphicFramePr>
            <a:graphicFrameLocks noChangeAspect="1"/>
          </p:cNvGraphicFramePr>
          <p:nvPr/>
        </p:nvGraphicFramePr>
        <p:xfrm>
          <a:off x="5734050" y="3330575"/>
          <a:ext cx="2943225" cy="1393825"/>
        </p:xfrm>
        <a:graphic>
          <a:graphicData uri="http://schemas.openxmlformats.org/presentationml/2006/ole">
            <p:oleObj spid="_x0000_s164867" name="Equation" r:id="rId4" imgW="1473200" imgH="698500" progId="">
              <p:embed/>
            </p:oleObj>
          </a:graphicData>
        </a:graphic>
      </p:graphicFrame>
      <p:sp>
        <p:nvSpPr>
          <p:cNvPr id="232454" name="AutoShape 6"/>
          <p:cNvSpPr>
            <a:spLocks noChangeArrowheads="1"/>
          </p:cNvSpPr>
          <p:nvPr/>
        </p:nvSpPr>
        <p:spPr bwMode="auto">
          <a:xfrm>
            <a:off x="1116013" y="2479675"/>
            <a:ext cx="457200" cy="5032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232455" name="Object 8"/>
          <p:cNvGraphicFramePr>
            <a:graphicFrameLocks noChangeAspect="1"/>
          </p:cNvGraphicFramePr>
          <p:nvPr/>
        </p:nvGraphicFramePr>
        <p:xfrm>
          <a:off x="1690688" y="2035175"/>
          <a:ext cx="1801812" cy="1393825"/>
        </p:xfrm>
        <a:graphic>
          <a:graphicData uri="http://schemas.openxmlformats.org/presentationml/2006/ole">
            <p:oleObj spid="_x0000_s164868" name="Equation" r:id="rId5" imgW="901309" imgH="698197" progId="">
              <p:embed/>
            </p:oleObj>
          </a:graphicData>
        </a:graphic>
      </p:graphicFrame>
      <p:sp>
        <p:nvSpPr>
          <p:cNvPr id="232456" name="AutoShape 8"/>
          <p:cNvSpPr>
            <a:spLocks noChangeArrowheads="1"/>
          </p:cNvSpPr>
          <p:nvPr/>
        </p:nvSpPr>
        <p:spPr bwMode="auto">
          <a:xfrm>
            <a:off x="1116013" y="4927600"/>
            <a:ext cx="457200" cy="5032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232457" name="Object 9"/>
          <p:cNvGraphicFramePr>
            <a:graphicFrameLocks noChangeAspect="1"/>
          </p:cNvGraphicFramePr>
          <p:nvPr/>
        </p:nvGraphicFramePr>
        <p:xfrm>
          <a:off x="1690688" y="4483100"/>
          <a:ext cx="3629025" cy="1393825"/>
        </p:xfrm>
        <a:graphic>
          <a:graphicData uri="http://schemas.openxmlformats.org/presentationml/2006/ole">
            <p:oleObj spid="_x0000_s164869" name="Equation" r:id="rId6" imgW="1816100" imgH="6985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4" grpId="0" animBg="1"/>
      <p:bldP spid="23245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6156325" y="3616325"/>
            <a:ext cx="2663825" cy="25923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457200" y="808038"/>
            <a:ext cx="8231188" cy="524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Char char="p"/>
            </a:pPr>
            <a:r>
              <a:rPr lang="zh-CN" altLang="en-US" sz="2400" b="1" smtClean="0">
                <a:solidFill>
                  <a:srgbClr val="000000"/>
                </a:solidFill>
              </a:rPr>
              <a:t>当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en-US" sz="2400" b="1" i="1" smtClean="0">
                <a:solidFill>
                  <a:srgbClr val="000000"/>
                </a:solidFill>
              </a:rPr>
              <a:t>−</a:t>
            </a:r>
            <a:r>
              <a:rPr lang="en-US" altLang="zh-CN" sz="2400" b="1" smtClean="0">
                <a:solidFill>
                  <a:srgbClr val="000000"/>
                </a:solidFill>
              </a:rPr>
              <a:t>2</a:t>
            </a:r>
            <a:r>
              <a:rPr lang="zh-CN" altLang="en-US" sz="2400" b="1" smtClean="0">
                <a:solidFill>
                  <a:srgbClr val="000000"/>
                </a:solidFill>
              </a:rPr>
              <a:t>时，对应的特征向量为                        ；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Char char="p"/>
            </a:pPr>
            <a:r>
              <a:rPr lang="zh-CN" altLang="en-US" sz="2400" b="1" smtClean="0">
                <a:solidFill>
                  <a:srgbClr val="000000"/>
                </a:solidFill>
              </a:rPr>
              <a:t>当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2400" b="1" smtClean="0">
                <a:solidFill>
                  <a:srgbClr val="000000"/>
                </a:solidFill>
              </a:rPr>
              <a:t> = 1 </a:t>
            </a:r>
            <a:r>
              <a:rPr lang="zh-CN" altLang="en-US" sz="2400" b="1" smtClean="0">
                <a:solidFill>
                  <a:srgbClr val="000000"/>
                </a:solidFill>
              </a:rPr>
              <a:t>时，对应的特征向量为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Char char="p"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Char char="p"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Char char="p"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  <a:latin typeface="楷体_GB2312" pitchFamily="49" charset="-122"/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  <a:latin typeface="楷体_GB2312" pitchFamily="49" charset="-122"/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于是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,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,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构成正交阵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从而                                             ． </a:t>
            </a:r>
            <a:endParaRPr lang="zh-CN" altLang="en-US" sz="2400" b="1" i="1" smtClean="0">
              <a:solidFill>
                <a:srgbClr val="000000"/>
              </a:solidFill>
            </a:endParaRPr>
          </a:p>
        </p:txBody>
      </p:sp>
      <p:graphicFrame>
        <p:nvGraphicFramePr>
          <p:cNvPr id="1347588" name="Object 6"/>
          <p:cNvGraphicFramePr>
            <a:graphicFrameLocks noChangeAspect="1"/>
          </p:cNvGraphicFramePr>
          <p:nvPr/>
        </p:nvGraphicFramePr>
        <p:xfrm>
          <a:off x="5364163" y="404813"/>
          <a:ext cx="1801812" cy="1393825"/>
        </p:xfrm>
        <a:graphic>
          <a:graphicData uri="http://schemas.openxmlformats.org/presentationml/2006/ole">
            <p:oleObj spid="_x0000_s165890" name="Equation" r:id="rId3" imgW="901309" imgH="698197" progId="">
              <p:embed/>
            </p:oleObj>
          </a:graphicData>
        </a:graphic>
      </p:graphicFrame>
      <p:graphicFrame>
        <p:nvGraphicFramePr>
          <p:cNvPr id="1347589" name="Object 7"/>
          <p:cNvGraphicFramePr>
            <a:graphicFrameLocks noChangeAspect="1"/>
          </p:cNvGraphicFramePr>
          <p:nvPr/>
        </p:nvGraphicFramePr>
        <p:xfrm>
          <a:off x="1800225" y="2500313"/>
          <a:ext cx="3629025" cy="1393825"/>
        </p:xfrm>
        <a:graphic>
          <a:graphicData uri="http://schemas.openxmlformats.org/presentationml/2006/ole">
            <p:oleObj spid="_x0000_s165891" name="Equation" r:id="rId4" imgW="1816100" imgH="698500" progId="">
              <p:embed/>
            </p:oleObj>
          </a:graphicData>
        </a:graphic>
      </p:graphicFrame>
      <p:graphicFrame>
        <p:nvGraphicFramePr>
          <p:cNvPr id="233479" name="Object 8"/>
          <p:cNvGraphicFramePr>
            <a:graphicFrameLocks noChangeAspect="1"/>
          </p:cNvGraphicFramePr>
          <p:nvPr/>
        </p:nvGraphicFramePr>
        <p:xfrm>
          <a:off x="3924300" y="3573463"/>
          <a:ext cx="4924425" cy="2660650"/>
        </p:xfrm>
        <a:graphic>
          <a:graphicData uri="http://schemas.openxmlformats.org/presentationml/2006/ole">
            <p:oleObj spid="_x0000_s165892" name="Equation" r:id="rId5" imgW="2463800" imgH="1333500" progId="">
              <p:embed/>
            </p:oleObj>
          </a:graphicData>
        </a:graphic>
      </p:graphicFrame>
      <p:graphicFrame>
        <p:nvGraphicFramePr>
          <p:cNvPr id="233480" name="Object 9"/>
          <p:cNvGraphicFramePr>
            <a:graphicFrameLocks noChangeAspect="1"/>
          </p:cNvGraphicFramePr>
          <p:nvPr/>
        </p:nvGraphicFramePr>
        <p:xfrm>
          <a:off x="1187450" y="5157788"/>
          <a:ext cx="3324225" cy="1393825"/>
        </p:xfrm>
        <a:graphic>
          <a:graphicData uri="http://schemas.openxmlformats.org/presentationml/2006/ole">
            <p:oleObj spid="_x0000_s165893" name="Equation" r:id="rId6" imgW="1663700" imgH="6985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3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34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8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9" name="Object 12"/>
          <p:cNvGraphicFramePr>
            <a:graphicFrameLocks noChangeAspect="1"/>
          </p:cNvGraphicFramePr>
          <p:nvPr/>
        </p:nvGraphicFramePr>
        <p:xfrm>
          <a:off x="900113" y="1196975"/>
          <a:ext cx="3832225" cy="1393825"/>
        </p:xfrm>
        <a:graphic>
          <a:graphicData uri="http://schemas.openxmlformats.org/presentationml/2006/ole">
            <p:oleObj spid="_x0000_s166914" name="Equation" r:id="rId3" imgW="1917700" imgH="698500" progId="">
              <p:embed/>
            </p:oleObj>
          </a:graphicData>
        </a:graphic>
      </p:graphicFrame>
      <p:graphicFrame>
        <p:nvGraphicFramePr>
          <p:cNvPr id="233480" name="Object 13"/>
          <p:cNvGraphicFramePr>
            <a:graphicFrameLocks noChangeAspect="1"/>
          </p:cNvGraphicFramePr>
          <p:nvPr/>
        </p:nvGraphicFramePr>
        <p:xfrm>
          <a:off x="5424488" y="1196975"/>
          <a:ext cx="3324225" cy="1393825"/>
        </p:xfrm>
        <a:graphic>
          <a:graphicData uri="http://schemas.openxmlformats.org/presentationml/2006/ole">
            <p:oleObj spid="_x0000_s166915" name="Equation" r:id="rId4" imgW="1663700" imgH="698500" progId="">
              <p:embed/>
            </p:oleObj>
          </a:graphicData>
        </a:graphic>
      </p:graphicFrame>
      <p:sp>
        <p:nvSpPr>
          <p:cNvPr id="1348612" name="矩形 3"/>
          <p:cNvSpPr>
            <a:spLocks noChangeArrowheads="1"/>
          </p:cNvSpPr>
          <p:nvPr/>
        </p:nvSpPr>
        <p:spPr bwMode="auto">
          <a:xfrm>
            <a:off x="900113" y="3198813"/>
            <a:ext cx="35877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FF3300"/>
                </a:solidFill>
              </a:rPr>
              <a:t>问题：这样的解法对吗？</a:t>
            </a:r>
            <a:endParaRPr lang="en-US" altLang="zh-CN" sz="2400" b="1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9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9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3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Blends 5">
    <a:dk1>
      <a:srgbClr val="000000"/>
    </a:dk1>
    <a:lt1>
      <a:srgbClr val="FFFFFF"/>
    </a:lt1>
    <a:dk2>
      <a:srgbClr val="000066"/>
    </a:dk2>
    <a:lt2>
      <a:srgbClr val="333333"/>
    </a:lt2>
    <a:accent1>
      <a:srgbClr val="C4709A"/>
    </a:accent1>
    <a:accent2>
      <a:srgbClr val="4B4EB5"/>
    </a:accent2>
    <a:accent3>
      <a:srgbClr val="FFFFFF"/>
    </a:accent3>
    <a:accent4>
      <a:srgbClr val="000000"/>
    </a:accent4>
    <a:accent5>
      <a:srgbClr val="DEBBCA"/>
    </a:accent5>
    <a:accent6>
      <a:srgbClr val="4346A4"/>
    </a:accent6>
    <a:hlink>
      <a:srgbClr val="C481CF"/>
    </a:hlink>
    <a:folHlink>
      <a:srgbClr val="76B749"/>
    </a:folHlink>
  </a:clrScheme>
</a:themeOverride>
</file>

<file path=ppt/theme/themeOverride2.xml><?xml version="1.0" encoding="utf-8"?>
<a:themeOverride xmlns:a="http://schemas.openxmlformats.org/drawingml/2006/main">
  <a:clrScheme name="1_Blends 5">
    <a:dk1>
      <a:srgbClr val="000000"/>
    </a:dk1>
    <a:lt1>
      <a:srgbClr val="FFFFFF"/>
    </a:lt1>
    <a:dk2>
      <a:srgbClr val="000066"/>
    </a:dk2>
    <a:lt2>
      <a:srgbClr val="333333"/>
    </a:lt2>
    <a:accent1>
      <a:srgbClr val="C4709A"/>
    </a:accent1>
    <a:accent2>
      <a:srgbClr val="4B4EB5"/>
    </a:accent2>
    <a:accent3>
      <a:srgbClr val="FFFFFF"/>
    </a:accent3>
    <a:accent4>
      <a:srgbClr val="000000"/>
    </a:accent4>
    <a:accent5>
      <a:srgbClr val="DEBBCA"/>
    </a:accent5>
    <a:accent6>
      <a:srgbClr val="4346A4"/>
    </a:accent6>
    <a:hlink>
      <a:srgbClr val="C481CF"/>
    </a:hlink>
    <a:folHlink>
      <a:srgbClr val="76B749"/>
    </a:folHlink>
  </a:clrScheme>
</a:themeOverride>
</file>

<file path=ppt/theme/themeOverride3.xml><?xml version="1.0" encoding="utf-8"?>
<a:themeOverride xmlns:a="http://schemas.openxmlformats.org/drawingml/2006/main">
  <a:clrScheme name="1_Blends 5">
    <a:dk1>
      <a:srgbClr val="000000"/>
    </a:dk1>
    <a:lt1>
      <a:srgbClr val="FFFFFF"/>
    </a:lt1>
    <a:dk2>
      <a:srgbClr val="000066"/>
    </a:dk2>
    <a:lt2>
      <a:srgbClr val="333333"/>
    </a:lt2>
    <a:accent1>
      <a:srgbClr val="C4709A"/>
    </a:accent1>
    <a:accent2>
      <a:srgbClr val="4B4EB5"/>
    </a:accent2>
    <a:accent3>
      <a:srgbClr val="FFFFFF"/>
    </a:accent3>
    <a:accent4>
      <a:srgbClr val="000000"/>
    </a:accent4>
    <a:accent5>
      <a:srgbClr val="DEBBCA"/>
    </a:accent5>
    <a:accent6>
      <a:srgbClr val="4346A4"/>
    </a:accent6>
    <a:hlink>
      <a:srgbClr val="C481CF"/>
    </a:hlink>
    <a:folHlink>
      <a:srgbClr val="76B749"/>
    </a:folHlink>
  </a:clrScheme>
</a:themeOverride>
</file>

<file path=ppt/theme/themeOverride4.xml><?xml version="1.0" encoding="utf-8"?>
<a:themeOverride xmlns:a="http://schemas.openxmlformats.org/drawingml/2006/main">
  <a:clrScheme name="1_Blends 5">
    <a:dk1>
      <a:srgbClr val="000000"/>
    </a:dk1>
    <a:lt1>
      <a:srgbClr val="FFFFFF"/>
    </a:lt1>
    <a:dk2>
      <a:srgbClr val="000066"/>
    </a:dk2>
    <a:lt2>
      <a:srgbClr val="333333"/>
    </a:lt2>
    <a:accent1>
      <a:srgbClr val="C4709A"/>
    </a:accent1>
    <a:accent2>
      <a:srgbClr val="4B4EB5"/>
    </a:accent2>
    <a:accent3>
      <a:srgbClr val="FFFFFF"/>
    </a:accent3>
    <a:accent4>
      <a:srgbClr val="000000"/>
    </a:accent4>
    <a:accent5>
      <a:srgbClr val="DEBBCA"/>
    </a:accent5>
    <a:accent6>
      <a:srgbClr val="4346A4"/>
    </a:accent6>
    <a:hlink>
      <a:srgbClr val="C481CF"/>
    </a:hlink>
    <a:folHlink>
      <a:srgbClr val="76B749"/>
    </a:folHlink>
  </a:clrScheme>
</a:themeOverride>
</file>

<file path=ppt/theme/themeOverride5.xml><?xml version="1.0" encoding="utf-8"?>
<a:themeOverride xmlns:a="http://schemas.openxmlformats.org/drawingml/2006/main">
  <a:clrScheme name="1_Blends 5">
    <a:dk1>
      <a:srgbClr val="000000"/>
    </a:dk1>
    <a:lt1>
      <a:srgbClr val="FFFFFF"/>
    </a:lt1>
    <a:dk2>
      <a:srgbClr val="000066"/>
    </a:dk2>
    <a:lt2>
      <a:srgbClr val="333333"/>
    </a:lt2>
    <a:accent1>
      <a:srgbClr val="C4709A"/>
    </a:accent1>
    <a:accent2>
      <a:srgbClr val="4B4EB5"/>
    </a:accent2>
    <a:accent3>
      <a:srgbClr val="FFFFFF"/>
    </a:accent3>
    <a:accent4>
      <a:srgbClr val="000000"/>
    </a:accent4>
    <a:accent5>
      <a:srgbClr val="DEBBCA"/>
    </a:accent5>
    <a:accent6>
      <a:srgbClr val="4346A4"/>
    </a:accent6>
    <a:hlink>
      <a:srgbClr val="C481CF"/>
    </a:hlink>
    <a:folHlink>
      <a:srgbClr val="76B74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7775</Words>
  <Application>Microsoft Office PowerPoint</Application>
  <PresentationFormat>全屏显示(4:3)</PresentationFormat>
  <Paragraphs>1040</Paragraphs>
  <Slides>143</Slides>
  <Notes>3</Notes>
  <HiddenSlides>5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143</vt:i4>
      </vt:variant>
    </vt:vector>
  </HeadingPairs>
  <TitlesOfParts>
    <vt:vector size="149" baseType="lpstr">
      <vt:lpstr>19_Pixel</vt:lpstr>
      <vt:lpstr>19_Blends</vt:lpstr>
      <vt:lpstr>23_Pixel</vt:lpstr>
      <vt:lpstr>Equation</vt:lpstr>
      <vt:lpstr>Microsoft 公式 3.0</vt:lpstr>
      <vt:lpstr>MathType 5.0 Equation</vt:lpstr>
      <vt:lpstr>幻灯片 1</vt:lpstr>
      <vt:lpstr>§1  向量的内积、长度及正交性</vt:lpstr>
      <vt:lpstr>向量的内积</vt:lpstr>
      <vt:lpstr>向量的内积(Inner product of vectors)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回顾：线段的长度</vt:lpstr>
      <vt:lpstr>向量的长度</vt:lpstr>
      <vt:lpstr>向量的长度</vt:lpstr>
      <vt:lpstr>向量的正交(orthogonal)性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求规范正交基的方法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一、向量的内积</vt:lpstr>
      <vt:lpstr>幻灯片 42</vt:lpstr>
      <vt:lpstr>二、向量的长度, 夹角，正交性</vt:lpstr>
      <vt:lpstr>幻灯片 44</vt:lpstr>
      <vt:lpstr>幻灯片 45</vt:lpstr>
      <vt:lpstr>幻灯片 46</vt:lpstr>
      <vt:lpstr>幻灯片 47</vt:lpstr>
      <vt:lpstr>幻灯片 48</vt:lpstr>
      <vt:lpstr>幻灯片 49</vt:lpstr>
      <vt:lpstr>§2  方阵的特征值与特征向量</vt:lpstr>
      <vt:lpstr>引言</vt:lpstr>
      <vt:lpstr>一、基本概念</vt:lpstr>
      <vt:lpstr>一、基本概念</vt:lpstr>
      <vt:lpstr>幻灯片 54</vt:lpstr>
      <vt:lpstr>幻灯片 55</vt:lpstr>
      <vt:lpstr>幻灯片 56</vt:lpstr>
      <vt:lpstr>幻灯片 57</vt:lpstr>
      <vt:lpstr>幻灯片 58</vt:lpstr>
      <vt:lpstr>幻灯片 59</vt:lpstr>
      <vt:lpstr>二、特征值的基本性质</vt:lpstr>
      <vt:lpstr>幻灯片 61</vt:lpstr>
      <vt:lpstr>二、基本性质</vt:lpstr>
      <vt:lpstr>幻灯片 63</vt:lpstr>
      <vt:lpstr>二、基本性质</vt:lpstr>
      <vt:lpstr>幻灯片 65</vt:lpstr>
      <vt:lpstr>幻灯片 66</vt:lpstr>
      <vt:lpstr>幻灯片 67</vt:lpstr>
      <vt:lpstr>幻灯片 68</vt:lpstr>
      <vt:lpstr>一、基本概念</vt:lpstr>
      <vt:lpstr>二、基本性质</vt:lpstr>
      <vt:lpstr>幻灯片 71</vt:lpstr>
      <vt:lpstr>三、特征值和特征向量的求法</vt:lpstr>
      <vt:lpstr>作业</vt:lpstr>
      <vt:lpstr>§3  相似矩阵</vt:lpstr>
      <vt:lpstr>幻灯片 75</vt:lpstr>
      <vt:lpstr>幻灯片 76</vt:lpstr>
      <vt:lpstr>幻灯片 77</vt:lpstr>
      <vt:lpstr>幻灯片 78</vt:lpstr>
      <vt:lpstr>幻灯片 79</vt:lpstr>
      <vt:lpstr>幻灯片 80</vt:lpstr>
      <vt:lpstr>小结</vt:lpstr>
      <vt:lpstr>幻灯片 82</vt:lpstr>
      <vt:lpstr>幻灯片 83</vt:lpstr>
      <vt:lpstr>§4  对称矩阵的对角化</vt:lpstr>
      <vt:lpstr>幻灯片 85</vt:lpstr>
      <vt:lpstr>幻灯片 86</vt:lpstr>
      <vt:lpstr>幻灯片 87</vt:lpstr>
      <vt:lpstr>幻灯片 88</vt:lpstr>
      <vt:lpstr>幻灯片 89</vt:lpstr>
      <vt:lpstr>幻灯片 90</vt:lpstr>
      <vt:lpstr>三、实对称矩阵的相似对角化</vt:lpstr>
      <vt:lpstr>利用正交矩阵将实对称矩阵对角化的方法</vt:lpstr>
      <vt:lpstr>幻灯片 93</vt:lpstr>
      <vt:lpstr>幻灯片 94</vt:lpstr>
      <vt:lpstr>幻灯片 95</vt:lpstr>
      <vt:lpstr>幻灯片 96</vt:lpstr>
      <vt:lpstr>幻灯片 97</vt:lpstr>
      <vt:lpstr>幻灯片 98</vt:lpstr>
      <vt:lpstr>幻灯片 99</vt:lpstr>
      <vt:lpstr>幻灯片 100</vt:lpstr>
      <vt:lpstr>幻灯片 101</vt:lpstr>
      <vt:lpstr>幻灯片 102</vt:lpstr>
      <vt:lpstr>幻灯片 103</vt:lpstr>
      <vt:lpstr>幻灯片 104</vt:lpstr>
      <vt:lpstr>幻灯片 105</vt:lpstr>
      <vt:lpstr>幻灯片 106</vt:lpstr>
      <vt:lpstr>幻灯片 107</vt:lpstr>
      <vt:lpstr>幻灯片 108</vt:lpstr>
      <vt:lpstr>幻灯片 109</vt:lpstr>
      <vt:lpstr>幻灯片 110</vt:lpstr>
      <vt:lpstr>幻灯片 111</vt:lpstr>
      <vt:lpstr>幻灯片 112</vt:lpstr>
      <vt:lpstr>幻灯片 113</vt:lpstr>
      <vt:lpstr>幻灯片 114</vt:lpstr>
      <vt:lpstr>幻灯片 115</vt:lpstr>
      <vt:lpstr>幻灯片 116</vt:lpstr>
      <vt:lpstr>三、实对称矩阵的相似对角化</vt:lpstr>
      <vt:lpstr>利用正交矩阵将实对称矩阵对角化的方法</vt:lpstr>
      <vt:lpstr>幻灯片 119</vt:lpstr>
      <vt:lpstr> 例   求 a , b 的值与正交矩阵 C , 使 </vt:lpstr>
      <vt:lpstr>幻灯片 121</vt:lpstr>
      <vt:lpstr>幻灯片 122</vt:lpstr>
      <vt:lpstr>例  </vt:lpstr>
      <vt:lpstr>幻灯片 124</vt:lpstr>
      <vt:lpstr>幻灯片 125</vt:lpstr>
      <vt:lpstr>例    设 3 阶实对称矩阵 A 的特征值是 1, 2, 3, </vt:lpstr>
      <vt:lpstr>A 的特征值是 1, 2, 3, </vt:lpstr>
      <vt:lpstr>例  设矩阵</vt:lpstr>
      <vt:lpstr>幻灯片 129</vt:lpstr>
      <vt:lpstr>作业</vt:lpstr>
      <vt:lpstr>§5  二次型及其标准形</vt:lpstr>
      <vt:lpstr>幻灯片 132</vt:lpstr>
      <vt:lpstr>幻灯片 133</vt:lpstr>
      <vt:lpstr>幻灯片 134</vt:lpstr>
      <vt:lpstr>幻灯片 135</vt:lpstr>
      <vt:lpstr>幻灯片 136</vt:lpstr>
      <vt:lpstr>幻灯片 137</vt:lpstr>
      <vt:lpstr>幻灯片 138</vt:lpstr>
      <vt:lpstr>幻灯片 139</vt:lpstr>
      <vt:lpstr>幻灯片 140</vt:lpstr>
      <vt:lpstr>幻灯片 141</vt:lpstr>
      <vt:lpstr>幻灯片 142</vt:lpstr>
      <vt:lpstr>幻灯片 143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石小川(098002)</cp:lastModifiedBy>
  <cp:revision>7</cp:revision>
  <dcterms:created xsi:type="dcterms:W3CDTF">2022-09-20T03:39:39Z</dcterms:created>
  <dcterms:modified xsi:type="dcterms:W3CDTF">2022-09-20T04:43:02Z</dcterms:modified>
</cp:coreProperties>
</file>