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638" r:id="rId3"/>
    <p:sldId id="639" r:id="rId4"/>
    <p:sldId id="640" r:id="rId5"/>
    <p:sldId id="641" r:id="rId6"/>
    <p:sldId id="625" r:id="rId7"/>
    <p:sldId id="635" r:id="rId8"/>
    <p:sldId id="636" r:id="rId9"/>
    <p:sldId id="637" r:id="rId10"/>
    <p:sldId id="645" r:id="rId11"/>
    <p:sldId id="644" r:id="rId12"/>
    <p:sldId id="626" r:id="rId13"/>
    <p:sldId id="627" r:id="rId14"/>
    <p:sldId id="628" r:id="rId15"/>
    <p:sldId id="629" r:id="rId16"/>
    <p:sldId id="631" r:id="rId17"/>
    <p:sldId id="642" r:id="rId18"/>
    <p:sldId id="633" r:id="rId19"/>
    <p:sldId id="64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14B43-5CFD-4DD9-B710-760846510D3F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60BD9-692B-4CB2-AB04-C98062A11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1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229A4-24BF-0CF4-B3A6-2503C951E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D9CFD3-CB6D-8D09-5452-423DF0594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C0D17-21A7-6D26-16CA-88434F6B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7F1A-6AC8-4AF3-8F7D-E98D6C8BDD04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DDA31-759C-7847-B9C0-F8D5B52C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FC9FD-6D8E-67C7-E301-A09E10CD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6274-2206-4C2A-A33F-735AF2FDD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9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B41DA-DD15-BD3F-23B5-2DF60785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CE37CB-AB9C-C33E-90BB-82CE76ABD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CB9D5-F633-BE99-527C-E66F006F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7F1A-6AC8-4AF3-8F7D-E98D6C8BDD04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4DDB7-E80D-24C8-CCEC-0BC000A0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B08BF-B0FF-709E-A9C4-2C5F96EA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6274-2206-4C2A-A33F-735AF2FDD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3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E08BD-34E0-C300-E609-9660ABB25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6A0D98-CF47-ECCD-4233-C7E99CF98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4C7CA-394A-4A7E-C2C9-FD1F2785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7F1A-6AC8-4AF3-8F7D-E98D6C8BDD04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A6F84-B3B3-8CA9-2F49-917693E8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46C54-B6D5-06AF-ED50-AE686694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6274-2206-4C2A-A33F-735AF2FDD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78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32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9A8F6-D12F-9A0D-A645-F991197F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14F42-5756-8062-C81E-E28B99796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194AB-48A5-C507-05CF-A5E78341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7F1A-6AC8-4AF3-8F7D-E98D6C8BDD04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D8814-D0A9-D934-43CD-42CFFEEE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A98EF-A217-EFF2-7E97-6538822B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6274-2206-4C2A-A33F-735AF2FDD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2E00F-9F73-F1CE-ACA0-818B2AF8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7E1A4-553B-C406-5A49-915C881FD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30FA0-5F85-7F02-ADE8-4CA143E8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7F1A-6AC8-4AF3-8F7D-E98D6C8BDD04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7517E-7BBC-B01A-EEE0-013D0350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19378-34EF-0925-8D46-CC5DBB8C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6274-2206-4C2A-A33F-735AF2FDD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8F216-F6F9-C1BB-F4AC-CDC2D458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0724-41AA-C09A-AC35-F2C527088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F9DEAE-A4ED-2160-3631-E073AA10D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91EF9-15F3-1204-A23F-87D2B9DF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7F1A-6AC8-4AF3-8F7D-E98D6C8BDD04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67EE6A-E0D1-61F8-C730-13797009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3B86C6-5A0B-2031-CBD8-5F7B7ADA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6274-2206-4C2A-A33F-735AF2FDD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E7D6E-0D67-32E3-CACC-A36359B0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CEE5FF-918E-F336-FC6C-A1690A648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223E94-A6E0-BC69-94B2-6614BC8E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5A1A03-D876-33E9-3483-D511542C1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0695AC-D6D3-9ABC-A6F6-16FB122B1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3DCF51-88EA-C081-53F9-472EBC9C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7F1A-6AC8-4AF3-8F7D-E98D6C8BDD04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39B634-84B5-D670-8090-AB2E8230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3AD19C-5103-9851-AAEE-15B100A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6274-2206-4C2A-A33F-735AF2FDD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6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E037B-0A23-2F41-54F2-75E955C4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795D0F-1A58-3323-7BCB-5E1BC20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7F1A-6AC8-4AF3-8F7D-E98D6C8BDD04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A80063-7799-FB42-01A3-93F5E174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3B6CAE-3B29-0BFC-94E9-3460D8E5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6274-2206-4C2A-A33F-735AF2FDD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3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0A02E-2F9D-70BE-5F91-A04E7794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7F1A-6AC8-4AF3-8F7D-E98D6C8BDD04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D9800A-C710-6ADC-F210-4B3B53A4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596753-2CE6-6358-6D3B-0BA4B67E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6274-2206-4C2A-A33F-735AF2FDD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9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3E8E3-1D86-FF2F-3EFF-4623EADC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D0279-E18F-B61E-B73D-EF5631F5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E8493D-A0C5-F5B4-B4F0-E0E6E881C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34274-D49D-24CA-9A44-565CD565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7F1A-6AC8-4AF3-8F7D-E98D6C8BDD04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C8667-5E8C-8234-0B45-56AF1F7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C450C-3668-8625-EBDA-56455419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6274-2206-4C2A-A33F-735AF2FDD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3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31FBE-D203-4EF9-E095-BB3CF23F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9E498C-6AB9-ED53-2B35-28501336A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AD05B-6FF7-4CDA-E423-5F6D64182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4788CA-18CF-7E06-C350-2FDE6460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7F1A-6AC8-4AF3-8F7D-E98D6C8BDD04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33A61-30EA-A4D9-265E-00594C3E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BE206C-C20D-F85D-272D-23F85B4B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6274-2206-4C2A-A33F-735AF2FDD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0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4A0F45-C420-D10B-59F6-2A910EC9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098C3-3A5F-B395-7B29-B0C1CDEF6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FE221-49C2-6011-D82A-A737E0B2E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F7F1A-6AC8-4AF3-8F7D-E98D6C8BDD04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A03A1-F7A4-6B81-7E35-0B57963DC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78B2F-99B1-D309-CF07-9F28BDEA4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56274-2206-4C2A-A33F-735AF2FDD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0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86967" y="2958963"/>
            <a:ext cx="3251210" cy="1220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7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7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络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7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fr-FR" altLang="zh-CN" sz="73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0795" y="2315472"/>
            <a:ext cx="1723549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37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 4 章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84337" y="3444898"/>
            <a:ext cx="16086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谢希仁  编著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3737" y="2986618"/>
            <a:ext cx="334987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333"/>
              </a:spcBef>
            </a:pPr>
            <a:r>
              <a:rPr lang="fr-FR" sz="2133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计算机网络（第 8 版）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" y="2982385"/>
            <a:ext cx="3666247" cy="4233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0" y="3940197"/>
            <a:ext cx="159808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376F80-0FCA-AA29-0069-EDDA32F4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46" y="0"/>
            <a:ext cx="4223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C24DA7-2C64-1C78-FA95-28BC5CA7E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05" y="0"/>
            <a:ext cx="4209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7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8A9214-FCD9-38FC-4128-3415C8BA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394335"/>
            <a:ext cx="8595004" cy="342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C21FA3-FE76-2B28-0511-15C7B8061082}"/>
              </a:ext>
            </a:extLst>
          </p:cNvPr>
          <p:cNvSpPr txBox="1"/>
          <p:nvPr/>
        </p:nvSpPr>
        <p:spPr>
          <a:xfrm>
            <a:off x="548640" y="4130654"/>
            <a:ext cx="7620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effectLst/>
              </a:rPr>
              <a:t>224=1110 0000</a:t>
            </a:r>
            <a:r>
              <a:rPr lang="zh-CN" altLang="en-US" sz="2800" dirty="0">
                <a:effectLst/>
              </a:rPr>
              <a:t>，子网掩码有</a:t>
            </a:r>
            <a:r>
              <a:rPr lang="en-US" altLang="zh-CN" sz="2800" dirty="0">
                <a:effectLst/>
              </a:rPr>
              <a:t>27</a:t>
            </a:r>
            <a:r>
              <a:rPr lang="zh-CN" altLang="en-US" sz="2800" dirty="0">
                <a:effectLst/>
              </a:rPr>
              <a:t>位，</a:t>
            </a:r>
            <a:r>
              <a:rPr lang="en-US" altLang="zh-CN" sz="2800" dirty="0">
                <a:effectLst/>
              </a:rPr>
              <a:t>27-24=3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effectLst/>
              </a:rPr>
              <a:t>子网数量</a:t>
            </a:r>
            <a:r>
              <a:rPr lang="en-US" altLang="zh-CN" sz="2800" dirty="0">
                <a:effectLst/>
              </a:rPr>
              <a:t>2^3=8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effectLst/>
              </a:rPr>
              <a:t>地址数量</a:t>
            </a:r>
            <a:r>
              <a:rPr lang="en-US" altLang="zh-CN" sz="2800" dirty="0">
                <a:effectLst/>
              </a:rPr>
              <a:t>2^(8-3)-2=30 </a:t>
            </a:r>
            <a:r>
              <a:rPr lang="zh-CN" altLang="en-US" sz="2800" dirty="0">
                <a:effectLst/>
              </a:rPr>
              <a:t>去掉全</a:t>
            </a:r>
            <a:r>
              <a:rPr lang="en-US" altLang="zh-CN" sz="2800" dirty="0">
                <a:effectLst/>
              </a:rPr>
              <a:t>0</a:t>
            </a:r>
            <a:r>
              <a:rPr lang="zh-CN" altLang="en-US" sz="2800" dirty="0">
                <a:effectLst/>
              </a:rPr>
              <a:t>和全</a:t>
            </a:r>
            <a:r>
              <a:rPr lang="en-US" altLang="zh-CN" sz="2800" dirty="0"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638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73E5388-319B-73F9-BB0B-97A63908C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0"/>
            <a:ext cx="10525760" cy="378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BAD1C3-92FE-7F26-456B-D95EF4B1D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7" b="642"/>
          <a:stretch/>
        </p:blipFill>
        <p:spPr bwMode="auto">
          <a:xfrm>
            <a:off x="2869565" y="1257944"/>
            <a:ext cx="9331569" cy="493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43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1CCE60-16A5-047F-9CD7-D997C5A2D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53280" cy="691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0B810AA-7C7E-8C22-EA57-F4DB913204B8}"/>
              </a:ext>
            </a:extLst>
          </p:cNvPr>
          <p:cNvSpPr txBox="1"/>
          <p:nvPr/>
        </p:nvSpPr>
        <p:spPr>
          <a:xfrm>
            <a:off x="5019042" y="1313656"/>
            <a:ext cx="66649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effectLst/>
              </a:rPr>
              <a:t>解析：</a:t>
            </a:r>
            <a:endParaRPr lang="en-US" altLang="zh-CN" sz="3200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effectLst/>
              </a:rPr>
              <a:t>目的</a:t>
            </a:r>
            <a:r>
              <a:rPr lang="en-US" altLang="zh-CN" sz="3200" dirty="0">
                <a:effectLst/>
              </a:rPr>
              <a:t>IP</a:t>
            </a:r>
            <a:r>
              <a:rPr lang="zh-CN" altLang="en-US" sz="3200" dirty="0">
                <a:effectLst/>
              </a:rPr>
              <a:t>地址为：</a:t>
            </a:r>
            <a:r>
              <a:rPr lang="en-US" altLang="zh-CN" sz="3200" dirty="0">
                <a:effectLst/>
              </a:rPr>
              <a:t>128.96.40.151</a:t>
            </a:r>
            <a:r>
              <a:rPr lang="zh-CN" altLang="en-US" sz="3200" dirty="0">
                <a:effectLst/>
              </a:rPr>
              <a:t>，与子网掩码</a:t>
            </a:r>
            <a:r>
              <a:rPr lang="en-US" altLang="zh-CN" sz="3200" dirty="0">
                <a:effectLst/>
              </a:rPr>
              <a:t>255.255.255.128</a:t>
            </a:r>
            <a:r>
              <a:rPr lang="zh-CN" altLang="en-US" sz="3200" dirty="0">
                <a:effectLst/>
              </a:rPr>
              <a:t>相与之后可得</a:t>
            </a:r>
            <a:r>
              <a:rPr lang="en-US" altLang="zh-CN" sz="3200" dirty="0">
                <a:effectLst/>
              </a:rPr>
              <a:t>128.96.40.128</a:t>
            </a:r>
            <a:r>
              <a:rPr lang="zh-CN" altLang="en-US" sz="3200" dirty="0">
                <a:effectLst/>
              </a:rPr>
              <a:t>，目的网络中没有此</a:t>
            </a:r>
            <a:r>
              <a:rPr lang="en-US" altLang="zh-CN" sz="3200" dirty="0" err="1">
                <a:effectLst/>
              </a:rPr>
              <a:t>ip</a:t>
            </a:r>
            <a:endParaRPr lang="en-US" altLang="zh-CN" sz="3200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effectLst/>
              </a:rPr>
              <a:t>与子网掩码</a:t>
            </a:r>
            <a:r>
              <a:rPr lang="en-US" altLang="zh-CN" sz="3200" dirty="0">
                <a:effectLst/>
              </a:rPr>
              <a:t>0.0.0.0</a:t>
            </a:r>
            <a:r>
              <a:rPr lang="zh-CN" altLang="en-US" sz="3200" dirty="0">
                <a:effectLst/>
              </a:rPr>
              <a:t>相与，得</a:t>
            </a:r>
            <a:r>
              <a:rPr lang="en-US" altLang="zh-CN" sz="3200" dirty="0">
                <a:effectLst/>
              </a:rPr>
              <a:t>0.0.0.0</a:t>
            </a:r>
            <a:r>
              <a:rPr lang="zh-CN" altLang="en-US" sz="3200" dirty="0">
                <a:effectLst/>
              </a:rPr>
              <a:t>，因此可以得到，该目的地址为</a:t>
            </a:r>
            <a:r>
              <a:rPr lang="en-US" altLang="zh-CN" sz="3200" dirty="0">
                <a:effectLst/>
              </a:rPr>
              <a:t>128.96.40.151</a:t>
            </a:r>
            <a:r>
              <a:rPr lang="zh-CN" altLang="en-US" sz="3200" dirty="0">
                <a:effectLst/>
              </a:rPr>
              <a:t>的</a:t>
            </a:r>
            <a:r>
              <a:rPr lang="en-US" altLang="zh-CN" sz="3200" dirty="0">
                <a:effectLst/>
              </a:rPr>
              <a:t>IP</a:t>
            </a:r>
            <a:r>
              <a:rPr lang="zh-CN" altLang="en-US" sz="3200" dirty="0">
                <a:effectLst/>
              </a:rPr>
              <a:t>分组的下一跳为</a:t>
            </a:r>
            <a:r>
              <a:rPr lang="en-US" altLang="zh-CN" sz="3200" dirty="0">
                <a:effectLst/>
              </a:rPr>
              <a:t>R3</a:t>
            </a:r>
            <a:r>
              <a:rPr lang="zh-CN" altLang="en-US" sz="3200" dirty="0">
                <a:effectLst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1758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71D1446-20CC-712C-F028-F745509F1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245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6A97447-E55E-DC24-84F8-BE4EDD02590B}"/>
              </a:ext>
            </a:extLst>
          </p:cNvPr>
          <p:cNvSpPr txBox="1"/>
          <p:nvPr/>
        </p:nvSpPr>
        <p:spPr>
          <a:xfrm>
            <a:off x="3790950" y="3429000"/>
            <a:ext cx="83216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</a:rPr>
              <a:t>解析：</a:t>
            </a:r>
            <a:r>
              <a:rPr lang="zh-CN" altLang="en-US" b="1" dirty="0">
                <a:effectLst/>
              </a:rPr>
              <a:t>网络聚合</a:t>
            </a:r>
            <a:endParaRPr lang="zh-CN" altLang="en-US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ffectLst/>
              </a:rPr>
              <a:t>1️⃣</a:t>
            </a:r>
            <a:r>
              <a:rPr lang="zh-CN" altLang="en-US" dirty="0">
                <a:effectLst/>
              </a:rPr>
              <a:t>网络</a:t>
            </a:r>
            <a:r>
              <a:rPr lang="en-US" altLang="zh-CN" dirty="0">
                <a:effectLst/>
              </a:rPr>
              <a:t>10.0.0.0/30</a:t>
            </a:r>
            <a:r>
              <a:rPr lang="zh-CN" altLang="en-US" dirty="0">
                <a:effectLst/>
              </a:rPr>
              <a:t>是</a:t>
            </a:r>
            <a:r>
              <a:rPr lang="en-US" altLang="zh-CN" dirty="0">
                <a:effectLst/>
              </a:rPr>
              <a:t>R1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R2</a:t>
            </a:r>
            <a:r>
              <a:rPr lang="zh-CN" altLang="en-US" dirty="0">
                <a:effectLst/>
              </a:rPr>
              <a:t>的直连网络，不用针对该网络给</a:t>
            </a:r>
            <a:r>
              <a:rPr lang="en-US" altLang="zh-CN" dirty="0">
                <a:effectLst/>
              </a:rPr>
              <a:t>R1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R2</a:t>
            </a:r>
            <a:r>
              <a:rPr lang="zh-CN" altLang="en-US" dirty="0">
                <a:effectLst/>
              </a:rPr>
              <a:t>分别添加路由条目，</a:t>
            </a:r>
            <a:r>
              <a:rPr lang="en-US" altLang="zh-CN" dirty="0">
                <a:effectLst/>
              </a:rPr>
              <a:t>R1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R2</a:t>
            </a:r>
            <a:r>
              <a:rPr lang="zh-CN" altLang="en-US" dirty="0">
                <a:effectLst/>
              </a:rPr>
              <a:t>可以自行得出。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ffectLst/>
              </a:rPr>
              <a:t>2️⃣</a:t>
            </a:r>
            <a:r>
              <a:rPr lang="zh-CN" altLang="en-US" dirty="0">
                <a:effectLst/>
              </a:rPr>
              <a:t>网络</a:t>
            </a:r>
            <a:r>
              <a:rPr lang="en-US" altLang="zh-CN" dirty="0">
                <a:effectLst/>
              </a:rPr>
              <a:t>192.168.0.0/26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192.168.0.64/26</a:t>
            </a:r>
            <a:r>
              <a:rPr lang="zh-CN" altLang="en-US" dirty="0">
                <a:effectLst/>
              </a:rPr>
              <a:t>以及</a:t>
            </a:r>
            <a:r>
              <a:rPr lang="en-US" altLang="zh-CN" dirty="0">
                <a:effectLst/>
              </a:rPr>
              <a:t>192.168.0.128/26</a:t>
            </a:r>
            <a:r>
              <a:rPr lang="zh-CN" altLang="en-US" dirty="0">
                <a:effectLst/>
              </a:rPr>
              <a:t>是</a:t>
            </a:r>
            <a:r>
              <a:rPr lang="en-US" altLang="zh-CN" dirty="0">
                <a:effectLst/>
              </a:rPr>
              <a:t>R2</a:t>
            </a:r>
            <a:r>
              <a:rPr lang="zh-CN" altLang="en-US" dirty="0">
                <a:effectLst/>
              </a:rPr>
              <a:t>的直连网络，</a:t>
            </a:r>
            <a:r>
              <a:rPr lang="en-US" altLang="zh-CN" dirty="0">
                <a:effectLst/>
              </a:rPr>
              <a:t>R2</a:t>
            </a:r>
            <a:r>
              <a:rPr lang="zh-CN" altLang="en-US" dirty="0">
                <a:effectLst/>
              </a:rPr>
              <a:t>可自行得出。对于</a:t>
            </a:r>
            <a:r>
              <a:rPr lang="en-US" altLang="zh-CN" dirty="0">
                <a:effectLst/>
              </a:rPr>
              <a:t>R1</a:t>
            </a:r>
            <a:r>
              <a:rPr lang="zh-CN" altLang="en-US" dirty="0">
                <a:effectLst/>
              </a:rPr>
              <a:t>，需要给其添加针对这三个网络的路由条目。最简单的方法是添加一条默认路由，即目的网络为</a:t>
            </a:r>
            <a:r>
              <a:rPr lang="en-US" altLang="zh-CN" dirty="0">
                <a:effectLst/>
              </a:rPr>
              <a:t>0.0.0.0</a:t>
            </a:r>
            <a:r>
              <a:rPr lang="zh-CN" altLang="en-US" dirty="0">
                <a:effectLst/>
              </a:rPr>
              <a:t>，子网掩码为</a:t>
            </a:r>
            <a:r>
              <a:rPr lang="en-US" altLang="zh-CN" dirty="0">
                <a:effectLst/>
              </a:rPr>
              <a:t>0.0.0.0</a:t>
            </a:r>
            <a:r>
              <a:rPr lang="zh-CN" altLang="en-US" dirty="0">
                <a:effectLst/>
              </a:rPr>
              <a:t>，下一跳为</a:t>
            </a:r>
            <a:r>
              <a:rPr lang="en-US" altLang="zh-CN" dirty="0">
                <a:effectLst/>
              </a:rPr>
              <a:t>10.0.0.2</a:t>
            </a:r>
            <a:r>
              <a:rPr lang="zh-CN" altLang="en-US" dirty="0">
                <a:effectLst/>
              </a:rPr>
              <a:t>，但没有满足要求的选项。因此</a:t>
            </a:r>
            <a:r>
              <a:rPr lang="zh-CN" altLang="en-US" b="1" dirty="0">
                <a:effectLst/>
              </a:rPr>
              <a:t>需要将这三个网络聚合成一个网络，针对聚合网络给</a:t>
            </a:r>
            <a:r>
              <a:rPr lang="en-US" altLang="zh-CN" b="1" dirty="0">
                <a:effectLst/>
              </a:rPr>
              <a:t>R1</a:t>
            </a:r>
            <a:r>
              <a:rPr lang="zh-CN" altLang="en-US" b="1" dirty="0">
                <a:effectLst/>
              </a:rPr>
              <a:t>添加一条路由条目</a:t>
            </a:r>
            <a:r>
              <a:rPr lang="zh-CN" altLang="en-US" dirty="0">
                <a:effectLst/>
              </a:rPr>
              <a:t>。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ffectLst/>
              </a:rPr>
              <a:t>3️⃣</a:t>
            </a:r>
            <a:r>
              <a:rPr lang="zh-CN" altLang="en-US" dirty="0">
                <a:effectLst/>
              </a:rPr>
              <a:t>路由聚合的方法是“找共同前缀”，</a:t>
            </a:r>
            <a:r>
              <a:rPr lang="en-US" altLang="zh-CN" dirty="0">
                <a:effectLst/>
              </a:rPr>
              <a:t>192.168.0.0/26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192.168.0.64/26</a:t>
            </a:r>
            <a:r>
              <a:rPr lang="zh-CN" altLang="en-US" dirty="0">
                <a:effectLst/>
              </a:rPr>
              <a:t>以及</a:t>
            </a:r>
            <a:r>
              <a:rPr lang="en-US" altLang="zh-CN" dirty="0">
                <a:effectLst/>
              </a:rPr>
              <a:t>192.168.0.128/26</a:t>
            </a:r>
            <a:r>
              <a:rPr lang="zh-CN" altLang="en-US" dirty="0">
                <a:effectLst/>
              </a:rPr>
              <a:t>的前</a:t>
            </a:r>
            <a:r>
              <a:rPr lang="en-US" altLang="zh-CN" dirty="0">
                <a:effectLst/>
              </a:rPr>
              <a:t>24</a:t>
            </a:r>
            <a:r>
              <a:rPr lang="zh-CN" altLang="en-US" dirty="0">
                <a:effectLst/>
              </a:rPr>
              <a:t>比特相同，相应的子网掩码为</a:t>
            </a:r>
            <a:r>
              <a:rPr lang="en-US" altLang="zh-CN" dirty="0">
                <a:effectLst/>
              </a:rPr>
              <a:t>255.255.255.0</a:t>
            </a:r>
            <a:r>
              <a:rPr lang="zh-CN" altLang="en-US" dirty="0">
                <a:effectLst/>
              </a:rPr>
              <a:t>，将</a:t>
            </a:r>
            <a:r>
              <a:rPr lang="en-US" altLang="zh-CN" dirty="0">
                <a:effectLst/>
              </a:rPr>
              <a:t>24</a:t>
            </a:r>
            <a:r>
              <a:rPr lang="zh-CN" altLang="en-US" dirty="0">
                <a:effectLst/>
              </a:rPr>
              <a:t>比特共同前缀保持不变，剩余</a:t>
            </a:r>
            <a:r>
              <a:rPr lang="en-US" altLang="zh-CN" dirty="0">
                <a:effectLst/>
              </a:rPr>
              <a:t>8</a:t>
            </a:r>
            <a:r>
              <a:rPr lang="zh-CN" altLang="en-US" dirty="0">
                <a:effectLst/>
              </a:rPr>
              <a:t>比特全部清零，写成点分十进制形式为</a:t>
            </a:r>
            <a:r>
              <a:rPr lang="en-US" altLang="zh-CN" dirty="0">
                <a:effectLst/>
              </a:rPr>
              <a:t>192.168.0.0</a:t>
            </a:r>
          </a:p>
        </p:txBody>
      </p:sp>
    </p:spTree>
    <p:extLst>
      <p:ext uri="{BB962C8B-B14F-4D97-AF65-F5344CB8AC3E}">
        <p14:creationId xmlns:p14="http://schemas.microsoft.com/office/powerpoint/2010/main" val="347840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01C1FF-1E89-6916-7673-71462E14F904}"/>
              </a:ext>
            </a:extLst>
          </p:cNvPr>
          <p:cNvSpPr txBox="1"/>
          <p:nvPr/>
        </p:nvSpPr>
        <p:spPr>
          <a:xfrm>
            <a:off x="2743200" y="2255520"/>
            <a:ext cx="56286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800" dirty="0"/>
              <a:t>第五章</a:t>
            </a:r>
          </a:p>
        </p:txBody>
      </p:sp>
    </p:spTree>
    <p:extLst>
      <p:ext uri="{BB962C8B-B14F-4D97-AF65-F5344CB8AC3E}">
        <p14:creationId xmlns:p14="http://schemas.microsoft.com/office/powerpoint/2010/main" val="141557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632B0E7-B191-58D4-93A0-26196EDBD9F5}"/>
              </a:ext>
            </a:extLst>
          </p:cNvPr>
          <p:cNvSpPr txBox="1"/>
          <p:nvPr/>
        </p:nvSpPr>
        <p:spPr>
          <a:xfrm>
            <a:off x="628650" y="5868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 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TCP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协议的拥塞控制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C80B58-A3BD-D804-5467-C37D06D2BBE3}"/>
              </a:ext>
            </a:extLst>
          </p:cNvPr>
          <p:cNvSpPr txBox="1"/>
          <p:nvPr/>
        </p:nvSpPr>
        <p:spPr>
          <a:xfrm>
            <a:off x="628650" y="10821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慢启动算法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拥塞避免算法</a:t>
            </a:r>
            <a:endParaRPr lang="zh-CN" altLang="en-US" dirty="0"/>
          </a:p>
        </p:txBody>
      </p:sp>
      <p:pic>
        <p:nvPicPr>
          <p:cNvPr id="3076" name="Picture 4" descr="img">
            <a:extLst>
              <a:ext uri="{FF2B5EF4-FFF2-40B4-BE49-F238E27FC236}">
                <a16:creationId xmlns:a16="http://schemas.microsoft.com/office/drawing/2014/main" id="{3F1DF86E-AA85-B4A9-39BB-B7B755A4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919288"/>
            <a:ext cx="5170656" cy="266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F369B9-F667-F4D5-E0FB-3FCAF2F6C61E}"/>
              </a:ext>
            </a:extLst>
          </p:cNvPr>
          <p:cNvSpPr txBox="1"/>
          <p:nvPr/>
        </p:nvSpPr>
        <p:spPr>
          <a:xfrm>
            <a:off x="5905500" y="265024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-apple-system"/>
              </a:rPr>
              <a:t>【</a:t>
            </a:r>
            <a:r>
              <a:rPr lang="zh-CN" altLang="en-US" b="1" i="0" dirty="0">
                <a:effectLst/>
                <a:latin typeface="-apple-system"/>
              </a:rPr>
              <a:t>慢开始</a:t>
            </a:r>
            <a:r>
              <a:rPr lang="en-US" altLang="zh-CN" b="0" i="0" dirty="0">
                <a:effectLst/>
                <a:latin typeface="-apple-system"/>
              </a:rPr>
              <a:t>】</a:t>
            </a:r>
            <a:r>
              <a:rPr lang="zh-CN" altLang="en-US" b="0" i="0" dirty="0">
                <a:effectLst/>
                <a:latin typeface="-apple-system"/>
              </a:rPr>
              <a:t>拥塞窗口从</a:t>
            </a:r>
            <a:r>
              <a:rPr lang="en-US" altLang="zh-CN" b="0" i="0" dirty="0">
                <a:effectLst/>
                <a:latin typeface="-apple-system"/>
              </a:rPr>
              <a:t>1</a:t>
            </a:r>
            <a:r>
              <a:rPr lang="zh-CN" altLang="en-US" b="0" i="0" dirty="0">
                <a:effectLst/>
                <a:latin typeface="-apple-system"/>
              </a:rPr>
              <a:t>指数增长；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到达阈值时进入</a:t>
            </a:r>
            <a:r>
              <a:rPr lang="en-US" altLang="zh-CN" b="0" i="0" dirty="0">
                <a:effectLst/>
                <a:latin typeface="-apple-system"/>
              </a:rPr>
              <a:t>【</a:t>
            </a:r>
            <a:r>
              <a:rPr lang="zh-CN" altLang="en-US" b="1" i="0" dirty="0">
                <a:effectLst/>
                <a:latin typeface="-apple-system"/>
              </a:rPr>
              <a:t>拥塞避免</a:t>
            </a:r>
            <a:r>
              <a:rPr lang="en-US" altLang="zh-CN" b="1" i="0" dirty="0">
                <a:effectLst/>
                <a:latin typeface="-apple-system"/>
              </a:rPr>
              <a:t>】</a:t>
            </a:r>
            <a:r>
              <a:rPr lang="zh-CN" altLang="en-US" b="0" i="0" dirty="0">
                <a:effectLst/>
                <a:latin typeface="-apple-system"/>
              </a:rPr>
              <a:t>，变成</a:t>
            </a:r>
            <a:r>
              <a:rPr lang="en-US" altLang="zh-CN" b="0" i="0" dirty="0">
                <a:effectLst/>
                <a:latin typeface="-apple-system"/>
              </a:rPr>
              <a:t>+1</a:t>
            </a:r>
            <a:r>
              <a:rPr lang="zh-CN" altLang="en-US" b="0" i="0" dirty="0">
                <a:effectLst/>
                <a:latin typeface="-apple-system"/>
              </a:rPr>
              <a:t>增长；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effectLst/>
                <a:latin typeface="-apple-system"/>
              </a:rPr>
              <a:t>【</a:t>
            </a:r>
            <a:r>
              <a:rPr lang="zh-CN" altLang="en-US" b="1" i="0" dirty="0">
                <a:effectLst/>
                <a:latin typeface="-apple-system"/>
              </a:rPr>
              <a:t>超时</a:t>
            </a:r>
            <a:r>
              <a:rPr lang="en-US" altLang="zh-CN" b="1" i="0" dirty="0">
                <a:effectLst/>
                <a:latin typeface="-apple-system"/>
              </a:rPr>
              <a:t>】</a:t>
            </a:r>
            <a:r>
              <a:rPr lang="zh-CN" altLang="en-US" b="0" i="0" dirty="0">
                <a:effectLst/>
                <a:latin typeface="-apple-system"/>
              </a:rPr>
              <a:t>，阈值变为当前</a:t>
            </a:r>
            <a:r>
              <a:rPr lang="en-US" altLang="zh-CN" b="0" i="0" dirty="0" err="1">
                <a:effectLst/>
                <a:latin typeface="-apple-system"/>
              </a:rPr>
              <a:t>cwnd</a:t>
            </a:r>
            <a:r>
              <a:rPr lang="zh-CN" altLang="en-US" b="0" i="0" dirty="0">
                <a:effectLst/>
                <a:latin typeface="-apple-system"/>
              </a:rPr>
              <a:t>的一半（不能</a:t>
            </a:r>
            <a:r>
              <a:rPr lang="en-US" altLang="zh-CN" b="0" i="0" dirty="0">
                <a:effectLst/>
                <a:latin typeface="-apple-system"/>
              </a:rPr>
              <a:t>&lt;2</a:t>
            </a:r>
            <a:r>
              <a:rPr lang="zh-CN" altLang="en-US" b="0" i="0" dirty="0">
                <a:effectLst/>
                <a:latin typeface="-apple-system"/>
              </a:rPr>
              <a:t>）；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再从</a:t>
            </a:r>
            <a:r>
              <a:rPr lang="en-US" altLang="zh-CN" b="0" i="0" dirty="0">
                <a:effectLst/>
                <a:latin typeface="-apple-system"/>
              </a:rPr>
              <a:t>【</a:t>
            </a:r>
            <a:r>
              <a:rPr lang="zh-CN" altLang="en-US" b="1" i="0" dirty="0">
                <a:effectLst/>
                <a:latin typeface="-apple-system"/>
              </a:rPr>
              <a:t>慢开始</a:t>
            </a:r>
            <a:r>
              <a:rPr lang="en-US" altLang="zh-CN" b="0" i="0" dirty="0">
                <a:effectLst/>
                <a:latin typeface="-apple-system"/>
              </a:rPr>
              <a:t>】</a:t>
            </a:r>
            <a:r>
              <a:rPr lang="zh-CN" altLang="en-US" b="0" i="0" dirty="0">
                <a:effectLst/>
                <a:latin typeface="-apple-system"/>
              </a:rPr>
              <a:t>，拥塞窗口从</a:t>
            </a:r>
            <a:r>
              <a:rPr lang="en-US" altLang="zh-CN" b="0" i="0" dirty="0">
                <a:effectLst/>
                <a:latin typeface="-apple-system"/>
              </a:rPr>
              <a:t>1</a:t>
            </a:r>
            <a:r>
              <a:rPr lang="zh-CN" altLang="en-US" b="0" i="0" dirty="0">
                <a:effectLst/>
                <a:latin typeface="-apple-system"/>
              </a:rPr>
              <a:t>指数增长</a:t>
            </a:r>
          </a:p>
        </p:txBody>
      </p:sp>
    </p:spTree>
    <p:extLst>
      <p:ext uri="{BB962C8B-B14F-4D97-AF65-F5344CB8AC3E}">
        <p14:creationId xmlns:p14="http://schemas.microsoft.com/office/powerpoint/2010/main" val="1647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5A73CDF-934D-CA0C-E0C4-43900C24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" y="446941"/>
            <a:ext cx="10444480" cy="298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99FD30-755A-74CB-AF1F-D50E6FC8C176}"/>
              </a:ext>
            </a:extLst>
          </p:cNvPr>
          <p:cNvSpPr txBox="1"/>
          <p:nvPr/>
        </p:nvSpPr>
        <p:spPr>
          <a:xfrm>
            <a:off x="1138555" y="401786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555666"/>
                </a:solidFill>
                <a:effectLst/>
              </a:rPr>
              <a:t>按照慢开始算法，发送窗口</a:t>
            </a:r>
            <a:r>
              <a:rPr lang="en-US" altLang="zh-CN" dirty="0">
                <a:solidFill>
                  <a:srgbClr val="555666"/>
                </a:solidFill>
                <a:effectLst/>
              </a:rPr>
              <a:t>=min{</a:t>
            </a:r>
            <a:r>
              <a:rPr lang="zh-CN" altLang="en-US" dirty="0">
                <a:solidFill>
                  <a:srgbClr val="555666"/>
                </a:solidFill>
                <a:effectLst/>
              </a:rPr>
              <a:t>拥塞窗口，接收窗口</a:t>
            </a:r>
            <a:r>
              <a:rPr lang="en-US" altLang="zh-CN" dirty="0">
                <a:solidFill>
                  <a:srgbClr val="555666"/>
                </a:solidFill>
                <a:effectLst/>
              </a:rPr>
              <a:t>}</a:t>
            </a:r>
            <a:r>
              <a:rPr lang="zh-CN" altLang="en-US" dirty="0">
                <a:solidFill>
                  <a:srgbClr val="555666"/>
                </a:solidFill>
                <a:effectLst/>
              </a:rPr>
              <a:t>，初始的拥塞窗口为最大报文段长度</a:t>
            </a:r>
            <a:r>
              <a:rPr lang="en-US" altLang="zh-CN" dirty="0">
                <a:solidFill>
                  <a:srgbClr val="555666"/>
                </a:solidFill>
                <a:effectLst/>
              </a:rPr>
              <a:t>1KB</a:t>
            </a:r>
            <a:r>
              <a:rPr lang="zh-CN" altLang="en-US" dirty="0">
                <a:solidFill>
                  <a:srgbClr val="555666"/>
                </a:solidFill>
                <a:effectLst/>
              </a:rPr>
              <a:t>。每经过一个</a:t>
            </a:r>
            <a:r>
              <a:rPr lang="en-US" altLang="zh-CN" dirty="0">
                <a:solidFill>
                  <a:srgbClr val="555666"/>
                </a:solidFill>
                <a:effectLst/>
              </a:rPr>
              <a:t>RTT</a:t>
            </a:r>
            <a:r>
              <a:rPr lang="zh-CN" altLang="en-US" dirty="0">
                <a:solidFill>
                  <a:srgbClr val="555666"/>
                </a:solidFill>
                <a:effectLst/>
              </a:rPr>
              <a:t>，拥塞窗口翻倍，因此需</a:t>
            </a:r>
            <a:r>
              <a:rPr lang="zh-CN" altLang="en-US" b="1" dirty="0">
                <a:solidFill>
                  <a:srgbClr val="555666"/>
                </a:solidFill>
                <a:effectLst/>
              </a:rPr>
              <a:t>至少经过</a:t>
            </a:r>
            <a:r>
              <a:rPr lang="en-US" altLang="zh-CN" b="1" dirty="0">
                <a:solidFill>
                  <a:srgbClr val="555666"/>
                </a:solidFill>
                <a:effectLst/>
              </a:rPr>
              <a:t>4</a:t>
            </a:r>
            <a:r>
              <a:rPr lang="zh-CN" altLang="en-US" b="1" dirty="0">
                <a:solidFill>
                  <a:srgbClr val="555666"/>
                </a:solidFill>
                <a:effectLst/>
              </a:rPr>
              <a:t>个</a:t>
            </a:r>
            <a:r>
              <a:rPr lang="en-US" altLang="zh-CN" b="1" dirty="0">
                <a:solidFill>
                  <a:srgbClr val="555666"/>
                </a:solidFill>
                <a:effectLst/>
              </a:rPr>
              <a:t>RTT(4×8ms=32ms)</a:t>
            </a:r>
            <a:r>
              <a:rPr lang="zh-CN" altLang="en-US" dirty="0">
                <a:solidFill>
                  <a:srgbClr val="555666"/>
                </a:solidFill>
                <a:effectLst/>
              </a:rPr>
              <a:t>，发送窗口才能达到</a:t>
            </a:r>
            <a:r>
              <a:rPr lang="en-US" altLang="zh-CN" dirty="0">
                <a:solidFill>
                  <a:srgbClr val="555666"/>
                </a:solidFill>
                <a:effectLst/>
              </a:rPr>
              <a:t>16KB</a:t>
            </a:r>
            <a:endParaRPr lang="zh-CN" altLang="en-US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555666"/>
                </a:solidFill>
                <a:effectLst/>
              </a:rPr>
              <a:t>1——2——4——8——16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16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4FB72B-0911-D96C-8496-8C699F2CC3CA}"/>
              </a:ext>
            </a:extLst>
          </p:cNvPr>
          <p:cNvSpPr txBox="1"/>
          <p:nvPr/>
        </p:nvSpPr>
        <p:spPr>
          <a:xfrm>
            <a:off x="619125" y="5201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TCP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连接的四次挥手</a:t>
            </a:r>
          </a:p>
        </p:txBody>
      </p:sp>
      <p:pic>
        <p:nvPicPr>
          <p:cNvPr id="4098" name="Picture 2" descr="img">
            <a:extLst>
              <a:ext uri="{FF2B5EF4-FFF2-40B4-BE49-F238E27FC236}">
                <a16:creationId xmlns:a16="http://schemas.microsoft.com/office/drawing/2014/main" id="{CE0F987F-03B7-A0D6-3010-B292977D8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2" y="889516"/>
            <a:ext cx="5143500" cy="30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65448E-A22A-0290-07CE-1BF05E333E02}"/>
              </a:ext>
            </a:extLst>
          </p:cNvPr>
          <p:cNvSpPr txBox="1"/>
          <p:nvPr/>
        </p:nvSpPr>
        <p:spPr>
          <a:xfrm>
            <a:off x="5619749" y="206097"/>
            <a:ext cx="545802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第一次：</a:t>
            </a:r>
            <a:r>
              <a:rPr lang="zh-CN" altLang="en-US" dirty="0"/>
              <a:t>客户向服务器发送释放连接报文段，发送端数据发送完毕，请求释放连接（FIN=1），传输的第一个数据字节的序号是x（seq=x）；客户端状态由ESTABLISHED进入FIN_WAIT_1（终止等待1状态）；</a:t>
            </a:r>
            <a:r>
              <a:rPr lang="zh-CN" altLang="en-US" b="1" dirty="0"/>
              <a:t>第二次：</a:t>
            </a:r>
            <a:r>
              <a:rPr lang="zh-CN" altLang="en-US" dirty="0"/>
              <a:t>服务器向客户发送确认段，确认字号段有效（ACK=1），服务器传输的数据序号是y（seq=y），服务器期望接收客户数据序号为x+1（ack_seq=x+1）;服务器状态由ESTABLISHED进入CLOSE_WAIT（关闭等待）； 客户端收到ACK段后，由FIN_WAIT_1进入FIN_WAIT_2；</a:t>
            </a:r>
            <a:endParaRPr lang="en-US" altLang="zh-CN" dirty="0"/>
          </a:p>
          <a:p>
            <a:r>
              <a:rPr lang="zh-CN" altLang="en-US" b="1" dirty="0"/>
              <a:t>第三次:</a:t>
            </a:r>
            <a:r>
              <a:rPr lang="zh-CN" altLang="en-US" dirty="0"/>
              <a:t>服务器向客户发送释放连接报文段，请求释放连接（FIN=1），确认字号段有效（ACK=1），表示服务器期望接收客户数据序号为x+1（ack_seq=x+1）;表示自己传输的第一个字节序号是y+1（seq=y+1）；服务器状态由CLOSE_WAIT 进入 LAST_ACK （最后确认状态）；</a:t>
            </a:r>
            <a:endParaRPr lang="en-US" altLang="zh-CN" dirty="0"/>
          </a:p>
          <a:p>
            <a:r>
              <a:rPr lang="zh-CN" altLang="en-US" b="1" dirty="0"/>
              <a:t>第四次：</a:t>
            </a:r>
            <a:r>
              <a:rPr lang="zh-CN" altLang="en-US" dirty="0"/>
              <a:t>客户向服务器发送确认段，确认字号段有效（ACK=1），表示客户传输的数据序号是x+1（seq=x+1），表示客户期望接收服务器数据序号为y+1+1（ack_seq=y+1+1）；客户端状态由FIN_WAIT_2进入TIME_WAIT，等待2MSL时间，进入CLOSED状态；服务器在收到最后一次ACK后，由LAST_ACK进入CLOSED；</a:t>
            </a:r>
          </a:p>
        </p:txBody>
      </p:sp>
    </p:spTree>
    <p:extLst>
      <p:ext uri="{BB962C8B-B14F-4D97-AF65-F5344CB8AC3E}">
        <p14:creationId xmlns:p14="http://schemas.microsoft.com/office/powerpoint/2010/main" val="25660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563E420-FA71-F7D6-B539-584CA62B1393}"/>
              </a:ext>
            </a:extLst>
          </p:cNvPr>
          <p:cNvSpPr txBox="1"/>
          <p:nvPr/>
        </p:nvSpPr>
        <p:spPr>
          <a:xfrm>
            <a:off x="1" y="136281"/>
            <a:ext cx="121919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网络层的目的：</a:t>
            </a:r>
            <a:r>
              <a:rPr lang="zh-CN" altLang="en-US" sz="2800" dirty="0"/>
              <a:t>是实现两个端系统之间的数据透明传送，具体功能包括寻址和路由选择、连接的建立、保持和终止等。</a:t>
            </a:r>
            <a:endParaRPr lang="en-US" altLang="zh-CN" sz="2800" dirty="0"/>
          </a:p>
          <a:p>
            <a:r>
              <a:rPr lang="zh-CN" altLang="en-US" sz="2800" dirty="0"/>
              <a:t>数据交换技术是报文交换（基本上被分组所替代）：采用储存转发方式，</a:t>
            </a:r>
            <a:r>
              <a:rPr lang="zh-CN" altLang="en-US" sz="2800" b="1" dirty="0"/>
              <a:t>数据交换单位</a:t>
            </a:r>
            <a:r>
              <a:rPr lang="zh-CN" altLang="en-US" sz="2800" dirty="0"/>
              <a:t>是报文。</a:t>
            </a:r>
            <a:endParaRPr lang="en-US" altLang="zh-CN" sz="2800" dirty="0"/>
          </a:p>
          <a:p>
            <a:r>
              <a:rPr lang="zh-CN" altLang="en-US" sz="2800" dirty="0"/>
              <a:t>网络层中涉及众多的协议，其中包括最重要的协议，也是TCP/IP的核心协议——</a:t>
            </a:r>
            <a:r>
              <a:rPr lang="zh-CN" altLang="en-US" sz="2800" b="1" dirty="0"/>
              <a:t>IP协议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IP协议非常简单，仅仅提供</a:t>
            </a:r>
            <a:r>
              <a:rPr lang="zh-CN" altLang="en-US" sz="2800" b="1" dirty="0"/>
              <a:t>不可靠</a:t>
            </a:r>
            <a:r>
              <a:rPr lang="zh-CN" altLang="en-US" sz="2800" dirty="0"/>
              <a:t>、</a:t>
            </a:r>
            <a:r>
              <a:rPr lang="zh-CN" altLang="en-US" sz="2800" b="1" dirty="0"/>
              <a:t>无连接</a:t>
            </a:r>
            <a:r>
              <a:rPr lang="zh-CN" altLang="en-US" sz="2800" dirty="0"/>
              <a:t>的传送服务。</a:t>
            </a:r>
            <a:endParaRPr lang="en-US" altLang="zh-CN" sz="2800" dirty="0"/>
          </a:p>
          <a:p>
            <a:r>
              <a:rPr lang="zh-CN" altLang="en-US" sz="2800" b="1" dirty="0"/>
              <a:t>IP协议的主要功能</a:t>
            </a:r>
            <a:r>
              <a:rPr lang="zh-CN" altLang="en-US" sz="2800" dirty="0"/>
              <a:t>有：无连接数据报传输、数据报路由选择和差错控制。</a:t>
            </a:r>
            <a:endParaRPr lang="en-US" altLang="zh-CN" sz="2800" dirty="0"/>
          </a:p>
          <a:p>
            <a:r>
              <a:rPr lang="zh-CN" altLang="en-US" sz="2800" dirty="0"/>
              <a:t>与IP协议配套使用实现其功能的还有地址解析协议ARP、逆地址解析协议RARP、因特网报文协议ICMP、因特网组管理协议IGMP。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E940C4-B9E0-0ECA-1BB7-4FA82893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7486"/>
            <a:ext cx="4562785" cy="210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7BA7B2F-AC79-3999-EC58-C24CD99DC9E6}"/>
              </a:ext>
            </a:extLst>
          </p:cNvPr>
          <p:cNvSpPr txBox="1"/>
          <p:nvPr/>
        </p:nvSpPr>
        <p:spPr>
          <a:xfrm>
            <a:off x="7086600" y="657136"/>
            <a:ext cx="48625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网际协议是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Internet 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网络层最核心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的协议。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虚拟互联网络的产生：实际的计算机网络错综复杂；物理设备通过使用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协议，屏蔽了物理网络之间的差异；当网络中主机使用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协议连接时，无需关注网络细节，于是形成了虚拟网络。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4251A4-735D-76FC-95D8-1D6898FC2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25" y="657136"/>
            <a:ext cx="4554275" cy="14631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8CE0EC-C937-7FE0-FBD1-63B12E8A0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219360"/>
            <a:ext cx="6124575" cy="23717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E07462-635F-958C-6AC9-01DB2021871F}"/>
              </a:ext>
            </a:extLst>
          </p:cNvPr>
          <p:cNvSpPr txBox="1"/>
          <p:nvPr/>
        </p:nvSpPr>
        <p:spPr>
          <a:xfrm>
            <a:off x="6819899" y="3617684"/>
            <a:ext cx="51911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其中，版本指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协议的版本，占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位，如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IPv4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IPv6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；首部位长度表示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首部长度，占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位，最大数值位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15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；总长度表示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数据报总长度，占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位，最大数值位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65535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；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TTL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数据报文在网络中的寿命，占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位；协议表明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数据所携带的具体数据是什么协议的，如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TCP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UDP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2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-20210829160514564">
            <a:extLst>
              <a:ext uri="{FF2B5EF4-FFF2-40B4-BE49-F238E27FC236}">
                <a16:creationId xmlns:a16="http://schemas.microsoft.com/office/drawing/2014/main" id="{3BA51E85-89BD-7435-D67D-76D967C57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14413"/>
            <a:ext cx="110871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4ED403B-C5A4-F8B9-7FCB-A26692AE7E97}"/>
              </a:ext>
            </a:extLst>
          </p:cNvPr>
          <p:cNvSpPr txBox="1"/>
          <p:nvPr/>
        </p:nvSpPr>
        <p:spPr>
          <a:xfrm>
            <a:off x="247650" y="3095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IP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协议的转发流程</a:t>
            </a:r>
          </a:p>
        </p:txBody>
      </p:sp>
    </p:spTree>
    <p:extLst>
      <p:ext uri="{BB962C8B-B14F-4D97-AF65-F5344CB8AC3E}">
        <p14:creationId xmlns:p14="http://schemas.microsoft.com/office/powerpoint/2010/main" val="166589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B86E2B65-F177-0C5C-1E43-2F6BF589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0688"/>
            <a:ext cx="12192000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A8F2BA-0B88-47ED-FD8C-CE4ED65D022A}"/>
              </a:ext>
            </a:extLst>
          </p:cNvPr>
          <p:cNvSpPr txBox="1"/>
          <p:nvPr/>
        </p:nvSpPr>
        <p:spPr>
          <a:xfrm>
            <a:off x="866774" y="3195975"/>
            <a:ext cx="31242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类（</a:t>
            </a:r>
            <a:r>
              <a:rPr lang="en-US" altLang="zh-CN" dirty="0"/>
              <a:t>8</a:t>
            </a:r>
            <a:r>
              <a:rPr lang="zh-CN" altLang="en-US" dirty="0"/>
              <a:t>网络号</a:t>
            </a:r>
            <a:r>
              <a:rPr lang="en-US" altLang="zh-CN" dirty="0"/>
              <a:t>+24</a:t>
            </a:r>
            <a:r>
              <a:rPr lang="zh-CN" altLang="en-US" dirty="0"/>
              <a:t>主机号）、</a:t>
            </a:r>
            <a:r>
              <a:rPr lang="en-US" altLang="zh-CN" dirty="0"/>
              <a:t>B</a:t>
            </a:r>
            <a:r>
              <a:rPr lang="zh-CN" altLang="en-US" dirty="0"/>
              <a:t>类（</a:t>
            </a:r>
            <a:r>
              <a:rPr lang="en-US" altLang="zh-CN" dirty="0"/>
              <a:t>16</a:t>
            </a:r>
            <a:r>
              <a:rPr lang="zh-CN" altLang="en-US" dirty="0"/>
              <a:t>网络号</a:t>
            </a:r>
            <a:r>
              <a:rPr lang="en-US" altLang="zh-CN" dirty="0"/>
              <a:t>+16</a:t>
            </a:r>
            <a:r>
              <a:rPr lang="zh-CN" altLang="en-US" dirty="0"/>
              <a:t>主机号）、</a:t>
            </a:r>
            <a:r>
              <a:rPr lang="en-US" altLang="zh-CN" dirty="0"/>
              <a:t>C</a:t>
            </a:r>
            <a:r>
              <a:rPr lang="zh-CN" altLang="en-US" dirty="0"/>
              <a:t>类（</a:t>
            </a:r>
            <a:r>
              <a:rPr lang="en-US" altLang="zh-CN" dirty="0"/>
              <a:t>24</a:t>
            </a:r>
            <a:r>
              <a:rPr lang="zh-CN" altLang="en-US" dirty="0"/>
              <a:t>网络号</a:t>
            </a:r>
            <a:r>
              <a:rPr lang="en-US" altLang="zh-CN" dirty="0"/>
              <a:t>+8</a:t>
            </a:r>
            <a:r>
              <a:rPr lang="zh-CN" altLang="en-US" dirty="0"/>
              <a:t>主机号）可以用于标识网络中的主机或路由器，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类地址作为组广播地址，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类是地址保留。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FC6E0E-C33D-B331-978C-1892A1EBE003}"/>
              </a:ext>
            </a:extLst>
          </p:cNvPr>
          <p:cNvSpPr/>
          <p:nvPr/>
        </p:nvSpPr>
        <p:spPr>
          <a:xfrm>
            <a:off x="4507612" y="3429000"/>
            <a:ext cx="6224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为什么不是</a:t>
            </a:r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0-128</a:t>
            </a:r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79B5BB-9EA6-BB44-5415-2A532144B45D}"/>
              </a:ext>
            </a:extLst>
          </p:cNvPr>
          <p:cNvSpPr txBox="1"/>
          <p:nvPr/>
        </p:nvSpPr>
        <p:spPr>
          <a:xfrm>
            <a:off x="4636394" y="43898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代表的是广播地址！！！！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98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42618" y="819525"/>
            <a:ext cx="10731701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43116" y="775244"/>
            <a:ext cx="2130711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网络前缀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690992" y="1477702"/>
            <a:ext cx="9982757" cy="959173"/>
            <a:chOff x="250826" y="1194536"/>
            <a:chExt cx="7487068" cy="71938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3859181" y="1360702"/>
              <a:ext cx="3878713" cy="395038"/>
            </a:xfrm>
            <a:prstGeom prst="rect">
              <a:avLst/>
            </a:prstGeom>
            <a:solidFill>
              <a:srgbClr val="00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19170">
                <a:spcBef>
                  <a:spcPct val="50000"/>
                </a:spcBef>
                <a:buClr>
                  <a:srgbClr val="3333CC"/>
                </a:buClr>
                <a:buSzPct val="60000"/>
                <a:defRPr/>
              </a:pPr>
              <a:r>
                <a:rPr lang="en-US" altLang="zh-CN" sz="2133" b="1" kern="0" dirty="0"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lang="zh-CN" altLang="en-US" sz="2133" b="1" kern="0" dirty="0">
                  <a:latin typeface="微软雅黑" pitchFamily="34" charset="-122"/>
                  <a:ea typeface="微软雅黑" pitchFamily="34" charset="-122"/>
                </a:rPr>
                <a:t>地址 </a:t>
              </a:r>
              <a:r>
                <a:rPr lang="en-US" altLang="zh-CN" sz="2133" b="1" kern="0" dirty="0">
                  <a:latin typeface="微软雅黑" pitchFamily="34" charset="-122"/>
                  <a:ea typeface="微软雅黑" pitchFamily="34" charset="-122"/>
                </a:rPr>
                <a:t>::= { &lt;</a:t>
              </a:r>
              <a:r>
                <a:rPr lang="zh-CN" altLang="en-US" sz="2133" b="1" kern="0" dirty="0">
                  <a:latin typeface="微软雅黑" pitchFamily="34" charset="-122"/>
                  <a:ea typeface="微软雅黑" pitchFamily="34" charset="-122"/>
                </a:rPr>
                <a:t>网络前缀</a:t>
              </a:r>
              <a:r>
                <a:rPr lang="en-US" altLang="zh-CN" sz="2133" b="1" kern="0" dirty="0">
                  <a:latin typeface="微软雅黑" pitchFamily="34" charset="-122"/>
                  <a:ea typeface="微软雅黑" pitchFamily="34" charset="-122"/>
                </a:rPr>
                <a:t>&gt;, &lt;</a:t>
              </a:r>
              <a:r>
                <a:rPr lang="zh-CN" altLang="en-US" sz="2133" b="1" kern="0" dirty="0">
                  <a:latin typeface="微软雅黑" pitchFamily="34" charset="-122"/>
                  <a:ea typeface="微软雅黑" pitchFamily="34" charset="-122"/>
                </a:rPr>
                <a:t>主机号</a:t>
              </a:r>
              <a:r>
                <a:rPr lang="en-US" altLang="zh-CN" sz="2133" b="1" kern="0" dirty="0">
                  <a:latin typeface="微软雅黑" pitchFamily="34" charset="-122"/>
                  <a:ea typeface="微软雅黑" pitchFamily="34" charset="-122"/>
                </a:rPr>
                <a:t>&gt;}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250826" y="1194536"/>
              <a:ext cx="3447098" cy="719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ts val="3467"/>
                </a:lnSpc>
              </a:pPr>
              <a:r>
                <a:rPr lang="en-US" altLang="zh-CN" sz="26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26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级结构</a:t>
              </a:r>
              <a:endPara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ts val="3467"/>
                </a:lnSpc>
              </a:pPr>
              <a:r>
                <a:rPr lang="en-US" altLang="zh-CN" sz="26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26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个字段：</a:t>
              </a:r>
              <a:r>
                <a:rPr lang="zh-CN" altLang="en-US" sz="2667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网络前缀</a:t>
              </a:r>
              <a:r>
                <a:rPr lang="zh-CN" altLang="en-US" sz="26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en-US" sz="2667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主机号</a:t>
              </a:r>
              <a:endPara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42618" y="2487661"/>
            <a:ext cx="9931132" cy="1718368"/>
            <a:chOff x="289545" y="2854700"/>
            <a:chExt cx="7448349" cy="1012188"/>
          </a:xfrm>
        </p:grpSpPr>
        <p:sp>
          <p:nvSpPr>
            <p:cNvPr id="3" name="矩形 2"/>
            <p:cNvSpPr/>
            <p:nvPr/>
          </p:nvSpPr>
          <p:spPr>
            <a:xfrm>
              <a:off x="289545" y="3102429"/>
              <a:ext cx="3168738" cy="5379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67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网络前缀的位数 </a:t>
              </a:r>
              <a:r>
                <a:rPr lang="en-US" altLang="zh-CN" sz="2667" b="1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667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667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是多少？</a:t>
              </a:r>
              <a:endParaRPr lang="en-US" altLang="zh-CN" sz="266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852346" y="2854700"/>
              <a:ext cx="3885548" cy="1012188"/>
              <a:chOff x="3852346" y="2085048"/>
              <a:chExt cx="3885548" cy="1012188"/>
            </a:xfrm>
          </p:grpSpPr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3852346" y="2085048"/>
                <a:ext cx="0" cy="34078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1219170">
                  <a:defRPr/>
                </a:pPr>
                <a:endParaRPr lang="zh-CN" altLang="en-US" sz="2133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7737894" y="2085048"/>
                <a:ext cx="0" cy="35661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1219170">
                  <a:defRPr/>
                </a:pPr>
                <a:endParaRPr lang="zh-CN" altLang="en-US" sz="2133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3880824" y="2230389"/>
                <a:ext cx="3837705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1219170">
                  <a:defRPr/>
                </a:pPr>
                <a:endParaRPr lang="zh-CN" altLang="en-US" sz="2133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5415223" y="2085048"/>
                <a:ext cx="744037" cy="24772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defTabSz="1219170" eaLnBrk="0" hangingPunct="0">
                  <a:defRPr/>
                </a:pPr>
                <a:r>
                  <a:rPr lang="en-US" altLang="zh-CN" sz="2133" b="1" kern="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32 </a:t>
                </a:r>
                <a:r>
                  <a:rPr lang="zh-CN" altLang="en-US" sz="2133" b="1" kern="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位</a:t>
                </a:r>
              </a:p>
            </p:txBody>
          </p:sp>
          <p:grpSp>
            <p:nvGrpSpPr>
              <p:cNvPr id="16" name="Group 7"/>
              <p:cNvGrpSpPr>
                <a:grpSpLocks/>
              </p:cNvGrpSpPr>
              <p:nvPr/>
            </p:nvGrpSpPr>
            <p:grpSpPr bwMode="auto">
              <a:xfrm>
                <a:off x="3859181" y="2414669"/>
                <a:ext cx="3877574" cy="368560"/>
                <a:chOff x="1205" y="3011"/>
                <a:chExt cx="3072" cy="437"/>
              </a:xfrm>
            </p:grpSpPr>
            <p:sp>
              <p:nvSpPr>
                <p:cNvPr id="17" name="Rectangle 8"/>
                <p:cNvSpPr>
                  <a:spLocks noChangeArrowheads="1"/>
                </p:cNvSpPr>
                <p:nvPr/>
              </p:nvSpPr>
              <p:spPr bwMode="auto">
                <a:xfrm>
                  <a:off x="1205" y="3011"/>
                  <a:ext cx="1536" cy="436"/>
                </a:xfrm>
                <a:prstGeom prst="rect">
                  <a:avLst/>
                </a:prstGeom>
                <a:solidFill>
                  <a:srgbClr val="00FFFF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1219170" eaLnBrk="0" hangingPunct="0">
                    <a:defRPr/>
                  </a:pPr>
                  <a:r>
                    <a:rPr lang="zh-CN" altLang="en-US" sz="1867" b="1" kern="0" dirty="0">
                      <a:solidFill>
                        <a:sysClr val="windowText" lastClr="000000"/>
                      </a:solidFill>
                      <a:latin typeface="微软雅黑" pitchFamily="34" charset="-122"/>
                      <a:ea typeface="微软雅黑" pitchFamily="34" charset="-122"/>
                    </a:rPr>
                    <a:t>网络前缀</a:t>
                  </a:r>
                  <a:endParaRPr lang="en-US" altLang="zh-CN" sz="1867" b="1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lvl="0" algn="ctr" eaLnBrk="0" hangingPunct="0">
                    <a:defRPr/>
                  </a:pPr>
                  <a:r>
                    <a:rPr lang="en-US" altLang="zh-CN" sz="1867" b="1" kern="0" dirty="0">
                      <a:solidFill>
                        <a:sysClr val="windowText" lastClr="000000"/>
                      </a:solidFill>
                      <a:latin typeface="微软雅黑" pitchFamily="34" charset="-122"/>
                      <a:ea typeface="微软雅黑" pitchFamily="34" charset="-122"/>
                    </a:rPr>
                    <a:t>(network-prefix)</a:t>
                  </a:r>
                </a:p>
              </p:txBody>
            </p:sp>
            <p:sp>
              <p:nvSpPr>
                <p:cNvPr id="18" name="Rectangle 9"/>
                <p:cNvSpPr>
                  <a:spLocks noChangeArrowheads="1"/>
                </p:cNvSpPr>
                <p:nvPr/>
              </p:nvSpPr>
              <p:spPr bwMode="auto">
                <a:xfrm>
                  <a:off x="2741" y="3012"/>
                  <a:ext cx="1536" cy="436"/>
                </a:xfrm>
                <a:prstGeom prst="rect">
                  <a:avLst/>
                </a:prstGeom>
                <a:solidFill>
                  <a:srgbClr val="0000FF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1219170" eaLnBrk="0" hangingPunct="0">
                    <a:defRPr/>
                  </a:pPr>
                  <a:r>
                    <a:rPr lang="zh-CN" altLang="en-US" sz="1867" b="1" kern="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主机号</a:t>
                  </a:r>
                  <a:endParaRPr lang="en-US" altLang="zh-CN" sz="1867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 defTabSz="1219170" eaLnBrk="0" hangingPunct="0">
                    <a:defRPr/>
                  </a:pPr>
                  <a:r>
                    <a:rPr lang="en-US" altLang="zh-CN" sz="1867" b="1" kern="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(host-id)</a:t>
                  </a:r>
                </a:p>
              </p:txBody>
            </p:sp>
          </p:grp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3852346" y="2738467"/>
                <a:ext cx="0" cy="3587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1219170">
                  <a:defRPr/>
                </a:pPr>
                <a:endParaRPr lang="zh-CN" altLang="en-US" sz="2133" ker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7737894" y="2754289"/>
                <a:ext cx="0" cy="3429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1219170">
                  <a:defRPr/>
                </a:pPr>
                <a:endParaRPr lang="zh-CN" altLang="en-US" sz="2133" ker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>
                <a:off x="3880825" y="2989758"/>
                <a:ext cx="1917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1219170">
                  <a:defRPr/>
                </a:pPr>
                <a:endParaRPr lang="zh-CN" altLang="en-US" sz="2133" ker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4552574" y="2831340"/>
                <a:ext cx="623275" cy="247729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defTabSz="1219170" eaLnBrk="0" hangingPunct="0">
                  <a:defRPr/>
                </a:pPr>
                <a:r>
                  <a:rPr lang="en-US" altLang="zh-CN" sz="2133" b="1" i="1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133" b="1" kern="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2133" b="1" kern="0" dirty="0">
                    <a:latin typeface="微软雅黑" pitchFamily="34" charset="-122"/>
                    <a:ea typeface="微软雅黑" pitchFamily="34" charset="-122"/>
                  </a:rPr>
                  <a:t>位</a:t>
                </a: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5797968" y="2754289"/>
                <a:ext cx="0" cy="3429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1219170">
                  <a:defRPr/>
                </a:pPr>
                <a:endParaRPr lang="zh-CN" altLang="en-US" sz="2133" ker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5817821" y="2989758"/>
                <a:ext cx="1917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1219170">
                  <a:defRPr/>
                </a:pPr>
                <a:endParaRPr lang="zh-CN" altLang="en-US" sz="2133" ker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6275944" y="2833630"/>
                <a:ext cx="1082388" cy="247729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defTabSz="1219170" eaLnBrk="0" hangingPunct="0">
                  <a:defRPr/>
                </a:pPr>
                <a:r>
                  <a:rPr lang="en-US" altLang="zh-CN" sz="2133" b="1" i="1" kern="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(32-n) </a:t>
                </a:r>
                <a:r>
                  <a:rPr lang="zh-CN" altLang="en-US" sz="2133" b="1" kern="0" dirty="0">
                    <a:latin typeface="微软雅黑" pitchFamily="34" charset="-122"/>
                    <a:ea typeface="微软雅黑" pitchFamily="34" charset="-122"/>
                  </a:rPr>
                  <a:t>位</a:t>
                </a: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782066" y="4012834"/>
            <a:ext cx="4073653" cy="17044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最大的区别：</a:t>
            </a:r>
            <a:endParaRPr lang="en-US" altLang="zh-CN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前缀的位数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不固定，</a:t>
            </a: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 </a:t>
            </a: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~</a:t>
            </a: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之间选取任意值。</a:t>
            </a:r>
          </a:p>
        </p:txBody>
      </p:sp>
      <p:sp>
        <p:nvSpPr>
          <p:cNvPr id="8" name="矩形 7"/>
          <p:cNvSpPr/>
          <p:nvPr/>
        </p:nvSpPr>
        <p:spPr>
          <a:xfrm>
            <a:off x="5454695" y="4338096"/>
            <a:ext cx="6369236" cy="12859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133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CIDR </a:t>
            </a:r>
            <a:r>
              <a:rPr lang="zh-CN" altLang="en-US" sz="2133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记法：</a:t>
            </a:r>
            <a:r>
              <a:rPr lang="zh-CN" altLang="en-US" sz="2133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斜线记法</a:t>
            </a: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(slash notation)</a:t>
            </a:r>
          </a:p>
          <a:p>
            <a:pPr>
              <a:lnSpc>
                <a:spcPts val="3200"/>
              </a:lnSpc>
            </a:pPr>
            <a:r>
              <a:rPr lang="en-US" altLang="zh-CN" sz="2133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a.b.c.d</a:t>
            </a:r>
            <a:r>
              <a:rPr lang="en-US" altLang="zh-CN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33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n</a:t>
            </a: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：二进制 </a:t>
            </a:r>
            <a:r>
              <a:rPr lang="en-US" altLang="zh-CN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地址的</a:t>
            </a:r>
            <a:r>
              <a:rPr lang="zh-CN" altLang="en-US" sz="2133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</a:t>
            </a:r>
            <a:r>
              <a:rPr lang="en-US" altLang="zh-CN" sz="2133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133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位是网络前缀。</a:t>
            </a:r>
            <a:endParaRPr lang="en-US" altLang="zh-CN" sz="2133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128.14.35.7</a:t>
            </a:r>
            <a:r>
              <a:rPr lang="en-US" altLang="zh-CN" sz="2133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/20</a:t>
            </a: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：前 </a:t>
            </a:r>
            <a:r>
              <a:rPr lang="en-US" altLang="zh-CN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位是网络前缀。</a:t>
            </a:r>
            <a:endParaRPr lang="en-US" altLang="zh-CN" sz="213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99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742618" y="819525"/>
            <a:ext cx="10731701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689414" y="775244"/>
            <a:ext cx="483811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地址掩码 </a:t>
            </a:r>
            <a:r>
              <a:rPr lang="en-US" altLang="zh-CN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(address mask)</a:t>
            </a:r>
            <a:endParaRPr lang="zh-CN" altLang="en-US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68"/>
          <p:cNvSpPr>
            <a:spLocks noChangeArrowheads="1"/>
          </p:cNvSpPr>
          <p:nvPr/>
        </p:nvSpPr>
        <p:spPr bwMode="auto">
          <a:xfrm>
            <a:off x="742617" y="1304861"/>
            <a:ext cx="11230847" cy="209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7708" indent="-357708">
              <a:lnSpc>
                <a:spcPts val="4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又称为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子网掩码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(subnet mask)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357708" indent="-357708">
              <a:lnSpc>
                <a:spcPts val="4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位数：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位。</a:t>
            </a:r>
            <a:endParaRPr lang="en-US" altLang="zh-CN" sz="2667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708" indent="-357708">
              <a:lnSpc>
                <a:spcPts val="4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目的：让机器从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地址迅速算出网络地址。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357708" indent="-357708">
              <a:lnSpc>
                <a:spcPts val="4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由一连串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和接着的一连串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组成，</a:t>
            </a:r>
            <a:r>
              <a:rPr lang="zh-CN" altLang="en-US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而 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的个数就是网络前缀的长度。</a:t>
            </a:r>
          </a:p>
        </p:txBody>
      </p:sp>
      <p:sp>
        <p:nvSpPr>
          <p:cNvPr id="5" name="矩形 4"/>
          <p:cNvSpPr/>
          <p:nvPr/>
        </p:nvSpPr>
        <p:spPr>
          <a:xfrm>
            <a:off x="931658" y="3698457"/>
            <a:ext cx="10248180" cy="1470403"/>
          </a:xfrm>
          <a:prstGeom prst="rect">
            <a:avLst/>
          </a:prstGeom>
          <a:solidFill>
            <a:srgbClr val="33CCFF"/>
          </a:solidFill>
        </p:spPr>
        <p:txBody>
          <a:bodyPr wrap="square">
            <a:spAutoFit/>
          </a:bodyPr>
          <a:lstStyle/>
          <a:p>
            <a:pPr>
              <a:lnSpc>
                <a:spcPts val="3733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/20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地址块的地址掩码：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11111111 11111111 11110000 00000000</a:t>
            </a:r>
          </a:p>
          <a:p>
            <a:pPr>
              <a:lnSpc>
                <a:spcPts val="3733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点分十进制记法：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255.255.240.0</a:t>
            </a:r>
          </a:p>
          <a:p>
            <a:pPr>
              <a:lnSpc>
                <a:spcPts val="3733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CIDR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记法：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255.255.240.0/20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28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726860" y="832899"/>
            <a:ext cx="10738281" cy="41191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821447" y="754541"/>
            <a:ext cx="752962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网络地址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= (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二进制的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) AND (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地址掩码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667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726859" y="1366379"/>
            <a:ext cx="10738283" cy="379796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47" name="Rectangle 3"/>
          <p:cNvSpPr>
            <a:spLocks noChangeArrowheads="1"/>
          </p:cNvSpPr>
          <p:nvPr/>
        </p:nvSpPr>
        <p:spPr bwMode="auto">
          <a:xfrm>
            <a:off x="3131175" y="1841187"/>
            <a:ext cx="7293527" cy="438912"/>
          </a:xfrm>
          <a:prstGeom prst="rect">
            <a:avLst/>
          </a:prstGeom>
          <a:solidFill>
            <a:srgbClr val="00FFFF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733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Rectangle 8"/>
          <p:cNvSpPr>
            <a:spLocks noChangeArrowheads="1"/>
          </p:cNvSpPr>
          <p:nvPr/>
        </p:nvSpPr>
        <p:spPr bwMode="auto">
          <a:xfrm>
            <a:off x="3145830" y="1853213"/>
            <a:ext cx="3580813" cy="419372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733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Rectangle 9"/>
          <p:cNvSpPr>
            <a:spLocks noChangeArrowheads="1"/>
          </p:cNvSpPr>
          <p:nvPr/>
        </p:nvSpPr>
        <p:spPr bwMode="auto">
          <a:xfrm>
            <a:off x="4419226" y="1870657"/>
            <a:ext cx="1134928" cy="38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zh-CN" altLang="en-US" sz="1733" b="1" dirty="0">
                <a:latin typeface="微软雅黑" pitchFamily="34" charset="-122"/>
                <a:ea typeface="微软雅黑" pitchFamily="34" charset="-122"/>
              </a:rPr>
              <a:t>网络前缀</a:t>
            </a:r>
          </a:p>
        </p:txBody>
      </p:sp>
      <p:sp>
        <p:nvSpPr>
          <p:cNvPr id="153" name="Rectangle 10"/>
          <p:cNvSpPr>
            <a:spLocks noChangeArrowheads="1"/>
          </p:cNvSpPr>
          <p:nvPr/>
        </p:nvSpPr>
        <p:spPr bwMode="auto">
          <a:xfrm>
            <a:off x="8112397" y="1870657"/>
            <a:ext cx="912111" cy="38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zh-CN" altLang="en-US" sz="1733" b="1">
                <a:latin typeface="微软雅黑" pitchFamily="34" charset="-122"/>
                <a:ea typeface="微软雅黑" pitchFamily="34" charset="-122"/>
              </a:rPr>
              <a:t>主机号</a:t>
            </a:r>
          </a:p>
        </p:txBody>
      </p:sp>
      <p:sp>
        <p:nvSpPr>
          <p:cNvPr id="154" name="Rectangle 11"/>
          <p:cNvSpPr>
            <a:spLocks noChangeArrowheads="1"/>
          </p:cNvSpPr>
          <p:nvPr/>
        </p:nvSpPr>
        <p:spPr bwMode="auto">
          <a:xfrm>
            <a:off x="2098058" y="1853213"/>
            <a:ext cx="1029130" cy="40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867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kumimoji="1" lang="zh-CN" altLang="en-US" sz="1867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</a:p>
        </p:txBody>
      </p:sp>
      <p:sp>
        <p:nvSpPr>
          <p:cNvPr id="156" name="Line 13"/>
          <p:cNvSpPr>
            <a:spLocks noChangeShapeType="1"/>
          </p:cNvSpPr>
          <p:nvPr/>
        </p:nvSpPr>
        <p:spPr bwMode="auto">
          <a:xfrm>
            <a:off x="6734785" y="1848704"/>
            <a:ext cx="0" cy="4298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733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Rectangle 29"/>
          <p:cNvSpPr>
            <a:spLocks noChangeArrowheads="1"/>
          </p:cNvSpPr>
          <p:nvPr/>
        </p:nvSpPr>
        <p:spPr bwMode="auto">
          <a:xfrm>
            <a:off x="1928140" y="3091162"/>
            <a:ext cx="1199048" cy="40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zh-CN" altLang="en-US" sz="1867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地址掩码</a:t>
            </a:r>
          </a:p>
        </p:txBody>
      </p:sp>
      <p:sp>
        <p:nvSpPr>
          <p:cNvPr id="173" name="Rectangle 47"/>
          <p:cNvSpPr>
            <a:spLocks noChangeArrowheads="1"/>
          </p:cNvSpPr>
          <p:nvPr/>
        </p:nvSpPr>
        <p:spPr bwMode="auto">
          <a:xfrm>
            <a:off x="6735205" y="3056789"/>
            <a:ext cx="3685504" cy="4764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733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Rectangle 48"/>
          <p:cNvSpPr>
            <a:spLocks noChangeArrowheads="1"/>
          </p:cNvSpPr>
          <p:nvPr/>
        </p:nvSpPr>
        <p:spPr bwMode="auto">
          <a:xfrm>
            <a:off x="3135751" y="3056789"/>
            <a:ext cx="3599455" cy="47649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733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5" name="Group 49"/>
          <p:cNvGrpSpPr>
            <a:grpSpLocks/>
          </p:cNvGrpSpPr>
          <p:nvPr/>
        </p:nvGrpSpPr>
        <p:grpSpPr bwMode="auto">
          <a:xfrm>
            <a:off x="3270118" y="3118420"/>
            <a:ext cx="7064543" cy="386303"/>
            <a:chOff x="1174" y="3062"/>
            <a:chExt cx="4391" cy="257"/>
          </a:xfrm>
        </p:grpSpPr>
        <p:sp>
          <p:nvSpPr>
            <p:cNvPr id="176" name="Rectangle 50"/>
            <p:cNvSpPr>
              <a:spLocks noChangeArrowheads="1"/>
            </p:cNvSpPr>
            <p:nvPr/>
          </p:nvSpPr>
          <p:spPr bwMode="auto">
            <a:xfrm>
              <a:off x="1174" y="3062"/>
              <a:ext cx="2147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733" b="1" dirty="0">
                  <a:latin typeface="微软雅黑" pitchFamily="34" charset="-122"/>
                  <a:ea typeface="微软雅黑" pitchFamily="34" charset="-122"/>
                </a:rPr>
                <a:t>1 1 1 1 1 1 1 1 1 1 1 1 1 1 1 1</a:t>
              </a:r>
            </a:p>
          </p:txBody>
        </p:sp>
        <p:sp>
          <p:nvSpPr>
            <p:cNvPr id="177" name="Rectangle 51"/>
            <p:cNvSpPr>
              <a:spLocks noChangeArrowheads="1"/>
            </p:cNvSpPr>
            <p:nvPr/>
          </p:nvSpPr>
          <p:spPr bwMode="auto">
            <a:xfrm>
              <a:off x="3391" y="3062"/>
              <a:ext cx="217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733" b="1" dirty="0">
                  <a:latin typeface="微软雅黑" pitchFamily="34" charset="-122"/>
                  <a:ea typeface="微软雅黑" pitchFamily="34" charset="-122"/>
                </a:rPr>
                <a:t>0 0 0 0 0 0 0 0 0 0 0 0 0 0 0 0</a:t>
              </a:r>
            </a:p>
          </p:txBody>
        </p:sp>
      </p:grpSp>
      <p:sp>
        <p:nvSpPr>
          <p:cNvPr id="185" name="AutoShape 61"/>
          <p:cNvSpPr>
            <a:spLocks noChangeArrowheads="1"/>
          </p:cNvSpPr>
          <p:nvPr/>
        </p:nvSpPr>
        <p:spPr bwMode="auto">
          <a:xfrm>
            <a:off x="6464061" y="3613926"/>
            <a:ext cx="575095" cy="476489"/>
          </a:xfrm>
          <a:prstGeom prst="downArrow">
            <a:avLst>
              <a:gd name="adj1" fmla="val 47126"/>
              <a:gd name="adj2" fmla="val 34655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 sz="1733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Rectangle 60"/>
          <p:cNvSpPr>
            <a:spLocks noChangeArrowheads="1"/>
          </p:cNvSpPr>
          <p:nvPr/>
        </p:nvSpPr>
        <p:spPr bwMode="auto">
          <a:xfrm>
            <a:off x="3127103" y="2383014"/>
            <a:ext cx="7293607" cy="568180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逐位进行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928141" y="4173537"/>
            <a:ext cx="8475391" cy="476491"/>
            <a:chOff x="1446105" y="3130150"/>
            <a:chExt cx="6356543" cy="357368"/>
          </a:xfrm>
        </p:grpSpPr>
        <p:sp>
          <p:nvSpPr>
            <p:cNvPr id="172" name="Rectangle 46"/>
            <p:cNvSpPr>
              <a:spLocks noChangeArrowheads="1"/>
            </p:cNvSpPr>
            <p:nvPr/>
          </p:nvSpPr>
          <p:spPr bwMode="auto">
            <a:xfrm>
              <a:off x="1446105" y="3157391"/>
              <a:ext cx="899286" cy="305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r" defTabSz="1015975" eaLnBrk="0" hangingPunct="0"/>
              <a:r>
                <a:rPr kumimoji="1" lang="zh-CN" altLang="en-US" sz="1867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网络地址</a:t>
              </a:r>
            </a:p>
          </p:txBody>
        </p:sp>
        <p:sp>
          <p:nvSpPr>
            <p:cNvPr id="179" name="Rectangle 53"/>
            <p:cNvSpPr>
              <a:spLocks noChangeArrowheads="1"/>
            </p:cNvSpPr>
            <p:nvPr/>
          </p:nvSpPr>
          <p:spPr bwMode="auto">
            <a:xfrm>
              <a:off x="5057826" y="3130150"/>
              <a:ext cx="2744822" cy="35736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733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Rectangle 54"/>
            <p:cNvSpPr>
              <a:spLocks noChangeArrowheads="1"/>
            </p:cNvSpPr>
            <p:nvPr/>
          </p:nvSpPr>
          <p:spPr bwMode="auto">
            <a:xfrm>
              <a:off x="2351813" y="3130150"/>
              <a:ext cx="2699591" cy="357368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733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Rectangle 57"/>
            <p:cNvSpPr>
              <a:spLocks noChangeArrowheads="1"/>
            </p:cNvSpPr>
            <p:nvPr/>
          </p:nvSpPr>
          <p:spPr bwMode="auto">
            <a:xfrm>
              <a:off x="3349605" y="3172938"/>
              <a:ext cx="851196" cy="289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733" b="1" dirty="0">
                  <a:latin typeface="微软雅黑" pitchFamily="34" charset="-122"/>
                  <a:ea typeface="微软雅黑" pitchFamily="34" charset="-122"/>
                </a:rPr>
                <a:t>网络前缀</a:t>
              </a:r>
            </a:p>
          </p:txBody>
        </p:sp>
        <p:sp>
          <p:nvSpPr>
            <p:cNvPr id="187" name="Rectangle 51"/>
            <p:cNvSpPr>
              <a:spLocks noChangeArrowheads="1"/>
            </p:cNvSpPr>
            <p:nvPr/>
          </p:nvSpPr>
          <p:spPr bwMode="auto">
            <a:xfrm>
              <a:off x="5114108" y="3170646"/>
              <a:ext cx="2623260" cy="289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733" b="1" dirty="0">
                  <a:latin typeface="微软雅黑" pitchFamily="34" charset="-122"/>
                  <a:ea typeface="微软雅黑" pitchFamily="34" charset="-122"/>
                </a:rPr>
                <a:t>0 0 0 0 0 0 0 0 0 0 0 0 0 0 0 0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99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726860" y="832899"/>
            <a:ext cx="10738281" cy="41191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821447" y="754541"/>
            <a:ext cx="752962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网络地址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= (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二进制的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) AND (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地址掩码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667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26859" y="1366378"/>
            <a:ext cx="10738283" cy="443057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104182" y="2115556"/>
            <a:ext cx="9689884" cy="430016"/>
            <a:chOff x="828136" y="1698805"/>
            <a:chExt cx="7267413" cy="322512"/>
          </a:xfrm>
        </p:grpSpPr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>
              <a:off x="3642866" y="1708850"/>
              <a:ext cx="4452683" cy="2726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828136" y="1716057"/>
              <a:ext cx="2016179" cy="305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867" b="1" dirty="0">
                  <a:latin typeface="微软雅黑" pitchFamily="34" charset="-122"/>
                  <a:ea typeface="微软雅黑" pitchFamily="34" charset="-122"/>
                </a:rPr>
                <a:t>(a) </a:t>
              </a:r>
              <a:r>
                <a:rPr kumimoji="1" lang="zh-CN" altLang="en-US" sz="1867" b="1" dirty="0">
                  <a:latin typeface="微软雅黑" pitchFamily="34" charset="-122"/>
                  <a:ea typeface="微软雅黑" pitchFamily="34" charset="-122"/>
                </a:rPr>
                <a:t>点分十进制 </a:t>
              </a:r>
              <a:r>
                <a:rPr kumimoji="1" lang="en-US" altLang="zh-CN" sz="1867" b="1" dirty="0"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867" b="1" dirty="0">
                  <a:latin typeface="微软雅黑" pitchFamily="34" charset="-122"/>
                  <a:ea typeface="微软雅黑" pitchFamily="34" charset="-122"/>
                </a:rPr>
                <a:t>地址</a:t>
              </a:r>
            </a:p>
          </p:txBody>
        </p:sp>
        <p:sp>
          <p:nvSpPr>
            <p:cNvPr id="50" name="Text Box 45"/>
            <p:cNvSpPr txBox="1">
              <a:spLocks noChangeArrowheads="1"/>
            </p:cNvSpPr>
            <p:nvPr/>
          </p:nvSpPr>
          <p:spPr bwMode="auto">
            <a:xfrm>
              <a:off x="3948549" y="1698805"/>
              <a:ext cx="2011609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67" b="1" dirty="0">
                  <a:latin typeface="微软雅黑" pitchFamily="34" charset="-122"/>
                  <a:ea typeface="微软雅黑" pitchFamily="34" charset="-122"/>
                </a:rPr>
                <a:t>128       .        14        .</a:t>
              </a: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5852996" y="1698805"/>
              <a:ext cx="1791596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67" b="1" dirty="0">
                  <a:latin typeface="微软雅黑" pitchFamily="34" charset="-122"/>
                  <a:ea typeface="微软雅黑" pitchFamily="34" charset="-122"/>
                </a:rPr>
                <a:t>    35            .        7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04182" y="3422990"/>
            <a:ext cx="9770300" cy="407015"/>
            <a:chOff x="828136" y="2679378"/>
            <a:chExt cx="7327725" cy="305261"/>
          </a:xfrm>
        </p:grpSpPr>
        <p:sp>
          <p:nvSpPr>
            <p:cNvPr id="36" name="Rectangle 40"/>
            <p:cNvSpPr>
              <a:spLocks noChangeArrowheads="1"/>
            </p:cNvSpPr>
            <p:nvPr/>
          </p:nvSpPr>
          <p:spPr bwMode="auto">
            <a:xfrm>
              <a:off x="3642865" y="2684182"/>
              <a:ext cx="4452681" cy="2726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3648131" y="2691388"/>
              <a:ext cx="2742054" cy="259447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553481" y="2688007"/>
              <a:ext cx="3512983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1 1 1 1 1 1 1 1 1 1 1 1 1 1 1 1 1 1 1 1 0 0 0 0</a:t>
              </a:r>
            </a:p>
          </p:txBody>
        </p:sp>
        <p:sp>
          <p:nvSpPr>
            <p:cNvPr id="46" name="Rectangle 37"/>
            <p:cNvSpPr>
              <a:spLocks noChangeArrowheads="1"/>
            </p:cNvSpPr>
            <p:nvPr/>
          </p:nvSpPr>
          <p:spPr bwMode="auto">
            <a:xfrm>
              <a:off x="828136" y="2679378"/>
              <a:ext cx="2677418" cy="305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867" b="1" dirty="0">
                  <a:latin typeface="微软雅黑" pitchFamily="34" charset="-122"/>
                  <a:ea typeface="微软雅黑" pitchFamily="34" charset="-122"/>
                </a:rPr>
                <a:t>(c) </a:t>
              </a:r>
              <a:r>
                <a:rPr kumimoji="1" lang="zh-CN" altLang="en-US" sz="1867" b="1" dirty="0">
                  <a:latin typeface="微软雅黑" pitchFamily="34" charset="-122"/>
                  <a:ea typeface="微软雅黑" pitchFamily="34" charset="-122"/>
                </a:rPr>
                <a:t>地址掩码是 </a:t>
              </a:r>
              <a:r>
                <a:rPr kumimoji="1" lang="en-US" altLang="zh-CN" sz="1867" b="1" dirty="0">
                  <a:latin typeface="微软雅黑" pitchFamily="34" charset="-122"/>
                  <a:ea typeface="微软雅黑" pitchFamily="34" charset="-122"/>
                </a:rPr>
                <a:t>255.255.224.0</a:t>
              </a:r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5846958" y="2688986"/>
              <a:ext cx="0" cy="2666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>
              <a:off x="6952197" y="2681779"/>
              <a:ext cx="0" cy="270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6893495" y="2688007"/>
              <a:ext cx="1262366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0 0 0 0 0 0 0 0</a:t>
              </a:r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4733758" y="2681779"/>
              <a:ext cx="0" cy="2666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04182" y="4136980"/>
            <a:ext cx="9770300" cy="407015"/>
            <a:chOff x="828136" y="3214870"/>
            <a:chExt cx="7327725" cy="305261"/>
          </a:xfrm>
        </p:grpSpPr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828136" y="3214870"/>
              <a:ext cx="2819283" cy="305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867" b="1" dirty="0">
                  <a:latin typeface="微软雅黑" pitchFamily="34" charset="-122"/>
                  <a:ea typeface="微软雅黑" pitchFamily="34" charset="-122"/>
                </a:rPr>
                <a:t>(d) IP </a:t>
              </a:r>
              <a:r>
                <a:rPr kumimoji="1" lang="zh-CN" altLang="en-US" sz="1867" b="1" dirty="0">
                  <a:latin typeface="微软雅黑" pitchFamily="34" charset="-122"/>
                  <a:ea typeface="微软雅黑" pitchFamily="34" charset="-122"/>
                </a:rPr>
                <a:t>地址与地址掩码按位 </a:t>
              </a:r>
              <a:r>
                <a:rPr kumimoji="1" lang="en-US" altLang="zh-CN" sz="1867" b="1" dirty="0">
                  <a:latin typeface="微软雅黑" pitchFamily="34" charset="-122"/>
                  <a:ea typeface="微软雅黑" pitchFamily="34" charset="-122"/>
                </a:rPr>
                <a:t>AND</a:t>
              </a:r>
              <a:endParaRPr kumimoji="1" lang="zh-CN" altLang="en-US" sz="1867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Rectangle 40"/>
            <p:cNvSpPr>
              <a:spLocks noChangeArrowheads="1"/>
            </p:cNvSpPr>
            <p:nvPr/>
          </p:nvSpPr>
          <p:spPr bwMode="auto">
            <a:xfrm>
              <a:off x="3642865" y="3219671"/>
              <a:ext cx="4452681" cy="2726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Rectangle 36"/>
            <p:cNvSpPr>
              <a:spLocks noChangeArrowheads="1"/>
            </p:cNvSpPr>
            <p:nvPr/>
          </p:nvSpPr>
          <p:spPr bwMode="auto">
            <a:xfrm>
              <a:off x="3648131" y="3226877"/>
              <a:ext cx="2742054" cy="259447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Rectangle 41"/>
            <p:cNvSpPr>
              <a:spLocks noChangeArrowheads="1"/>
            </p:cNvSpPr>
            <p:nvPr/>
          </p:nvSpPr>
          <p:spPr bwMode="auto">
            <a:xfrm>
              <a:off x="3553481" y="3223496"/>
              <a:ext cx="3512983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1 0 0 0 0 0 0 0 0 0 0 0 1 1 1 0 0 0 1 0 0 0 0 0</a:t>
              </a:r>
            </a:p>
          </p:txBody>
        </p:sp>
        <p:sp>
          <p:nvSpPr>
            <p:cNvPr id="68" name="Line 38"/>
            <p:cNvSpPr>
              <a:spLocks noChangeShapeType="1"/>
            </p:cNvSpPr>
            <p:nvPr/>
          </p:nvSpPr>
          <p:spPr bwMode="auto">
            <a:xfrm>
              <a:off x="5846958" y="3224475"/>
              <a:ext cx="0" cy="2666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39"/>
            <p:cNvSpPr>
              <a:spLocks noChangeShapeType="1"/>
            </p:cNvSpPr>
            <p:nvPr/>
          </p:nvSpPr>
          <p:spPr bwMode="auto">
            <a:xfrm>
              <a:off x="6952197" y="3217268"/>
              <a:ext cx="0" cy="270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Rectangle 42"/>
            <p:cNvSpPr>
              <a:spLocks noChangeArrowheads="1"/>
            </p:cNvSpPr>
            <p:nvPr/>
          </p:nvSpPr>
          <p:spPr bwMode="auto">
            <a:xfrm>
              <a:off x="6893495" y="3223496"/>
              <a:ext cx="1262366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0 0 0 0 0 0 0 0</a:t>
              </a:r>
            </a:p>
          </p:txBody>
        </p:sp>
        <p:sp>
          <p:nvSpPr>
            <p:cNvPr id="71" name="Line 51"/>
            <p:cNvSpPr>
              <a:spLocks noChangeShapeType="1"/>
            </p:cNvSpPr>
            <p:nvPr/>
          </p:nvSpPr>
          <p:spPr bwMode="auto">
            <a:xfrm>
              <a:off x="4733758" y="3217268"/>
              <a:ext cx="0" cy="2666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04182" y="4853594"/>
            <a:ext cx="9689881" cy="407014"/>
            <a:chOff x="828136" y="3752329"/>
            <a:chExt cx="7267411" cy="305260"/>
          </a:xfrm>
        </p:grpSpPr>
        <p:sp>
          <p:nvSpPr>
            <p:cNvPr id="45" name="Rectangle 35"/>
            <p:cNvSpPr>
              <a:spLocks noChangeArrowheads="1"/>
            </p:cNvSpPr>
            <p:nvPr/>
          </p:nvSpPr>
          <p:spPr bwMode="auto">
            <a:xfrm>
              <a:off x="3642866" y="3768817"/>
              <a:ext cx="4452681" cy="272661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828136" y="3752329"/>
              <a:ext cx="2450192" cy="305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867" b="1" dirty="0">
                  <a:latin typeface="微软雅黑" pitchFamily="34" charset="-122"/>
                  <a:ea typeface="微软雅黑" pitchFamily="34" charset="-122"/>
                </a:rPr>
                <a:t>(e) </a:t>
              </a:r>
              <a:r>
                <a:rPr kumimoji="1" lang="zh-CN" altLang="en-US" sz="1867" b="1" dirty="0">
                  <a:latin typeface="微软雅黑" pitchFamily="34" charset="-122"/>
                  <a:ea typeface="微软雅黑" pitchFamily="34" charset="-122"/>
                </a:rPr>
                <a:t>网络地址（点分十进制）</a:t>
              </a:r>
            </a:p>
          </p:txBody>
        </p:sp>
        <p:sp>
          <p:nvSpPr>
            <p:cNvPr id="72" name="Text Box 45"/>
            <p:cNvSpPr txBox="1">
              <a:spLocks noChangeArrowheads="1"/>
            </p:cNvSpPr>
            <p:nvPr/>
          </p:nvSpPr>
          <p:spPr bwMode="auto">
            <a:xfrm>
              <a:off x="3948549" y="3762012"/>
              <a:ext cx="2011609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67" b="1" dirty="0">
                  <a:latin typeface="微软雅黑" pitchFamily="34" charset="-122"/>
                  <a:ea typeface="微软雅黑" pitchFamily="34" charset="-122"/>
                </a:rPr>
                <a:t>128       .        14        .</a:t>
              </a:r>
            </a:p>
          </p:txBody>
        </p:sp>
        <p:sp>
          <p:nvSpPr>
            <p:cNvPr id="73" name="Text Box 46"/>
            <p:cNvSpPr txBox="1">
              <a:spLocks noChangeArrowheads="1"/>
            </p:cNvSpPr>
            <p:nvPr/>
          </p:nvSpPr>
          <p:spPr bwMode="auto">
            <a:xfrm>
              <a:off x="5852996" y="3762012"/>
              <a:ext cx="1791596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67" b="1" dirty="0">
                  <a:latin typeface="微软雅黑" pitchFamily="34" charset="-122"/>
                  <a:ea typeface="微软雅黑" pitchFamily="34" charset="-122"/>
                </a:rPr>
                <a:t>    32            .        0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4182" y="2744952"/>
            <a:ext cx="9972137" cy="407014"/>
            <a:chOff x="828136" y="2170855"/>
            <a:chExt cx="7479103" cy="305261"/>
          </a:xfrm>
        </p:grpSpPr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3640234" y="2188108"/>
              <a:ext cx="4455314" cy="2726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828136" y="2170855"/>
              <a:ext cx="1673537" cy="305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867" b="1" dirty="0">
                  <a:latin typeface="微软雅黑" pitchFamily="34" charset="-122"/>
                  <a:ea typeface="微软雅黑" pitchFamily="34" charset="-122"/>
                </a:rPr>
                <a:t>(b) </a:t>
              </a:r>
              <a:r>
                <a:rPr kumimoji="1" lang="zh-CN" altLang="en-US" sz="1867" b="1" dirty="0">
                  <a:latin typeface="微软雅黑" pitchFamily="34" charset="-122"/>
                  <a:ea typeface="微软雅黑" pitchFamily="34" charset="-122"/>
                </a:rPr>
                <a:t>二进制 </a:t>
              </a:r>
              <a:r>
                <a:rPr kumimoji="1" lang="en-US" altLang="zh-CN" sz="1867" b="1" dirty="0"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867" b="1" dirty="0">
                  <a:latin typeface="微软雅黑" pitchFamily="34" charset="-122"/>
                  <a:ea typeface="微软雅黑" pitchFamily="34" charset="-122"/>
                </a:rPr>
                <a:t>地址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559425" y="2191186"/>
              <a:ext cx="4747814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1 0 0 0 0 0 0 0 0 0 0 0 1 1 1 0 0 0 1 0 0 0 1 1 0 0 0 0 0 1 1 1</a:t>
              </a:r>
            </a:p>
          </p:txBody>
        </p:sp>
        <p:sp>
          <p:nvSpPr>
            <p:cNvPr id="78" name="Line 38"/>
            <p:cNvSpPr>
              <a:spLocks noChangeShapeType="1"/>
            </p:cNvSpPr>
            <p:nvPr/>
          </p:nvSpPr>
          <p:spPr bwMode="auto">
            <a:xfrm>
              <a:off x="5846958" y="2201321"/>
              <a:ext cx="0" cy="2666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Line 39"/>
            <p:cNvSpPr>
              <a:spLocks noChangeShapeType="1"/>
            </p:cNvSpPr>
            <p:nvPr/>
          </p:nvSpPr>
          <p:spPr bwMode="auto">
            <a:xfrm>
              <a:off x="6952197" y="2194114"/>
              <a:ext cx="0" cy="270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Line 51"/>
            <p:cNvSpPr>
              <a:spLocks noChangeShapeType="1"/>
            </p:cNvSpPr>
            <p:nvPr/>
          </p:nvSpPr>
          <p:spPr bwMode="auto">
            <a:xfrm>
              <a:off x="4733758" y="2194114"/>
              <a:ext cx="0" cy="2666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1" name="Text Box 155"/>
          <p:cNvSpPr txBox="1">
            <a:spLocks noChangeArrowheads="1"/>
          </p:cNvSpPr>
          <p:nvPr/>
        </p:nvSpPr>
        <p:spPr bwMode="auto">
          <a:xfrm>
            <a:off x="1915881" y="1494994"/>
            <a:ext cx="8791593" cy="42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133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133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133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133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已知 </a:t>
            </a:r>
            <a:r>
              <a:rPr lang="en-US" altLang="zh-CN" sz="2133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133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地址是 </a:t>
            </a:r>
            <a:r>
              <a:rPr lang="en-US" altLang="zh-CN" sz="2133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128.14.35.7/20</a:t>
            </a:r>
            <a:r>
              <a:rPr lang="zh-CN" altLang="en-US" sz="2133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。求网络地址。 </a:t>
            </a:r>
          </a:p>
        </p:txBody>
      </p:sp>
    </p:spTree>
    <p:extLst>
      <p:ext uri="{BB962C8B-B14F-4D97-AF65-F5344CB8AC3E}">
        <p14:creationId xmlns:p14="http://schemas.microsoft.com/office/powerpoint/2010/main" val="576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1551</Words>
  <Application>Microsoft Office PowerPoint</Application>
  <PresentationFormat>宽屏</PresentationFormat>
  <Paragraphs>94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-apple-system</vt:lpstr>
      <vt:lpstr>PingFang SC</vt:lpstr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琦琦 万</dc:creator>
  <cp:lastModifiedBy>琦琦 万</cp:lastModifiedBy>
  <cp:revision>9</cp:revision>
  <dcterms:created xsi:type="dcterms:W3CDTF">2023-11-18T12:04:15Z</dcterms:created>
  <dcterms:modified xsi:type="dcterms:W3CDTF">2023-11-22T11:53:33Z</dcterms:modified>
</cp:coreProperties>
</file>