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88" r:id="rId3"/>
    <p:sldId id="278" r:id="rId4"/>
    <p:sldId id="279" r:id="rId5"/>
    <p:sldId id="287" r:id="rId6"/>
    <p:sldId id="277" r:id="rId7"/>
    <p:sldId id="281" r:id="rId8"/>
    <p:sldId id="282" r:id="rId9"/>
    <p:sldId id="289" r:id="rId10"/>
    <p:sldId id="347" r:id="rId11"/>
    <p:sldId id="348" r:id="rId12"/>
    <p:sldId id="283" r:id="rId13"/>
    <p:sldId id="353" r:id="rId14"/>
    <p:sldId id="349" r:id="rId15"/>
    <p:sldId id="290" r:id="rId16"/>
    <p:sldId id="276" r:id="rId17"/>
    <p:sldId id="351" r:id="rId18"/>
    <p:sldId id="352" r:id="rId19"/>
    <p:sldId id="291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3106ED-A9A9-4D9A-AEA7-606B8B7B05E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51D627-AD44-4284-82D4-0A884F984AAE}">
      <dgm:prSet phldrT="[文本]"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动态链</a:t>
          </a:r>
          <a:r>
            <a: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/</a:t>
          </a:r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控制链</a:t>
          </a:r>
        </a:p>
      </dgm:t>
    </dgm:pt>
    <dgm:pt modelId="{841C3692-F6F4-440D-95FE-7A5C67168CE7}" type="parTrans" cxnId="{F907B270-7C3A-4EDE-A277-44B145297C6E}">
      <dgm:prSet/>
      <dgm:spPr/>
      <dgm:t>
        <a:bodyPr/>
        <a:lstStyle/>
        <a:p>
          <a:endParaRPr lang="zh-CN" altLang="en-US" sz="2000"/>
        </a:p>
      </dgm:t>
    </dgm:pt>
    <dgm:pt modelId="{02F5E595-588A-45A8-BA37-264E0C7E3C56}" type="sibTrans" cxnId="{F907B270-7C3A-4EDE-A277-44B145297C6E}">
      <dgm:prSet/>
      <dgm:spPr/>
      <dgm:t>
        <a:bodyPr/>
        <a:lstStyle/>
        <a:p>
          <a:endParaRPr lang="zh-CN" altLang="en-US" sz="2000"/>
        </a:p>
      </dgm:t>
    </dgm:pt>
    <dgm:pt modelId="{523E9898-9916-490C-A057-690D42FFF81A}">
      <dgm:prSet custT="1"/>
      <dgm:spPr/>
      <dgm:t>
        <a:bodyPr/>
        <a:lstStyle/>
        <a:p>
          <a:r>
            <a:rPr lang="zh-CN" altLang="en-US" sz="2400" dirty="0"/>
            <a:t>指向</a:t>
          </a:r>
          <a:r>
            <a: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rPr>
            <a:t>调用</a:t>
          </a:r>
          <a:r>
            <a:rPr lang="zh-CN" altLang="en-US" sz="2400" dirty="0"/>
            <a:t>该过程的直接外层过程的</a:t>
          </a:r>
          <a:r>
            <a: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rPr>
            <a:t>最新</a:t>
          </a:r>
          <a:r>
            <a:rPr lang="zh-CN" altLang="en-US" sz="2400" dirty="0"/>
            <a:t>活动记录的起始位置</a:t>
          </a:r>
        </a:p>
      </dgm:t>
    </dgm:pt>
    <dgm:pt modelId="{8B53002B-141C-455F-8F87-54BC5B03E8B9}" type="parTrans" cxnId="{F3EBB5CD-8BC1-4FCE-AD6F-186958836BFE}">
      <dgm:prSet/>
      <dgm:spPr/>
      <dgm:t>
        <a:bodyPr/>
        <a:lstStyle/>
        <a:p>
          <a:endParaRPr lang="zh-CN" altLang="en-US" sz="2000"/>
        </a:p>
      </dgm:t>
    </dgm:pt>
    <dgm:pt modelId="{E655B404-77D1-41BA-BDBD-4D193B13F9E7}" type="sibTrans" cxnId="{F3EBB5CD-8BC1-4FCE-AD6F-186958836BFE}">
      <dgm:prSet/>
      <dgm:spPr/>
      <dgm:t>
        <a:bodyPr/>
        <a:lstStyle/>
        <a:p>
          <a:endParaRPr lang="zh-CN" altLang="en-US" sz="2000"/>
        </a:p>
      </dgm:t>
    </dgm:pt>
    <dgm:pt modelId="{DC8799E5-0ADB-47AD-84B3-7FD016F3E1BB}">
      <dgm:prSet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静态链</a:t>
          </a:r>
          <a:r>
            <a: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/</a:t>
          </a:r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存取链</a:t>
          </a:r>
        </a:p>
      </dgm:t>
    </dgm:pt>
    <dgm:pt modelId="{377DA944-2D30-4232-920A-ED1B9DC43A93}" type="parTrans" cxnId="{C9A424C0-0524-4919-9DFF-09E546696EE8}">
      <dgm:prSet/>
      <dgm:spPr/>
      <dgm:t>
        <a:bodyPr/>
        <a:lstStyle/>
        <a:p>
          <a:endParaRPr lang="zh-CN" altLang="en-US" sz="2000"/>
        </a:p>
      </dgm:t>
    </dgm:pt>
    <dgm:pt modelId="{9F823416-F31A-4682-B69D-E656E9B64FF1}" type="sibTrans" cxnId="{C9A424C0-0524-4919-9DFF-09E546696EE8}">
      <dgm:prSet/>
      <dgm:spPr/>
      <dgm:t>
        <a:bodyPr/>
        <a:lstStyle/>
        <a:p>
          <a:endParaRPr lang="zh-CN" altLang="en-US" sz="2000"/>
        </a:p>
      </dgm:t>
    </dgm:pt>
    <dgm:pt modelId="{0A09AF80-F3C3-4531-B2E0-321CBCE8BA05}">
      <dgm:prSet custT="1"/>
      <dgm:spPr/>
      <dgm:t>
        <a:bodyPr/>
        <a:lstStyle/>
        <a:p>
          <a:r>
            <a:rPr lang="zh-CN" altLang="en-US" sz="2400" dirty="0"/>
            <a:t>指向</a:t>
          </a:r>
          <a:r>
            <a: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rPr>
            <a:t>定义</a:t>
          </a:r>
          <a:r>
            <a:rPr lang="zh-CN" altLang="en-US" sz="2400" dirty="0"/>
            <a:t>该过程的直接外层过程的</a:t>
          </a:r>
          <a:r>
            <a: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rPr>
            <a:t>最新</a:t>
          </a:r>
          <a:r>
            <a:rPr lang="zh-CN" altLang="en-US" sz="2400" dirty="0"/>
            <a:t>活动记录的起始位置</a:t>
          </a:r>
        </a:p>
      </dgm:t>
    </dgm:pt>
    <dgm:pt modelId="{73728C16-2B74-43E5-BC4A-AA5596FF4D34}" type="parTrans" cxnId="{F8E52E68-3F5B-4E97-B753-D2D71AB1FE5A}">
      <dgm:prSet/>
      <dgm:spPr/>
      <dgm:t>
        <a:bodyPr/>
        <a:lstStyle/>
        <a:p>
          <a:endParaRPr lang="zh-CN" altLang="en-US" sz="2000"/>
        </a:p>
      </dgm:t>
    </dgm:pt>
    <dgm:pt modelId="{F238E9E0-95C6-41C4-B0E9-EBC7D6FD13F4}" type="sibTrans" cxnId="{F8E52E68-3F5B-4E97-B753-D2D71AB1FE5A}">
      <dgm:prSet/>
      <dgm:spPr/>
      <dgm:t>
        <a:bodyPr/>
        <a:lstStyle/>
        <a:p>
          <a:endParaRPr lang="zh-CN" altLang="en-US" sz="2000"/>
        </a:p>
      </dgm:t>
    </dgm:pt>
    <dgm:pt modelId="{3F7DB403-FEE5-45EA-8860-1C1FCD5C8D03}" type="pres">
      <dgm:prSet presAssocID="{DE3106ED-A9A9-4D9A-AEA7-606B8B7B05EA}" presName="linear" presStyleCnt="0">
        <dgm:presLayoutVars>
          <dgm:dir/>
          <dgm:animLvl val="lvl"/>
          <dgm:resizeHandles val="exact"/>
        </dgm:presLayoutVars>
      </dgm:prSet>
      <dgm:spPr/>
    </dgm:pt>
    <dgm:pt modelId="{CDB2D752-2AAC-4422-B385-4C5EF64024C8}" type="pres">
      <dgm:prSet presAssocID="{2351D627-AD44-4284-82D4-0A884F984AAE}" presName="parentLin" presStyleCnt="0"/>
      <dgm:spPr/>
    </dgm:pt>
    <dgm:pt modelId="{CBBD4F45-7602-4D03-AB7F-B32060571375}" type="pres">
      <dgm:prSet presAssocID="{2351D627-AD44-4284-82D4-0A884F984AAE}" presName="parentLeftMargin" presStyleLbl="node1" presStyleIdx="0" presStyleCnt="2"/>
      <dgm:spPr/>
    </dgm:pt>
    <dgm:pt modelId="{0003019D-F8F1-4D79-B37C-A11024F43255}" type="pres">
      <dgm:prSet presAssocID="{2351D627-AD44-4284-82D4-0A884F984AA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1D3E9B2-FB64-41BF-8EED-87D9D1BD1EAA}" type="pres">
      <dgm:prSet presAssocID="{2351D627-AD44-4284-82D4-0A884F984AAE}" presName="negativeSpace" presStyleCnt="0"/>
      <dgm:spPr/>
    </dgm:pt>
    <dgm:pt modelId="{0B109E03-5B63-46A5-B303-2B7068A7403A}" type="pres">
      <dgm:prSet presAssocID="{2351D627-AD44-4284-82D4-0A884F984AAE}" presName="childText" presStyleLbl="conFgAcc1" presStyleIdx="0" presStyleCnt="2">
        <dgm:presLayoutVars>
          <dgm:bulletEnabled val="1"/>
        </dgm:presLayoutVars>
      </dgm:prSet>
      <dgm:spPr/>
    </dgm:pt>
    <dgm:pt modelId="{E5A194D5-5FFA-4169-98BD-02693E504B47}" type="pres">
      <dgm:prSet presAssocID="{02F5E595-588A-45A8-BA37-264E0C7E3C56}" presName="spaceBetweenRectangles" presStyleCnt="0"/>
      <dgm:spPr/>
    </dgm:pt>
    <dgm:pt modelId="{C875FA9A-E8C7-438C-AAEB-13374E4A7134}" type="pres">
      <dgm:prSet presAssocID="{DC8799E5-0ADB-47AD-84B3-7FD016F3E1BB}" presName="parentLin" presStyleCnt="0"/>
      <dgm:spPr/>
    </dgm:pt>
    <dgm:pt modelId="{AD2D8BC4-99EC-440F-B904-20418CECE7B8}" type="pres">
      <dgm:prSet presAssocID="{DC8799E5-0ADB-47AD-84B3-7FD016F3E1BB}" presName="parentLeftMargin" presStyleLbl="node1" presStyleIdx="0" presStyleCnt="2"/>
      <dgm:spPr/>
    </dgm:pt>
    <dgm:pt modelId="{56DA262D-9036-45F3-A2EA-A40E35F5DA5D}" type="pres">
      <dgm:prSet presAssocID="{DC8799E5-0ADB-47AD-84B3-7FD016F3E1B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1A816AF-D2D0-4A99-B231-CD5731F3E3B7}" type="pres">
      <dgm:prSet presAssocID="{DC8799E5-0ADB-47AD-84B3-7FD016F3E1BB}" presName="negativeSpace" presStyleCnt="0"/>
      <dgm:spPr/>
    </dgm:pt>
    <dgm:pt modelId="{BB8DC683-C1A7-4840-98FA-1B32E5717FC5}" type="pres">
      <dgm:prSet presAssocID="{DC8799E5-0ADB-47AD-84B3-7FD016F3E1B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2B34E13-EBEB-4864-9FE2-92EACB23E76D}" type="presOf" srcId="{523E9898-9916-490C-A057-690D42FFF81A}" destId="{0B109E03-5B63-46A5-B303-2B7068A7403A}" srcOrd="0" destOrd="0" presId="urn:microsoft.com/office/officeart/2005/8/layout/list1"/>
    <dgm:cxn modelId="{E28DFD14-F6A0-44C3-BE79-2D5708112D26}" type="presOf" srcId="{DC8799E5-0ADB-47AD-84B3-7FD016F3E1BB}" destId="{56DA262D-9036-45F3-A2EA-A40E35F5DA5D}" srcOrd="1" destOrd="0" presId="urn:microsoft.com/office/officeart/2005/8/layout/list1"/>
    <dgm:cxn modelId="{E2162D1D-4BAD-4499-93CC-FA16CBF8C326}" type="presOf" srcId="{2351D627-AD44-4284-82D4-0A884F984AAE}" destId="{CBBD4F45-7602-4D03-AB7F-B32060571375}" srcOrd="0" destOrd="0" presId="urn:microsoft.com/office/officeart/2005/8/layout/list1"/>
    <dgm:cxn modelId="{F8E52E68-3F5B-4E97-B753-D2D71AB1FE5A}" srcId="{DC8799E5-0ADB-47AD-84B3-7FD016F3E1BB}" destId="{0A09AF80-F3C3-4531-B2E0-321CBCE8BA05}" srcOrd="0" destOrd="0" parTransId="{73728C16-2B74-43E5-BC4A-AA5596FF4D34}" sibTransId="{F238E9E0-95C6-41C4-B0E9-EBC7D6FD13F4}"/>
    <dgm:cxn modelId="{0D3AED6D-88AD-4106-86B2-7345C8B7F4A6}" type="presOf" srcId="{2351D627-AD44-4284-82D4-0A884F984AAE}" destId="{0003019D-F8F1-4D79-B37C-A11024F43255}" srcOrd="1" destOrd="0" presId="urn:microsoft.com/office/officeart/2005/8/layout/list1"/>
    <dgm:cxn modelId="{F907B270-7C3A-4EDE-A277-44B145297C6E}" srcId="{DE3106ED-A9A9-4D9A-AEA7-606B8B7B05EA}" destId="{2351D627-AD44-4284-82D4-0A884F984AAE}" srcOrd="0" destOrd="0" parTransId="{841C3692-F6F4-440D-95FE-7A5C67168CE7}" sibTransId="{02F5E595-588A-45A8-BA37-264E0C7E3C56}"/>
    <dgm:cxn modelId="{C5FD5FBB-FEBC-47DE-8010-52AF0B4B1E3B}" type="presOf" srcId="{DE3106ED-A9A9-4D9A-AEA7-606B8B7B05EA}" destId="{3F7DB403-FEE5-45EA-8860-1C1FCD5C8D03}" srcOrd="0" destOrd="0" presId="urn:microsoft.com/office/officeart/2005/8/layout/list1"/>
    <dgm:cxn modelId="{0D695CBF-C73D-4459-AC8C-5CB52AC310F6}" type="presOf" srcId="{DC8799E5-0ADB-47AD-84B3-7FD016F3E1BB}" destId="{AD2D8BC4-99EC-440F-B904-20418CECE7B8}" srcOrd="0" destOrd="0" presId="urn:microsoft.com/office/officeart/2005/8/layout/list1"/>
    <dgm:cxn modelId="{C9A424C0-0524-4919-9DFF-09E546696EE8}" srcId="{DE3106ED-A9A9-4D9A-AEA7-606B8B7B05EA}" destId="{DC8799E5-0ADB-47AD-84B3-7FD016F3E1BB}" srcOrd="1" destOrd="0" parTransId="{377DA944-2D30-4232-920A-ED1B9DC43A93}" sibTransId="{9F823416-F31A-4682-B69D-E656E9B64FF1}"/>
    <dgm:cxn modelId="{F3EBB5CD-8BC1-4FCE-AD6F-186958836BFE}" srcId="{2351D627-AD44-4284-82D4-0A884F984AAE}" destId="{523E9898-9916-490C-A057-690D42FFF81A}" srcOrd="0" destOrd="0" parTransId="{8B53002B-141C-455F-8F87-54BC5B03E8B9}" sibTransId="{E655B404-77D1-41BA-BDBD-4D193B13F9E7}"/>
    <dgm:cxn modelId="{87FE86E6-DFD9-4C5A-A69E-5ECD8F9C9B7F}" type="presOf" srcId="{0A09AF80-F3C3-4531-B2E0-321CBCE8BA05}" destId="{BB8DC683-C1A7-4840-98FA-1B32E5717FC5}" srcOrd="0" destOrd="0" presId="urn:microsoft.com/office/officeart/2005/8/layout/list1"/>
    <dgm:cxn modelId="{37C02E47-FA31-48FD-BB27-90F4B33E154C}" type="presParOf" srcId="{3F7DB403-FEE5-45EA-8860-1C1FCD5C8D03}" destId="{CDB2D752-2AAC-4422-B385-4C5EF64024C8}" srcOrd="0" destOrd="0" presId="urn:microsoft.com/office/officeart/2005/8/layout/list1"/>
    <dgm:cxn modelId="{C3B8AD2F-B043-4425-ADFF-6D689451498E}" type="presParOf" srcId="{CDB2D752-2AAC-4422-B385-4C5EF64024C8}" destId="{CBBD4F45-7602-4D03-AB7F-B32060571375}" srcOrd="0" destOrd="0" presId="urn:microsoft.com/office/officeart/2005/8/layout/list1"/>
    <dgm:cxn modelId="{AD75762D-9260-450F-9780-364AFA43CED7}" type="presParOf" srcId="{CDB2D752-2AAC-4422-B385-4C5EF64024C8}" destId="{0003019D-F8F1-4D79-B37C-A11024F43255}" srcOrd="1" destOrd="0" presId="urn:microsoft.com/office/officeart/2005/8/layout/list1"/>
    <dgm:cxn modelId="{ACE6490C-BA1E-4759-9C3A-9571D2591468}" type="presParOf" srcId="{3F7DB403-FEE5-45EA-8860-1C1FCD5C8D03}" destId="{61D3E9B2-FB64-41BF-8EED-87D9D1BD1EAA}" srcOrd="1" destOrd="0" presId="urn:microsoft.com/office/officeart/2005/8/layout/list1"/>
    <dgm:cxn modelId="{ACD9F50F-9297-403C-810C-58088B930F82}" type="presParOf" srcId="{3F7DB403-FEE5-45EA-8860-1C1FCD5C8D03}" destId="{0B109E03-5B63-46A5-B303-2B7068A7403A}" srcOrd="2" destOrd="0" presId="urn:microsoft.com/office/officeart/2005/8/layout/list1"/>
    <dgm:cxn modelId="{81B9127D-7D6B-4F3F-A2BE-72BD00F5171B}" type="presParOf" srcId="{3F7DB403-FEE5-45EA-8860-1C1FCD5C8D03}" destId="{E5A194D5-5FFA-4169-98BD-02693E504B47}" srcOrd="3" destOrd="0" presId="urn:microsoft.com/office/officeart/2005/8/layout/list1"/>
    <dgm:cxn modelId="{51CCB9C2-B968-4514-8183-B1043F21DDE2}" type="presParOf" srcId="{3F7DB403-FEE5-45EA-8860-1C1FCD5C8D03}" destId="{C875FA9A-E8C7-438C-AAEB-13374E4A7134}" srcOrd="4" destOrd="0" presId="urn:microsoft.com/office/officeart/2005/8/layout/list1"/>
    <dgm:cxn modelId="{32E9A3D7-2274-46A4-80E7-C830AFB06838}" type="presParOf" srcId="{C875FA9A-E8C7-438C-AAEB-13374E4A7134}" destId="{AD2D8BC4-99EC-440F-B904-20418CECE7B8}" srcOrd="0" destOrd="0" presId="urn:microsoft.com/office/officeart/2005/8/layout/list1"/>
    <dgm:cxn modelId="{A3A8BDDE-5418-4F58-8C97-3CD22937F362}" type="presParOf" srcId="{C875FA9A-E8C7-438C-AAEB-13374E4A7134}" destId="{56DA262D-9036-45F3-A2EA-A40E35F5DA5D}" srcOrd="1" destOrd="0" presId="urn:microsoft.com/office/officeart/2005/8/layout/list1"/>
    <dgm:cxn modelId="{49D5D43F-E35F-40FD-BF1D-150A1C4599D9}" type="presParOf" srcId="{3F7DB403-FEE5-45EA-8860-1C1FCD5C8D03}" destId="{F1A816AF-D2D0-4A99-B231-CD5731F3E3B7}" srcOrd="5" destOrd="0" presId="urn:microsoft.com/office/officeart/2005/8/layout/list1"/>
    <dgm:cxn modelId="{20324E8C-B2E5-4729-BE73-85050458A472}" type="presParOf" srcId="{3F7DB403-FEE5-45EA-8860-1C1FCD5C8D03}" destId="{BB8DC683-C1A7-4840-98FA-1B32E5717FC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DA92FB-5502-48D3-AD32-6162804A61D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EE2C86-FCB0-4A8B-BA89-573376C47A8F}">
      <dgm:prSet phldrT="[文本]" custT="1"/>
      <dgm:spPr/>
      <dgm:t>
        <a:bodyPr/>
        <a:lstStyle/>
        <a:p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display</a:t>
          </a:r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表</a:t>
          </a:r>
        </a:p>
      </dgm:t>
    </dgm:pt>
    <dgm:pt modelId="{4655651D-500D-4871-9907-C6D7C494D482}" type="parTrans" cxnId="{7BC2736E-C99B-4BB1-B21E-4152828CEC3B}">
      <dgm:prSet/>
      <dgm:spPr/>
      <dgm:t>
        <a:bodyPr/>
        <a:lstStyle/>
        <a:p>
          <a:endParaRPr lang="zh-CN" altLang="en-US" sz="1400"/>
        </a:p>
      </dgm:t>
    </dgm:pt>
    <dgm:pt modelId="{5F66E855-E774-4E33-B089-C2E2ECCC940A}" type="sibTrans" cxnId="{7BC2736E-C99B-4BB1-B21E-4152828CEC3B}">
      <dgm:prSet/>
      <dgm:spPr/>
      <dgm:t>
        <a:bodyPr/>
        <a:lstStyle/>
        <a:p>
          <a:endParaRPr lang="zh-CN" altLang="en-US" sz="1400"/>
        </a:p>
      </dgm:t>
    </dgm:pt>
    <dgm:pt modelId="{A811CC84-68D0-42D6-A072-F2F48A614385}">
      <dgm:prSet phldrT="[文本]" custT="1"/>
      <dgm:spPr/>
      <dgm:t>
        <a:bodyPr/>
        <a:lstStyle/>
        <a:p>
          <a:r>
            <a:rPr lang="zh-CN" altLang="en-US" sz="1800" dirty="0"/>
            <a:t>存储</a:t>
          </a:r>
          <a:r>
            <a:rPr lang="zh-CN" alt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rPr>
            <a:t>每层</a:t>
          </a:r>
          <a:r>
            <a:rPr lang="zh-CN" altLang="en-US" sz="1800" dirty="0"/>
            <a:t>过程的</a:t>
          </a:r>
          <a:r>
            <a:rPr lang="zh-CN" alt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rPr>
            <a:t>最新</a:t>
          </a:r>
          <a:r>
            <a:rPr lang="zh-CN" altLang="en-US" sz="1800" dirty="0"/>
            <a:t>过程活动记录的地址</a:t>
          </a:r>
        </a:p>
      </dgm:t>
    </dgm:pt>
    <dgm:pt modelId="{C4363977-569F-4853-A243-76EB65736E67}" type="parTrans" cxnId="{300E7DF4-A538-49CB-9226-5782894842DD}">
      <dgm:prSet/>
      <dgm:spPr/>
      <dgm:t>
        <a:bodyPr/>
        <a:lstStyle/>
        <a:p>
          <a:endParaRPr lang="zh-CN" altLang="en-US" sz="1400"/>
        </a:p>
      </dgm:t>
    </dgm:pt>
    <dgm:pt modelId="{FC509CEC-23AE-4EF2-B8A0-00F947FF6C62}" type="sibTrans" cxnId="{300E7DF4-A538-49CB-9226-5782894842DD}">
      <dgm:prSet/>
      <dgm:spPr/>
      <dgm:t>
        <a:bodyPr/>
        <a:lstStyle/>
        <a:p>
          <a:endParaRPr lang="zh-CN" altLang="en-US" sz="1400"/>
        </a:p>
      </dgm:t>
    </dgm:pt>
    <dgm:pt modelId="{32DAF2A2-F67E-437D-848A-18B9E929EDC2}" type="pres">
      <dgm:prSet presAssocID="{DBDA92FB-5502-48D3-AD32-6162804A61DF}" presName="linear" presStyleCnt="0">
        <dgm:presLayoutVars>
          <dgm:dir/>
          <dgm:animLvl val="lvl"/>
          <dgm:resizeHandles val="exact"/>
        </dgm:presLayoutVars>
      </dgm:prSet>
      <dgm:spPr/>
    </dgm:pt>
    <dgm:pt modelId="{4041E70B-FDE5-4971-BB68-B8EA9A330B7E}" type="pres">
      <dgm:prSet presAssocID="{AEEE2C86-FCB0-4A8B-BA89-573376C47A8F}" presName="parentLin" presStyleCnt="0"/>
      <dgm:spPr/>
    </dgm:pt>
    <dgm:pt modelId="{3940DFE5-AA48-4169-A577-EB4550B5846E}" type="pres">
      <dgm:prSet presAssocID="{AEEE2C86-FCB0-4A8B-BA89-573376C47A8F}" presName="parentLeftMargin" presStyleLbl="node1" presStyleIdx="0" presStyleCnt="1"/>
      <dgm:spPr/>
    </dgm:pt>
    <dgm:pt modelId="{4AF91D7C-FE39-4174-B0A7-D0BF37847DD3}" type="pres">
      <dgm:prSet presAssocID="{AEEE2C86-FCB0-4A8B-BA89-573376C47A8F}" presName="parentText" presStyleLbl="node1" presStyleIdx="0" presStyleCnt="1" custScaleX="113742">
        <dgm:presLayoutVars>
          <dgm:chMax val="0"/>
          <dgm:bulletEnabled val="1"/>
        </dgm:presLayoutVars>
      </dgm:prSet>
      <dgm:spPr/>
    </dgm:pt>
    <dgm:pt modelId="{0369E6A7-F9E9-40C5-90ED-B37A0F00E933}" type="pres">
      <dgm:prSet presAssocID="{AEEE2C86-FCB0-4A8B-BA89-573376C47A8F}" presName="negativeSpace" presStyleCnt="0"/>
      <dgm:spPr/>
    </dgm:pt>
    <dgm:pt modelId="{2A1B8A10-1437-42EF-90F0-ACEF44EDA40F}" type="pres">
      <dgm:prSet presAssocID="{AEEE2C86-FCB0-4A8B-BA89-573376C47A8F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8184916-DC63-4E38-8F02-D23AB2E19AFB}" type="presOf" srcId="{AEEE2C86-FCB0-4A8B-BA89-573376C47A8F}" destId="{4AF91D7C-FE39-4174-B0A7-D0BF37847DD3}" srcOrd="1" destOrd="0" presId="urn:microsoft.com/office/officeart/2005/8/layout/list1"/>
    <dgm:cxn modelId="{5F4EBC65-522E-477F-937F-60FBF73351C5}" type="presOf" srcId="{AEEE2C86-FCB0-4A8B-BA89-573376C47A8F}" destId="{3940DFE5-AA48-4169-A577-EB4550B5846E}" srcOrd="0" destOrd="0" presId="urn:microsoft.com/office/officeart/2005/8/layout/list1"/>
    <dgm:cxn modelId="{7BC2736E-C99B-4BB1-B21E-4152828CEC3B}" srcId="{DBDA92FB-5502-48D3-AD32-6162804A61DF}" destId="{AEEE2C86-FCB0-4A8B-BA89-573376C47A8F}" srcOrd="0" destOrd="0" parTransId="{4655651D-500D-4871-9907-C6D7C494D482}" sibTransId="{5F66E855-E774-4E33-B089-C2E2ECCC940A}"/>
    <dgm:cxn modelId="{AB52C653-1577-405A-8767-F5CC33E3A008}" type="presOf" srcId="{A811CC84-68D0-42D6-A072-F2F48A614385}" destId="{2A1B8A10-1437-42EF-90F0-ACEF44EDA40F}" srcOrd="0" destOrd="0" presId="urn:microsoft.com/office/officeart/2005/8/layout/list1"/>
    <dgm:cxn modelId="{18476377-08F6-4597-9C64-6DC6335E66CD}" type="presOf" srcId="{DBDA92FB-5502-48D3-AD32-6162804A61DF}" destId="{32DAF2A2-F67E-437D-848A-18B9E929EDC2}" srcOrd="0" destOrd="0" presId="urn:microsoft.com/office/officeart/2005/8/layout/list1"/>
    <dgm:cxn modelId="{300E7DF4-A538-49CB-9226-5782894842DD}" srcId="{AEEE2C86-FCB0-4A8B-BA89-573376C47A8F}" destId="{A811CC84-68D0-42D6-A072-F2F48A614385}" srcOrd="0" destOrd="0" parTransId="{C4363977-569F-4853-A243-76EB65736E67}" sibTransId="{FC509CEC-23AE-4EF2-B8A0-00F947FF6C62}"/>
    <dgm:cxn modelId="{AD1F9F36-A0A8-451B-B492-D4F5284B8E10}" type="presParOf" srcId="{32DAF2A2-F67E-437D-848A-18B9E929EDC2}" destId="{4041E70B-FDE5-4971-BB68-B8EA9A330B7E}" srcOrd="0" destOrd="0" presId="urn:microsoft.com/office/officeart/2005/8/layout/list1"/>
    <dgm:cxn modelId="{8F9A543F-AB3D-4BBA-AB52-880193391126}" type="presParOf" srcId="{4041E70B-FDE5-4971-BB68-B8EA9A330B7E}" destId="{3940DFE5-AA48-4169-A577-EB4550B5846E}" srcOrd="0" destOrd="0" presId="urn:microsoft.com/office/officeart/2005/8/layout/list1"/>
    <dgm:cxn modelId="{FB51DF39-47E2-4B3A-BE7E-752549F726DA}" type="presParOf" srcId="{4041E70B-FDE5-4971-BB68-B8EA9A330B7E}" destId="{4AF91D7C-FE39-4174-B0A7-D0BF37847DD3}" srcOrd="1" destOrd="0" presId="urn:microsoft.com/office/officeart/2005/8/layout/list1"/>
    <dgm:cxn modelId="{8CF7B7B1-AE22-4403-938D-0BA9379742AB}" type="presParOf" srcId="{32DAF2A2-F67E-437D-848A-18B9E929EDC2}" destId="{0369E6A7-F9E9-40C5-90ED-B37A0F00E933}" srcOrd="1" destOrd="0" presId="urn:microsoft.com/office/officeart/2005/8/layout/list1"/>
    <dgm:cxn modelId="{C0578259-B299-4E15-979E-92DD8FB8F394}" type="presParOf" srcId="{32DAF2A2-F67E-437D-848A-18B9E929EDC2}" destId="{2A1B8A10-1437-42EF-90F0-ACEF44EDA40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09E03-5B63-46A5-B303-2B7068A7403A}">
      <dsp:nvSpPr>
        <dsp:cNvPr id="0" name=""/>
        <dsp:cNvSpPr/>
      </dsp:nvSpPr>
      <dsp:spPr>
        <a:xfrm>
          <a:off x="0" y="381381"/>
          <a:ext cx="7408862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010" tIns="499872" rIns="57501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指向</a:t>
          </a:r>
          <a:r>
            <a:rPr lang="zh-CN" altLang="en-US" sz="2400" kern="12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rPr>
            <a:t>调用</a:t>
          </a:r>
          <a:r>
            <a:rPr lang="zh-CN" altLang="en-US" sz="2400" kern="1200" dirty="0"/>
            <a:t>该过程的直接外层过程的</a:t>
          </a:r>
          <a:r>
            <a:rPr lang="zh-CN" altLang="en-US" sz="2400" kern="12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rPr>
            <a:t>最新</a:t>
          </a:r>
          <a:r>
            <a:rPr lang="zh-CN" altLang="en-US" sz="2400" kern="1200" dirty="0"/>
            <a:t>活动记录的起始位置</a:t>
          </a:r>
        </a:p>
      </dsp:txBody>
      <dsp:txXfrm>
        <a:off x="0" y="381381"/>
        <a:ext cx="7408862" cy="1512000"/>
      </dsp:txXfrm>
    </dsp:sp>
    <dsp:sp modelId="{0003019D-F8F1-4D79-B37C-A11024F43255}">
      <dsp:nvSpPr>
        <dsp:cNvPr id="0" name=""/>
        <dsp:cNvSpPr/>
      </dsp:nvSpPr>
      <dsp:spPr>
        <a:xfrm>
          <a:off x="370443" y="27141"/>
          <a:ext cx="5186203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026" tIns="0" rIns="1960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动态链</a:t>
          </a:r>
          <a:r>
            <a:rPr lang="en-US" altLang="zh-CN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/</a:t>
          </a: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控制链</a:t>
          </a:r>
        </a:p>
      </dsp:txBody>
      <dsp:txXfrm>
        <a:off x="405028" y="61726"/>
        <a:ext cx="5117033" cy="639310"/>
      </dsp:txXfrm>
    </dsp:sp>
    <dsp:sp modelId="{BB8DC683-C1A7-4840-98FA-1B32E5717FC5}">
      <dsp:nvSpPr>
        <dsp:cNvPr id="0" name=""/>
        <dsp:cNvSpPr/>
      </dsp:nvSpPr>
      <dsp:spPr>
        <a:xfrm>
          <a:off x="0" y="2377221"/>
          <a:ext cx="7408862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010" tIns="499872" rIns="57501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指向</a:t>
          </a:r>
          <a:r>
            <a:rPr lang="zh-CN" altLang="en-US" sz="2400" kern="12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rPr>
            <a:t>定义</a:t>
          </a:r>
          <a:r>
            <a:rPr lang="zh-CN" altLang="en-US" sz="2400" kern="1200" dirty="0"/>
            <a:t>该过程的直接外层过程的</a:t>
          </a:r>
          <a:r>
            <a:rPr lang="zh-CN" altLang="en-US" sz="2400" kern="12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rPr>
            <a:t>最新</a:t>
          </a:r>
          <a:r>
            <a:rPr lang="zh-CN" altLang="en-US" sz="2400" kern="1200" dirty="0"/>
            <a:t>活动记录的起始位置</a:t>
          </a:r>
        </a:p>
      </dsp:txBody>
      <dsp:txXfrm>
        <a:off x="0" y="2377221"/>
        <a:ext cx="7408862" cy="1512000"/>
      </dsp:txXfrm>
    </dsp:sp>
    <dsp:sp modelId="{56DA262D-9036-45F3-A2EA-A40E35F5DA5D}">
      <dsp:nvSpPr>
        <dsp:cNvPr id="0" name=""/>
        <dsp:cNvSpPr/>
      </dsp:nvSpPr>
      <dsp:spPr>
        <a:xfrm>
          <a:off x="370443" y="2022981"/>
          <a:ext cx="5186203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026" tIns="0" rIns="1960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静态链</a:t>
          </a:r>
          <a:r>
            <a:rPr lang="en-US" altLang="zh-CN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/</a:t>
          </a: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存取链</a:t>
          </a:r>
        </a:p>
      </dsp:txBody>
      <dsp:txXfrm>
        <a:off x="405028" y="2057566"/>
        <a:ext cx="5117033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B8A10-1437-42EF-90F0-ACEF44EDA40F}">
      <dsp:nvSpPr>
        <dsp:cNvPr id="0" name=""/>
        <dsp:cNvSpPr/>
      </dsp:nvSpPr>
      <dsp:spPr>
        <a:xfrm>
          <a:off x="0" y="251941"/>
          <a:ext cx="2308224" cy="139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144" tIns="354076" rIns="1791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存储</a:t>
          </a:r>
          <a:r>
            <a:rPr lang="zh-CN" altLang="en-US" sz="1800" kern="12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rPr>
            <a:t>每层</a:t>
          </a:r>
          <a:r>
            <a:rPr lang="zh-CN" altLang="en-US" sz="1800" kern="1200" dirty="0"/>
            <a:t>过程的</a:t>
          </a:r>
          <a:r>
            <a:rPr lang="zh-CN" altLang="en-US" sz="1800" kern="12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rPr>
            <a:t>最新</a:t>
          </a:r>
          <a:r>
            <a:rPr lang="zh-CN" altLang="en-US" sz="1800" kern="1200" dirty="0"/>
            <a:t>过程活动记录的地址</a:t>
          </a:r>
        </a:p>
      </dsp:txBody>
      <dsp:txXfrm>
        <a:off x="0" y="251941"/>
        <a:ext cx="2308224" cy="1392300"/>
      </dsp:txXfrm>
    </dsp:sp>
    <dsp:sp modelId="{4AF91D7C-FE39-4174-B0A7-D0BF37847DD3}">
      <dsp:nvSpPr>
        <dsp:cNvPr id="0" name=""/>
        <dsp:cNvSpPr/>
      </dsp:nvSpPr>
      <dsp:spPr>
        <a:xfrm>
          <a:off x="115298" y="1021"/>
          <a:ext cx="183599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072" tIns="0" rIns="6107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display</a:t>
          </a: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表</a:t>
          </a:r>
        </a:p>
      </dsp:txBody>
      <dsp:txXfrm>
        <a:off x="139796" y="25519"/>
        <a:ext cx="1787003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5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347DE-1057-4474-BA6A-5C68FF31558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E59070-374B-4918-81D8-5882F59E237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6D275D-41DC-4E7E-B4C0-54521DDED7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E40C4-5176-49AB-9923-C7B99F2C08A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E7703A-C18F-4B83-8633-AD662353A68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88DED-90AC-4F98-B90F-972C8E35227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21A30B-A87E-40EE-9F22-1E81376114D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3C3E17-AF25-4755-9D82-E9CF994E30D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CF82C-9514-4215-8FF6-3D94FEDF1D7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95509-3818-4334-8684-F5E0B31244A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8D6D38-1B46-46CD-801C-A04C293E84F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1792222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2E6F780-DFB1-491B-B968-F34D013A97F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209800"/>
            <a:ext cx="7408333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3200" b="1" kern="1200">
          <a:solidFill>
            <a:schemeClr val="tx1">
              <a:lumMod val="95000"/>
              <a:lumOff val="5000"/>
            </a:schemeClr>
          </a:solidFill>
          <a:latin typeface="Courier New" panose="02070309020205020404" pitchFamily="49" charset="0"/>
          <a:ea typeface="楷体" panose="02010609060101010101" pitchFamily="49" charset="-122"/>
          <a:cs typeface="Courier New" panose="02070309020205020404" pitchFamily="49" charset="0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800" b="1" kern="1200">
          <a:solidFill>
            <a:schemeClr val="tx2"/>
          </a:solidFill>
          <a:latin typeface="Courier New" panose="02070309020205020404" pitchFamily="49" charset="0"/>
          <a:ea typeface="楷体" panose="02010609060101010101" pitchFamily="49" charset="-122"/>
          <a:cs typeface="Courier New" panose="02070309020205020404" pitchFamily="49" charset="0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800" b="1" kern="1200">
          <a:solidFill>
            <a:schemeClr val="tx1">
              <a:lumMod val="95000"/>
              <a:lumOff val="5000"/>
            </a:schemeClr>
          </a:solidFill>
          <a:latin typeface="Courier New" panose="02070309020205020404" pitchFamily="49" charset="0"/>
          <a:ea typeface="楷体" panose="02010609060101010101" pitchFamily="49" charset="-122"/>
          <a:cs typeface="Courier New" panose="02070309020205020404" pitchFamily="49" charset="0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b="1" kern="1200">
          <a:solidFill>
            <a:schemeClr val="tx1">
              <a:lumMod val="95000"/>
              <a:lumOff val="5000"/>
            </a:schemeClr>
          </a:solidFill>
          <a:latin typeface="Courier New" panose="02070309020205020404" pitchFamily="49" charset="0"/>
          <a:ea typeface="楷体" panose="02010609060101010101" pitchFamily="49" charset="-122"/>
          <a:cs typeface="Courier New" panose="02070309020205020404" pitchFamily="49" charset="0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b="1" kern="1200">
          <a:solidFill>
            <a:schemeClr val="tx1">
              <a:lumMod val="95000"/>
              <a:lumOff val="5000"/>
            </a:schemeClr>
          </a:solidFill>
          <a:latin typeface="Courier New" panose="02070309020205020404" pitchFamily="49" charset="0"/>
          <a:ea typeface="楷体" panose="02010609060101010101" pitchFamily="49" charset="-122"/>
          <a:cs typeface="Courier New" panose="02070309020205020404" pitchFamily="49" charset="0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8000" dirty="0">
                <a:solidFill>
                  <a:srgbClr val="000000"/>
                </a:solidFill>
              </a:rPr>
              <a:t>复     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4" name="组合 11273">
            <a:extLst>
              <a:ext uri="{FF2B5EF4-FFF2-40B4-BE49-F238E27FC236}">
                <a16:creationId xmlns:a16="http://schemas.microsoft.com/office/drawing/2014/main" id="{B3C4D747-B50D-47A4-A25D-F4530CEBE4F0}"/>
              </a:ext>
            </a:extLst>
          </p:cNvPr>
          <p:cNvGrpSpPr/>
          <p:nvPr/>
        </p:nvGrpSpPr>
        <p:grpSpPr>
          <a:xfrm>
            <a:off x="2299530" y="4074379"/>
            <a:ext cx="2438383" cy="2213884"/>
            <a:chOff x="1197513" y="3951420"/>
            <a:chExt cx="2438383" cy="2213884"/>
          </a:xfrm>
        </p:grpSpPr>
        <p:cxnSp>
          <p:nvCxnSpPr>
            <p:cNvPr id="29" name="AutoShape 24">
              <a:extLst>
                <a:ext uri="{FF2B5EF4-FFF2-40B4-BE49-F238E27FC236}">
                  <a16:creationId xmlns:a16="http://schemas.microsoft.com/office/drawing/2014/main" id="{46D6DD1F-1E5B-4911-8AC1-91A75580AD53}"/>
                </a:ext>
              </a:extLst>
            </p:cNvPr>
            <p:cNvCxnSpPr>
              <a:cxnSpLocks noChangeShapeType="1"/>
              <a:stCxn id="40" idx="2"/>
              <a:endCxn id="42" idx="0"/>
            </p:cNvCxnSpPr>
            <p:nvPr/>
          </p:nvCxnSpPr>
          <p:spPr bwMode="auto">
            <a:xfrm flipH="1">
              <a:off x="2412145" y="4320752"/>
              <a:ext cx="531575" cy="275607"/>
            </a:xfrm>
            <a:prstGeom prst="straightConnector1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0" name="Rectangle 7">
              <a:extLst>
                <a:ext uri="{FF2B5EF4-FFF2-40B4-BE49-F238E27FC236}">
                  <a16:creationId xmlns:a16="http://schemas.microsoft.com/office/drawing/2014/main" id="{B9F683C7-831D-43A4-9AA9-11A95130B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458" y="3951420"/>
              <a:ext cx="3225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charset="-122"/>
                </a:rPr>
                <a:t>A</a:t>
              </a:r>
            </a:p>
          </p:txBody>
        </p:sp>
        <p:sp>
          <p:nvSpPr>
            <p:cNvPr id="42" name="Rectangle 9">
              <a:extLst>
                <a:ext uri="{FF2B5EF4-FFF2-40B4-BE49-F238E27FC236}">
                  <a16:creationId xmlns:a16="http://schemas.microsoft.com/office/drawing/2014/main" id="{E93E956F-C131-42A6-AAEC-7E100CD52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883" y="4596359"/>
              <a:ext cx="3225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kumimoji="1" lang="en-US" altLang="zh-CN" sz="1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charset="-122"/>
                </a:rPr>
                <a:t>A</a:t>
              </a:r>
            </a:p>
          </p:txBody>
        </p:sp>
        <p:sp>
          <p:nvSpPr>
            <p:cNvPr id="45" name="Rectangle 12">
              <a:extLst>
                <a:ext uri="{FF2B5EF4-FFF2-40B4-BE49-F238E27FC236}">
                  <a16:creationId xmlns:a16="http://schemas.microsoft.com/office/drawing/2014/main" id="{FEF1BE21-B2A0-4444-ADF4-1831FA558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513" y="5276557"/>
              <a:ext cx="321864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charset="-122"/>
                </a:rPr>
                <a:t>A</a:t>
              </a:r>
            </a:p>
          </p:txBody>
        </p:sp>
        <p:sp>
          <p:nvSpPr>
            <p:cNvPr id="48" name="Rectangle 15">
              <a:extLst>
                <a:ext uri="{FF2B5EF4-FFF2-40B4-BE49-F238E27FC236}">
                  <a16:creationId xmlns:a16="http://schemas.microsoft.com/office/drawing/2014/main" id="{2FD6D420-54A9-40C2-B59E-B36B832FF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883" y="5276557"/>
              <a:ext cx="321864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charset="-122"/>
                </a:rPr>
                <a:t>a</a:t>
              </a:r>
            </a:p>
          </p:txBody>
        </p:sp>
        <p:sp>
          <p:nvSpPr>
            <p:cNvPr id="49" name="Rectangle 16">
              <a:extLst>
                <a:ext uri="{FF2B5EF4-FFF2-40B4-BE49-F238E27FC236}">
                  <a16:creationId xmlns:a16="http://schemas.microsoft.com/office/drawing/2014/main" id="{8AE8AF09-6216-4C19-A4E3-313B32C76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513" y="5795416"/>
              <a:ext cx="321864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charset="-122"/>
                </a:rPr>
                <a:t>a</a:t>
              </a:r>
            </a:p>
          </p:txBody>
        </p:sp>
        <p:cxnSp>
          <p:nvCxnSpPr>
            <p:cNvPr id="30" name="AutoShape 25">
              <a:extLst>
                <a:ext uri="{FF2B5EF4-FFF2-40B4-BE49-F238E27FC236}">
                  <a16:creationId xmlns:a16="http://schemas.microsoft.com/office/drawing/2014/main" id="{98A3A4B9-214F-4C93-89EE-608B99C17D04}"/>
                </a:ext>
              </a:extLst>
            </p:cNvPr>
            <p:cNvCxnSpPr>
              <a:cxnSpLocks noChangeShapeType="1"/>
              <a:stCxn id="48" idx="0"/>
              <a:endCxn id="42" idx="2"/>
            </p:cNvCxnSpPr>
            <p:nvPr/>
          </p:nvCxnSpPr>
          <p:spPr bwMode="auto">
            <a:xfrm flipV="1">
              <a:off x="2411815" y="4965691"/>
              <a:ext cx="330" cy="31086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" name="AutoShape 26">
              <a:extLst>
                <a:ext uri="{FF2B5EF4-FFF2-40B4-BE49-F238E27FC236}">
                  <a16:creationId xmlns:a16="http://schemas.microsoft.com/office/drawing/2014/main" id="{E8FF2C90-3E1B-4BBE-914E-9895A76EBE28}"/>
                </a:ext>
              </a:extLst>
            </p:cNvPr>
            <p:cNvCxnSpPr>
              <a:cxnSpLocks noChangeShapeType="1"/>
              <a:stCxn id="42" idx="2"/>
              <a:endCxn id="45" idx="0"/>
            </p:cNvCxnSpPr>
            <p:nvPr/>
          </p:nvCxnSpPr>
          <p:spPr bwMode="auto">
            <a:xfrm flipH="1">
              <a:off x="1358445" y="4965691"/>
              <a:ext cx="1053700" cy="31086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7" name="AutoShape 32">
              <a:extLst>
                <a:ext uri="{FF2B5EF4-FFF2-40B4-BE49-F238E27FC236}">
                  <a16:creationId xmlns:a16="http://schemas.microsoft.com/office/drawing/2014/main" id="{D0695E86-0393-4A8D-A7A7-C887C7ABF0E7}"/>
                </a:ext>
              </a:extLst>
            </p:cNvPr>
            <p:cNvCxnSpPr>
              <a:cxnSpLocks noChangeShapeType="1"/>
              <a:stCxn id="45" idx="2"/>
              <a:endCxn id="49" idx="0"/>
            </p:cNvCxnSpPr>
            <p:nvPr/>
          </p:nvCxnSpPr>
          <p:spPr bwMode="auto">
            <a:xfrm>
              <a:off x="1358445" y="5646444"/>
              <a:ext cx="0" cy="1800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2" name="Rectangle 15">
              <a:extLst>
                <a:ext uri="{FF2B5EF4-FFF2-40B4-BE49-F238E27FC236}">
                  <a16:creationId xmlns:a16="http://schemas.microsoft.com/office/drawing/2014/main" id="{3028F364-5493-4CAB-8D9C-A5490CF12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032" y="4581128"/>
              <a:ext cx="321864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charset="-122"/>
                </a:rPr>
                <a:t>a</a:t>
              </a:r>
            </a:p>
          </p:txBody>
        </p:sp>
        <p:cxnSp>
          <p:nvCxnSpPr>
            <p:cNvPr id="73" name="AutoShape 25">
              <a:extLst>
                <a:ext uri="{FF2B5EF4-FFF2-40B4-BE49-F238E27FC236}">
                  <a16:creationId xmlns:a16="http://schemas.microsoft.com/office/drawing/2014/main" id="{295E892F-8C48-44FF-81E3-C62E030B49D6}"/>
                </a:ext>
              </a:extLst>
            </p:cNvPr>
            <p:cNvCxnSpPr>
              <a:cxnSpLocks noChangeShapeType="1"/>
              <a:stCxn id="72" idx="0"/>
              <a:endCxn id="40" idx="2"/>
            </p:cNvCxnSpPr>
            <p:nvPr/>
          </p:nvCxnSpPr>
          <p:spPr bwMode="auto">
            <a:xfrm flipH="1" flipV="1">
              <a:off x="2943720" y="4320752"/>
              <a:ext cx="531244" cy="260376"/>
            </a:xfrm>
            <a:prstGeom prst="straightConnector1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12EF5C-53E8-1F70-576E-B692478DD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0CFCF6-B71F-4D1D-88D2-2AB4314C8ABE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给定属性文法构造带属性标注的语法树（举例）</a:t>
            </a:r>
          </a:p>
        </p:txBody>
      </p:sp>
      <p:graphicFrame>
        <p:nvGraphicFramePr>
          <p:cNvPr id="9" name="Group 39">
            <a:extLst>
              <a:ext uri="{FF2B5EF4-FFF2-40B4-BE49-F238E27FC236}">
                <a16:creationId xmlns:a16="http://schemas.microsoft.com/office/drawing/2014/main" id="{BC1C2AD1-0803-43DC-9A67-DE2CC5DC07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008453"/>
              </p:ext>
            </p:extLst>
          </p:nvPr>
        </p:nvGraphicFramePr>
        <p:xfrm>
          <a:off x="301907" y="1351248"/>
          <a:ext cx="4392488" cy="24074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784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8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5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1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产生式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1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语义规则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05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S→ABC</a:t>
                      </a:r>
                      <a:r>
                        <a:rPr kumimoji="0" lang="en-US" altLang="zh-CN" sz="1050" b="1" u="none" strike="noStrike" cap="none" normalizeH="0" baseline="30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kumimoji="0" lang="en-US" altLang="zh-CN" sz="105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05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if (</a:t>
                      </a:r>
                      <a:r>
                        <a:rPr kumimoji="0" lang="en-US" altLang="zh-CN" sz="105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A.num</a:t>
                      </a:r>
                      <a:r>
                        <a:rPr kumimoji="0" lang="en-US" altLang="zh-CN" sz="105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kumimoji="0" lang="en-US" altLang="zh-CN" sz="105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B.num</a:t>
                      </a:r>
                      <a:r>
                        <a:rPr kumimoji="0" lang="en-US" altLang="zh-CN" sz="105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AND (</a:t>
                      </a:r>
                      <a:r>
                        <a:rPr kumimoji="0" lang="en-US" altLang="zh-CN" sz="105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B.num</a:t>
                      </a:r>
                      <a:r>
                        <a:rPr kumimoji="0" lang="en-US" altLang="zh-CN" sz="105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kumimoji="0" lang="en-US" altLang="zh-CN" sz="105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C.num</a:t>
                      </a:r>
                      <a:r>
                        <a:rPr kumimoji="0" lang="en-US" altLang="zh-CN" sz="105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05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then print("Accept!")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05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else print("Refused!")}</a:t>
                      </a:r>
                      <a:endParaRPr kumimoji="0" lang="en-US" altLang="zh-CN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9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05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A→A</a:t>
                      </a:r>
                      <a:r>
                        <a:rPr kumimoji="0" lang="en-US" altLang="zh-CN" sz="105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altLang="zh-CN" sz="105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kumimoji="0" lang="en-US" altLang="zh-CN" sz="105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</a:rPr>
                        <a:t>{ </a:t>
                      </a:r>
                      <a:r>
                        <a:rPr kumimoji="0" lang="en-US" altLang="zh-CN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</a:rPr>
                        <a:t>A.num</a:t>
                      </a:r>
                      <a:r>
                        <a:rPr kumimoji="0" lang="en-US" altLang="zh-CN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</a:rPr>
                        <a:t> = A</a:t>
                      </a:r>
                      <a:r>
                        <a:rPr kumimoji="0" lang="en-US" altLang="zh-CN" sz="105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altLang="zh-CN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</a:rPr>
                        <a:t>.num+1}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9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05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A→a</a:t>
                      </a:r>
                      <a:endParaRPr kumimoji="0" lang="en-US" altLang="zh-CN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</a:rPr>
                        <a:t>{ </a:t>
                      </a:r>
                      <a:r>
                        <a:rPr kumimoji="0" lang="en-US" altLang="zh-CN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</a:rPr>
                        <a:t>A.num</a:t>
                      </a:r>
                      <a:r>
                        <a:rPr kumimoji="0" lang="en-US" altLang="zh-CN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</a:rPr>
                        <a:t> = 1}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9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05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B→B</a:t>
                      </a:r>
                      <a:r>
                        <a:rPr kumimoji="0" lang="en-US" altLang="zh-CN" sz="105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altLang="zh-CN" sz="105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kumimoji="0" lang="en-US" altLang="zh-CN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</a:rPr>
                        <a:t>{ </a:t>
                      </a:r>
                      <a:r>
                        <a:rPr kumimoji="0" lang="en-US" altLang="zh-CN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</a:rPr>
                        <a:t>B.num</a:t>
                      </a:r>
                      <a:r>
                        <a:rPr kumimoji="0" lang="en-US" altLang="zh-CN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</a:rPr>
                        <a:t> = B</a:t>
                      </a:r>
                      <a:r>
                        <a:rPr kumimoji="0" lang="en-US" altLang="zh-CN" sz="105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altLang="zh-CN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</a:rPr>
                        <a:t>.num+1}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9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05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B→b</a:t>
                      </a:r>
                      <a:endParaRPr kumimoji="0" lang="en-US" altLang="zh-CN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</a:rPr>
                        <a:t>{ </a:t>
                      </a:r>
                      <a:r>
                        <a:rPr kumimoji="0" lang="en-US" altLang="zh-CN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</a:rPr>
                        <a:t>B.num</a:t>
                      </a:r>
                      <a:r>
                        <a:rPr kumimoji="0" lang="en-US" altLang="zh-CN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</a:rPr>
                        <a:t> = 1}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99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05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C→C</a:t>
                      </a:r>
                      <a:r>
                        <a:rPr kumimoji="0" lang="en-US" altLang="zh-CN" sz="105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altLang="zh-CN" sz="105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kumimoji="0" lang="en-US" altLang="zh-CN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</a:rPr>
                        <a:t>{ </a:t>
                      </a:r>
                      <a:r>
                        <a:rPr kumimoji="0" lang="en-US" altLang="zh-CN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</a:rPr>
                        <a:t>C.num</a:t>
                      </a:r>
                      <a:r>
                        <a:rPr kumimoji="0" lang="en-US" altLang="zh-CN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</a:rPr>
                        <a:t> = C</a:t>
                      </a:r>
                      <a:r>
                        <a:rPr kumimoji="0" lang="en-US" altLang="zh-CN" sz="105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altLang="zh-CN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</a:rPr>
                        <a:t>.num+1}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4010288045"/>
                  </a:ext>
                </a:extLst>
              </a:tr>
              <a:tr h="1199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105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C→c</a:t>
                      </a:r>
                      <a:endParaRPr kumimoji="0" lang="en-US" altLang="zh-CN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</a:rPr>
                        <a:t>{ </a:t>
                      </a:r>
                      <a:r>
                        <a:rPr kumimoji="0" lang="en-US" altLang="zh-CN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</a:rPr>
                        <a:t>C.num</a:t>
                      </a:r>
                      <a:r>
                        <a:rPr kumimoji="0" lang="en-US" altLang="zh-CN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Courier New" panose="02070309020205020404" pitchFamily="49" charset="0"/>
                        </a:rPr>
                        <a:t> = 1}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500463532"/>
                  </a:ext>
                </a:extLst>
              </a:tr>
            </a:tbl>
          </a:graphicData>
        </a:graphic>
      </p:graphicFrame>
      <p:sp>
        <p:nvSpPr>
          <p:cNvPr id="10" name="Rectangle 105">
            <a:extLst>
              <a:ext uri="{FF2B5EF4-FFF2-40B4-BE49-F238E27FC236}">
                <a16:creationId xmlns:a16="http://schemas.microsoft.com/office/drawing/2014/main" id="{CD706A76-7D71-4E2A-AA14-57A26B2E0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627" y="3368623"/>
            <a:ext cx="2390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print(”Accept!”)</a:t>
            </a: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0FF079C2-6323-4360-9054-8E5FA90F9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623" y="3372184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charset="-122"/>
              </a:rPr>
              <a:t>S</a:t>
            </a:r>
          </a:p>
        </p:txBody>
      </p:sp>
      <p:cxnSp>
        <p:nvCxnSpPr>
          <p:cNvPr id="26" name="AutoShape 21">
            <a:extLst>
              <a:ext uri="{FF2B5EF4-FFF2-40B4-BE49-F238E27FC236}">
                <a16:creationId xmlns:a16="http://schemas.microsoft.com/office/drawing/2014/main" id="{5221CC7F-F950-4B13-BE4A-1C66473D901C}"/>
              </a:ext>
            </a:extLst>
          </p:cNvPr>
          <p:cNvCxnSpPr>
            <a:cxnSpLocks noChangeShapeType="1"/>
            <a:stCxn id="39" idx="2"/>
            <a:endCxn id="40" idx="0"/>
          </p:cNvCxnSpPr>
          <p:nvPr/>
        </p:nvCxnSpPr>
        <p:spPr bwMode="auto">
          <a:xfrm flipH="1">
            <a:off x="4045737" y="3741516"/>
            <a:ext cx="2060148" cy="332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3">
            <a:extLst>
              <a:ext uri="{FF2B5EF4-FFF2-40B4-BE49-F238E27FC236}">
                <a16:creationId xmlns:a16="http://schemas.microsoft.com/office/drawing/2014/main" id="{2BC49D59-6D07-47C7-B32C-6A6E6EB6C2D1}"/>
              </a:ext>
            </a:extLst>
          </p:cNvPr>
          <p:cNvCxnSpPr>
            <a:cxnSpLocks noChangeShapeType="1"/>
            <a:stCxn id="39" idx="2"/>
            <a:endCxn id="138" idx="0"/>
          </p:cNvCxnSpPr>
          <p:nvPr/>
        </p:nvCxnSpPr>
        <p:spPr bwMode="auto">
          <a:xfrm flipH="1">
            <a:off x="6104951" y="3741516"/>
            <a:ext cx="934" cy="332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Rectangle 111">
            <a:extLst>
              <a:ext uri="{FF2B5EF4-FFF2-40B4-BE49-F238E27FC236}">
                <a16:creationId xmlns:a16="http://schemas.microsoft.com/office/drawing/2014/main" id="{907562E4-1A94-4B9D-8864-D6525E0A9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314" y="5399516"/>
            <a:ext cx="1011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sz="18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num=1</a:t>
            </a:r>
            <a:endParaRPr kumimoji="1" lang="en-US" altLang="zh-CN" sz="1800" dirty="0">
              <a:latin typeface="Courier New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cxnSp>
        <p:nvCxnSpPr>
          <p:cNvPr id="131" name="AutoShape 21">
            <a:extLst>
              <a:ext uri="{FF2B5EF4-FFF2-40B4-BE49-F238E27FC236}">
                <a16:creationId xmlns:a16="http://schemas.microsoft.com/office/drawing/2014/main" id="{14C2A765-4A75-49EF-A0B2-98C549881BE7}"/>
              </a:ext>
            </a:extLst>
          </p:cNvPr>
          <p:cNvCxnSpPr>
            <a:cxnSpLocks noChangeShapeType="1"/>
            <a:stCxn id="39" idx="2"/>
            <a:endCxn id="150" idx="0"/>
          </p:cNvCxnSpPr>
          <p:nvPr/>
        </p:nvCxnSpPr>
        <p:spPr bwMode="auto">
          <a:xfrm>
            <a:off x="6105885" y="3741516"/>
            <a:ext cx="2058279" cy="332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34" name="Rectangle 111">
            <a:extLst>
              <a:ext uri="{FF2B5EF4-FFF2-40B4-BE49-F238E27FC236}">
                <a16:creationId xmlns:a16="http://schemas.microsoft.com/office/drawing/2014/main" id="{9513806B-372D-4434-B340-03BE40DB4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237" y="4702466"/>
            <a:ext cx="1011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sz="18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num=2</a:t>
            </a:r>
            <a:endParaRPr kumimoji="1" lang="en-US" altLang="zh-CN" sz="1800" dirty="0">
              <a:latin typeface="Courier New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16DAA009-3E3E-4958-B669-21351572C1D6}"/>
              </a:ext>
            </a:extLst>
          </p:cNvPr>
          <p:cNvGrpSpPr/>
          <p:nvPr/>
        </p:nvGrpSpPr>
        <p:grpSpPr>
          <a:xfrm>
            <a:off x="4358744" y="4074379"/>
            <a:ext cx="2438713" cy="2213884"/>
            <a:chOff x="1197513" y="3951420"/>
            <a:chExt cx="2438713" cy="2213884"/>
          </a:xfrm>
        </p:grpSpPr>
        <p:cxnSp>
          <p:nvCxnSpPr>
            <p:cNvPr id="137" name="AutoShape 24">
              <a:extLst>
                <a:ext uri="{FF2B5EF4-FFF2-40B4-BE49-F238E27FC236}">
                  <a16:creationId xmlns:a16="http://schemas.microsoft.com/office/drawing/2014/main" id="{E607CDB7-309D-478F-8FCC-C09047DCF9FE}"/>
                </a:ext>
              </a:extLst>
            </p:cNvPr>
            <p:cNvCxnSpPr>
              <a:cxnSpLocks noChangeShapeType="1"/>
              <a:stCxn id="138" idx="2"/>
              <a:endCxn id="139" idx="0"/>
            </p:cNvCxnSpPr>
            <p:nvPr/>
          </p:nvCxnSpPr>
          <p:spPr bwMode="auto">
            <a:xfrm flipH="1">
              <a:off x="2412145" y="4320752"/>
              <a:ext cx="531575" cy="275607"/>
            </a:xfrm>
            <a:prstGeom prst="straightConnector1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38" name="Rectangle 7">
              <a:extLst>
                <a:ext uri="{FF2B5EF4-FFF2-40B4-BE49-F238E27FC236}">
                  <a16:creationId xmlns:a16="http://schemas.microsoft.com/office/drawing/2014/main" id="{7A92B193-0D1B-4850-82D0-DCA15452F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458" y="3951420"/>
              <a:ext cx="3225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charset="-122"/>
                </a:rPr>
                <a:t>B</a:t>
              </a:r>
              <a:endParaRPr kumimoji="1" lang="en-US" altLang="zh-CN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charset="-122"/>
              </a:endParaRPr>
            </a:p>
          </p:txBody>
        </p:sp>
        <p:sp>
          <p:nvSpPr>
            <p:cNvPr id="139" name="Rectangle 9">
              <a:extLst>
                <a:ext uri="{FF2B5EF4-FFF2-40B4-BE49-F238E27FC236}">
                  <a16:creationId xmlns:a16="http://schemas.microsoft.com/office/drawing/2014/main" id="{00FC49BD-4644-42E8-B65E-24779C235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883" y="4596359"/>
              <a:ext cx="3225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charset="-122"/>
                </a:rPr>
                <a:t>B</a:t>
              </a:r>
              <a:endParaRPr kumimoji="1" lang="en-US" altLang="zh-CN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charset="-122"/>
              </a:endParaRPr>
            </a:p>
          </p:txBody>
        </p:sp>
        <p:sp>
          <p:nvSpPr>
            <p:cNvPr id="140" name="Rectangle 12">
              <a:extLst>
                <a:ext uri="{FF2B5EF4-FFF2-40B4-BE49-F238E27FC236}">
                  <a16:creationId xmlns:a16="http://schemas.microsoft.com/office/drawing/2014/main" id="{5C3AE5D9-C26F-4F13-82C2-0D9724E83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513" y="5276557"/>
              <a:ext cx="321864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charset="-122"/>
                </a:rPr>
                <a:t>B</a:t>
              </a:r>
            </a:p>
          </p:txBody>
        </p:sp>
        <p:sp>
          <p:nvSpPr>
            <p:cNvPr id="141" name="Rectangle 15">
              <a:extLst>
                <a:ext uri="{FF2B5EF4-FFF2-40B4-BE49-F238E27FC236}">
                  <a16:creationId xmlns:a16="http://schemas.microsoft.com/office/drawing/2014/main" id="{812056E8-E0EB-4C7B-A8D7-C9551D635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553" y="5276835"/>
              <a:ext cx="3225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charset="-122"/>
                </a:rPr>
                <a:t>b</a:t>
              </a:r>
            </a:p>
          </p:txBody>
        </p:sp>
        <p:sp>
          <p:nvSpPr>
            <p:cNvPr id="142" name="Rectangle 16">
              <a:extLst>
                <a:ext uri="{FF2B5EF4-FFF2-40B4-BE49-F238E27FC236}">
                  <a16:creationId xmlns:a16="http://schemas.microsoft.com/office/drawing/2014/main" id="{2C4F20F2-C6F5-4501-A74B-4B55A748C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513" y="5795416"/>
              <a:ext cx="321864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charset="-122"/>
                </a:rPr>
                <a:t>b</a:t>
              </a:r>
            </a:p>
          </p:txBody>
        </p:sp>
        <p:cxnSp>
          <p:nvCxnSpPr>
            <p:cNvPr id="143" name="AutoShape 25">
              <a:extLst>
                <a:ext uri="{FF2B5EF4-FFF2-40B4-BE49-F238E27FC236}">
                  <a16:creationId xmlns:a16="http://schemas.microsoft.com/office/drawing/2014/main" id="{3169930A-42C2-42F1-B88F-A239CD3593F2}"/>
                </a:ext>
              </a:extLst>
            </p:cNvPr>
            <p:cNvCxnSpPr>
              <a:cxnSpLocks noChangeShapeType="1"/>
              <a:stCxn id="141" idx="0"/>
              <a:endCxn id="139" idx="2"/>
            </p:cNvCxnSpPr>
            <p:nvPr/>
          </p:nvCxnSpPr>
          <p:spPr bwMode="auto">
            <a:xfrm flipV="1">
              <a:off x="2411815" y="4965691"/>
              <a:ext cx="330" cy="3111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4" name="AutoShape 26">
              <a:extLst>
                <a:ext uri="{FF2B5EF4-FFF2-40B4-BE49-F238E27FC236}">
                  <a16:creationId xmlns:a16="http://schemas.microsoft.com/office/drawing/2014/main" id="{C307ED58-96F7-495C-8BDF-5D43FB69E321}"/>
                </a:ext>
              </a:extLst>
            </p:cNvPr>
            <p:cNvCxnSpPr>
              <a:cxnSpLocks noChangeShapeType="1"/>
              <a:stCxn id="139" idx="2"/>
              <a:endCxn id="140" idx="0"/>
            </p:cNvCxnSpPr>
            <p:nvPr/>
          </p:nvCxnSpPr>
          <p:spPr bwMode="auto">
            <a:xfrm flipH="1">
              <a:off x="1358445" y="4965691"/>
              <a:ext cx="1053700" cy="31086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5" name="AutoShape 32">
              <a:extLst>
                <a:ext uri="{FF2B5EF4-FFF2-40B4-BE49-F238E27FC236}">
                  <a16:creationId xmlns:a16="http://schemas.microsoft.com/office/drawing/2014/main" id="{DFC83B97-334A-461D-8D44-B44C6F6D22FF}"/>
                </a:ext>
              </a:extLst>
            </p:cNvPr>
            <p:cNvCxnSpPr>
              <a:cxnSpLocks noChangeShapeType="1"/>
              <a:stCxn id="140" idx="2"/>
              <a:endCxn id="142" idx="0"/>
            </p:cNvCxnSpPr>
            <p:nvPr/>
          </p:nvCxnSpPr>
          <p:spPr bwMode="auto">
            <a:xfrm>
              <a:off x="1358445" y="5646444"/>
              <a:ext cx="0" cy="1800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46" name="Rectangle 15">
              <a:extLst>
                <a:ext uri="{FF2B5EF4-FFF2-40B4-BE49-F238E27FC236}">
                  <a16:creationId xmlns:a16="http://schemas.microsoft.com/office/drawing/2014/main" id="{217ADD28-0102-40CD-BA73-455C06DE5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702" y="4581406"/>
              <a:ext cx="3225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charset="-122"/>
                </a:rPr>
                <a:t>b</a:t>
              </a:r>
            </a:p>
          </p:txBody>
        </p:sp>
        <p:cxnSp>
          <p:nvCxnSpPr>
            <p:cNvPr id="147" name="AutoShape 25">
              <a:extLst>
                <a:ext uri="{FF2B5EF4-FFF2-40B4-BE49-F238E27FC236}">
                  <a16:creationId xmlns:a16="http://schemas.microsoft.com/office/drawing/2014/main" id="{937A2B95-7C86-4726-B9E1-C8CB8306B4D4}"/>
                </a:ext>
              </a:extLst>
            </p:cNvPr>
            <p:cNvCxnSpPr>
              <a:cxnSpLocks noChangeShapeType="1"/>
              <a:stCxn id="146" idx="0"/>
              <a:endCxn id="138" idx="2"/>
            </p:cNvCxnSpPr>
            <p:nvPr/>
          </p:nvCxnSpPr>
          <p:spPr bwMode="auto">
            <a:xfrm flipH="1" flipV="1">
              <a:off x="2943720" y="4320752"/>
              <a:ext cx="531244" cy="260654"/>
            </a:xfrm>
            <a:prstGeom prst="straightConnector1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F786F085-3EBD-4BAC-A987-5D66275E3AA5}"/>
              </a:ext>
            </a:extLst>
          </p:cNvPr>
          <p:cNvGrpSpPr/>
          <p:nvPr/>
        </p:nvGrpSpPr>
        <p:grpSpPr>
          <a:xfrm>
            <a:off x="6417627" y="4074379"/>
            <a:ext cx="2439043" cy="2213606"/>
            <a:chOff x="1197183" y="3951420"/>
            <a:chExt cx="2439043" cy="2213606"/>
          </a:xfrm>
        </p:grpSpPr>
        <p:cxnSp>
          <p:nvCxnSpPr>
            <p:cNvPr id="149" name="AutoShape 24">
              <a:extLst>
                <a:ext uri="{FF2B5EF4-FFF2-40B4-BE49-F238E27FC236}">
                  <a16:creationId xmlns:a16="http://schemas.microsoft.com/office/drawing/2014/main" id="{FAE815E1-A1B0-4809-9DD0-3E3475B0C24C}"/>
                </a:ext>
              </a:extLst>
            </p:cNvPr>
            <p:cNvCxnSpPr>
              <a:cxnSpLocks noChangeShapeType="1"/>
              <a:stCxn id="150" idx="2"/>
              <a:endCxn id="151" idx="0"/>
            </p:cNvCxnSpPr>
            <p:nvPr/>
          </p:nvCxnSpPr>
          <p:spPr bwMode="auto">
            <a:xfrm flipH="1">
              <a:off x="2412145" y="4320752"/>
              <a:ext cx="531575" cy="275607"/>
            </a:xfrm>
            <a:prstGeom prst="straightConnector1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50" name="Rectangle 7">
              <a:extLst>
                <a:ext uri="{FF2B5EF4-FFF2-40B4-BE49-F238E27FC236}">
                  <a16:creationId xmlns:a16="http://schemas.microsoft.com/office/drawing/2014/main" id="{1BFA8EAA-D978-4E92-A9FC-20C5C4FE1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458" y="3951420"/>
              <a:ext cx="3225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charset="-122"/>
                </a:rPr>
                <a:t>C</a:t>
              </a:r>
            </a:p>
          </p:txBody>
        </p:sp>
        <p:sp>
          <p:nvSpPr>
            <p:cNvPr id="151" name="Rectangle 9">
              <a:extLst>
                <a:ext uri="{FF2B5EF4-FFF2-40B4-BE49-F238E27FC236}">
                  <a16:creationId xmlns:a16="http://schemas.microsoft.com/office/drawing/2014/main" id="{18900D1B-048D-4696-9B75-39F55937C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883" y="4596359"/>
              <a:ext cx="3225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kumimoji="1" lang="en-US" altLang="zh-CN" sz="1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charset="-122"/>
                </a:rPr>
                <a:t>C</a:t>
              </a:r>
            </a:p>
          </p:txBody>
        </p:sp>
        <p:sp>
          <p:nvSpPr>
            <p:cNvPr id="152" name="Rectangle 12">
              <a:extLst>
                <a:ext uri="{FF2B5EF4-FFF2-40B4-BE49-F238E27FC236}">
                  <a16:creationId xmlns:a16="http://schemas.microsoft.com/office/drawing/2014/main" id="{A45B79DB-DE49-45A3-80A0-21356365B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513" y="5276557"/>
              <a:ext cx="321864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charset="-122"/>
                </a:rPr>
                <a:t>C</a:t>
              </a:r>
            </a:p>
          </p:txBody>
        </p:sp>
        <p:sp>
          <p:nvSpPr>
            <p:cNvPr id="153" name="Rectangle 15">
              <a:extLst>
                <a:ext uri="{FF2B5EF4-FFF2-40B4-BE49-F238E27FC236}">
                  <a16:creationId xmlns:a16="http://schemas.microsoft.com/office/drawing/2014/main" id="{741E8917-2B6F-4F42-974C-4C48AF820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883" y="5276557"/>
              <a:ext cx="321864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charset="-122"/>
                </a:rPr>
                <a:t>c</a:t>
              </a:r>
            </a:p>
          </p:txBody>
        </p:sp>
        <p:sp>
          <p:nvSpPr>
            <p:cNvPr id="154" name="Rectangle 16">
              <a:extLst>
                <a:ext uri="{FF2B5EF4-FFF2-40B4-BE49-F238E27FC236}">
                  <a16:creationId xmlns:a16="http://schemas.microsoft.com/office/drawing/2014/main" id="{3C471601-735D-4DD0-91A1-B7535E3BB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183" y="5795694"/>
              <a:ext cx="3225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kumimoji="1" lang="en-US" altLang="zh-CN" sz="1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charset="-122"/>
                </a:rPr>
                <a:t>c</a:t>
              </a:r>
            </a:p>
          </p:txBody>
        </p:sp>
        <p:cxnSp>
          <p:nvCxnSpPr>
            <p:cNvPr id="155" name="AutoShape 25">
              <a:extLst>
                <a:ext uri="{FF2B5EF4-FFF2-40B4-BE49-F238E27FC236}">
                  <a16:creationId xmlns:a16="http://schemas.microsoft.com/office/drawing/2014/main" id="{2D023D07-A40E-4FA0-A446-FCD99DCFD03B}"/>
                </a:ext>
              </a:extLst>
            </p:cNvPr>
            <p:cNvCxnSpPr>
              <a:cxnSpLocks noChangeShapeType="1"/>
              <a:stCxn id="153" idx="0"/>
              <a:endCxn id="151" idx="2"/>
            </p:cNvCxnSpPr>
            <p:nvPr/>
          </p:nvCxnSpPr>
          <p:spPr bwMode="auto">
            <a:xfrm flipV="1">
              <a:off x="2411815" y="4965691"/>
              <a:ext cx="330" cy="31086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6" name="AutoShape 26">
              <a:extLst>
                <a:ext uri="{FF2B5EF4-FFF2-40B4-BE49-F238E27FC236}">
                  <a16:creationId xmlns:a16="http://schemas.microsoft.com/office/drawing/2014/main" id="{B2922EE2-D99F-4EAB-B782-CFE304625C5E}"/>
                </a:ext>
              </a:extLst>
            </p:cNvPr>
            <p:cNvCxnSpPr>
              <a:cxnSpLocks noChangeShapeType="1"/>
              <a:stCxn id="151" idx="2"/>
              <a:endCxn id="152" idx="0"/>
            </p:cNvCxnSpPr>
            <p:nvPr/>
          </p:nvCxnSpPr>
          <p:spPr bwMode="auto">
            <a:xfrm flipH="1">
              <a:off x="1358445" y="4965691"/>
              <a:ext cx="1053700" cy="31086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7" name="AutoShape 32">
              <a:extLst>
                <a:ext uri="{FF2B5EF4-FFF2-40B4-BE49-F238E27FC236}">
                  <a16:creationId xmlns:a16="http://schemas.microsoft.com/office/drawing/2014/main" id="{F0917445-B667-4188-8CC3-F8C2DA57C9E8}"/>
                </a:ext>
              </a:extLst>
            </p:cNvPr>
            <p:cNvCxnSpPr>
              <a:cxnSpLocks noChangeShapeType="1"/>
              <a:stCxn id="152" idx="2"/>
              <a:endCxn id="154" idx="0"/>
            </p:cNvCxnSpPr>
            <p:nvPr/>
          </p:nvCxnSpPr>
          <p:spPr bwMode="auto">
            <a:xfrm>
              <a:off x="1358445" y="5646445"/>
              <a:ext cx="0" cy="1492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58" name="Rectangle 15">
              <a:extLst>
                <a:ext uri="{FF2B5EF4-FFF2-40B4-BE49-F238E27FC236}">
                  <a16:creationId xmlns:a16="http://schemas.microsoft.com/office/drawing/2014/main" id="{140B9820-A09B-4353-A38B-2D10E0896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702" y="4581406"/>
              <a:ext cx="3225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charset="-122"/>
                </a:rPr>
                <a:t>c</a:t>
              </a:r>
              <a:endParaRPr kumimoji="1" lang="en-US" altLang="zh-CN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charset="-122"/>
              </a:endParaRPr>
            </a:p>
          </p:txBody>
        </p:sp>
        <p:cxnSp>
          <p:nvCxnSpPr>
            <p:cNvPr id="159" name="AutoShape 25">
              <a:extLst>
                <a:ext uri="{FF2B5EF4-FFF2-40B4-BE49-F238E27FC236}">
                  <a16:creationId xmlns:a16="http://schemas.microsoft.com/office/drawing/2014/main" id="{FCD832E8-5D2D-4218-A450-18D2DC13A46B}"/>
                </a:ext>
              </a:extLst>
            </p:cNvPr>
            <p:cNvCxnSpPr>
              <a:cxnSpLocks noChangeShapeType="1"/>
              <a:stCxn id="158" idx="0"/>
              <a:endCxn id="150" idx="2"/>
            </p:cNvCxnSpPr>
            <p:nvPr/>
          </p:nvCxnSpPr>
          <p:spPr bwMode="auto">
            <a:xfrm flipH="1" flipV="1">
              <a:off x="2943720" y="4320752"/>
              <a:ext cx="531244" cy="260654"/>
            </a:xfrm>
            <a:prstGeom prst="straightConnector1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65" name="Rectangle 111">
            <a:extLst>
              <a:ext uri="{FF2B5EF4-FFF2-40B4-BE49-F238E27FC236}">
                <a16:creationId xmlns:a16="http://schemas.microsoft.com/office/drawing/2014/main" id="{6BBDDB6D-4BE9-4C0C-B9EB-62DDA97B6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006" y="4068040"/>
            <a:ext cx="1011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sz="18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num=3</a:t>
            </a:r>
            <a:endParaRPr kumimoji="1" lang="en-US" altLang="zh-CN" sz="1800" dirty="0">
              <a:latin typeface="Courier New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sp>
        <p:nvSpPr>
          <p:cNvPr id="180" name="Rectangle 111">
            <a:extLst>
              <a:ext uri="{FF2B5EF4-FFF2-40B4-BE49-F238E27FC236}">
                <a16:creationId xmlns:a16="http://schemas.microsoft.com/office/drawing/2014/main" id="{792FA887-2C78-4650-827E-AB1DBF167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978" y="5407463"/>
            <a:ext cx="1011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sz="18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num=1</a:t>
            </a:r>
            <a:endParaRPr kumimoji="1" lang="en-US" altLang="zh-CN" sz="1800" dirty="0">
              <a:latin typeface="Courier New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sp>
        <p:nvSpPr>
          <p:cNvPr id="184" name="Rectangle 111">
            <a:extLst>
              <a:ext uri="{FF2B5EF4-FFF2-40B4-BE49-F238E27FC236}">
                <a16:creationId xmlns:a16="http://schemas.microsoft.com/office/drawing/2014/main" id="{D6AAD516-DBCD-486A-80C5-A99F7F0B0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901" y="4710413"/>
            <a:ext cx="1011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sz="18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num=2</a:t>
            </a:r>
            <a:endParaRPr kumimoji="1" lang="en-US" altLang="zh-CN" sz="1800" dirty="0">
              <a:latin typeface="Courier New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sp>
        <p:nvSpPr>
          <p:cNvPr id="185" name="Rectangle 111">
            <a:extLst>
              <a:ext uri="{FF2B5EF4-FFF2-40B4-BE49-F238E27FC236}">
                <a16:creationId xmlns:a16="http://schemas.microsoft.com/office/drawing/2014/main" id="{C6239FD7-FFA9-47E5-BBC6-E133A708C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1670" y="4075987"/>
            <a:ext cx="1011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sz="18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num=3</a:t>
            </a:r>
            <a:endParaRPr kumimoji="1" lang="en-US" altLang="zh-CN" sz="1800" dirty="0">
              <a:latin typeface="Courier New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sp>
        <p:nvSpPr>
          <p:cNvPr id="188" name="Rectangle 111">
            <a:extLst>
              <a:ext uri="{FF2B5EF4-FFF2-40B4-BE49-F238E27FC236}">
                <a16:creationId xmlns:a16="http://schemas.microsoft.com/office/drawing/2014/main" id="{776DAF86-F319-463A-9550-FE702AA40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493" y="5398733"/>
            <a:ext cx="1011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sz="18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num=1</a:t>
            </a:r>
            <a:endParaRPr kumimoji="1" lang="en-US" altLang="zh-CN" sz="1800" dirty="0">
              <a:latin typeface="Courier New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sp>
        <p:nvSpPr>
          <p:cNvPr id="192" name="Rectangle 111">
            <a:extLst>
              <a:ext uri="{FF2B5EF4-FFF2-40B4-BE49-F238E27FC236}">
                <a16:creationId xmlns:a16="http://schemas.microsoft.com/office/drawing/2014/main" id="{94DDA642-92D4-4306-A96D-224FF8EFC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416" y="4701683"/>
            <a:ext cx="1011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sz="18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num=2</a:t>
            </a:r>
            <a:endParaRPr kumimoji="1" lang="en-US" altLang="zh-CN" sz="1800" dirty="0">
              <a:latin typeface="Courier New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sp>
        <p:nvSpPr>
          <p:cNvPr id="193" name="Rectangle 111">
            <a:extLst>
              <a:ext uri="{FF2B5EF4-FFF2-40B4-BE49-F238E27FC236}">
                <a16:creationId xmlns:a16="http://schemas.microsoft.com/office/drawing/2014/main" id="{F3D041AE-4197-4A3D-9335-F42EC90E6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185" y="4067257"/>
            <a:ext cx="1011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sz="18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num=3</a:t>
            </a:r>
            <a:endParaRPr kumimoji="1" lang="en-US" altLang="zh-CN" sz="1800" dirty="0">
              <a:latin typeface="Courier New" pitchFamily="49" charset="0"/>
              <a:ea typeface="宋体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9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5" grpId="0"/>
      <p:bldP spid="134" grpId="0"/>
      <p:bldP spid="165" grpId="0"/>
      <p:bldP spid="180" grpId="0"/>
      <p:bldP spid="184" grpId="0"/>
      <p:bldP spid="185" grpId="0"/>
      <p:bldP spid="188" grpId="0"/>
      <p:bldP spid="192" grpId="0"/>
      <p:bldP spid="1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57FFBFA-8888-808D-C9D7-D752853D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设计将二进制无符号实数转换为十进制进制实数的属性文法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DDD120C-E729-D9ED-2110-6D88EF4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设计属性文法（举例）</a:t>
            </a:r>
          </a:p>
        </p:txBody>
      </p:sp>
    </p:spTree>
    <p:extLst>
      <p:ext uri="{BB962C8B-B14F-4D97-AF65-F5344CB8AC3E}">
        <p14:creationId xmlns:p14="http://schemas.microsoft.com/office/powerpoint/2010/main" val="2621664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重点掌握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按要求设计符号表</a:t>
            </a:r>
            <a:endParaRPr lang="en-US" altLang="zh-CN" sz="2400" dirty="0"/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赋值语句、算数表达式、布尔表达式、控制语句的四元式翻译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/>
              <a:t>一般掌握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设计类型检查的语义文法</a:t>
            </a:r>
            <a:endParaRPr lang="en-US" altLang="zh-CN" sz="2400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CN" altLang="en-US" sz="3600" dirty="0"/>
              <a:t>第</a:t>
            </a:r>
            <a:r>
              <a:rPr lang="en-US" altLang="zh-CN" sz="3600" dirty="0"/>
              <a:t>8</a:t>
            </a:r>
            <a:r>
              <a:rPr lang="zh-CN" altLang="en-US" sz="3600" dirty="0"/>
              <a:t>章 静态语义分析和中间代码生成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DE0FA3B-660D-964F-BF3A-3EB14A5F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800"/>
            <a:ext cx="4080933" cy="3916363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使用</a:t>
            </a:r>
            <a:r>
              <a:rPr lang="en-US" altLang="zh-CN" sz="2200" dirty="0"/>
              <a:t>C</a:t>
            </a:r>
            <a:r>
              <a:rPr lang="zh-CN" altLang="en-US" sz="2200" dirty="0"/>
              <a:t>语言的</a:t>
            </a:r>
            <a:r>
              <a:rPr lang="en-US" altLang="zh-CN" sz="2200" dirty="0"/>
              <a:t>struct</a:t>
            </a:r>
            <a:r>
              <a:rPr lang="zh-CN" altLang="en-US" sz="2200" dirty="0"/>
              <a:t>按如下要求设计一个符号表的符号表项</a:t>
            </a:r>
            <a:endParaRPr lang="en-US" altLang="zh-CN" sz="2200" dirty="0"/>
          </a:p>
          <a:p>
            <a:pPr lvl="1"/>
            <a:r>
              <a:rPr lang="zh-CN" altLang="en-US" sz="1800" dirty="0"/>
              <a:t>包含如下基本属性：符号名、数据类别、层次、位置等</a:t>
            </a:r>
            <a:endParaRPr lang="en-US" altLang="zh-CN" sz="1800" dirty="0"/>
          </a:p>
          <a:p>
            <a:pPr lvl="1"/>
            <a:r>
              <a:rPr lang="zh-CN" altLang="en-US" sz="1800" dirty="0"/>
              <a:t>符号名长度不超过</a:t>
            </a:r>
            <a:r>
              <a:rPr lang="en-US" altLang="zh-CN" sz="1800" dirty="0"/>
              <a:t>31</a:t>
            </a:r>
            <a:r>
              <a:rPr lang="zh-CN" altLang="en-US" sz="1800" dirty="0"/>
              <a:t>个字符</a:t>
            </a:r>
            <a:endParaRPr lang="en-US" altLang="zh-CN" sz="1800" dirty="0"/>
          </a:p>
          <a:p>
            <a:pPr lvl="1"/>
            <a:r>
              <a:rPr lang="zh-CN" altLang="en-US" sz="1800" dirty="0">
                <a:highlight>
                  <a:srgbClr val="FFFF00"/>
                </a:highlight>
              </a:rPr>
              <a:t>使得符号表支持：数组、结构体</a:t>
            </a:r>
            <a:endParaRPr lang="en-US" altLang="zh-CN" sz="1800" dirty="0">
              <a:highlight>
                <a:srgbClr val="FFFF00"/>
              </a:highlight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23F1C40-38F4-A5CA-A75D-B0EF57D2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设计符号表（举例）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470A5C-D1EE-35F7-EC5C-DE6C7848A039}"/>
              </a:ext>
            </a:extLst>
          </p:cNvPr>
          <p:cNvSpPr txBox="1"/>
          <p:nvPr/>
        </p:nvSpPr>
        <p:spPr>
          <a:xfrm>
            <a:off x="4538133" y="2209800"/>
            <a:ext cx="3820277" cy="4498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array_member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array_dimsize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struct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array_member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array_pNextdim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sym_item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sym_name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[32];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sym_datatype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sym_level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sym_offset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struct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array_member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sym_pArrmember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struct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sym_item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sym_pStrname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struct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sym_item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sym_pStrmember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8474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6C38DD3-A28B-6AD4-19B9-F48D97D7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给定如下的高级语言程序代码，将其翻译成四元式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AB1AFD-866D-4B7C-F17C-CB3EBD71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四元式翻译（举例）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70BEE4-4ED7-CE04-C120-B05DB857BE0A}"/>
              </a:ext>
            </a:extLst>
          </p:cNvPr>
          <p:cNvSpPr txBox="1"/>
          <p:nvPr/>
        </p:nvSpPr>
        <p:spPr>
          <a:xfrm>
            <a:off x="1219200" y="3503462"/>
            <a:ext cx="2133600" cy="3016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:= 0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1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&lt;10 do 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 :=sum</a:t>
            </a:r>
            <a:r>
              <a:rPr lang="zh-CN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i+1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zh-CN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F5A9AD-9F9A-4DE0-CC5D-769F63E47612}"/>
              </a:ext>
            </a:extLst>
          </p:cNvPr>
          <p:cNvSpPr txBox="1"/>
          <p:nvPr/>
        </p:nvSpPr>
        <p:spPr>
          <a:xfrm>
            <a:off x="4834467" y="2813202"/>
            <a:ext cx="3471333" cy="3739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	sum = 0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101	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102	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&lt;10 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103	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104	t1 = sum +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105	sum = t1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106	t2 = i+1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107	I = t2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108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109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8B03B7-6728-B606-FA98-1A06A950F2B5}"/>
              </a:ext>
            </a:extLst>
          </p:cNvPr>
          <p:cNvSpPr txBox="1"/>
          <p:nvPr/>
        </p:nvSpPr>
        <p:spPr>
          <a:xfrm>
            <a:off x="7391400" y="3637720"/>
            <a:ext cx="609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104</a:t>
            </a:r>
            <a:endParaRPr lang="zh-CN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4212E9-B2C6-5CFF-3F85-E59819A47C05}"/>
              </a:ext>
            </a:extLst>
          </p:cNvPr>
          <p:cNvSpPr txBox="1"/>
          <p:nvPr/>
        </p:nvSpPr>
        <p:spPr>
          <a:xfrm>
            <a:off x="6553200" y="4005882"/>
            <a:ext cx="609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109</a:t>
            </a:r>
            <a:endParaRPr lang="zh-CN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F58085-7DEB-047B-F6DB-2CC9A968B2AA}"/>
              </a:ext>
            </a:extLst>
          </p:cNvPr>
          <p:cNvSpPr txBox="1"/>
          <p:nvPr/>
        </p:nvSpPr>
        <p:spPr>
          <a:xfrm>
            <a:off x="6394450" y="5825089"/>
            <a:ext cx="609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102</a:t>
            </a:r>
            <a:endParaRPr lang="zh-CN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5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29DA889-2D50-40F7-A593-0EE04DF5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重点掌握</a:t>
            </a:r>
            <a:endParaRPr lang="en-US" altLang="zh-CN" dirty="0"/>
          </a:p>
          <a:p>
            <a:pPr lvl="1" eaLnBrk="1" hangingPunct="1">
              <a:lnSpc>
                <a:spcPct val="170000"/>
              </a:lnSpc>
            </a:pPr>
            <a:r>
              <a:rPr lang="zh-CN" altLang="en-US" dirty="0"/>
              <a:t>数据空间使用和管理的三种方法</a:t>
            </a:r>
          </a:p>
          <a:p>
            <a:pPr lvl="2" eaLnBrk="1" hangingPunct="1">
              <a:lnSpc>
                <a:spcPct val="170000"/>
              </a:lnSpc>
            </a:pPr>
            <a:r>
              <a:rPr lang="zh-CN" altLang="en-US" dirty="0"/>
              <a:t>静态、栈式、堆式存储分配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dirty="0"/>
              <a:t>栈式存储分配的实现</a:t>
            </a:r>
          </a:p>
          <a:p>
            <a:pPr lvl="2" eaLnBrk="1" hangingPunct="1">
              <a:lnSpc>
                <a:spcPct val="170000"/>
              </a:lnSpc>
            </a:pPr>
            <a:r>
              <a:rPr lang="zh-CN" altLang="en-US" dirty="0"/>
              <a:t>过程的活动记录</a:t>
            </a:r>
          </a:p>
          <a:p>
            <a:pPr lvl="2" eaLnBrk="1" hangingPunct="1">
              <a:lnSpc>
                <a:spcPct val="170000"/>
              </a:lnSpc>
            </a:pPr>
            <a:r>
              <a:rPr lang="zh-CN" altLang="en-US" dirty="0"/>
              <a:t>嵌套过程语言的栈式实现</a:t>
            </a:r>
            <a:r>
              <a:rPr lang="en-US" altLang="zh-CN" dirty="0"/>
              <a:t>——</a:t>
            </a:r>
            <a:r>
              <a:rPr lang="zh-CN" altLang="en-US" dirty="0"/>
              <a:t>存取链或</a:t>
            </a:r>
            <a:r>
              <a:rPr lang="en-US" altLang="zh-CN" dirty="0"/>
              <a:t>DISPLAY</a:t>
            </a:r>
            <a:r>
              <a:rPr lang="zh-CN" altLang="en-US" dirty="0"/>
              <a:t>表</a:t>
            </a:r>
            <a:endParaRPr lang="en-US" altLang="zh-CN" dirty="0"/>
          </a:p>
          <a:p>
            <a:pPr lvl="2" eaLnBrk="1" hangingPunct="1">
              <a:lnSpc>
                <a:spcPct val="170000"/>
              </a:lnSpc>
            </a:pPr>
            <a:r>
              <a:rPr lang="zh-CN" altLang="en-US" dirty="0"/>
              <a:t>分程序管理的实现</a:t>
            </a:r>
            <a:r>
              <a:rPr lang="en-US" altLang="zh-CN" dirty="0"/>
              <a:t>——</a:t>
            </a:r>
            <a:r>
              <a:rPr lang="zh-CN" altLang="en-US" dirty="0"/>
              <a:t>过程的</a:t>
            </a:r>
            <a:r>
              <a:rPr lang="en-US" altLang="zh-CN" dirty="0"/>
              <a:t>TOP</a:t>
            </a:r>
            <a:r>
              <a:rPr lang="zh-CN" altLang="en-US" dirty="0"/>
              <a:t>单元和分程序的</a:t>
            </a:r>
            <a:r>
              <a:rPr lang="en-US" altLang="zh-CN" dirty="0"/>
              <a:t>TOP</a:t>
            </a:r>
            <a:r>
              <a:rPr lang="zh-CN" altLang="en-US" dirty="0"/>
              <a:t>单元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1B4027B-3F5E-4960-964E-E903CD06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运行时存储组织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280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5372EB5-9BC6-0D0B-76C9-800DEBB49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533986"/>
              </p:ext>
            </p:extLst>
          </p:nvPr>
        </p:nvGraphicFramePr>
        <p:xfrm>
          <a:off x="871538" y="2209800"/>
          <a:ext cx="7408862" cy="391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FD9049-141A-472D-819D-75FA231CD98B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>
              <a:ea typeface="宋体" charset="-122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存取链和控制链</a:t>
            </a:r>
          </a:p>
        </p:txBody>
      </p:sp>
    </p:spTree>
    <p:extLst>
      <p:ext uri="{BB962C8B-B14F-4D97-AF65-F5344CB8AC3E}">
        <p14:creationId xmlns:p14="http://schemas.microsoft.com/office/powerpoint/2010/main" val="266588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BD2D99-0960-4282-8522-D0A813F9FB16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611635" name="Group 307"/>
          <p:cNvGraphicFramePr>
            <a:graphicFrameLocks noGrp="1"/>
          </p:cNvGraphicFramePr>
          <p:nvPr/>
        </p:nvGraphicFramePr>
        <p:xfrm>
          <a:off x="3624206" y="992181"/>
          <a:ext cx="2327275" cy="5569899"/>
        </p:xfrm>
        <a:graphic>
          <a:graphicData uri="http://schemas.openxmlformats.org/drawingml/2006/table">
            <a:tbl>
              <a:tblPr/>
              <a:tblGrid>
                <a:gridCol w="232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" pitchFamily="49" charset="-122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存取链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控制链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局部变量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i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j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…………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存取链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控制链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局部变量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k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v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…………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存取链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控制链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局部变量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k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v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…………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存取链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控制链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…………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变量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" pitchFamily="49" charset="-122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11419" name="Group 91"/>
          <p:cNvGraphicFramePr>
            <a:graphicFrameLocks noGrp="1"/>
          </p:cNvGraphicFramePr>
          <p:nvPr/>
        </p:nvGraphicFramePr>
        <p:xfrm>
          <a:off x="684213" y="2276475"/>
          <a:ext cx="2017712" cy="2266951"/>
        </p:xfrm>
        <a:graphic>
          <a:graphicData uri="http://schemas.openxmlformats.org/drawingml/2006/table">
            <a:tbl>
              <a:tblPr/>
              <a:tblGrid>
                <a:gridCol w="2017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 readarray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 exchange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 quicksort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   partition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599" name="Text Box 105"/>
          <p:cNvSpPr txBox="1">
            <a:spLocks noChangeArrowheads="1"/>
          </p:cNvSpPr>
          <p:nvPr/>
        </p:nvSpPr>
        <p:spPr bwMode="auto">
          <a:xfrm>
            <a:off x="684213" y="333375"/>
            <a:ext cx="7912100" cy="7620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设调用过程如下：</a:t>
            </a:r>
          </a:p>
          <a:p>
            <a:pPr algn="l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 </a:t>
            </a:r>
            <a:r>
              <a:rPr lang="en-US" altLang="zh-CN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sort</a:t>
            </a:r>
            <a:r>
              <a:rPr lang="en-US" altLang="zh-CN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altLang="zh-CN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quicksort</a:t>
            </a:r>
            <a:r>
              <a:rPr lang="en-US" altLang="zh-CN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altLang="zh-CN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quicksort</a:t>
            </a:r>
            <a:r>
              <a:rPr lang="en-US" altLang="zh-CN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partition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exchange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………</a:t>
            </a:r>
          </a:p>
        </p:txBody>
      </p:sp>
      <p:sp>
        <p:nvSpPr>
          <p:cNvPr id="23600" name="Text Box 110"/>
          <p:cNvSpPr txBox="1">
            <a:spLocks noChangeArrowheads="1"/>
          </p:cNvSpPr>
          <p:nvPr/>
        </p:nvSpPr>
        <p:spPr bwMode="auto">
          <a:xfrm>
            <a:off x="684213" y="1647825"/>
            <a:ext cx="2022475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定义层次结构</a:t>
            </a:r>
          </a:p>
        </p:txBody>
      </p:sp>
      <p:sp>
        <p:nvSpPr>
          <p:cNvPr id="611525" name="AutoShape 197"/>
          <p:cNvSpPr>
            <a:spLocks/>
          </p:cNvSpPr>
          <p:nvPr/>
        </p:nvSpPr>
        <p:spPr bwMode="auto">
          <a:xfrm>
            <a:off x="6720549" y="6057553"/>
            <a:ext cx="71438" cy="504825"/>
          </a:xfrm>
          <a:prstGeom prst="rightBrace">
            <a:avLst>
              <a:gd name="adj1" fmla="val 5888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1526" name="Text Box 198"/>
          <p:cNvSpPr txBox="1">
            <a:spLocks noChangeArrowheads="1"/>
          </p:cNvSpPr>
          <p:nvPr/>
        </p:nvSpPr>
        <p:spPr bwMode="auto">
          <a:xfrm>
            <a:off x="6866599" y="6111528"/>
            <a:ext cx="1665841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活动记录</a:t>
            </a:r>
          </a:p>
        </p:txBody>
      </p:sp>
      <p:sp>
        <p:nvSpPr>
          <p:cNvPr id="611527" name="AutoShape 199"/>
          <p:cNvSpPr>
            <a:spLocks/>
          </p:cNvSpPr>
          <p:nvPr/>
        </p:nvSpPr>
        <p:spPr bwMode="auto">
          <a:xfrm>
            <a:off x="6720549" y="4689128"/>
            <a:ext cx="71438" cy="1296988"/>
          </a:xfrm>
          <a:prstGeom prst="rightBrace">
            <a:avLst>
              <a:gd name="adj1" fmla="val 151295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1528" name="Text Box 200"/>
          <p:cNvSpPr txBox="1">
            <a:spLocks noChangeArrowheads="1"/>
          </p:cNvSpPr>
          <p:nvPr/>
        </p:nvSpPr>
        <p:spPr bwMode="auto">
          <a:xfrm>
            <a:off x="6866599" y="5138391"/>
            <a:ext cx="142539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</a:p>
        </p:txBody>
      </p:sp>
      <p:sp>
        <p:nvSpPr>
          <p:cNvPr id="611530" name="Text Box 202"/>
          <p:cNvSpPr txBox="1">
            <a:spLocks noChangeArrowheads="1"/>
          </p:cNvSpPr>
          <p:nvPr/>
        </p:nvSpPr>
        <p:spPr bwMode="auto">
          <a:xfrm>
            <a:off x="6866599" y="3771553"/>
            <a:ext cx="142539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</a:p>
        </p:txBody>
      </p:sp>
      <p:sp>
        <p:nvSpPr>
          <p:cNvPr id="611532" name="Text Box 204"/>
          <p:cNvSpPr txBox="1">
            <a:spLocks noChangeArrowheads="1"/>
          </p:cNvSpPr>
          <p:nvPr/>
        </p:nvSpPr>
        <p:spPr bwMode="auto">
          <a:xfrm>
            <a:off x="6866599" y="2404716"/>
            <a:ext cx="142539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</a:p>
        </p:txBody>
      </p:sp>
      <p:sp>
        <p:nvSpPr>
          <p:cNvPr id="611534" name="Text Box 206"/>
          <p:cNvSpPr txBox="1">
            <a:spLocks noChangeArrowheads="1"/>
          </p:cNvSpPr>
          <p:nvPr/>
        </p:nvSpPr>
        <p:spPr bwMode="auto">
          <a:xfrm>
            <a:off x="6866599" y="1233141"/>
            <a:ext cx="1287532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exchange</a:t>
            </a:r>
          </a:p>
        </p:txBody>
      </p:sp>
      <p:sp>
        <p:nvSpPr>
          <p:cNvPr id="611535" name="AutoShape 207"/>
          <p:cNvSpPr>
            <a:spLocks/>
          </p:cNvSpPr>
          <p:nvPr/>
        </p:nvSpPr>
        <p:spPr bwMode="auto">
          <a:xfrm>
            <a:off x="6720549" y="3322291"/>
            <a:ext cx="71438" cy="1296987"/>
          </a:xfrm>
          <a:prstGeom prst="rightBrace">
            <a:avLst>
              <a:gd name="adj1" fmla="val 151295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1536" name="AutoShape 208"/>
          <p:cNvSpPr>
            <a:spLocks/>
          </p:cNvSpPr>
          <p:nvPr/>
        </p:nvSpPr>
        <p:spPr bwMode="auto">
          <a:xfrm>
            <a:off x="6720549" y="1953866"/>
            <a:ext cx="71438" cy="1296987"/>
          </a:xfrm>
          <a:prstGeom prst="rightBrace">
            <a:avLst>
              <a:gd name="adj1" fmla="val 151295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1537" name="AutoShape 209"/>
          <p:cNvSpPr>
            <a:spLocks/>
          </p:cNvSpPr>
          <p:nvPr/>
        </p:nvSpPr>
        <p:spPr bwMode="auto">
          <a:xfrm>
            <a:off x="6720549" y="980728"/>
            <a:ext cx="71438" cy="900113"/>
          </a:xfrm>
          <a:prstGeom prst="rightBrace">
            <a:avLst>
              <a:gd name="adj1" fmla="val 10499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1546" name="AutoShape 218"/>
          <p:cNvCxnSpPr>
            <a:cxnSpLocks noChangeShapeType="1"/>
          </p:cNvCxnSpPr>
          <p:nvPr/>
        </p:nvCxnSpPr>
        <p:spPr bwMode="auto">
          <a:xfrm>
            <a:off x="5951481" y="5849591"/>
            <a:ext cx="1587" cy="725487"/>
          </a:xfrm>
          <a:prstGeom prst="bentConnector4">
            <a:avLst>
              <a:gd name="adj1" fmla="val 9900005"/>
              <a:gd name="adj2" fmla="val 99560"/>
            </a:avLst>
          </a:prstGeom>
          <a:noFill/>
          <a:ln w="25400">
            <a:solidFill>
              <a:srgbClr val="3366FF"/>
            </a:solidFill>
            <a:miter lim="800000"/>
            <a:headEnd type="oval" w="med" len="med"/>
            <a:tailEnd type="triangle" w="med" len="med"/>
          </a:ln>
        </p:spPr>
      </p:cxnSp>
      <p:cxnSp>
        <p:nvCxnSpPr>
          <p:cNvPr id="611547" name="AutoShape 219"/>
          <p:cNvCxnSpPr>
            <a:cxnSpLocks noChangeShapeType="1"/>
          </p:cNvCxnSpPr>
          <p:nvPr/>
        </p:nvCxnSpPr>
        <p:spPr bwMode="auto">
          <a:xfrm>
            <a:off x="5951481" y="4514503"/>
            <a:ext cx="1587" cy="1500188"/>
          </a:xfrm>
          <a:prstGeom prst="bentConnector4">
            <a:avLst>
              <a:gd name="adj1" fmla="val 20700009"/>
              <a:gd name="adj2" fmla="val 100528"/>
            </a:avLst>
          </a:prstGeom>
          <a:noFill/>
          <a:ln w="25400">
            <a:solidFill>
              <a:srgbClr val="FF0000"/>
            </a:solidFill>
            <a:miter lim="800000"/>
            <a:headEnd type="oval" w="med" len="med"/>
            <a:tailEnd type="triangle" w="med" len="med"/>
          </a:ln>
        </p:spPr>
      </p:cxnSp>
      <p:cxnSp>
        <p:nvCxnSpPr>
          <p:cNvPr id="611548" name="AutoShape 220"/>
          <p:cNvCxnSpPr>
            <a:cxnSpLocks noChangeShapeType="1"/>
          </p:cNvCxnSpPr>
          <p:nvPr/>
        </p:nvCxnSpPr>
        <p:spPr bwMode="auto">
          <a:xfrm>
            <a:off x="5951481" y="3177828"/>
            <a:ext cx="1587" cy="1501775"/>
          </a:xfrm>
          <a:prstGeom prst="bentConnector4">
            <a:avLst>
              <a:gd name="adj1" fmla="val 31500009"/>
              <a:gd name="adj2" fmla="val 101375"/>
            </a:avLst>
          </a:prstGeom>
          <a:noFill/>
          <a:ln w="25400">
            <a:solidFill>
              <a:srgbClr val="FFCC00"/>
            </a:solidFill>
            <a:miter lim="800000"/>
            <a:headEnd type="oval" w="med" len="med"/>
            <a:tailEnd type="triangle" w="med" len="med"/>
          </a:ln>
        </p:spPr>
      </p:cxnSp>
      <p:cxnSp>
        <p:nvCxnSpPr>
          <p:cNvPr id="611549" name="AutoShape 221"/>
          <p:cNvCxnSpPr>
            <a:cxnSpLocks noChangeShapeType="1"/>
          </p:cNvCxnSpPr>
          <p:nvPr/>
        </p:nvCxnSpPr>
        <p:spPr bwMode="auto">
          <a:xfrm>
            <a:off x="5951481" y="1842741"/>
            <a:ext cx="1587" cy="1500187"/>
          </a:xfrm>
          <a:prstGeom prst="bentConnector4">
            <a:avLst>
              <a:gd name="adj1" fmla="val 41400014"/>
              <a:gd name="adj2" fmla="val 98625"/>
            </a:avLst>
          </a:prstGeom>
          <a:noFill/>
          <a:ln w="25400">
            <a:solidFill>
              <a:srgbClr val="99CC00"/>
            </a:solidFill>
            <a:miter lim="800000"/>
            <a:headEnd type="oval" w="med" len="med"/>
            <a:tailEnd type="triangle" w="med" len="med"/>
          </a:ln>
        </p:spPr>
      </p:cxnSp>
      <p:cxnSp>
        <p:nvCxnSpPr>
          <p:cNvPr id="611550" name="AutoShape 222"/>
          <p:cNvCxnSpPr>
            <a:cxnSpLocks noChangeShapeType="1"/>
          </p:cNvCxnSpPr>
          <p:nvPr/>
        </p:nvCxnSpPr>
        <p:spPr bwMode="auto">
          <a:xfrm rot="10800000" flipH="1" flipV="1">
            <a:off x="3624206" y="5520978"/>
            <a:ext cx="1587" cy="1025525"/>
          </a:xfrm>
          <a:prstGeom prst="bentConnector4">
            <a:avLst>
              <a:gd name="adj1" fmla="val -10800005"/>
              <a:gd name="adj2" fmla="val 101699"/>
            </a:avLst>
          </a:prstGeom>
          <a:noFill/>
          <a:ln w="25400">
            <a:solidFill>
              <a:srgbClr val="3366FF"/>
            </a:solidFill>
            <a:miter lim="800000"/>
            <a:headEnd type="oval" w="med" len="med"/>
            <a:tailEnd type="triangle" w="med" len="med"/>
          </a:ln>
        </p:spPr>
      </p:cxnSp>
      <p:cxnSp>
        <p:nvCxnSpPr>
          <p:cNvPr id="611636" name="AutoShape 308"/>
          <p:cNvCxnSpPr>
            <a:cxnSpLocks noChangeShapeType="1"/>
          </p:cNvCxnSpPr>
          <p:nvPr/>
        </p:nvCxnSpPr>
        <p:spPr bwMode="auto">
          <a:xfrm rot="10800000" flipH="1" flipV="1">
            <a:off x="3624206" y="4184303"/>
            <a:ext cx="1587" cy="2362200"/>
          </a:xfrm>
          <a:prstGeom prst="bentConnector4">
            <a:avLst>
              <a:gd name="adj1" fmla="val -21600009"/>
              <a:gd name="adj2" fmla="val 100269"/>
            </a:avLst>
          </a:prstGeom>
          <a:noFill/>
          <a:ln w="25400">
            <a:solidFill>
              <a:srgbClr val="FF0000"/>
            </a:solidFill>
            <a:miter lim="800000"/>
            <a:headEnd type="oval" w="med" len="med"/>
            <a:tailEnd type="triangle" w="med" len="med"/>
          </a:ln>
        </p:spPr>
      </p:cxnSp>
      <p:cxnSp>
        <p:nvCxnSpPr>
          <p:cNvPr id="611637" name="AutoShape 309"/>
          <p:cNvCxnSpPr>
            <a:cxnSpLocks noChangeShapeType="1"/>
          </p:cNvCxnSpPr>
          <p:nvPr/>
        </p:nvCxnSpPr>
        <p:spPr bwMode="auto">
          <a:xfrm rot="10800000" flipH="1" flipV="1">
            <a:off x="3624206" y="2847628"/>
            <a:ext cx="1587" cy="1831975"/>
          </a:xfrm>
          <a:prstGeom prst="bentConnector4">
            <a:avLst>
              <a:gd name="adj1" fmla="val -29700009"/>
              <a:gd name="adj2" fmla="val 99653"/>
            </a:avLst>
          </a:prstGeom>
          <a:noFill/>
          <a:ln w="25400">
            <a:solidFill>
              <a:srgbClr val="FFCC00"/>
            </a:solidFill>
            <a:miter lim="800000"/>
            <a:headEnd type="oval" w="med" len="med"/>
            <a:tailEnd type="triangle" w="med" len="med"/>
          </a:ln>
        </p:spPr>
      </p:cxnSp>
      <p:cxnSp>
        <p:nvCxnSpPr>
          <p:cNvPr id="611638" name="AutoShape 310"/>
          <p:cNvCxnSpPr>
            <a:cxnSpLocks noChangeShapeType="1"/>
          </p:cNvCxnSpPr>
          <p:nvPr/>
        </p:nvCxnSpPr>
        <p:spPr bwMode="auto">
          <a:xfrm rot="10800000" flipH="1" flipV="1">
            <a:off x="3624206" y="1512541"/>
            <a:ext cx="1587" cy="5062537"/>
          </a:xfrm>
          <a:prstGeom prst="bentConnector4">
            <a:avLst>
              <a:gd name="adj1" fmla="val -42300014"/>
              <a:gd name="adj2" fmla="val 99495"/>
            </a:avLst>
          </a:prstGeom>
          <a:noFill/>
          <a:ln w="25400">
            <a:solidFill>
              <a:srgbClr val="99CC00"/>
            </a:solidFill>
            <a:miter lim="800000"/>
            <a:headEnd type="oval" w="med" len="med"/>
            <a:tailEnd type="triangle" w="med" len="med"/>
          </a:ln>
        </p:spPr>
      </p:cxn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046BAEE-3398-4F5A-ABA5-C66836E7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华北电力大学控制与计算机工程学院王红制作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319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1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1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1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1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1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1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1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1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525" grpId="0" animBg="1"/>
      <p:bldP spid="611526" grpId="0"/>
      <p:bldP spid="611527" grpId="0" animBg="1"/>
      <p:bldP spid="611528" grpId="0"/>
      <p:bldP spid="611530" grpId="0"/>
      <p:bldP spid="611532" grpId="0"/>
      <p:bldP spid="611534" grpId="0"/>
      <p:bldP spid="611535" grpId="0" animBg="1"/>
      <p:bldP spid="611536" grpId="0" animBg="1"/>
      <p:bldP spid="6115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70DBB8-F907-4C84-AC27-FB0F8A35873E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620546" name="Group 2"/>
          <p:cNvGraphicFramePr>
            <a:graphicFrameLocks noGrp="1"/>
          </p:cNvGraphicFramePr>
          <p:nvPr/>
        </p:nvGraphicFramePr>
        <p:xfrm>
          <a:off x="5105400" y="1989138"/>
          <a:ext cx="3095625" cy="3810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309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54000" marR="54000" marT="46800" marB="46800" anchor="ctr" horzOverflow="overflow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54000" marR="54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54000" marR="54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54000" marR="54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54000" marR="54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20560" name="Group 16"/>
          <p:cNvGraphicFramePr>
            <a:graphicFrameLocks noGrp="1"/>
          </p:cNvGraphicFramePr>
          <p:nvPr/>
        </p:nvGraphicFramePr>
        <p:xfrm>
          <a:off x="842963" y="3491996"/>
          <a:ext cx="1800225" cy="731520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d[1]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d[0]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0581" name="Rectangle 37"/>
          <p:cNvSpPr>
            <a:spLocks noChangeArrowheads="1"/>
          </p:cNvSpPr>
          <p:nvPr/>
        </p:nvSpPr>
        <p:spPr bwMode="auto">
          <a:xfrm>
            <a:off x="5115816" y="2763996"/>
            <a:ext cx="3078000" cy="738000"/>
          </a:xfrm>
          <a:prstGeom prst="rect">
            <a:avLst/>
          </a:prstGeom>
          <a:solidFill>
            <a:srgbClr val="ECF4F1"/>
          </a:solidFill>
          <a:ln w="19050" algn="ctr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partition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的活动记录</a:t>
            </a:r>
          </a:p>
        </p:txBody>
      </p:sp>
      <p:sp>
        <p:nvSpPr>
          <p:cNvPr id="28709" name="Rectangle 42"/>
          <p:cNvSpPr>
            <a:spLocks noChangeArrowheads="1"/>
          </p:cNvSpPr>
          <p:nvPr/>
        </p:nvSpPr>
        <p:spPr bwMode="auto">
          <a:xfrm>
            <a:off x="1778000" y="3200950"/>
            <a:ext cx="3587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cxnSp>
        <p:nvCxnSpPr>
          <p:cNvPr id="28712" name="AutoShape 53"/>
          <p:cNvCxnSpPr>
            <a:cxnSpLocks noChangeShapeType="1"/>
            <a:stCxn id="6" idx="3"/>
          </p:cNvCxnSpPr>
          <p:nvPr/>
        </p:nvCxnSpPr>
        <p:spPr bwMode="auto">
          <a:xfrm>
            <a:off x="2136775" y="3694113"/>
            <a:ext cx="2940050" cy="573637"/>
          </a:xfrm>
          <a:prstGeom prst="bentConnector3">
            <a:avLst>
              <a:gd name="adj1" fmla="val 34618"/>
            </a:avLst>
          </a:prstGeom>
          <a:noFill/>
          <a:ln w="19050">
            <a:solidFill>
              <a:srgbClr val="000000"/>
            </a:solidFill>
            <a:miter lim="800000"/>
            <a:headEnd type="oval" w="med" len="med"/>
            <a:tailEnd type="triangle" w="med" len="med"/>
          </a:ln>
        </p:spPr>
      </p:cxn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2128838" y="2570164"/>
            <a:ext cx="2976562" cy="1119188"/>
            <a:chOff x="1341" y="1619"/>
            <a:chExt cx="1875" cy="705"/>
          </a:xfrm>
        </p:grpSpPr>
        <p:grpSp>
          <p:nvGrpSpPr>
            <p:cNvPr id="28729" name="Group 55"/>
            <p:cNvGrpSpPr>
              <a:grpSpLocks/>
            </p:cNvGrpSpPr>
            <p:nvPr/>
          </p:nvGrpSpPr>
          <p:grpSpPr bwMode="auto">
            <a:xfrm>
              <a:off x="2548" y="1619"/>
              <a:ext cx="668" cy="705"/>
              <a:chOff x="2294" y="3049"/>
              <a:chExt cx="668" cy="705"/>
            </a:xfrm>
          </p:grpSpPr>
          <p:grpSp>
            <p:nvGrpSpPr>
              <p:cNvPr id="28731" name="Group 56"/>
              <p:cNvGrpSpPr>
                <a:grpSpLocks/>
              </p:cNvGrpSpPr>
              <p:nvPr/>
            </p:nvGrpSpPr>
            <p:grpSpPr bwMode="auto">
              <a:xfrm>
                <a:off x="2386" y="3521"/>
                <a:ext cx="576" cy="233"/>
                <a:chOff x="2717" y="2942"/>
                <a:chExt cx="576" cy="233"/>
              </a:xfrm>
            </p:grpSpPr>
            <p:sp>
              <p:nvSpPr>
                <p:cNvPr id="620601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717" y="2942"/>
                  <a:ext cx="290" cy="233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dirty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rPr>
                    <a:t>FP</a:t>
                  </a:r>
                </a:p>
              </p:txBody>
            </p:sp>
            <p:cxnSp>
              <p:nvCxnSpPr>
                <p:cNvPr id="28736" name="AutoShape 58"/>
                <p:cNvCxnSpPr>
                  <a:cxnSpLocks noChangeShapeType="1"/>
                  <a:stCxn id="620601" idx="3"/>
                </p:cNvCxnSpPr>
                <p:nvPr/>
              </p:nvCxnSpPr>
              <p:spPr bwMode="auto">
                <a:xfrm>
                  <a:off x="3007" y="3059"/>
                  <a:ext cx="286" cy="0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</p:grpSp>
          <p:grpSp>
            <p:nvGrpSpPr>
              <p:cNvPr id="28732" name="Group 59"/>
              <p:cNvGrpSpPr>
                <a:grpSpLocks/>
              </p:cNvGrpSpPr>
              <p:nvPr/>
            </p:nvGrpSpPr>
            <p:grpSpPr bwMode="auto">
              <a:xfrm>
                <a:off x="2294" y="3049"/>
                <a:ext cx="668" cy="233"/>
                <a:chOff x="2625" y="2432"/>
                <a:chExt cx="668" cy="233"/>
              </a:xfrm>
            </p:grpSpPr>
            <p:sp>
              <p:nvSpPr>
                <p:cNvPr id="620604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625" y="2432"/>
                  <a:ext cx="377" cy="233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urier New" panose="02070309020205020404" pitchFamily="49" charset="0"/>
                      <a:ea typeface="楷体" panose="02010609060101010101" pitchFamily="49" charset="-122"/>
                      <a:cs typeface="Courier New" panose="02070309020205020404" pitchFamily="49" charset="0"/>
                    </a:rPr>
                    <a:t>TOP</a:t>
                  </a:r>
                </a:p>
              </p:txBody>
            </p:sp>
            <p:cxnSp>
              <p:nvCxnSpPr>
                <p:cNvPr id="28734" name="AutoShape 61"/>
                <p:cNvCxnSpPr>
                  <a:cxnSpLocks noChangeShapeType="1"/>
                  <a:stCxn id="620604" idx="3"/>
                </p:cNvCxnSpPr>
                <p:nvPr/>
              </p:nvCxnSpPr>
              <p:spPr bwMode="auto">
                <a:xfrm>
                  <a:off x="3002" y="2549"/>
                  <a:ext cx="291" cy="0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</p:grpSp>
        </p:grpSp>
        <p:sp>
          <p:nvSpPr>
            <p:cNvPr id="28730" name="Freeform 73"/>
            <p:cNvSpPr>
              <a:spLocks/>
            </p:cNvSpPr>
            <p:nvPr/>
          </p:nvSpPr>
          <p:spPr bwMode="auto">
            <a:xfrm>
              <a:off x="1341" y="2096"/>
              <a:ext cx="1276" cy="109"/>
            </a:xfrm>
            <a:custGeom>
              <a:avLst/>
              <a:gdLst>
                <a:gd name="T0" fmla="*/ 0 w 1276"/>
                <a:gd name="T1" fmla="*/ 0 h 109"/>
                <a:gd name="T2" fmla="*/ 916 w 1276"/>
                <a:gd name="T3" fmla="*/ 0 h 109"/>
                <a:gd name="T4" fmla="*/ 913 w 1276"/>
                <a:gd name="T5" fmla="*/ 109 h 109"/>
                <a:gd name="T6" fmla="*/ 1276 w 1276"/>
                <a:gd name="T7" fmla="*/ 109 h 1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6"/>
                <a:gd name="T13" fmla="*/ 0 h 109"/>
                <a:gd name="T14" fmla="*/ 1276 w 1276"/>
                <a:gd name="T15" fmla="*/ 109 h 1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6" h="109">
                  <a:moveTo>
                    <a:pt x="0" y="0"/>
                  </a:moveTo>
                  <a:lnTo>
                    <a:pt x="916" y="0"/>
                  </a:lnTo>
                  <a:lnTo>
                    <a:pt x="913" y="109"/>
                  </a:lnTo>
                  <a:lnTo>
                    <a:pt x="1276" y="109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620635" name="Group 91"/>
          <p:cNvGraphicFramePr>
            <a:graphicFrameLocks noGrp="1"/>
          </p:cNvGraphicFramePr>
          <p:nvPr/>
        </p:nvGraphicFramePr>
        <p:xfrm>
          <a:off x="684213" y="1125538"/>
          <a:ext cx="2017712" cy="1551600"/>
        </p:xfrm>
        <a:graphic>
          <a:graphicData uri="http://schemas.openxmlformats.org/drawingml/2006/table">
            <a:tbl>
              <a:tblPr/>
              <a:tblGrid>
                <a:gridCol w="2017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sort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 readarray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 exchange 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 quicksort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   partition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Text Box 202">
            <a:extLst>
              <a:ext uri="{FF2B5EF4-FFF2-40B4-BE49-F238E27FC236}">
                <a16:creationId xmlns:a16="http://schemas.microsoft.com/office/drawing/2014/main" id="{F73F69DF-FC1F-4AFB-BC58-11D6EEA5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297" y="4235568"/>
            <a:ext cx="138211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display</a:t>
            </a:r>
            <a:r>
              <a:rPr lang="zh-CN" altLang="en-US" b="1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表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F6F4443-DAAE-E687-0A29-2163701DA952}"/>
              </a:ext>
            </a:extLst>
          </p:cNvPr>
          <p:cNvGraphicFramePr>
            <a:graphicFrameLocks noGrp="1"/>
          </p:cNvGraphicFramePr>
          <p:nvPr/>
        </p:nvGraphicFramePr>
        <p:xfrm>
          <a:off x="842963" y="3123323"/>
          <a:ext cx="1800225" cy="365760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4161352908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3886854104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d[2]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396713"/>
                  </a:ext>
                </a:extLst>
              </a:tr>
            </a:tbl>
          </a:graphicData>
        </a:graphic>
      </p:graphicFrame>
      <p:sp>
        <p:nvSpPr>
          <p:cNvPr id="6" name="Rectangle 48">
            <a:extLst>
              <a:ext uri="{FF2B5EF4-FFF2-40B4-BE49-F238E27FC236}">
                <a16:creationId xmlns:a16="http://schemas.microsoft.com/office/drawing/2014/main" id="{849FBBE7-02F8-50CA-12A9-B7ED3CF27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0" y="3586163"/>
            <a:ext cx="3587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cxnSp>
        <p:nvCxnSpPr>
          <p:cNvPr id="15" name="AutoShape 50">
            <a:extLst>
              <a:ext uri="{FF2B5EF4-FFF2-40B4-BE49-F238E27FC236}">
                <a16:creationId xmlns:a16="http://schemas.microsoft.com/office/drawing/2014/main" id="{77485517-67C1-EF90-1146-5080F430B06D}"/>
              </a:ext>
            </a:extLst>
          </p:cNvPr>
          <p:cNvCxnSpPr>
            <a:cxnSpLocks noChangeShapeType="1"/>
            <a:stCxn id="16" idx="3"/>
          </p:cNvCxnSpPr>
          <p:nvPr/>
        </p:nvCxnSpPr>
        <p:spPr bwMode="auto">
          <a:xfrm>
            <a:off x="2136775" y="4054475"/>
            <a:ext cx="2940050" cy="1751013"/>
          </a:xfrm>
          <a:prstGeom prst="bentConnector3">
            <a:avLst>
              <a:gd name="adj1" fmla="val 24139"/>
            </a:avLst>
          </a:prstGeom>
          <a:noFill/>
          <a:ln w="19050">
            <a:solidFill>
              <a:srgbClr val="000000"/>
            </a:solidFill>
            <a:miter lim="800000"/>
            <a:headEnd type="oval" w="med" len="med"/>
            <a:tailEnd type="triangle" w="med" len="med"/>
          </a:ln>
        </p:spPr>
      </p:cxnSp>
      <p:sp>
        <p:nvSpPr>
          <p:cNvPr id="16" name="Rectangle 44">
            <a:extLst>
              <a:ext uri="{FF2B5EF4-FFF2-40B4-BE49-F238E27FC236}">
                <a16:creationId xmlns:a16="http://schemas.microsoft.com/office/drawing/2014/main" id="{BBAE0EA6-A50C-6B89-715B-026A17269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0" y="3946525"/>
            <a:ext cx="358775" cy="215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9" name="Rectangle 36">
            <a:extLst>
              <a:ext uri="{FF2B5EF4-FFF2-40B4-BE49-F238E27FC236}">
                <a16:creationId xmlns:a16="http://schemas.microsoft.com/office/drawing/2014/main" id="{D6B87780-2EDA-2B49-C820-08A4E76E9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816" y="3530828"/>
            <a:ext cx="3078000" cy="738000"/>
          </a:xfrm>
          <a:prstGeom prst="rect">
            <a:avLst/>
          </a:prstGeom>
          <a:solidFill>
            <a:srgbClr val="ECF4F1"/>
          </a:solidFill>
          <a:ln w="19050" algn="ctr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quicksort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的活动记录</a:t>
            </a:r>
          </a:p>
        </p:txBody>
      </p:sp>
      <p:sp>
        <p:nvSpPr>
          <p:cNvPr id="20" name="Rectangle 35">
            <a:extLst>
              <a:ext uri="{FF2B5EF4-FFF2-40B4-BE49-F238E27FC236}">
                <a16:creationId xmlns:a16="http://schemas.microsoft.com/office/drawing/2014/main" id="{C1615540-EFF4-9BE0-1B03-955CD4439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816" y="4290047"/>
            <a:ext cx="3078000" cy="738000"/>
          </a:xfrm>
          <a:prstGeom prst="rect">
            <a:avLst/>
          </a:prstGeom>
          <a:solidFill>
            <a:srgbClr val="ECF4F1"/>
          </a:solidFill>
          <a:ln w="19050" algn="ctr">
            <a:noFill/>
            <a:miter lim="800000"/>
            <a:headEnd/>
            <a:tailEnd/>
          </a:ln>
        </p:spPr>
        <p:txBody>
          <a:bodyPr wrap="square" anchor="ctr" anchorCtr="1">
            <a:no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quicksort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的活动记录</a:t>
            </a:r>
          </a:p>
        </p:txBody>
      </p:sp>
      <p:sp>
        <p:nvSpPr>
          <p:cNvPr id="21" name="Rectangle 122">
            <a:extLst>
              <a:ext uri="{FF2B5EF4-FFF2-40B4-BE49-F238E27FC236}">
                <a16:creationId xmlns:a16="http://schemas.microsoft.com/office/drawing/2014/main" id="{1DE4C562-EF64-444C-4586-EA19F53F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816" y="5052354"/>
            <a:ext cx="3078000" cy="738000"/>
          </a:xfrm>
          <a:prstGeom prst="rect">
            <a:avLst/>
          </a:prstGeom>
          <a:solidFill>
            <a:srgbClr val="ECF4F1"/>
          </a:solidFill>
          <a:ln w="19050" algn="ctr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SzPct val="80000"/>
              <a:buFont typeface="Webdings" pitchFamily="18" charset="2"/>
              <a:buNone/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sort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的活动记录</a:t>
            </a:r>
          </a:p>
        </p:txBody>
      </p:sp>
      <p:sp>
        <p:nvSpPr>
          <p:cNvPr id="4" name="Text Box 105">
            <a:extLst>
              <a:ext uri="{FF2B5EF4-FFF2-40B4-BE49-F238E27FC236}">
                <a16:creationId xmlns:a16="http://schemas.microsoft.com/office/drawing/2014/main" id="{2921141A-3C14-FDDE-08C3-11058ABD7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3375"/>
            <a:ext cx="7912100" cy="73866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设调用过程如下：调用到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partition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时的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display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表</a:t>
            </a:r>
          </a:p>
          <a:p>
            <a:pPr algn="l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 </a:t>
            </a:r>
            <a:r>
              <a:rPr lang="en-US" altLang="zh-CN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sort</a:t>
            </a:r>
            <a:r>
              <a:rPr lang="en-US" altLang="zh-CN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altLang="zh-CN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quicksort</a:t>
            </a:r>
            <a:r>
              <a:rPr lang="en-US" altLang="zh-CN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altLang="zh-CN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quicksort</a:t>
            </a:r>
            <a:r>
              <a:rPr lang="en-US" altLang="zh-CN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partition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exchange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………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D283447F-343F-C0F0-1A38-134D73CB70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2261079"/>
              </p:ext>
            </p:extLst>
          </p:nvPr>
        </p:nvGraphicFramePr>
        <p:xfrm>
          <a:off x="393701" y="4982856"/>
          <a:ext cx="2308224" cy="1645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789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8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3911EF-CE68-4D98-BB46-7B4739CD8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重点掌握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入口语句、基本块的划分、找循环方法</a:t>
            </a:r>
            <a:endParaRPr lang="en-US" altLang="zh-CN" sz="2400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DAG</a:t>
            </a:r>
            <a:r>
              <a:rPr lang="zh-CN" altLang="en-US" dirty="0"/>
              <a:t>图进行局部优化</a:t>
            </a:r>
            <a:endParaRPr lang="en-US" altLang="zh-CN" sz="2400" dirty="0"/>
          </a:p>
          <a:p>
            <a:r>
              <a:rPr lang="zh-CN" altLang="en-US" dirty="0"/>
              <a:t>一般掌握</a:t>
            </a:r>
            <a:endParaRPr lang="en-US" altLang="zh-CN" dirty="0"/>
          </a:p>
          <a:p>
            <a:pPr lvl="1"/>
            <a:r>
              <a:rPr lang="zh-CN" altLang="en-US" dirty="0"/>
              <a:t>窥孔优化、全局优化、循环优化方法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3454C3-A22D-40B4-90EB-ACFDE2AF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代码优化和目标代码生成</a:t>
            </a:r>
          </a:p>
        </p:txBody>
      </p:sp>
    </p:spTree>
    <p:extLst>
      <p:ext uri="{BB962C8B-B14F-4D97-AF65-F5344CB8AC3E}">
        <p14:creationId xmlns:p14="http://schemas.microsoft.com/office/powerpoint/2010/main" val="88081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预计时间：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日（</a:t>
            </a:r>
            <a:r>
              <a:rPr lang="en-US" altLang="zh-CN" dirty="0"/>
              <a:t>14</a:t>
            </a:r>
            <a:r>
              <a:rPr lang="zh-CN" altLang="en-US" dirty="0"/>
              <a:t>周周四）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上午</a:t>
            </a:r>
            <a:r>
              <a:rPr lang="en-US" altLang="zh-CN" dirty="0"/>
              <a:t>9:00~11:00</a:t>
            </a:r>
          </a:p>
          <a:p>
            <a:r>
              <a:rPr lang="zh-CN" altLang="en-US" dirty="0"/>
              <a:t>地点：主楼</a:t>
            </a:r>
            <a:r>
              <a:rPr lang="en-US" altLang="zh-CN" dirty="0"/>
              <a:t>E</a:t>
            </a:r>
            <a:r>
              <a:rPr lang="zh-CN" altLang="en-US" dirty="0"/>
              <a:t>座，具体地点等通知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考试安排</a:t>
            </a:r>
          </a:p>
        </p:txBody>
      </p:sp>
    </p:spTree>
    <p:extLst>
      <p:ext uri="{BB962C8B-B14F-4D97-AF65-F5344CB8AC3E}">
        <p14:creationId xmlns:p14="http://schemas.microsoft.com/office/powerpoint/2010/main" val="28448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72067" y="2209800"/>
            <a:ext cx="7408333" cy="39163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重点掌握</a:t>
            </a:r>
          </a:p>
          <a:p>
            <a:pPr lvl="1"/>
            <a:r>
              <a:rPr lang="zh-CN" altLang="en-US" dirty="0"/>
              <a:t>文法、句型、句子和语言的概念</a:t>
            </a:r>
          </a:p>
          <a:p>
            <a:pPr lvl="1"/>
            <a:r>
              <a:rPr lang="en-US" altLang="zh-CN" dirty="0"/>
              <a:t>Chomsky</a:t>
            </a:r>
            <a:r>
              <a:rPr lang="zh-CN" altLang="en-US" dirty="0"/>
              <a:t>文法分类及判断</a:t>
            </a:r>
          </a:p>
          <a:p>
            <a:pPr lvl="1"/>
            <a:r>
              <a:rPr lang="zh-CN" altLang="en-US" dirty="0"/>
              <a:t>画语法树</a:t>
            </a:r>
          </a:p>
          <a:p>
            <a:pPr lvl="1"/>
            <a:r>
              <a:rPr lang="zh-CN" altLang="en-US" dirty="0"/>
              <a:t>找出句型的短语、直接短语和句柄</a:t>
            </a:r>
            <a:endParaRPr lang="en-US" altLang="zh-CN" dirty="0"/>
          </a:p>
          <a:p>
            <a:r>
              <a:rPr lang="zh-CN" altLang="en-US" dirty="0"/>
              <a:t>一般掌握</a:t>
            </a:r>
            <a:endParaRPr lang="en-US" altLang="zh-CN" dirty="0"/>
          </a:p>
          <a:p>
            <a:pPr lvl="1"/>
            <a:r>
              <a:rPr lang="zh-CN" altLang="en-US" dirty="0"/>
              <a:t>给出文法所描述的语言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文法和语言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872067" y="2209800"/>
            <a:ext cx="7408333" cy="3916363"/>
          </a:xfrm>
        </p:spPr>
        <p:txBody>
          <a:bodyPr/>
          <a:lstStyle/>
          <a:p>
            <a:r>
              <a:rPr lang="zh-CN" altLang="en-US" dirty="0"/>
              <a:t>重点掌握</a:t>
            </a:r>
          </a:p>
          <a:p>
            <a:pPr lvl="1"/>
            <a:r>
              <a:rPr lang="zh-CN" altLang="en-US" dirty="0"/>
              <a:t>自动机的概念</a:t>
            </a:r>
          </a:p>
          <a:p>
            <a:pPr lvl="1"/>
            <a:r>
              <a:rPr lang="zh-CN" altLang="en-US" dirty="0"/>
              <a:t>自动机的确定化和最小化</a:t>
            </a:r>
            <a:endParaRPr lang="en-US" altLang="zh-CN" dirty="0"/>
          </a:p>
          <a:p>
            <a:r>
              <a:rPr lang="zh-CN" altLang="en-US" dirty="0"/>
              <a:t>一般掌握</a:t>
            </a:r>
            <a:endParaRPr lang="en-US" altLang="zh-CN" dirty="0"/>
          </a:p>
          <a:p>
            <a:pPr lvl="1"/>
            <a:r>
              <a:rPr lang="zh-CN" altLang="en-US" dirty="0"/>
              <a:t>给定要求，设计正规式、自动机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词法分析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261937" y="4348162"/>
            <a:ext cx="202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语法分析方法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2319337" y="3281362"/>
            <a:ext cx="14097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自顶向下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2319337" y="5491162"/>
            <a:ext cx="14097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自底向上</a:t>
            </a: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3878262" y="2724150"/>
            <a:ext cx="111280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确定的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3878262" y="3790950"/>
            <a:ext cx="142218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不确定的</a:t>
            </a: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3878262" y="4933950"/>
            <a:ext cx="17160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优先分析法</a:t>
            </a: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3878262" y="6019800"/>
            <a:ext cx="148149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LR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分析法</a:t>
            </a: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5824537" y="4424362"/>
            <a:ext cx="23288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简单优先分析法</a:t>
            </a: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5824537" y="5491162"/>
            <a:ext cx="23288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算符优先分析法</a:t>
            </a:r>
          </a:p>
        </p:txBody>
      </p:sp>
      <p:sp>
        <p:nvSpPr>
          <p:cNvPr id="53263" name="AutoShape 15"/>
          <p:cNvSpPr>
            <a:spLocks/>
          </p:cNvSpPr>
          <p:nvPr/>
        </p:nvSpPr>
        <p:spPr bwMode="auto">
          <a:xfrm>
            <a:off x="2243137" y="3586162"/>
            <a:ext cx="152400" cy="2057400"/>
          </a:xfrm>
          <a:prstGeom prst="leftBrace">
            <a:avLst>
              <a:gd name="adj1" fmla="val 11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53264" name="AutoShape 16"/>
          <p:cNvSpPr>
            <a:spLocks/>
          </p:cNvSpPr>
          <p:nvPr/>
        </p:nvSpPr>
        <p:spPr bwMode="auto">
          <a:xfrm>
            <a:off x="3690937" y="2976562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53265" name="AutoShape 17"/>
          <p:cNvSpPr>
            <a:spLocks/>
          </p:cNvSpPr>
          <p:nvPr/>
        </p:nvSpPr>
        <p:spPr bwMode="auto">
          <a:xfrm>
            <a:off x="3690937" y="5186362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53266" name="AutoShape 18"/>
          <p:cNvSpPr>
            <a:spLocks/>
          </p:cNvSpPr>
          <p:nvPr/>
        </p:nvSpPr>
        <p:spPr bwMode="auto">
          <a:xfrm>
            <a:off x="5672137" y="4652962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249862" y="2062162"/>
            <a:ext cx="2022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递归子程序法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249862" y="3128962"/>
            <a:ext cx="17160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预测分析法</a:t>
            </a:r>
          </a:p>
        </p:txBody>
      </p:sp>
      <p:sp>
        <p:nvSpPr>
          <p:cNvPr id="17" name="AutoShape 16"/>
          <p:cNvSpPr>
            <a:spLocks/>
          </p:cNvSpPr>
          <p:nvPr/>
        </p:nvSpPr>
        <p:spPr bwMode="auto">
          <a:xfrm>
            <a:off x="5062537" y="2314574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/>
      <p:bldP spid="53255" grpId="0"/>
      <p:bldP spid="53256" grpId="0"/>
      <p:bldP spid="53257" grpId="0"/>
      <p:bldP spid="53258" grpId="0"/>
      <p:bldP spid="53259" grpId="0"/>
      <p:bldP spid="53260" grpId="0"/>
      <p:bldP spid="53261" grpId="0"/>
      <p:bldP spid="53262" grpId="0"/>
      <p:bldP spid="53263" grpId="0" animBg="1"/>
      <p:bldP spid="53264" grpId="0" animBg="1"/>
      <p:bldP spid="53265" grpId="0" animBg="1"/>
      <p:bldP spid="53266" grpId="0" animBg="1"/>
      <p:bldP spid="15" grpId="0"/>
      <p:bldP spid="16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重点掌握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/>
              <a:t>FIRST</a:t>
            </a:r>
            <a:r>
              <a:rPr lang="zh-CN" altLang="en-US" sz="2400" dirty="0"/>
              <a:t>集、</a:t>
            </a:r>
            <a:r>
              <a:rPr lang="en-US" altLang="zh-CN" sz="2400" dirty="0"/>
              <a:t>FOLLOW</a:t>
            </a:r>
            <a:r>
              <a:rPr lang="zh-CN" altLang="en-US" sz="2400" dirty="0"/>
              <a:t>集和</a:t>
            </a:r>
            <a:r>
              <a:rPr lang="en-US" altLang="zh-CN" sz="2400" dirty="0"/>
              <a:t>SELECT</a:t>
            </a:r>
            <a:r>
              <a:rPr lang="zh-CN" altLang="en-US" sz="2400" dirty="0"/>
              <a:t>集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判定是否为</a:t>
            </a:r>
            <a:r>
              <a:rPr lang="en-US" altLang="zh-CN" sz="2400" dirty="0"/>
              <a:t>LL(1)</a:t>
            </a:r>
            <a:r>
              <a:rPr lang="zh-CN" altLang="en-US" sz="2400" dirty="0"/>
              <a:t>文法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预测分析表构造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预测分析方法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提取左公因子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消除左递归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CN" altLang="en-US" sz="4400" dirty="0"/>
              <a:t>第</a:t>
            </a:r>
            <a:r>
              <a:rPr lang="en-US" altLang="zh-CN" sz="4400" dirty="0"/>
              <a:t>4</a:t>
            </a:r>
            <a:r>
              <a:rPr lang="zh-CN" altLang="en-US" sz="4400" dirty="0"/>
              <a:t>章　自顶向下语法分析方法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重点掌握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算符优先文法的定义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最左素短语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算符优先关系表和算符优先分析方法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一般掌握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简单优先关系和简单优先文法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CN" altLang="en-US" sz="4400" dirty="0"/>
              <a:t>第</a:t>
            </a:r>
            <a:r>
              <a:rPr lang="en-US" altLang="zh-CN" sz="4400" dirty="0"/>
              <a:t>5</a:t>
            </a:r>
            <a:r>
              <a:rPr lang="zh-CN" altLang="en-US" sz="4400" dirty="0"/>
              <a:t>章　自底向上优先分析方法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重点掌握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使用项目集规范族构造可归前缀图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根据可归前缀图判断可归前缀和活前缀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构造</a:t>
            </a:r>
            <a:r>
              <a:rPr lang="en-US" altLang="zh-CN" sz="2400" dirty="0"/>
              <a:t>LR(0)</a:t>
            </a:r>
            <a:r>
              <a:rPr lang="zh-CN" altLang="en-US" sz="2400" dirty="0"/>
              <a:t>分析表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/>
              <a:t>LR(0)</a:t>
            </a:r>
            <a:r>
              <a:rPr lang="zh-CN" altLang="en-US" sz="2400" dirty="0"/>
              <a:t>分析方法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dirty="0"/>
              <a:t>第</a:t>
            </a:r>
            <a:r>
              <a:rPr lang="en-US" altLang="zh-CN" sz="4400" dirty="0"/>
              <a:t>6</a:t>
            </a:r>
            <a:r>
              <a:rPr lang="zh-CN" altLang="en-US" sz="4400" dirty="0"/>
              <a:t>章　</a:t>
            </a:r>
            <a:r>
              <a:rPr lang="en-US" altLang="zh-CN" sz="4400" dirty="0"/>
              <a:t>LR</a:t>
            </a:r>
            <a:r>
              <a:rPr lang="zh-CN" altLang="en-US" sz="4400" dirty="0"/>
              <a:t>分析方法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F7EFCD-63C5-4D96-B980-4C990764F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重点掌握</a:t>
            </a:r>
            <a:endParaRPr lang="en-US" altLang="zh-CN" dirty="0"/>
          </a:p>
          <a:p>
            <a:pPr lvl="1"/>
            <a:r>
              <a:rPr lang="zh-CN" altLang="en-US" dirty="0"/>
              <a:t>给定属性文法构造带属性标注的语法树</a:t>
            </a:r>
          </a:p>
          <a:p>
            <a:r>
              <a:rPr lang="zh-CN" altLang="en-US" dirty="0"/>
              <a:t>一般掌握</a:t>
            </a:r>
            <a:endParaRPr lang="en-US" altLang="zh-CN" dirty="0"/>
          </a:p>
          <a:p>
            <a:pPr lvl="1"/>
            <a:r>
              <a:rPr lang="zh-CN" altLang="en-US" dirty="0"/>
              <a:t>根据要求设计属性文法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根据属性文法构建依赖图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属性文法的分类：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S-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属性文法、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L-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属性文法</a:t>
            </a:r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7FA0E57-D030-4C38-B4C8-5A0043B9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语法制导的语义计算</a:t>
            </a:r>
          </a:p>
        </p:txBody>
      </p:sp>
    </p:spTree>
    <p:extLst>
      <p:ext uri="{BB962C8B-B14F-4D97-AF65-F5344CB8AC3E}">
        <p14:creationId xmlns:p14="http://schemas.microsoft.com/office/powerpoint/2010/main" val="3687715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2140</TotalTime>
  <Words>1058</Words>
  <Application>Microsoft Office PowerPoint</Application>
  <PresentationFormat>全屏显示(4:3)</PresentationFormat>
  <Paragraphs>227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黑体</vt:lpstr>
      <vt:lpstr>楷体</vt:lpstr>
      <vt:lpstr>Arial</vt:lpstr>
      <vt:lpstr>Candara</vt:lpstr>
      <vt:lpstr>Courier New</vt:lpstr>
      <vt:lpstr>Symbol</vt:lpstr>
      <vt:lpstr>Times New Roman</vt:lpstr>
      <vt:lpstr>Webdings</vt:lpstr>
      <vt:lpstr>波形</vt:lpstr>
      <vt:lpstr>复     习</vt:lpstr>
      <vt:lpstr>考试安排</vt:lpstr>
      <vt:lpstr>第2章 文法和语言</vt:lpstr>
      <vt:lpstr>第3章 词法分析</vt:lpstr>
      <vt:lpstr>PowerPoint 演示文稿</vt:lpstr>
      <vt:lpstr>第4章　自顶向下语法分析方法</vt:lpstr>
      <vt:lpstr>第5章　自底向上优先分析方法</vt:lpstr>
      <vt:lpstr>第6章　LR分析方法</vt:lpstr>
      <vt:lpstr>第7章 语法制导的语义计算</vt:lpstr>
      <vt:lpstr>给定属性文法构造带属性标注的语法树（举例）</vt:lpstr>
      <vt:lpstr>设计属性文法（举例）</vt:lpstr>
      <vt:lpstr>第8章 静态语义分析和中间代码生成</vt:lpstr>
      <vt:lpstr>设计符号表（举例）</vt:lpstr>
      <vt:lpstr>四元式翻译（举例）</vt:lpstr>
      <vt:lpstr>第9章 运行时存储组织.</vt:lpstr>
      <vt:lpstr>存取链和控制链</vt:lpstr>
      <vt:lpstr>PowerPoint 演示文稿</vt:lpstr>
      <vt:lpstr>PowerPoint 演示文稿</vt:lpstr>
      <vt:lpstr>第10章 代码优化和目标代码生成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</dc:creator>
  <cp:lastModifiedBy>Zag Y</cp:lastModifiedBy>
  <cp:revision>171</cp:revision>
  <cp:lastPrinted>1601-01-01T00:00:00Z</cp:lastPrinted>
  <dcterms:created xsi:type="dcterms:W3CDTF">1601-01-01T00:00:00Z</dcterms:created>
  <dcterms:modified xsi:type="dcterms:W3CDTF">2023-11-01T00:47:55Z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