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handoutMasterIdLst>
    <p:handoutMasterId r:id="rId29"/>
  </p:handoutMasterIdLst>
  <p:sldIdLst>
    <p:sldId id="256" r:id="rId2"/>
    <p:sldId id="257" r:id="rId3"/>
    <p:sldId id="286" r:id="rId4"/>
    <p:sldId id="260" r:id="rId5"/>
    <p:sldId id="283" r:id="rId6"/>
    <p:sldId id="290" r:id="rId7"/>
    <p:sldId id="289" r:id="rId8"/>
    <p:sldId id="258" r:id="rId9"/>
    <p:sldId id="261" r:id="rId10"/>
    <p:sldId id="263" r:id="rId11"/>
    <p:sldId id="287" r:id="rId12"/>
    <p:sldId id="288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24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7" d="100"/>
          <a:sy n="87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fld id="{FC8AF243-24ED-46BD-A2B5-8CDBDB61EC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3765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8F9CA5-A873-4606-B66E-A4F462ACA52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51B136-1C57-45D2-B70B-8C5BDFB7EA8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6F9D1-B3A9-4B2B-A4DC-E01740C2C0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>
            <a:lvl1pPr>
              <a:defRPr sz="4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>
            <a:lvl1pPr>
              <a:spcBef>
                <a:spcPts val="1200"/>
              </a:spcBef>
              <a:defRPr b="1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>
              <a:spcBef>
                <a:spcPts val="1200"/>
              </a:spcBef>
              <a:defRPr b="1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>
              <a:spcBef>
                <a:spcPts val="1200"/>
              </a:spcBef>
              <a:defRPr b="1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>
              <a:spcBef>
                <a:spcPts val="1200"/>
              </a:spcBef>
              <a:defRPr b="1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>
              <a:spcBef>
                <a:spcPts val="1200"/>
              </a:spcBef>
              <a:defRPr b="1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7B6B1-5D40-4701-B84B-E1A2EED6917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7BFEDC-CA58-4F03-BE09-B88E1CBF9F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43DAA-C04E-4CFA-A97A-A72099523E8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DDF45D-4073-4DF9-BC69-6562D5C9A67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AD5B4-8062-41F7-9144-27A9D1D2299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C3C645-B42A-4EB5-B6F4-B2F29C96447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1CB3B-D442-416A-9AF3-E42C8D98C6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1340ACB-3D62-4203-BBCB-378CDB190A1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CAA92E2-D809-4F24-BB07-8B2181A22C5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ln>
            <a:noFill/>
          </a:ln>
          <a:solidFill>
            <a:schemeClr val="tx2"/>
          </a:solidFill>
          <a:effectLst/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74320" indent="-274320" algn="l" rtl="0" eaLnBrk="1" latinLnBrk="0" hangingPunct="1">
        <a:spcBef>
          <a:spcPts val="12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46888" algn="l" rtl="0" eaLnBrk="1" latinLnBrk="0" hangingPunct="1">
        <a:spcBef>
          <a:spcPts val="12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46888" algn="l" rtl="0" eaLnBrk="1" latinLnBrk="0" hangingPunct="1">
        <a:spcBef>
          <a:spcPts val="12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88720" indent="-210312" algn="l" rtl="0" eaLnBrk="1" latinLnBrk="0" hangingPunct="1">
        <a:spcBef>
          <a:spcPts val="12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463040" indent="-210312" algn="l" rtl="0" eaLnBrk="1" latinLnBrk="0" hangingPunct="1">
        <a:spcBef>
          <a:spcPts val="12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文法和语言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altLang="zh-CN"/>
              <a:t>——</a:t>
            </a:r>
            <a:r>
              <a:rPr lang="zh-CN" altLang="en-US"/>
              <a:t>习题讲解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Oval 4"/>
          <p:cNvSpPr>
            <a:spLocks noChangeAspect="1" noChangeArrowheads="1"/>
          </p:cNvSpPr>
          <p:nvPr/>
        </p:nvSpPr>
        <p:spPr bwMode="auto">
          <a:xfrm>
            <a:off x="6895306" y="642937"/>
            <a:ext cx="576262" cy="57626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E</a:t>
            </a:r>
          </a:p>
        </p:txBody>
      </p:sp>
      <p:sp>
        <p:nvSpPr>
          <p:cNvPr id="11270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句型： </a:t>
            </a:r>
            <a:r>
              <a:rPr lang="en-US" altLang="zh-CN" dirty="0"/>
              <a:t>(E+T)*F</a:t>
            </a:r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E → T | E+T | E-T</a:t>
            </a:r>
            <a:br>
              <a:rPr lang="de-DE" altLang="zh-CN" dirty="0"/>
            </a:br>
            <a:r>
              <a:rPr lang="de-DE" altLang="zh-CN" dirty="0"/>
              <a:t>T → F | T*F | T/F</a:t>
            </a:r>
            <a:br>
              <a:rPr lang="de-DE" altLang="zh-CN" dirty="0"/>
            </a:br>
            <a:r>
              <a:rPr lang="de-DE" altLang="zh-CN" dirty="0"/>
              <a:t>F → ( E )  |  i</a:t>
            </a:r>
          </a:p>
          <a:p>
            <a:endParaRPr lang="de-DE" altLang="zh-CN" dirty="0"/>
          </a:p>
          <a:p>
            <a:endParaRPr lang="de-DE" altLang="zh-CN" dirty="0"/>
          </a:p>
          <a:p>
            <a:pPr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zh-CN" altLang="en-US" sz="2400" dirty="0"/>
              <a:t>短语</a:t>
            </a:r>
          </a:p>
          <a:p>
            <a:pPr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zh-CN" altLang="en-US" sz="2400" dirty="0"/>
              <a:t>直接短语</a:t>
            </a:r>
          </a:p>
          <a:p>
            <a:pPr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zh-CN" altLang="en-US" sz="2400" dirty="0"/>
              <a:t>句柄</a:t>
            </a:r>
          </a:p>
          <a:p>
            <a:endParaRPr lang="de-DE" altLang="zh-CN" dirty="0"/>
          </a:p>
          <a:p>
            <a:endParaRPr lang="zh-CN" altLang="en-US" dirty="0"/>
          </a:p>
        </p:txBody>
      </p:sp>
      <p:sp>
        <p:nvSpPr>
          <p:cNvPr id="27673" name="Oval 25"/>
          <p:cNvSpPr>
            <a:spLocks noChangeAspect="1" noChangeArrowheads="1"/>
          </p:cNvSpPr>
          <p:nvPr/>
        </p:nvSpPr>
        <p:spPr bwMode="auto">
          <a:xfrm>
            <a:off x="6895306" y="5820371"/>
            <a:ext cx="576263" cy="576262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T</a:t>
            </a:r>
          </a:p>
        </p:txBody>
      </p:sp>
      <p:sp>
        <p:nvSpPr>
          <p:cNvPr id="27674" name="Oval 26"/>
          <p:cNvSpPr>
            <a:spLocks noChangeAspect="1" noChangeArrowheads="1"/>
          </p:cNvSpPr>
          <p:nvPr/>
        </p:nvSpPr>
        <p:spPr bwMode="auto">
          <a:xfrm>
            <a:off x="6895306" y="1675646"/>
            <a:ext cx="576263" cy="576262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T</a:t>
            </a:r>
          </a:p>
        </p:txBody>
      </p:sp>
      <p:sp>
        <p:nvSpPr>
          <p:cNvPr id="27675" name="Oval 27"/>
          <p:cNvSpPr>
            <a:spLocks noChangeAspect="1" noChangeArrowheads="1"/>
          </p:cNvSpPr>
          <p:nvPr/>
        </p:nvSpPr>
        <p:spPr bwMode="auto">
          <a:xfrm>
            <a:off x="6037262" y="2708354"/>
            <a:ext cx="576263" cy="576262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T</a:t>
            </a:r>
          </a:p>
        </p:txBody>
      </p:sp>
      <p:sp>
        <p:nvSpPr>
          <p:cNvPr id="27676" name="Oval 28"/>
          <p:cNvSpPr>
            <a:spLocks noChangeAspect="1" noChangeArrowheads="1"/>
          </p:cNvSpPr>
          <p:nvPr/>
        </p:nvSpPr>
        <p:spPr bwMode="auto">
          <a:xfrm>
            <a:off x="6895306" y="2708354"/>
            <a:ext cx="576263" cy="576262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*</a:t>
            </a:r>
          </a:p>
        </p:txBody>
      </p:sp>
      <p:sp>
        <p:nvSpPr>
          <p:cNvPr id="27677" name="Oval 29"/>
          <p:cNvSpPr>
            <a:spLocks noChangeAspect="1" noChangeArrowheads="1"/>
          </p:cNvSpPr>
          <p:nvPr/>
        </p:nvSpPr>
        <p:spPr bwMode="auto">
          <a:xfrm>
            <a:off x="7729538" y="2708354"/>
            <a:ext cx="576262" cy="576262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F</a:t>
            </a:r>
          </a:p>
        </p:txBody>
      </p:sp>
      <p:cxnSp>
        <p:nvCxnSpPr>
          <p:cNvPr id="11278" name="AutoShape 35"/>
          <p:cNvCxnSpPr>
            <a:cxnSpLocks noChangeShapeType="1"/>
            <a:stCxn id="27674" idx="4"/>
            <a:endCxn id="27675" idx="0"/>
          </p:cNvCxnSpPr>
          <p:nvPr/>
        </p:nvCxnSpPr>
        <p:spPr bwMode="auto">
          <a:xfrm flipH="1">
            <a:off x="6325394" y="2251908"/>
            <a:ext cx="858044" cy="456446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279" name="AutoShape 36"/>
          <p:cNvCxnSpPr>
            <a:cxnSpLocks noChangeShapeType="1"/>
            <a:stCxn id="27674" idx="4"/>
            <a:endCxn id="27676" idx="0"/>
          </p:cNvCxnSpPr>
          <p:nvPr/>
        </p:nvCxnSpPr>
        <p:spPr bwMode="auto">
          <a:xfrm>
            <a:off x="7183438" y="2251908"/>
            <a:ext cx="0" cy="456446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280" name="AutoShape 37"/>
          <p:cNvCxnSpPr>
            <a:cxnSpLocks noChangeShapeType="1"/>
            <a:stCxn id="27674" idx="4"/>
            <a:endCxn id="27677" idx="0"/>
          </p:cNvCxnSpPr>
          <p:nvPr/>
        </p:nvCxnSpPr>
        <p:spPr bwMode="auto">
          <a:xfrm>
            <a:off x="7183438" y="2251908"/>
            <a:ext cx="834231" cy="456446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 type="none" w="med" len="med"/>
            <a:tailEnd type="none" w="med" len="med"/>
          </a:ln>
        </p:spPr>
      </p:cxn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1540000" y="3976414"/>
            <a:ext cx="3565400" cy="135421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2400" dirty="0">
                <a:solidFill>
                  <a:srgbClr val="0070C0"/>
                </a:solidFill>
                <a:latin typeface="Courier New" pitchFamily="49" charset="0"/>
                <a:ea typeface="楷体_GB2312" pitchFamily="49" charset="-122"/>
              </a:rPr>
              <a:t>E+T</a:t>
            </a:r>
            <a:r>
              <a:rPr lang="zh-CN" altLang="en-US" sz="2400" dirty="0">
                <a:solidFill>
                  <a:srgbClr val="0070C0"/>
                </a:solidFill>
                <a:latin typeface="Courier New" pitchFamily="49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70C0"/>
                </a:solidFill>
                <a:latin typeface="Courier New" pitchFamily="49" charset="0"/>
                <a:ea typeface="楷体_GB2312" pitchFamily="49" charset="-122"/>
              </a:rPr>
              <a:t>(E+T)</a:t>
            </a:r>
            <a:r>
              <a:rPr lang="zh-CN" altLang="en-US" sz="2400" dirty="0">
                <a:solidFill>
                  <a:srgbClr val="0070C0"/>
                </a:solidFill>
                <a:latin typeface="Courier New" pitchFamily="49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70C0"/>
                </a:solidFill>
                <a:latin typeface="Courier New" pitchFamily="49" charset="0"/>
                <a:ea typeface="楷体_GB2312" pitchFamily="49" charset="-122"/>
              </a:rPr>
              <a:t>(E+T)*F</a:t>
            </a:r>
          </a:p>
          <a:p>
            <a:pPr algn="l">
              <a:spcBef>
                <a:spcPts val="600"/>
              </a:spcBef>
            </a:pPr>
            <a:r>
              <a:rPr lang="de-DE" altLang="zh-CN" sz="2400" dirty="0">
                <a:solidFill>
                  <a:srgbClr val="0070C0"/>
                </a:solidFill>
                <a:latin typeface="Courier New" pitchFamily="49" charset="0"/>
                <a:ea typeface="楷体_GB2312" pitchFamily="49" charset="-122"/>
              </a:rPr>
              <a:t>    E+T</a:t>
            </a:r>
          </a:p>
          <a:p>
            <a:pPr algn="l">
              <a:spcBef>
                <a:spcPts val="600"/>
              </a:spcBef>
            </a:pPr>
            <a:r>
              <a:rPr lang="de-DE" altLang="zh-CN" sz="2400">
                <a:solidFill>
                  <a:srgbClr val="0070C0"/>
                </a:solidFill>
                <a:latin typeface="Courier New" pitchFamily="49" charset="0"/>
                <a:ea typeface="楷体_GB2312" pitchFamily="49" charset="-122"/>
              </a:rPr>
              <a:t>E+T</a:t>
            </a:r>
            <a:endParaRPr lang="de-DE" altLang="zh-CN" sz="2400" dirty="0">
              <a:solidFill>
                <a:srgbClr val="0070C0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5" name="Oval 26">
            <a:extLst>
              <a:ext uri="{FF2B5EF4-FFF2-40B4-BE49-F238E27FC236}">
                <a16:creationId xmlns:a16="http://schemas.microsoft.com/office/drawing/2014/main" id="{45C34D18-4827-E062-9859-F725CEE56A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7262" y="3741062"/>
            <a:ext cx="576263" cy="576262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F</a:t>
            </a:r>
          </a:p>
        </p:txBody>
      </p:sp>
      <p:cxnSp>
        <p:nvCxnSpPr>
          <p:cNvPr id="7" name="AutoShape 33">
            <a:extLst>
              <a:ext uri="{FF2B5EF4-FFF2-40B4-BE49-F238E27FC236}">
                <a16:creationId xmlns:a16="http://schemas.microsoft.com/office/drawing/2014/main" id="{CA77E508-EED6-7002-5238-74D715995DB2}"/>
              </a:ext>
            </a:extLst>
          </p:cNvPr>
          <p:cNvCxnSpPr>
            <a:cxnSpLocks noChangeShapeType="1"/>
            <a:stCxn id="27652" idx="4"/>
            <a:endCxn id="27674" idx="0"/>
          </p:cNvCxnSpPr>
          <p:nvPr/>
        </p:nvCxnSpPr>
        <p:spPr bwMode="auto">
          <a:xfrm>
            <a:off x="7183437" y="1219200"/>
            <a:ext cx="1" cy="456446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 type="none" w="med" len="med"/>
            <a:tailEnd type="none" w="med" len="med"/>
          </a:ln>
        </p:spPr>
      </p:cxnSp>
      <p:sp>
        <p:nvSpPr>
          <p:cNvPr id="10" name="Oval 26">
            <a:extLst>
              <a:ext uri="{FF2B5EF4-FFF2-40B4-BE49-F238E27FC236}">
                <a16:creationId xmlns:a16="http://schemas.microsoft.com/office/drawing/2014/main" id="{3F9C5155-448D-8DCD-CF65-C34BBF2D45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2399" y="4773770"/>
            <a:ext cx="576263" cy="576262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(</a:t>
            </a:r>
          </a:p>
        </p:txBody>
      </p:sp>
      <p:sp>
        <p:nvSpPr>
          <p:cNvPr id="11" name="Oval 26">
            <a:extLst>
              <a:ext uri="{FF2B5EF4-FFF2-40B4-BE49-F238E27FC236}">
                <a16:creationId xmlns:a16="http://schemas.microsoft.com/office/drawing/2014/main" id="{11542390-8F22-6E4C-D809-5DAEFB6AD0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7262" y="4773770"/>
            <a:ext cx="576263" cy="576262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E</a:t>
            </a:r>
          </a:p>
        </p:txBody>
      </p:sp>
      <p:sp>
        <p:nvSpPr>
          <p:cNvPr id="12" name="Oval 26">
            <a:extLst>
              <a:ext uri="{FF2B5EF4-FFF2-40B4-BE49-F238E27FC236}">
                <a16:creationId xmlns:a16="http://schemas.microsoft.com/office/drawing/2014/main" id="{1C9CD2AE-2416-F148-65A8-DECC0A849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5306" y="4773770"/>
            <a:ext cx="576263" cy="576262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)</a:t>
            </a:r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7C331ED4-D84E-991B-AE6E-8B3CDAFF7F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7263" y="5820371"/>
            <a:ext cx="576262" cy="576262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+</a:t>
            </a:r>
          </a:p>
        </p:txBody>
      </p:sp>
      <p:cxnSp>
        <p:nvCxnSpPr>
          <p:cNvPr id="14" name="AutoShape 15">
            <a:extLst>
              <a:ext uri="{FF2B5EF4-FFF2-40B4-BE49-F238E27FC236}">
                <a16:creationId xmlns:a16="http://schemas.microsoft.com/office/drawing/2014/main" id="{6D2ADD5D-7F7D-6980-8558-1EEC77D124E3}"/>
              </a:ext>
            </a:extLst>
          </p:cNvPr>
          <p:cNvCxnSpPr>
            <a:cxnSpLocks noChangeShapeType="1"/>
            <a:stCxn id="11" idx="4"/>
            <a:endCxn id="13" idx="0"/>
          </p:cNvCxnSpPr>
          <p:nvPr/>
        </p:nvCxnSpPr>
        <p:spPr bwMode="auto">
          <a:xfrm>
            <a:off x="6325394" y="5350032"/>
            <a:ext cx="0" cy="470339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 type="none" w="med" len="med"/>
            <a:tailEnd type="none" w="med" len="med"/>
          </a:ln>
        </p:spPr>
      </p:cxnSp>
      <p:sp>
        <p:nvSpPr>
          <p:cNvPr id="15" name="Oval 25">
            <a:extLst>
              <a:ext uri="{FF2B5EF4-FFF2-40B4-BE49-F238E27FC236}">
                <a16:creationId xmlns:a16="http://schemas.microsoft.com/office/drawing/2014/main" id="{B18841E1-5A1C-CAEF-F128-394D9DBE92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2399" y="5820371"/>
            <a:ext cx="576263" cy="576262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E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3AF35C4E-F347-49FA-6618-4ABB44DF83D5}"/>
              </a:ext>
            </a:extLst>
          </p:cNvPr>
          <p:cNvCxnSpPr>
            <a:cxnSpLocks noChangeShapeType="1"/>
            <a:stCxn id="11" idx="4"/>
            <a:endCxn id="15" idx="0"/>
          </p:cNvCxnSpPr>
          <p:nvPr/>
        </p:nvCxnSpPr>
        <p:spPr bwMode="auto">
          <a:xfrm flipH="1">
            <a:off x="5520531" y="5350032"/>
            <a:ext cx="804863" cy="470339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8855B29D-9A2F-066F-42AD-7ABAC36D7995}"/>
              </a:ext>
            </a:extLst>
          </p:cNvPr>
          <p:cNvCxnSpPr>
            <a:cxnSpLocks noChangeShapeType="1"/>
            <a:stCxn id="11" idx="4"/>
            <a:endCxn id="27673" idx="0"/>
          </p:cNvCxnSpPr>
          <p:nvPr/>
        </p:nvCxnSpPr>
        <p:spPr bwMode="auto">
          <a:xfrm>
            <a:off x="6325394" y="5350032"/>
            <a:ext cx="858044" cy="470339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 type="none" w="med" len="med"/>
            <a:tailEnd type="none" w="med" len="med"/>
          </a:ln>
        </p:spPr>
      </p:cxnSp>
      <p:cxnSp>
        <p:nvCxnSpPr>
          <p:cNvPr id="23" name="AutoShape 33">
            <a:extLst>
              <a:ext uri="{FF2B5EF4-FFF2-40B4-BE49-F238E27FC236}">
                <a16:creationId xmlns:a16="http://schemas.microsoft.com/office/drawing/2014/main" id="{3D9893EA-8734-2B5F-5A12-5C8DFF54B17A}"/>
              </a:ext>
            </a:extLst>
          </p:cNvPr>
          <p:cNvCxnSpPr>
            <a:cxnSpLocks noChangeShapeType="1"/>
            <a:stCxn id="5" idx="4"/>
            <a:endCxn id="12" idx="0"/>
          </p:cNvCxnSpPr>
          <p:nvPr/>
        </p:nvCxnSpPr>
        <p:spPr bwMode="auto">
          <a:xfrm>
            <a:off x="6325394" y="4317324"/>
            <a:ext cx="858044" cy="456446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 type="none" w="med" len="med"/>
            <a:tailEnd type="none" w="med" len="med"/>
          </a:ln>
        </p:spPr>
      </p:cxnSp>
      <p:cxnSp>
        <p:nvCxnSpPr>
          <p:cNvPr id="24" name="AutoShape 33">
            <a:extLst>
              <a:ext uri="{FF2B5EF4-FFF2-40B4-BE49-F238E27FC236}">
                <a16:creationId xmlns:a16="http://schemas.microsoft.com/office/drawing/2014/main" id="{6326FCEE-BED0-8AFF-CD62-EEABCC21D3F8}"/>
              </a:ext>
            </a:extLst>
          </p:cNvPr>
          <p:cNvCxnSpPr>
            <a:cxnSpLocks noChangeShapeType="1"/>
            <a:stCxn id="5" idx="4"/>
            <a:endCxn id="11" idx="0"/>
          </p:cNvCxnSpPr>
          <p:nvPr/>
        </p:nvCxnSpPr>
        <p:spPr bwMode="auto">
          <a:xfrm>
            <a:off x="6325394" y="4317324"/>
            <a:ext cx="0" cy="456446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 type="none" w="med" len="med"/>
            <a:tailEnd type="none" w="med" len="med"/>
          </a:ln>
        </p:spPr>
      </p:cxnSp>
      <p:cxnSp>
        <p:nvCxnSpPr>
          <p:cNvPr id="25" name="AutoShape 33">
            <a:extLst>
              <a:ext uri="{FF2B5EF4-FFF2-40B4-BE49-F238E27FC236}">
                <a16:creationId xmlns:a16="http://schemas.microsoft.com/office/drawing/2014/main" id="{44C29D3C-7917-FC6E-CC46-82335966637B}"/>
              </a:ext>
            </a:extLst>
          </p:cNvPr>
          <p:cNvCxnSpPr>
            <a:cxnSpLocks noChangeShapeType="1"/>
            <a:stCxn id="5" idx="4"/>
            <a:endCxn id="10" idx="0"/>
          </p:cNvCxnSpPr>
          <p:nvPr/>
        </p:nvCxnSpPr>
        <p:spPr bwMode="auto">
          <a:xfrm flipH="1">
            <a:off x="5520531" y="4317324"/>
            <a:ext cx="804863" cy="456446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 type="none" w="med" len="med"/>
            <a:tailEnd type="none" w="med" len="med"/>
          </a:ln>
        </p:spPr>
      </p:cxnSp>
      <p:cxnSp>
        <p:nvCxnSpPr>
          <p:cNvPr id="32" name="AutoShape 33">
            <a:extLst>
              <a:ext uri="{FF2B5EF4-FFF2-40B4-BE49-F238E27FC236}">
                <a16:creationId xmlns:a16="http://schemas.microsoft.com/office/drawing/2014/main" id="{E6D9890E-7D19-F661-3360-3054D1115E18}"/>
              </a:ext>
            </a:extLst>
          </p:cNvPr>
          <p:cNvCxnSpPr>
            <a:cxnSpLocks noChangeShapeType="1"/>
            <a:stCxn id="27675" idx="4"/>
            <a:endCxn id="5" idx="0"/>
          </p:cNvCxnSpPr>
          <p:nvPr/>
        </p:nvCxnSpPr>
        <p:spPr bwMode="auto">
          <a:xfrm>
            <a:off x="6325394" y="3284616"/>
            <a:ext cx="0" cy="456446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7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  <p:bldP spid="27673" grpId="0" animBg="1"/>
      <p:bldP spid="27674" grpId="0" animBg="1"/>
      <p:bldP spid="27675" grpId="0" animBg="1"/>
      <p:bldP spid="27676" grpId="0" animBg="1"/>
      <p:bldP spid="27677" grpId="0" animBg="1"/>
      <p:bldP spid="27690" grpId="0" build="p"/>
      <p:bldP spid="5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作业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2.6</a:t>
            </a:r>
            <a:endParaRPr lang="zh-CN" altLang="en-US" sz="2800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下述文法</a:t>
            </a:r>
            <a:r>
              <a:rPr lang="en-US" altLang="zh-CN"/>
              <a:t>G[E]</a:t>
            </a:r>
            <a:r>
              <a:rPr lang="zh-CN" altLang="en-US"/>
              <a:t>生成的语言是什么？给出该文法的一个句子，该句子至少包含</a:t>
            </a:r>
            <a:r>
              <a:rPr lang="en-US" altLang="zh-CN"/>
              <a:t>5</a:t>
            </a:r>
            <a:r>
              <a:rPr lang="zh-CN" altLang="en-US"/>
              <a:t>个终结符，构造该句子的语法树。</a:t>
            </a:r>
            <a:endParaRPr lang="en-US" altLang="zh-CN"/>
          </a:p>
          <a:p>
            <a:r>
              <a:rPr lang="zh-CN" altLang="en-US"/>
              <a:t>证明：</a:t>
            </a:r>
            <a:endParaRPr lang="en-US" altLang="zh-CN"/>
          </a:p>
          <a:p>
            <a:pPr lvl="1"/>
            <a:r>
              <a:rPr lang="en-US" altLang="zh-CN"/>
              <a:t>&lt;E&gt;&lt;T&gt;&lt;F&gt;&lt;MOP&gt;&lt;POP&gt;</a:t>
            </a:r>
            <a:r>
              <a:rPr lang="zh-CN" altLang="en-US"/>
              <a:t>是</a:t>
            </a:r>
            <a:r>
              <a:rPr lang="en-US" altLang="zh-CN"/>
              <a:t>G[&lt;E&gt;]</a:t>
            </a:r>
            <a:r>
              <a:rPr lang="zh-CN" altLang="en-US"/>
              <a:t>的句型，</a:t>
            </a:r>
            <a:endParaRPr lang="en-US" altLang="zh-CN"/>
          </a:p>
          <a:p>
            <a:pPr lvl="1"/>
            <a:r>
              <a:rPr lang="zh-CN" altLang="en-US"/>
              <a:t>并指出该句型的所有短语、直接短语和句柄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Oval 2"/>
          <p:cNvSpPr>
            <a:spLocks noChangeAspect="1" noChangeArrowheads="1"/>
          </p:cNvSpPr>
          <p:nvPr/>
        </p:nvSpPr>
        <p:spPr bwMode="auto">
          <a:xfrm>
            <a:off x="7153275" y="990600"/>
            <a:ext cx="576263" cy="57626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E</a:t>
            </a:r>
          </a:p>
        </p:txBody>
      </p:sp>
      <p:sp>
        <p:nvSpPr>
          <p:cNvPr id="54275" name="Oval 3"/>
          <p:cNvSpPr>
            <a:spLocks noChangeAspect="1" noChangeArrowheads="1"/>
          </p:cNvSpPr>
          <p:nvPr/>
        </p:nvSpPr>
        <p:spPr bwMode="auto">
          <a:xfrm>
            <a:off x="7153275" y="2319338"/>
            <a:ext cx="576263" cy="576262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T</a:t>
            </a:r>
          </a:p>
        </p:txBody>
      </p:sp>
      <p:cxnSp>
        <p:nvCxnSpPr>
          <p:cNvPr id="13316" name="AutoShape 4"/>
          <p:cNvCxnSpPr>
            <a:cxnSpLocks noChangeShapeType="1"/>
            <a:stCxn id="54274" idx="4"/>
            <a:endCxn id="54275" idx="0"/>
          </p:cNvCxnSpPr>
          <p:nvPr/>
        </p:nvCxnSpPr>
        <p:spPr bwMode="auto">
          <a:xfrm>
            <a:off x="7442200" y="1581150"/>
            <a:ext cx="0" cy="7239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句型：</a:t>
            </a:r>
            <a:r>
              <a:rPr lang="en-US" altLang="zh-CN" sz="3200"/>
              <a:t>&lt;E&gt;&lt;T&gt;&lt;F&gt;&lt;MOP&gt;&lt;POP&gt;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&lt;E&gt;→&lt;E&gt;&lt;T&gt;&lt;POP&gt;|&lt;T&gt;</a:t>
            </a:r>
          </a:p>
          <a:p>
            <a:r>
              <a:rPr lang="en-US" altLang="zh-CN" sz="2400"/>
              <a:t>&lt;T&gt;→&lt;T&gt;&lt;F&gt;&lt;MOP&gt;|&lt;F&gt;</a:t>
            </a:r>
          </a:p>
          <a:p>
            <a:r>
              <a:rPr lang="en-US" altLang="zh-CN" sz="2400"/>
              <a:t>&lt;F&gt;→a | b | c</a:t>
            </a:r>
          </a:p>
          <a:p>
            <a:r>
              <a:rPr lang="en-US" altLang="zh-CN" sz="2400"/>
              <a:t>&lt;POP&gt;→ + | -</a:t>
            </a:r>
          </a:p>
          <a:p>
            <a:r>
              <a:rPr lang="en-US" altLang="zh-CN" sz="2400"/>
              <a:t>&lt;MOP&gt;→* | /</a:t>
            </a:r>
          </a:p>
          <a:p>
            <a:endParaRPr lang="en-US" altLang="zh-CN"/>
          </a:p>
          <a:p>
            <a:pPr lvl="1"/>
            <a:r>
              <a:rPr lang="zh-CN" altLang="en-US"/>
              <a:t>短语</a:t>
            </a:r>
          </a:p>
          <a:p>
            <a:pPr lvl="1"/>
            <a:r>
              <a:rPr lang="zh-CN" altLang="en-US"/>
              <a:t>直接短语</a:t>
            </a:r>
          </a:p>
          <a:p>
            <a:pPr lvl="1"/>
            <a:r>
              <a:rPr lang="zh-CN" altLang="en-US"/>
              <a:t>句柄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54279" name="Oval 7"/>
          <p:cNvSpPr>
            <a:spLocks noChangeAspect="1" noChangeArrowheads="1"/>
          </p:cNvSpPr>
          <p:nvPr/>
        </p:nvSpPr>
        <p:spPr bwMode="auto">
          <a:xfrm>
            <a:off x="6015038" y="2319338"/>
            <a:ext cx="576262" cy="576262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E</a:t>
            </a:r>
          </a:p>
        </p:txBody>
      </p:sp>
      <p:sp>
        <p:nvSpPr>
          <p:cNvPr id="54280" name="Oval 8"/>
          <p:cNvSpPr>
            <a:spLocks noChangeAspect="1" noChangeArrowheads="1"/>
          </p:cNvSpPr>
          <p:nvPr/>
        </p:nvSpPr>
        <p:spPr bwMode="auto">
          <a:xfrm>
            <a:off x="8110538" y="2319338"/>
            <a:ext cx="576262" cy="576262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POP</a:t>
            </a:r>
          </a:p>
        </p:txBody>
      </p:sp>
      <p:sp>
        <p:nvSpPr>
          <p:cNvPr id="54281" name="Oval 9"/>
          <p:cNvSpPr>
            <a:spLocks noChangeAspect="1" noChangeArrowheads="1"/>
          </p:cNvSpPr>
          <p:nvPr/>
        </p:nvSpPr>
        <p:spPr bwMode="auto">
          <a:xfrm>
            <a:off x="6324600" y="3614738"/>
            <a:ext cx="576263" cy="576262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T</a:t>
            </a:r>
          </a:p>
        </p:txBody>
      </p:sp>
      <p:sp>
        <p:nvSpPr>
          <p:cNvPr id="54282" name="Oval 10"/>
          <p:cNvSpPr>
            <a:spLocks noChangeAspect="1" noChangeArrowheads="1"/>
          </p:cNvSpPr>
          <p:nvPr/>
        </p:nvSpPr>
        <p:spPr bwMode="auto">
          <a:xfrm>
            <a:off x="7153275" y="3614738"/>
            <a:ext cx="576263" cy="576262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F</a:t>
            </a:r>
          </a:p>
        </p:txBody>
      </p:sp>
      <p:sp>
        <p:nvSpPr>
          <p:cNvPr id="54283" name="Oval 11"/>
          <p:cNvSpPr>
            <a:spLocks noChangeAspect="1" noChangeArrowheads="1"/>
          </p:cNvSpPr>
          <p:nvPr/>
        </p:nvSpPr>
        <p:spPr bwMode="auto">
          <a:xfrm>
            <a:off x="8034338" y="3614738"/>
            <a:ext cx="576262" cy="576262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MOP</a:t>
            </a:r>
          </a:p>
        </p:txBody>
      </p:sp>
      <p:cxnSp>
        <p:nvCxnSpPr>
          <p:cNvPr id="13324" name="AutoShape 12"/>
          <p:cNvCxnSpPr>
            <a:cxnSpLocks noChangeShapeType="1"/>
            <a:stCxn id="54274" idx="4"/>
            <a:endCxn id="54279" idx="0"/>
          </p:cNvCxnSpPr>
          <p:nvPr/>
        </p:nvCxnSpPr>
        <p:spPr bwMode="auto">
          <a:xfrm flipH="1">
            <a:off x="6303963" y="1581150"/>
            <a:ext cx="1138237" cy="7239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3325" name="AutoShape 13"/>
          <p:cNvCxnSpPr>
            <a:cxnSpLocks noChangeShapeType="1"/>
            <a:stCxn id="54274" idx="4"/>
            <a:endCxn id="54280" idx="0"/>
          </p:cNvCxnSpPr>
          <p:nvPr/>
        </p:nvCxnSpPr>
        <p:spPr bwMode="auto">
          <a:xfrm>
            <a:off x="7442200" y="1581150"/>
            <a:ext cx="957263" cy="7239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3326" name="AutoShape 14"/>
          <p:cNvCxnSpPr>
            <a:cxnSpLocks noChangeShapeType="1"/>
            <a:stCxn id="54275" idx="4"/>
            <a:endCxn id="54281" idx="0"/>
          </p:cNvCxnSpPr>
          <p:nvPr/>
        </p:nvCxnSpPr>
        <p:spPr bwMode="auto">
          <a:xfrm flipH="1">
            <a:off x="6613525" y="2909888"/>
            <a:ext cx="828675" cy="69056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3327" name="AutoShape 15"/>
          <p:cNvCxnSpPr>
            <a:cxnSpLocks noChangeShapeType="1"/>
            <a:stCxn id="54275" idx="4"/>
            <a:endCxn id="54282" idx="0"/>
          </p:cNvCxnSpPr>
          <p:nvPr/>
        </p:nvCxnSpPr>
        <p:spPr bwMode="auto">
          <a:xfrm>
            <a:off x="7442200" y="2909888"/>
            <a:ext cx="0" cy="69056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3328" name="AutoShape 16"/>
          <p:cNvCxnSpPr>
            <a:cxnSpLocks noChangeShapeType="1"/>
            <a:stCxn id="54275" idx="4"/>
            <a:endCxn id="54283" idx="0"/>
          </p:cNvCxnSpPr>
          <p:nvPr/>
        </p:nvCxnSpPr>
        <p:spPr bwMode="auto">
          <a:xfrm>
            <a:off x="7442200" y="2909888"/>
            <a:ext cx="881063" cy="69056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4191000" y="4876800"/>
            <a:ext cx="4191000" cy="120032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400">
                <a:latin typeface="Courier New" pitchFamily="49" charset="0"/>
                <a:ea typeface="楷体_GB2312" pitchFamily="49" charset="-122"/>
              </a:rPr>
              <a:t>该文法所生成的语言为</a:t>
            </a:r>
            <a:br>
              <a:rPr lang="zh-CN" altLang="en-US" sz="2400">
                <a:latin typeface="Courier New" pitchFamily="49" charset="0"/>
                <a:ea typeface="楷体_GB2312" pitchFamily="49" charset="-122"/>
              </a:rPr>
            </a:br>
            <a:r>
              <a:rPr lang="zh-CN" altLang="en-US" sz="24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算术表达式的逆波兰式形式</a:t>
            </a:r>
            <a:br>
              <a:rPr lang="zh-CN" altLang="en-US" sz="24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</a:br>
            <a:r>
              <a:rPr lang="zh-CN" altLang="en-US" sz="2400">
                <a:latin typeface="Courier New" pitchFamily="49" charset="0"/>
                <a:ea typeface="楷体_GB2312" pitchFamily="49" charset="-122"/>
              </a:rPr>
              <a:t>（或后缀形式）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练习题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2.1</a:t>
            </a:r>
            <a:r>
              <a:rPr lang="zh-CN" altLang="en-US" sz="3200" dirty="0"/>
              <a:t>　</a:t>
            </a:r>
            <a:r>
              <a:rPr lang="zh-CN" altLang="en-US" sz="3200" dirty="0">
                <a:latin typeface="楷体_GB2312" pitchFamily="49" charset="-122"/>
              </a:rPr>
              <a:t>文法</a:t>
            </a:r>
            <a:r>
              <a:rPr lang="en-US" altLang="zh-CN" sz="3200" dirty="0">
                <a:latin typeface="楷体_GB2312" pitchFamily="49" charset="-122"/>
              </a:rPr>
              <a:t>G</a:t>
            </a:r>
            <a:r>
              <a:rPr lang="zh-CN" altLang="en-US" sz="3200" dirty="0">
                <a:latin typeface="楷体_GB2312" pitchFamily="49" charset="-122"/>
              </a:rPr>
              <a:t>：</a:t>
            </a:r>
            <a:r>
              <a:rPr lang="en-US" altLang="zh-CN" sz="3200" dirty="0" err="1">
                <a:latin typeface="楷体_GB2312" pitchFamily="49" charset="-122"/>
              </a:rPr>
              <a:t>S→xSx|y</a:t>
            </a:r>
            <a:r>
              <a:rPr lang="zh-CN" altLang="en-US" sz="3200" dirty="0">
                <a:latin typeface="楷体_GB2312" pitchFamily="49" charset="-122"/>
              </a:rPr>
              <a:t>所识别的语言是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800" b="1">
                <a:latin typeface="楷体_GB2312" pitchFamily="49" charset="-122"/>
              </a:rPr>
              <a:t>(A) xyx</a:t>
            </a:r>
          </a:p>
          <a:p>
            <a:pPr eaLnBrk="1" hangingPunct="1"/>
            <a:r>
              <a:rPr lang="en-US" altLang="zh-CN" sz="2800" b="1">
                <a:latin typeface="楷体_GB2312" pitchFamily="49" charset="-122"/>
              </a:rPr>
              <a:t>(B) (xyx)</a:t>
            </a:r>
            <a:r>
              <a:rPr lang="en-US" altLang="zh-CN" sz="2800" b="1" baseline="30000">
                <a:latin typeface="楷体_GB2312" pitchFamily="49" charset="-122"/>
              </a:rPr>
              <a:t>*</a:t>
            </a:r>
          </a:p>
          <a:p>
            <a:pPr eaLnBrk="1" hangingPunct="1"/>
            <a:r>
              <a:rPr lang="en-US" altLang="zh-CN" sz="2800" b="1">
                <a:latin typeface="楷体_GB2312" pitchFamily="49" charset="-122"/>
              </a:rPr>
              <a:t>(C) x</a:t>
            </a:r>
            <a:r>
              <a:rPr lang="en-US" altLang="zh-CN" sz="2800" b="1" baseline="30000">
                <a:latin typeface="楷体_GB2312" pitchFamily="49" charset="-122"/>
              </a:rPr>
              <a:t>n</a:t>
            </a:r>
            <a:r>
              <a:rPr lang="en-US" altLang="zh-CN" sz="2800" b="1">
                <a:latin typeface="楷体_GB2312" pitchFamily="49" charset="-122"/>
              </a:rPr>
              <a:t>yx</a:t>
            </a:r>
            <a:r>
              <a:rPr lang="en-US" altLang="zh-CN" sz="2800" b="1" baseline="30000">
                <a:latin typeface="楷体_GB2312" pitchFamily="49" charset="-122"/>
              </a:rPr>
              <a:t>n</a:t>
            </a:r>
            <a:r>
              <a:rPr lang="en-US" altLang="zh-CN" sz="2800" b="1">
                <a:latin typeface="楷体_GB2312" pitchFamily="49" charset="-122"/>
              </a:rPr>
              <a:t>  (n</a:t>
            </a:r>
            <a:r>
              <a:rPr lang="en-US" altLang="zh-CN" sz="2800" b="1"/>
              <a:t>≥</a:t>
            </a:r>
            <a:r>
              <a:rPr lang="en-US" altLang="zh-CN" sz="2800" b="1">
                <a:latin typeface="楷体_GB2312" pitchFamily="49" charset="-122"/>
              </a:rPr>
              <a:t>0)</a:t>
            </a:r>
          </a:p>
          <a:p>
            <a:pPr eaLnBrk="1" hangingPunct="1"/>
            <a:r>
              <a:rPr lang="en-US" altLang="zh-CN" sz="2800" b="1">
                <a:latin typeface="楷体_GB2312" pitchFamily="49" charset="-122"/>
              </a:rPr>
              <a:t>(D) x</a:t>
            </a:r>
            <a:r>
              <a:rPr lang="en-US" altLang="zh-CN" sz="2800" b="1" baseline="30000">
                <a:latin typeface="楷体_GB2312" pitchFamily="49" charset="-122"/>
              </a:rPr>
              <a:t>*</a:t>
            </a:r>
            <a:r>
              <a:rPr lang="en-US" altLang="zh-CN" sz="2800" b="1">
                <a:latin typeface="楷体_GB2312" pitchFamily="49" charset="-122"/>
              </a:rPr>
              <a:t>yx</a:t>
            </a:r>
            <a:r>
              <a:rPr lang="en-US" altLang="zh-CN" sz="2800" b="1" baseline="30000">
                <a:latin typeface="楷体_GB2312" pitchFamily="49" charset="-122"/>
              </a:rPr>
              <a:t>*</a:t>
            </a:r>
            <a:endParaRPr lang="en-US" altLang="zh-CN" sz="2800" b="1">
              <a:latin typeface="楷体_GB2312" pitchFamily="49" charset="-122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62000" y="2286000"/>
            <a:ext cx="903288" cy="1189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7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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962400" y="1524000"/>
            <a:ext cx="5181600" cy="47244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100000"/>
              </a:spcBef>
              <a:defRPr/>
            </a:pP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语言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　所有句子的集合称为语言。设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是给的文法，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是开始符，则由文法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所定义的语言</a:t>
            </a:r>
            <a:r>
              <a:rPr lang="en-US" altLang="zh-CN" sz="24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L(G)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可描述如下：</a:t>
            </a:r>
            <a:r>
              <a:rPr lang="en-US" altLang="zh-CN" sz="2400">
                <a:ea typeface="宋体" pitchFamily="2" charset="-122"/>
              </a:rPr>
              <a:t>L(G)={x| S 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*</a:t>
            </a:r>
            <a:r>
              <a:rPr lang="en-US" altLang="zh-CN" sz="2400">
                <a:ea typeface="宋体" pitchFamily="2" charset="-122"/>
              </a:rPr>
              <a:t>x, x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400">
                <a:ea typeface="宋体" pitchFamily="2" charset="-122"/>
              </a:rPr>
              <a:t>V</a:t>
            </a:r>
            <a:r>
              <a:rPr lang="en-US" altLang="zh-CN" sz="2400" baseline="-25000">
                <a:ea typeface="宋体" pitchFamily="2" charset="-122"/>
              </a:rPr>
              <a:t>T</a:t>
            </a:r>
            <a:r>
              <a:rPr lang="en-US" altLang="zh-CN" sz="2400" baseline="3000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400">
                <a:ea typeface="宋体" pitchFamily="2" charset="-122"/>
              </a:rPr>
              <a:t>}</a:t>
            </a:r>
          </a:p>
          <a:p>
            <a:pPr algn="l">
              <a:spcBef>
                <a:spcPct val="10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正规集　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正规式所能描述出的所有符号串，本质上讲就是该正规式所表示的所有语言，记为</a:t>
            </a:r>
            <a:r>
              <a:rPr lang="en-US" altLang="zh-CN" sz="24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L(e)</a:t>
            </a:r>
          </a:p>
          <a:p>
            <a:pPr algn="l">
              <a:spcBef>
                <a:spcPct val="10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DFA M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所能接受的符号串的全体，本质上将也是语言，记为</a:t>
            </a:r>
            <a:r>
              <a:rPr lang="en-US" altLang="zh-CN" sz="24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L(M)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2.2</a:t>
            </a:r>
            <a:r>
              <a:rPr lang="zh-CN" altLang="en-US" sz="3200" dirty="0"/>
              <a:t>　文法</a:t>
            </a:r>
            <a:r>
              <a:rPr lang="en-US" altLang="zh-CN" sz="3200" dirty="0"/>
              <a:t>G</a:t>
            </a:r>
            <a:r>
              <a:rPr lang="zh-CN" altLang="en-US" sz="3200" dirty="0"/>
              <a:t>描述的语言</a:t>
            </a:r>
            <a:r>
              <a:rPr lang="en-US" altLang="zh-CN" sz="3200" dirty="0"/>
              <a:t>L(G)</a:t>
            </a:r>
            <a:r>
              <a:rPr lang="zh-CN" altLang="en-US" sz="3200" dirty="0"/>
              <a:t>是指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(A) L(G)={ x | S</a:t>
            </a:r>
            <a:r>
              <a:rPr lang="en-US" altLang="zh-CN" sz="2800" dirty="0">
                <a:sym typeface="Symbol" pitchFamily="18" charset="2"/>
              </a:rPr>
              <a:t>  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x</a:t>
            </a:r>
            <a:r>
              <a:rPr lang="zh-CN" altLang="en-US" sz="2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，</a:t>
            </a:r>
            <a:r>
              <a:rPr lang="en-US" altLang="zh-CN" sz="2800" b="1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x∈V</a:t>
            </a:r>
            <a:r>
              <a:rPr lang="en-US" altLang="zh-CN" sz="2800" b="1" baseline="-25000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T</a:t>
            </a:r>
            <a:r>
              <a:rPr lang="en-US" altLang="zh-CN" sz="2800" b="1" baseline="30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*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(B) L(G)={ x | S</a:t>
            </a:r>
            <a:r>
              <a:rPr lang="en-US" altLang="zh-CN" sz="2800" dirty="0">
                <a:sym typeface="Symbol" pitchFamily="18" charset="2"/>
              </a:rPr>
              <a:t>  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x</a:t>
            </a:r>
            <a:r>
              <a:rPr lang="zh-CN" altLang="en-US" sz="2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，</a:t>
            </a:r>
            <a:r>
              <a:rPr lang="en-US" altLang="zh-CN" sz="2800" b="1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x∈V</a:t>
            </a:r>
            <a:r>
              <a:rPr lang="en-US" altLang="zh-CN" sz="2800" b="1" baseline="-25000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T</a:t>
            </a:r>
            <a:r>
              <a:rPr lang="en-US" altLang="zh-CN" sz="2800" b="1" baseline="30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*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(C) L(G)={ x | S</a:t>
            </a:r>
            <a:r>
              <a:rPr lang="en-US" altLang="zh-CN" sz="2800" dirty="0">
                <a:sym typeface="Symbol" pitchFamily="18" charset="2"/>
              </a:rPr>
              <a:t>  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x</a:t>
            </a:r>
            <a:r>
              <a:rPr lang="zh-CN" altLang="en-US" sz="2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，</a:t>
            </a:r>
            <a:r>
              <a:rPr lang="en-US" altLang="zh-CN" sz="2800" b="1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x∈V</a:t>
            </a:r>
            <a:r>
              <a:rPr lang="en-US" altLang="zh-CN" sz="2800" b="1" baseline="30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*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endParaRPr lang="en-US" altLang="zh-CN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(D) L(G)={ x | S</a:t>
            </a:r>
            <a:r>
              <a:rPr lang="en-US" altLang="zh-CN" sz="2800" dirty="0">
                <a:sym typeface="Symbol" pitchFamily="18" charset="2"/>
              </a:rPr>
              <a:t>  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x</a:t>
            </a:r>
            <a:r>
              <a:rPr lang="zh-CN" altLang="en-US" sz="2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，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x∈(V</a:t>
            </a:r>
            <a:r>
              <a:rPr lang="en-US" altLang="zh-CN" sz="2800" b="1" baseline="-25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T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∪</a:t>
            </a:r>
            <a:r>
              <a:rPr lang="en-US" altLang="zh-CN" sz="2800" b="1" baseline="-25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V</a:t>
            </a:r>
            <a:r>
              <a:rPr lang="en-US" altLang="zh-CN" sz="2800" b="1" baseline="-25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N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)</a:t>
            </a:r>
            <a:r>
              <a:rPr lang="en-US" altLang="zh-CN" sz="2800" b="1" baseline="30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*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62000" y="1981200"/>
            <a:ext cx="903288" cy="1189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7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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386882" y="1474692"/>
            <a:ext cx="399469" cy="5232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+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386882" y="3184436"/>
            <a:ext cx="399469" cy="5232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+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372595" y="2679884"/>
            <a:ext cx="399468" cy="5232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  <a:sym typeface="Symbol" pitchFamily="18" charset="2"/>
              </a:rPr>
              <a:t>*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4372595" y="2103620"/>
            <a:ext cx="399468" cy="5232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  <a:sym typeface="Symbol" pitchFamily="18" charset="2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2.3</a:t>
            </a:r>
            <a:r>
              <a:rPr lang="zh-CN" altLang="en-US" sz="3200" dirty="0"/>
              <a:t>　由文法开始符经</a:t>
            </a:r>
            <a:r>
              <a:rPr lang="en-US" altLang="zh-CN" sz="3200" dirty="0"/>
              <a:t>0</a:t>
            </a:r>
            <a:r>
              <a:rPr lang="zh-CN" altLang="en-US" sz="3200" dirty="0"/>
              <a:t>步或多步推导产生的文法符号序列是</a:t>
            </a:r>
            <a:r>
              <a:rPr lang="en-US" altLang="zh-CN" sz="3200" dirty="0"/>
              <a:t>________</a:t>
            </a:r>
            <a:endParaRPr lang="zh-CN" altLang="en-US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(A) </a:t>
            </a:r>
            <a:r>
              <a:rPr lang="zh-CN" altLang="en-US" sz="2800" b="1" dirty="0">
                <a:latin typeface="Courier New" pitchFamily="49" charset="0"/>
                <a:cs typeface="Courier New" pitchFamily="49" charset="0"/>
              </a:rPr>
              <a:t>短语</a:t>
            </a:r>
          </a:p>
          <a:p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(B) </a:t>
            </a:r>
            <a:r>
              <a:rPr lang="zh-CN" altLang="en-US" sz="2800" b="1" dirty="0">
                <a:latin typeface="Courier New" pitchFamily="49" charset="0"/>
                <a:cs typeface="Courier New" pitchFamily="49" charset="0"/>
              </a:rPr>
              <a:t>句柄</a:t>
            </a:r>
          </a:p>
          <a:p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(C) </a:t>
            </a:r>
            <a:r>
              <a:rPr lang="zh-CN" altLang="en-US" sz="2800" b="1" dirty="0">
                <a:latin typeface="Courier New" pitchFamily="49" charset="0"/>
                <a:cs typeface="Courier New" pitchFamily="49" charset="0"/>
              </a:rPr>
              <a:t>句型</a:t>
            </a:r>
          </a:p>
          <a:p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(D) </a:t>
            </a:r>
            <a:r>
              <a:rPr lang="zh-CN" altLang="en-US" sz="2800" b="1" dirty="0">
                <a:latin typeface="Courier New" pitchFamily="49" charset="0"/>
                <a:cs typeface="Courier New" pitchFamily="49" charset="0"/>
              </a:rPr>
              <a:t>句子</a:t>
            </a:r>
          </a:p>
          <a:p>
            <a:pPr eaLnBrk="1" hangingPunct="1"/>
            <a:endParaRPr lang="en-US" altLang="zh-CN" sz="2800" b="1" dirty="0">
              <a:latin typeface="楷体_GB2312" pitchFamily="49" charset="-122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762000" y="2468563"/>
            <a:ext cx="903288" cy="11890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7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2.4</a:t>
            </a:r>
            <a:r>
              <a:rPr lang="zh-CN" altLang="en-US" sz="3200" dirty="0"/>
              <a:t>　如果文法</a:t>
            </a:r>
            <a:r>
              <a:rPr lang="en-US" altLang="zh-CN" sz="3200" dirty="0"/>
              <a:t>G</a:t>
            </a:r>
            <a:r>
              <a:rPr lang="zh-CN" altLang="en-US" sz="3200" dirty="0"/>
              <a:t>是无二义的，则他的任何句子</a:t>
            </a:r>
            <a:r>
              <a:rPr lang="en-US" altLang="zh-CN" sz="3200" dirty="0"/>
              <a:t>________</a:t>
            </a:r>
            <a:endParaRPr lang="zh-CN" altLang="en-US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(A) </a:t>
            </a:r>
            <a:r>
              <a:rPr lang="zh-CN" altLang="en-US" sz="2800" b="1" dirty="0">
                <a:latin typeface="Courier New" pitchFamily="49" charset="0"/>
                <a:cs typeface="Courier New" pitchFamily="49" charset="0"/>
              </a:rPr>
              <a:t>最左推导和最右推导对应的语法树一定相同</a:t>
            </a:r>
          </a:p>
          <a:p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(B) </a:t>
            </a:r>
            <a:r>
              <a:rPr lang="zh-CN" altLang="en-US" sz="2800" b="1" dirty="0">
                <a:latin typeface="Courier New" pitchFamily="49" charset="0"/>
                <a:cs typeface="Courier New" pitchFamily="49" charset="0"/>
              </a:rPr>
              <a:t>最左推导和最右推导对应的语法树可能不同</a:t>
            </a:r>
          </a:p>
          <a:p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(C) </a:t>
            </a:r>
            <a:r>
              <a:rPr lang="zh-CN" altLang="en-US" sz="2800" b="1" dirty="0">
                <a:latin typeface="Courier New" pitchFamily="49" charset="0"/>
                <a:cs typeface="Courier New" pitchFamily="49" charset="0"/>
              </a:rPr>
              <a:t>最左推导和最右推导必定相同</a:t>
            </a:r>
          </a:p>
          <a:p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(D) </a:t>
            </a:r>
            <a:r>
              <a:rPr lang="zh-CN" altLang="en-US" sz="2800" b="1" dirty="0">
                <a:latin typeface="Courier New" pitchFamily="49" charset="0"/>
                <a:cs typeface="Courier New" pitchFamily="49" charset="0"/>
              </a:rPr>
              <a:t>可能存在不同的最左推导，但它们对应语法树相同</a:t>
            </a:r>
          </a:p>
          <a:p>
            <a:pPr eaLnBrk="1" hangingPunct="1"/>
            <a:endParaRPr lang="en-US" altLang="zh-CN" sz="2800" dirty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62000" y="1325563"/>
            <a:ext cx="903288" cy="11890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7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</a:t>
            </a:r>
            <a:endParaRPr lang="en-US" altLang="zh-CN" b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2.5</a:t>
            </a:r>
            <a:r>
              <a:rPr lang="zh-CN" altLang="en-US" sz="3200" dirty="0"/>
              <a:t>　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设文法为：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S→SA | A    </a:t>
            </a:r>
            <a:r>
              <a:rPr lang="en-US" altLang="zh-CN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A→a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| b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，则对句子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aba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，下面是规范推导的是</a:t>
            </a:r>
            <a:r>
              <a:rPr lang="en-US" altLang="zh-CN" sz="3200" dirty="0"/>
              <a:t>________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(a) </a:t>
            </a:r>
            <a:r>
              <a:rPr lang="en-US" altLang="zh-CN" sz="2800" dirty="0" err="1"/>
              <a:t>S</a:t>
            </a:r>
            <a:r>
              <a:rPr lang="en-US" altLang="zh-CN" sz="2800" dirty="0" err="1">
                <a:sym typeface="Symbol" pitchFamily="18" charset="2"/>
              </a:rPr>
              <a:t>SASAAAAAaAAabAaba</a:t>
            </a:r>
            <a:endParaRPr lang="en-US" altLang="zh-CN" sz="2800" dirty="0">
              <a:sym typeface="Symbol" pitchFamily="18" charset="2"/>
            </a:endParaRPr>
          </a:p>
          <a:p>
            <a:pPr eaLnBrk="1" hangingPunct="1"/>
            <a:r>
              <a:rPr lang="en-US" altLang="zh-CN" sz="2800" dirty="0"/>
              <a:t>(b) </a:t>
            </a:r>
            <a:r>
              <a:rPr lang="en-US" altLang="zh-CN" sz="2800" dirty="0" err="1"/>
              <a:t>S</a:t>
            </a:r>
            <a:r>
              <a:rPr lang="en-US" altLang="zh-CN" sz="2800" dirty="0" err="1">
                <a:sym typeface="Symbol" pitchFamily="18" charset="2"/>
              </a:rPr>
              <a:t>SASAAAAAAAaAbaaba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(c) </a:t>
            </a:r>
            <a:r>
              <a:rPr lang="en-US" altLang="zh-CN" sz="2800" dirty="0" err="1"/>
              <a:t>S</a:t>
            </a:r>
            <a:r>
              <a:rPr lang="en-US" altLang="zh-CN" sz="2800" dirty="0" err="1">
                <a:sym typeface="Symbol" pitchFamily="18" charset="2"/>
              </a:rPr>
              <a:t>SASAASAaSbaAbaaba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(d) </a:t>
            </a:r>
            <a:r>
              <a:rPr lang="en-US" altLang="zh-CN" sz="2800" dirty="0" err="1"/>
              <a:t>S</a:t>
            </a:r>
            <a:r>
              <a:rPr lang="en-US" altLang="zh-CN" sz="2800" dirty="0" err="1">
                <a:sym typeface="Symbol" pitchFamily="18" charset="2"/>
              </a:rPr>
              <a:t>SASaSAaSbaAbaaba</a:t>
            </a:r>
            <a:endParaRPr lang="en-US" altLang="zh-CN" sz="2800" dirty="0">
              <a:sym typeface="Symbol" pitchFamily="18" charset="2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62000" y="3182938"/>
            <a:ext cx="7239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5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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75924" y="4319588"/>
            <a:ext cx="6603091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Char char="2"/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规范推导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最右推导常被称为规范推导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2.6</a:t>
            </a:r>
            <a:r>
              <a:rPr lang="zh-CN" altLang="en-US" sz="3200" dirty="0"/>
              <a:t>　填空题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Chomsky</a:t>
            </a:r>
            <a:r>
              <a:rPr lang="zh-CN" altLang="en-US" dirty="0"/>
              <a:t>定义的四种形式语言文法为</a:t>
            </a:r>
            <a:br>
              <a:rPr lang="zh-CN" altLang="en-US" dirty="0"/>
            </a:br>
            <a:r>
              <a:rPr lang="zh-CN" altLang="en-US" dirty="0"/>
              <a:t>（中科大</a:t>
            </a:r>
            <a:r>
              <a:rPr lang="en-US" altLang="zh-CN" dirty="0"/>
              <a:t>1999</a:t>
            </a:r>
            <a:r>
              <a:rPr lang="zh-CN" altLang="en-US" dirty="0"/>
              <a:t>年）</a:t>
            </a:r>
          </a:p>
          <a:p>
            <a:pPr eaLnBrk="1" hangingPunct="1"/>
            <a:r>
              <a:rPr lang="zh-CN" altLang="en-US" dirty="0">
                <a:sym typeface="Wingdings" pitchFamily="2" charset="2"/>
              </a:rPr>
              <a:t></a:t>
            </a:r>
            <a:r>
              <a:rPr lang="en-US" altLang="zh-CN" dirty="0">
                <a:sym typeface="Wingdings" pitchFamily="2" charset="2"/>
              </a:rPr>
              <a:t>________</a:t>
            </a:r>
            <a:r>
              <a:rPr lang="zh-CN" altLang="en-US" dirty="0">
                <a:sym typeface="Wingdings" pitchFamily="2" charset="2"/>
              </a:rPr>
              <a:t>文法，又称</a:t>
            </a:r>
            <a:r>
              <a:rPr lang="en-US" altLang="zh-CN" dirty="0">
                <a:sym typeface="Wingdings" pitchFamily="2" charset="2"/>
              </a:rPr>
              <a:t>__________</a:t>
            </a:r>
            <a:r>
              <a:rPr lang="zh-CN" altLang="en-US" dirty="0">
                <a:sym typeface="Wingdings" pitchFamily="2" charset="2"/>
              </a:rPr>
              <a:t>文法</a:t>
            </a:r>
          </a:p>
          <a:p>
            <a:r>
              <a:rPr lang="zh-CN" altLang="en-US" dirty="0">
                <a:sym typeface="Wingdings" pitchFamily="2" charset="2"/>
              </a:rPr>
              <a:t></a:t>
            </a:r>
            <a:r>
              <a:rPr lang="en-US" altLang="zh-CN" dirty="0">
                <a:sym typeface="Wingdings" pitchFamily="2" charset="2"/>
              </a:rPr>
              <a:t>________</a:t>
            </a:r>
            <a:r>
              <a:rPr lang="zh-CN" altLang="en-US" dirty="0">
                <a:sym typeface="Wingdings" pitchFamily="2" charset="2"/>
              </a:rPr>
              <a:t>文法，又称</a:t>
            </a:r>
            <a:r>
              <a:rPr lang="en-US" altLang="zh-CN" dirty="0">
                <a:sym typeface="Wingdings" pitchFamily="2" charset="2"/>
              </a:rPr>
              <a:t>__________</a:t>
            </a:r>
            <a:r>
              <a:rPr lang="zh-CN" altLang="en-US" dirty="0">
                <a:sym typeface="Wingdings" pitchFamily="2" charset="2"/>
              </a:rPr>
              <a:t>文法</a:t>
            </a:r>
          </a:p>
          <a:p>
            <a:r>
              <a:rPr lang="zh-CN" altLang="en-US" dirty="0">
                <a:sym typeface="Wingdings" pitchFamily="2" charset="2"/>
              </a:rPr>
              <a:t></a:t>
            </a:r>
            <a:r>
              <a:rPr lang="en-US" altLang="zh-CN" dirty="0">
                <a:sym typeface="Wingdings" pitchFamily="2" charset="2"/>
              </a:rPr>
              <a:t>________</a:t>
            </a:r>
            <a:r>
              <a:rPr lang="zh-CN" altLang="en-US" dirty="0">
                <a:sym typeface="Wingdings" pitchFamily="2" charset="2"/>
              </a:rPr>
              <a:t>文法，又称</a:t>
            </a:r>
            <a:r>
              <a:rPr lang="en-US" altLang="zh-CN" dirty="0">
                <a:sym typeface="Wingdings" pitchFamily="2" charset="2"/>
              </a:rPr>
              <a:t>__________</a:t>
            </a:r>
            <a:r>
              <a:rPr lang="zh-CN" altLang="en-US" dirty="0">
                <a:sym typeface="Wingdings" pitchFamily="2" charset="2"/>
              </a:rPr>
              <a:t>文法</a:t>
            </a:r>
          </a:p>
          <a:p>
            <a:r>
              <a:rPr lang="zh-CN" altLang="en-US" dirty="0">
                <a:sym typeface="Wingdings" pitchFamily="2" charset="2"/>
              </a:rPr>
              <a:t></a:t>
            </a:r>
            <a:r>
              <a:rPr lang="en-US" altLang="zh-CN" dirty="0">
                <a:sym typeface="Wingdings" pitchFamily="2" charset="2"/>
              </a:rPr>
              <a:t>________</a:t>
            </a:r>
            <a:r>
              <a:rPr lang="zh-CN" altLang="en-US" dirty="0">
                <a:sym typeface="Wingdings" pitchFamily="2" charset="2"/>
              </a:rPr>
              <a:t>文法，又称</a:t>
            </a:r>
            <a:r>
              <a:rPr lang="en-US" altLang="zh-CN" dirty="0">
                <a:sym typeface="Wingdings" pitchFamily="2" charset="2"/>
              </a:rPr>
              <a:t>__________</a:t>
            </a:r>
            <a:r>
              <a:rPr lang="zh-CN" altLang="en-US" dirty="0">
                <a:sym typeface="Wingdings" pitchFamily="2" charset="2"/>
              </a:rPr>
              <a:t>文法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447800" y="2509840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495800" y="2509840"/>
            <a:ext cx="1546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短语结构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447800" y="3043535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447800" y="3581400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1447800" y="4162424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495800" y="3052759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上下文有关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495800" y="3614736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上下文无关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4852988" y="4162424"/>
            <a:ext cx="10207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正规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45" grpId="0"/>
      <p:bldP spid="35846" grpId="0"/>
      <p:bldP spid="35847" grpId="0"/>
      <p:bldP spid="35848" grpId="0"/>
      <p:bldP spid="35849" grpId="0"/>
      <p:bldP spid="35850" grpId="0"/>
      <p:bldP spid="358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作业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2.1</a:t>
            </a:r>
            <a:r>
              <a:rPr lang="zh-CN" altLang="en-US" sz="3200" dirty="0"/>
              <a:t>　写一文法，使其语言是偶正整数的集合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要求：</a:t>
            </a:r>
          </a:p>
          <a:p>
            <a:pPr lvl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 允许</a:t>
            </a:r>
            <a:r>
              <a:rPr lang="en-US" altLang="zh-CN"/>
              <a:t>0</a:t>
            </a:r>
            <a:r>
              <a:rPr lang="zh-CN" altLang="en-US"/>
              <a:t>打头</a:t>
            </a:r>
          </a:p>
          <a:p>
            <a:r>
              <a:rPr lang="zh-CN" altLang="en-US"/>
              <a:t>分析：</a:t>
            </a:r>
          </a:p>
          <a:p>
            <a:pPr lvl="1"/>
            <a:r>
              <a:rPr lang="zh-CN" altLang="en-US"/>
              <a:t>若只有个位数表示方法：</a:t>
            </a:r>
            <a:r>
              <a:rPr lang="en-US" altLang="zh-CN"/>
              <a:t>D→2 | 4 | 6 | 8 </a:t>
            </a:r>
          </a:p>
          <a:p>
            <a:pPr lvl="1"/>
            <a:r>
              <a:rPr lang="zh-CN" altLang="en-US"/>
              <a:t>最后一位为</a:t>
            </a:r>
            <a:r>
              <a:rPr lang="en-US" altLang="zh-CN"/>
              <a:t>0</a:t>
            </a:r>
            <a:r>
              <a:rPr lang="zh-CN" altLang="en-US"/>
              <a:t>的十位数：</a:t>
            </a:r>
            <a:r>
              <a:rPr lang="en-US" altLang="zh-CN"/>
              <a:t>A0</a:t>
            </a:r>
            <a:br>
              <a:rPr lang="en-US" altLang="zh-CN"/>
            </a:br>
            <a:r>
              <a:rPr lang="en-US" altLang="zh-CN"/>
              <a:t>A →1 | 3 | 5 | 7 | 9 | D</a:t>
            </a:r>
          </a:p>
          <a:p>
            <a:pPr lvl="1"/>
            <a:r>
              <a:rPr lang="zh-CN" altLang="en-US"/>
              <a:t>通用数表示方法：</a:t>
            </a:r>
            <a:r>
              <a:rPr lang="en-US" altLang="zh-CN"/>
              <a:t>B→A | 0</a:t>
            </a:r>
          </a:p>
          <a:p>
            <a:pPr lvl="1"/>
            <a:r>
              <a:rPr lang="zh-CN" altLang="en-US"/>
              <a:t>则应表示为：</a:t>
            </a:r>
            <a:r>
              <a:rPr lang="en-US" altLang="zh-CN"/>
              <a:t>S →D | A0 | BS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105400" y="914400"/>
            <a:ext cx="3816350" cy="2209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G[S]:</a:t>
            </a:r>
          </a:p>
          <a:p>
            <a:pPr lvl="1"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 → D | A0 |BS</a:t>
            </a:r>
          </a:p>
          <a:p>
            <a:pPr lvl="1"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D → 2 | 4 | 6 | 8 </a:t>
            </a:r>
          </a:p>
          <a:p>
            <a:pPr lvl="1"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 → 1 | 3 | 5 | 7 | 9 | D</a:t>
            </a:r>
          </a:p>
          <a:p>
            <a:pPr lvl="1"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B → A |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2.7</a:t>
            </a:r>
            <a:r>
              <a:rPr lang="zh-CN" altLang="en-US" sz="3200" dirty="0"/>
              <a:t>　文法</a:t>
            </a:r>
            <a:r>
              <a:rPr lang="en-US" altLang="zh-CN" sz="3200" dirty="0"/>
              <a:t>G[S]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>
                <a:ea typeface="楷体_GB2312" pitchFamily="49" charset="-122"/>
              </a:rPr>
              <a:t>S→aSPQ</a:t>
            </a:r>
            <a:r>
              <a:rPr lang="en-US" altLang="zh-CN" sz="2400" dirty="0">
                <a:ea typeface="楷体_GB2312" pitchFamily="49" charset="-122"/>
              </a:rPr>
              <a:t>| </a:t>
            </a:r>
            <a:r>
              <a:rPr lang="en-US" altLang="zh-CN" sz="2400" dirty="0" err="1">
                <a:ea typeface="楷体_GB2312" pitchFamily="49" charset="-122"/>
              </a:rPr>
              <a:t>abQ</a:t>
            </a:r>
            <a:endParaRPr lang="en-US" altLang="zh-CN" sz="2400" dirty="0">
              <a:ea typeface="楷体_GB2312" pitchFamily="49" charset="-122"/>
            </a:endParaRPr>
          </a:p>
          <a:p>
            <a:r>
              <a:rPr lang="en-US" altLang="zh-CN" sz="2400" dirty="0">
                <a:ea typeface="楷体_GB2312" pitchFamily="49" charset="-122"/>
              </a:rPr>
              <a:t>QP→PQ</a:t>
            </a:r>
          </a:p>
          <a:p>
            <a:r>
              <a:rPr lang="en-US" altLang="zh-CN" sz="2400" dirty="0" err="1">
                <a:ea typeface="楷体_GB2312" pitchFamily="49" charset="-122"/>
              </a:rPr>
              <a:t>bP→bb</a:t>
            </a:r>
            <a:endParaRPr lang="en-US" altLang="zh-CN" sz="2400" dirty="0">
              <a:ea typeface="楷体_GB2312" pitchFamily="49" charset="-122"/>
            </a:endParaRPr>
          </a:p>
          <a:p>
            <a:r>
              <a:rPr lang="en-US" altLang="zh-CN" sz="2400" dirty="0" err="1">
                <a:ea typeface="楷体_GB2312" pitchFamily="49" charset="-122"/>
              </a:rPr>
              <a:t>bQ→bc</a:t>
            </a:r>
            <a:endParaRPr lang="en-US" altLang="zh-CN" sz="2400" dirty="0">
              <a:ea typeface="楷体_GB2312" pitchFamily="49" charset="-122"/>
            </a:endParaRPr>
          </a:p>
          <a:p>
            <a:r>
              <a:rPr lang="en-US" altLang="zh-CN" sz="2400" dirty="0" err="1">
                <a:ea typeface="楷体_GB2312" pitchFamily="49" charset="-122"/>
              </a:rPr>
              <a:t>cQ→cc</a:t>
            </a:r>
            <a:endParaRPr lang="en-US" altLang="zh-CN" sz="2400" dirty="0">
              <a:ea typeface="楷体_GB2312" pitchFamily="49" charset="-122"/>
            </a:endParaRPr>
          </a:p>
          <a:p>
            <a:pPr eaLnBrk="1" hangingPunct="1"/>
            <a:endParaRPr lang="en-US" altLang="zh-CN" dirty="0">
              <a:sym typeface="Wingdings" pitchFamily="2" charset="2"/>
            </a:endParaRPr>
          </a:p>
          <a:p>
            <a:pPr eaLnBrk="1" hangingPunct="1"/>
            <a:r>
              <a:rPr lang="en-US" altLang="zh-CN" dirty="0">
                <a:sym typeface="Wingdings" pitchFamily="2" charset="2"/>
              </a:rPr>
              <a:t></a:t>
            </a:r>
            <a:r>
              <a:rPr lang="zh-CN" altLang="en-US" dirty="0">
                <a:sym typeface="Wingdings" pitchFamily="2" charset="2"/>
              </a:rPr>
              <a:t>它是</a:t>
            </a:r>
            <a:r>
              <a:rPr lang="en-US" altLang="zh-CN" dirty="0">
                <a:sym typeface="Wingdings" pitchFamily="2" charset="2"/>
              </a:rPr>
              <a:t>Chomsky</a:t>
            </a:r>
            <a:r>
              <a:rPr lang="zh-CN" altLang="en-US" dirty="0">
                <a:sym typeface="Wingdings" pitchFamily="2" charset="2"/>
              </a:rPr>
              <a:t>文法中的哪一型文法？</a:t>
            </a:r>
          </a:p>
          <a:p>
            <a:pPr eaLnBrk="1" hangingPunct="1"/>
            <a:r>
              <a:rPr lang="zh-CN" altLang="en-US" i="1" dirty="0">
                <a:sym typeface="Wingdings" pitchFamily="2" charset="2"/>
              </a:rPr>
              <a:t>它生成的语言是什么？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0772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1</a:t>
            </a:r>
            <a:r>
              <a:rPr lang="zh-CN" altLang="en-US" sz="2800"/>
              <a:t>型文法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因为</a:t>
            </a:r>
            <a:r>
              <a:rPr lang="en-US" altLang="zh-CN" sz="2400"/>
              <a:t>|</a:t>
            </a:r>
            <a:r>
              <a:rPr lang="en-US" altLang="zh-CN" sz="2400">
                <a:sym typeface="Symbol" pitchFamily="18" charset="2"/>
              </a:rPr>
              <a:t></a:t>
            </a:r>
            <a:r>
              <a:rPr lang="en-US" altLang="zh-CN" sz="2400"/>
              <a:t>|≤|</a:t>
            </a:r>
            <a:r>
              <a:rPr lang="en-US" altLang="zh-CN" sz="2400">
                <a:sym typeface="Symbol" pitchFamily="18" charset="2"/>
              </a:rPr>
              <a:t></a:t>
            </a:r>
            <a:r>
              <a:rPr lang="en-US" altLang="zh-CN" sz="2400"/>
              <a:t>|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S</a:t>
            </a:r>
            <a:r>
              <a:rPr lang="en-US" altLang="zh-CN" sz="2800">
                <a:sym typeface="Symbol" pitchFamily="18" charset="2"/>
              </a:rPr>
              <a:t>abQabc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ym typeface="Symbol" pitchFamily="18" charset="2"/>
              </a:rPr>
              <a:t>SaSPQaabQPQa</a:t>
            </a:r>
            <a:r>
              <a:rPr lang="en-US" altLang="zh-CN" sz="2800" baseline="30000">
                <a:sym typeface="Symbol" pitchFamily="18" charset="2"/>
              </a:rPr>
              <a:t>2</a:t>
            </a:r>
            <a:r>
              <a:rPr lang="en-US" altLang="zh-CN" sz="2800">
                <a:sym typeface="Symbol" pitchFamily="18" charset="2"/>
              </a:rPr>
              <a:t>bPQQ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ym typeface="Symbol" pitchFamily="18" charset="2"/>
              </a:rPr>
              <a:t>	  a</a:t>
            </a:r>
            <a:r>
              <a:rPr lang="en-US" altLang="zh-CN" sz="2800" baseline="30000">
                <a:sym typeface="Symbol" pitchFamily="18" charset="2"/>
              </a:rPr>
              <a:t>2</a:t>
            </a:r>
            <a:r>
              <a:rPr lang="en-US" altLang="zh-CN" sz="2800">
                <a:sym typeface="Symbol" pitchFamily="18" charset="2"/>
              </a:rPr>
              <a:t>bbQQa</a:t>
            </a:r>
            <a:r>
              <a:rPr lang="en-US" altLang="zh-CN" sz="2800" baseline="30000">
                <a:sym typeface="Symbol" pitchFamily="18" charset="2"/>
              </a:rPr>
              <a:t>2</a:t>
            </a:r>
            <a:r>
              <a:rPr lang="en-US" altLang="zh-CN" sz="2800">
                <a:sym typeface="Symbol" pitchFamily="18" charset="2"/>
              </a:rPr>
              <a:t>bbcQa</a:t>
            </a:r>
            <a:r>
              <a:rPr lang="en-US" altLang="zh-CN" sz="2800" baseline="30000">
                <a:sym typeface="Symbol" pitchFamily="18" charset="2"/>
              </a:rPr>
              <a:t>2</a:t>
            </a:r>
            <a:r>
              <a:rPr lang="en-US" altLang="zh-CN" sz="2800">
                <a:sym typeface="Symbol" pitchFamily="18" charset="2"/>
              </a:rPr>
              <a:t>b</a:t>
            </a:r>
            <a:r>
              <a:rPr lang="en-US" altLang="zh-CN" sz="2800" baseline="30000">
                <a:sym typeface="Symbol" pitchFamily="18" charset="2"/>
              </a:rPr>
              <a:t>2</a:t>
            </a:r>
            <a:r>
              <a:rPr lang="en-US" altLang="zh-CN" sz="2800">
                <a:sym typeface="Symbol" pitchFamily="18" charset="2"/>
              </a:rPr>
              <a:t>c</a:t>
            </a:r>
            <a:r>
              <a:rPr lang="en-US" altLang="zh-CN" sz="2800" baseline="30000">
                <a:sym typeface="Symbol" pitchFamily="18" charset="2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ym typeface="Symbol" pitchFamily="18" charset="2"/>
              </a:rPr>
              <a:t>SaSPQaaSPQPQaaaSPQPQPQ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ym typeface="Symbol" pitchFamily="18" charset="2"/>
              </a:rPr>
              <a:t>	  a</a:t>
            </a:r>
            <a:r>
              <a:rPr lang="en-US" altLang="zh-CN" sz="2800" baseline="30000">
                <a:sym typeface="Symbol" pitchFamily="18" charset="2"/>
              </a:rPr>
              <a:t>n-1</a:t>
            </a:r>
            <a:r>
              <a:rPr lang="en-US" altLang="zh-CN" sz="2800">
                <a:sym typeface="Symbol" pitchFamily="18" charset="2"/>
              </a:rPr>
              <a:t>S(PQ)</a:t>
            </a:r>
            <a:r>
              <a:rPr lang="en-US" altLang="zh-CN" sz="2800" baseline="30000">
                <a:sym typeface="Symbol" pitchFamily="18" charset="2"/>
              </a:rPr>
              <a:t>n-1</a:t>
            </a:r>
            <a:r>
              <a:rPr lang="en-US" altLang="zh-CN" sz="2800">
                <a:sym typeface="Symbol" pitchFamily="18" charset="2"/>
              </a:rPr>
              <a:t>a</a:t>
            </a:r>
            <a:r>
              <a:rPr lang="en-US" altLang="zh-CN" sz="2800" baseline="30000">
                <a:sym typeface="Symbol" pitchFamily="18" charset="2"/>
              </a:rPr>
              <a:t>n-1</a:t>
            </a:r>
            <a:r>
              <a:rPr lang="en-US" altLang="zh-CN" sz="2800">
                <a:sym typeface="Symbol" pitchFamily="18" charset="2"/>
              </a:rPr>
              <a:t>abQ(PQ)</a:t>
            </a:r>
            <a:r>
              <a:rPr lang="en-US" altLang="zh-CN" sz="2800" baseline="30000">
                <a:sym typeface="Symbol" pitchFamily="18" charset="2"/>
              </a:rPr>
              <a:t>n-1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ym typeface="Symbol" pitchFamily="18" charset="2"/>
              </a:rPr>
              <a:t>	  a</a:t>
            </a:r>
            <a:r>
              <a:rPr lang="en-US" altLang="zh-CN" sz="2800" baseline="30000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bP</a:t>
            </a:r>
            <a:r>
              <a:rPr lang="en-US" altLang="zh-CN" sz="2800" baseline="30000">
                <a:sym typeface="Symbol" pitchFamily="18" charset="2"/>
              </a:rPr>
              <a:t>n-1</a:t>
            </a:r>
            <a:r>
              <a:rPr lang="en-US" altLang="zh-CN" sz="2800">
                <a:sym typeface="Symbol" pitchFamily="18" charset="2"/>
              </a:rPr>
              <a:t>Q</a:t>
            </a:r>
            <a:r>
              <a:rPr lang="en-US" altLang="zh-CN" sz="2800" baseline="30000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a</a:t>
            </a:r>
            <a:r>
              <a:rPr lang="en-US" altLang="zh-CN" sz="2800" baseline="30000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bbP</a:t>
            </a:r>
            <a:r>
              <a:rPr lang="en-US" altLang="zh-CN" sz="2800" baseline="30000">
                <a:sym typeface="Symbol" pitchFamily="18" charset="2"/>
              </a:rPr>
              <a:t>n-2</a:t>
            </a:r>
            <a:r>
              <a:rPr lang="en-US" altLang="zh-CN" sz="2800">
                <a:sym typeface="Symbol" pitchFamily="18" charset="2"/>
              </a:rPr>
              <a:t>Q</a:t>
            </a:r>
            <a:r>
              <a:rPr lang="en-US" altLang="zh-CN" sz="2800" baseline="30000">
                <a:sym typeface="Symbol" pitchFamily="18" charset="2"/>
              </a:rPr>
              <a:t>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ym typeface="Symbol" pitchFamily="18" charset="2"/>
              </a:rPr>
              <a:t>	  a</a:t>
            </a:r>
            <a:r>
              <a:rPr lang="en-US" altLang="zh-CN" sz="2800" baseline="30000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b</a:t>
            </a:r>
            <a:r>
              <a:rPr lang="en-US" altLang="zh-CN" sz="2800" baseline="30000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Q</a:t>
            </a:r>
            <a:r>
              <a:rPr lang="en-US" altLang="zh-CN" sz="2800" baseline="30000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a</a:t>
            </a:r>
            <a:r>
              <a:rPr lang="en-US" altLang="zh-CN" sz="2800" baseline="30000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b</a:t>
            </a:r>
            <a:r>
              <a:rPr lang="en-US" altLang="zh-CN" sz="2800" baseline="30000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cQ</a:t>
            </a:r>
            <a:r>
              <a:rPr lang="en-US" altLang="zh-CN" sz="2800" baseline="30000">
                <a:sym typeface="Symbol" pitchFamily="18" charset="2"/>
              </a:rPr>
              <a:t>n-1</a:t>
            </a:r>
            <a:r>
              <a:rPr lang="en-US" altLang="zh-CN" sz="2800">
                <a:sym typeface="Symbol" pitchFamily="18" charset="2"/>
              </a:rPr>
              <a:t>a</a:t>
            </a:r>
            <a:r>
              <a:rPr lang="en-US" altLang="zh-CN" sz="2800" baseline="30000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b</a:t>
            </a:r>
            <a:r>
              <a:rPr lang="en-US" altLang="zh-CN" sz="2800" baseline="30000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c</a:t>
            </a:r>
            <a:r>
              <a:rPr lang="en-US" altLang="zh-CN" sz="2800" baseline="30000">
                <a:sym typeface="Symbol" pitchFamily="18" charset="2"/>
              </a:rPr>
              <a:t>n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zh-CN" sz="2800">
                <a:sym typeface="Symbol" pitchFamily="18" charset="2"/>
              </a:rPr>
              <a:t>L(G)={ a</a:t>
            </a:r>
            <a:r>
              <a:rPr lang="en-US" altLang="zh-CN" sz="2800" baseline="30000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b</a:t>
            </a:r>
            <a:r>
              <a:rPr lang="en-US" altLang="zh-CN" sz="2800" baseline="30000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c</a:t>
            </a:r>
            <a:r>
              <a:rPr lang="en-US" altLang="zh-CN" sz="2800" baseline="30000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 |n≥1}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096000" y="685800"/>
            <a:ext cx="2743200" cy="2227263"/>
          </a:xfrm>
          <a:prstGeom prst="rect">
            <a:avLst/>
          </a:prstGeom>
          <a:solidFill>
            <a:schemeClr val="folHlink">
              <a:alpha val="89803"/>
            </a:scheme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 err="1"/>
              <a:t>S→aSPQ</a:t>
            </a:r>
            <a:r>
              <a:rPr lang="en-US" altLang="zh-CN" dirty="0"/>
              <a:t> | </a:t>
            </a:r>
            <a:r>
              <a:rPr lang="en-US" altLang="zh-CN" dirty="0" err="1"/>
              <a:t>abQ</a:t>
            </a:r>
            <a:endParaRPr lang="en-US" altLang="zh-CN" dirty="0"/>
          </a:p>
          <a:p>
            <a:r>
              <a:rPr lang="en-US" altLang="zh-CN" dirty="0"/>
              <a:t>QP→PQ</a:t>
            </a:r>
          </a:p>
          <a:p>
            <a:r>
              <a:rPr lang="en-US" altLang="zh-CN" dirty="0" err="1"/>
              <a:t>bP→bb</a:t>
            </a:r>
            <a:endParaRPr lang="en-US" altLang="zh-CN" dirty="0"/>
          </a:p>
          <a:p>
            <a:r>
              <a:rPr lang="en-US" altLang="zh-CN" dirty="0" err="1"/>
              <a:t>bQ→bc</a:t>
            </a:r>
            <a:endParaRPr lang="en-US" altLang="zh-CN" dirty="0"/>
          </a:p>
          <a:p>
            <a:r>
              <a:rPr lang="en-US" altLang="zh-CN" dirty="0" err="1"/>
              <a:t>cQ→cc</a:t>
            </a:r>
            <a:endParaRPr lang="en-US" altLang="zh-CN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2.8</a:t>
            </a:r>
            <a:r>
              <a:rPr lang="zh-CN" altLang="en-US" sz="3200" dirty="0"/>
              <a:t>　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指出下列文法的类型，并给出所描述的语言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44550" y="1658938"/>
            <a:ext cx="2117887" cy="2246769"/>
          </a:xfrm>
          <a:prstGeom prst="rect">
            <a:avLst/>
          </a:prstGeom>
          <a:solidFill>
            <a:schemeClr val="folHlink">
              <a:alpha val="89803"/>
            </a:scheme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>
              <a:defRPr sz="280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 err="1"/>
              <a:t>S→Be</a:t>
            </a:r>
            <a:endParaRPr lang="en-US" altLang="zh-CN" dirty="0"/>
          </a:p>
          <a:p>
            <a:r>
              <a:rPr lang="en-US" altLang="zh-CN" dirty="0" err="1"/>
              <a:t>B→eC</a:t>
            </a:r>
            <a:r>
              <a:rPr lang="en-US" altLang="zh-CN" dirty="0"/>
              <a:t> | </a:t>
            </a:r>
            <a:r>
              <a:rPr lang="en-US" altLang="zh-CN" dirty="0" err="1"/>
              <a:t>Af</a:t>
            </a:r>
            <a:endParaRPr lang="en-US" altLang="zh-CN" dirty="0"/>
          </a:p>
          <a:p>
            <a:r>
              <a:rPr lang="en-US" altLang="zh-CN" dirty="0" err="1"/>
              <a:t>A→Ae</a:t>
            </a:r>
            <a:r>
              <a:rPr lang="en-US" altLang="zh-CN" dirty="0"/>
              <a:t> | e</a:t>
            </a:r>
          </a:p>
          <a:p>
            <a:r>
              <a:rPr lang="en-US" altLang="zh-CN" dirty="0" err="1"/>
              <a:t>C→Cf</a:t>
            </a:r>
            <a:endParaRPr lang="en-US" altLang="zh-CN" dirty="0"/>
          </a:p>
          <a:p>
            <a:r>
              <a:rPr lang="en-US" altLang="zh-CN" dirty="0" err="1"/>
              <a:t>D→fDA</a:t>
            </a:r>
            <a:endParaRPr lang="en-US" altLang="zh-CN" dirty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629025" y="1658938"/>
            <a:ext cx="1903085" cy="954107"/>
          </a:xfrm>
          <a:prstGeom prst="rect">
            <a:avLst/>
          </a:prstGeom>
          <a:solidFill>
            <a:schemeClr val="folHlink">
              <a:alpha val="89803"/>
            </a:scheme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>
              <a:defRPr sz="280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A→</a:t>
            </a:r>
            <a:r>
              <a:rPr lang="en-US" altLang="zh-CN" dirty="0">
                <a:sym typeface="Symbol" pitchFamily="18" charset="2"/>
              </a:rPr>
              <a:t></a:t>
            </a:r>
            <a:r>
              <a:rPr lang="en-US" altLang="zh-CN" dirty="0"/>
              <a:t> | </a:t>
            </a:r>
            <a:r>
              <a:rPr lang="en-US" altLang="zh-CN" dirty="0" err="1"/>
              <a:t>aB</a:t>
            </a:r>
            <a:endParaRPr lang="en-US" altLang="zh-CN" dirty="0"/>
          </a:p>
          <a:p>
            <a:r>
              <a:rPr lang="en-US" altLang="zh-CN" dirty="0" err="1"/>
              <a:t>B→bA</a:t>
            </a:r>
            <a:r>
              <a:rPr lang="en-US" altLang="zh-CN" dirty="0"/>
              <a:t> | a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254750" y="1658938"/>
            <a:ext cx="1473480" cy="2246769"/>
          </a:xfrm>
          <a:prstGeom prst="rect">
            <a:avLst/>
          </a:prstGeom>
          <a:solidFill>
            <a:schemeClr val="folHlink">
              <a:alpha val="89803"/>
            </a:scheme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>
              <a:defRPr sz="280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 err="1"/>
              <a:t>S→abcA</a:t>
            </a:r>
            <a:endParaRPr lang="en-US" altLang="zh-CN" dirty="0"/>
          </a:p>
          <a:p>
            <a:r>
              <a:rPr lang="en-US" altLang="zh-CN" dirty="0" err="1"/>
              <a:t>A→Aabc</a:t>
            </a:r>
            <a:endParaRPr lang="en-US" altLang="zh-CN" dirty="0"/>
          </a:p>
          <a:p>
            <a:r>
              <a:rPr lang="en-US" altLang="zh-CN" dirty="0"/>
              <a:t>A→</a:t>
            </a:r>
            <a:r>
              <a:rPr lang="en-US" altLang="zh-CN" dirty="0">
                <a:sym typeface="Symbol" pitchFamily="18" charset="2"/>
              </a:rPr>
              <a:t></a:t>
            </a:r>
            <a:endParaRPr lang="en-US" altLang="zh-CN" dirty="0"/>
          </a:p>
          <a:p>
            <a:r>
              <a:rPr lang="en-US" altLang="zh-CN" dirty="0" err="1"/>
              <a:t>Aa→Sa</a:t>
            </a:r>
            <a:endParaRPr lang="en-US" altLang="zh-CN" dirty="0"/>
          </a:p>
          <a:p>
            <a:r>
              <a:rPr lang="en-US" altLang="zh-CN" dirty="0" err="1"/>
              <a:t>CA→cS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071813"/>
            <a:ext cx="8229600" cy="2795587"/>
          </a:xfrm>
        </p:spPr>
        <p:txBody>
          <a:bodyPr/>
          <a:lstStyle/>
          <a:p>
            <a:pPr eaLnBrk="1" hangingPunct="1"/>
            <a:r>
              <a:rPr lang="zh-CN" altLang="en-US"/>
              <a:t>此文法为</a:t>
            </a:r>
            <a:r>
              <a:rPr lang="en-US" altLang="zh-CN"/>
              <a:t>2</a:t>
            </a:r>
            <a:r>
              <a:rPr lang="zh-CN" altLang="en-US"/>
              <a:t>型文法</a:t>
            </a:r>
          </a:p>
          <a:p>
            <a:pPr eaLnBrk="1" hangingPunct="1"/>
            <a:r>
              <a:rPr lang="zh-CN" altLang="en-US"/>
              <a:t>文法中存在的问题</a:t>
            </a:r>
          </a:p>
          <a:p>
            <a:pPr lvl="1" eaLnBrk="1" hangingPunct="1"/>
            <a:r>
              <a:rPr lang="en-US" altLang="zh-CN"/>
              <a:t>C</a:t>
            </a:r>
            <a:r>
              <a:rPr lang="zh-CN" altLang="en-US"/>
              <a:t>不能推导出终结符，它为不可终止的符号</a:t>
            </a:r>
          </a:p>
          <a:p>
            <a:pPr lvl="1" eaLnBrk="1" hangingPunct="1"/>
            <a:r>
              <a:rPr lang="zh-CN" altLang="en-US"/>
              <a:t>文法中有多余的非终结符</a:t>
            </a:r>
            <a:r>
              <a:rPr lang="en-US" altLang="zh-CN"/>
              <a:t>D</a:t>
            </a:r>
          </a:p>
          <a:p>
            <a:pPr lvl="1" eaLnBrk="1" hangingPunct="1"/>
            <a:r>
              <a:rPr lang="zh-CN" altLang="en-US"/>
              <a:t>将多余规则去掉化简为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844550" y="609600"/>
            <a:ext cx="2117887" cy="2246769"/>
          </a:xfrm>
          <a:prstGeom prst="rect">
            <a:avLst/>
          </a:prstGeom>
          <a:solidFill>
            <a:schemeClr val="folHlink">
              <a:alpha val="89803"/>
            </a:scheme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dirty="0" err="1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S→Be</a:t>
            </a:r>
            <a:endParaRPr lang="en-US" altLang="zh-CN" sz="2800" dirty="0"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sz="2800" dirty="0" err="1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B→eC</a:t>
            </a:r>
            <a:r>
              <a:rPr lang="en-US" altLang="zh-CN" sz="2800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| </a:t>
            </a:r>
            <a:r>
              <a:rPr lang="en-US" altLang="zh-CN" sz="2800" dirty="0" err="1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Af</a:t>
            </a:r>
            <a:endParaRPr lang="en-US" altLang="zh-CN" sz="2800" dirty="0"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sz="2800" dirty="0" err="1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A→Ae</a:t>
            </a:r>
            <a:r>
              <a:rPr lang="en-US" altLang="zh-CN" sz="2800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| e</a:t>
            </a:r>
          </a:p>
          <a:p>
            <a:pPr algn="l"/>
            <a:r>
              <a:rPr lang="en-US" altLang="zh-CN" sz="2800" dirty="0" err="1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C→Cf</a:t>
            </a:r>
            <a:endParaRPr lang="en-US" altLang="zh-CN" sz="2800" dirty="0"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sz="2800" dirty="0" err="1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D→fDA</a:t>
            </a:r>
            <a:endParaRPr lang="en-US" altLang="zh-CN" sz="2800" dirty="0"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648200" y="685800"/>
            <a:ext cx="1903085" cy="1384995"/>
          </a:xfrm>
          <a:prstGeom prst="rect">
            <a:avLst/>
          </a:prstGeom>
          <a:solidFill>
            <a:schemeClr val="folHlink">
              <a:alpha val="89803"/>
            </a:scheme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>
              <a:defRPr sz="280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 err="1"/>
              <a:t>S→Be</a:t>
            </a:r>
            <a:endParaRPr lang="en-US" altLang="zh-CN" dirty="0"/>
          </a:p>
          <a:p>
            <a:r>
              <a:rPr lang="en-US" altLang="zh-CN" dirty="0" err="1"/>
              <a:t>B→Af</a:t>
            </a:r>
            <a:endParaRPr lang="en-US" altLang="zh-CN" dirty="0"/>
          </a:p>
          <a:p>
            <a:r>
              <a:rPr lang="en-US" altLang="zh-CN" dirty="0" err="1"/>
              <a:t>A→Ae</a:t>
            </a:r>
            <a:r>
              <a:rPr lang="en-US" altLang="zh-CN" dirty="0"/>
              <a:t> | 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 bldLvl="2"/>
      <p:bldP spid="399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189163"/>
            <a:ext cx="8229600" cy="3678237"/>
          </a:xfrm>
        </p:spPr>
        <p:txBody>
          <a:bodyPr/>
          <a:lstStyle/>
          <a:p>
            <a:pPr eaLnBrk="1" hangingPunct="1"/>
            <a:r>
              <a:rPr lang="en-US" altLang="zh-CN" sz="2800"/>
              <a:t>S</a:t>
            </a:r>
            <a:r>
              <a:rPr lang="en-US" altLang="zh-CN" sz="2800">
                <a:sym typeface="Symbol" pitchFamily="18" charset="2"/>
              </a:rPr>
              <a:t>BeAfeefe</a:t>
            </a:r>
          </a:p>
          <a:p>
            <a:pPr eaLnBrk="1" hangingPunct="1"/>
            <a:r>
              <a:rPr lang="en-US" altLang="zh-CN" sz="2800">
                <a:sym typeface="Symbol" pitchFamily="18" charset="2"/>
              </a:rPr>
              <a:t>SBeAfeAefee</a:t>
            </a:r>
            <a:r>
              <a:rPr lang="en-US" altLang="zh-CN" sz="2800" baseline="30000">
                <a:sym typeface="Symbol" pitchFamily="18" charset="2"/>
              </a:rPr>
              <a:t>2</a:t>
            </a:r>
            <a:r>
              <a:rPr lang="en-US" altLang="zh-CN" sz="2800">
                <a:sym typeface="Symbol" pitchFamily="18" charset="2"/>
              </a:rPr>
              <a:t>fe</a:t>
            </a:r>
          </a:p>
          <a:p>
            <a:pPr eaLnBrk="1" hangingPunct="1"/>
            <a:r>
              <a:rPr lang="en-US" altLang="zh-CN" sz="2800">
                <a:sym typeface="Symbol" pitchFamily="18" charset="2"/>
              </a:rPr>
              <a:t>SBeAfeAefe…Ae</a:t>
            </a:r>
            <a:r>
              <a:rPr lang="en-US" altLang="zh-CN" sz="2800" baseline="30000">
                <a:sym typeface="Symbol" pitchFamily="18" charset="2"/>
              </a:rPr>
              <a:t>n-1</a:t>
            </a:r>
            <a:r>
              <a:rPr lang="en-US" altLang="zh-CN" sz="2800">
                <a:sym typeface="Symbol" pitchFamily="18" charset="2"/>
              </a:rPr>
              <a:t>fee</a:t>
            </a:r>
            <a:r>
              <a:rPr lang="en-US" altLang="zh-CN" sz="2800" baseline="30000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fe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2800">
                <a:sym typeface="Symbol" pitchFamily="18" charset="2"/>
              </a:rPr>
              <a:t>L(G)={e</a:t>
            </a:r>
            <a:r>
              <a:rPr lang="en-US" altLang="zh-CN" sz="2800" baseline="30000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fe | n≥1}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33400" y="685800"/>
            <a:ext cx="1903085" cy="1384995"/>
          </a:xfrm>
          <a:prstGeom prst="rect">
            <a:avLst/>
          </a:prstGeom>
          <a:solidFill>
            <a:schemeClr val="folHlink">
              <a:alpha val="89803"/>
            </a:scheme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>
              <a:defRPr sz="280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/>
              <a:t>S→Be</a:t>
            </a:r>
          </a:p>
          <a:p>
            <a:r>
              <a:rPr lang="en-US" altLang="zh-CN"/>
              <a:t>B→Af</a:t>
            </a:r>
          </a:p>
          <a:p>
            <a:r>
              <a:rPr lang="en-US" altLang="zh-CN"/>
              <a:t>A→Ae | 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A</a:t>
            </a:r>
            <a:r>
              <a:rPr lang="en-US" altLang="zh-CN" sz="2800">
                <a:sym typeface="Symbol" pitchFamily="18" charset="2"/>
              </a:rPr>
              <a:t>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A</a:t>
            </a:r>
            <a:r>
              <a:rPr lang="en-US" altLang="zh-CN" sz="2800">
                <a:sym typeface="Symbol" pitchFamily="18" charset="2"/>
              </a:rPr>
              <a:t></a:t>
            </a:r>
            <a:r>
              <a:rPr lang="en-US" altLang="zh-CN" sz="2800"/>
              <a:t>aB</a:t>
            </a:r>
            <a:r>
              <a:rPr lang="en-US" altLang="zh-CN" sz="2800">
                <a:sym typeface="Symbol" pitchFamily="18" charset="2"/>
              </a:rPr>
              <a:t>aa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A</a:t>
            </a:r>
            <a:r>
              <a:rPr lang="en-US" altLang="zh-CN" sz="2800">
                <a:sym typeface="Symbol" pitchFamily="18" charset="2"/>
              </a:rPr>
              <a:t></a:t>
            </a:r>
            <a:r>
              <a:rPr lang="en-US" altLang="zh-CN" sz="2800"/>
              <a:t>aB</a:t>
            </a:r>
            <a:r>
              <a:rPr lang="en-US" altLang="zh-CN" sz="2800">
                <a:sym typeface="Symbol" pitchFamily="18" charset="2"/>
              </a:rPr>
              <a:t>aAbab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A</a:t>
            </a:r>
            <a:r>
              <a:rPr lang="en-US" altLang="zh-CN" sz="2800">
                <a:sym typeface="Symbol" pitchFamily="18" charset="2"/>
              </a:rPr>
              <a:t></a:t>
            </a:r>
            <a:r>
              <a:rPr lang="en-US" altLang="zh-CN" sz="2800"/>
              <a:t>aB</a:t>
            </a:r>
            <a:r>
              <a:rPr lang="en-US" altLang="zh-CN" sz="2800">
                <a:sym typeface="Symbol" pitchFamily="18" charset="2"/>
              </a:rPr>
              <a:t>aAbaaBbaaabaaab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A</a:t>
            </a:r>
            <a:r>
              <a:rPr lang="en-US" altLang="zh-CN" sz="2800">
                <a:sym typeface="Symbol" pitchFamily="18" charset="2"/>
              </a:rPr>
              <a:t></a:t>
            </a:r>
            <a:r>
              <a:rPr lang="en-US" altLang="zh-CN" sz="2800"/>
              <a:t>aB</a:t>
            </a:r>
            <a:r>
              <a:rPr lang="en-US" altLang="zh-CN" sz="2800">
                <a:sym typeface="Symbol" pitchFamily="18" charset="2"/>
              </a:rPr>
              <a:t>aAbaaBbaaAbbaabb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A</a:t>
            </a:r>
            <a:r>
              <a:rPr lang="en-US" altLang="zh-CN" sz="2800">
                <a:sym typeface="Symbol" pitchFamily="18" charset="2"/>
              </a:rPr>
              <a:t></a:t>
            </a:r>
            <a:r>
              <a:rPr lang="en-US" altLang="zh-CN" sz="2800"/>
              <a:t>aB</a:t>
            </a:r>
            <a:r>
              <a:rPr lang="en-US" altLang="zh-CN" sz="2800">
                <a:sym typeface="Symbol" pitchFamily="18" charset="2"/>
              </a:rPr>
              <a:t>aAbaaBbaaAbbaaaBbbaaaabb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A</a:t>
            </a:r>
            <a:r>
              <a:rPr lang="en-US" altLang="zh-CN" sz="2800">
                <a:sym typeface="Symbol" pitchFamily="18" charset="2"/>
              </a:rPr>
              <a:t></a:t>
            </a:r>
            <a:r>
              <a:rPr lang="en-US" altLang="zh-CN" sz="2800"/>
              <a:t>aB</a:t>
            </a:r>
            <a:r>
              <a:rPr lang="en-US" altLang="zh-CN" sz="2800">
                <a:sym typeface="Symbol" pitchFamily="18" charset="2"/>
              </a:rPr>
              <a:t>aAbaaBbaaAbbaaaBbb</a:t>
            </a:r>
            <a:br>
              <a:rPr lang="en-US" altLang="zh-CN" sz="2800">
                <a:sym typeface="Symbol" pitchFamily="18" charset="2"/>
              </a:rPr>
            </a:br>
            <a:r>
              <a:rPr lang="en-US" altLang="zh-CN" sz="2800">
                <a:sym typeface="Symbol" pitchFamily="18" charset="2"/>
              </a:rPr>
              <a:t>aaaAbbbaaabbb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zh-CN" sz="2800">
                <a:sym typeface="Symbol" pitchFamily="18" charset="2"/>
              </a:rPr>
              <a:t>L(G)={ a</a:t>
            </a:r>
            <a:r>
              <a:rPr lang="en-US" altLang="zh-CN" sz="2800" baseline="30000">
                <a:sym typeface="Symbol" pitchFamily="18" charset="2"/>
              </a:rPr>
              <a:t>n+2</a:t>
            </a:r>
            <a:r>
              <a:rPr lang="en-US" altLang="zh-CN" sz="2800">
                <a:sym typeface="Symbol" pitchFamily="18" charset="2"/>
              </a:rPr>
              <a:t>b</a:t>
            </a:r>
            <a:r>
              <a:rPr lang="en-US" altLang="zh-CN" sz="2800" baseline="30000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 </a:t>
            </a:r>
            <a:r>
              <a:rPr lang="zh-CN" altLang="en-US" sz="2800">
                <a:sym typeface="Symbol" pitchFamily="18" charset="2"/>
              </a:rPr>
              <a:t>或</a:t>
            </a:r>
            <a:r>
              <a:rPr lang="en-US" altLang="zh-CN" sz="2800">
                <a:sym typeface="Symbol" pitchFamily="18" charset="2"/>
              </a:rPr>
              <a:t>a</a:t>
            </a:r>
            <a:r>
              <a:rPr lang="en-US" altLang="zh-CN" sz="2800" baseline="30000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b</a:t>
            </a:r>
            <a:r>
              <a:rPr lang="en-US" altLang="zh-CN" sz="2800" baseline="30000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 | n ≥0}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33400" y="457200"/>
            <a:ext cx="1903085" cy="954107"/>
          </a:xfrm>
          <a:prstGeom prst="rect">
            <a:avLst/>
          </a:prstGeom>
          <a:solidFill>
            <a:schemeClr val="folHlink">
              <a:alpha val="89803"/>
            </a:scheme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>
              <a:defRPr sz="280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/>
              <a:t>A→</a:t>
            </a:r>
            <a:r>
              <a:rPr lang="en-US" altLang="zh-CN">
                <a:sym typeface="Symbol" pitchFamily="18" charset="2"/>
              </a:rPr>
              <a:t></a:t>
            </a:r>
            <a:r>
              <a:rPr lang="en-US" altLang="zh-CN"/>
              <a:t> | aB</a:t>
            </a:r>
          </a:p>
          <a:p>
            <a:r>
              <a:rPr lang="en-US" altLang="zh-CN"/>
              <a:t>B→Ab | a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429000" y="501650"/>
            <a:ext cx="4827588" cy="9461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ea typeface="楷体_GB2312" pitchFamily="49" charset="-122"/>
              </a:rPr>
              <a:t>将文法修改为与之等价的文法</a:t>
            </a:r>
          </a:p>
          <a:p>
            <a:pPr algn="l"/>
            <a:r>
              <a:rPr lang="en-US" altLang="zh-CN" sz="2800">
                <a:ea typeface="楷体_GB2312" pitchFamily="49" charset="-122"/>
              </a:rPr>
              <a:t>A→</a:t>
            </a:r>
            <a:r>
              <a:rPr lang="en-US" altLang="zh-CN" sz="2800"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800">
                <a:ea typeface="楷体_GB2312" pitchFamily="49" charset="-122"/>
              </a:rPr>
              <a:t> | aAb|aa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/>
      <p:bldP spid="419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819400"/>
            <a:ext cx="8686800" cy="3200400"/>
          </a:xfrm>
        </p:spPr>
        <p:txBody>
          <a:bodyPr/>
          <a:lstStyle/>
          <a:p>
            <a:pPr eaLnBrk="1" hangingPunct="1"/>
            <a:r>
              <a:rPr lang="en-US" altLang="zh-CN" sz="2800"/>
              <a:t>S</a:t>
            </a:r>
            <a:r>
              <a:rPr lang="en-US" altLang="zh-CN" sz="2800">
                <a:sym typeface="Symbol" pitchFamily="18" charset="2"/>
              </a:rPr>
              <a:t>abcAabc</a:t>
            </a:r>
          </a:p>
          <a:p>
            <a:pPr eaLnBrk="1" hangingPunct="1"/>
            <a:r>
              <a:rPr lang="en-US" altLang="zh-CN" sz="2800">
                <a:sym typeface="Symbol" pitchFamily="18" charset="2"/>
              </a:rPr>
              <a:t>S</a:t>
            </a:r>
            <a:r>
              <a:rPr lang="en-US" altLang="zh-CN" sz="2800"/>
              <a:t>abcA</a:t>
            </a:r>
            <a:r>
              <a:rPr lang="en-US" altLang="zh-CN" sz="2800">
                <a:sym typeface="Symbol" pitchFamily="18" charset="2"/>
              </a:rPr>
              <a:t></a:t>
            </a:r>
            <a:r>
              <a:rPr lang="en-US" altLang="zh-CN" sz="2800"/>
              <a:t>abcS</a:t>
            </a:r>
            <a:r>
              <a:rPr lang="en-US" altLang="zh-CN" sz="2800">
                <a:sym typeface="Symbol" pitchFamily="18" charset="2"/>
              </a:rPr>
              <a:t></a:t>
            </a:r>
            <a:r>
              <a:rPr lang="en-US" altLang="zh-CN" sz="2800"/>
              <a:t>abcabcA</a:t>
            </a:r>
            <a:r>
              <a:rPr lang="en-US" altLang="zh-CN" sz="2800">
                <a:sym typeface="Symbol" pitchFamily="18" charset="2"/>
              </a:rPr>
              <a:t></a:t>
            </a:r>
            <a:r>
              <a:rPr lang="en-US" altLang="zh-CN" sz="2800"/>
              <a:t>abcabc</a:t>
            </a:r>
          </a:p>
          <a:p>
            <a:pPr eaLnBrk="1" hangingPunct="1"/>
            <a:r>
              <a:rPr lang="en-US" altLang="zh-CN" sz="2800">
                <a:sym typeface="Symbol" pitchFamily="18" charset="2"/>
              </a:rPr>
              <a:t>S</a:t>
            </a:r>
            <a:r>
              <a:rPr lang="en-US" altLang="zh-CN" sz="2800"/>
              <a:t>abcA</a:t>
            </a:r>
            <a:r>
              <a:rPr lang="en-US" altLang="zh-CN" sz="2800">
                <a:sym typeface="Symbol" pitchFamily="18" charset="2"/>
              </a:rPr>
              <a:t></a:t>
            </a:r>
            <a:r>
              <a:rPr lang="en-US" altLang="zh-CN" sz="2800"/>
              <a:t>abcS</a:t>
            </a:r>
            <a:r>
              <a:rPr lang="en-US" altLang="zh-CN" sz="2800">
                <a:sym typeface="Symbol" pitchFamily="18" charset="2"/>
              </a:rPr>
              <a:t></a:t>
            </a:r>
            <a:r>
              <a:rPr lang="en-US" altLang="zh-CN" sz="2800"/>
              <a:t>abcabcA</a:t>
            </a:r>
            <a:r>
              <a:rPr lang="en-US" altLang="zh-CN" sz="2800">
                <a:sym typeface="Symbol" pitchFamily="18" charset="2"/>
              </a:rPr>
              <a:t>…(abc)</a:t>
            </a:r>
            <a:r>
              <a:rPr lang="en-US" altLang="zh-CN" sz="2800" baseline="30000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A</a:t>
            </a:r>
            <a:br>
              <a:rPr lang="en-US" altLang="zh-CN" sz="2800">
                <a:sym typeface="Symbol" pitchFamily="18" charset="2"/>
              </a:rPr>
            </a:br>
            <a:r>
              <a:rPr lang="en-US" altLang="zh-CN" sz="2800">
                <a:sym typeface="Symbol" pitchFamily="18" charset="2"/>
              </a:rPr>
              <a:t>(abc)</a:t>
            </a:r>
            <a:r>
              <a:rPr lang="en-US" altLang="zh-CN" sz="2800" baseline="30000">
                <a:sym typeface="Symbol" pitchFamily="18" charset="2"/>
              </a:rPr>
              <a:t>n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2800">
                <a:sym typeface="Symbol" pitchFamily="18" charset="2"/>
              </a:rPr>
              <a:t>L(G)={ (abc)</a:t>
            </a:r>
            <a:r>
              <a:rPr lang="en-US" altLang="zh-CN" sz="2800" baseline="30000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 |n≥1}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1473480" cy="2246769"/>
          </a:xfrm>
          <a:prstGeom prst="rect">
            <a:avLst/>
          </a:prstGeom>
          <a:solidFill>
            <a:schemeClr val="folHlink">
              <a:alpha val="89803"/>
            </a:scheme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>
              <a:defRPr sz="280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/>
              <a:t>S→abcA</a:t>
            </a:r>
          </a:p>
          <a:p>
            <a:r>
              <a:rPr lang="en-US" altLang="zh-CN"/>
              <a:t>A→Aabc</a:t>
            </a:r>
          </a:p>
          <a:p>
            <a:r>
              <a:rPr lang="en-US" altLang="zh-CN"/>
              <a:t>A→</a:t>
            </a:r>
            <a:r>
              <a:rPr lang="en-US" altLang="zh-CN">
                <a:sym typeface="Symbol" pitchFamily="18" charset="2"/>
              </a:rPr>
              <a:t></a:t>
            </a:r>
            <a:endParaRPr lang="en-US" altLang="zh-CN"/>
          </a:p>
          <a:p>
            <a:r>
              <a:rPr lang="en-US" altLang="zh-CN"/>
              <a:t>Aa→Sa</a:t>
            </a:r>
          </a:p>
          <a:p>
            <a:r>
              <a:rPr lang="en-US" altLang="zh-CN"/>
              <a:t>cA→cS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第二章　</a:t>
            </a:r>
            <a:r>
              <a:rPr lang="zh-CN" altLang="en-US" dirty="0"/>
              <a:t>知识点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重点掌握</a:t>
            </a:r>
          </a:p>
          <a:p>
            <a:pPr lvl="1"/>
            <a:r>
              <a:rPr lang="zh-CN" altLang="en-US" dirty="0"/>
              <a:t>文法、推导、句子、句型和语言的概念</a:t>
            </a:r>
          </a:p>
          <a:p>
            <a:pPr lvl="1"/>
            <a:r>
              <a:rPr lang="en-US" altLang="zh-CN" dirty="0"/>
              <a:t>Chomsky</a:t>
            </a:r>
            <a:r>
              <a:rPr lang="zh-CN" altLang="en-US" dirty="0"/>
              <a:t>文法分类及判断</a:t>
            </a:r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给出文法所描述的语言</a:t>
            </a:r>
          </a:p>
          <a:p>
            <a:pPr lvl="1"/>
            <a:r>
              <a:rPr lang="zh-CN" altLang="en-US" dirty="0"/>
              <a:t>画语法树</a:t>
            </a:r>
          </a:p>
          <a:p>
            <a:pPr lvl="1"/>
            <a:r>
              <a:rPr lang="zh-CN" altLang="en-US" dirty="0"/>
              <a:t>找出句型的短语、直接短语和句柄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作业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　写一文法，使其语言是偶正整数的集合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——(1)</a:t>
            </a:r>
            <a:r>
              <a:rPr lang="zh-CN" altLang="en-US" sz="3200" b="1" kern="1200" dirty="0">
                <a:solidFill>
                  <a:srgbClr val="04617B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允许</a:t>
            </a:r>
            <a:r>
              <a:rPr lang="en-US" altLang="zh-CN" sz="3200" b="1" kern="1200" dirty="0">
                <a:solidFill>
                  <a:srgbClr val="04617B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0</a:t>
            </a:r>
            <a:r>
              <a:rPr lang="zh-CN" altLang="en-US" sz="3200" b="1" kern="1200" dirty="0">
                <a:solidFill>
                  <a:srgbClr val="04617B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打头</a:t>
            </a:r>
            <a:endParaRPr lang="zh-CN" altLang="en-US" dirty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分析</a:t>
            </a:r>
          </a:p>
          <a:p>
            <a:pPr lvl="1"/>
            <a:r>
              <a:rPr lang="zh-CN" altLang="en-US"/>
              <a:t>非负偶整数的末位为：</a:t>
            </a:r>
            <a:r>
              <a:rPr lang="en-US" altLang="zh-CN"/>
              <a:t>〈</a:t>
            </a:r>
            <a:r>
              <a:rPr lang="zh-CN" altLang="en-US"/>
              <a:t>偶数字</a:t>
            </a:r>
            <a:r>
              <a:rPr lang="en-US" altLang="zh-CN"/>
              <a:t>〉→0 | 2 | 4 | 6 | 8 </a:t>
            </a:r>
          </a:p>
          <a:p>
            <a:pPr lvl="1"/>
            <a:r>
              <a:rPr lang="zh-CN" altLang="en-US"/>
              <a:t>其他位数可以用</a:t>
            </a:r>
            <a:r>
              <a:rPr lang="en-US" altLang="zh-CN"/>
              <a:t>〈</a:t>
            </a:r>
            <a:r>
              <a:rPr lang="zh-CN" altLang="en-US"/>
              <a:t>数字串</a:t>
            </a:r>
            <a:r>
              <a:rPr lang="en-US" altLang="zh-CN"/>
              <a:t>〉</a:t>
            </a:r>
            <a:r>
              <a:rPr lang="zh-CN" altLang="en-US"/>
              <a:t>来表示，该</a:t>
            </a:r>
            <a:r>
              <a:rPr lang="en-US" altLang="zh-CN"/>
              <a:t>〈</a:t>
            </a:r>
            <a:r>
              <a:rPr lang="zh-CN" altLang="en-US"/>
              <a:t>数字串</a:t>
            </a:r>
            <a:r>
              <a:rPr lang="en-US" altLang="zh-CN"/>
              <a:t>〉</a:t>
            </a:r>
            <a:r>
              <a:rPr lang="zh-CN" altLang="en-US"/>
              <a:t>是由任意个</a:t>
            </a:r>
            <a:r>
              <a:rPr lang="en-US" altLang="zh-CN"/>
              <a:t>0~9</a:t>
            </a:r>
            <a:r>
              <a:rPr lang="zh-CN" altLang="en-US"/>
              <a:t>的</a:t>
            </a:r>
            <a:r>
              <a:rPr lang="en-US" altLang="zh-CN"/>
              <a:t>〈</a:t>
            </a:r>
            <a:r>
              <a:rPr lang="zh-CN" altLang="en-US"/>
              <a:t>数字</a:t>
            </a:r>
            <a:r>
              <a:rPr lang="en-US" altLang="zh-CN"/>
              <a:t>〉</a:t>
            </a:r>
            <a:r>
              <a:rPr lang="zh-CN" altLang="en-US"/>
              <a:t>构成的，</a:t>
            </a:r>
            <a:br>
              <a:rPr lang="zh-CN" altLang="en-US"/>
            </a:br>
            <a:r>
              <a:rPr lang="zh-CN" altLang="en-US"/>
              <a:t>故此用</a:t>
            </a:r>
            <a:r>
              <a:rPr lang="en-US" altLang="zh-CN"/>
              <a:t>〈</a:t>
            </a:r>
            <a:r>
              <a:rPr lang="zh-CN" altLang="en-US"/>
              <a:t>数字串</a:t>
            </a:r>
            <a:r>
              <a:rPr lang="en-US" altLang="zh-CN"/>
              <a:t>〉→ 〈</a:t>
            </a:r>
            <a:r>
              <a:rPr lang="zh-CN" altLang="en-US"/>
              <a:t>数字串</a:t>
            </a:r>
            <a:r>
              <a:rPr lang="en-US" altLang="zh-CN"/>
              <a:t>〉〈</a:t>
            </a:r>
            <a:r>
              <a:rPr lang="zh-CN" altLang="en-US"/>
              <a:t>数字</a:t>
            </a:r>
            <a:r>
              <a:rPr lang="en-US" altLang="zh-CN"/>
              <a:t>〉|〈</a:t>
            </a:r>
            <a:r>
              <a:rPr lang="zh-CN" altLang="en-US"/>
              <a:t>数字</a:t>
            </a:r>
            <a:r>
              <a:rPr lang="en-US" altLang="zh-CN"/>
              <a:t>〉</a:t>
            </a:r>
          </a:p>
          <a:p>
            <a:r>
              <a:rPr lang="zh-CN" altLang="en-US"/>
              <a:t>文法</a:t>
            </a:r>
            <a:r>
              <a:rPr lang="en-US" altLang="zh-CN"/>
              <a:t>G[〈</a:t>
            </a:r>
            <a:r>
              <a:rPr lang="zh-CN" altLang="en-US"/>
              <a:t>非负偶整数</a:t>
            </a:r>
            <a:r>
              <a:rPr lang="en-US" altLang="zh-CN"/>
              <a:t>〉]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en-US" altLang="zh-CN"/>
              <a:t>〈</a:t>
            </a:r>
            <a:r>
              <a:rPr lang="zh-CN" altLang="en-US"/>
              <a:t>非负偶整数</a:t>
            </a:r>
            <a:r>
              <a:rPr lang="en-US" altLang="zh-CN"/>
              <a:t>〉→〈</a:t>
            </a:r>
            <a:r>
              <a:rPr lang="zh-CN" altLang="en-US"/>
              <a:t>偶数字</a:t>
            </a:r>
            <a:r>
              <a:rPr lang="en-US" altLang="zh-CN"/>
              <a:t>〉|〈</a:t>
            </a:r>
            <a:r>
              <a:rPr lang="zh-CN" altLang="en-US"/>
              <a:t>数字串</a:t>
            </a:r>
            <a:r>
              <a:rPr lang="en-US" altLang="zh-CN"/>
              <a:t>〉〈</a:t>
            </a:r>
            <a:r>
              <a:rPr lang="zh-CN" altLang="en-US"/>
              <a:t>偶数字</a:t>
            </a:r>
            <a:r>
              <a:rPr lang="en-US" altLang="zh-CN"/>
              <a:t>〉</a:t>
            </a:r>
          </a:p>
          <a:p>
            <a:pPr lvl="1"/>
            <a:r>
              <a:rPr lang="en-US" altLang="zh-CN"/>
              <a:t>〈</a:t>
            </a:r>
            <a:r>
              <a:rPr lang="zh-CN" altLang="en-US"/>
              <a:t>数字串</a:t>
            </a:r>
            <a:r>
              <a:rPr lang="en-US" altLang="zh-CN"/>
              <a:t>〉→ 〈</a:t>
            </a:r>
            <a:r>
              <a:rPr lang="zh-CN" altLang="en-US"/>
              <a:t>数字串</a:t>
            </a:r>
            <a:r>
              <a:rPr lang="en-US" altLang="zh-CN"/>
              <a:t>〉〈</a:t>
            </a:r>
            <a:r>
              <a:rPr lang="zh-CN" altLang="en-US"/>
              <a:t>数字</a:t>
            </a:r>
            <a:r>
              <a:rPr lang="en-US" altLang="zh-CN"/>
              <a:t>〉|〈</a:t>
            </a:r>
            <a:r>
              <a:rPr lang="zh-CN" altLang="en-US"/>
              <a:t>数字</a:t>
            </a:r>
            <a:r>
              <a:rPr lang="en-US" altLang="zh-CN"/>
              <a:t>〉</a:t>
            </a:r>
          </a:p>
          <a:p>
            <a:pPr lvl="1"/>
            <a:r>
              <a:rPr lang="en-US" altLang="zh-CN"/>
              <a:t>〈</a:t>
            </a:r>
            <a:r>
              <a:rPr lang="zh-CN" altLang="en-US"/>
              <a:t>数字</a:t>
            </a:r>
            <a:r>
              <a:rPr lang="en-US" altLang="zh-CN"/>
              <a:t>〉 → 〈</a:t>
            </a:r>
            <a:r>
              <a:rPr lang="zh-CN" altLang="en-US"/>
              <a:t>偶数字</a:t>
            </a:r>
            <a:r>
              <a:rPr lang="en-US" altLang="zh-CN"/>
              <a:t>〉| 1 | 3 | 5 | 7 | 9</a:t>
            </a:r>
          </a:p>
          <a:p>
            <a:pPr lvl="1"/>
            <a:r>
              <a:rPr lang="en-US" altLang="zh-CN"/>
              <a:t>〈</a:t>
            </a:r>
            <a:r>
              <a:rPr lang="zh-CN" altLang="en-US"/>
              <a:t>偶数字</a:t>
            </a:r>
            <a:r>
              <a:rPr lang="en-US" altLang="zh-CN"/>
              <a:t>〉→ 0 | 2 | 4 | 6 | 8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7086600" y="1828800"/>
            <a:ext cx="3816350" cy="2209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G[S]:</a:t>
            </a:r>
          </a:p>
          <a:p>
            <a:pPr lvl="1"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 → D | A0 |BS</a:t>
            </a:r>
          </a:p>
          <a:p>
            <a:pPr lvl="1"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D → 2 | 4 | 6 | 8 </a:t>
            </a:r>
          </a:p>
          <a:p>
            <a:pPr lvl="1"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 → 1 | 3 | 5 | 7 | 9 | D</a:t>
            </a:r>
          </a:p>
          <a:p>
            <a:pPr lvl="1"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B → A |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写一文法，使其语言是偶正整数的集合</a:t>
            </a:r>
          </a:p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分析：</a:t>
            </a:r>
          </a:p>
          <a:p>
            <a:pPr lvl="1"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将数分成三部分，最高位、个位数和其它位数。个位数为偶数，最高位不为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，其它位数为任意数</a:t>
            </a:r>
          </a:p>
          <a:p>
            <a:pPr lvl="1" eaLnBrk="1" hangingPunct="1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若只有个位数：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〈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单偶数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〉→2 | 4 | 6 | 8 </a:t>
            </a:r>
          </a:p>
          <a:p>
            <a:pPr lvl="1"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若位数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&gt;1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时，个位数：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〈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尾偶数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〉 → 0 | 〈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单偶数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〉</a:t>
            </a:r>
          </a:p>
          <a:p>
            <a:pPr lvl="1"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最高位定义为：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〈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首数字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〉 → 1 | 3 | 5 | 7 | 9 |〈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单偶数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〉</a:t>
            </a:r>
          </a:p>
          <a:p>
            <a:pPr lvl="1"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其他位数用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〈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数字串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〉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表示：</a:t>
            </a:r>
            <a:br>
              <a:rPr lang="zh-CN" altLang="en-US" sz="2000">
                <a:latin typeface="微软雅黑" pitchFamily="34" charset="-122"/>
                <a:ea typeface="微软雅黑" pitchFamily="34" charset="-122"/>
              </a:rPr>
            </a:b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〈数字串〉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→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 〈数字串〉〈数字〉|〈数字〉|ε</a:t>
            </a:r>
            <a:br>
              <a:rPr lang="zh-CN" altLang="zh-CN" sz="2000">
                <a:latin typeface="微软雅黑" pitchFamily="34" charset="-122"/>
                <a:ea typeface="微软雅黑" pitchFamily="34" charset="-122"/>
              </a:rPr>
            </a:b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〈数字〉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→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 0 |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〈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首数字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〉</a:t>
            </a:r>
          </a:p>
          <a:p>
            <a:pPr lvl="1"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故此，偶正整数定义为：</a:t>
            </a:r>
            <a:br>
              <a:rPr lang="zh-CN" altLang="en-US" sz="20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〈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偶正整数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〉 → 〈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单偶数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〉|〈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首数字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〉〈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数字串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〉〈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尾偶数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〉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514600" y="228600"/>
            <a:ext cx="6629400" cy="2719388"/>
          </a:xfrm>
          <a:prstGeom prst="rect">
            <a:avLst/>
          </a:prstGeom>
          <a:solidFill>
            <a:schemeClr val="accent1"/>
          </a:solidFill>
          <a:ln w="28575" algn="ctr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G[〈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偶正整数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〉]:</a:t>
            </a:r>
          </a:p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〈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偶正整数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〉 → 〈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单偶数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〉|〈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首数字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〉〈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数字串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〉〈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尾偶数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〉</a:t>
            </a:r>
          </a:p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〈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单偶数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〉→2 | 4 | 6 | 8 </a:t>
            </a:r>
          </a:p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〈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尾偶数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〉 → 0 | 〈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单偶数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〉</a:t>
            </a:r>
          </a:p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〈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首数字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〉 → 1 | 3 | 5 | 7 | 9 |〈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单偶数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〉</a:t>
            </a:r>
          </a:p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〈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数字串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〉→ 〈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数字串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〉〈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数字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〉|〈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数字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〉|ε</a:t>
            </a:r>
            <a:b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〈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数字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〉 → 0 | 〈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首数字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533400" y="1752600"/>
            <a:ext cx="3657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  <a:ea typeface="楷体_GB2312" pitchFamily="49" charset="-122"/>
              </a:rPr>
              <a:t>&lt;</a:t>
            </a:r>
            <a:r>
              <a:rPr lang="zh-CN" altLang="en-US" sz="2000" dirty="0">
                <a:latin typeface="Courier New" pitchFamily="49" charset="0"/>
                <a:ea typeface="楷体_GB2312" pitchFamily="49" charset="-122"/>
              </a:rPr>
              <a:t>表达式</a:t>
            </a:r>
            <a:r>
              <a:rPr lang="en-US" altLang="zh-CN" sz="2000" dirty="0">
                <a:latin typeface="Courier New" pitchFamily="49" charset="0"/>
                <a:ea typeface="楷体_GB2312" pitchFamily="49" charset="-122"/>
              </a:rPr>
              <a:t>&gt;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</a:t>
            </a:r>
            <a:r>
              <a:rPr lang="en-US" altLang="zh-CN" sz="2000" dirty="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000" dirty="0">
                <a:latin typeface="Courier New" pitchFamily="49" charset="0"/>
                <a:ea typeface="楷体_GB2312" pitchFamily="49" charset="-122"/>
                <a:sym typeface="Symbol" pitchFamily="18" charset="2"/>
              </a:rPr>
              <a:t>&lt;</a:t>
            </a:r>
            <a:r>
              <a:rPr lang="zh-CN" altLang="en-US" sz="2000" dirty="0">
                <a:latin typeface="Courier New" pitchFamily="49" charset="0"/>
                <a:ea typeface="楷体_GB2312" pitchFamily="49" charset="-122"/>
                <a:sym typeface="Symbol" pitchFamily="18" charset="2"/>
              </a:rPr>
              <a:t>项</a:t>
            </a:r>
            <a:r>
              <a:rPr lang="en-US" altLang="zh-CN" sz="2000" dirty="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</a:t>
            </a:r>
            <a:r>
              <a:rPr lang="en-US" altLang="zh-CN" sz="2000" dirty="0">
                <a:latin typeface="Courier New" pitchFamily="49" charset="0"/>
                <a:ea typeface="楷体_GB2312" pitchFamily="49" charset="-122"/>
                <a:sym typeface="Symbol" pitchFamily="18" charset="2"/>
              </a:rPr>
              <a:t> &lt;</a:t>
            </a:r>
            <a:r>
              <a:rPr lang="zh-CN" altLang="en-US" sz="2000" dirty="0">
                <a:latin typeface="Courier New" pitchFamily="49" charset="0"/>
                <a:ea typeface="楷体_GB2312" pitchFamily="49" charset="-122"/>
                <a:sym typeface="Symbol" pitchFamily="18" charset="2"/>
              </a:rPr>
              <a:t>因子</a:t>
            </a:r>
            <a:r>
              <a:rPr lang="en-US" altLang="zh-CN" sz="2000" dirty="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</a:t>
            </a:r>
            <a:r>
              <a:rPr lang="en-US" altLang="zh-CN" sz="2000" dirty="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000" dirty="0">
                <a:latin typeface="Courier New" pitchFamily="49" charset="0"/>
                <a:ea typeface="楷体_GB2312" pitchFamily="49" charset="-122"/>
                <a:sym typeface="Symbol" pitchFamily="18" charset="2"/>
              </a:rPr>
              <a:t>(&lt;</a:t>
            </a:r>
            <a:r>
              <a:rPr lang="zh-CN" altLang="en-US" sz="2000" dirty="0">
                <a:latin typeface="Courier New" pitchFamily="49" charset="0"/>
                <a:ea typeface="楷体_GB2312" pitchFamily="49" charset="-122"/>
                <a:sym typeface="Symbol" pitchFamily="18" charset="2"/>
              </a:rPr>
              <a:t>表达式</a:t>
            </a:r>
            <a:r>
              <a:rPr lang="en-US" altLang="zh-CN" sz="2000" dirty="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&gt;)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</a:t>
            </a:r>
            <a:r>
              <a:rPr lang="en-US" altLang="zh-CN" sz="2000" dirty="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000" dirty="0">
                <a:latin typeface="Courier New" pitchFamily="49" charset="0"/>
                <a:ea typeface="楷体_GB2312" pitchFamily="49" charset="-122"/>
                <a:sym typeface="Symbol" pitchFamily="18" charset="2"/>
              </a:rPr>
              <a:t>(&lt;</a:t>
            </a:r>
            <a:r>
              <a:rPr lang="zh-CN" altLang="en-US" sz="2000" dirty="0">
                <a:latin typeface="Courier New" pitchFamily="49" charset="0"/>
                <a:ea typeface="楷体_GB2312" pitchFamily="49" charset="-122"/>
                <a:sym typeface="Symbol" pitchFamily="18" charset="2"/>
              </a:rPr>
              <a:t>项</a:t>
            </a:r>
            <a:r>
              <a:rPr lang="en-US" altLang="zh-CN" sz="2000" dirty="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&gt;)</a:t>
            </a:r>
            <a:endParaRPr lang="en-US" altLang="zh-CN" sz="2000" b="0" dirty="0">
              <a:latin typeface="Courier New" pitchFamily="49" charset="0"/>
              <a:ea typeface="楷体_GB2312" pitchFamily="49" charset="-122"/>
              <a:sym typeface="Symbol" pitchFamily="18" charset="2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</a:t>
            </a:r>
            <a:r>
              <a:rPr lang="en-US" altLang="zh-CN" sz="2000" dirty="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000" dirty="0">
                <a:latin typeface="Courier New" pitchFamily="49" charset="0"/>
                <a:ea typeface="楷体_GB2312" pitchFamily="49" charset="-122"/>
                <a:sym typeface="Symbol" pitchFamily="18" charset="2"/>
              </a:rPr>
              <a:t>(&lt;</a:t>
            </a:r>
            <a:r>
              <a:rPr lang="zh-CN" altLang="en-US" sz="2000" dirty="0">
                <a:latin typeface="Courier New" pitchFamily="49" charset="0"/>
                <a:ea typeface="楷体_GB2312" pitchFamily="49" charset="-122"/>
                <a:sym typeface="Symbol" pitchFamily="18" charset="2"/>
              </a:rPr>
              <a:t>因子</a:t>
            </a:r>
            <a:r>
              <a:rPr lang="en-US" altLang="zh-CN" sz="2000" dirty="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&gt;)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</a:t>
            </a:r>
            <a:r>
              <a:rPr lang="en-US" altLang="zh-CN" sz="2000" dirty="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000" dirty="0">
                <a:latin typeface="Courier New" pitchFamily="49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000" dirty="0" err="1">
                <a:latin typeface="Courier New" pitchFamily="49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000" dirty="0">
                <a:latin typeface="Courier New" pitchFamily="49" charset="0"/>
                <a:ea typeface="楷体_GB2312" pitchFamily="49" charset="-122"/>
                <a:sym typeface="Symbol" pitchFamily="18" charset="2"/>
              </a:rPr>
              <a:t>)</a:t>
            </a:r>
          </a:p>
        </p:txBody>
      </p:sp>
      <p:sp>
        <p:nvSpPr>
          <p:cNvPr id="8196" name="AutoShape 5"/>
          <p:cNvSpPr>
            <a:spLocks noChangeArrowheads="1"/>
          </p:cNvSpPr>
          <p:nvPr/>
        </p:nvSpPr>
        <p:spPr bwMode="auto">
          <a:xfrm>
            <a:off x="6713537" y="11430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dirty="0">
                <a:ea typeface="楷体_GB2312" pitchFamily="49" charset="-122"/>
              </a:rPr>
              <a:t>表达式</a:t>
            </a:r>
          </a:p>
        </p:txBody>
      </p:sp>
      <p:sp>
        <p:nvSpPr>
          <p:cNvPr id="8197" name="AutoShape 6"/>
          <p:cNvSpPr>
            <a:spLocks noChangeArrowheads="1"/>
          </p:cNvSpPr>
          <p:nvPr/>
        </p:nvSpPr>
        <p:spPr bwMode="auto">
          <a:xfrm>
            <a:off x="6713537" y="19812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项</a:t>
            </a:r>
          </a:p>
        </p:txBody>
      </p:sp>
      <p:sp>
        <p:nvSpPr>
          <p:cNvPr id="8198" name="AutoShape 7"/>
          <p:cNvSpPr>
            <a:spLocks noChangeArrowheads="1"/>
          </p:cNvSpPr>
          <p:nvPr/>
        </p:nvSpPr>
        <p:spPr bwMode="auto">
          <a:xfrm>
            <a:off x="6713537" y="27178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因子</a:t>
            </a:r>
          </a:p>
        </p:txBody>
      </p:sp>
      <p:sp>
        <p:nvSpPr>
          <p:cNvPr id="8199" name="AutoShape 8"/>
          <p:cNvSpPr>
            <a:spLocks noChangeArrowheads="1"/>
          </p:cNvSpPr>
          <p:nvPr/>
        </p:nvSpPr>
        <p:spPr bwMode="auto">
          <a:xfrm>
            <a:off x="6713537" y="34290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dirty="0">
                <a:ea typeface="楷体_GB2312" pitchFamily="49" charset="-122"/>
              </a:rPr>
              <a:t>表达式</a:t>
            </a:r>
          </a:p>
        </p:txBody>
      </p:sp>
      <p:sp>
        <p:nvSpPr>
          <p:cNvPr id="8200" name="AutoShape 9"/>
          <p:cNvSpPr>
            <a:spLocks noChangeArrowheads="1"/>
          </p:cNvSpPr>
          <p:nvPr/>
        </p:nvSpPr>
        <p:spPr bwMode="auto">
          <a:xfrm>
            <a:off x="6713538" y="4129088"/>
            <a:ext cx="719137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项</a:t>
            </a:r>
          </a:p>
        </p:txBody>
      </p:sp>
      <p:sp>
        <p:nvSpPr>
          <p:cNvPr id="8201" name="AutoShape 10"/>
          <p:cNvSpPr>
            <a:spLocks noChangeArrowheads="1"/>
          </p:cNvSpPr>
          <p:nvPr/>
        </p:nvSpPr>
        <p:spPr bwMode="auto">
          <a:xfrm>
            <a:off x="6713538" y="4814888"/>
            <a:ext cx="719137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因子</a:t>
            </a:r>
          </a:p>
        </p:txBody>
      </p:sp>
      <p:sp>
        <p:nvSpPr>
          <p:cNvPr id="8202" name="AutoShape 11"/>
          <p:cNvSpPr>
            <a:spLocks noChangeArrowheads="1"/>
          </p:cNvSpPr>
          <p:nvPr/>
        </p:nvSpPr>
        <p:spPr bwMode="auto">
          <a:xfrm>
            <a:off x="6713538" y="5500688"/>
            <a:ext cx="719137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楷体_GB2312" pitchFamily="49" charset="-122"/>
              </a:rPr>
              <a:t>i</a:t>
            </a:r>
          </a:p>
        </p:txBody>
      </p:sp>
      <p:sp>
        <p:nvSpPr>
          <p:cNvPr id="8203" name="AutoShape 12"/>
          <p:cNvSpPr>
            <a:spLocks noChangeArrowheads="1"/>
          </p:cNvSpPr>
          <p:nvPr/>
        </p:nvSpPr>
        <p:spPr bwMode="auto">
          <a:xfrm>
            <a:off x="5638800" y="34290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楷体_GB2312" pitchFamily="49" charset="-122"/>
              </a:rPr>
              <a:t>(</a:t>
            </a:r>
          </a:p>
        </p:txBody>
      </p:sp>
      <p:sp>
        <p:nvSpPr>
          <p:cNvPr id="8204" name="AutoShape 13"/>
          <p:cNvSpPr>
            <a:spLocks noChangeArrowheads="1"/>
          </p:cNvSpPr>
          <p:nvPr/>
        </p:nvSpPr>
        <p:spPr bwMode="auto">
          <a:xfrm>
            <a:off x="7805738" y="3429000"/>
            <a:ext cx="719137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楷体_GB2312" pitchFamily="49" charset="-122"/>
              </a:rPr>
              <a:t>)</a:t>
            </a:r>
          </a:p>
        </p:txBody>
      </p:sp>
      <p:cxnSp>
        <p:nvCxnSpPr>
          <p:cNvPr id="8205" name="AutoShape 14"/>
          <p:cNvCxnSpPr>
            <a:cxnSpLocks noChangeShapeType="1"/>
            <a:stCxn id="8196" idx="2"/>
            <a:endCxn id="8197" idx="0"/>
          </p:cNvCxnSpPr>
          <p:nvPr/>
        </p:nvCxnSpPr>
        <p:spPr bwMode="auto">
          <a:xfrm>
            <a:off x="7073106" y="1600200"/>
            <a:ext cx="0" cy="3810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06" name="AutoShape 15"/>
          <p:cNvCxnSpPr>
            <a:cxnSpLocks noChangeShapeType="1"/>
            <a:stCxn id="8197" idx="2"/>
            <a:endCxn id="8198" idx="0"/>
          </p:cNvCxnSpPr>
          <p:nvPr/>
        </p:nvCxnSpPr>
        <p:spPr bwMode="auto">
          <a:xfrm>
            <a:off x="7073106" y="2438400"/>
            <a:ext cx="0" cy="2794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07" name="AutoShape 16"/>
          <p:cNvCxnSpPr>
            <a:cxnSpLocks noChangeShapeType="1"/>
            <a:stCxn id="8198" idx="2"/>
            <a:endCxn id="8199" idx="0"/>
          </p:cNvCxnSpPr>
          <p:nvPr/>
        </p:nvCxnSpPr>
        <p:spPr bwMode="auto">
          <a:xfrm>
            <a:off x="7073106" y="3175000"/>
            <a:ext cx="0" cy="2540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08" name="AutoShape 17"/>
          <p:cNvCxnSpPr>
            <a:cxnSpLocks noChangeShapeType="1"/>
            <a:stCxn id="8199" idx="2"/>
            <a:endCxn id="8200" idx="0"/>
          </p:cNvCxnSpPr>
          <p:nvPr/>
        </p:nvCxnSpPr>
        <p:spPr bwMode="auto">
          <a:xfrm>
            <a:off x="7073106" y="3886200"/>
            <a:ext cx="1" cy="242888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09" name="AutoShape 18"/>
          <p:cNvCxnSpPr>
            <a:cxnSpLocks noChangeShapeType="1"/>
            <a:stCxn id="8200" idx="2"/>
            <a:endCxn id="8201" idx="0"/>
          </p:cNvCxnSpPr>
          <p:nvPr/>
        </p:nvCxnSpPr>
        <p:spPr bwMode="auto">
          <a:xfrm>
            <a:off x="7073107" y="4586288"/>
            <a:ext cx="0" cy="2286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10" name="AutoShape 19"/>
          <p:cNvCxnSpPr>
            <a:cxnSpLocks noChangeShapeType="1"/>
            <a:stCxn id="8201" idx="2"/>
            <a:endCxn id="8202" idx="0"/>
          </p:cNvCxnSpPr>
          <p:nvPr/>
        </p:nvCxnSpPr>
        <p:spPr bwMode="auto">
          <a:xfrm>
            <a:off x="7073107" y="5272088"/>
            <a:ext cx="0" cy="2286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11" name="AutoShape 20"/>
          <p:cNvCxnSpPr>
            <a:cxnSpLocks noChangeShapeType="1"/>
            <a:stCxn id="8198" idx="1"/>
            <a:endCxn id="8203" idx="0"/>
          </p:cNvCxnSpPr>
          <p:nvPr/>
        </p:nvCxnSpPr>
        <p:spPr bwMode="auto">
          <a:xfrm flipH="1">
            <a:off x="5998369" y="2946400"/>
            <a:ext cx="715168" cy="4826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12" name="AutoShape 21"/>
          <p:cNvCxnSpPr>
            <a:cxnSpLocks noChangeShapeType="1"/>
            <a:stCxn id="8198" idx="3"/>
            <a:endCxn id="8204" idx="0"/>
          </p:cNvCxnSpPr>
          <p:nvPr/>
        </p:nvCxnSpPr>
        <p:spPr bwMode="auto">
          <a:xfrm>
            <a:off x="7432675" y="2946400"/>
            <a:ext cx="732632" cy="4826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457200" y="152400"/>
            <a:ext cx="8382000" cy="1143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作业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2.3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　已知文法，给出下述表达式的推导及语法树</a:t>
            </a:r>
            <a:b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(</a:t>
            </a:r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2) 	(</a:t>
            </a:r>
            <a:r>
              <a:rPr lang="en-US" altLang="zh-CN" sz="28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533400" y="1752600"/>
            <a:ext cx="3657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  <a:ea typeface="楷体_GB2312" pitchFamily="49" charset="-122"/>
              </a:rPr>
              <a:t>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</a:rPr>
              <a:t>表达式</a:t>
            </a:r>
            <a:r>
              <a:rPr lang="en-US" altLang="zh-CN" sz="2000">
                <a:latin typeface="Courier New" pitchFamily="49" charset="0"/>
                <a:ea typeface="楷体_GB2312" pitchFamily="49" charset="-122"/>
              </a:rPr>
              <a:t>&gt;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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项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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 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因子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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(&lt;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表达式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&gt;)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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(&lt;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表达式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&gt;+&lt;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项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&gt;)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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(&lt;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项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&gt;+&lt;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项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&gt;)</a:t>
            </a:r>
            <a:endParaRPr lang="en-US" altLang="zh-CN" sz="2000" b="0">
              <a:latin typeface="Courier New" pitchFamily="49" charset="0"/>
              <a:ea typeface="楷体_GB2312" pitchFamily="49" charset="-122"/>
              <a:sym typeface="Symbol" pitchFamily="18" charset="2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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(&lt;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因子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&gt;+&lt;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项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&gt;)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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(i+&lt;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项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&gt;)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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(i+&lt;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因子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&gt;)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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(i+i)</a:t>
            </a:r>
          </a:p>
        </p:txBody>
      </p:sp>
      <p:sp>
        <p:nvSpPr>
          <p:cNvPr id="8196" name="AutoShape 5"/>
          <p:cNvSpPr>
            <a:spLocks noChangeArrowheads="1"/>
          </p:cNvSpPr>
          <p:nvPr/>
        </p:nvSpPr>
        <p:spPr bwMode="auto">
          <a:xfrm>
            <a:off x="6705600" y="11430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表达式</a:t>
            </a:r>
          </a:p>
        </p:txBody>
      </p:sp>
      <p:sp>
        <p:nvSpPr>
          <p:cNvPr id="8197" name="AutoShape 6"/>
          <p:cNvSpPr>
            <a:spLocks noChangeArrowheads="1"/>
          </p:cNvSpPr>
          <p:nvPr/>
        </p:nvSpPr>
        <p:spPr bwMode="auto">
          <a:xfrm>
            <a:off x="6721475" y="19812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项</a:t>
            </a:r>
          </a:p>
        </p:txBody>
      </p:sp>
      <p:sp>
        <p:nvSpPr>
          <p:cNvPr id="8198" name="AutoShape 7"/>
          <p:cNvSpPr>
            <a:spLocks noChangeArrowheads="1"/>
          </p:cNvSpPr>
          <p:nvPr/>
        </p:nvSpPr>
        <p:spPr bwMode="auto">
          <a:xfrm>
            <a:off x="6721475" y="27178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因子</a:t>
            </a:r>
          </a:p>
        </p:txBody>
      </p:sp>
      <p:sp>
        <p:nvSpPr>
          <p:cNvPr id="8199" name="AutoShape 8"/>
          <p:cNvSpPr>
            <a:spLocks noChangeArrowheads="1"/>
          </p:cNvSpPr>
          <p:nvPr/>
        </p:nvSpPr>
        <p:spPr bwMode="auto">
          <a:xfrm>
            <a:off x="6721475" y="34290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表达式</a:t>
            </a:r>
          </a:p>
        </p:txBody>
      </p:sp>
      <p:sp>
        <p:nvSpPr>
          <p:cNvPr id="8200" name="AutoShape 9"/>
          <p:cNvSpPr>
            <a:spLocks noChangeArrowheads="1"/>
          </p:cNvSpPr>
          <p:nvPr/>
        </p:nvSpPr>
        <p:spPr bwMode="auto">
          <a:xfrm>
            <a:off x="7805738" y="4114800"/>
            <a:ext cx="719137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项</a:t>
            </a:r>
          </a:p>
        </p:txBody>
      </p:sp>
      <p:sp>
        <p:nvSpPr>
          <p:cNvPr id="8201" name="AutoShape 10"/>
          <p:cNvSpPr>
            <a:spLocks noChangeArrowheads="1"/>
          </p:cNvSpPr>
          <p:nvPr/>
        </p:nvSpPr>
        <p:spPr bwMode="auto">
          <a:xfrm>
            <a:off x="7805738" y="4800600"/>
            <a:ext cx="719137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因子</a:t>
            </a:r>
          </a:p>
        </p:txBody>
      </p:sp>
      <p:sp>
        <p:nvSpPr>
          <p:cNvPr id="8202" name="AutoShape 11"/>
          <p:cNvSpPr>
            <a:spLocks noChangeArrowheads="1"/>
          </p:cNvSpPr>
          <p:nvPr/>
        </p:nvSpPr>
        <p:spPr bwMode="auto">
          <a:xfrm>
            <a:off x="7805738" y="5486400"/>
            <a:ext cx="719137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楷体_GB2312" pitchFamily="49" charset="-122"/>
              </a:rPr>
              <a:t>i</a:t>
            </a:r>
          </a:p>
        </p:txBody>
      </p:sp>
      <p:sp>
        <p:nvSpPr>
          <p:cNvPr id="8203" name="AutoShape 12"/>
          <p:cNvSpPr>
            <a:spLocks noChangeArrowheads="1"/>
          </p:cNvSpPr>
          <p:nvPr/>
        </p:nvSpPr>
        <p:spPr bwMode="auto">
          <a:xfrm>
            <a:off x="5638800" y="32004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楷体_GB2312" pitchFamily="49" charset="-122"/>
              </a:rPr>
              <a:t>(</a:t>
            </a:r>
          </a:p>
        </p:txBody>
      </p:sp>
      <p:sp>
        <p:nvSpPr>
          <p:cNvPr id="8204" name="AutoShape 13"/>
          <p:cNvSpPr>
            <a:spLocks noChangeArrowheads="1"/>
          </p:cNvSpPr>
          <p:nvPr/>
        </p:nvSpPr>
        <p:spPr bwMode="auto">
          <a:xfrm>
            <a:off x="7805738" y="3200400"/>
            <a:ext cx="719137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楷体_GB2312" pitchFamily="49" charset="-122"/>
              </a:rPr>
              <a:t>)</a:t>
            </a:r>
          </a:p>
        </p:txBody>
      </p:sp>
      <p:cxnSp>
        <p:nvCxnSpPr>
          <p:cNvPr id="8205" name="AutoShape 14"/>
          <p:cNvCxnSpPr>
            <a:cxnSpLocks noChangeShapeType="1"/>
            <a:stCxn id="8196" idx="2"/>
            <a:endCxn id="8197" idx="0"/>
          </p:cNvCxnSpPr>
          <p:nvPr/>
        </p:nvCxnSpPr>
        <p:spPr bwMode="auto">
          <a:xfrm>
            <a:off x="7065169" y="1600200"/>
            <a:ext cx="15875" cy="3810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06" name="AutoShape 15"/>
          <p:cNvCxnSpPr>
            <a:cxnSpLocks noChangeShapeType="1"/>
            <a:stCxn id="8197" idx="2"/>
            <a:endCxn id="8198" idx="0"/>
          </p:cNvCxnSpPr>
          <p:nvPr/>
        </p:nvCxnSpPr>
        <p:spPr bwMode="auto">
          <a:xfrm>
            <a:off x="7081838" y="2452688"/>
            <a:ext cx="0" cy="250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07" name="AutoShape 16"/>
          <p:cNvCxnSpPr>
            <a:cxnSpLocks noChangeShapeType="1"/>
            <a:stCxn id="8198" idx="2"/>
            <a:endCxn id="8199" idx="0"/>
          </p:cNvCxnSpPr>
          <p:nvPr/>
        </p:nvCxnSpPr>
        <p:spPr bwMode="auto">
          <a:xfrm>
            <a:off x="7081838" y="3189288"/>
            <a:ext cx="0" cy="2254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08" name="AutoShape 17"/>
          <p:cNvCxnSpPr>
            <a:cxnSpLocks noChangeShapeType="1"/>
            <a:stCxn id="8199" idx="3"/>
            <a:endCxn id="8200" idx="0"/>
          </p:cNvCxnSpPr>
          <p:nvPr/>
        </p:nvCxnSpPr>
        <p:spPr bwMode="auto">
          <a:xfrm>
            <a:off x="7454900" y="3657600"/>
            <a:ext cx="711200" cy="4429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09" name="AutoShape 18"/>
          <p:cNvCxnSpPr>
            <a:cxnSpLocks noChangeShapeType="1"/>
            <a:stCxn id="8200" idx="2"/>
            <a:endCxn id="8201" idx="0"/>
          </p:cNvCxnSpPr>
          <p:nvPr/>
        </p:nvCxnSpPr>
        <p:spPr bwMode="auto">
          <a:xfrm>
            <a:off x="8166100" y="4586288"/>
            <a:ext cx="0" cy="2000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10" name="AutoShape 19"/>
          <p:cNvCxnSpPr>
            <a:cxnSpLocks noChangeShapeType="1"/>
            <a:stCxn id="8201" idx="2"/>
            <a:endCxn id="8202" idx="0"/>
          </p:cNvCxnSpPr>
          <p:nvPr/>
        </p:nvCxnSpPr>
        <p:spPr bwMode="auto">
          <a:xfrm>
            <a:off x="8166100" y="5272088"/>
            <a:ext cx="0" cy="2000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11" name="AutoShape 20"/>
          <p:cNvCxnSpPr>
            <a:cxnSpLocks noChangeShapeType="1"/>
            <a:stCxn id="8198" idx="1"/>
            <a:endCxn id="8203" idx="0"/>
          </p:cNvCxnSpPr>
          <p:nvPr/>
        </p:nvCxnSpPr>
        <p:spPr bwMode="auto">
          <a:xfrm flipH="1">
            <a:off x="5999163" y="2946400"/>
            <a:ext cx="708025" cy="2397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12" name="AutoShape 21"/>
          <p:cNvCxnSpPr>
            <a:cxnSpLocks noChangeShapeType="1"/>
            <a:stCxn id="8198" idx="3"/>
            <a:endCxn id="8204" idx="0"/>
          </p:cNvCxnSpPr>
          <p:nvPr/>
        </p:nvCxnSpPr>
        <p:spPr bwMode="auto">
          <a:xfrm>
            <a:off x="7454900" y="2946400"/>
            <a:ext cx="711200" cy="2397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8218" name="AutoShape 28"/>
          <p:cNvSpPr>
            <a:spLocks noChangeArrowheads="1"/>
          </p:cNvSpPr>
          <p:nvPr/>
        </p:nvSpPr>
        <p:spPr bwMode="auto">
          <a:xfrm>
            <a:off x="5638800" y="41148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表达式</a:t>
            </a:r>
          </a:p>
        </p:txBody>
      </p:sp>
      <p:sp>
        <p:nvSpPr>
          <p:cNvPr id="8219" name="AutoShape 29"/>
          <p:cNvSpPr>
            <a:spLocks noChangeArrowheads="1"/>
          </p:cNvSpPr>
          <p:nvPr/>
        </p:nvSpPr>
        <p:spPr bwMode="auto">
          <a:xfrm>
            <a:off x="6721475" y="41148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楷体_GB2312" pitchFamily="49" charset="-122"/>
              </a:rPr>
              <a:t>+</a:t>
            </a:r>
          </a:p>
        </p:txBody>
      </p:sp>
      <p:sp>
        <p:nvSpPr>
          <p:cNvPr id="8220" name="AutoShape 30"/>
          <p:cNvSpPr>
            <a:spLocks noChangeArrowheads="1"/>
          </p:cNvSpPr>
          <p:nvPr/>
        </p:nvSpPr>
        <p:spPr bwMode="auto">
          <a:xfrm>
            <a:off x="5638800" y="48006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项</a:t>
            </a:r>
          </a:p>
        </p:txBody>
      </p:sp>
      <p:sp>
        <p:nvSpPr>
          <p:cNvPr id="8221" name="AutoShape 31"/>
          <p:cNvSpPr>
            <a:spLocks noChangeArrowheads="1"/>
          </p:cNvSpPr>
          <p:nvPr/>
        </p:nvSpPr>
        <p:spPr bwMode="auto">
          <a:xfrm>
            <a:off x="5638800" y="54864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因子</a:t>
            </a:r>
          </a:p>
        </p:txBody>
      </p:sp>
      <p:sp>
        <p:nvSpPr>
          <p:cNvPr id="8222" name="AutoShape 32"/>
          <p:cNvSpPr>
            <a:spLocks noChangeArrowheads="1"/>
          </p:cNvSpPr>
          <p:nvPr/>
        </p:nvSpPr>
        <p:spPr bwMode="auto">
          <a:xfrm>
            <a:off x="5638800" y="61722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楷体_GB2312" pitchFamily="49" charset="-122"/>
              </a:rPr>
              <a:t>i</a:t>
            </a:r>
          </a:p>
        </p:txBody>
      </p:sp>
      <p:cxnSp>
        <p:nvCxnSpPr>
          <p:cNvPr id="8223" name="AutoShape 33"/>
          <p:cNvCxnSpPr>
            <a:cxnSpLocks noChangeShapeType="1"/>
            <a:stCxn id="8220" idx="2"/>
            <a:endCxn id="8221" idx="0"/>
          </p:cNvCxnSpPr>
          <p:nvPr/>
        </p:nvCxnSpPr>
        <p:spPr bwMode="auto">
          <a:xfrm>
            <a:off x="5999163" y="5272088"/>
            <a:ext cx="0" cy="2000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24" name="AutoShape 34"/>
          <p:cNvCxnSpPr>
            <a:cxnSpLocks noChangeShapeType="1"/>
            <a:stCxn id="8221" idx="2"/>
            <a:endCxn id="8222" idx="0"/>
          </p:cNvCxnSpPr>
          <p:nvPr/>
        </p:nvCxnSpPr>
        <p:spPr bwMode="auto">
          <a:xfrm>
            <a:off x="5999163" y="5957888"/>
            <a:ext cx="0" cy="2000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25" name="AutoShape 35"/>
          <p:cNvCxnSpPr>
            <a:cxnSpLocks noChangeShapeType="1"/>
            <a:stCxn id="8199" idx="1"/>
            <a:endCxn id="8218" idx="0"/>
          </p:cNvCxnSpPr>
          <p:nvPr/>
        </p:nvCxnSpPr>
        <p:spPr bwMode="auto">
          <a:xfrm flipH="1">
            <a:off x="5999163" y="3657600"/>
            <a:ext cx="708025" cy="4429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26" name="AutoShape 36"/>
          <p:cNvCxnSpPr>
            <a:cxnSpLocks noChangeShapeType="1"/>
            <a:stCxn id="8199" idx="2"/>
            <a:endCxn id="8219" idx="0"/>
          </p:cNvCxnSpPr>
          <p:nvPr/>
        </p:nvCxnSpPr>
        <p:spPr bwMode="auto">
          <a:xfrm>
            <a:off x="7081838" y="3900488"/>
            <a:ext cx="0" cy="2000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27" name="AutoShape 37"/>
          <p:cNvCxnSpPr>
            <a:cxnSpLocks noChangeShapeType="1"/>
            <a:stCxn id="8218" idx="2"/>
            <a:endCxn id="8220" idx="0"/>
          </p:cNvCxnSpPr>
          <p:nvPr/>
        </p:nvCxnSpPr>
        <p:spPr bwMode="auto">
          <a:xfrm>
            <a:off x="5999163" y="4586288"/>
            <a:ext cx="0" cy="2000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457200" y="152400"/>
            <a:ext cx="8382000" cy="1143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作业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2.3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　已知文法，给出下述表达式的推导及语法树</a:t>
            </a:r>
            <a:b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(</a:t>
            </a:r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3) 	(</a:t>
            </a:r>
            <a:r>
              <a:rPr lang="en-US" altLang="zh-CN" sz="28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i+i</a:t>
            </a:r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593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作业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2.6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　已知文法，给出下述表达式的推导及语法树</a:t>
            </a:r>
            <a:br>
              <a:rPr lang="en-US" altLang="zh-CN" sz="2800" b="1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gsw-FR" altLang="zh-CN" sz="2800" b="1" dirty="0">
                <a:latin typeface="微软雅黑" pitchFamily="34" charset="-122"/>
                <a:ea typeface="微软雅黑" pitchFamily="34" charset="-122"/>
              </a:rPr>
              <a:t>5)	i+(i+i)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457200" y="1371600"/>
            <a:ext cx="3657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  <a:ea typeface="楷体_GB2312" pitchFamily="49" charset="-122"/>
              </a:rPr>
              <a:t>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</a:rPr>
              <a:t>表达式</a:t>
            </a:r>
            <a:r>
              <a:rPr lang="en-US" altLang="zh-CN" sz="2000">
                <a:latin typeface="Courier New" pitchFamily="49" charset="0"/>
                <a:ea typeface="楷体_GB2312" pitchFamily="49" charset="-122"/>
              </a:rPr>
              <a:t>&gt;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&lt;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表达式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&gt;+&lt;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项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 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项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&gt;+&lt;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项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 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因子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&gt;+&lt;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项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 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i+&lt;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项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 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i+&lt;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因子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 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i+(&lt;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表达式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&gt;)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 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i+(&lt;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表达式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&gt;+&lt;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项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&gt;)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 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i+(&lt;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项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&gt;+&lt;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项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&gt;)</a:t>
            </a:r>
            <a:endParaRPr lang="en-US" altLang="zh-CN" sz="2000" b="0">
              <a:latin typeface="Courier New" pitchFamily="49" charset="0"/>
              <a:ea typeface="楷体_GB2312" pitchFamily="49" charset="-122"/>
              <a:sym typeface="Symbol" pitchFamily="18" charset="2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 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i+(&lt;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因子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&gt;+&lt;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项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&gt;)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 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i+(i+&lt;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项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&gt;)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 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i+(i+&lt;</a:t>
            </a:r>
            <a:r>
              <a:rPr lang="zh-CN" altLang="en-US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因子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&gt;)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 </a:t>
            </a:r>
            <a:r>
              <a:rPr lang="en-US" altLang="zh-CN" sz="2000">
                <a:latin typeface="Courier New" pitchFamily="49" charset="0"/>
                <a:ea typeface="楷体_GB2312" pitchFamily="49" charset="-122"/>
                <a:sym typeface="Symbol" pitchFamily="18" charset="2"/>
              </a:rPr>
              <a:t>i+(i+i)</a:t>
            </a:r>
          </a:p>
        </p:txBody>
      </p:sp>
      <p:sp>
        <p:nvSpPr>
          <p:cNvPr id="8196" name="AutoShape 5"/>
          <p:cNvSpPr>
            <a:spLocks noChangeArrowheads="1"/>
          </p:cNvSpPr>
          <p:nvPr/>
        </p:nvSpPr>
        <p:spPr bwMode="auto">
          <a:xfrm>
            <a:off x="5400675" y="12954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表达式</a:t>
            </a:r>
          </a:p>
        </p:txBody>
      </p:sp>
      <p:sp>
        <p:nvSpPr>
          <p:cNvPr id="8197" name="AutoShape 6"/>
          <p:cNvSpPr>
            <a:spLocks noChangeArrowheads="1"/>
          </p:cNvSpPr>
          <p:nvPr/>
        </p:nvSpPr>
        <p:spPr bwMode="auto">
          <a:xfrm>
            <a:off x="6721475" y="19812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项</a:t>
            </a:r>
          </a:p>
        </p:txBody>
      </p:sp>
      <p:sp>
        <p:nvSpPr>
          <p:cNvPr id="8198" name="AutoShape 7"/>
          <p:cNvSpPr>
            <a:spLocks noChangeArrowheads="1"/>
          </p:cNvSpPr>
          <p:nvPr/>
        </p:nvSpPr>
        <p:spPr bwMode="auto">
          <a:xfrm>
            <a:off x="6721475" y="27178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因子</a:t>
            </a:r>
          </a:p>
        </p:txBody>
      </p:sp>
      <p:sp>
        <p:nvSpPr>
          <p:cNvPr id="8199" name="AutoShape 8"/>
          <p:cNvSpPr>
            <a:spLocks noChangeArrowheads="1"/>
          </p:cNvSpPr>
          <p:nvPr/>
        </p:nvSpPr>
        <p:spPr bwMode="auto">
          <a:xfrm>
            <a:off x="6721475" y="34290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表达式</a:t>
            </a:r>
          </a:p>
        </p:txBody>
      </p:sp>
      <p:sp>
        <p:nvSpPr>
          <p:cNvPr id="8200" name="AutoShape 9"/>
          <p:cNvSpPr>
            <a:spLocks noChangeArrowheads="1"/>
          </p:cNvSpPr>
          <p:nvPr/>
        </p:nvSpPr>
        <p:spPr bwMode="auto">
          <a:xfrm>
            <a:off x="7805738" y="4114800"/>
            <a:ext cx="719137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项</a:t>
            </a:r>
          </a:p>
        </p:txBody>
      </p:sp>
      <p:sp>
        <p:nvSpPr>
          <p:cNvPr id="8201" name="AutoShape 10"/>
          <p:cNvSpPr>
            <a:spLocks noChangeArrowheads="1"/>
          </p:cNvSpPr>
          <p:nvPr/>
        </p:nvSpPr>
        <p:spPr bwMode="auto">
          <a:xfrm>
            <a:off x="7805738" y="4800600"/>
            <a:ext cx="719137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因子</a:t>
            </a:r>
          </a:p>
        </p:txBody>
      </p:sp>
      <p:sp>
        <p:nvSpPr>
          <p:cNvPr id="8202" name="AutoShape 11"/>
          <p:cNvSpPr>
            <a:spLocks noChangeArrowheads="1"/>
          </p:cNvSpPr>
          <p:nvPr/>
        </p:nvSpPr>
        <p:spPr bwMode="auto">
          <a:xfrm>
            <a:off x="7805738" y="5486400"/>
            <a:ext cx="719137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楷体_GB2312" pitchFamily="49" charset="-122"/>
              </a:rPr>
              <a:t>i</a:t>
            </a:r>
          </a:p>
        </p:txBody>
      </p:sp>
      <p:sp>
        <p:nvSpPr>
          <p:cNvPr id="8203" name="AutoShape 12"/>
          <p:cNvSpPr>
            <a:spLocks noChangeArrowheads="1"/>
          </p:cNvSpPr>
          <p:nvPr/>
        </p:nvSpPr>
        <p:spPr bwMode="auto">
          <a:xfrm>
            <a:off x="5638800" y="32004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楷体_GB2312" pitchFamily="49" charset="-122"/>
              </a:rPr>
              <a:t>(</a:t>
            </a:r>
          </a:p>
        </p:txBody>
      </p:sp>
      <p:sp>
        <p:nvSpPr>
          <p:cNvPr id="8204" name="AutoShape 13"/>
          <p:cNvSpPr>
            <a:spLocks noChangeArrowheads="1"/>
          </p:cNvSpPr>
          <p:nvPr/>
        </p:nvSpPr>
        <p:spPr bwMode="auto">
          <a:xfrm>
            <a:off x="7805738" y="3200400"/>
            <a:ext cx="719137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楷体_GB2312" pitchFamily="49" charset="-122"/>
              </a:rPr>
              <a:t>)</a:t>
            </a:r>
          </a:p>
        </p:txBody>
      </p:sp>
      <p:cxnSp>
        <p:nvCxnSpPr>
          <p:cNvPr id="8205" name="AutoShape 14"/>
          <p:cNvCxnSpPr>
            <a:cxnSpLocks noChangeShapeType="1"/>
            <a:stCxn id="8196" idx="3"/>
            <a:endCxn id="8197" idx="0"/>
          </p:cNvCxnSpPr>
          <p:nvPr/>
        </p:nvCxnSpPr>
        <p:spPr bwMode="auto">
          <a:xfrm>
            <a:off x="6134100" y="1524000"/>
            <a:ext cx="947738" cy="4429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06" name="AutoShape 15"/>
          <p:cNvCxnSpPr>
            <a:cxnSpLocks noChangeShapeType="1"/>
            <a:stCxn id="8197" idx="2"/>
            <a:endCxn id="8198" idx="0"/>
          </p:cNvCxnSpPr>
          <p:nvPr/>
        </p:nvCxnSpPr>
        <p:spPr bwMode="auto">
          <a:xfrm>
            <a:off x="7081838" y="2452688"/>
            <a:ext cx="0" cy="250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07" name="AutoShape 16"/>
          <p:cNvCxnSpPr>
            <a:cxnSpLocks noChangeShapeType="1"/>
            <a:stCxn id="8198" idx="2"/>
            <a:endCxn id="8199" idx="0"/>
          </p:cNvCxnSpPr>
          <p:nvPr/>
        </p:nvCxnSpPr>
        <p:spPr bwMode="auto">
          <a:xfrm>
            <a:off x="7081838" y="3189288"/>
            <a:ext cx="0" cy="2254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08" name="AutoShape 17"/>
          <p:cNvCxnSpPr>
            <a:cxnSpLocks noChangeShapeType="1"/>
            <a:stCxn id="8199" idx="3"/>
            <a:endCxn id="8200" idx="0"/>
          </p:cNvCxnSpPr>
          <p:nvPr/>
        </p:nvCxnSpPr>
        <p:spPr bwMode="auto">
          <a:xfrm>
            <a:off x="7454900" y="3657600"/>
            <a:ext cx="711200" cy="4429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09" name="AutoShape 18"/>
          <p:cNvCxnSpPr>
            <a:cxnSpLocks noChangeShapeType="1"/>
            <a:stCxn id="8200" idx="2"/>
            <a:endCxn id="8201" idx="0"/>
          </p:cNvCxnSpPr>
          <p:nvPr/>
        </p:nvCxnSpPr>
        <p:spPr bwMode="auto">
          <a:xfrm>
            <a:off x="8166100" y="4586288"/>
            <a:ext cx="0" cy="2000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10" name="AutoShape 19"/>
          <p:cNvCxnSpPr>
            <a:cxnSpLocks noChangeShapeType="1"/>
            <a:stCxn id="8201" idx="2"/>
            <a:endCxn id="8202" idx="0"/>
          </p:cNvCxnSpPr>
          <p:nvPr/>
        </p:nvCxnSpPr>
        <p:spPr bwMode="auto">
          <a:xfrm>
            <a:off x="8166100" y="5272088"/>
            <a:ext cx="0" cy="2000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11" name="AutoShape 20"/>
          <p:cNvCxnSpPr>
            <a:cxnSpLocks noChangeShapeType="1"/>
            <a:stCxn id="8198" idx="1"/>
            <a:endCxn id="8203" idx="0"/>
          </p:cNvCxnSpPr>
          <p:nvPr/>
        </p:nvCxnSpPr>
        <p:spPr bwMode="auto">
          <a:xfrm flipH="1">
            <a:off x="5999163" y="2946400"/>
            <a:ext cx="708025" cy="2397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12" name="AutoShape 21"/>
          <p:cNvCxnSpPr>
            <a:cxnSpLocks noChangeShapeType="1"/>
            <a:stCxn id="8198" idx="3"/>
            <a:endCxn id="8204" idx="0"/>
          </p:cNvCxnSpPr>
          <p:nvPr/>
        </p:nvCxnSpPr>
        <p:spPr bwMode="auto">
          <a:xfrm>
            <a:off x="7454900" y="2946400"/>
            <a:ext cx="711200" cy="2397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8213" name="AutoShape 23"/>
          <p:cNvSpPr>
            <a:spLocks noChangeArrowheads="1"/>
          </p:cNvSpPr>
          <p:nvPr/>
        </p:nvSpPr>
        <p:spPr bwMode="auto">
          <a:xfrm>
            <a:off x="4081463" y="2057400"/>
            <a:ext cx="719137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表达式</a:t>
            </a:r>
          </a:p>
        </p:txBody>
      </p:sp>
      <p:sp>
        <p:nvSpPr>
          <p:cNvPr id="8214" name="AutoShape 24"/>
          <p:cNvSpPr>
            <a:spLocks noChangeArrowheads="1"/>
          </p:cNvSpPr>
          <p:nvPr/>
        </p:nvSpPr>
        <p:spPr bwMode="auto">
          <a:xfrm>
            <a:off x="5400675" y="20574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楷体_GB2312" pitchFamily="49" charset="-122"/>
              </a:rPr>
              <a:t>+</a:t>
            </a:r>
          </a:p>
        </p:txBody>
      </p:sp>
      <p:sp>
        <p:nvSpPr>
          <p:cNvPr id="8215" name="AutoShape 25"/>
          <p:cNvSpPr>
            <a:spLocks noChangeArrowheads="1"/>
          </p:cNvSpPr>
          <p:nvPr/>
        </p:nvSpPr>
        <p:spPr bwMode="auto">
          <a:xfrm>
            <a:off x="4081463" y="2725738"/>
            <a:ext cx="719137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项</a:t>
            </a:r>
          </a:p>
        </p:txBody>
      </p:sp>
      <p:sp>
        <p:nvSpPr>
          <p:cNvPr id="8216" name="AutoShape 26"/>
          <p:cNvSpPr>
            <a:spLocks noChangeArrowheads="1"/>
          </p:cNvSpPr>
          <p:nvPr/>
        </p:nvSpPr>
        <p:spPr bwMode="auto">
          <a:xfrm>
            <a:off x="4081463" y="3394075"/>
            <a:ext cx="719137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因子</a:t>
            </a:r>
          </a:p>
        </p:txBody>
      </p:sp>
      <p:sp>
        <p:nvSpPr>
          <p:cNvPr id="8217" name="AutoShape 27"/>
          <p:cNvSpPr>
            <a:spLocks noChangeArrowheads="1"/>
          </p:cNvSpPr>
          <p:nvPr/>
        </p:nvSpPr>
        <p:spPr bwMode="auto">
          <a:xfrm>
            <a:off x="4081463" y="4064000"/>
            <a:ext cx="719137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楷体_GB2312" pitchFamily="49" charset="-122"/>
              </a:rPr>
              <a:t>i</a:t>
            </a:r>
          </a:p>
        </p:txBody>
      </p:sp>
      <p:sp>
        <p:nvSpPr>
          <p:cNvPr id="8218" name="AutoShape 28"/>
          <p:cNvSpPr>
            <a:spLocks noChangeArrowheads="1"/>
          </p:cNvSpPr>
          <p:nvPr/>
        </p:nvSpPr>
        <p:spPr bwMode="auto">
          <a:xfrm>
            <a:off x="5638800" y="41148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表达式</a:t>
            </a:r>
          </a:p>
        </p:txBody>
      </p:sp>
      <p:sp>
        <p:nvSpPr>
          <p:cNvPr id="8219" name="AutoShape 29"/>
          <p:cNvSpPr>
            <a:spLocks noChangeArrowheads="1"/>
          </p:cNvSpPr>
          <p:nvPr/>
        </p:nvSpPr>
        <p:spPr bwMode="auto">
          <a:xfrm>
            <a:off x="6721475" y="41148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楷体_GB2312" pitchFamily="49" charset="-122"/>
              </a:rPr>
              <a:t>+</a:t>
            </a:r>
          </a:p>
        </p:txBody>
      </p:sp>
      <p:sp>
        <p:nvSpPr>
          <p:cNvPr id="8220" name="AutoShape 30"/>
          <p:cNvSpPr>
            <a:spLocks noChangeArrowheads="1"/>
          </p:cNvSpPr>
          <p:nvPr/>
        </p:nvSpPr>
        <p:spPr bwMode="auto">
          <a:xfrm>
            <a:off x="5638800" y="48006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项</a:t>
            </a:r>
          </a:p>
        </p:txBody>
      </p:sp>
      <p:sp>
        <p:nvSpPr>
          <p:cNvPr id="8221" name="AutoShape 31"/>
          <p:cNvSpPr>
            <a:spLocks noChangeArrowheads="1"/>
          </p:cNvSpPr>
          <p:nvPr/>
        </p:nvSpPr>
        <p:spPr bwMode="auto">
          <a:xfrm>
            <a:off x="5638800" y="54864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楷体_GB2312" pitchFamily="49" charset="-122"/>
              </a:rPr>
              <a:t>因子</a:t>
            </a:r>
          </a:p>
        </p:txBody>
      </p:sp>
      <p:sp>
        <p:nvSpPr>
          <p:cNvPr id="8222" name="AutoShape 32"/>
          <p:cNvSpPr>
            <a:spLocks noChangeArrowheads="1"/>
          </p:cNvSpPr>
          <p:nvPr/>
        </p:nvSpPr>
        <p:spPr bwMode="auto">
          <a:xfrm>
            <a:off x="5638800" y="6172200"/>
            <a:ext cx="719138" cy="457200"/>
          </a:xfrm>
          <a:prstGeom prst="roundRect">
            <a:avLst>
              <a:gd name="adj" fmla="val 32292"/>
            </a:avLst>
          </a:prstGeom>
          <a:solidFill>
            <a:schemeClr val="folHlink">
              <a:alpha val="50195"/>
            </a:schemeClr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楷体_GB2312" pitchFamily="49" charset="-122"/>
              </a:rPr>
              <a:t>i</a:t>
            </a:r>
          </a:p>
        </p:txBody>
      </p:sp>
      <p:cxnSp>
        <p:nvCxnSpPr>
          <p:cNvPr id="8223" name="AutoShape 33"/>
          <p:cNvCxnSpPr>
            <a:cxnSpLocks noChangeShapeType="1"/>
            <a:stCxn id="8220" idx="2"/>
            <a:endCxn id="8221" idx="0"/>
          </p:cNvCxnSpPr>
          <p:nvPr/>
        </p:nvCxnSpPr>
        <p:spPr bwMode="auto">
          <a:xfrm>
            <a:off x="5999163" y="5272088"/>
            <a:ext cx="0" cy="2000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24" name="AutoShape 34"/>
          <p:cNvCxnSpPr>
            <a:cxnSpLocks noChangeShapeType="1"/>
            <a:stCxn id="8221" idx="2"/>
            <a:endCxn id="8222" idx="0"/>
          </p:cNvCxnSpPr>
          <p:nvPr/>
        </p:nvCxnSpPr>
        <p:spPr bwMode="auto">
          <a:xfrm>
            <a:off x="5999163" y="5957888"/>
            <a:ext cx="0" cy="2000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25" name="AutoShape 35"/>
          <p:cNvCxnSpPr>
            <a:cxnSpLocks noChangeShapeType="1"/>
            <a:stCxn id="8199" idx="1"/>
            <a:endCxn id="8218" idx="0"/>
          </p:cNvCxnSpPr>
          <p:nvPr/>
        </p:nvCxnSpPr>
        <p:spPr bwMode="auto">
          <a:xfrm flipH="1">
            <a:off x="5999163" y="3657600"/>
            <a:ext cx="708025" cy="4429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26" name="AutoShape 36"/>
          <p:cNvCxnSpPr>
            <a:cxnSpLocks noChangeShapeType="1"/>
            <a:stCxn id="8199" idx="2"/>
            <a:endCxn id="8219" idx="0"/>
          </p:cNvCxnSpPr>
          <p:nvPr/>
        </p:nvCxnSpPr>
        <p:spPr bwMode="auto">
          <a:xfrm>
            <a:off x="7081838" y="3900488"/>
            <a:ext cx="0" cy="2000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27" name="AutoShape 37"/>
          <p:cNvCxnSpPr>
            <a:cxnSpLocks noChangeShapeType="1"/>
            <a:stCxn id="8218" idx="2"/>
            <a:endCxn id="8220" idx="0"/>
          </p:cNvCxnSpPr>
          <p:nvPr/>
        </p:nvCxnSpPr>
        <p:spPr bwMode="auto">
          <a:xfrm>
            <a:off x="5999163" y="4586288"/>
            <a:ext cx="0" cy="2000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28" name="AutoShape 38"/>
          <p:cNvCxnSpPr>
            <a:cxnSpLocks noChangeShapeType="1"/>
            <a:stCxn id="8196" idx="1"/>
            <a:endCxn id="8213" idx="0"/>
          </p:cNvCxnSpPr>
          <p:nvPr/>
        </p:nvCxnSpPr>
        <p:spPr bwMode="auto">
          <a:xfrm flipH="1">
            <a:off x="4441825" y="1524000"/>
            <a:ext cx="944563" cy="5191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29" name="AutoShape 39"/>
          <p:cNvCxnSpPr>
            <a:cxnSpLocks noChangeShapeType="1"/>
            <a:stCxn id="8196" idx="2"/>
            <a:endCxn id="8214" idx="0"/>
          </p:cNvCxnSpPr>
          <p:nvPr/>
        </p:nvCxnSpPr>
        <p:spPr bwMode="auto">
          <a:xfrm>
            <a:off x="5761038" y="1766888"/>
            <a:ext cx="0" cy="2762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30" name="AutoShape 40"/>
          <p:cNvCxnSpPr>
            <a:cxnSpLocks noChangeShapeType="1"/>
            <a:stCxn id="8213" idx="2"/>
            <a:endCxn id="8215" idx="0"/>
          </p:cNvCxnSpPr>
          <p:nvPr/>
        </p:nvCxnSpPr>
        <p:spPr bwMode="auto">
          <a:xfrm>
            <a:off x="4441825" y="2528888"/>
            <a:ext cx="0" cy="18256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31" name="AutoShape 41"/>
          <p:cNvCxnSpPr>
            <a:cxnSpLocks noChangeShapeType="1"/>
            <a:stCxn id="8215" idx="2"/>
            <a:endCxn id="8216" idx="0"/>
          </p:cNvCxnSpPr>
          <p:nvPr/>
        </p:nvCxnSpPr>
        <p:spPr bwMode="auto">
          <a:xfrm>
            <a:off x="4441825" y="3197225"/>
            <a:ext cx="0" cy="18256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32" name="AutoShape 42"/>
          <p:cNvCxnSpPr>
            <a:cxnSpLocks noChangeShapeType="1"/>
            <a:stCxn id="8216" idx="2"/>
            <a:endCxn id="8217" idx="0"/>
          </p:cNvCxnSpPr>
          <p:nvPr/>
        </p:nvCxnSpPr>
        <p:spPr bwMode="auto">
          <a:xfrm>
            <a:off x="4441825" y="3865563"/>
            <a:ext cx="0" cy="18415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257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作业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　考虑下面上下文无关文法：</a:t>
            </a:r>
            <a:br>
              <a:rPr lang="zh-CN" altLang="en-US" sz="2800" b="1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S→SS* | SS+ |a</a:t>
            </a:r>
          </a:p>
          <a:p>
            <a:pPr lvl="1" eaLnBrk="1" hangingPunct="1"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表明通过此文法如何生成串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aa+a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，并为该串构造推导树</a:t>
            </a:r>
          </a:p>
          <a:p>
            <a:pPr lvl="1" eaLnBrk="1" hangingPunct="1"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该文法生成的语言是什么？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3" name="Oval 5"/>
          <p:cNvSpPr>
            <a:spLocks noChangeAspect="1" noChangeArrowheads="1"/>
          </p:cNvSpPr>
          <p:nvPr/>
        </p:nvSpPr>
        <p:spPr bwMode="auto">
          <a:xfrm>
            <a:off x="2565400" y="3454400"/>
            <a:ext cx="431800" cy="431800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S</a:t>
            </a:r>
          </a:p>
        </p:txBody>
      </p:sp>
      <p:sp>
        <p:nvSpPr>
          <p:cNvPr id="22534" name="Oval 6"/>
          <p:cNvSpPr>
            <a:spLocks noChangeAspect="1" noChangeArrowheads="1"/>
          </p:cNvSpPr>
          <p:nvPr/>
        </p:nvSpPr>
        <p:spPr bwMode="auto">
          <a:xfrm>
            <a:off x="1117600" y="4445000"/>
            <a:ext cx="431800" cy="431800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S</a:t>
            </a:r>
          </a:p>
        </p:txBody>
      </p:sp>
      <p:sp>
        <p:nvSpPr>
          <p:cNvPr id="22535" name="Oval 7"/>
          <p:cNvSpPr>
            <a:spLocks noChangeAspect="1" noChangeArrowheads="1"/>
          </p:cNvSpPr>
          <p:nvPr/>
        </p:nvSpPr>
        <p:spPr bwMode="auto">
          <a:xfrm>
            <a:off x="2565400" y="4445000"/>
            <a:ext cx="431800" cy="431800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S</a:t>
            </a:r>
          </a:p>
        </p:txBody>
      </p:sp>
      <p:sp>
        <p:nvSpPr>
          <p:cNvPr id="22536" name="Oval 8"/>
          <p:cNvSpPr>
            <a:spLocks noChangeAspect="1" noChangeArrowheads="1"/>
          </p:cNvSpPr>
          <p:nvPr/>
        </p:nvSpPr>
        <p:spPr bwMode="auto">
          <a:xfrm>
            <a:off x="3403600" y="4445000"/>
            <a:ext cx="431800" cy="431800"/>
          </a:xfrm>
          <a:prstGeom prst="ellipse">
            <a:avLst/>
          </a:prstGeom>
          <a:solidFill>
            <a:srgbClr val="FFFF99">
              <a:alpha val="50000"/>
            </a:srgb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*</a:t>
            </a:r>
          </a:p>
        </p:txBody>
      </p:sp>
      <p:sp>
        <p:nvSpPr>
          <p:cNvPr id="22537" name="Oval 9"/>
          <p:cNvSpPr>
            <a:spLocks noChangeAspect="1" noChangeArrowheads="1"/>
          </p:cNvSpPr>
          <p:nvPr/>
        </p:nvSpPr>
        <p:spPr bwMode="auto">
          <a:xfrm>
            <a:off x="457200" y="5207000"/>
            <a:ext cx="431800" cy="431800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S</a:t>
            </a:r>
          </a:p>
        </p:txBody>
      </p:sp>
      <p:sp>
        <p:nvSpPr>
          <p:cNvPr id="22538" name="Oval 10"/>
          <p:cNvSpPr>
            <a:spLocks noChangeAspect="1" noChangeArrowheads="1"/>
          </p:cNvSpPr>
          <p:nvPr/>
        </p:nvSpPr>
        <p:spPr bwMode="auto">
          <a:xfrm>
            <a:off x="1117600" y="5207000"/>
            <a:ext cx="431800" cy="431800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S</a:t>
            </a:r>
          </a:p>
        </p:txBody>
      </p:sp>
      <p:sp>
        <p:nvSpPr>
          <p:cNvPr id="22539" name="Oval 11"/>
          <p:cNvSpPr>
            <a:spLocks noChangeAspect="1" noChangeArrowheads="1"/>
          </p:cNvSpPr>
          <p:nvPr/>
        </p:nvSpPr>
        <p:spPr bwMode="auto">
          <a:xfrm>
            <a:off x="1803400" y="5207000"/>
            <a:ext cx="431800" cy="431800"/>
          </a:xfrm>
          <a:prstGeom prst="ellipse">
            <a:avLst/>
          </a:prstGeom>
          <a:solidFill>
            <a:srgbClr val="FFFF99">
              <a:alpha val="50000"/>
            </a:srgb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＋</a:t>
            </a:r>
          </a:p>
        </p:txBody>
      </p:sp>
      <p:sp>
        <p:nvSpPr>
          <p:cNvPr id="22540" name="Oval 12"/>
          <p:cNvSpPr>
            <a:spLocks noChangeAspect="1" noChangeArrowheads="1"/>
          </p:cNvSpPr>
          <p:nvPr/>
        </p:nvSpPr>
        <p:spPr bwMode="auto">
          <a:xfrm>
            <a:off x="2565400" y="5207000"/>
            <a:ext cx="431800" cy="431800"/>
          </a:xfrm>
          <a:prstGeom prst="ellipse">
            <a:avLst/>
          </a:prstGeom>
          <a:solidFill>
            <a:srgbClr val="FFFF99">
              <a:alpha val="50000"/>
            </a:srgb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a</a:t>
            </a:r>
          </a:p>
        </p:txBody>
      </p:sp>
      <p:sp>
        <p:nvSpPr>
          <p:cNvPr id="22543" name="Oval 15"/>
          <p:cNvSpPr>
            <a:spLocks noChangeAspect="1" noChangeArrowheads="1"/>
          </p:cNvSpPr>
          <p:nvPr/>
        </p:nvSpPr>
        <p:spPr bwMode="auto">
          <a:xfrm>
            <a:off x="1117600" y="6045200"/>
            <a:ext cx="431800" cy="431800"/>
          </a:xfrm>
          <a:prstGeom prst="ellipse">
            <a:avLst/>
          </a:prstGeom>
          <a:solidFill>
            <a:srgbClr val="FFFF99">
              <a:alpha val="50000"/>
            </a:srgb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a</a:t>
            </a:r>
          </a:p>
        </p:txBody>
      </p:sp>
      <p:sp>
        <p:nvSpPr>
          <p:cNvPr id="22544" name="Oval 16"/>
          <p:cNvSpPr>
            <a:spLocks noChangeAspect="1" noChangeArrowheads="1"/>
          </p:cNvSpPr>
          <p:nvPr/>
        </p:nvSpPr>
        <p:spPr bwMode="auto">
          <a:xfrm>
            <a:off x="457200" y="6045200"/>
            <a:ext cx="431800" cy="431800"/>
          </a:xfrm>
          <a:prstGeom prst="ellipse">
            <a:avLst/>
          </a:prstGeom>
          <a:solidFill>
            <a:srgbClr val="FFFF99">
              <a:alpha val="50000"/>
            </a:srgb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a</a:t>
            </a:r>
          </a:p>
        </p:txBody>
      </p:sp>
      <p:cxnSp>
        <p:nvCxnSpPr>
          <p:cNvPr id="9229" name="AutoShape 18"/>
          <p:cNvCxnSpPr>
            <a:cxnSpLocks noChangeShapeType="1"/>
            <a:stCxn id="22533" idx="4"/>
            <a:endCxn id="22534" idx="0"/>
          </p:cNvCxnSpPr>
          <p:nvPr/>
        </p:nvCxnSpPr>
        <p:spPr bwMode="auto">
          <a:xfrm flipH="1">
            <a:off x="1333500" y="3900488"/>
            <a:ext cx="1447800" cy="5302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9230" name="AutoShape 20"/>
          <p:cNvCxnSpPr>
            <a:cxnSpLocks noChangeShapeType="1"/>
            <a:stCxn id="22533" idx="4"/>
            <a:endCxn id="22535" idx="0"/>
          </p:cNvCxnSpPr>
          <p:nvPr/>
        </p:nvCxnSpPr>
        <p:spPr bwMode="auto">
          <a:xfrm>
            <a:off x="2781300" y="3900488"/>
            <a:ext cx="0" cy="5302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9231" name="AutoShape 21"/>
          <p:cNvCxnSpPr>
            <a:cxnSpLocks noChangeShapeType="1"/>
            <a:stCxn id="22533" idx="4"/>
            <a:endCxn id="22536" idx="0"/>
          </p:cNvCxnSpPr>
          <p:nvPr/>
        </p:nvCxnSpPr>
        <p:spPr bwMode="auto">
          <a:xfrm>
            <a:off x="2781300" y="3900488"/>
            <a:ext cx="838200" cy="5302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9232" name="AutoShape 22"/>
          <p:cNvCxnSpPr>
            <a:cxnSpLocks noChangeShapeType="1"/>
            <a:stCxn id="22534" idx="4"/>
            <a:endCxn id="22537" idx="0"/>
          </p:cNvCxnSpPr>
          <p:nvPr/>
        </p:nvCxnSpPr>
        <p:spPr bwMode="auto">
          <a:xfrm flipH="1">
            <a:off x="673100" y="4891088"/>
            <a:ext cx="660400" cy="3016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9233" name="AutoShape 23"/>
          <p:cNvCxnSpPr>
            <a:cxnSpLocks noChangeShapeType="1"/>
            <a:stCxn id="22534" idx="4"/>
            <a:endCxn id="22538" idx="0"/>
          </p:cNvCxnSpPr>
          <p:nvPr/>
        </p:nvCxnSpPr>
        <p:spPr bwMode="auto">
          <a:xfrm>
            <a:off x="1333500" y="4891088"/>
            <a:ext cx="0" cy="3016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9234" name="AutoShape 24"/>
          <p:cNvCxnSpPr>
            <a:cxnSpLocks noChangeShapeType="1"/>
            <a:stCxn id="22534" idx="4"/>
            <a:endCxn id="22539" idx="0"/>
          </p:cNvCxnSpPr>
          <p:nvPr/>
        </p:nvCxnSpPr>
        <p:spPr bwMode="auto">
          <a:xfrm>
            <a:off x="1333500" y="4891088"/>
            <a:ext cx="685800" cy="3016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9235" name="AutoShape 25"/>
          <p:cNvCxnSpPr>
            <a:cxnSpLocks noChangeShapeType="1"/>
            <a:stCxn id="22535" idx="4"/>
            <a:endCxn id="22540" idx="0"/>
          </p:cNvCxnSpPr>
          <p:nvPr/>
        </p:nvCxnSpPr>
        <p:spPr bwMode="auto">
          <a:xfrm>
            <a:off x="2781300" y="4891088"/>
            <a:ext cx="0" cy="3016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9236" name="AutoShape 26"/>
          <p:cNvCxnSpPr>
            <a:cxnSpLocks noChangeShapeType="1"/>
            <a:stCxn id="22538" idx="4"/>
            <a:endCxn id="22543" idx="0"/>
          </p:cNvCxnSpPr>
          <p:nvPr/>
        </p:nvCxnSpPr>
        <p:spPr bwMode="auto">
          <a:xfrm>
            <a:off x="1333500" y="5653088"/>
            <a:ext cx="0" cy="377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9237" name="AutoShape 27"/>
          <p:cNvCxnSpPr>
            <a:cxnSpLocks noChangeShapeType="1"/>
            <a:stCxn id="22537" idx="4"/>
            <a:endCxn id="22544" idx="0"/>
          </p:cNvCxnSpPr>
          <p:nvPr/>
        </p:nvCxnSpPr>
        <p:spPr bwMode="auto">
          <a:xfrm>
            <a:off x="673100" y="5653088"/>
            <a:ext cx="0" cy="377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4191000" y="3581400"/>
            <a:ext cx="4648200" cy="267765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400" b="0">
                <a:latin typeface="微软雅黑" pitchFamily="34" charset="-122"/>
                <a:ea typeface="微软雅黑" pitchFamily="34" charset="-122"/>
              </a:rPr>
              <a:t>该文法所生成的语言为加、乘法算术运算</a:t>
            </a:r>
            <a:r>
              <a:rPr lang="zh-CN" altLang="en-US" sz="2400" b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表达式的逆波兰式形式</a:t>
            </a:r>
            <a:r>
              <a:rPr lang="zh-CN" altLang="en-US" sz="2400" b="0">
                <a:latin typeface="微软雅黑" pitchFamily="34" charset="-122"/>
                <a:ea typeface="微软雅黑" pitchFamily="34" charset="-122"/>
              </a:rPr>
              <a:t>（或后缀形式）</a:t>
            </a:r>
          </a:p>
          <a:p>
            <a:pPr algn="l">
              <a:defRPr/>
            </a:pPr>
            <a:r>
              <a:rPr lang="zh-CN" altLang="en-US" sz="2400" b="0">
                <a:latin typeface="微软雅黑" pitchFamily="34" charset="-122"/>
                <a:ea typeface="微软雅黑" pitchFamily="34" charset="-122"/>
              </a:rPr>
              <a:t>这种表示法将运算对象写在前面，运算符号写在后面</a:t>
            </a:r>
          </a:p>
          <a:p>
            <a:pPr algn="l">
              <a:defRPr/>
            </a:pPr>
            <a:r>
              <a:rPr lang="zh-CN" altLang="en-US" sz="2400" b="0"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40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aa+</a:t>
            </a:r>
            <a:r>
              <a:rPr lang="zh-CN" altLang="en-US" sz="240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、</a:t>
            </a:r>
            <a:r>
              <a:rPr lang="en-US" altLang="zh-CN" sz="240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aa*</a:t>
            </a:r>
            <a:r>
              <a:rPr lang="zh-CN" altLang="en-US" sz="240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、</a:t>
            </a:r>
            <a:r>
              <a:rPr lang="en-US" altLang="zh-CN" sz="240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aa+a*</a:t>
            </a:r>
            <a:r>
              <a:rPr lang="zh-CN" altLang="en-US" sz="240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，</a:t>
            </a:r>
            <a:r>
              <a:rPr lang="en-US" altLang="zh-CN" sz="240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aa*a+a*a*</a:t>
            </a:r>
            <a:r>
              <a:rPr lang="zh-CN" altLang="en-US" sz="2400" b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等</a:t>
            </a:r>
          </a:p>
        </p:txBody>
      </p:sp>
      <p:sp>
        <p:nvSpPr>
          <p:cNvPr id="9239" name="Text Box 30"/>
          <p:cNvSpPr txBox="1">
            <a:spLocks noChangeArrowheads="1"/>
          </p:cNvSpPr>
          <p:nvPr/>
        </p:nvSpPr>
        <p:spPr bwMode="auto">
          <a:xfrm>
            <a:off x="803884" y="3043535"/>
            <a:ext cx="7863050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altLang="zh-CN" sz="2400">
                <a:latin typeface="Courier New" pitchFamily="49" charset="0"/>
                <a:cs typeface="Courier New" pitchFamily="49" charset="0"/>
                <a:sym typeface="Symbol" pitchFamily="18" charset="2"/>
              </a:rPr>
              <a:t></a:t>
            </a:r>
            <a:r>
              <a:rPr lang="en-US" altLang="zh-CN" sz="240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" pitchFamily="2" charset="2"/>
              </a:rPr>
              <a:t> </a:t>
            </a:r>
            <a:r>
              <a:rPr lang="en-US" altLang="zh-CN" sz="2400">
                <a:latin typeface="Courier New" pitchFamily="49" charset="0"/>
                <a:cs typeface="Courier New" pitchFamily="49" charset="0"/>
                <a:sym typeface="Symbol" pitchFamily="18" charset="2"/>
              </a:rPr>
              <a:t>SS*</a:t>
            </a:r>
            <a:r>
              <a:rPr lang="en-US" altLang="zh-CN" sz="240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" pitchFamily="2" charset="2"/>
              </a:rPr>
              <a:t> </a:t>
            </a:r>
            <a:r>
              <a:rPr lang="en-US" altLang="zh-CN" sz="2400">
                <a:latin typeface="Courier New" pitchFamily="49" charset="0"/>
                <a:cs typeface="Courier New" pitchFamily="49" charset="0"/>
                <a:sym typeface="Symbol" pitchFamily="18" charset="2"/>
              </a:rPr>
              <a:t></a:t>
            </a:r>
            <a:r>
              <a:rPr lang="en-US" altLang="zh-CN" sz="240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" pitchFamily="2" charset="2"/>
              </a:rPr>
              <a:t> </a:t>
            </a:r>
            <a:r>
              <a:rPr lang="en-US" altLang="zh-CN" sz="2400">
                <a:latin typeface="Courier New" pitchFamily="49" charset="0"/>
                <a:cs typeface="Courier New" pitchFamily="49" charset="0"/>
                <a:sym typeface="Symbol" pitchFamily="18" charset="2"/>
              </a:rPr>
              <a:t>Sa*</a:t>
            </a:r>
            <a:r>
              <a:rPr lang="en-US" altLang="zh-CN" sz="240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" pitchFamily="2" charset="2"/>
              </a:rPr>
              <a:t> </a:t>
            </a:r>
            <a:r>
              <a:rPr lang="en-US" altLang="zh-CN" sz="2400">
                <a:latin typeface="Courier New" pitchFamily="49" charset="0"/>
                <a:cs typeface="Courier New" pitchFamily="49" charset="0"/>
                <a:sym typeface="Symbol" pitchFamily="18" charset="2"/>
              </a:rPr>
              <a:t></a:t>
            </a:r>
            <a:r>
              <a:rPr lang="en-US" altLang="zh-CN" sz="240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" pitchFamily="2" charset="2"/>
              </a:rPr>
              <a:t> </a:t>
            </a:r>
            <a:r>
              <a:rPr lang="en-US" altLang="zh-CN" sz="2400">
                <a:latin typeface="Courier New" pitchFamily="49" charset="0"/>
                <a:cs typeface="Courier New" pitchFamily="49" charset="0"/>
                <a:sym typeface="Symbol" pitchFamily="18" charset="2"/>
              </a:rPr>
              <a:t>SS+a*</a:t>
            </a:r>
            <a:r>
              <a:rPr lang="en-US" altLang="zh-CN" sz="240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" pitchFamily="2" charset="2"/>
              </a:rPr>
              <a:t> </a:t>
            </a:r>
            <a:r>
              <a:rPr lang="en-US" altLang="zh-CN" sz="2400">
                <a:latin typeface="Courier New" pitchFamily="49" charset="0"/>
                <a:cs typeface="Courier New" pitchFamily="49" charset="0"/>
                <a:sym typeface="Symbol" pitchFamily="18" charset="2"/>
              </a:rPr>
              <a:t></a:t>
            </a:r>
            <a:r>
              <a:rPr lang="en-US" altLang="zh-CN" sz="240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" pitchFamily="2" charset="2"/>
              </a:rPr>
              <a:t> </a:t>
            </a:r>
            <a:r>
              <a:rPr lang="en-US" altLang="zh-CN" sz="2400">
                <a:latin typeface="Courier New" pitchFamily="49" charset="0"/>
                <a:cs typeface="Courier New" pitchFamily="49" charset="0"/>
                <a:sym typeface="Symbol" pitchFamily="18" charset="2"/>
              </a:rPr>
              <a:t>Sa+a*</a:t>
            </a:r>
            <a:r>
              <a:rPr lang="en-US" altLang="zh-CN" sz="240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" pitchFamily="2" charset="2"/>
              </a:rPr>
              <a:t> </a:t>
            </a:r>
            <a:r>
              <a:rPr lang="en-US" altLang="zh-CN" sz="2400">
                <a:latin typeface="Courier New" pitchFamily="49" charset="0"/>
                <a:cs typeface="Courier New" pitchFamily="49" charset="0"/>
                <a:sym typeface="Symbol" pitchFamily="18" charset="2"/>
              </a:rPr>
              <a:t></a:t>
            </a:r>
            <a:r>
              <a:rPr lang="en-US" altLang="zh-CN" sz="240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" pitchFamily="2" charset="2"/>
              </a:rPr>
              <a:t> </a:t>
            </a:r>
            <a:r>
              <a:rPr lang="en-US" altLang="zh-CN" sz="2400">
                <a:latin typeface="Courier New" pitchFamily="49" charset="0"/>
                <a:cs typeface="Courier New" pitchFamily="49" charset="0"/>
                <a:sym typeface="Symbol" pitchFamily="18" charset="2"/>
              </a:rPr>
              <a:t>aa+a*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作业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2.5</a:t>
            </a:r>
            <a:r>
              <a:rPr lang="zh-CN" altLang="en-US" sz="2800" dirty="0">
                <a:latin typeface="Courier New" pitchFamily="49" charset="0"/>
              </a:rPr>
              <a:t>　令文法</a:t>
            </a:r>
            <a:r>
              <a:rPr lang="en-US" altLang="zh-CN" sz="2800" dirty="0">
                <a:latin typeface="Courier New" pitchFamily="49" charset="0"/>
              </a:rPr>
              <a:t>G[E]</a:t>
            </a:r>
            <a:r>
              <a:rPr lang="zh-CN" altLang="en-US" sz="2800" dirty="0">
                <a:latin typeface="Courier New" pitchFamily="49" charset="0"/>
              </a:rPr>
              <a:t>为</a:t>
            </a:r>
            <a:endParaRPr lang="zh-CN" altLang="en-US" sz="28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 → T | E+T | E-T</a:t>
            </a:r>
            <a:br>
              <a:rPr lang="en-US" altLang="zh-CN" dirty="0"/>
            </a:br>
            <a:r>
              <a:rPr lang="en-US" altLang="zh-CN" dirty="0"/>
              <a:t>T → F | T*F | T/F</a:t>
            </a:r>
            <a:br>
              <a:rPr lang="en-US" altLang="zh-CN" dirty="0"/>
            </a:br>
            <a:r>
              <a:rPr lang="en-US" altLang="zh-CN" dirty="0" err="1"/>
              <a:t>F</a:t>
            </a:r>
            <a:r>
              <a:rPr lang="en-US" altLang="zh-CN" dirty="0"/>
              <a:t> → ( E )  |  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zh-CN" altLang="en-US" dirty="0"/>
              <a:t>证明：</a:t>
            </a:r>
            <a:r>
              <a:rPr lang="en-US" altLang="zh-CN" dirty="0"/>
              <a:t>(E+T)*F</a:t>
            </a:r>
            <a:r>
              <a:rPr lang="zh-CN" altLang="en-US" dirty="0"/>
              <a:t>是它的一个句型，指出这个句型的所有短语、直接短语和句柄。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1935</TotalTime>
  <Words>2302</Words>
  <Application>Microsoft Office PowerPoint</Application>
  <PresentationFormat>全屏显示(4:3)</PresentationFormat>
  <Paragraphs>322</Paragraphs>
  <Slides>27</Slides>
  <Notes>0</Notes>
  <HiddenSlides>6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黑体</vt:lpstr>
      <vt:lpstr>楷体</vt:lpstr>
      <vt:lpstr>楷体_GB2312</vt:lpstr>
      <vt:lpstr>宋体</vt:lpstr>
      <vt:lpstr>微软雅黑</vt:lpstr>
      <vt:lpstr>Arial</vt:lpstr>
      <vt:lpstr>Calibri</vt:lpstr>
      <vt:lpstr>Constantia</vt:lpstr>
      <vt:lpstr>Courier New</vt:lpstr>
      <vt:lpstr>Webdings</vt:lpstr>
      <vt:lpstr>Wingdings</vt:lpstr>
      <vt:lpstr>Wingdings 2</vt:lpstr>
      <vt:lpstr>流畅</vt:lpstr>
      <vt:lpstr>第二章 文法和语言</vt:lpstr>
      <vt:lpstr>作业2.1　写一文法，使其语言是偶正整数的集合</vt:lpstr>
      <vt:lpstr>作业2.2　写一文法，使其语言是偶正整数的集合——(1)允许0打头</vt:lpstr>
      <vt:lpstr>PowerPoint 演示文稿</vt:lpstr>
      <vt:lpstr>PowerPoint 演示文稿</vt:lpstr>
      <vt:lpstr>PowerPoint 演示文稿</vt:lpstr>
      <vt:lpstr>作业2.6　已知文法，给出下述表达式的推导及语法树 (5) i+(i+i)</vt:lpstr>
      <vt:lpstr>PowerPoint 演示文稿</vt:lpstr>
      <vt:lpstr>作业2.5　令文法G[E]为</vt:lpstr>
      <vt:lpstr>句型： (E+T)*F</vt:lpstr>
      <vt:lpstr>作业2.6</vt:lpstr>
      <vt:lpstr>句型：&lt;E&gt;&lt;T&gt;&lt;F&gt;&lt;MOP&gt;&lt;POP&gt;</vt:lpstr>
      <vt:lpstr>练习题</vt:lpstr>
      <vt:lpstr>练习2.1　文法G：S→xSx|y所识别的语言是</vt:lpstr>
      <vt:lpstr>练习2.2　文法G描述的语言L(G)是指</vt:lpstr>
      <vt:lpstr>练习2.3　由文法开始符经0步或多步推导产生的文法符号序列是________</vt:lpstr>
      <vt:lpstr>练习2.4　如果文法G是无二义的，则他的任何句子________</vt:lpstr>
      <vt:lpstr>练习2.5　设文法为：S→SA | A    A→a | b，则对句子aba，下面是规范推导的是________</vt:lpstr>
      <vt:lpstr>练习2.6　填空题</vt:lpstr>
      <vt:lpstr>练习2.7　文法G[S]</vt:lpstr>
      <vt:lpstr>PowerPoint 演示文稿</vt:lpstr>
      <vt:lpstr>练习2.8　指出下列文法的类型，并给出所描述的语言</vt:lpstr>
      <vt:lpstr>PowerPoint 演示文稿</vt:lpstr>
      <vt:lpstr>PowerPoint 演示文稿</vt:lpstr>
      <vt:lpstr>PowerPoint 演示文稿</vt:lpstr>
      <vt:lpstr>PowerPoint 演示文稿</vt:lpstr>
      <vt:lpstr>第二章　知识点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</dc:creator>
  <cp:lastModifiedBy>Zag Y</cp:lastModifiedBy>
  <cp:revision>181</cp:revision>
  <cp:lastPrinted>1601-01-01T00:00:00Z</cp:lastPrinted>
  <dcterms:created xsi:type="dcterms:W3CDTF">1601-01-01T00:00:00Z</dcterms:created>
  <dcterms:modified xsi:type="dcterms:W3CDTF">2023-11-26T10:34:53Z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