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98" r:id="rId3"/>
    <p:sldId id="299" r:id="rId4"/>
    <p:sldId id="300" r:id="rId5"/>
    <p:sldId id="259" r:id="rId6"/>
    <p:sldId id="276" r:id="rId7"/>
    <p:sldId id="260" r:id="rId8"/>
    <p:sldId id="283" r:id="rId9"/>
    <p:sldId id="267" r:id="rId10"/>
    <p:sldId id="263" r:id="rId11"/>
    <p:sldId id="296" r:id="rId12"/>
    <p:sldId id="297" r:id="rId13"/>
    <p:sldId id="270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1" autoAdjust="0"/>
    <p:restoredTop sz="86356" autoAdjust="0"/>
  </p:normalViewPr>
  <p:slideViewPr>
    <p:cSldViewPr>
      <p:cViewPr varScale="1">
        <p:scale>
          <a:sx n="100" d="100"/>
          <a:sy n="100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9AE72-85F3-420C-A8E6-85E9DECB2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9D56B-F99C-4827-BD38-7AEC6112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6E353-4266-4828-A01A-D6F514018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992E9-0ABB-4521-A679-9F0BEC2E7B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37E90-03EC-460A-83BE-A8035CF67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A631-683B-44E9-AE0D-20EFA0A59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81E68-2FC9-470A-85F0-703768CBC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82871-A64D-48FD-B2DF-462482472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2749B-FBBB-4B78-8C6A-26B4D02D1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FAB53-0CE6-4143-8A52-1BE181804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506E6-DF85-439B-A463-A50670A39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31C22-243C-439C-8DD1-0480AB1F0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F2F8C-E49A-4125-B844-B9F45B465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C5296CB-607C-4F0F-BAD6-00B2C67FD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zh-CN" altLang="zh-CN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</a:rPr>
              <a:t>第三章 </a:t>
            </a:r>
            <a:r>
              <a:rPr lang="zh-CN" altLang="en-US" sz="4400" dirty="0">
                <a:solidFill>
                  <a:schemeClr val="bg1"/>
                </a:solidFill>
              </a:rPr>
              <a:t>词法分析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练习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</a:t>
            </a:r>
            <a:r>
              <a:rPr lang="zh-CN" altLang="en-US" dirty="0"/>
              <a:t>　有限自动机能识别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(A) </a:t>
            </a:r>
            <a:r>
              <a:rPr lang="zh-CN" altLang="en-US" sz="2800"/>
              <a:t>上下文无关文法 </a:t>
            </a:r>
          </a:p>
          <a:p>
            <a:pPr eaLnBrk="1" hangingPunct="1"/>
            <a:r>
              <a:rPr lang="en-US" altLang="zh-CN" sz="2800"/>
              <a:t>(B) </a:t>
            </a:r>
            <a:r>
              <a:rPr lang="zh-CN" altLang="en-US" sz="2800"/>
              <a:t>上下文有关文法</a:t>
            </a:r>
          </a:p>
          <a:p>
            <a:pPr eaLnBrk="1" hangingPunct="1"/>
            <a:r>
              <a:rPr lang="en-US" altLang="zh-CN" sz="2800"/>
              <a:t>(C) </a:t>
            </a:r>
            <a:r>
              <a:rPr lang="zh-CN" altLang="en-US" sz="2800"/>
              <a:t>正规文法</a:t>
            </a:r>
          </a:p>
          <a:p>
            <a:pPr eaLnBrk="1" hangingPunct="1"/>
            <a:r>
              <a:rPr lang="en-US" altLang="zh-CN" sz="2800"/>
              <a:t>(D) 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一定成立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903288" cy="1189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练习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3.3</a:t>
            </a:r>
            <a:r>
              <a:rPr lang="zh-CN" altLang="en-US" dirty="0"/>
              <a:t>　构造一个不具有</a:t>
            </a:r>
            <a:r>
              <a:rPr lang="en-US" altLang="zh-CN" dirty="0"/>
              <a:t>ε</a:t>
            </a:r>
            <a:r>
              <a:rPr lang="zh-CN" altLang="en-US" dirty="0"/>
              <a:t>转移的</a:t>
            </a:r>
            <a:r>
              <a:rPr lang="en-US" altLang="zh-CN" dirty="0"/>
              <a:t>DFA  M’ , </a:t>
            </a:r>
            <a:r>
              <a:rPr lang="zh-CN" altLang="en-US" dirty="0"/>
              <a:t>使得</a:t>
            </a:r>
            <a:r>
              <a:rPr lang="en-US" altLang="zh-CN" dirty="0"/>
              <a:t>L(M’)=L(M)</a:t>
            </a:r>
            <a:endParaRPr lang="zh-CN" altLang="en-US" dirty="0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1927225"/>
            <a:ext cx="3511550" cy="1050925"/>
            <a:chOff x="288" y="1214"/>
            <a:chExt cx="2212" cy="662"/>
          </a:xfrm>
        </p:grpSpPr>
        <p:sp>
          <p:nvSpPr>
            <p:cNvPr id="22600" name="Oval 4"/>
            <p:cNvSpPr>
              <a:spLocks noChangeAspect="1" noChangeArrowheads="1"/>
            </p:cNvSpPr>
            <p:nvPr/>
          </p:nvSpPr>
          <p:spPr bwMode="auto">
            <a:xfrm>
              <a:off x="624" y="1536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q</a:t>
              </a:r>
              <a:r>
                <a:rPr lang="en-US" altLang="zh-CN" sz="2400" baseline="-25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22601" name="Oval 5"/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q</a:t>
              </a:r>
              <a:r>
                <a:rPr lang="en-US" altLang="zh-CN" sz="2400" baseline="-25000">
                  <a:latin typeface="Courier New" pitchFamily="49" charset="0"/>
                </a:rPr>
                <a:t>1</a:t>
              </a:r>
            </a:p>
          </p:txBody>
        </p:sp>
        <p:cxnSp>
          <p:nvCxnSpPr>
            <p:cNvPr id="22602" name="AutoShape 6"/>
            <p:cNvCxnSpPr>
              <a:cxnSpLocks noChangeShapeType="1"/>
              <a:stCxn id="22600" idx="6"/>
              <a:endCxn id="22601" idx="2"/>
            </p:cNvCxnSpPr>
            <p:nvPr/>
          </p:nvCxnSpPr>
          <p:spPr bwMode="auto">
            <a:xfrm>
              <a:off x="970" y="1706"/>
              <a:ext cx="390" cy="0"/>
            </a:xfrm>
            <a:prstGeom prst="straightConnector1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288" y="1738"/>
              <a:ext cx="336" cy="0"/>
            </a:xfrm>
            <a:prstGeom prst="line">
              <a:avLst/>
            </a:prstGeom>
            <a:noFill/>
            <a:ln w="101600" cmpd="dbl">
              <a:solidFill>
                <a:srgbClr val="333399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Text Box 8"/>
            <p:cNvSpPr txBox="1">
              <a:spLocks noChangeArrowheads="1"/>
            </p:cNvSpPr>
            <p:nvPr/>
          </p:nvSpPr>
          <p:spPr bwMode="auto">
            <a:xfrm>
              <a:off x="765" y="1214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22605" name="Text Box 9"/>
            <p:cNvSpPr txBox="1">
              <a:spLocks noChangeArrowheads="1"/>
            </p:cNvSpPr>
            <p:nvPr/>
          </p:nvSpPr>
          <p:spPr bwMode="auto">
            <a:xfrm>
              <a:off x="1457" y="1214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22606" name="Text Box 10"/>
            <p:cNvSpPr txBox="1">
              <a:spLocks noChangeArrowheads="1"/>
            </p:cNvSpPr>
            <p:nvPr/>
          </p:nvSpPr>
          <p:spPr bwMode="auto">
            <a:xfrm>
              <a:off x="1782" y="1506"/>
              <a:ext cx="186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2607" name="Text Box 11"/>
            <p:cNvSpPr txBox="1">
              <a:spLocks noChangeArrowheads="1"/>
            </p:cNvSpPr>
            <p:nvPr/>
          </p:nvSpPr>
          <p:spPr bwMode="auto">
            <a:xfrm>
              <a:off x="2233" y="1214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2</a:t>
              </a:r>
            </a:p>
          </p:txBody>
        </p:sp>
        <p:sp>
          <p:nvSpPr>
            <p:cNvPr id="22608" name="Oval 12"/>
            <p:cNvSpPr>
              <a:spLocks noChangeAspect="1" noChangeArrowheads="1"/>
            </p:cNvSpPr>
            <p:nvPr/>
          </p:nvSpPr>
          <p:spPr bwMode="auto">
            <a:xfrm>
              <a:off x="2160" y="1536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q</a:t>
              </a:r>
              <a:r>
                <a:rPr lang="en-US" altLang="zh-CN" sz="2400" baseline="-25000">
                  <a:latin typeface="Courier New" pitchFamily="49" charset="0"/>
                </a:rPr>
                <a:t>2</a:t>
              </a:r>
            </a:p>
          </p:txBody>
        </p:sp>
        <p:cxnSp>
          <p:nvCxnSpPr>
            <p:cNvPr id="22609" name="AutoShape 13"/>
            <p:cNvCxnSpPr>
              <a:cxnSpLocks noChangeShapeType="1"/>
              <a:stCxn id="22601" idx="6"/>
              <a:endCxn id="22608" idx="2"/>
            </p:cNvCxnSpPr>
            <p:nvPr/>
          </p:nvCxnSpPr>
          <p:spPr bwMode="auto">
            <a:xfrm>
              <a:off x="1764" y="1706"/>
              <a:ext cx="364" cy="0"/>
            </a:xfrm>
            <a:prstGeom prst="straightConnector1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2610" name="AutoShape 14"/>
            <p:cNvCxnSpPr>
              <a:cxnSpLocks noChangeShapeType="1"/>
              <a:stCxn id="22601" idx="1"/>
              <a:endCxn id="22601" idx="7"/>
            </p:cNvCxnSpPr>
            <p:nvPr/>
          </p:nvCxnSpPr>
          <p:spPr bwMode="auto">
            <a:xfrm rot="5400000" flipV="1">
              <a:off x="1561" y="1435"/>
              <a:ext cx="1" cy="240"/>
            </a:xfrm>
            <a:prstGeom prst="curvedConnector3">
              <a:avLst>
                <a:gd name="adj1" fmla="val -16200005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2611" name="AutoShape 15"/>
            <p:cNvCxnSpPr>
              <a:cxnSpLocks noChangeShapeType="1"/>
              <a:stCxn id="22600" idx="1"/>
              <a:endCxn id="22600" idx="7"/>
            </p:cNvCxnSpPr>
            <p:nvPr/>
          </p:nvCxnSpPr>
          <p:spPr bwMode="auto">
            <a:xfrm rot="5400000" flipV="1">
              <a:off x="793" y="1461"/>
              <a:ext cx="1" cy="240"/>
            </a:xfrm>
            <a:prstGeom prst="curvedConnector3">
              <a:avLst>
                <a:gd name="adj1" fmla="val -18800009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2612" name="AutoShape 16"/>
            <p:cNvCxnSpPr>
              <a:cxnSpLocks noChangeShapeType="1"/>
              <a:stCxn id="22608" idx="1"/>
              <a:endCxn id="22608" idx="7"/>
            </p:cNvCxnSpPr>
            <p:nvPr/>
          </p:nvCxnSpPr>
          <p:spPr bwMode="auto">
            <a:xfrm rot="5400000" flipV="1">
              <a:off x="2329" y="1435"/>
              <a:ext cx="1" cy="240"/>
            </a:xfrm>
            <a:prstGeom prst="curvedConnector3">
              <a:avLst>
                <a:gd name="adj1" fmla="val -16200005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sp>
          <p:nvSpPr>
            <p:cNvPr id="22613" name="Text Box 17"/>
            <p:cNvSpPr txBox="1">
              <a:spLocks noChangeArrowheads="1"/>
            </p:cNvSpPr>
            <p:nvPr/>
          </p:nvSpPr>
          <p:spPr bwMode="auto">
            <a:xfrm>
              <a:off x="1056" y="1506"/>
              <a:ext cx="186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  <a:sym typeface="Symbol" pitchFamily="18" charset="2"/>
                </a:rPr>
                <a:t></a:t>
              </a:r>
            </a:p>
          </p:txBody>
        </p:sp>
      </p:grpSp>
      <p:graphicFrame>
        <p:nvGraphicFramePr>
          <p:cNvPr id="70674" name="Group 18"/>
          <p:cNvGraphicFramePr>
            <a:graphicFrameLocks noGrp="1"/>
          </p:cNvGraphicFramePr>
          <p:nvPr>
            <p:ph idx="1"/>
          </p:nvPr>
        </p:nvGraphicFramePr>
        <p:xfrm>
          <a:off x="4648200" y="1447800"/>
          <a:ext cx="4038600" cy="183744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706" name="Group 50"/>
          <p:cNvGraphicFramePr>
            <a:graphicFrameLocks noGrp="1"/>
          </p:cNvGraphicFramePr>
          <p:nvPr/>
        </p:nvGraphicFramePr>
        <p:xfrm>
          <a:off x="381000" y="3429000"/>
          <a:ext cx="8305800" cy="183744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33" name="Rectangle 77"/>
          <p:cNvSpPr>
            <a:spLocks noChangeArrowheads="1"/>
          </p:cNvSpPr>
          <p:nvPr/>
        </p:nvSpPr>
        <p:spPr bwMode="auto">
          <a:xfrm>
            <a:off x="304800" y="3911600"/>
            <a:ext cx="23161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]-[q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4" name="Rectangle 78"/>
          <p:cNvSpPr>
            <a:spLocks noChangeArrowheads="1"/>
          </p:cNvSpPr>
          <p:nvPr/>
        </p:nvSpPr>
        <p:spPr bwMode="auto">
          <a:xfrm>
            <a:off x="3048000" y="3911600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5" name="Rectangle 79"/>
          <p:cNvSpPr>
            <a:spLocks noChangeArrowheads="1"/>
          </p:cNvSpPr>
          <p:nvPr/>
        </p:nvSpPr>
        <p:spPr bwMode="auto">
          <a:xfrm>
            <a:off x="5089525" y="3911600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6" name="Rectangle 80"/>
          <p:cNvSpPr>
            <a:spLocks noChangeArrowheads="1"/>
          </p:cNvSpPr>
          <p:nvPr/>
        </p:nvSpPr>
        <p:spPr bwMode="auto">
          <a:xfrm>
            <a:off x="7223125" y="3911600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7" name="Rectangle 81"/>
          <p:cNvSpPr>
            <a:spLocks noChangeArrowheads="1"/>
          </p:cNvSpPr>
          <p:nvPr/>
        </p:nvSpPr>
        <p:spPr bwMode="auto">
          <a:xfrm>
            <a:off x="514350" y="4322763"/>
            <a:ext cx="20113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]-[q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8" name="Rectangle 82"/>
          <p:cNvSpPr>
            <a:spLocks noChangeArrowheads="1"/>
          </p:cNvSpPr>
          <p:nvPr/>
        </p:nvSpPr>
        <p:spPr bwMode="auto">
          <a:xfrm>
            <a:off x="5089525" y="4306888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39" name="Rectangle 83"/>
          <p:cNvSpPr>
            <a:spLocks noChangeArrowheads="1"/>
          </p:cNvSpPr>
          <p:nvPr/>
        </p:nvSpPr>
        <p:spPr bwMode="auto">
          <a:xfrm>
            <a:off x="7223125" y="4826000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40" name="Rectangle 84"/>
          <p:cNvSpPr>
            <a:spLocks noChangeArrowheads="1"/>
          </p:cNvSpPr>
          <p:nvPr/>
        </p:nvSpPr>
        <p:spPr bwMode="auto">
          <a:xfrm>
            <a:off x="593725" y="4826000"/>
            <a:ext cx="17065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]-[q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  <p:sp>
        <p:nvSpPr>
          <p:cNvPr id="70741" name="Rectangle 85"/>
          <p:cNvSpPr>
            <a:spLocks noChangeArrowheads="1"/>
          </p:cNvSpPr>
          <p:nvPr/>
        </p:nvSpPr>
        <p:spPr bwMode="auto">
          <a:xfrm>
            <a:off x="7223125" y="4368800"/>
            <a:ext cx="854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[q</a:t>
            </a:r>
            <a:r>
              <a:rPr lang="en-US" altLang="zh-CN" sz="2400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Courier New" pitchFamily="49" charset="0"/>
                <a:ea typeface="楷体_GB2312" pitchFamily="49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33" grpId="0"/>
      <p:bldP spid="70734" grpId="0"/>
      <p:bldP spid="70735" grpId="0"/>
      <p:bldP spid="70736" grpId="0"/>
      <p:bldP spid="70737" grpId="0"/>
      <p:bldP spid="70738" grpId="0"/>
      <p:bldP spid="70739" grpId="0"/>
      <p:bldP spid="70740" grpId="0"/>
      <p:bldP spid="707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71683" name="Group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1981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27250" y="3603625"/>
            <a:ext cx="2603500" cy="2987675"/>
            <a:chOff x="1340" y="2270"/>
            <a:chExt cx="1640" cy="1882"/>
          </a:xfrm>
        </p:grpSpPr>
        <p:sp>
          <p:nvSpPr>
            <p:cNvPr id="23583" name="Oval 31"/>
            <p:cNvSpPr>
              <a:spLocks noChangeAspect="1" noChangeArrowheads="1"/>
            </p:cNvSpPr>
            <p:nvPr/>
          </p:nvSpPr>
          <p:spPr bwMode="auto">
            <a:xfrm>
              <a:off x="1676" y="3020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T</a:t>
              </a:r>
              <a:r>
                <a:rPr lang="en-US" altLang="zh-CN" sz="2400" baseline="-25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23584" name="Oval 32"/>
            <p:cNvSpPr>
              <a:spLocks noChangeAspect="1" noChangeArrowheads="1"/>
            </p:cNvSpPr>
            <p:nvPr/>
          </p:nvSpPr>
          <p:spPr bwMode="auto">
            <a:xfrm>
              <a:off x="2601" y="2592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T</a:t>
              </a:r>
              <a:r>
                <a:rPr lang="en-US" altLang="zh-CN" sz="2400" baseline="-25000">
                  <a:latin typeface="Courier New" pitchFamily="49" charset="0"/>
                </a:rPr>
                <a:t>1</a:t>
              </a:r>
            </a:p>
          </p:txBody>
        </p:sp>
        <p:cxnSp>
          <p:nvCxnSpPr>
            <p:cNvPr id="23585" name="AutoShape 33"/>
            <p:cNvCxnSpPr>
              <a:cxnSpLocks noChangeShapeType="1"/>
              <a:stCxn id="23583" idx="7"/>
              <a:endCxn id="23584" idx="2"/>
            </p:cNvCxnSpPr>
            <p:nvPr/>
          </p:nvCxnSpPr>
          <p:spPr bwMode="auto">
            <a:xfrm flipV="1">
              <a:off x="1966" y="2762"/>
              <a:ext cx="603" cy="276"/>
            </a:xfrm>
            <a:prstGeom prst="straightConnector1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1340" y="3222"/>
              <a:ext cx="336" cy="0"/>
            </a:xfrm>
            <a:prstGeom prst="line">
              <a:avLst/>
            </a:prstGeom>
            <a:noFill/>
            <a:ln w="101600" cmpd="dbl">
              <a:solidFill>
                <a:srgbClr val="333399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1743" y="2698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2666" y="2270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144" y="3508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2768" y="3086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2</a:t>
              </a:r>
            </a:p>
          </p:txBody>
        </p:sp>
        <p:sp>
          <p:nvSpPr>
            <p:cNvPr id="23591" name="Oval 39"/>
            <p:cNvSpPr>
              <a:spLocks noChangeAspect="1" noChangeArrowheads="1"/>
            </p:cNvSpPr>
            <p:nvPr/>
          </p:nvSpPr>
          <p:spPr bwMode="auto">
            <a:xfrm>
              <a:off x="2592" y="3456"/>
              <a:ext cx="340" cy="340"/>
            </a:xfrm>
            <a:prstGeom prst="ellipse">
              <a:avLst/>
            </a:prstGeom>
            <a:solidFill>
              <a:schemeClr val="accent1"/>
            </a:solidFill>
            <a:ln w="101600" cmpd="dbl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>
                  <a:latin typeface="Courier New" pitchFamily="49" charset="0"/>
                </a:rPr>
                <a:t>T</a:t>
              </a:r>
              <a:r>
                <a:rPr lang="en-US" altLang="zh-CN" sz="2400" baseline="-25000">
                  <a:latin typeface="Courier New" pitchFamily="49" charset="0"/>
                </a:rPr>
                <a:t>2</a:t>
              </a:r>
            </a:p>
          </p:txBody>
        </p:sp>
        <p:cxnSp>
          <p:nvCxnSpPr>
            <p:cNvPr id="23592" name="AutoShape 40"/>
            <p:cNvCxnSpPr>
              <a:cxnSpLocks noChangeShapeType="1"/>
              <a:stCxn id="23583" idx="5"/>
              <a:endCxn id="23591" idx="2"/>
            </p:cNvCxnSpPr>
            <p:nvPr/>
          </p:nvCxnSpPr>
          <p:spPr bwMode="auto">
            <a:xfrm>
              <a:off x="1966" y="3342"/>
              <a:ext cx="594" cy="284"/>
            </a:xfrm>
            <a:prstGeom prst="straightConnector1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3593" name="AutoShape 41"/>
            <p:cNvCxnSpPr>
              <a:cxnSpLocks noChangeShapeType="1"/>
              <a:stCxn id="23584" idx="1"/>
              <a:endCxn id="23584" idx="7"/>
            </p:cNvCxnSpPr>
            <p:nvPr/>
          </p:nvCxnSpPr>
          <p:spPr bwMode="auto">
            <a:xfrm rot="5400000" flipV="1">
              <a:off x="2770" y="2491"/>
              <a:ext cx="1" cy="240"/>
            </a:xfrm>
            <a:prstGeom prst="curvedConnector3">
              <a:avLst>
                <a:gd name="adj1" fmla="val -16200005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3594" name="AutoShape 42"/>
            <p:cNvCxnSpPr>
              <a:cxnSpLocks noChangeShapeType="1"/>
              <a:stCxn id="23583" idx="1"/>
              <a:endCxn id="23583" idx="7"/>
            </p:cNvCxnSpPr>
            <p:nvPr/>
          </p:nvCxnSpPr>
          <p:spPr bwMode="auto">
            <a:xfrm rot="5400000" flipV="1">
              <a:off x="1845" y="2919"/>
              <a:ext cx="1" cy="240"/>
            </a:xfrm>
            <a:prstGeom prst="curvedConnector3">
              <a:avLst>
                <a:gd name="adj1" fmla="val -16200005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cxnSp>
          <p:nvCxnSpPr>
            <p:cNvPr id="23595" name="AutoShape 43"/>
            <p:cNvCxnSpPr>
              <a:cxnSpLocks noChangeShapeType="1"/>
              <a:stCxn id="23591" idx="3"/>
              <a:endCxn id="23591" idx="5"/>
            </p:cNvCxnSpPr>
            <p:nvPr/>
          </p:nvCxnSpPr>
          <p:spPr bwMode="auto">
            <a:xfrm rot="16200000" flipH="1">
              <a:off x="2761" y="3659"/>
              <a:ext cx="1" cy="240"/>
            </a:xfrm>
            <a:prstGeom prst="curvedConnector3">
              <a:avLst>
                <a:gd name="adj1" fmla="val 16200005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2144" y="2702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  <a:sym typeface="Symbol" pitchFamily="18" charset="2"/>
                </a:rPr>
                <a:t>1</a:t>
              </a:r>
            </a:p>
          </p:txBody>
        </p:sp>
        <p:cxnSp>
          <p:nvCxnSpPr>
            <p:cNvPr id="23597" name="AutoShape 45"/>
            <p:cNvCxnSpPr>
              <a:cxnSpLocks noChangeShapeType="1"/>
              <a:stCxn id="23584" idx="4"/>
              <a:endCxn id="23591" idx="0"/>
            </p:cNvCxnSpPr>
            <p:nvPr/>
          </p:nvCxnSpPr>
          <p:spPr bwMode="auto">
            <a:xfrm flipH="1">
              <a:off x="2762" y="2964"/>
              <a:ext cx="9" cy="460"/>
            </a:xfrm>
            <a:prstGeom prst="straightConnector1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</p:spPr>
        </p:cxn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685" y="3902"/>
              <a:ext cx="212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/>
              <a:t>第三章　</a:t>
            </a:r>
            <a:r>
              <a:rPr lang="zh-CN" altLang="en-US" sz="4400" dirty="0"/>
              <a:t>知识点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重点掌握</a:t>
            </a:r>
          </a:p>
          <a:p>
            <a:pPr lvl="1" eaLnBrk="1" hangingPunct="1">
              <a:defRPr/>
            </a:pPr>
            <a:r>
              <a:rPr lang="zh-CN" altLang="en-US"/>
              <a:t>自动机的概念</a:t>
            </a:r>
          </a:p>
          <a:p>
            <a:pPr lvl="1" eaLnBrk="1" hangingPunct="1">
              <a:defRPr/>
            </a:pPr>
            <a:r>
              <a:rPr lang="zh-CN" altLang="en-US"/>
              <a:t>自动机的确定化和最小化方法</a:t>
            </a:r>
          </a:p>
          <a:p>
            <a:pPr eaLnBrk="1" hangingPunct="1">
              <a:defRPr/>
            </a:pPr>
            <a:r>
              <a:rPr lang="zh-CN" altLang="en-US"/>
              <a:t>一般掌握</a:t>
            </a:r>
          </a:p>
          <a:p>
            <a:pPr lvl="1" eaLnBrk="1" hangingPunct="1">
              <a:defRPr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正规文法、正规式和自动机间的相互转换</a:t>
            </a:r>
          </a:p>
          <a:p>
            <a:pPr lvl="1" eaLnBrk="1" hangingPunct="1">
              <a:defRPr/>
            </a:pPr>
            <a:r>
              <a:rPr lang="zh-CN" altLang="en-US"/>
              <a:t>根据需要构造正规式、正规文法和自动机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3.1</a:t>
            </a:r>
            <a:r>
              <a:rPr lang="zh-CN" altLang="en-US" dirty="0"/>
              <a:t>　确定化自动机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ph idx="1"/>
          </p:nvPr>
        </p:nvGraphicFramePr>
        <p:xfrm>
          <a:off x="5237163" y="1828800"/>
          <a:ext cx="3678237" cy="3121920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V,Q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35" name="Line 47"/>
          <p:cNvSpPr>
            <a:spLocks noChangeShapeType="1"/>
          </p:cNvSpPr>
          <p:nvPr/>
        </p:nvSpPr>
        <p:spPr bwMode="auto">
          <a:xfrm>
            <a:off x="4876800" y="2590800"/>
            <a:ext cx="369888" cy="1588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6" name="Group 48"/>
          <p:cNvGrpSpPr>
            <a:grpSpLocks/>
          </p:cNvGrpSpPr>
          <p:nvPr/>
        </p:nvGrpSpPr>
        <p:grpSpPr bwMode="auto">
          <a:xfrm>
            <a:off x="50800" y="1706563"/>
            <a:ext cx="4986338" cy="2894012"/>
            <a:chOff x="13" y="1075"/>
            <a:chExt cx="3491" cy="2026"/>
          </a:xfrm>
        </p:grpSpPr>
        <p:grpSp>
          <p:nvGrpSpPr>
            <p:cNvPr id="4137" name="Group 49"/>
            <p:cNvGrpSpPr>
              <a:grpSpLocks/>
            </p:cNvGrpSpPr>
            <p:nvPr/>
          </p:nvGrpSpPr>
          <p:grpSpPr bwMode="auto">
            <a:xfrm>
              <a:off x="240" y="1075"/>
              <a:ext cx="3264" cy="2026"/>
              <a:chOff x="739" y="1075"/>
              <a:chExt cx="3264" cy="2026"/>
            </a:xfrm>
          </p:grpSpPr>
          <p:sp>
            <p:nvSpPr>
              <p:cNvPr id="4139" name="Oval 50"/>
              <p:cNvSpPr>
                <a:spLocks noChangeAspect="1" noChangeArrowheads="1"/>
              </p:cNvSpPr>
              <p:nvPr/>
            </p:nvSpPr>
            <p:spPr bwMode="auto">
              <a:xfrm>
                <a:off x="739" y="194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S</a:t>
                </a:r>
              </a:p>
            </p:txBody>
          </p:sp>
          <p:sp>
            <p:nvSpPr>
              <p:cNvPr id="4140" name="Oval 51"/>
              <p:cNvSpPr>
                <a:spLocks noChangeAspect="1" noChangeArrowheads="1"/>
              </p:cNvSpPr>
              <p:nvPr/>
            </p:nvSpPr>
            <p:spPr bwMode="auto">
              <a:xfrm>
                <a:off x="1891" y="1075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V</a:t>
                </a:r>
              </a:p>
            </p:txBody>
          </p:sp>
          <p:sp>
            <p:nvSpPr>
              <p:cNvPr id="4141" name="Oval 52"/>
              <p:cNvSpPr>
                <a:spLocks noChangeAspect="1" noChangeArrowheads="1"/>
              </p:cNvSpPr>
              <p:nvPr/>
            </p:nvSpPr>
            <p:spPr bwMode="auto">
              <a:xfrm>
                <a:off x="1891" y="194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Q</a:t>
                </a:r>
              </a:p>
            </p:txBody>
          </p:sp>
          <p:sp>
            <p:nvSpPr>
              <p:cNvPr id="4142" name="Oval 53"/>
              <p:cNvSpPr>
                <a:spLocks noChangeAspect="1" noChangeArrowheads="1"/>
              </p:cNvSpPr>
              <p:nvPr/>
            </p:nvSpPr>
            <p:spPr bwMode="auto">
              <a:xfrm>
                <a:off x="3072" y="194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50800" cmpd="dbl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Z</a:t>
                </a:r>
              </a:p>
            </p:txBody>
          </p:sp>
          <p:sp>
            <p:nvSpPr>
              <p:cNvPr id="4143" name="Oval 54"/>
              <p:cNvSpPr>
                <a:spLocks noChangeAspect="1" noChangeArrowheads="1"/>
              </p:cNvSpPr>
              <p:nvPr/>
            </p:nvSpPr>
            <p:spPr bwMode="auto">
              <a:xfrm>
                <a:off x="1891" y="2784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400"/>
                  <a:t>U</a:t>
                </a:r>
              </a:p>
            </p:txBody>
          </p:sp>
          <p:cxnSp>
            <p:nvCxnSpPr>
              <p:cNvPr id="4144" name="AutoShape 55"/>
              <p:cNvCxnSpPr>
                <a:cxnSpLocks noChangeShapeType="1"/>
                <a:stCxn id="4139" idx="0"/>
                <a:endCxn id="4140" idx="2"/>
              </p:cNvCxnSpPr>
              <p:nvPr/>
            </p:nvCxnSpPr>
            <p:spPr bwMode="auto">
              <a:xfrm flipV="1">
                <a:off x="898" y="1234"/>
                <a:ext cx="993" cy="710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45" name="AutoShape 56"/>
              <p:cNvCxnSpPr>
                <a:cxnSpLocks noChangeShapeType="1"/>
                <a:stCxn id="4139" idx="4"/>
                <a:endCxn id="4143" idx="2"/>
              </p:cNvCxnSpPr>
              <p:nvPr/>
            </p:nvCxnSpPr>
            <p:spPr bwMode="auto">
              <a:xfrm>
                <a:off x="898" y="2261"/>
                <a:ext cx="993" cy="682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46" name="AutoShape 57"/>
              <p:cNvCxnSpPr>
                <a:cxnSpLocks noChangeShapeType="1"/>
                <a:stCxn id="4141" idx="4"/>
                <a:endCxn id="4143" idx="0"/>
              </p:cNvCxnSpPr>
              <p:nvPr/>
            </p:nvCxnSpPr>
            <p:spPr bwMode="auto">
              <a:xfrm>
                <a:off x="2050" y="2261"/>
                <a:ext cx="0" cy="523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47" name="AutoShape 58"/>
              <p:cNvCxnSpPr>
                <a:cxnSpLocks noChangeShapeType="1"/>
                <a:stCxn id="4141" idx="0"/>
                <a:endCxn id="4140" idx="4"/>
              </p:cNvCxnSpPr>
              <p:nvPr/>
            </p:nvCxnSpPr>
            <p:spPr bwMode="auto">
              <a:xfrm flipV="1">
                <a:off x="2050" y="1392"/>
                <a:ext cx="0" cy="552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48" name="AutoShape 59"/>
              <p:cNvCxnSpPr>
                <a:cxnSpLocks noChangeShapeType="1"/>
                <a:stCxn id="4139" idx="6"/>
                <a:endCxn id="4141" idx="2"/>
              </p:cNvCxnSpPr>
              <p:nvPr/>
            </p:nvCxnSpPr>
            <p:spPr bwMode="auto">
              <a:xfrm>
                <a:off x="1056" y="2103"/>
                <a:ext cx="835" cy="0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49" name="AutoShape 60"/>
              <p:cNvCxnSpPr>
                <a:cxnSpLocks noChangeShapeType="1"/>
                <a:stCxn id="4140" idx="6"/>
                <a:endCxn id="4142" idx="0"/>
              </p:cNvCxnSpPr>
              <p:nvPr/>
            </p:nvCxnSpPr>
            <p:spPr bwMode="auto">
              <a:xfrm>
                <a:off x="2208" y="1234"/>
                <a:ext cx="1023" cy="694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50" name="AutoShape 61"/>
              <p:cNvCxnSpPr>
                <a:cxnSpLocks noChangeShapeType="1"/>
                <a:stCxn id="4143" idx="6"/>
                <a:endCxn id="4142" idx="4"/>
              </p:cNvCxnSpPr>
              <p:nvPr/>
            </p:nvCxnSpPr>
            <p:spPr bwMode="auto">
              <a:xfrm flipV="1">
                <a:off x="2208" y="2277"/>
                <a:ext cx="1023" cy="666"/>
              </a:xfrm>
              <a:prstGeom prst="straightConnector1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51" name="AutoShape 62"/>
              <p:cNvCxnSpPr>
                <a:cxnSpLocks noChangeShapeType="1"/>
                <a:stCxn id="4141" idx="5"/>
                <a:endCxn id="4141" idx="7"/>
              </p:cNvCxnSpPr>
              <p:nvPr/>
            </p:nvCxnSpPr>
            <p:spPr bwMode="auto">
              <a:xfrm rot="5400000" flipH="1" flipV="1">
                <a:off x="2050" y="2102"/>
                <a:ext cx="225" cy="1"/>
              </a:xfrm>
              <a:prstGeom prst="curvedConnector5">
                <a:avLst>
                  <a:gd name="adj1" fmla="val -20005"/>
                  <a:gd name="adj2" fmla="val 28000009"/>
                  <a:gd name="adj3" fmla="val 130218"/>
                </a:avLst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52" name="AutoShape 63"/>
              <p:cNvCxnSpPr>
                <a:cxnSpLocks noChangeShapeType="1"/>
                <a:stCxn id="4142" idx="5"/>
                <a:endCxn id="4142" idx="7"/>
              </p:cNvCxnSpPr>
              <p:nvPr/>
            </p:nvCxnSpPr>
            <p:spPr bwMode="auto">
              <a:xfrm rot="5400000" flipH="1" flipV="1">
                <a:off x="3215" y="2102"/>
                <a:ext cx="257" cy="1"/>
              </a:xfrm>
              <a:prstGeom prst="curvedConnector5">
                <a:avLst>
                  <a:gd name="adj1" fmla="val -17514"/>
                  <a:gd name="adj2" fmla="val 30300009"/>
                  <a:gd name="adj3" fmla="val 111671"/>
                </a:avLst>
              </a:prstGeom>
              <a:noFill/>
              <a:ln w="254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153" name="Text Box 64"/>
              <p:cNvSpPr txBox="1">
                <a:spLocks noChangeArrowheads="1"/>
              </p:cNvSpPr>
              <p:nvPr/>
            </p:nvSpPr>
            <p:spPr bwMode="auto">
              <a:xfrm>
                <a:off x="1128" y="1267"/>
                <a:ext cx="228" cy="27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</a:t>
                </a:r>
              </a:p>
            </p:txBody>
          </p:sp>
          <p:sp>
            <p:nvSpPr>
              <p:cNvPr id="4154" name="Text Box 65"/>
              <p:cNvSpPr txBox="1">
                <a:spLocks noChangeArrowheads="1"/>
              </p:cNvSpPr>
              <p:nvPr/>
            </p:nvSpPr>
            <p:spPr bwMode="auto">
              <a:xfrm>
                <a:off x="2053" y="1470"/>
                <a:ext cx="227" cy="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</a:t>
                </a:r>
              </a:p>
            </p:txBody>
          </p:sp>
          <p:sp>
            <p:nvSpPr>
              <p:cNvPr id="4155" name="Text Box 66"/>
              <p:cNvSpPr txBox="1">
                <a:spLocks noChangeArrowheads="1"/>
              </p:cNvSpPr>
              <p:nvPr/>
            </p:nvSpPr>
            <p:spPr bwMode="auto">
              <a:xfrm>
                <a:off x="2759" y="1267"/>
                <a:ext cx="228" cy="27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</a:t>
                </a:r>
              </a:p>
            </p:txBody>
          </p:sp>
          <p:sp>
            <p:nvSpPr>
              <p:cNvPr id="4156" name="Text Box 67"/>
              <p:cNvSpPr txBox="1">
                <a:spLocks noChangeArrowheads="1"/>
              </p:cNvSpPr>
              <p:nvPr/>
            </p:nvSpPr>
            <p:spPr bwMode="auto">
              <a:xfrm>
                <a:off x="1128" y="2669"/>
                <a:ext cx="228" cy="27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157" name="Text Box 68"/>
              <p:cNvSpPr txBox="1">
                <a:spLocks noChangeArrowheads="1"/>
              </p:cNvSpPr>
              <p:nvPr/>
            </p:nvSpPr>
            <p:spPr bwMode="auto">
              <a:xfrm>
                <a:off x="2053" y="2478"/>
                <a:ext cx="227" cy="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158" name="Text Box 69"/>
              <p:cNvSpPr txBox="1">
                <a:spLocks noChangeArrowheads="1"/>
              </p:cNvSpPr>
              <p:nvPr/>
            </p:nvSpPr>
            <p:spPr bwMode="auto">
              <a:xfrm>
                <a:off x="2759" y="2669"/>
                <a:ext cx="228" cy="27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159" name="Text Box 70"/>
              <p:cNvSpPr txBox="1">
                <a:spLocks noChangeArrowheads="1"/>
              </p:cNvSpPr>
              <p:nvPr/>
            </p:nvSpPr>
            <p:spPr bwMode="auto">
              <a:xfrm>
                <a:off x="3627" y="1959"/>
                <a:ext cx="376" cy="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0,1</a:t>
                </a:r>
              </a:p>
            </p:txBody>
          </p:sp>
          <p:sp>
            <p:nvSpPr>
              <p:cNvPr id="4160" name="Text Box 71"/>
              <p:cNvSpPr txBox="1">
                <a:spLocks noChangeArrowheads="1"/>
              </p:cNvSpPr>
              <p:nvPr/>
            </p:nvSpPr>
            <p:spPr bwMode="auto">
              <a:xfrm>
                <a:off x="1120" y="1843"/>
                <a:ext cx="376" cy="27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0,1</a:t>
                </a:r>
              </a:p>
            </p:txBody>
          </p:sp>
          <p:sp>
            <p:nvSpPr>
              <p:cNvPr id="4161" name="Text Box 72"/>
              <p:cNvSpPr txBox="1">
                <a:spLocks noChangeArrowheads="1"/>
              </p:cNvSpPr>
              <p:nvPr/>
            </p:nvSpPr>
            <p:spPr bwMode="auto">
              <a:xfrm>
                <a:off x="2389" y="1969"/>
                <a:ext cx="228" cy="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4138" name="Line 73"/>
            <p:cNvSpPr>
              <a:spLocks noChangeShapeType="1"/>
            </p:cNvSpPr>
            <p:nvPr/>
          </p:nvSpPr>
          <p:spPr bwMode="auto">
            <a:xfrm>
              <a:off x="13" y="2088"/>
              <a:ext cx="227" cy="0"/>
            </a:xfrm>
            <a:prstGeom prst="line">
              <a:avLst/>
            </a:prstGeom>
            <a:noFill/>
            <a:ln w="762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Group 2"/>
          <p:cNvGraphicFramePr>
            <a:graphicFrameLocks noGrp="1"/>
          </p:cNvGraphicFramePr>
          <p:nvPr/>
        </p:nvGraphicFramePr>
        <p:xfrm>
          <a:off x="4724400" y="1828800"/>
          <a:ext cx="3733800" cy="41452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837" name="Group 109"/>
          <p:cNvGraphicFramePr>
            <a:graphicFrameLocks noGrp="1"/>
          </p:cNvGraphicFramePr>
          <p:nvPr/>
        </p:nvGraphicFramePr>
        <p:xfrm>
          <a:off x="360363" y="1828800"/>
          <a:ext cx="3678237" cy="3130238"/>
        </p:xfrm>
        <a:graphic>
          <a:graphicData uri="http://schemas.openxmlformats.org/drawingml/2006/table">
            <a:tbl>
              <a:tblPr/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V,Q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Q,U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812" name="Line 84"/>
          <p:cNvSpPr>
            <a:spLocks noChangeShapeType="1"/>
          </p:cNvSpPr>
          <p:nvPr/>
        </p:nvSpPr>
        <p:spPr bwMode="auto">
          <a:xfrm>
            <a:off x="0" y="2590800"/>
            <a:ext cx="369888" cy="1588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13" name="Rectangle 85"/>
          <p:cNvSpPr>
            <a:spLocks noChangeArrowheads="1"/>
          </p:cNvSpPr>
          <p:nvPr/>
        </p:nvSpPr>
        <p:spPr bwMode="auto">
          <a:xfrm>
            <a:off x="6049518" y="23177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[VQ]</a:t>
            </a:r>
          </a:p>
        </p:txBody>
      </p:sp>
      <p:sp>
        <p:nvSpPr>
          <p:cNvPr id="73814" name="Rectangle 86"/>
          <p:cNvSpPr>
            <a:spLocks noChangeArrowheads="1"/>
          </p:cNvSpPr>
          <p:nvPr/>
        </p:nvSpPr>
        <p:spPr bwMode="auto">
          <a:xfrm>
            <a:off x="7304437" y="23177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73815" name="Rectangle 87"/>
          <p:cNvSpPr>
            <a:spLocks noChangeArrowheads="1"/>
          </p:cNvSpPr>
          <p:nvPr/>
        </p:nvSpPr>
        <p:spPr bwMode="auto">
          <a:xfrm>
            <a:off x="7302849" y="2879725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73816" name="Rectangle 88"/>
          <p:cNvSpPr>
            <a:spLocks noChangeArrowheads="1"/>
          </p:cNvSpPr>
          <p:nvPr/>
        </p:nvSpPr>
        <p:spPr bwMode="auto">
          <a:xfrm>
            <a:off x="6050312" y="28797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6158507" y="338455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[V]</a:t>
            </a:r>
          </a:p>
        </p:txBody>
      </p:sp>
      <p:sp>
        <p:nvSpPr>
          <p:cNvPr id="73818" name="Rectangle 90"/>
          <p:cNvSpPr>
            <a:spLocks noChangeArrowheads="1"/>
          </p:cNvSpPr>
          <p:nvPr/>
        </p:nvSpPr>
        <p:spPr bwMode="auto">
          <a:xfrm>
            <a:off x="6156920" y="38703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7411045" y="38703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20" name="Rectangle 92"/>
          <p:cNvSpPr>
            <a:spLocks noChangeArrowheads="1"/>
          </p:cNvSpPr>
          <p:nvPr/>
        </p:nvSpPr>
        <p:spPr bwMode="auto">
          <a:xfrm>
            <a:off x="6156920" y="44037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7196242" y="3384550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73822" name="Rectangle 94"/>
          <p:cNvSpPr>
            <a:spLocks noChangeArrowheads="1"/>
          </p:cNvSpPr>
          <p:nvPr/>
        </p:nvSpPr>
        <p:spPr bwMode="auto">
          <a:xfrm>
            <a:off x="6050312" y="49371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73823" name="Rectangle 95"/>
          <p:cNvSpPr>
            <a:spLocks noChangeArrowheads="1"/>
          </p:cNvSpPr>
          <p:nvPr/>
        </p:nvSpPr>
        <p:spPr bwMode="auto">
          <a:xfrm>
            <a:off x="7196242" y="4937125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73824" name="Rectangle 96"/>
          <p:cNvSpPr>
            <a:spLocks noChangeArrowheads="1"/>
          </p:cNvSpPr>
          <p:nvPr/>
        </p:nvSpPr>
        <p:spPr bwMode="auto">
          <a:xfrm>
            <a:off x="8448173" y="38703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73825" name="Rectangle 97"/>
          <p:cNvSpPr>
            <a:spLocks noChangeArrowheads="1"/>
          </p:cNvSpPr>
          <p:nvPr/>
        </p:nvSpPr>
        <p:spPr bwMode="auto">
          <a:xfrm>
            <a:off x="8448173" y="49371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73826" name="Rectangle 98"/>
          <p:cNvSpPr>
            <a:spLocks noChangeArrowheads="1"/>
          </p:cNvSpPr>
          <p:nvPr/>
        </p:nvSpPr>
        <p:spPr bwMode="auto">
          <a:xfrm>
            <a:off x="4833493" y="2879725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  <a:ea typeface="楷体_GB2312" pitchFamily="49" charset="-122"/>
              </a:rPr>
              <a:t>[VQ]</a:t>
            </a:r>
          </a:p>
        </p:txBody>
      </p:sp>
      <p:sp>
        <p:nvSpPr>
          <p:cNvPr id="73827" name="Rectangle 99"/>
          <p:cNvSpPr>
            <a:spLocks noChangeArrowheads="1"/>
          </p:cNvSpPr>
          <p:nvPr/>
        </p:nvSpPr>
        <p:spPr bwMode="auto">
          <a:xfrm>
            <a:off x="4834287" y="33845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73828" name="Rectangle 100"/>
          <p:cNvSpPr>
            <a:spLocks noChangeArrowheads="1"/>
          </p:cNvSpPr>
          <p:nvPr/>
        </p:nvSpPr>
        <p:spPr bwMode="auto">
          <a:xfrm>
            <a:off x="4834287" y="38703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73829" name="Rectangle 101"/>
          <p:cNvSpPr>
            <a:spLocks noChangeArrowheads="1"/>
          </p:cNvSpPr>
          <p:nvPr/>
        </p:nvSpPr>
        <p:spPr bwMode="auto">
          <a:xfrm>
            <a:off x="4940895" y="44037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[V]</a:t>
            </a:r>
          </a:p>
        </p:txBody>
      </p:sp>
      <p:sp>
        <p:nvSpPr>
          <p:cNvPr id="73830" name="Rectangle 102"/>
          <p:cNvSpPr>
            <a:spLocks noChangeArrowheads="1"/>
          </p:cNvSpPr>
          <p:nvPr/>
        </p:nvSpPr>
        <p:spPr bwMode="auto">
          <a:xfrm>
            <a:off x="4726092" y="4937125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4940895" y="231775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[S]</a:t>
            </a:r>
          </a:p>
        </p:txBody>
      </p:sp>
      <p:sp>
        <p:nvSpPr>
          <p:cNvPr id="5216" name="Line 104"/>
          <p:cNvSpPr>
            <a:spLocks noChangeShapeType="1"/>
          </p:cNvSpPr>
          <p:nvPr/>
        </p:nvSpPr>
        <p:spPr bwMode="auto">
          <a:xfrm>
            <a:off x="4343400" y="2590800"/>
            <a:ext cx="369888" cy="1588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73833" name="Rectangle 105"/>
          <p:cNvSpPr>
            <a:spLocks noChangeArrowheads="1"/>
          </p:cNvSpPr>
          <p:nvPr/>
        </p:nvSpPr>
        <p:spPr bwMode="auto">
          <a:xfrm>
            <a:off x="4940895" y="54102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34" name="Rectangle 106"/>
          <p:cNvSpPr>
            <a:spLocks noChangeArrowheads="1"/>
          </p:cNvSpPr>
          <p:nvPr/>
        </p:nvSpPr>
        <p:spPr bwMode="auto">
          <a:xfrm>
            <a:off x="6153745" y="54102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35" name="Rectangle 107"/>
          <p:cNvSpPr>
            <a:spLocks noChangeArrowheads="1"/>
          </p:cNvSpPr>
          <p:nvPr/>
        </p:nvSpPr>
        <p:spPr bwMode="auto">
          <a:xfrm>
            <a:off x="7411045" y="54102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73836" name="Rectangle 108"/>
          <p:cNvSpPr>
            <a:spLocks noChangeArrowheads="1"/>
          </p:cNvSpPr>
          <p:nvPr/>
        </p:nvSpPr>
        <p:spPr bwMode="auto">
          <a:xfrm>
            <a:off x="8449760" y="5486400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73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73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12" grpId="0" animBg="1"/>
      <p:bldP spid="73813" grpId="0"/>
      <p:bldP spid="73814" grpId="0"/>
      <p:bldP spid="73815" grpId="0"/>
      <p:bldP spid="73816" grpId="0"/>
      <p:bldP spid="73817" grpId="0"/>
      <p:bldP spid="73818" grpId="0"/>
      <p:bldP spid="73819" grpId="0"/>
      <p:bldP spid="73820" grpId="0"/>
      <p:bldP spid="73821" grpId="0"/>
      <p:bldP spid="73822" grpId="0"/>
      <p:bldP spid="73823" grpId="0"/>
      <p:bldP spid="73824" grpId="0"/>
      <p:bldP spid="73825" grpId="0"/>
      <p:bldP spid="73826" grpId="0"/>
      <p:bldP spid="73827" grpId="0"/>
      <p:bldP spid="73828" grpId="0"/>
      <p:bldP spid="73829" grpId="0"/>
      <p:bldP spid="73830" grpId="0"/>
      <p:bldP spid="73831" grpId="0"/>
      <p:bldP spid="73833" grpId="0"/>
      <p:bldP spid="73834" grpId="0"/>
      <p:bldP spid="73835" grpId="0"/>
      <p:bldP spid="738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" name="Group 4"/>
          <p:cNvGraphicFramePr>
            <a:graphicFrameLocks noGrp="1"/>
          </p:cNvGraphicFramePr>
          <p:nvPr/>
        </p:nvGraphicFramePr>
        <p:xfrm>
          <a:off x="609600" y="1752600"/>
          <a:ext cx="3733800" cy="41452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4" name="Rectangle 42"/>
          <p:cNvSpPr>
            <a:spLocks noChangeArrowheads="1"/>
          </p:cNvSpPr>
          <p:nvPr/>
        </p:nvSpPr>
        <p:spPr bwMode="auto">
          <a:xfrm>
            <a:off x="1934718" y="22415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[VQ]</a:t>
            </a:r>
          </a:p>
        </p:txBody>
      </p:sp>
      <p:sp>
        <p:nvSpPr>
          <p:cNvPr id="6185" name="Rectangle 43"/>
          <p:cNvSpPr>
            <a:spLocks noChangeArrowheads="1"/>
          </p:cNvSpPr>
          <p:nvPr/>
        </p:nvSpPr>
        <p:spPr bwMode="auto">
          <a:xfrm>
            <a:off x="3189637" y="22415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6186" name="Rectangle 44"/>
          <p:cNvSpPr>
            <a:spLocks noChangeArrowheads="1"/>
          </p:cNvSpPr>
          <p:nvPr/>
        </p:nvSpPr>
        <p:spPr bwMode="auto">
          <a:xfrm>
            <a:off x="3188049" y="2803525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6187" name="Rectangle 45"/>
          <p:cNvSpPr>
            <a:spLocks noChangeArrowheads="1"/>
          </p:cNvSpPr>
          <p:nvPr/>
        </p:nvSpPr>
        <p:spPr bwMode="auto">
          <a:xfrm>
            <a:off x="1935512" y="28035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6188" name="Rectangle 46"/>
          <p:cNvSpPr>
            <a:spLocks noChangeArrowheads="1"/>
          </p:cNvSpPr>
          <p:nvPr/>
        </p:nvSpPr>
        <p:spPr bwMode="auto">
          <a:xfrm>
            <a:off x="2043707" y="330835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楷体_GB2312" pitchFamily="49" charset="-122"/>
              </a:rPr>
              <a:t>[V]</a:t>
            </a:r>
          </a:p>
        </p:txBody>
      </p:sp>
      <p:sp>
        <p:nvSpPr>
          <p:cNvPr id="6189" name="Rectangle 47"/>
          <p:cNvSpPr>
            <a:spLocks noChangeArrowheads="1"/>
          </p:cNvSpPr>
          <p:nvPr/>
        </p:nvSpPr>
        <p:spPr bwMode="auto">
          <a:xfrm>
            <a:off x="2042120" y="37941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190" name="Rectangle 48"/>
          <p:cNvSpPr>
            <a:spLocks noChangeArrowheads="1"/>
          </p:cNvSpPr>
          <p:nvPr/>
        </p:nvSpPr>
        <p:spPr bwMode="auto">
          <a:xfrm>
            <a:off x="3296245" y="37941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191" name="Rectangle 49"/>
          <p:cNvSpPr>
            <a:spLocks noChangeArrowheads="1"/>
          </p:cNvSpPr>
          <p:nvPr/>
        </p:nvSpPr>
        <p:spPr bwMode="auto">
          <a:xfrm>
            <a:off x="2042120" y="43275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192" name="Rectangle 50"/>
          <p:cNvSpPr>
            <a:spLocks noChangeArrowheads="1"/>
          </p:cNvSpPr>
          <p:nvPr/>
        </p:nvSpPr>
        <p:spPr bwMode="auto">
          <a:xfrm>
            <a:off x="3081442" y="3308350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6193" name="Rectangle 51"/>
          <p:cNvSpPr>
            <a:spLocks noChangeArrowheads="1"/>
          </p:cNvSpPr>
          <p:nvPr/>
        </p:nvSpPr>
        <p:spPr bwMode="auto">
          <a:xfrm>
            <a:off x="1935512" y="48609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6194" name="Rectangle 52"/>
          <p:cNvSpPr>
            <a:spLocks noChangeArrowheads="1"/>
          </p:cNvSpPr>
          <p:nvPr/>
        </p:nvSpPr>
        <p:spPr bwMode="auto">
          <a:xfrm>
            <a:off x="3081442" y="4860925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6195" name="Rectangle 53"/>
          <p:cNvSpPr>
            <a:spLocks noChangeArrowheads="1"/>
          </p:cNvSpPr>
          <p:nvPr/>
        </p:nvSpPr>
        <p:spPr bwMode="auto">
          <a:xfrm>
            <a:off x="4333373" y="37941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6196" name="Rectangle 54"/>
          <p:cNvSpPr>
            <a:spLocks noChangeArrowheads="1"/>
          </p:cNvSpPr>
          <p:nvPr/>
        </p:nvSpPr>
        <p:spPr bwMode="auto">
          <a:xfrm>
            <a:off x="4333373" y="48609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6197" name="Rectangle 55"/>
          <p:cNvSpPr>
            <a:spLocks noChangeArrowheads="1"/>
          </p:cNvSpPr>
          <p:nvPr/>
        </p:nvSpPr>
        <p:spPr bwMode="auto">
          <a:xfrm>
            <a:off x="718693" y="2803525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[VQ]</a:t>
            </a:r>
          </a:p>
        </p:txBody>
      </p:sp>
      <p:sp>
        <p:nvSpPr>
          <p:cNvPr id="6198" name="Rectangle 56"/>
          <p:cNvSpPr>
            <a:spLocks noChangeArrowheads="1"/>
          </p:cNvSpPr>
          <p:nvPr/>
        </p:nvSpPr>
        <p:spPr bwMode="auto">
          <a:xfrm>
            <a:off x="719487" y="3308350"/>
            <a:ext cx="1043877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[QU]</a:t>
            </a:r>
          </a:p>
        </p:txBody>
      </p:sp>
      <p:sp>
        <p:nvSpPr>
          <p:cNvPr id="6199" name="Rectangle 57"/>
          <p:cNvSpPr>
            <a:spLocks noChangeArrowheads="1"/>
          </p:cNvSpPr>
          <p:nvPr/>
        </p:nvSpPr>
        <p:spPr bwMode="auto">
          <a:xfrm>
            <a:off x="719487" y="3794125"/>
            <a:ext cx="1043876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[VZ]</a:t>
            </a:r>
          </a:p>
        </p:txBody>
      </p:sp>
      <p:sp>
        <p:nvSpPr>
          <p:cNvPr id="6200" name="Rectangle 58"/>
          <p:cNvSpPr>
            <a:spLocks noChangeArrowheads="1"/>
          </p:cNvSpPr>
          <p:nvPr/>
        </p:nvSpPr>
        <p:spPr bwMode="auto">
          <a:xfrm>
            <a:off x="826095" y="4327525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[V]</a:t>
            </a:r>
          </a:p>
        </p:txBody>
      </p:sp>
      <p:sp>
        <p:nvSpPr>
          <p:cNvPr id="6201" name="Rectangle 59"/>
          <p:cNvSpPr>
            <a:spLocks noChangeArrowheads="1"/>
          </p:cNvSpPr>
          <p:nvPr/>
        </p:nvSpPr>
        <p:spPr bwMode="auto">
          <a:xfrm>
            <a:off x="611292" y="4860925"/>
            <a:ext cx="125867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[QUZ]</a:t>
            </a:r>
          </a:p>
        </p:txBody>
      </p:sp>
      <p:sp>
        <p:nvSpPr>
          <p:cNvPr id="6202" name="Rectangle 60"/>
          <p:cNvSpPr>
            <a:spLocks noChangeArrowheads="1"/>
          </p:cNvSpPr>
          <p:nvPr/>
        </p:nvSpPr>
        <p:spPr bwMode="auto">
          <a:xfrm>
            <a:off x="826095" y="224155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[S]</a:t>
            </a:r>
          </a:p>
        </p:txBody>
      </p:sp>
      <p:sp>
        <p:nvSpPr>
          <p:cNvPr id="6203" name="Line 61"/>
          <p:cNvSpPr>
            <a:spLocks noChangeShapeType="1"/>
          </p:cNvSpPr>
          <p:nvPr/>
        </p:nvSpPr>
        <p:spPr bwMode="auto">
          <a:xfrm>
            <a:off x="228600" y="2514600"/>
            <a:ext cx="369888" cy="1588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6204" name="Rectangle 62"/>
          <p:cNvSpPr>
            <a:spLocks noChangeArrowheads="1"/>
          </p:cNvSpPr>
          <p:nvPr/>
        </p:nvSpPr>
        <p:spPr bwMode="auto">
          <a:xfrm>
            <a:off x="826095" y="53340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205" name="Rectangle 63"/>
          <p:cNvSpPr>
            <a:spLocks noChangeArrowheads="1"/>
          </p:cNvSpPr>
          <p:nvPr/>
        </p:nvSpPr>
        <p:spPr bwMode="auto">
          <a:xfrm>
            <a:off x="2038945" y="53340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206" name="Rectangle 64"/>
          <p:cNvSpPr>
            <a:spLocks noChangeArrowheads="1"/>
          </p:cNvSpPr>
          <p:nvPr/>
        </p:nvSpPr>
        <p:spPr bwMode="auto">
          <a:xfrm>
            <a:off x="3296245" y="5334000"/>
            <a:ext cx="82907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楷体_GB2312" pitchFamily="49" charset="-122"/>
              </a:rPr>
              <a:t>[Z]</a:t>
            </a:r>
          </a:p>
        </p:txBody>
      </p:sp>
      <p:sp>
        <p:nvSpPr>
          <p:cNvPr id="6207" name="Rectangle 65"/>
          <p:cNvSpPr>
            <a:spLocks noChangeArrowheads="1"/>
          </p:cNvSpPr>
          <p:nvPr/>
        </p:nvSpPr>
        <p:spPr bwMode="auto">
          <a:xfrm>
            <a:off x="4334960" y="5410200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graphicFrame>
        <p:nvGraphicFramePr>
          <p:cNvPr id="74856" name="Group 104"/>
          <p:cNvGraphicFramePr>
            <a:graphicFrameLocks noGrp="1"/>
          </p:cNvGraphicFramePr>
          <p:nvPr/>
        </p:nvGraphicFramePr>
        <p:xfrm>
          <a:off x="5027613" y="1752600"/>
          <a:ext cx="3733800" cy="41452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894" name="Rectangle 142"/>
          <p:cNvSpPr>
            <a:spLocks noChangeArrowheads="1"/>
          </p:cNvSpPr>
          <p:nvPr/>
        </p:nvSpPr>
        <p:spPr bwMode="auto">
          <a:xfrm>
            <a:off x="6602006" y="22415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74895" name="Rectangle 143"/>
          <p:cNvSpPr>
            <a:spLocks noChangeArrowheads="1"/>
          </p:cNvSpPr>
          <p:nvPr/>
        </p:nvSpPr>
        <p:spPr bwMode="auto">
          <a:xfrm>
            <a:off x="7857718" y="22415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74896" name="Rectangle 144"/>
          <p:cNvSpPr>
            <a:spLocks noChangeArrowheads="1"/>
          </p:cNvSpPr>
          <p:nvPr/>
        </p:nvSpPr>
        <p:spPr bwMode="auto">
          <a:xfrm>
            <a:off x="7856131" y="28035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74897" name="Rectangle 145"/>
          <p:cNvSpPr>
            <a:spLocks noChangeArrowheads="1"/>
          </p:cNvSpPr>
          <p:nvPr/>
        </p:nvSpPr>
        <p:spPr bwMode="auto">
          <a:xfrm>
            <a:off x="6603593" y="28035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3</a:t>
            </a:r>
          </a:p>
        </p:txBody>
      </p:sp>
      <p:sp>
        <p:nvSpPr>
          <p:cNvPr id="74898" name="Rectangle 146"/>
          <p:cNvSpPr>
            <a:spLocks noChangeArrowheads="1"/>
          </p:cNvSpPr>
          <p:nvPr/>
        </p:nvSpPr>
        <p:spPr bwMode="auto">
          <a:xfrm>
            <a:off x="6603593" y="33083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4</a:t>
            </a:r>
          </a:p>
        </p:txBody>
      </p:sp>
      <p:sp>
        <p:nvSpPr>
          <p:cNvPr id="74899" name="Rectangle 147"/>
          <p:cNvSpPr>
            <a:spLocks noChangeArrowheads="1"/>
          </p:cNvSpPr>
          <p:nvPr/>
        </p:nvSpPr>
        <p:spPr bwMode="auto">
          <a:xfrm>
            <a:off x="6602006" y="37941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74900" name="Rectangle 148"/>
          <p:cNvSpPr>
            <a:spLocks noChangeArrowheads="1"/>
          </p:cNvSpPr>
          <p:nvPr/>
        </p:nvSpPr>
        <p:spPr bwMode="auto">
          <a:xfrm>
            <a:off x="7856131" y="37941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74901" name="Rectangle 149"/>
          <p:cNvSpPr>
            <a:spLocks noChangeArrowheads="1"/>
          </p:cNvSpPr>
          <p:nvPr/>
        </p:nvSpPr>
        <p:spPr bwMode="auto">
          <a:xfrm>
            <a:off x="6602006" y="43275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74902" name="Rectangle 150"/>
          <p:cNvSpPr>
            <a:spLocks noChangeArrowheads="1"/>
          </p:cNvSpPr>
          <p:nvPr/>
        </p:nvSpPr>
        <p:spPr bwMode="auto">
          <a:xfrm>
            <a:off x="7856131" y="33083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5</a:t>
            </a:r>
          </a:p>
        </p:txBody>
      </p:sp>
      <p:sp>
        <p:nvSpPr>
          <p:cNvPr id="74903" name="Rectangle 151"/>
          <p:cNvSpPr>
            <a:spLocks noChangeArrowheads="1"/>
          </p:cNvSpPr>
          <p:nvPr/>
        </p:nvSpPr>
        <p:spPr bwMode="auto">
          <a:xfrm>
            <a:off x="6603593" y="48609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3</a:t>
            </a:r>
          </a:p>
        </p:txBody>
      </p:sp>
      <p:sp>
        <p:nvSpPr>
          <p:cNvPr id="74904" name="Rectangle 152"/>
          <p:cNvSpPr>
            <a:spLocks noChangeArrowheads="1"/>
          </p:cNvSpPr>
          <p:nvPr/>
        </p:nvSpPr>
        <p:spPr bwMode="auto">
          <a:xfrm>
            <a:off x="7856131" y="48609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5</a:t>
            </a:r>
          </a:p>
        </p:txBody>
      </p:sp>
      <p:sp>
        <p:nvSpPr>
          <p:cNvPr id="6257" name="Rectangle 153"/>
          <p:cNvSpPr>
            <a:spLocks noChangeArrowheads="1"/>
          </p:cNvSpPr>
          <p:nvPr/>
        </p:nvSpPr>
        <p:spPr bwMode="auto">
          <a:xfrm>
            <a:off x="8751385" y="37941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6258" name="Rectangle 154"/>
          <p:cNvSpPr>
            <a:spLocks noChangeArrowheads="1"/>
          </p:cNvSpPr>
          <p:nvPr/>
        </p:nvSpPr>
        <p:spPr bwMode="auto">
          <a:xfrm>
            <a:off x="8751385" y="4860925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74907" name="Rectangle 155"/>
          <p:cNvSpPr>
            <a:spLocks noChangeArrowheads="1"/>
          </p:cNvSpPr>
          <p:nvPr/>
        </p:nvSpPr>
        <p:spPr bwMode="auto">
          <a:xfrm>
            <a:off x="5385981" y="28035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74908" name="Rectangle 156"/>
          <p:cNvSpPr>
            <a:spLocks noChangeArrowheads="1"/>
          </p:cNvSpPr>
          <p:nvPr/>
        </p:nvSpPr>
        <p:spPr bwMode="auto">
          <a:xfrm>
            <a:off x="5387568" y="33083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74909" name="Rectangle 157"/>
          <p:cNvSpPr>
            <a:spLocks noChangeArrowheads="1"/>
          </p:cNvSpPr>
          <p:nvPr/>
        </p:nvSpPr>
        <p:spPr bwMode="auto">
          <a:xfrm>
            <a:off x="5387568" y="37941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3</a:t>
            </a:r>
          </a:p>
        </p:txBody>
      </p:sp>
      <p:sp>
        <p:nvSpPr>
          <p:cNvPr id="74910" name="Rectangle 158"/>
          <p:cNvSpPr>
            <a:spLocks noChangeArrowheads="1"/>
          </p:cNvSpPr>
          <p:nvPr/>
        </p:nvSpPr>
        <p:spPr bwMode="auto">
          <a:xfrm>
            <a:off x="5385981" y="43275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4</a:t>
            </a:r>
          </a:p>
        </p:txBody>
      </p:sp>
      <p:sp>
        <p:nvSpPr>
          <p:cNvPr id="74911" name="Rectangle 159"/>
          <p:cNvSpPr>
            <a:spLocks noChangeArrowheads="1"/>
          </p:cNvSpPr>
          <p:nvPr/>
        </p:nvSpPr>
        <p:spPr bwMode="auto">
          <a:xfrm>
            <a:off x="5385981" y="4860925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5</a:t>
            </a:r>
          </a:p>
        </p:txBody>
      </p:sp>
      <p:sp>
        <p:nvSpPr>
          <p:cNvPr id="74912" name="Rectangle 160"/>
          <p:cNvSpPr>
            <a:spLocks noChangeArrowheads="1"/>
          </p:cNvSpPr>
          <p:nvPr/>
        </p:nvSpPr>
        <p:spPr bwMode="auto">
          <a:xfrm>
            <a:off x="5387568" y="224155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0</a:t>
            </a:r>
          </a:p>
        </p:txBody>
      </p:sp>
      <p:sp>
        <p:nvSpPr>
          <p:cNvPr id="74913" name="Rectangle 161"/>
          <p:cNvSpPr>
            <a:spLocks noChangeArrowheads="1"/>
          </p:cNvSpPr>
          <p:nvPr/>
        </p:nvSpPr>
        <p:spPr bwMode="auto">
          <a:xfrm>
            <a:off x="5385981" y="533400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74914" name="Rectangle 162"/>
          <p:cNvSpPr>
            <a:spLocks noChangeArrowheads="1"/>
          </p:cNvSpPr>
          <p:nvPr/>
        </p:nvSpPr>
        <p:spPr bwMode="auto">
          <a:xfrm>
            <a:off x="6598831" y="533400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74915" name="Rectangle 163"/>
          <p:cNvSpPr>
            <a:spLocks noChangeArrowheads="1"/>
          </p:cNvSpPr>
          <p:nvPr/>
        </p:nvSpPr>
        <p:spPr bwMode="auto">
          <a:xfrm>
            <a:off x="7856131" y="5334000"/>
            <a:ext cx="54374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T</a:t>
            </a:r>
            <a:r>
              <a:rPr lang="en-US" altLang="zh-CN" sz="2800" baseline="-25000">
                <a:latin typeface="+mn-lt"/>
                <a:ea typeface="楷体_GB2312" pitchFamily="49" charset="-122"/>
              </a:rPr>
              <a:t>6</a:t>
            </a:r>
          </a:p>
        </p:txBody>
      </p:sp>
      <p:sp>
        <p:nvSpPr>
          <p:cNvPr id="6268" name="Rectangle 164"/>
          <p:cNvSpPr>
            <a:spLocks noChangeArrowheads="1"/>
          </p:cNvSpPr>
          <p:nvPr/>
        </p:nvSpPr>
        <p:spPr bwMode="auto">
          <a:xfrm>
            <a:off x="8752973" y="5410200"/>
            <a:ext cx="399468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+mn-lt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4" grpId="0"/>
      <p:bldP spid="74895" grpId="0"/>
      <p:bldP spid="74896" grpId="0"/>
      <p:bldP spid="74897" grpId="0"/>
      <p:bldP spid="74898" grpId="0"/>
      <p:bldP spid="74899" grpId="0"/>
      <p:bldP spid="74900" grpId="0"/>
      <p:bldP spid="74901" grpId="0"/>
      <p:bldP spid="74902" grpId="0"/>
      <p:bldP spid="74903" grpId="0"/>
      <p:bldP spid="74904" grpId="0"/>
      <p:bldP spid="74907" grpId="0"/>
      <p:bldP spid="74908" grpId="0"/>
      <p:bldP spid="74909" grpId="0"/>
      <p:bldP spid="74910" grpId="0"/>
      <p:bldP spid="74911" grpId="0"/>
      <p:bldP spid="74912" grpId="0"/>
      <p:bldP spid="74913" grpId="0"/>
      <p:bldP spid="74914" grpId="0"/>
      <p:bldP spid="749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3.2</a:t>
            </a:r>
            <a:r>
              <a:rPr lang="zh-CN" altLang="en-US" dirty="0"/>
              <a:t>　</a:t>
            </a:r>
            <a:r>
              <a:rPr lang="en-US" altLang="zh-CN" dirty="0"/>
              <a:t>(1)</a:t>
            </a:r>
            <a:r>
              <a:rPr lang="zh-CN" altLang="en-US" dirty="0"/>
              <a:t>确定化自动机</a:t>
            </a:r>
          </a:p>
        </p:txBody>
      </p:sp>
      <p:grpSp>
        <p:nvGrpSpPr>
          <p:cNvPr id="7171" name="Group 13"/>
          <p:cNvGrpSpPr>
            <a:grpSpLocks/>
          </p:cNvGrpSpPr>
          <p:nvPr/>
        </p:nvGrpSpPr>
        <p:grpSpPr bwMode="auto">
          <a:xfrm>
            <a:off x="762000" y="1752600"/>
            <a:ext cx="2789238" cy="1311275"/>
            <a:chOff x="576" y="2102"/>
            <a:chExt cx="1757" cy="826"/>
          </a:xfrm>
        </p:grpSpPr>
        <p:sp>
          <p:nvSpPr>
            <p:cNvPr id="7275" name="Oval 4"/>
            <p:cNvSpPr>
              <a:spLocks noChangeAspect="1" noChangeArrowheads="1"/>
            </p:cNvSpPr>
            <p:nvPr/>
          </p:nvSpPr>
          <p:spPr bwMode="auto">
            <a:xfrm>
              <a:off x="864" y="2448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0</a:t>
              </a:r>
            </a:p>
          </p:txBody>
        </p:sp>
        <p:sp>
          <p:nvSpPr>
            <p:cNvPr id="7276" name="Oval 5"/>
            <p:cNvSpPr>
              <a:spLocks noChangeAspect="1" noChangeArrowheads="1"/>
            </p:cNvSpPr>
            <p:nvPr/>
          </p:nvSpPr>
          <p:spPr bwMode="auto">
            <a:xfrm>
              <a:off x="2016" y="2448"/>
              <a:ext cx="317" cy="29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1</a:t>
              </a:r>
            </a:p>
          </p:txBody>
        </p:sp>
        <p:cxnSp>
          <p:nvCxnSpPr>
            <p:cNvPr id="7277" name="AutoShape 6"/>
            <p:cNvCxnSpPr>
              <a:cxnSpLocks noChangeShapeType="1"/>
              <a:stCxn id="7275" idx="7"/>
              <a:endCxn id="7276" idx="1"/>
            </p:cNvCxnSpPr>
            <p:nvPr/>
          </p:nvCxnSpPr>
          <p:spPr bwMode="auto">
            <a:xfrm rot="5400000" flipV="1">
              <a:off x="1591" y="2020"/>
              <a:ext cx="16" cy="927"/>
            </a:xfrm>
            <a:prstGeom prst="curvedConnector3">
              <a:avLst>
                <a:gd name="adj1" fmla="val -107500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7278" name="AutoShape 7"/>
            <p:cNvCxnSpPr>
              <a:cxnSpLocks noChangeShapeType="1"/>
              <a:stCxn id="7276" idx="3"/>
              <a:endCxn id="7275" idx="5"/>
            </p:cNvCxnSpPr>
            <p:nvPr/>
          </p:nvCxnSpPr>
          <p:spPr bwMode="auto">
            <a:xfrm rot="5400000">
              <a:off x="1591" y="2247"/>
              <a:ext cx="16" cy="927"/>
            </a:xfrm>
            <a:prstGeom prst="curvedConnector3">
              <a:avLst>
                <a:gd name="adj1" fmla="val 116875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7279" name="AutoShape 8"/>
            <p:cNvCxnSpPr>
              <a:cxnSpLocks noChangeShapeType="1"/>
              <a:stCxn id="7275" idx="1"/>
              <a:endCxn id="7275" idx="7"/>
            </p:cNvCxnSpPr>
            <p:nvPr/>
          </p:nvCxnSpPr>
          <p:spPr bwMode="auto">
            <a:xfrm rot="5400000" flipV="1">
              <a:off x="1022" y="2364"/>
              <a:ext cx="1" cy="225"/>
            </a:xfrm>
            <a:prstGeom prst="curvedConnector3">
              <a:avLst>
                <a:gd name="adj1" fmla="val -1720000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7280" name="Line 9"/>
            <p:cNvSpPr>
              <a:spLocks noChangeShapeType="1"/>
            </p:cNvSpPr>
            <p:nvPr/>
          </p:nvSpPr>
          <p:spPr bwMode="auto">
            <a:xfrm>
              <a:off x="576" y="2592"/>
              <a:ext cx="288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" name="Text Box 10"/>
            <p:cNvSpPr txBox="1">
              <a:spLocks noChangeArrowheads="1"/>
            </p:cNvSpPr>
            <p:nvPr/>
          </p:nvSpPr>
          <p:spPr bwMode="auto">
            <a:xfrm>
              <a:off x="912" y="210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7282" name="Text Box 11"/>
            <p:cNvSpPr txBox="1">
              <a:spLocks noChangeArrowheads="1"/>
            </p:cNvSpPr>
            <p:nvPr/>
          </p:nvSpPr>
          <p:spPr bwMode="auto">
            <a:xfrm>
              <a:off x="1500" y="267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7283" name="Text Box 12"/>
            <p:cNvSpPr txBox="1">
              <a:spLocks noChangeArrowheads="1"/>
            </p:cNvSpPr>
            <p:nvPr/>
          </p:nvSpPr>
          <p:spPr bwMode="auto">
            <a:xfrm>
              <a:off x="1429" y="2102"/>
              <a:ext cx="347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a,b</a:t>
              </a:r>
            </a:p>
          </p:txBody>
        </p:sp>
      </p:grpSp>
      <p:graphicFrame>
        <p:nvGraphicFramePr>
          <p:cNvPr id="14398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79996"/>
              </p:ext>
            </p:extLst>
          </p:nvPr>
        </p:nvGraphicFramePr>
        <p:xfrm>
          <a:off x="4495800" y="1219200"/>
          <a:ext cx="3505200" cy="1378080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93" name="Line 63"/>
          <p:cNvSpPr>
            <a:spLocks noChangeShapeType="1"/>
          </p:cNvSpPr>
          <p:nvPr/>
        </p:nvSpPr>
        <p:spPr bwMode="auto">
          <a:xfrm>
            <a:off x="4049713" y="1905000"/>
            <a:ext cx="369887" cy="1588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1445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72293"/>
              </p:ext>
            </p:extLst>
          </p:nvPr>
        </p:nvGraphicFramePr>
        <p:xfrm>
          <a:off x="4495800" y="2743200"/>
          <a:ext cx="3200400" cy="1828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5693714" y="3203575"/>
            <a:ext cx="922048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[01]</a:t>
            </a:r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6769343" y="3203575"/>
            <a:ext cx="73770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[1]</a:t>
            </a:r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6767756" y="3649663"/>
            <a:ext cx="73770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[1]</a:t>
            </a: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5693714" y="3649663"/>
            <a:ext cx="922048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[01]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5785093" y="4095750"/>
            <a:ext cx="73770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[0]</a:t>
            </a:r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7688701" y="3203575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446" name="Rectangle 110"/>
          <p:cNvSpPr>
            <a:spLocks noChangeArrowheads="1"/>
          </p:cNvSpPr>
          <p:nvPr/>
        </p:nvSpPr>
        <p:spPr bwMode="auto">
          <a:xfrm>
            <a:off x="7688701" y="3649663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447" name="Rectangle 111"/>
          <p:cNvSpPr>
            <a:spLocks noChangeArrowheads="1"/>
          </p:cNvSpPr>
          <p:nvPr/>
        </p:nvSpPr>
        <p:spPr bwMode="auto">
          <a:xfrm>
            <a:off x="4550714" y="3649663"/>
            <a:ext cx="922048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[01]</a:t>
            </a:r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4642093" y="4095750"/>
            <a:ext cx="73770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[1]</a:t>
            </a:r>
          </a:p>
        </p:txBody>
      </p:sp>
      <p:sp>
        <p:nvSpPr>
          <p:cNvPr id="14452" name="Rectangle 116"/>
          <p:cNvSpPr>
            <a:spLocks noChangeArrowheads="1"/>
          </p:cNvSpPr>
          <p:nvPr/>
        </p:nvSpPr>
        <p:spPr bwMode="auto">
          <a:xfrm>
            <a:off x="4642093" y="3203575"/>
            <a:ext cx="73770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[0]</a:t>
            </a:r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762000" y="3733800"/>
            <a:ext cx="2924175" cy="2454275"/>
            <a:chOff x="480" y="2352"/>
            <a:chExt cx="1842" cy="1546"/>
          </a:xfrm>
        </p:grpSpPr>
        <p:sp>
          <p:nvSpPr>
            <p:cNvPr id="7261" name="Oval 121"/>
            <p:cNvSpPr>
              <a:spLocks noChangeAspect="1" noChangeArrowheads="1"/>
            </p:cNvSpPr>
            <p:nvPr/>
          </p:nvSpPr>
          <p:spPr bwMode="auto">
            <a:xfrm>
              <a:off x="768" y="3130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0</a:t>
              </a:r>
            </a:p>
          </p:txBody>
        </p:sp>
        <p:sp>
          <p:nvSpPr>
            <p:cNvPr id="7262" name="Oval 122"/>
            <p:cNvSpPr>
              <a:spLocks noChangeAspect="1" noChangeArrowheads="1"/>
            </p:cNvSpPr>
            <p:nvPr/>
          </p:nvSpPr>
          <p:spPr bwMode="auto">
            <a:xfrm>
              <a:off x="1891" y="2688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1 </a:t>
              </a:r>
            </a:p>
          </p:txBody>
        </p:sp>
        <p:cxnSp>
          <p:nvCxnSpPr>
            <p:cNvPr id="7263" name="AutoShape 125"/>
            <p:cNvCxnSpPr>
              <a:cxnSpLocks noChangeShapeType="1"/>
              <a:stCxn id="7262" idx="7"/>
              <a:endCxn id="7262" idx="1"/>
            </p:cNvCxnSpPr>
            <p:nvPr/>
          </p:nvCxnSpPr>
          <p:spPr bwMode="auto">
            <a:xfrm rot="-5400000" flipH="1" flipV="1">
              <a:off x="2049" y="2604"/>
              <a:ext cx="1" cy="225"/>
            </a:xfrm>
            <a:prstGeom prst="curvedConnector3">
              <a:avLst>
                <a:gd name="adj1" fmla="val -1720000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7264" name="Line 126"/>
            <p:cNvSpPr>
              <a:spLocks noChangeShapeType="1"/>
            </p:cNvSpPr>
            <p:nvPr/>
          </p:nvSpPr>
          <p:spPr bwMode="auto">
            <a:xfrm>
              <a:off x="480" y="3274"/>
              <a:ext cx="288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Text Box 127"/>
            <p:cNvSpPr txBox="1">
              <a:spLocks noChangeArrowheads="1"/>
            </p:cNvSpPr>
            <p:nvPr/>
          </p:nvSpPr>
          <p:spPr bwMode="auto">
            <a:xfrm>
              <a:off x="1488" y="283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7266" name="Text Box 128"/>
            <p:cNvSpPr txBox="1">
              <a:spLocks noChangeArrowheads="1"/>
            </p:cNvSpPr>
            <p:nvPr/>
          </p:nvSpPr>
          <p:spPr bwMode="auto">
            <a:xfrm>
              <a:off x="1388" y="336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7267" name="Text Box 129"/>
            <p:cNvSpPr txBox="1">
              <a:spLocks noChangeArrowheads="1"/>
            </p:cNvSpPr>
            <p:nvPr/>
          </p:nvSpPr>
          <p:spPr bwMode="auto">
            <a:xfrm>
              <a:off x="2108" y="3072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7268" name="Oval 130"/>
            <p:cNvSpPr>
              <a:spLocks noChangeAspect="1" noChangeArrowheads="1"/>
            </p:cNvSpPr>
            <p:nvPr/>
          </p:nvSpPr>
          <p:spPr bwMode="auto">
            <a:xfrm>
              <a:off x="1891" y="3398"/>
              <a:ext cx="317" cy="29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2 </a:t>
              </a:r>
            </a:p>
          </p:txBody>
        </p:sp>
        <p:cxnSp>
          <p:nvCxnSpPr>
            <p:cNvPr id="7269" name="AutoShape 131"/>
            <p:cNvCxnSpPr>
              <a:cxnSpLocks noChangeShapeType="1"/>
              <a:stCxn id="7261" idx="6"/>
              <a:endCxn id="7262" idx="2"/>
            </p:cNvCxnSpPr>
            <p:nvPr/>
          </p:nvCxnSpPr>
          <p:spPr bwMode="auto">
            <a:xfrm flipV="1">
              <a:off x="1101" y="2838"/>
              <a:ext cx="774" cy="442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7270" name="AutoShape 132"/>
            <p:cNvCxnSpPr>
              <a:cxnSpLocks noChangeShapeType="1"/>
              <a:stCxn id="7261" idx="6"/>
              <a:endCxn id="7268" idx="2"/>
            </p:cNvCxnSpPr>
            <p:nvPr/>
          </p:nvCxnSpPr>
          <p:spPr bwMode="auto">
            <a:xfrm>
              <a:off x="1101" y="3280"/>
              <a:ext cx="784" cy="268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7271" name="AutoShape 133"/>
            <p:cNvCxnSpPr>
              <a:cxnSpLocks noChangeShapeType="1"/>
              <a:stCxn id="7262" idx="4"/>
              <a:endCxn id="7268" idx="0"/>
            </p:cNvCxnSpPr>
            <p:nvPr/>
          </p:nvCxnSpPr>
          <p:spPr bwMode="auto">
            <a:xfrm>
              <a:off x="2050" y="3003"/>
              <a:ext cx="0" cy="389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7272" name="AutoShape 134"/>
            <p:cNvCxnSpPr>
              <a:cxnSpLocks noChangeShapeType="1"/>
              <a:stCxn id="7268" idx="4"/>
              <a:endCxn id="7261" idx="4"/>
            </p:cNvCxnSpPr>
            <p:nvPr/>
          </p:nvCxnSpPr>
          <p:spPr bwMode="auto">
            <a:xfrm rot="16200000" flipV="1">
              <a:off x="1360" y="3012"/>
              <a:ext cx="258" cy="1123"/>
            </a:xfrm>
            <a:prstGeom prst="curvedConnector3">
              <a:avLst>
                <a:gd name="adj1" fmla="val -53102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7273" name="Text Box 135"/>
            <p:cNvSpPr txBox="1">
              <a:spLocks noChangeArrowheads="1"/>
            </p:cNvSpPr>
            <p:nvPr/>
          </p:nvSpPr>
          <p:spPr bwMode="auto">
            <a:xfrm>
              <a:off x="1344" y="364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7274" name="Text Box 136"/>
            <p:cNvSpPr txBox="1">
              <a:spLocks noChangeArrowheads="1"/>
            </p:cNvSpPr>
            <p:nvPr/>
          </p:nvSpPr>
          <p:spPr bwMode="auto">
            <a:xfrm>
              <a:off x="1968" y="235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</p:grpSp>
      <p:sp>
        <p:nvSpPr>
          <p:cNvPr id="14474" name="Rectangle 138"/>
          <p:cNvSpPr>
            <a:spLocks noChangeArrowheads="1"/>
          </p:cNvSpPr>
          <p:nvPr/>
        </p:nvSpPr>
        <p:spPr bwMode="auto">
          <a:xfrm>
            <a:off x="7688701" y="4114800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14503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81353"/>
              </p:ext>
            </p:extLst>
          </p:nvPr>
        </p:nvGraphicFramePr>
        <p:xfrm>
          <a:off x="4572000" y="4800600"/>
          <a:ext cx="3200400" cy="1828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5" name="Rectangle 189"/>
          <p:cNvSpPr>
            <a:spLocks noChangeArrowheads="1"/>
          </p:cNvSpPr>
          <p:nvPr/>
        </p:nvSpPr>
        <p:spPr bwMode="auto">
          <a:xfrm>
            <a:off x="5983129" y="5260975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1</a:t>
            </a:r>
            <a:endParaRPr lang="en-US" altLang="zh-CN" sz="2400">
              <a:latin typeface="+mn-lt"/>
              <a:ea typeface="楷体_GB2312" pitchFamily="49" charset="-122"/>
            </a:endParaRPr>
          </a:p>
        </p:txBody>
      </p:sp>
      <p:sp>
        <p:nvSpPr>
          <p:cNvPr id="14526" name="Rectangle 190"/>
          <p:cNvSpPr>
            <a:spLocks noChangeArrowheads="1"/>
          </p:cNvSpPr>
          <p:nvPr/>
        </p:nvSpPr>
        <p:spPr bwMode="auto">
          <a:xfrm>
            <a:off x="6967379" y="5260975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527" name="Rectangle 191"/>
          <p:cNvSpPr>
            <a:spLocks noChangeArrowheads="1"/>
          </p:cNvSpPr>
          <p:nvPr/>
        </p:nvSpPr>
        <p:spPr bwMode="auto">
          <a:xfrm>
            <a:off x="6965792" y="5707063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528" name="Rectangle 192"/>
          <p:cNvSpPr>
            <a:spLocks noChangeArrowheads="1"/>
          </p:cNvSpPr>
          <p:nvPr/>
        </p:nvSpPr>
        <p:spPr bwMode="auto">
          <a:xfrm>
            <a:off x="5984717" y="5707063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529" name="Rectangle 193"/>
          <p:cNvSpPr>
            <a:spLocks noChangeArrowheads="1"/>
          </p:cNvSpPr>
          <p:nvPr/>
        </p:nvSpPr>
        <p:spPr bwMode="auto">
          <a:xfrm>
            <a:off x="5983129" y="6153150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0</a:t>
            </a:r>
          </a:p>
        </p:txBody>
      </p:sp>
      <p:sp>
        <p:nvSpPr>
          <p:cNvPr id="14530" name="Rectangle 194"/>
          <p:cNvSpPr>
            <a:spLocks noChangeArrowheads="1"/>
          </p:cNvSpPr>
          <p:nvPr/>
        </p:nvSpPr>
        <p:spPr bwMode="auto">
          <a:xfrm>
            <a:off x="7764901" y="5260975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531" name="Rectangle 195"/>
          <p:cNvSpPr>
            <a:spLocks noChangeArrowheads="1"/>
          </p:cNvSpPr>
          <p:nvPr/>
        </p:nvSpPr>
        <p:spPr bwMode="auto">
          <a:xfrm>
            <a:off x="7764901" y="5707063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532" name="Rectangle 196"/>
          <p:cNvSpPr>
            <a:spLocks noChangeArrowheads="1"/>
          </p:cNvSpPr>
          <p:nvPr/>
        </p:nvSpPr>
        <p:spPr bwMode="auto">
          <a:xfrm>
            <a:off x="4841717" y="5707063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533" name="Rectangle 197"/>
          <p:cNvSpPr>
            <a:spLocks noChangeArrowheads="1"/>
          </p:cNvSpPr>
          <p:nvPr/>
        </p:nvSpPr>
        <p:spPr bwMode="auto">
          <a:xfrm>
            <a:off x="4840129" y="6153150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534" name="Rectangle 198"/>
          <p:cNvSpPr>
            <a:spLocks noChangeArrowheads="1"/>
          </p:cNvSpPr>
          <p:nvPr/>
        </p:nvSpPr>
        <p:spPr bwMode="auto">
          <a:xfrm>
            <a:off x="4840129" y="5260975"/>
            <a:ext cx="49244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+mn-lt"/>
                <a:ea typeface="楷体_GB2312" pitchFamily="49" charset="-122"/>
              </a:rPr>
              <a:t>0</a:t>
            </a:r>
          </a:p>
        </p:txBody>
      </p:sp>
      <p:sp>
        <p:nvSpPr>
          <p:cNvPr id="14536" name="Rectangle 200"/>
          <p:cNvSpPr>
            <a:spLocks noChangeArrowheads="1"/>
          </p:cNvSpPr>
          <p:nvPr/>
        </p:nvSpPr>
        <p:spPr bwMode="auto">
          <a:xfrm>
            <a:off x="7764901" y="6172200"/>
            <a:ext cx="36901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4" grpId="0"/>
      <p:bldP spid="14435" grpId="0"/>
      <p:bldP spid="14436" grpId="0"/>
      <p:bldP spid="14437" grpId="0"/>
      <p:bldP spid="14438" grpId="0"/>
      <p:bldP spid="14445" grpId="0"/>
      <p:bldP spid="14446" grpId="0"/>
      <p:bldP spid="14447" grpId="0"/>
      <p:bldP spid="14448" grpId="0"/>
      <p:bldP spid="14452" grpId="0"/>
      <p:bldP spid="14474" grpId="0"/>
      <p:bldP spid="14525" grpId="0"/>
      <p:bldP spid="14526" grpId="0"/>
      <p:bldP spid="14527" grpId="0"/>
      <p:bldP spid="14528" grpId="0"/>
      <p:bldP spid="14529" grpId="0"/>
      <p:bldP spid="14530" grpId="0"/>
      <p:bldP spid="14531" grpId="0"/>
      <p:bldP spid="14532" grpId="0"/>
      <p:bldP spid="14533" grpId="0"/>
      <p:bldP spid="14534" grpId="0"/>
      <p:bldP spid="145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685800" y="1295400"/>
            <a:ext cx="2924175" cy="2454275"/>
            <a:chOff x="480" y="2352"/>
            <a:chExt cx="1842" cy="1546"/>
          </a:xfrm>
        </p:grpSpPr>
        <p:sp>
          <p:nvSpPr>
            <p:cNvPr id="8218" name="Oval 5"/>
            <p:cNvSpPr>
              <a:spLocks noChangeAspect="1" noChangeArrowheads="1"/>
            </p:cNvSpPr>
            <p:nvPr/>
          </p:nvSpPr>
          <p:spPr bwMode="auto">
            <a:xfrm>
              <a:off x="768" y="3130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0</a:t>
              </a:r>
            </a:p>
          </p:txBody>
        </p:sp>
        <p:sp>
          <p:nvSpPr>
            <p:cNvPr id="8219" name="Oval 6"/>
            <p:cNvSpPr>
              <a:spLocks noChangeAspect="1" noChangeArrowheads="1"/>
            </p:cNvSpPr>
            <p:nvPr/>
          </p:nvSpPr>
          <p:spPr bwMode="auto">
            <a:xfrm>
              <a:off x="1891" y="2688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1 </a:t>
              </a:r>
            </a:p>
          </p:txBody>
        </p:sp>
        <p:cxnSp>
          <p:nvCxnSpPr>
            <p:cNvPr id="8220" name="AutoShape 7"/>
            <p:cNvCxnSpPr>
              <a:cxnSpLocks noChangeShapeType="1"/>
              <a:stCxn id="8219" idx="7"/>
              <a:endCxn id="8219" idx="1"/>
            </p:cNvCxnSpPr>
            <p:nvPr/>
          </p:nvCxnSpPr>
          <p:spPr bwMode="auto">
            <a:xfrm rot="-5400000" flipH="1" flipV="1">
              <a:off x="2049" y="2604"/>
              <a:ext cx="1" cy="225"/>
            </a:xfrm>
            <a:prstGeom prst="curvedConnector3">
              <a:avLst>
                <a:gd name="adj1" fmla="val -1720000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8221" name="Line 8"/>
            <p:cNvSpPr>
              <a:spLocks noChangeShapeType="1"/>
            </p:cNvSpPr>
            <p:nvPr/>
          </p:nvSpPr>
          <p:spPr bwMode="auto">
            <a:xfrm>
              <a:off x="480" y="3274"/>
              <a:ext cx="288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Text Box 9"/>
            <p:cNvSpPr txBox="1">
              <a:spLocks noChangeArrowheads="1"/>
            </p:cNvSpPr>
            <p:nvPr/>
          </p:nvSpPr>
          <p:spPr bwMode="auto">
            <a:xfrm>
              <a:off x="1488" y="283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223" name="Text Box 10"/>
            <p:cNvSpPr txBox="1">
              <a:spLocks noChangeArrowheads="1"/>
            </p:cNvSpPr>
            <p:nvPr/>
          </p:nvSpPr>
          <p:spPr bwMode="auto">
            <a:xfrm>
              <a:off x="1388" y="336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8224" name="Text Box 11"/>
            <p:cNvSpPr txBox="1">
              <a:spLocks noChangeArrowheads="1"/>
            </p:cNvSpPr>
            <p:nvPr/>
          </p:nvSpPr>
          <p:spPr bwMode="auto">
            <a:xfrm>
              <a:off x="2108" y="3072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8225" name="Oval 12"/>
            <p:cNvSpPr>
              <a:spLocks noChangeAspect="1" noChangeArrowheads="1"/>
            </p:cNvSpPr>
            <p:nvPr/>
          </p:nvSpPr>
          <p:spPr bwMode="auto">
            <a:xfrm>
              <a:off x="1891" y="3398"/>
              <a:ext cx="317" cy="29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T</a:t>
              </a:r>
              <a:r>
                <a:rPr lang="en-US" altLang="zh-CN" sz="2000" baseline="-25000"/>
                <a:t>2 </a:t>
              </a:r>
            </a:p>
          </p:txBody>
        </p:sp>
        <p:cxnSp>
          <p:nvCxnSpPr>
            <p:cNvPr id="8226" name="AutoShape 13"/>
            <p:cNvCxnSpPr>
              <a:cxnSpLocks noChangeShapeType="1"/>
              <a:stCxn id="8218" idx="6"/>
              <a:endCxn id="8219" idx="2"/>
            </p:cNvCxnSpPr>
            <p:nvPr/>
          </p:nvCxnSpPr>
          <p:spPr bwMode="auto">
            <a:xfrm flipV="1">
              <a:off x="1101" y="2838"/>
              <a:ext cx="774" cy="442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8227" name="AutoShape 14"/>
            <p:cNvCxnSpPr>
              <a:cxnSpLocks noChangeShapeType="1"/>
              <a:stCxn id="8218" idx="6"/>
              <a:endCxn id="8225" idx="2"/>
            </p:cNvCxnSpPr>
            <p:nvPr/>
          </p:nvCxnSpPr>
          <p:spPr bwMode="auto">
            <a:xfrm>
              <a:off x="1101" y="3280"/>
              <a:ext cx="784" cy="268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8228" name="AutoShape 15"/>
            <p:cNvCxnSpPr>
              <a:cxnSpLocks noChangeShapeType="1"/>
              <a:stCxn id="8219" idx="4"/>
              <a:endCxn id="8225" idx="0"/>
            </p:cNvCxnSpPr>
            <p:nvPr/>
          </p:nvCxnSpPr>
          <p:spPr bwMode="auto">
            <a:xfrm>
              <a:off x="2050" y="3003"/>
              <a:ext cx="0" cy="389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8229" name="AutoShape 16"/>
            <p:cNvCxnSpPr>
              <a:cxnSpLocks noChangeShapeType="1"/>
              <a:stCxn id="8225" idx="4"/>
              <a:endCxn id="8218" idx="4"/>
            </p:cNvCxnSpPr>
            <p:nvPr/>
          </p:nvCxnSpPr>
          <p:spPr bwMode="auto">
            <a:xfrm rot="16200000" flipV="1">
              <a:off x="1360" y="3012"/>
              <a:ext cx="258" cy="1123"/>
            </a:xfrm>
            <a:prstGeom prst="curvedConnector3">
              <a:avLst>
                <a:gd name="adj1" fmla="val -53102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8230" name="Text Box 17"/>
            <p:cNvSpPr txBox="1">
              <a:spLocks noChangeArrowheads="1"/>
            </p:cNvSpPr>
            <p:nvPr/>
          </p:nvSpPr>
          <p:spPr bwMode="auto">
            <a:xfrm>
              <a:off x="1344" y="364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8231" name="Text Box 18"/>
            <p:cNvSpPr txBox="1">
              <a:spLocks noChangeArrowheads="1"/>
            </p:cNvSpPr>
            <p:nvPr/>
          </p:nvSpPr>
          <p:spPr bwMode="auto">
            <a:xfrm>
              <a:off x="1968" y="235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</p:grpSp>
      <p:graphicFrame>
        <p:nvGraphicFramePr>
          <p:cNvPr id="36028" name="Group 188"/>
          <p:cNvGraphicFramePr>
            <a:graphicFrameLocks noGrp="1"/>
          </p:cNvGraphicFramePr>
          <p:nvPr/>
        </p:nvGraphicFramePr>
        <p:xfrm>
          <a:off x="5257800" y="2971800"/>
          <a:ext cx="3200400" cy="398400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</a:p>
                  </a:txBody>
                  <a:tcPr marL="18000" marR="18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18000" marR="18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030" name="AutoShape 190"/>
          <p:cNvCxnSpPr>
            <a:cxnSpLocks noChangeShapeType="1"/>
          </p:cNvCxnSpPr>
          <p:nvPr/>
        </p:nvCxnSpPr>
        <p:spPr bwMode="auto">
          <a:xfrm rot="5400000" flipV="1">
            <a:off x="6171406" y="2743994"/>
            <a:ext cx="1588" cy="457200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lg" len="lg"/>
          </a:ln>
        </p:spPr>
      </p:cxnSp>
      <p:cxnSp>
        <p:nvCxnSpPr>
          <p:cNvPr id="36032" name="AutoShape 192"/>
          <p:cNvCxnSpPr>
            <a:cxnSpLocks noChangeShapeType="1"/>
          </p:cNvCxnSpPr>
          <p:nvPr/>
        </p:nvCxnSpPr>
        <p:spPr bwMode="auto">
          <a:xfrm rot="-5400000" flipH="1" flipV="1">
            <a:off x="6171406" y="2743994"/>
            <a:ext cx="1588" cy="457200"/>
          </a:xfrm>
          <a:prstGeom prst="curvedConnector3">
            <a:avLst>
              <a:gd name="adj1" fmla="val -36300014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lg" len="lg"/>
          </a:ln>
        </p:spPr>
      </p:cxnSp>
      <p:cxnSp>
        <p:nvCxnSpPr>
          <p:cNvPr id="36035" name="AutoShape 195"/>
          <p:cNvCxnSpPr>
            <a:cxnSpLocks noChangeShapeType="1"/>
          </p:cNvCxnSpPr>
          <p:nvPr/>
        </p:nvCxnSpPr>
        <p:spPr bwMode="auto">
          <a:xfrm rot="16200000" flipH="1">
            <a:off x="6858000" y="2454275"/>
            <a:ext cx="1588" cy="1830388"/>
          </a:xfrm>
          <a:prstGeom prst="curvedConnector3">
            <a:avLst>
              <a:gd name="adj1" fmla="val 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lg" len="lg"/>
          </a:ln>
        </p:spPr>
      </p:cxnSp>
      <p:cxnSp>
        <p:nvCxnSpPr>
          <p:cNvPr id="36036" name="AutoShape 196"/>
          <p:cNvCxnSpPr>
            <a:cxnSpLocks noChangeShapeType="1"/>
          </p:cNvCxnSpPr>
          <p:nvPr/>
        </p:nvCxnSpPr>
        <p:spPr bwMode="auto">
          <a:xfrm rot="16200000" flipH="1">
            <a:off x="7086600" y="2682875"/>
            <a:ext cx="1588" cy="1373188"/>
          </a:xfrm>
          <a:prstGeom prst="curvedConnector3">
            <a:avLst>
              <a:gd name="adj1" fmla="val 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lg" len="lg"/>
          </a:ln>
        </p:spPr>
      </p:cxnSp>
      <p:sp>
        <p:nvSpPr>
          <p:cNvPr id="8207" name="Rectangle 1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再最小化</a:t>
            </a:r>
          </a:p>
        </p:txBody>
      </p:sp>
      <p:grpSp>
        <p:nvGrpSpPr>
          <p:cNvPr id="3" name="Group 213"/>
          <p:cNvGrpSpPr>
            <a:grpSpLocks/>
          </p:cNvGrpSpPr>
          <p:nvPr/>
        </p:nvGrpSpPr>
        <p:grpSpPr bwMode="auto">
          <a:xfrm>
            <a:off x="838200" y="4419602"/>
            <a:ext cx="2765425" cy="1331913"/>
            <a:chOff x="528" y="2784"/>
            <a:chExt cx="1742" cy="839"/>
          </a:xfrm>
        </p:grpSpPr>
        <p:sp>
          <p:nvSpPr>
            <p:cNvPr id="8209" name="Oval 199"/>
            <p:cNvSpPr>
              <a:spLocks noChangeAspect="1" noChangeArrowheads="1"/>
            </p:cNvSpPr>
            <p:nvPr/>
          </p:nvSpPr>
          <p:spPr bwMode="auto">
            <a:xfrm>
              <a:off x="816" y="3130"/>
              <a:ext cx="317" cy="299"/>
            </a:xfrm>
            <a:prstGeom prst="ellipse">
              <a:avLst/>
            </a:prstGeom>
            <a:solidFill>
              <a:schemeClr val="accent1"/>
            </a:solidFill>
            <a:ln w="508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dirty="0"/>
                <a:t>T</a:t>
              </a:r>
              <a:r>
                <a:rPr lang="en-US" altLang="zh-CN" sz="2000" baseline="-25000" dirty="0"/>
                <a:t>0</a:t>
              </a:r>
            </a:p>
          </p:txBody>
        </p:sp>
        <p:cxnSp>
          <p:nvCxnSpPr>
            <p:cNvPr id="8210" name="AutoShape 201"/>
            <p:cNvCxnSpPr>
              <a:cxnSpLocks noChangeShapeType="1"/>
              <a:stCxn id="8209" idx="7"/>
              <a:endCxn id="8209" idx="1"/>
            </p:cNvCxnSpPr>
            <p:nvPr/>
          </p:nvCxnSpPr>
          <p:spPr bwMode="auto">
            <a:xfrm rot="16200000" flipV="1">
              <a:off x="975" y="3062"/>
              <a:ext cx="8" cy="224"/>
            </a:xfrm>
            <a:prstGeom prst="curvedConnector3">
              <a:avLst>
                <a:gd name="adj1" fmla="val 2347346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8211" name="Line 202"/>
            <p:cNvSpPr>
              <a:spLocks noChangeShapeType="1"/>
            </p:cNvSpPr>
            <p:nvPr/>
          </p:nvSpPr>
          <p:spPr bwMode="auto">
            <a:xfrm>
              <a:off x="528" y="3274"/>
              <a:ext cx="288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Text Box 204"/>
            <p:cNvSpPr txBox="1">
              <a:spLocks noChangeArrowheads="1"/>
            </p:cNvSpPr>
            <p:nvPr/>
          </p:nvSpPr>
          <p:spPr bwMode="auto">
            <a:xfrm>
              <a:off x="1424" y="3041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b</a:t>
              </a:r>
            </a:p>
          </p:txBody>
        </p:sp>
        <p:sp>
          <p:nvSpPr>
            <p:cNvPr id="8213" name="Oval 206"/>
            <p:cNvSpPr>
              <a:spLocks noChangeAspect="1" noChangeArrowheads="1"/>
            </p:cNvSpPr>
            <p:nvPr/>
          </p:nvSpPr>
          <p:spPr bwMode="auto">
            <a:xfrm>
              <a:off x="1953" y="3130"/>
              <a:ext cx="317" cy="299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dirty="0"/>
                <a:t>T</a:t>
              </a:r>
              <a:r>
                <a:rPr lang="en-US" altLang="zh-CN" sz="2000" baseline="-25000" dirty="0"/>
                <a:t>2 </a:t>
              </a:r>
            </a:p>
          </p:txBody>
        </p:sp>
        <p:cxnSp>
          <p:nvCxnSpPr>
            <p:cNvPr id="8214" name="AutoShape 208"/>
            <p:cNvCxnSpPr>
              <a:cxnSpLocks noChangeShapeType="1"/>
              <a:stCxn id="8209" idx="6"/>
              <a:endCxn id="8213" idx="2"/>
            </p:cNvCxnSpPr>
            <p:nvPr/>
          </p:nvCxnSpPr>
          <p:spPr bwMode="auto">
            <a:xfrm>
              <a:off x="1133" y="3280"/>
              <a:ext cx="820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8215" name="AutoShape 210"/>
            <p:cNvCxnSpPr>
              <a:cxnSpLocks noChangeShapeType="1"/>
              <a:stCxn id="8213" idx="4"/>
              <a:endCxn id="8209" idx="4"/>
            </p:cNvCxnSpPr>
            <p:nvPr/>
          </p:nvCxnSpPr>
          <p:spPr bwMode="auto">
            <a:xfrm rot="5400000">
              <a:off x="1543" y="2860"/>
              <a:ext cx="8" cy="1137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8216" name="Text Box 211"/>
            <p:cNvSpPr txBox="1">
              <a:spLocks noChangeArrowheads="1"/>
            </p:cNvSpPr>
            <p:nvPr/>
          </p:nvSpPr>
          <p:spPr bwMode="auto">
            <a:xfrm>
              <a:off x="1437" y="3373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a</a:t>
              </a:r>
            </a:p>
          </p:txBody>
        </p:sp>
        <p:sp>
          <p:nvSpPr>
            <p:cNvPr id="8217" name="Text Box 212"/>
            <p:cNvSpPr txBox="1">
              <a:spLocks noChangeArrowheads="1"/>
            </p:cNvSpPr>
            <p:nvPr/>
          </p:nvSpPr>
          <p:spPr bwMode="auto">
            <a:xfrm>
              <a:off x="899" y="2784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(2)</a:t>
            </a:r>
            <a:r>
              <a:rPr lang="zh-CN" altLang="en-US"/>
              <a:t>本自动机已经为确定化，故只要最小化即可</a:t>
            </a:r>
          </a:p>
        </p:txBody>
      </p:sp>
      <p:grpSp>
        <p:nvGrpSpPr>
          <p:cNvPr id="9219" name="Group 47"/>
          <p:cNvGrpSpPr>
            <a:grpSpLocks/>
          </p:cNvGrpSpPr>
          <p:nvPr/>
        </p:nvGrpSpPr>
        <p:grpSpPr bwMode="auto">
          <a:xfrm>
            <a:off x="228600" y="1066800"/>
            <a:ext cx="3810000" cy="2759075"/>
            <a:chOff x="432" y="1584"/>
            <a:chExt cx="2400" cy="1738"/>
          </a:xfrm>
        </p:grpSpPr>
        <p:sp>
          <p:nvSpPr>
            <p:cNvPr id="9252" name="Oval 14"/>
            <p:cNvSpPr>
              <a:spLocks noChangeAspect="1" noChangeArrowheads="1"/>
            </p:cNvSpPr>
            <p:nvPr/>
          </p:nvSpPr>
          <p:spPr bwMode="auto">
            <a:xfrm>
              <a:off x="624" y="1872"/>
              <a:ext cx="272" cy="272"/>
            </a:xfrm>
            <a:prstGeom prst="ellipse">
              <a:avLst/>
            </a:prstGeom>
            <a:solidFill>
              <a:schemeClr val="accent1"/>
            </a:solidFill>
            <a:ln w="635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0</a:t>
              </a:r>
            </a:p>
          </p:txBody>
        </p:sp>
        <p:sp>
          <p:nvSpPr>
            <p:cNvPr id="9253" name="Oval 15"/>
            <p:cNvSpPr>
              <a:spLocks noChangeAspect="1" noChangeArrowheads="1"/>
            </p:cNvSpPr>
            <p:nvPr/>
          </p:nvSpPr>
          <p:spPr bwMode="auto">
            <a:xfrm>
              <a:off x="1392" y="187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9254" name="Oval 16"/>
            <p:cNvSpPr>
              <a:spLocks noChangeAspect="1" noChangeArrowheads="1"/>
            </p:cNvSpPr>
            <p:nvPr/>
          </p:nvSpPr>
          <p:spPr bwMode="auto">
            <a:xfrm>
              <a:off x="2176" y="187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9255" name="Oval 17"/>
            <p:cNvSpPr>
              <a:spLocks noChangeAspect="1" noChangeArrowheads="1"/>
            </p:cNvSpPr>
            <p:nvPr/>
          </p:nvSpPr>
          <p:spPr bwMode="auto">
            <a:xfrm>
              <a:off x="2176" y="268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9256" name="Oval 18"/>
            <p:cNvSpPr>
              <a:spLocks noChangeAspect="1" noChangeArrowheads="1"/>
            </p:cNvSpPr>
            <p:nvPr/>
          </p:nvSpPr>
          <p:spPr bwMode="auto">
            <a:xfrm>
              <a:off x="624" y="268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9257" name="Oval 19"/>
            <p:cNvSpPr>
              <a:spLocks noChangeAspect="1" noChangeArrowheads="1"/>
            </p:cNvSpPr>
            <p:nvPr/>
          </p:nvSpPr>
          <p:spPr bwMode="auto">
            <a:xfrm>
              <a:off x="1392" y="268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4</a:t>
              </a:r>
            </a:p>
          </p:txBody>
        </p:sp>
        <p:cxnSp>
          <p:nvCxnSpPr>
            <p:cNvPr id="9258" name="AutoShape 20"/>
            <p:cNvCxnSpPr>
              <a:cxnSpLocks noChangeShapeType="1"/>
              <a:stCxn id="9252" idx="6"/>
              <a:endCxn id="9253" idx="2"/>
            </p:cNvCxnSpPr>
            <p:nvPr/>
          </p:nvCxnSpPr>
          <p:spPr bwMode="auto">
            <a:xfrm>
              <a:off x="916" y="2008"/>
              <a:ext cx="476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59" name="AutoShape 21"/>
            <p:cNvCxnSpPr>
              <a:cxnSpLocks noChangeShapeType="1"/>
              <a:stCxn id="9253" idx="3"/>
              <a:endCxn id="9256" idx="7"/>
            </p:cNvCxnSpPr>
            <p:nvPr/>
          </p:nvCxnSpPr>
          <p:spPr bwMode="auto">
            <a:xfrm flipH="1">
              <a:off x="856" y="2104"/>
              <a:ext cx="576" cy="62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0" name="AutoShape 22"/>
            <p:cNvCxnSpPr>
              <a:cxnSpLocks noChangeShapeType="1"/>
              <a:stCxn id="9252" idx="4"/>
              <a:endCxn id="9256" idx="0"/>
            </p:cNvCxnSpPr>
            <p:nvPr/>
          </p:nvCxnSpPr>
          <p:spPr bwMode="auto">
            <a:xfrm>
              <a:off x="760" y="2164"/>
              <a:ext cx="0" cy="52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1" name="AutoShape 23"/>
            <p:cNvCxnSpPr>
              <a:cxnSpLocks noChangeShapeType="1"/>
              <a:stCxn id="9257" idx="1"/>
              <a:endCxn id="9252" idx="5"/>
            </p:cNvCxnSpPr>
            <p:nvPr/>
          </p:nvCxnSpPr>
          <p:spPr bwMode="auto">
            <a:xfrm flipH="1" flipV="1">
              <a:off x="856" y="2124"/>
              <a:ext cx="576" cy="60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2" name="AutoShape 24"/>
            <p:cNvCxnSpPr>
              <a:cxnSpLocks noChangeShapeType="1"/>
              <a:stCxn id="9256" idx="6"/>
              <a:endCxn id="9257" idx="2"/>
            </p:cNvCxnSpPr>
            <p:nvPr/>
          </p:nvCxnSpPr>
          <p:spPr bwMode="auto">
            <a:xfrm>
              <a:off x="896" y="2824"/>
              <a:ext cx="496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3" name="AutoShape 25"/>
            <p:cNvCxnSpPr>
              <a:cxnSpLocks noChangeShapeType="1"/>
              <a:stCxn id="9253" idx="7"/>
              <a:endCxn id="9254" idx="1"/>
            </p:cNvCxnSpPr>
            <p:nvPr/>
          </p:nvCxnSpPr>
          <p:spPr bwMode="auto">
            <a:xfrm rot="5400000" flipV="1">
              <a:off x="1919" y="1617"/>
              <a:ext cx="1" cy="592"/>
            </a:xfrm>
            <a:prstGeom prst="curvedConnector3">
              <a:avLst>
                <a:gd name="adj1" fmla="val -11500005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4" name="AutoShape 26"/>
            <p:cNvCxnSpPr>
              <a:cxnSpLocks noChangeShapeType="1"/>
              <a:stCxn id="9254" idx="3"/>
              <a:endCxn id="9253" idx="5"/>
            </p:cNvCxnSpPr>
            <p:nvPr/>
          </p:nvCxnSpPr>
          <p:spPr bwMode="auto">
            <a:xfrm rot="5400000">
              <a:off x="1919" y="1809"/>
              <a:ext cx="1" cy="592"/>
            </a:xfrm>
            <a:prstGeom prst="curvedConnector3">
              <a:avLst>
                <a:gd name="adj1" fmla="val 9700005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5" name="AutoShape 27"/>
            <p:cNvCxnSpPr>
              <a:cxnSpLocks noChangeShapeType="1"/>
              <a:stCxn id="9257" idx="7"/>
              <a:endCxn id="9255" idx="1"/>
            </p:cNvCxnSpPr>
            <p:nvPr/>
          </p:nvCxnSpPr>
          <p:spPr bwMode="auto">
            <a:xfrm rot="5400000" flipV="1">
              <a:off x="1919" y="2433"/>
              <a:ext cx="1" cy="592"/>
            </a:xfrm>
            <a:prstGeom prst="curvedConnector3">
              <a:avLst>
                <a:gd name="adj1" fmla="val -9600005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6" name="AutoShape 28"/>
            <p:cNvCxnSpPr>
              <a:cxnSpLocks noChangeShapeType="1"/>
              <a:stCxn id="9257" idx="5"/>
              <a:endCxn id="9255" idx="3"/>
            </p:cNvCxnSpPr>
            <p:nvPr/>
          </p:nvCxnSpPr>
          <p:spPr bwMode="auto">
            <a:xfrm rot="16200000" flipH="1">
              <a:off x="1919" y="2625"/>
              <a:ext cx="1" cy="592"/>
            </a:xfrm>
            <a:prstGeom prst="curvedConnector3">
              <a:avLst>
                <a:gd name="adj1" fmla="val 9600005"/>
              </a:avLst>
            </a:prstGeom>
            <a:noFill/>
            <a:ln w="12700">
              <a:solidFill>
                <a:schemeClr val="bg2"/>
              </a:solidFill>
              <a:round/>
              <a:headEnd type="triangle" w="med" len="med"/>
              <a:tailEnd/>
            </a:ln>
          </p:spPr>
        </p:cxnSp>
        <p:cxnSp>
          <p:nvCxnSpPr>
            <p:cNvPr id="9267" name="AutoShape 29"/>
            <p:cNvCxnSpPr>
              <a:cxnSpLocks noChangeShapeType="1"/>
              <a:stCxn id="9255" idx="5"/>
              <a:endCxn id="9255" idx="7"/>
            </p:cNvCxnSpPr>
            <p:nvPr/>
          </p:nvCxnSpPr>
          <p:spPr bwMode="auto">
            <a:xfrm rot="5400000" flipH="1" flipV="1">
              <a:off x="2313" y="2823"/>
              <a:ext cx="192" cy="1"/>
            </a:xfrm>
            <a:prstGeom prst="curvedConnector5">
              <a:avLst>
                <a:gd name="adj1" fmla="val -25005"/>
                <a:gd name="adj2" fmla="val 23900009"/>
                <a:gd name="adj3" fmla="val 127602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8" name="AutoShape 30"/>
            <p:cNvCxnSpPr>
              <a:cxnSpLocks noChangeShapeType="1"/>
              <a:stCxn id="9254" idx="5"/>
              <a:endCxn id="9254" idx="7"/>
            </p:cNvCxnSpPr>
            <p:nvPr/>
          </p:nvCxnSpPr>
          <p:spPr bwMode="auto">
            <a:xfrm rot="5400000" flipH="1" flipV="1">
              <a:off x="2313" y="2007"/>
              <a:ext cx="192" cy="1"/>
            </a:xfrm>
            <a:prstGeom prst="curvedConnector5">
              <a:avLst>
                <a:gd name="adj1" fmla="val -25523"/>
                <a:gd name="adj2" fmla="val 23900009"/>
                <a:gd name="adj3" fmla="val 11926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69" name="AutoShape 31"/>
            <p:cNvCxnSpPr>
              <a:cxnSpLocks noChangeShapeType="1"/>
              <a:stCxn id="9256" idx="3"/>
              <a:endCxn id="9256" idx="5"/>
            </p:cNvCxnSpPr>
            <p:nvPr/>
          </p:nvCxnSpPr>
          <p:spPr bwMode="auto">
            <a:xfrm rot="16200000" flipH="1">
              <a:off x="759" y="2825"/>
              <a:ext cx="1" cy="192"/>
            </a:xfrm>
            <a:prstGeom prst="curvedConnector3">
              <a:avLst>
                <a:gd name="adj1" fmla="val 1840000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9270" name="Line 32"/>
            <p:cNvSpPr>
              <a:spLocks noChangeShapeType="1"/>
            </p:cNvSpPr>
            <p:nvPr/>
          </p:nvSpPr>
          <p:spPr bwMode="auto">
            <a:xfrm>
              <a:off x="432" y="2016"/>
              <a:ext cx="192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Text Box 33"/>
            <p:cNvSpPr txBox="1">
              <a:spLocks noChangeArrowheads="1"/>
            </p:cNvSpPr>
            <p:nvPr/>
          </p:nvSpPr>
          <p:spPr bwMode="auto">
            <a:xfrm>
              <a:off x="1034" y="1735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2" name="Text Box 34"/>
            <p:cNvSpPr txBox="1">
              <a:spLocks noChangeArrowheads="1"/>
            </p:cNvSpPr>
            <p:nvPr/>
          </p:nvSpPr>
          <p:spPr bwMode="auto">
            <a:xfrm>
              <a:off x="1824" y="1584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3" name="Text Box 35"/>
            <p:cNvSpPr txBox="1">
              <a:spLocks noChangeArrowheads="1"/>
            </p:cNvSpPr>
            <p:nvPr/>
          </p:nvSpPr>
          <p:spPr bwMode="auto">
            <a:xfrm>
              <a:off x="1824" y="192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4" name="Text Box 36"/>
            <p:cNvSpPr txBox="1">
              <a:spLocks noChangeArrowheads="1"/>
            </p:cNvSpPr>
            <p:nvPr/>
          </p:nvSpPr>
          <p:spPr bwMode="auto">
            <a:xfrm>
              <a:off x="1824" y="240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5" name="Text Box 37"/>
            <p:cNvSpPr txBox="1">
              <a:spLocks noChangeArrowheads="1"/>
            </p:cNvSpPr>
            <p:nvPr/>
          </p:nvSpPr>
          <p:spPr bwMode="auto">
            <a:xfrm>
              <a:off x="1824" y="2784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6" name="Text Box 38"/>
            <p:cNvSpPr txBox="1">
              <a:spLocks noChangeArrowheads="1"/>
            </p:cNvSpPr>
            <p:nvPr/>
          </p:nvSpPr>
          <p:spPr bwMode="auto">
            <a:xfrm>
              <a:off x="1056" y="2832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77" name="Text Box 39"/>
            <p:cNvSpPr txBox="1">
              <a:spLocks noChangeArrowheads="1"/>
            </p:cNvSpPr>
            <p:nvPr/>
          </p:nvSpPr>
          <p:spPr bwMode="auto">
            <a:xfrm>
              <a:off x="484" y="2256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78" name="Text Box 41"/>
            <p:cNvSpPr txBox="1">
              <a:spLocks noChangeArrowheads="1"/>
            </p:cNvSpPr>
            <p:nvPr/>
          </p:nvSpPr>
          <p:spPr bwMode="auto">
            <a:xfrm>
              <a:off x="1248" y="2400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79" name="Text Box 42"/>
            <p:cNvSpPr txBox="1">
              <a:spLocks noChangeArrowheads="1"/>
            </p:cNvSpPr>
            <p:nvPr/>
          </p:nvSpPr>
          <p:spPr bwMode="auto">
            <a:xfrm>
              <a:off x="672" y="307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80" name="Text Box 43"/>
            <p:cNvSpPr txBox="1">
              <a:spLocks noChangeArrowheads="1"/>
            </p:cNvSpPr>
            <p:nvPr/>
          </p:nvSpPr>
          <p:spPr bwMode="auto">
            <a:xfrm>
              <a:off x="1248" y="2150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81" name="Text Box 45"/>
            <p:cNvSpPr txBox="1">
              <a:spLocks noChangeArrowheads="1"/>
            </p:cNvSpPr>
            <p:nvPr/>
          </p:nvSpPr>
          <p:spPr bwMode="auto">
            <a:xfrm>
              <a:off x="2627" y="1920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82" name="Text Box 46"/>
            <p:cNvSpPr txBox="1">
              <a:spLocks noChangeArrowheads="1"/>
            </p:cNvSpPr>
            <p:nvPr/>
          </p:nvSpPr>
          <p:spPr bwMode="auto">
            <a:xfrm>
              <a:off x="2627" y="268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</p:grp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4883150" y="1371600"/>
            <a:ext cx="2198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[0]   [1,2,3,4,5]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4883150" y="2387600"/>
            <a:ext cx="27384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[0]    [1,2,3,5]    [4]</a:t>
            </a:r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4883150" y="3403600"/>
            <a:ext cx="31940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[0]    [1,5]    [2,3]    [4]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4883150" y="4419600"/>
            <a:ext cx="36496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[0]    [1,5]    [2]    [3]    [4]</a:t>
            </a: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381000" y="3733800"/>
            <a:ext cx="3810000" cy="2225675"/>
            <a:chOff x="240" y="2352"/>
            <a:chExt cx="2400" cy="1402"/>
          </a:xfrm>
        </p:grpSpPr>
        <p:sp>
          <p:nvSpPr>
            <p:cNvPr id="9228" name="Text Box 73"/>
            <p:cNvSpPr txBox="1">
              <a:spLocks noChangeArrowheads="1"/>
            </p:cNvSpPr>
            <p:nvPr/>
          </p:nvSpPr>
          <p:spPr bwMode="auto">
            <a:xfrm>
              <a:off x="1632" y="2352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29" name="Oval 53"/>
            <p:cNvSpPr>
              <a:spLocks noChangeAspect="1" noChangeArrowheads="1"/>
            </p:cNvSpPr>
            <p:nvPr/>
          </p:nvSpPr>
          <p:spPr bwMode="auto">
            <a:xfrm>
              <a:off x="432" y="2640"/>
              <a:ext cx="272" cy="272"/>
            </a:xfrm>
            <a:prstGeom prst="ellipse">
              <a:avLst/>
            </a:prstGeom>
            <a:solidFill>
              <a:schemeClr val="accent1"/>
            </a:solidFill>
            <a:ln w="635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0</a:t>
              </a:r>
            </a:p>
          </p:txBody>
        </p:sp>
        <p:sp>
          <p:nvSpPr>
            <p:cNvPr id="9230" name="Oval 54"/>
            <p:cNvSpPr>
              <a:spLocks noChangeAspect="1" noChangeArrowheads="1"/>
            </p:cNvSpPr>
            <p:nvPr/>
          </p:nvSpPr>
          <p:spPr bwMode="auto">
            <a:xfrm>
              <a:off x="1200" y="264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9231" name="Oval 55"/>
            <p:cNvSpPr>
              <a:spLocks noChangeAspect="1" noChangeArrowheads="1"/>
            </p:cNvSpPr>
            <p:nvPr/>
          </p:nvSpPr>
          <p:spPr bwMode="auto">
            <a:xfrm>
              <a:off x="1984" y="264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9232" name="Oval 57"/>
            <p:cNvSpPr>
              <a:spLocks noChangeAspect="1" noChangeArrowheads="1"/>
            </p:cNvSpPr>
            <p:nvPr/>
          </p:nvSpPr>
          <p:spPr bwMode="auto">
            <a:xfrm>
              <a:off x="432" y="345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9233" name="Oval 58"/>
            <p:cNvSpPr>
              <a:spLocks noChangeAspect="1" noChangeArrowheads="1"/>
            </p:cNvSpPr>
            <p:nvPr/>
          </p:nvSpPr>
          <p:spPr bwMode="auto">
            <a:xfrm>
              <a:off x="1200" y="345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4</a:t>
              </a:r>
            </a:p>
          </p:txBody>
        </p:sp>
        <p:cxnSp>
          <p:nvCxnSpPr>
            <p:cNvPr id="9234" name="AutoShape 59"/>
            <p:cNvCxnSpPr>
              <a:cxnSpLocks noChangeShapeType="1"/>
              <a:stCxn id="9229" idx="6"/>
              <a:endCxn id="9230" idx="2"/>
            </p:cNvCxnSpPr>
            <p:nvPr/>
          </p:nvCxnSpPr>
          <p:spPr bwMode="auto">
            <a:xfrm>
              <a:off x="724" y="2776"/>
              <a:ext cx="476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35" name="AutoShape 60"/>
            <p:cNvCxnSpPr>
              <a:cxnSpLocks noChangeShapeType="1"/>
              <a:stCxn id="9230" idx="3"/>
              <a:endCxn id="9232" idx="7"/>
            </p:cNvCxnSpPr>
            <p:nvPr/>
          </p:nvCxnSpPr>
          <p:spPr bwMode="auto">
            <a:xfrm flipH="1">
              <a:off x="664" y="2872"/>
              <a:ext cx="576" cy="62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36" name="AutoShape 61"/>
            <p:cNvCxnSpPr>
              <a:cxnSpLocks noChangeShapeType="1"/>
              <a:stCxn id="9229" idx="4"/>
              <a:endCxn id="9232" idx="0"/>
            </p:cNvCxnSpPr>
            <p:nvPr/>
          </p:nvCxnSpPr>
          <p:spPr bwMode="auto">
            <a:xfrm>
              <a:off x="568" y="2932"/>
              <a:ext cx="0" cy="52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37" name="AutoShape 62"/>
            <p:cNvCxnSpPr>
              <a:cxnSpLocks noChangeShapeType="1"/>
              <a:stCxn id="9233" idx="1"/>
              <a:endCxn id="9229" idx="5"/>
            </p:cNvCxnSpPr>
            <p:nvPr/>
          </p:nvCxnSpPr>
          <p:spPr bwMode="auto">
            <a:xfrm flipH="1" flipV="1">
              <a:off x="664" y="2892"/>
              <a:ext cx="576" cy="604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38" name="AutoShape 63"/>
            <p:cNvCxnSpPr>
              <a:cxnSpLocks noChangeShapeType="1"/>
              <a:stCxn id="9232" idx="6"/>
              <a:endCxn id="9233" idx="2"/>
            </p:cNvCxnSpPr>
            <p:nvPr/>
          </p:nvCxnSpPr>
          <p:spPr bwMode="auto">
            <a:xfrm>
              <a:off x="704" y="3592"/>
              <a:ext cx="496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39" name="AutoShape 64"/>
            <p:cNvCxnSpPr>
              <a:cxnSpLocks noChangeShapeType="1"/>
              <a:stCxn id="9230" idx="7"/>
              <a:endCxn id="9231" idx="1"/>
            </p:cNvCxnSpPr>
            <p:nvPr/>
          </p:nvCxnSpPr>
          <p:spPr bwMode="auto">
            <a:xfrm rot="5400000" flipV="1">
              <a:off x="1727" y="2385"/>
              <a:ext cx="1" cy="592"/>
            </a:xfrm>
            <a:prstGeom prst="curvedConnector3">
              <a:avLst>
                <a:gd name="adj1" fmla="val -11500005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40" name="AutoShape 65"/>
            <p:cNvCxnSpPr>
              <a:cxnSpLocks noChangeShapeType="1"/>
              <a:stCxn id="9231" idx="3"/>
              <a:endCxn id="9230" idx="5"/>
            </p:cNvCxnSpPr>
            <p:nvPr/>
          </p:nvCxnSpPr>
          <p:spPr bwMode="auto">
            <a:xfrm rot="5400000">
              <a:off x="1727" y="2577"/>
              <a:ext cx="1" cy="592"/>
            </a:xfrm>
            <a:prstGeom prst="curvedConnector3">
              <a:avLst>
                <a:gd name="adj1" fmla="val 9700005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41" name="AutoShape 69"/>
            <p:cNvCxnSpPr>
              <a:cxnSpLocks noChangeShapeType="1"/>
              <a:stCxn id="9231" idx="5"/>
              <a:endCxn id="9231" idx="7"/>
            </p:cNvCxnSpPr>
            <p:nvPr/>
          </p:nvCxnSpPr>
          <p:spPr bwMode="auto">
            <a:xfrm rot="5400000" flipH="1" flipV="1">
              <a:off x="2121" y="2775"/>
              <a:ext cx="192" cy="1"/>
            </a:xfrm>
            <a:prstGeom prst="curvedConnector5">
              <a:avLst>
                <a:gd name="adj1" fmla="val -25523"/>
                <a:gd name="adj2" fmla="val 23900009"/>
                <a:gd name="adj3" fmla="val 11926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9242" name="AutoShape 70"/>
            <p:cNvCxnSpPr>
              <a:cxnSpLocks noChangeShapeType="1"/>
              <a:stCxn id="9232" idx="3"/>
              <a:endCxn id="9232" idx="1"/>
            </p:cNvCxnSpPr>
            <p:nvPr/>
          </p:nvCxnSpPr>
          <p:spPr bwMode="auto">
            <a:xfrm rot="5400000" flipH="1" flipV="1">
              <a:off x="377" y="3591"/>
              <a:ext cx="192" cy="1"/>
            </a:xfrm>
            <a:prstGeom prst="curvedConnector5">
              <a:avLst>
                <a:gd name="adj1" fmla="val -37500"/>
                <a:gd name="adj2" fmla="val -24100009"/>
                <a:gd name="adj3" fmla="val 10676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9243" name="Line 71"/>
            <p:cNvSpPr>
              <a:spLocks noChangeShapeType="1"/>
            </p:cNvSpPr>
            <p:nvPr/>
          </p:nvSpPr>
          <p:spPr bwMode="auto">
            <a:xfrm>
              <a:off x="240" y="2784"/>
              <a:ext cx="192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Text Box 72"/>
            <p:cNvSpPr txBox="1">
              <a:spLocks noChangeArrowheads="1"/>
            </p:cNvSpPr>
            <p:nvPr/>
          </p:nvSpPr>
          <p:spPr bwMode="auto">
            <a:xfrm>
              <a:off x="829" y="2503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45" name="Text Box 74"/>
            <p:cNvSpPr txBox="1">
              <a:spLocks noChangeArrowheads="1"/>
            </p:cNvSpPr>
            <p:nvPr/>
          </p:nvSpPr>
          <p:spPr bwMode="auto">
            <a:xfrm>
              <a:off x="1632" y="2688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246" name="Text Box 78"/>
            <p:cNvSpPr txBox="1">
              <a:spLocks noChangeArrowheads="1"/>
            </p:cNvSpPr>
            <p:nvPr/>
          </p:nvSpPr>
          <p:spPr bwMode="auto">
            <a:xfrm>
              <a:off x="292" y="3024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47" name="Text Box 79"/>
            <p:cNvSpPr txBox="1">
              <a:spLocks noChangeArrowheads="1"/>
            </p:cNvSpPr>
            <p:nvPr/>
          </p:nvSpPr>
          <p:spPr bwMode="auto">
            <a:xfrm>
              <a:off x="1056" y="316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48" name="Text Box 80"/>
            <p:cNvSpPr txBox="1">
              <a:spLocks noChangeArrowheads="1"/>
            </p:cNvSpPr>
            <p:nvPr/>
          </p:nvSpPr>
          <p:spPr bwMode="auto">
            <a:xfrm>
              <a:off x="240" y="3504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49" name="Text Box 81"/>
            <p:cNvSpPr txBox="1">
              <a:spLocks noChangeArrowheads="1"/>
            </p:cNvSpPr>
            <p:nvPr/>
          </p:nvSpPr>
          <p:spPr bwMode="auto">
            <a:xfrm>
              <a:off x="1056" y="291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50" name="Text Box 82"/>
            <p:cNvSpPr txBox="1">
              <a:spLocks noChangeArrowheads="1"/>
            </p:cNvSpPr>
            <p:nvPr/>
          </p:nvSpPr>
          <p:spPr bwMode="auto">
            <a:xfrm>
              <a:off x="2435" y="268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251" name="Text Box 86"/>
            <p:cNvSpPr txBox="1">
              <a:spLocks noChangeArrowheads="1"/>
            </p:cNvSpPr>
            <p:nvPr/>
          </p:nvSpPr>
          <p:spPr bwMode="auto">
            <a:xfrm>
              <a:off x="829" y="336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</p:grp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1316038" y="6096000"/>
            <a:ext cx="3397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</a:t>
            </a:r>
          </a:p>
        </p:txBody>
      </p:sp>
      <p:cxnSp>
        <p:nvCxnSpPr>
          <p:cNvPr id="16475" name="AutoShape 91"/>
          <p:cNvCxnSpPr>
            <a:cxnSpLocks noChangeShapeType="1"/>
            <a:stCxn id="9233" idx="3"/>
            <a:endCxn id="9232" idx="5"/>
          </p:cNvCxnSpPr>
          <p:nvPr/>
        </p:nvCxnSpPr>
        <p:spPr bwMode="auto">
          <a:xfrm rot="5400000">
            <a:off x="1510506" y="5398294"/>
            <a:ext cx="1588" cy="914400"/>
          </a:xfrm>
          <a:prstGeom prst="curvedConnector3">
            <a:avLst>
              <a:gd name="adj1" fmla="val 18400009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6479" name="Text Box 95"/>
          <p:cNvSpPr txBox="1">
            <a:spLocks noChangeArrowheads="1"/>
          </p:cNvSpPr>
          <p:nvPr/>
        </p:nvSpPr>
        <p:spPr bwMode="auto">
          <a:xfrm>
            <a:off x="2513013" y="2374900"/>
            <a:ext cx="190500" cy="339725"/>
          </a:xfrm>
          <a:prstGeom prst="rect">
            <a:avLst/>
          </a:prstGeom>
          <a:solidFill>
            <a:srgbClr val="FFFF00"/>
          </a:solidFill>
          <a:ln w="12700" algn="ctr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2" grpId="0"/>
      <p:bldP spid="16433" grpId="0"/>
      <p:bldP spid="16434" grpId="0"/>
      <p:bldP spid="16435" grpId="0"/>
      <p:bldP spid="16471" grpId="0"/>
      <p:bldP spid="164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</a:t>
            </a:r>
            <a:r>
              <a:rPr lang="zh-CN" altLang="en-US" dirty="0"/>
              <a:t>　将</a:t>
            </a:r>
            <a:r>
              <a:rPr lang="en-US" altLang="zh-CN" dirty="0"/>
              <a:t>DFA</a:t>
            </a:r>
            <a:r>
              <a:rPr lang="zh-CN" altLang="en-US" dirty="0"/>
              <a:t>最小化</a:t>
            </a:r>
          </a:p>
        </p:txBody>
      </p:sp>
      <p:grpSp>
        <p:nvGrpSpPr>
          <p:cNvPr id="13315" name="Group 322"/>
          <p:cNvGrpSpPr>
            <a:grpSpLocks/>
          </p:cNvGrpSpPr>
          <p:nvPr/>
        </p:nvGrpSpPr>
        <p:grpSpPr bwMode="auto">
          <a:xfrm>
            <a:off x="2667000" y="1167765"/>
            <a:ext cx="4495800" cy="2911475"/>
            <a:chOff x="144" y="528"/>
            <a:chExt cx="2832" cy="1834"/>
          </a:xfrm>
        </p:grpSpPr>
        <p:sp>
          <p:nvSpPr>
            <p:cNvPr id="13363" name="Oval 5"/>
            <p:cNvSpPr>
              <a:spLocks noChangeAspect="1" noChangeArrowheads="1"/>
            </p:cNvSpPr>
            <p:nvPr/>
          </p:nvSpPr>
          <p:spPr bwMode="auto">
            <a:xfrm>
              <a:off x="432" y="86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13364" name="Oval 6"/>
            <p:cNvSpPr>
              <a:spLocks noChangeAspect="1" noChangeArrowheads="1"/>
            </p:cNvSpPr>
            <p:nvPr/>
          </p:nvSpPr>
          <p:spPr bwMode="auto">
            <a:xfrm>
              <a:off x="1413" y="86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13365" name="Oval 7"/>
            <p:cNvSpPr>
              <a:spLocks noChangeAspect="1" noChangeArrowheads="1"/>
            </p:cNvSpPr>
            <p:nvPr/>
          </p:nvSpPr>
          <p:spPr bwMode="auto">
            <a:xfrm>
              <a:off x="2394" y="864"/>
              <a:ext cx="272" cy="272"/>
            </a:xfrm>
            <a:prstGeom prst="ellipse">
              <a:avLst/>
            </a:prstGeom>
            <a:solidFill>
              <a:schemeClr val="accent1"/>
            </a:solidFill>
            <a:ln w="635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6</a:t>
              </a:r>
            </a:p>
          </p:txBody>
        </p:sp>
        <p:sp>
          <p:nvSpPr>
            <p:cNvPr id="13366" name="Oval 8"/>
            <p:cNvSpPr>
              <a:spLocks noChangeAspect="1" noChangeArrowheads="1"/>
            </p:cNvSpPr>
            <p:nvPr/>
          </p:nvSpPr>
          <p:spPr bwMode="auto">
            <a:xfrm>
              <a:off x="2394" y="1862"/>
              <a:ext cx="272" cy="272"/>
            </a:xfrm>
            <a:prstGeom prst="ellipse">
              <a:avLst/>
            </a:prstGeom>
            <a:solidFill>
              <a:schemeClr val="accent1"/>
            </a:solidFill>
            <a:ln w="63500" cmpd="dbl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7</a:t>
              </a:r>
            </a:p>
          </p:txBody>
        </p:sp>
        <p:sp>
          <p:nvSpPr>
            <p:cNvPr id="13367" name="Oval 9"/>
            <p:cNvSpPr>
              <a:spLocks noChangeAspect="1" noChangeArrowheads="1"/>
            </p:cNvSpPr>
            <p:nvPr/>
          </p:nvSpPr>
          <p:spPr bwMode="auto">
            <a:xfrm>
              <a:off x="432" y="186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13368" name="Oval 10"/>
            <p:cNvSpPr>
              <a:spLocks noChangeAspect="1" noChangeArrowheads="1"/>
            </p:cNvSpPr>
            <p:nvPr/>
          </p:nvSpPr>
          <p:spPr bwMode="auto">
            <a:xfrm>
              <a:off x="1413" y="186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4</a:t>
              </a:r>
            </a:p>
          </p:txBody>
        </p:sp>
        <p:cxnSp>
          <p:nvCxnSpPr>
            <p:cNvPr id="13369" name="AutoShape 11"/>
            <p:cNvCxnSpPr>
              <a:cxnSpLocks noChangeShapeType="1"/>
              <a:stCxn id="13363" idx="6"/>
              <a:endCxn id="13364" idx="2"/>
            </p:cNvCxnSpPr>
            <p:nvPr/>
          </p:nvCxnSpPr>
          <p:spPr bwMode="auto">
            <a:xfrm>
              <a:off x="724" y="1000"/>
              <a:ext cx="689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0" name="AutoShape 13"/>
            <p:cNvCxnSpPr>
              <a:cxnSpLocks noChangeShapeType="1"/>
              <a:stCxn id="13363" idx="4"/>
              <a:endCxn id="13367" idx="0"/>
            </p:cNvCxnSpPr>
            <p:nvPr/>
          </p:nvCxnSpPr>
          <p:spPr bwMode="auto">
            <a:xfrm>
              <a:off x="568" y="1156"/>
              <a:ext cx="0" cy="70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1" name="AutoShape 14"/>
            <p:cNvCxnSpPr>
              <a:cxnSpLocks noChangeShapeType="1"/>
              <a:stCxn id="13368" idx="0"/>
              <a:endCxn id="13364" idx="4"/>
            </p:cNvCxnSpPr>
            <p:nvPr/>
          </p:nvCxnSpPr>
          <p:spPr bwMode="auto">
            <a:xfrm flipV="1">
              <a:off x="1549" y="1136"/>
              <a:ext cx="0" cy="72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2" name="AutoShape 15"/>
            <p:cNvCxnSpPr>
              <a:cxnSpLocks noChangeShapeType="1"/>
              <a:stCxn id="13367" idx="6"/>
              <a:endCxn id="13368" idx="2"/>
            </p:cNvCxnSpPr>
            <p:nvPr/>
          </p:nvCxnSpPr>
          <p:spPr bwMode="auto">
            <a:xfrm>
              <a:off x="704" y="1998"/>
              <a:ext cx="709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3" name="AutoShape 18"/>
            <p:cNvCxnSpPr>
              <a:cxnSpLocks noChangeShapeType="1"/>
              <a:stCxn id="13368" idx="6"/>
              <a:endCxn id="13366" idx="2"/>
            </p:cNvCxnSpPr>
            <p:nvPr/>
          </p:nvCxnSpPr>
          <p:spPr bwMode="auto">
            <a:xfrm>
              <a:off x="1685" y="1998"/>
              <a:ext cx="689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4" name="AutoShape 21"/>
            <p:cNvCxnSpPr>
              <a:cxnSpLocks noChangeShapeType="1"/>
              <a:stCxn id="13365" idx="5"/>
              <a:endCxn id="13365" idx="7"/>
            </p:cNvCxnSpPr>
            <p:nvPr/>
          </p:nvCxnSpPr>
          <p:spPr bwMode="auto">
            <a:xfrm rot="5400000" flipH="1" flipV="1">
              <a:off x="2511" y="999"/>
              <a:ext cx="232" cy="1"/>
            </a:xfrm>
            <a:prstGeom prst="curvedConnector5">
              <a:avLst>
                <a:gd name="adj1" fmla="val -35778"/>
                <a:gd name="adj2" fmla="val 31800009"/>
                <a:gd name="adj3" fmla="val 135343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75" name="AutoShape 22"/>
            <p:cNvCxnSpPr>
              <a:cxnSpLocks noChangeShapeType="1"/>
              <a:stCxn id="13367" idx="2"/>
              <a:endCxn id="13367" idx="4"/>
            </p:cNvCxnSpPr>
            <p:nvPr/>
          </p:nvCxnSpPr>
          <p:spPr bwMode="auto">
            <a:xfrm rot="10800000" flipH="1" flipV="1">
              <a:off x="432" y="1998"/>
              <a:ext cx="136" cy="136"/>
            </a:xfrm>
            <a:prstGeom prst="curvedConnector4">
              <a:avLst>
                <a:gd name="adj1" fmla="val -105884"/>
                <a:gd name="adj2" fmla="val 205884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13376" name="Line 23"/>
            <p:cNvSpPr>
              <a:spLocks noChangeShapeType="1"/>
            </p:cNvSpPr>
            <p:nvPr/>
          </p:nvSpPr>
          <p:spPr bwMode="auto">
            <a:xfrm>
              <a:off x="240" y="1008"/>
              <a:ext cx="192" cy="0"/>
            </a:xfrm>
            <a:prstGeom prst="line">
              <a:avLst/>
            </a:prstGeom>
            <a:noFill/>
            <a:ln w="63500" cmpd="dbl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7" name="Text Box 24"/>
            <p:cNvSpPr txBox="1">
              <a:spLocks noChangeArrowheads="1"/>
            </p:cNvSpPr>
            <p:nvPr/>
          </p:nvSpPr>
          <p:spPr bwMode="auto">
            <a:xfrm>
              <a:off x="956" y="806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3378" name="Text Box 25"/>
            <p:cNvSpPr txBox="1">
              <a:spLocks noChangeArrowheads="1"/>
            </p:cNvSpPr>
            <p:nvPr/>
          </p:nvSpPr>
          <p:spPr bwMode="auto">
            <a:xfrm>
              <a:off x="1920" y="806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3379" name="Text Box 27"/>
            <p:cNvSpPr txBox="1">
              <a:spLocks noChangeArrowheads="1"/>
            </p:cNvSpPr>
            <p:nvPr/>
          </p:nvSpPr>
          <p:spPr bwMode="auto">
            <a:xfrm>
              <a:off x="1680" y="119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13380" name="Text Box 28"/>
            <p:cNvSpPr txBox="1">
              <a:spLocks noChangeArrowheads="1"/>
            </p:cNvSpPr>
            <p:nvPr/>
          </p:nvSpPr>
          <p:spPr bwMode="auto">
            <a:xfrm>
              <a:off x="1968" y="1958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b</a:t>
              </a:r>
            </a:p>
          </p:txBody>
        </p:sp>
        <p:sp>
          <p:nvSpPr>
            <p:cNvPr id="13381" name="Text Box 29"/>
            <p:cNvSpPr txBox="1">
              <a:spLocks noChangeArrowheads="1"/>
            </p:cNvSpPr>
            <p:nvPr/>
          </p:nvSpPr>
          <p:spPr bwMode="auto">
            <a:xfrm>
              <a:off x="956" y="1929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3382" name="Text Box 30"/>
            <p:cNvSpPr txBox="1">
              <a:spLocks noChangeArrowheads="1"/>
            </p:cNvSpPr>
            <p:nvPr/>
          </p:nvSpPr>
          <p:spPr bwMode="auto">
            <a:xfrm>
              <a:off x="384" y="1334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3383" name="Text Box 31"/>
            <p:cNvSpPr txBox="1">
              <a:spLocks noChangeArrowheads="1"/>
            </p:cNvSpPr>
            <p:nvPr/>
          </p:nvSpPr>
          <p:spPr bwMode="auto">
            <a:xfrm>
              <a:off x="1344" y="1392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13384" name="Text Box 32"/>
            <p:cNvSpPr txBox="1">
              <a:spLocks noChangeArrowheads="1"/>
            </p:cNvSpPr>
            <p:nvPr/>
          </p:nvSpPr>
          <p:spPr bwMode="auto">
            <a:xfrm>
              <a:off x="144" y="2112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3385" name="Text Box 34"/>
            <p:cNvSpPr txBox="1">
              <a:spLocks noChangeArrowheads="1"/>
            </p:cNvSpPr>
            <p:nvPr/>
          </p:nvSpPr>
          <p:spPr bwMode="auto">
            <a:xfrm>
              <a:off x="2762" y="1104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3386" name="Text Box 35"/>
            <p:cNvSpPr txBox="1">
              <a:spLocks noChangeArrowheads="1"/>
            </p:cNvSpPr>
            <p:nvPr/>
          </p:nvSpPr>
          <p:spPr bwMode="auto">
            <a:xfrm>
              <a:off x="1824" y="171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cxnSp>
          <p:nvCxnSpPr>
            <p:cNvPr id="13387" name="AutoShape 36"/>
            <p:cNvCxnSpPr>
              <a:cxnSpLocks noChangeShapeType="1"/>
              <a:stCxn id="13364" idx="6"/>
              <a:endCxn id="13365" idx="2"/>
            </p:cNvCxnSpPr>
            <p:nvPr/>
          </p:nvCxnSpPr>
          <p:spPr bwMode="auto">
            <a:xfrm>
              <a:off x="1685" y="1000"/>
              <a:ext cx="689" cy="0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13388" name="Oval 37"/>
            <p:cNvSpPr>
              <a:spLocks noChangeAspect="1" noChangeArrowheads="1"/>
            </p:cNvSpPr>
            <p:nvPr/>
          </p:nvSpPr>
          <p:spPr bwMode="auto">
            <a:xfrm>
              <a:off x="1968" y="134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5</a:t>
              </a:r>
            </a:p>
          </p:txBody>
        </p:sp>
        <p:cxnSp>
          <p:nvCxnSpPr>
            <p:cNvPr id="13389" name="AutoShape 38"/>
            <p:cNvCxnSpPr>
              <a:cxnSpLocks noChangeShapeType="1"/>
              <a:stCxn id="13364" idx="5"/>
              <a:endCxn id="13388" idx="1"/>
            </p:cNvCxnSpPr>
            <p:nvPr/>
          </p:nvCxnSpPr>
          <p:spPr bwMode="auto">
            <a:xfrm>
              <a:off x="1645" y="1096"/>
              <a:ext cx="363" cy="288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90" name="AutoShape 41"/>
            <p:cNvCxnSpPr>
              <a:cxnSpLocks noChangeShapeType="1"/>
              <a:stCxn id="13368" idx="7"/>
              <a:endCxn id="13388" idx="3"/>
            </p:cNvCxnSpPr>
            <p:nvPr/>
          </p:nvCxnSpPr>
          <p:spPr bwMode="auto">
            <a:xfrm flipV="1">
              <a:off x="1645" y="1576"/>
              <a:ext cx="363" cy="32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13391" name="AutoShape 42"/>
            <p:cNvCxnSpPr>
              <a:cxnSpLocks noChangeShapeType="1"/>
              <a:stCxn id="13388" idx="4"/>
              <a:endCxn id="13368" idx="6"/>
            </p:cNvCxnSpPr>
            <p:nvPr/>
          </p:nvCxnSpPr>
          <p:spPr bwMode="auto">
            <a:xfrm flipH="1">
              <a:off x="1685" y="1616"/>
              <a:ext cx="419" cy="382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13392" name="Text Box 43"/>
            <p:cNvSpPr txBox="1">
              <a:spLocks noChangeArrowheads="1"/>
            </p:cNvSpPr>
            <p:nvPr/>
          </p:nvSpPr>
          <p:spPr bwMode="auto">
            <a:xfrm>
              <a:off x="1680" y="1536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cxnSp>
          <p:nvCxnSpPr>
            <p:cNvPr id="13393" name="AutoShape 44"/>
            <p:cNvCxnSpPr>
              <a:cxnSpLocks noChangeShapeType="1"/>
              <a:stCxn id="13366" idx="0"/>
              <a:endCxn id="13365" idx="4"/>
            </p:cNvCxnSpPr>
            <p:nvPr/>
          </p:nvCxnSpPr>
          <p:spPr bwMode="auto">
            <a:xfrm flipV="1">
              <a:off x="2530" y="1156"/>
              <a:ext cx="0" cy="686"/>
            </a:xfrm>
            <a:prstGeom prst="straightConnector1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13394" name="Text Box 45"/>
            <p:cNvSpPr txBox="1">
              <a:spLocks noChangeArrowheads="1"/>
            </p:cNvSpPr>
            <p:nvPr/>
          </p:nvSpPr>
          <p:spPr bwMode="auto">
            <a:xfrm>
              <a:off x="2544" y="1440"/>
              <a:ext cx="21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cxnSp>
          <p:nvCxnSpPr>
            <p:cNvPr id="13395" name="AutoShape 46"/>
            <p:cNvCxnSpPr>
              <a:cxnSpLocks noChangeShapeType="1"/>
              <a:stCxn id="13364" idx="1"/>
              <a:endCxn id="13364" idx="7"/>
            </p:cNvCxnSpPr>
            <p:nvPr/>
          </p:nvCxnSpPr>
          <p:spPr bwMode="auto">
            <a:xfrm rot="5400000" flipV="1">
              <a:off x="1548" y="809"/>
              <a:ext cx="1" cy="192"/>
            </a:xfrm>
            <a:prstGeom prst="curvedConnector3">
              <a:avLst>
                <a:gd name="adj1" fmla="val -18400009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13396" name="Text Box 47"/>
            <p:cNvSpPr txBox="1">
              <a:spLocks noChangeArrowheads="1"/>
            </p:cNvSpPr>
            <p:nvPr/>
          </p:nvSpPr>
          <p:spPr bwMode="auto">
            <a:xfrm>
              <a:off x="1444" y="528"/>
              <a:ext cx="205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</p:grpSp>
      <p:graphicFrame>
        <p:nvGraphicFramePr>
          <p:cNvPr id="55665" name="Group 3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74996"/>
              </p:ext>
            </p:extLst>
          </p:nvPr>
        </p:nvGraphicFramePr>
        <p:xfrm>
          <a:off x="268288" y="4316096"/>
          <a:ext cx="3965575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69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52406"/>
              </p:ext>
            </p:extLst>
          </p:nvPr>
        </p:nvGraphicFramePr>
        <p:xfrm>
          <a:off x="268288" y="5763896"/>
          <a:ext cx="5397500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625" name="AutoShape 329"/>
          <p:cNvCxnSpPr>
            <a:cxnSpLocks noChangeShapeType="1"/>
          </p:cNvCxnSpPr>
          <p:nvPr/>
        </p:nvCxnSpPr>
        <p:spPr bwMode="auto">
          <a:xfrm rot="5400000" flipV="1">
            <a:off x="1170782" y="3954940"/>
            <a:ext cx="1588" cy="723900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5630" name="AutoShape 334"/>
          <p:cNvCxnSpPr>
            <a:cxnSpLocks noChangeShapeType="1"/>
          </p:cNvCxnSpPr>
          <p:nvPr/>
        </p:nvCxnSpPr>
        <p:spPr bwMode="auto">
          <a:xfrm rot="5400000" flipV="1">
            <a:off x="1532732" y="3956527"/>
            <a:ext cx="1588" cy="720725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5631" name="AutoShape 335"/>
          <p:cNvCxnSpPr>
            <a:cxnSpLocks noChangeShapeType="1"/>
          </p:cNvCxnSpPr>
          <p:nvPr/>
        </p:nvCxnSpPr>
        <p:spPr bwMode="auto">
          <a:xfrm rot="-5400000" flipH="1" flipV="1">
            <a:off x="2072482" y="4137502"/>
            <a:ext cx="1588" cy="358775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graphicFrame>
        <p:nvGraphicFramePr>
          <p:cNvPr id="55726" name="Group 4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25579"/>
              </p:ext>
            </p:extLst>
          </p:nvPr>
        </p:nvGraphicFramePr>
        <p:xfrm>
          <a:off x="268288" y="5001896"/>
          <a:ext cx="4679950" cy="36576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727" name="AutoShape 431"/>
          <p:cNvCxnSpPr>
            <a:cxnSpLocks noChangeShapeType="1"/>
          </p:cNvCxnSpPr>
          <p:nvPr/>
        </p:nvCxnSpPr>
        <p:spPr bwMode="auto">
          <a:xfrm rot="5400000" flipV="1">
            <a:off x="990601" y="4820921"/>
            <a:ext cx="1588" cy="363537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5728" name="AutoShape 432"/>
          <p:cNvCxnSpPr>
            <a:cxnSpLocks noChangeShapeType="1"/>
          </p:cNvCxnSpPr>
          <p:nvPr/>
        </p:nvCxnSpPr>
        <p:spPr bwMode="auto">
          <a:xfrm rot="5400000" flipV="1">
            <a:off x="1353344" y="4821715"/>
            <a:ext cx="1588" cy="361950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ourier New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3171</TotalTime>
  <Words>653</Words>
  <Application>Microsoft Office PowerPoint</Application>
  <PresentationFormat>全屏显示(4:3)</PresentationFormat>
  <Paragraphs>369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Arial</vt:lpstr>
      <vt:lpstr>Arial Black</vt:lpstr>
      <vt:lpstr>Courier New</vt:lpstr>
      <vt:lpstr>Times New Roman</vt:lpstr>
      <vt:lpstr>Wingdings</vt:lpstr>
      <vt:lpstr>Pixel</vt:lpstr>
      <vt:lpstr>第三章 词法分析</vt:lpstr>
      <vt:lpstr>作业3.1　确定化自动机</vt:lpstr>
      <vt:lpstr>PowerPoint 演示文稿</vt:lpstr>
      <vt:lpstr>PowerPoint 演示文稿</vt:lpstr>
      <vt:lpstr>作业3.2　(1)确定化自动机</vt:lpstr>
      <vt:lpstr>再最小化</vt:lpstr>
      <vt:lpstr>(2)本自动机已经为确定化，故只要最小化即可</vt:lpstr>
      <vt:lpstr>作业3.3　将DFA最小化</vt:lpstr>
      <vt:lpstr>练习题</vt:lpstr>
      <vt:lpstr>练习3.1　有限自动机能识别</vt:lpstr>
      <vt:lpstr>练习3.3　构造一个不具有ε转移的DFA  M’ , 使得L(M’)=L(M)</vt:lpstr>
      <vt:lpstr>PowerPoint 演示文稿</vt:lpstr>
      <vt:lpstr>第三章　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Wang Hong</cp:lastModifiedBy>
  <cp:revision>262</cp:revision>
  <cp:lastPrinted>1601-01-01T00:00:00Z</cp:lastPrinted>
  <dcterms:created xsi:type="dcterms:W3CDTF">1601-01-01T00:00:00Z</dcterms:created>
  <dcterms:modified xsi:type="dcterms:W3CDTF">2022-09-02T14:02:26Z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