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9" r:id="rId6"/>
    <p:sldId id="285" r:id="rId7"/>
    <p:sldId id="278" r:id="rId8"/>
    <p:sldId id="288" r:id="rId9"/>
    <p:sldId id="261" r:id="rId10"/>
    <p:sldId id="262" r:id="rId11"/>
    <p:sldId id="282" r:id="rId12"/>
    <p:sldId id="283" r:id="rId13"/>
    <p:sldId id="289" r:id="rId14"/>
    <p:sldId id="290" r:id="rId15"/>
    <p:sldId id="284" r:id="rId16"/>
    <p:sldId id="263" r:id="rId17"/>
    <p:sldId id="264" r:id="rId18"/>
    <p:sldId id="291" r:id="rId19"/>
    <p:sldId id="286" r:id="rId20"/>
    <p:sldId id="280" r:id="rId21"/>
    <p:sldId id="265" r:id="rId22"/>
    <p:sldId id="276" r:id="rId23"/>
    <p:sldId id="269" r:id="rId24"/>
    <p:sldId id="271" r:id="rId25"/>
    <p:sldId id="272" r:id="rId26"/>
    <p:sldId id="273" r:id="rId27"/>
    <p:sldId id="274" r:id="rId28"/>
    <p:sldId id="275" r:id="rId29"/>
    <p:sldId id="277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0" autoAdjust="0"/>
    <p:restoredTop sz="94660"/>
  </p:normalViewPr>
  <p:slideViewPr>
    <p:cSldViewPr>
      <p:cViewPr>
        <p:scale>
          <a:sx n="50" d="100"/>
          <a:sy n="50" d="100"/>
        </p:scale>
        <p:origin x="2417" y="84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03B1EE2-4522-4C87-9301-9FF7D36D78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500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6641D-D322-4EAE-B15C-C4DE0E01A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171CD-1B5A-4E53-B44A-DA048249022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D012-C533-4421-ACDA-AA8B344E3CA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5568E-79D7-4A66-9EB7-EC89F401C2D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62E79-35A9-4232-9795-59751BC3672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2EC04-6BCF-46E4-A5CC-A3B5A4EBDEE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7905A-B2B3-4AF7-BA25-BCD2BF11EEE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042EC-69AC-4F9E-921E-ACD4E8415EE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E0CA-2192-4268-A47D-E4E638B4136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AE908-D192-46A0-9A1F-1D0D6721074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75E4-09B5-4431-92FD-A88136F83CD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E3518-D33B-48DA-922D-98B51E7C231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72F1C-9A12-44CA-BECF-EC82E52A50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CFD467A-AB51-4947-8A28-9CD9193AFF0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ourier New" pitchFamily="49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012BBF-B4FC-4D64-8EA0-2881C2B15B32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bg1"/>
                </a:solidFill>
              </a:rPr>
              <a:t>第四章 自顶向下语法			 分析方法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C1C218-12DB-43CF-BCC1-AFF89F58D11A}" type="slidenum">
              <a:rPr lang="en-US" altLang="zh-CN" smtClean="0">
                <a:ea typeface="宋体" charset="-122"/>
              </a:rPr>
              <a:pPr/>
              <a:t>10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graphicFrame>
        <p:nvGraphicFramePr>
          <p:cNvPr id="17986" name="Group 578"/>
          <p:cNvGraphicFramePr>
            <a:graphicFrameLocks noGrp="1"/>
          </p:cNvGraphicFramePr>
          <p:nvPr>
            <p:ph/>
          </p:nvPr>
        </p:nvGraphicFramePr>
        <p:xfrm>
          <a:off x="457200" y="1066800"/>
          <a:ext cx="8229600" cy="44815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(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^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→TE’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→TE’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→TE’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→TE’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E’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→+E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→FT’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→FT’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→FT’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→FT’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T’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→T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→T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→T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→T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→PF’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→PF’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→PF’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→PF’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F’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→*F’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→a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→b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→(E)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^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pPr algn="r"/>
            <a:r>
              <a:rPr lang="en-US" altLang="zh-CN">
                <a:latin typeface="Arial Black" pitchFamily="34" charset="0"/>
                <a:ea typeface="宋体" charset="-122"/>
              </a:rPr>
              <a:t>华北电力大学控制与计算机学院王红制作</a:t>
            </a:r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82067637-F9DA-4382-8E19-8DA7923E464A}" type="slidenum">
              <a:rPr lang="en-US" altLang="zh-CN" smtClean="0">
                <a:latin typeface="Arial" charset="0"/>
                <a:ea typeface="宋体" charset="-122"/>
              </a:rPr>
              <a:pPr algn="l"/>
              <a:t>11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ea typeface="楷体" pitchFamily="49" charset="-122"/>
              </a:rPr>
              <a:t>判定输入串</a:t>
            </a:r>
            <a:r>
              <a:rPr lang="en-US" altLang="zh-CN" sz="3200" dirty="0">
                <a:solidFill>
                  <a:srgbClr val="FF0000"/>
                </a:solidFill>
                <a:ea typeface="楷体" pitchFamily="49" charset="-122"/>
              </a:rPr>
              <a:t>a*b#</a:t>
            </a:r>
            <a:r>
              <a:rPr lang="zh-CN" altLang="en-US" sz="3200" dirty="0">
                <a:solidFill>
                  <a:srgbClr val="FF0000"/>
                </a:solidFill>
                <a:ea typeface="楷体" pitchFamily="49" charset="-122"/>
              </a:rPr>
              <a:t>是否为文法</a:t>
            </a:r>
            <a:r>
              <a:rPr lang="en-US" altLang="zh-CN" sz="3200" dirty="0">
                <a:solidFill>
                  <a:srgbClr val="FF0000"/>
                </a:solidFill>
                <a:ea typeface="楷体" pitchFamily="49" charset="-122"/>
              </a:rPr>
              <a:t>G</a:t>
            </a:r>
            <a:r>
              <a:rPr lang="zh-CN" altLang="en-US" sz="3200" dirty="0">
                <a:solidFill>
                  <a:srgbClr val="FF0000"/>
                </a:solidFill>
                <a:ea typeface="楷体" pitchFamily="49" charset="-122"/>
              </a:rPr>
              <a:t>的句子</a:t>
            </a:r>
          </a:p>
        </p:txBody>
      </p:sp>
      <p:graphicFrame>
        <p:nvGraphicFramePr>
          <p:cNvPr id="333034" name="Group 2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4532301"/>
              </p:ext>
            </p:extLst>
          </p:nvPr>
        </p:nvGraphicFramePr>
        <p:xfrm>
          <a:off x="609600" y="1219200"/>
          <a:ext cx="7772400" cy="51511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步骤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分析栈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剩余输入串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所用产生式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 dirty="0">
                          <a:ea typeface="楷体" pitchFamily="49" charset="-122"/>
                        </a:rPr>
                        <a:t>a*b#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TE’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a*b#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FT’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a*b#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PF’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#E’T’F’P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a*b#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a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#E’T’F’a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a*b#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匹配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*b#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*F’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#E’T’F’*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*b#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匹配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FT’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PF’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#E’T’F’P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b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pPr algn="r"/>
            <a:r>
              <a:rPr lang="en-US" altLang="zh-CN">
                <a:latin typeface="Arial Black" pitchFamily="34" charset="0"/>
                <a:ea typeface="宋体" charset="-122"/>
              </a:rPr>
              <a:t>华北电力大学控制与计算机学院王红制作</a:t>
            </a:r>
          </a:p>
        </p:txBody>
      </p:sp>
      <p:sp>
        <p:nvSpPr>
          <p:cNvPr id="12291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342D74F0-A55C-4301-BA6D-9C57FBC42569}" type="slidenum">
              <a:rPr lang="en-US" altLang="zh-CN" smtClean="0">
                <a:latin typeface="Arial" charset="0"/>
                <a:ea typeface="宋体" charset="-122"/>
              </a:rPr>
              <a:pPr algn="l"/>
              <a:t>12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a typeface="楷体" pitchFamily="49" charset="-122"/>
              </a:rPr>
              <a:t>判定输入串</a:t>
            </a:r>
            <a:r>
              <a:rPr lang="en-US" altLang="zh-CN" sz="3200">
                <a:ea typeface="楷体" pitchFamily="49" charset="-122"/>
              </a:rPr>
              <a:t>a*(b+a)#</a:t>
            </a:r>
            <a:r>
              <a:rPr lang="zh-CN" altLang="en-US" sz="3200">
                <a:ea typeface="楷体" pitchFamily="49" charset="-122"/>
              </a:rPr>
              <a:t>是否为文法</a:t>
            </a:r>
            <a:r>
              <a:rPr lang="en-US" altLang="zh-CN" sz="3200">
                <a:ea typeface="楷体" pitchFamily="49" charset="-122"/>
              </a:rPr>
              <a:t>G</a:t>
            </a:r>
            <a:r>
              <a:rPr lang="zh-CN" altLang="en-US" sz="3200">
                <a:ea typeface="楷体" pitchFamily="49" charset="-122"/>
              </a:rPr>
              <a:t>的句子</a:t>
            </a:r>
          </a:p>
        </p:txBody>
      </p:sp>
      <p:graphicFrame>
        <p:nvGraphicFramePr>
          <p:cNvPr id="333034" name="Group 2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4079063"/>
              </p:ext>
            </p:extLst>
          </p:nvPr>
        </p:nvGraphicFramePr>
        <p:xfrm>
          <a:off x="609600" y="1219200"/>
          <a:ext cx="7772400" cy="23774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步骤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分析栈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剩余输入串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所用产生式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E’T’F’b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b#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匹配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16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楷体" pitchFamily="49" charset="-122"/>
                          <a:cs typeface="+mn-cs"/>
                        </a:rPr>
                        <a:t>#</a:t>
                      </a:r>
                      <a:endParaRPr kumimoji="0" lang="zh-CN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楷体_GB2312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接受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pPr algn="r"/>
            <a:r>
              <a:rPr lang="en-US" altLang="zh-CN">
                <a:latin typeface="Arial Black" pitchFamily="34" charset="0"/>
                <a:ea typeface="宋体" charset="-122"/>
              </a:rPr>
              <a:t>华北电力大学控制与计算机学院王红制作</a:t>
            </a:r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82067637-F9DA-4382-8E19-8DA7923E464A}" type="slidenum">
              <a:rPr lang="en-US" altLang="zh-CN" smtClean="0">
                <a:latin typeface="Arial" charset="0"/>
                <a:ea typeface="宋体" charset="-122"/>
              </a:rPr>
              <a:pPr algn="l"/>
              <a:t>13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ea typeface="楷体" pitchFamily="49" charset="-122"/>
              </a:rPr>
              <a:t>判定输入串</a:t>
            </a:r>
            <a:r>
              <a:rPr lang="en-US" altLang="zh-CN" sz="3200" dirty="0">
                <a:solidFill>
                  <a:srgbClr val="FF0000"/>
                </a:solidFill>
                <a:ea typeface="楷体" pitchFamily="49" charset="-122"/>
              </a:rPr>
              <a:t>a*(</a:t>
            </a:r>
            <a:r>
              <a:rPr lang="en-US" altLang="zh-CN" sz="3200" dirty="0" err="1">
                <a:solidFill>
                  <a:srgbClr val="FF0000"/>
                </a:solidFill>
                <a:ea typeface="楷体" pitchFamily="49" charset="-122"/>
              </a:rPr>
              <a:t>b+a</a:t>
            </a:r>
            <a:r>
              <a:rPr lang="en-US" altLang="zh-CN" sz="3200" dirty="0">
                <a:solidFill>
                  <a:srgbClr val="FF0000"/>
                </a:solidFill>
                <a:ea typeface="楷体" pitchFamily="49" charset="-122"/>
              </a:rPr>
              <a:t>)#</a:t>
            </a:r>
            <a:r>
              <a:rPr lang="zh-CN" altLang="en-US" sz="3200" dirty="0">
                <a:solidFill>
                  <a:srgbClr val="FF0000"/>
                </a:solidFill>
                <a:ea typeface="楷体" pitchFamily="49" charset="-122"/>
              </a:rPr>
              <a:t>是否为文法</a:t>
            </a:r>
            <a:r>
              <a:rPr lang="en-US" altLang="zh-CN" sz="3200" dirty="0">
                <a:solidFill>
                  <a:srgbClr val="FF0000"/>
                </a:solidFill>
                <a:ea typeface="楷体" pitchFamily="49" charset="-122"/>
              </a:rPr>
              <a:t>G</a:t>
            </a:r>
            <a:r>
              <a:rPr lang="zh-CN" altLang="en-US" sz="3200" dirty="0">
                <a:solidFill>
                  <a:srgbClr val="FF0000"/>
                </a:solidFill>
                <a:ea typeface="楷体" pitchFamily="49" charset="-122"/>
              </a:rPr>
              <a:t>的句子</a:t>
            </a:r>
          </a:p>
        </p:txBody>
      </p:sp>
      <p:graphicFrame>
        <p:nvGraphicFramePr>
          <p:cNvPr id="333034" name="Group 234"/>
          <p:cNvGraphicFramePr>
            <a:graphicFrameLocks noGrp="1"/>
          </p:cNvGraphicFramePr>
          <p:nvPr>
            <p:ph idx="4294967295"/>
          </p:nvPr>
        </p:nvGraphicFramePr>
        <p:xfrm>
          <a:off x="609600" y="1219200"/>
          <a:ext cx="7772400" cy="51511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步骤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分析栈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剩余输入串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所用产生式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#S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a*(b+a)#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TE’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a*(b+a)#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FT’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a*(b+a)#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PF’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#E’T’F’P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a*(b+a)#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a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#E’T’F’a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a*(b+a)#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匹配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*(b+a)#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*F’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#E’T’F’*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*(b+a)#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匹配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FT’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PF’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#E’T’F’P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(E)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3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pPr algn="r"/>
            <a:r>
              <a:rPr lang="en-US" altLang="zh-CN">
                <a:latin typeface="Arial Black" pitchFamily="34" charset="0"/>
                <a:ea typeface="宋体" charset="-122"/>
              </a:rPr>
              <a:t>华北电力大学控制与计算机学院王红制作</a:t>
            </a:r>
          </a:p>
        </p:txBody>
      </p:sp>
      <p:sp>
        <p:nvSpPr>
          <p:cNvPr id="12291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342D74F0-A55C-4301-BA6D-9C57FBC42569}" type="slidenum">
              <a:rPr lang="en-US" altLang="zh-CN" smtClean="0">
                <a:latin typeface="Arial" charset="0"/>
                <a:ea typeface="宋体" charset="-122"/>
              </a:rPr>
              <a:pPr algn="l"/>
              <a:t>14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a typeface="楷体" pitchFamily="49" charset="-122"/>
              </a:rPr>
              <a:t>判定输入串</a:t>
            </a:r>
            <a:r>
              <a:rPr lang="en-US" altLang="zh-CN" sz="3200">
                <a:ea typeface="楷体" pitchFamily="49" charset="-122"/>
              </a:rPr>
              <a:t>a*(b+a)#</a:t>
            </a:r>
            <a:r>
              <a:rPr lang="zh-CN" altLang="en-US" sz="3200">
                <a:ea typeface="楷体" pitchFamily="49" charset="-122"/>
              </a:rPr>
              <a:t>是否为文法</a:t>
            </a:r>
            <a:r>
              <a:rPr lang="en-US" altLang="zh-CN" sz="3200">
                <a:ea typeface="楷体" pitchFamily="49" charset="-122"/>
              </a:rPr>
              <a:t>G</a:t>
            </a:r>
            <a:r>
              <a:rPr lang="zh-CN" altLang="en-US" sz="3200">
                <a:ea typeface="楷体" pitchFamily="49" charset="-122"/>
              </a:rPr>
              <a:t>的句子</a:t>
            </a:r>
          </a:p>
        </p:txBody>
      </p:sp>
      <p:graphicFrame>
        <p:nvGraphicFramePr>
          <p:cNvPr id="333034" name="Group 234"/>
          <p:cNvGraphicFramePr>
            <a:graphicFrameLocks noGrp="1"/>
          </p:cNvGraphicFramePr>
          <p:nvPr>
            <p:ph idx="4294967295"/>
          </p:nvPr>
        </p:nvGraphicFramePr>
        <p:xfrm>
          <a:off x="609600" y="1219200"/>
          <a:ext cx="7772400" cy="51511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步骤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分析栈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剩余输入串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所用产生式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#E’T’F’)E(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(b+a)#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匹配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TE’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FT’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16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#E’T’F’)E’T’F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PF’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#E’T’F’)E’T’F’P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18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#E’T’F’)E’T’F’b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b+a)#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匹配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#E’T’F’)E’T’F’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en-US" altLang="zh-CN" sz="2000" b="1">
                          <a:ea typeface="楷体" pitchFamily="49" charset="-122"/>
                        </a:rPr>
                        <a:t>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+E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#E’T’F’)E+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+a)#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匹配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TE’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FT’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83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pPr algn="r"/>
            <a:r>
              <a:rPr lang="en-US" altLang="zh-CN">
                <a:latin typeface="Arial Black" pitchFamily="34" charset="0"/>
                <a:ea typeface="宋体" charset="-122"/>
              </a:rPr>
              <a:t>华北电力大学控制与计算机学院王红制作</a:t>
            </a:r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61B11E3D-C517-4F37-8778-DA6E49EDF7E8}" type="slidenum">
              <a:rPr lang="en-US" altLang="zh-CN" smtClean="0">
                <a:latin typeface="Arial" charset="0"/>
                <a:ea typeface="宋体" charset="-122"/>
              </a:rPr>
              <a:pPr algn="l"/>
              <a:t>15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a typeface="楷体" pitchFamily="49" charset="-122"/>
              </a:rPr>
              <a:t>判定输入串</a:t>
            </a:r>
            <a:r>
              <a:rPr lang="en-US" altLang="zh-CN" sz="3200">
                <a:ea typeface="楷体" pitchFamily="49" charset="-122"/>
              </a:rPr>
              <a:t>a*(b+a)#</a:t>
            </a:r>
            <a:r>
              <a:rPr lang="zh-CN" altLang="en-US" sz="3200">
                <a:ea typeface="楷体" pitchFamily="49" charset="-122"/>
              </a:rPr>
              <a:t>是否为文法</a:t>
            </a:r>
            <a:r>
              <a:rPr lang="en-US" altLang="zh-CN" sz="3200">
                <a:ea typeface="楷体" pitchFamily="49" charset="-122"/>
              </a:rPr>
              <a:t>G</a:t>
            </a:r>
            <a:r>
              <a:rPr lang="zh-CN" altLang="en-US" sz="3200">
                <a:ea typeface="楷体" pitchFamily="49" charset="-122"/>
              </a:rPr>
              <a:t>的句子</a:t>
            </a:r>
          </a:p>
        </p:txBody>
      </p:sp>
      <p:graphicFrame>
        <p:nvGraphicFramePr>
          <p:cNvPr id="333034" name="Group 234"/>
          <p:cNvGraphicFramePr>
            <a:graphicFrameLocks noGrp="1"/>
          </p:cNvGraphicFramePr>
          <p:nvPr>
            <p:ph idx="4294967295"/>
          </p:nvPr>
        </p:nvGraphicFramePr>
        <p:xfrm>
          <a:off x="609600" y="1219200"/>
          <a:ext cx="7772400" cy="51511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步骤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分析栈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剩余输入串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所用产生式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#E’T’F’)E’T’F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PF’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26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#E’T’F’)E’T’F’P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a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#E’T’F’)E’T’F’a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匹配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28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#E’T’F’)E’T’F’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#E’T’F’)E’T’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#E’T’F’)E’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31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匹配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32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#E’T’F’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F’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#E’T’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T’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#E’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E’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接受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ebdings" pitchFamily="18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5B640F-8281-4BFD-AB0D-80FA15962B17}" type="slidenum">
              <a:rPr lang="en-US" altLang="zh-CN" smtClean="0">
                <a:ea typeface="宋体" charset="-122"/>
              </a:rPr>
              <a:pPr/>
              <a:t>16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作业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　</a:t>
            </a:r>
            <a:r>
              <a:rPr lang="zh-CN" altLang="en-US" dirty="0"/>
              <a:t>判断下述文法是否为</a:t>
            </a:r>
            <a:r>
              <a:rPr lang="en-US" altLang="zh-CN" dirty="0"/>
              <a:t>LL(1)</a:t>
            </a:r>
            <a:r>
              <a:rPr lang="zh-CN" altLang="en-US" dirty="0"/>
              <a:t>文法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077200" cy="2743200"/>
          </a:xfrm>
        </p:spPr>
        <p:txBody>
          <a:bodyPr/>
          <a:lstStyle/>
          <a:p>
            <a:pPr lvl="1" eaLnBrk="1" hangingPunct="1"/>
            <a:r>
              <a:rPr lang="en-US" altLang="zh-CN" sz="2400" dirty="0"/>
              <a:t>H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zh-CN" altLang="en-US" sz="2400" dirty="0"/>
              <a:t>、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S</a:t>
            </a:r>
            <a:r>
              <a:rPr lang="zh-CN" altLang="en-US" sz="2400" dirty="0"/>
              <a:t>可以推导出</a:t>
            </a:r>
            <a:r>
              <a:rPr lang="zh-CN" altLang="en-US" sz="2400" dirty="0">
                <a:sym typeface="Symbol" pitchFamily="18" charset="2"/>
              </a:rPr>
              <a:t></a:t>
            </a:r>
          </a:p>
          <a:p>
            <a:pPr lvl="1" eaLnBrk="1" hangingPunct="1"/>
            <a:r>
              <a:rPr lang="en-US" altLang="zh-CN" sz="2000" dirty="0"/>
              <a:t>SELECT (S→MH)=FIRST(M)</a:t>
            </a:r>
            <a:r>
              <a:rPr lang="zh-CN" altLang="en-US" sz="2000" dirty="0"/>
              <a:t>～</a:t>
            </a:r>
            <a:r>
              <a:rPr lang="en-US" altLang="zh-CN" sz="2000" dirty="0"/>
              <a:t>{</a:t>
            </a:r>
            <a:r>
              <a:rPr lang="en-US" altLang="zh-CN" sz="2000" dirty="0">
                <a:sym typeface="Symbol" pitchFamily="18" charset="2"/>
              </a:rPr>
              <a:t>}</a:t>
            </a:r>
            <a:r>
              <a:rPr lang="en-US" altLang="zh-CN" sz="2000" dirty="0"/>
              <a:t>∪</a:t>
            </a:r>
            <a:br>
              <a:rPr lang="en-US" altLang="zh-CN" sz="2000" dirty="0"/>
            </a:br>
            <a:r>
              <a:rPr lang="en-US" altLang="zh-CN" sz="2000" dirty="0"/>
              <a:t>FIRST(H)</a:t>
            </a:r>
            <a:r>
              <a:rPr lang="zh-CN" altLang="en-US" sz="2000" dirty="0"/>
              <a:t>～</a:t>
            </a:r>
            <a:r>
              <a:rPr lang="en-US" altLang="zh-CN" sz="2000" dirty="0"/>
              <a:t>{</a:t>
            </a:r>
            <a:r>
              <a:rPr lang="en-US" altLang="zh-CN" sz="2000" dirty="0">
                <a:sym typeface="Symbol" pitchFamily="18" charset="2"/>
              </a:rPr>
              <a:t>}</a:t>
            </a:r>
            <a:r>
              <a:rPr lang="en-US" altLang="zh-CN" sz="2000" dirty="0"/>
              <a:t>∪FOLLOW(S)={ b d e o #} </a:t>
            </a:r>
          </a:p>
          <a:p>
            <a:pPr lvl="1" eaLnBrk="1" hangingPunct="1"/>
            <a:r>
              <a:rPr lang="en-US" altLang="zh-CN" sz="2000" dirty="0"/>
              <a:t>SELECT (</a:t>
            </a:r>
            <a:r>
              <a:rPr lang="en-US" altLang="zh-CN" sz="2000" dirty="0" err="1"/>
              <a:t>S→a</a:t>
            </a:r>
            <a:r>
              <a:rPr lang="en-US" altLang="zh-CN" sz="2000" dirty="0"/>
              <a:t>)={ a }</a:t>
            </a:r>
          </a:p>
          <a:p>
            <a:pPr lvl="1" eaLnBrk="1" hangingPunct="1"/>
            <a:r>
              <a:rPr lang="en-US" altLang="zh-CN" sz="2000" dirty="0"/>
              <a:t>SELECT (</a:t>
            </a:r>
            <a:r>
              <a:rPr lang="en-US" altLang="zh-CN" sz="2000" dirty="0" err="1"/>
              <a:t>H→LSo</a:t>
            </a:r>
            <a:r>
              <a:rPr lang="en-US" altLang="zh-CN" sz="2000" dirty="0"/>
              <a:t>)=FIRST(L)={e}</a:t>
            </a:r>
          </a:p>
          <a:p>
            <a:pPr lvl="1" eaLnBrk="1" hangingPunct="1"/>
            <a:r>
              <a:rPr lang="en-US" altLang="zh-CN" sz="2000" dirty="0"/>
              <a:t>SELECT (H→</a:t>
            </a:r>
            <a:r>
              <a:rPr lang="en-US" altLang="zh-CN" sz="2000" dirty="0">
                <a:sym typeface="Symbol" pitchFamily="18" charset="2"/>
              </a:rPr>
              <a:t>)=FOLLOW(H)={f o # 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2630488" cy="191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ea typeface="楷体_GB2312" pitchFamily="49" charset="-122"/>
              </a:rPr>
              <a:t>S→MH | a</a:t>
            </a:r>
          </a:p>
          <a:p>
            <a:r>
              <a:rPr lang="en-US" altLang="zh-CN" sz="2400" b="1" dirty="0" err="1">
                <a:ea typeface="楷体_GB2312" pitchFamily="49" charset="-122"/>
              </a:rPr>
              <a:t>H→LSo</a:t>
            </a:r>
            <a:r>
              <a:rPr lang="en-US" altLang="zh-CN" sz="2400" b="1" dirty="0">
                <a:ea typeface="楷体_GB2312" pitchFamily="49" charset="-122"/>
              </a:rPr>
              <a:t> |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</a:t>
            </a:r>
          </a:p>
          <a:p>
            <a:r>
              <a:rPr lang="en-US" altLang="zh-CN" sz="2400" b="1" dirty="0" err="1">
                <a:ea typeface="楷体_GB2312" pitchFamily="49" charset="-122"/>
              </a:rPr>
              <a:t>K→dML</a:t>
            </a:r>
            <a:r>
              <a:rPr lang="en-US" altLang="zh-CN" sz="2400" b="1" dirty="0">
                <a:ea typeface="楷体_GB2312" pitchFamily="49" charset="-122"/>
              </a:rPr>
              <a:t> |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400" b="1" dirty="0">
              <a:ea typeface="楷体_GB2312" pitchFamily="49" charset="-122"/>
            </a:endParaRPr>
          </a:p>
          <a:p>
            <a:r>
              <a:rPr lang="en-US" altLang="zh-CN" sz="2400" b="1" dirty="0" err="1">
                <a:ea typeface="楷体_GB2312" pitchFamily="49" charset="-122"/>
              </a:rPr>
              <a:t>L→eHf</a:t>
            </a:r>
            <a:endParaRPr lang="en-US" altLang="zh-CN" sz="2400" b="1" dirty="0">
              <a:ea typeface="楷体_GB2312" pitchFamily="49" charset="-122"/>
            </a:endParaRPr>
          </a:p>
          <a:p>
            <a:r>
              <a:rPr lang="en-US" altLang="zh-CN" sz="2400" b="1" dirty="0" err="1">
                <a:ea typeface="楷体_GB2312" pitchFamily="49" charset="-122"/>
              </a:rPr>
              <a:t>M→K|bLM</a:t>
            </a:r>
            <a:endParaRPr lang="en-US" altLang="zh-CN" sz="2400" b="1" dirty="0"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0002CA-EA5E-4E48-9A68-096AF53CB7C8}" type="slidenum">
              <a:rPr lang="en-US" altLang="zh-CN" smtClean="0">
                <a:ea typeface="宋体" charset="-122"/>
              </a:rPr>
              <a:pPr/>
              <a:t>17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429000"/>
          </a:xfrm>
        </p:spPr>
        <p:txBody>
          <a:bodyPr/>
          <a:lstStyle/>
          <a:p>
            <a:pPr lvl="1" eaLnBrk="1" hangingPunct="1"/>
            <a:r>
              <a:rPr lang="en-US" altLang="zh-CN" sz="2000" dirty="0"/>
              <a:t>SELECT (</a:t>
            </a:r>
            <a:r>
              <a:rPr lang="en-US" altLang="zh-CN" sz="2000" dirty="0" err="1"/>
              <a:t>K→dMl</a:t>
            </a:r>
            <a:r>
              <a:rPr lang="en-US" altLang="zh-CN" sz="2000" dirty="0"/>
              <a:t>)={ d }</a:t>
            </a:r>
          </a:p>
          <a:p>
            <a:pPr lvl="1" eaLnBrk="1" hangingPunct="1"/>
            <a:r>
              <a:rPr lang="en-US" altLang="zh-CN" sz="2000" dirty="0"/>
              <a:t>SELECT (K→</a:t>
            </a:r>
            <a:r>
              <a:rPr lang="en-US" altLang="zh-CN" sz="2000" dirty="0">
                <a:sym typeface="Symbol" pitchFamily="18" charset="2"/>
              </a:rPr>
              <a:t>)=FOLLOW(K)=FOLLOW(M)</a:t>
            </a:r>
            <a:br>
              <a:rPr lang="en-US" altLang="zh-CN" sz="2000" dirty="0">
                <a:sym typeface="Symbol" pitchFamily="18" charset="2"/>
              </a:rPr>
            </a:br>
            <a:r>
              <a:rPr lang="en-US" altLang="zh-CN" sz="2000" dirty="0">
                <a:sym typeface="Symbol" pitchFamily="18" charset="2"/>
              </a:rPr>
              <a:t>=FIRST(H)</a:t>
            </a:r>
            <a:r>
              <a:rPr lang="zh-CN" altLang="en-US" sz="2000" dirty="0"/>
              <a:t>～</a:t>
            </a:r>
            <a:r>
              <a:rPr lang="en-US" altLang="zh-CN" sz="2000" dirty="0"/>
              <a:t>{</a:t>
            </a:r>
            <a:r>
              <a:rPr lang="en-US" altLang="zh-CN" sz="2000" dirty="0">
                <a:sym typeface="Symbol" pitchFamily="18" charset="2"/>
              </a:rPr>
              <a:t>}</a:t>
            </a:r>
            <a:r>
              <a:rPr lang="en-US" altLang="zh-CN" sz="2000" dirty="0"/>
              <a:t>∪FOLLOW(S)∪FIRST(L)=</a:t>
            </a:r>
            <a:r>
              <a:rPr lang="en-US" altLang="zh-CN" sz="2000" dirty="0">
                <a:sym typeface="Symbol" pitchFamily="18" charset="2"/>
              </a:rPr>
              <a:t>{e o #}</a:t>
            </a:r>
          </a:p>
          <a:p>
            <a:pPr lvl="1" eaLnBrk="1" hangingPunct="1"/>
            <a:r>
              <a:rPr lang="en-US" altLang="zh-CN" sz="2000" dirty="0"/>
              <a:t>SELECT (</a:t>
            </a:r>
            <a:r>
              <a:rPr lang="en-US" altLang="zh-CN" sz="2000" dirty="0" err="1"/>
              <a:t>L→eHf</a:t>
            </a:r>
            <a:r>
              <a:rPr lang="en-US" altLang="zh-CN" sz="2000" dirty="0"/>
              <a:t>)={e}</a:t>
            </a:r>
          </a:p>
          <a:p>
            <a:pPr lvl="1" eaLnBrk="1" hangingPunct="1"/>
            <a:r>
              <a:rPr lang="en-US" altLang="zh-CN" sz="2000" dirty="0"/>
              <a:t>SELECT (M→K)=FIRST(K)</a:t>
            </a:r>
            <a:r>
              <a:rPr lang="zh-CN" altLang="en-US" sz="2000" dirty="0"/>
              <a:t>～</a:t>
            </a:r>
            <a:r>
              <a:rPr lang="en-US" altLang="zh-CN" sz="2000" dirty="0"/>
              <a:t>{</a:t>
            </a:r>
            <a:r>
              <a:rPr lang="en-US" altLang="zh-CN" sz="2000" dirty="0">
                <a:sym typeface="Symbol" pitchFamily="18" charset="2"/>
              </a:rPr>
              <a:t>}</a:t>
            </a:r>
            <a:r>
              <a:rPr lang="en-US" altLang="zh-CN" sz="2000" dirty="0"/>
              <a:t>∪FOLLOW(M)={d e o #}</a:t>
            </a:r>
          </a:p>
          <a:p>
            <a:pPr lvl="1" eaLnBrk="1" hangingPunct="1"/>
            <a:r>
              <a:rPr lang="en-US" altLang="zh-CN" sz="2000" dirty="0"/>
              <a:t>SELECT (</a:t>
            </a:r>
            <a:r>
              <a:rPr lang="en-US" altLang="zh-CN" sz="2000" dirty="0" err="1"/>
              <a:t>M→bLM</a:t>
            </a:r>
            <a:r>
              <a:rPr lang="en-US" altLang="zh-CN" sz="2000" dirty="0"/>
              <a:t>)={b}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2630488" cy="1936750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ea typeface="楷体_GB2312" pitchFamily="49" charset="-122"/>
              </a:rPr>
              <a:t>S→MH | a</a:t>
            </a:r>
          </a:p>
          <a:p>
            <a:r>
              <a:rPr lang="en-US" altLang="zh-CN" sz="2400" b="1" dirty="0" err="1">
                <a:ea typeface="楷体_GB2312" pitchFamily="49" charset="-122"/>
              </a:rPr>
              <a:t>H→LSo</a:t>
            </a:r>
            <a:r>
              <a:rPr lang="en-US" altLang="zh-CN" sz="2400" b="1" dirty="0">
                <a:ea typeface="楷体_GB2312" pitchFamily="49" charset="-122"/>
              </a:rPr>
              <a:t> |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</a:t>
            </a:r>
          </a:p>
          <a:p>
            <a:r>
              <a:rPr lang="en-US" altLang="zh-CN" sz="2400" b="1" dirty="0" err="1">
                <a:ea typeface="楷体_GB2312" pitchFamily="49" charset="-122"/>
              </a:rPr>
              <a:t>K→dML</a:t>
            </a:r>
            <a:r>
              <a:rPr lang="en-US" altLang="zh-CN" sz="2400" b="1" dirty="0">
                <a:ea typeface="楷体_GB2312" pitchFamily="49" charset="-122"/>
              </a:rPr>
              <a:t> |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400" b="1" dirty="0">
              <a:ea typeface="楷体_GB2312" pitchFamily="49" charset="-122"/>
            </a:endParaRPr>
          </a:p>
          <a:p>
            <a:r>
              <a:rPr lang="en-US" altLang="zh-CN" sz="2400" b="1" dirty="0" err="1">
                <a:ea typeface="楷体_GB2312" pitchFamily="49" charset="-122"/>
              </a:rPr>
              <a:t>L→eHf</a:t>
            </a:r>
            <a:endParaRPr lang="en-US" altLang="zh-CN" sz="2400" b="1" dirty="0">
              <a:ea typeface="楷体_GB2312" pitchFamily="49" charset="-122"/>
            </a:endParaRPr>
          </a:p>
          <a:p>
            <a:r>
              <a:rPr lang="en-US" altLang="zh-CN" sz="2400" b="1" dirty="0" err="1">
                <a:ea typeface="楷体_GB2312" pitchFamily="49" charset="-122"/>
              </a:rPr>
              <a:t>M→K|bLM</a:t>
            </a:r>
            <a:endParaRPr lang="en-US" altLang="zh-CN" sz="2400" b="1" dirty="0"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2EC04-6BCF-46E4-A5CC-A3B5A4EBDEE6}" type="slidenum">
              <a:rPr lang="en-US" altLang="zh-CN" smtClean="0"/>
              <a:pPr>
                <a:defRPr/>
              </a:pPr>
              <a:t>18</a:t>
            </a:fld>
            <a:r>
              <a:rPr lang="en-US" altLang="zh-CN"/>
              <a:t>/19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87924"/>
              </p:ext>
            </p:extLst>
          </p:nvPr>
        </p:nvGraphicFramePr>
        <p:xfrm>
          <a:off x="1333500" y="3733800"/>
          <a:ext cx="6477000" cy="2560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426542217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3458524786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100016927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FIRST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FOLLOW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52524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+mj-lt"/>
                        </a:rPr>
                        <a:t>S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 b d e </a:t>
                      </a:r>
                      <a:r>
                        <a:rPr lang="en-US" altLang="zh-CN" sz="2800" b="1" dirty="0">
                          <a:latin typeface="+mj-lt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 #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246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+mj-lt"/>
                        </a:rPr>
                        <a:t>H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US" altLang="zh-CN" sz="2800" b="1" dirty="0">
                          <a:latin typeface="+mj-lt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 o #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3824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+mj-lt"/>
                        </a:rPr>
                        <a:t>K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en-US" altLang="zh-CN" sz="2800" b="1" dirty="0">
                          <a:latin typeface="+mj-lt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 o #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5620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+mj-lt"/>
                        </a:rPr>
                        <a:t>L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 b d e o #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24752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+mj-lt"/>
                        </a:rPr>
                        <a:t>M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 d </a:t>
                      </a:r>
                      <a:r>
                        <a:rPr lang="en-US" altLang="zh-CN" sz="2800" b="1" dirty="0">
                          <a:latin typeface="+mj-lt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1" kern="100" dirty="0">
                          <a:effectLst/>
                          <a:latin typeface="+mj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 o #</a:t>
                      </a:r>
                      <a:endParaRPr lang="zh-CN" sz="2800" b="1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018835"/>
                  </a:ext>
                </a:extLst>
              </a:tr>
            </a:tbl>
          </a:graphicData>
        </a:graphic>
      </p:graphicFrame>
      <p:sp>
        <p:nvSpPr>
          <p:cNvPr id="3" name="Text Box 4">
            <a:extLst>
              <a:ext uri="{FF2B5EF4-FFF2-40B4-BE49-F238E27FC236}">
                <a16:creationId xmlns:a16="http://schemas.microsoft.com/office/drawing/2014/main" id="{5682A614-D0F5-2FD1-7033-FA145F58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03020"/>
            <a:ext cx="2630488" cy="1936750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ea typeface="楷体_GB2312" pitchFamily="49" charset="-122"/>
              </a:rPr>
              <a:t>S→MH | a</a:t>
            </a:r>
          </a:p>
          <a:p>
            <a:r>
              <a:rPr lang="en-US" altLang="zh-CN" sz="2400" b="1" dirty="0" err="1">
                <a:ea typeface="楷体_GB2312" pitchFamily="49" charset="-122"/>
              </a:rPr>
              <a:t>H→LSo</a:t>
            </a:r>
            <a:r>
              <a:rPr lang="en-US" altLang="zh-CN" sz="2400" b="1" dirty="0">
                <a:ea typeface="楷体_GB2312" pitchFamily="49" charset="-122"/>
              </a:rPr>
              <a:t> |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</a:t>
            </a:r>
          </a:p>
          <a:p>
            <a:r>
              <a:rPr lang="en-US" altLang="zh-CN" sz="2400" b="1" dirty="0" err="1">
                <a:ea typeface="楷体_GB2312" pitchFamily="49" charset="-122"/>
              </a:rPr>
              <a:t>K→dML</a:t>
            </a:r>
            <a:r>
              <a:rPr lang="en-US" altLang="zh-CN" sz="2400" b="1" dirty="0">
                <a:ea typeface="楷体_GB2312" pitchFamily="49" charset="-122"/>
              </a:rPr>
              <a:t> | </a:t>
            </a:r>
            <a:r>
              <a:rPr lang="en-US" altLang="zh-CN" sz="2400" b="1" dirty="0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400" b="1" dirty="0">
              <a:ea typeface="楷体_GB2312" pitchFamily="49" charset="-122"/>
            </a:endParaRPr>
          </a:p>
          <a:p>
            <a:r>
              <a:rPr lang="en-US" altLang="zh-CN" sz="2400" b="1" dirty="0" err="1">
                <a:ea typeface="楷体_GB2312" pitchFamily="49" charset="-122"/>
              </a:rPr>
              <a:t>L→eHf</a:t>
            </a:r>
            <a:endParaRPr lang="en-US" altLang="zh-CN" sz="2400" b="1" dirty="0">
              <a:ea typeface="楷体_GB2312" pitchFamily="49" charset="-122"/>
            </a:endParaRPr>
          </a:p>
          <a:p>
            <a:r>
              <a:rPr lang="en-US" altLang="zh-CN" sz="2400" b="1" dirty="0" err="1">
                <a:ea typeface="楷体_GB2312" pitchFamily="49" charset="-122"/>
              </a:rPr>
              <a:t>M→K|bLM</a:t>
            </a:r>
            <a:endParaRPr lang="en-US" altLang="zh-CN" sz="2400" b="1" dirty="0">
              <a:ea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984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2EC04-6BCF-46E4-A5CC-A3B5A4EBDEE6}" type="slidenum">
              <a:rPr lang="en-US" altLang="zh-CN" smtClean="0"/>
              <a:pPr>
                <a:defRPr/>
              </a:pPr>
              <a:t>19</a:t>
            </a:fld>
            <a:r>
              <a:rPr lang="en-US" altLang="zh-CN"/>
              <a:t>/19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809704"/>
              </p:ext>
            </p:extLst>
          </p:nvPr>
        </p:nvGraphicFramePr>
        <p:xfrm>
          <a:off x="1447800" y="1524000"/>
          <a:ext cx="6477000" cy="384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58146">
                  <a:extLst>
                    <a:ext uri="{9D8B030D-6E8A-4147-A177-3AD203B41FA5}">
                      <a16:colId xmlns:a16="http://schemas.microsoft.com/office/drawing/2014/main" val="1426542217"/>
                    </a:ext>
                  </a:extLst>
                </a:gridCol>
                <a:gridCol w="3818854">
                  <a:extLst>
                    <a:ext uri="{9D8B030D-6E8A-4147-A177-3AD203B41FA5}">
                      <a16:colId xmlns:a16="http://schemas.microsoft.com/office/drawing/2014/main" val="345852478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S→MH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{ b d e o #}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246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effectLst/>
                        </a:rPr>
                        <a:t>S→a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{ a }</a:t>
                      </a:r>
                      <a:endParaRPr lang="zh-CN" sz="28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24524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effectLst/>
                        </a:rPr>
                        <a:t>H→LSo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{ e }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49076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H→</a:t>
                      </a:r>
                      <a:r>
                        <a:rPr lang="en-US" sz="2800" b="1" kern="100" dirty="0"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{ f o # }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3824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effectLst/>
                        </a:rPr>
                        <a:t>K→dM</a:t>
                      </a:r>
                      <a:r>
                        <a:rPr lang="en-US" altLang="zh-CN" sz="2800" b="1" kern="100" dirty="0" err="1">
                          <a:effectLst/>
                        </a:rPr>
                        <a:t>L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{ d }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5620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K→</a:t>
                      </a:r>
                      <a:r>
                        <a:rPr lang="en-US" sz="2800" b="1" kern="100" dirty="0"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{ e o # }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0807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effectLst/>
                        </a:rPr>
                        <a:t>L→eHf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{ e }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24752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M→K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{ d e o # }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379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 err="1">
                          <a:effectLst/>
                        </a:rPr>
                        <a:t>M→bLM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{ b }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01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33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4D863B-7F67-4A60-B1BA-9C00E63F33BA}" type="slidenum">
              <a:rPr lang="en-US" altLang="zh-CN" smtClean="0">
                <a:ea typeface="宋体" charset="-122"/>
              </a:rPr>
              <a:pPr/>
              <a:t>2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作业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4.1</a:t>
            </a:r>
            <a:r>
              <a:rPr lang="zh-CN" altLang="en-US" dirty="0"/>
              <a:t>　对下面文法</a:t>
            </a:r>
            <a:r>
              <a:rPr lang="en-US" altLang="zh-CN" dirty="0"/>
              <a:t>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229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计算非终结符的</a:t>
            </a:r>
            <a:r>
              <a:rPr lang="en-US" altLang="zh-CN" sz="2800" dirty="0"/>
              <a:t>FIRST</a:t>
            </a:r>
            <a:r>
              <a:rPr lang="zh-CN" altLang="en-US" sz="2800" dirty="0"/>
              <a:t>集和</a:t>
            </a:r>
            <a:r>
              <a:rPr lang="en-US" altLang="zh-CN" sz="2800" dirty="0"/>
              <a:t>FOLLOW</a:t>
            </a:r>
            <a:r>
              <a:rPr lang="zh-CN" altLang="en-US" sz="2800" dirty="0"/>
              <a:t>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证明该文法为</a:t>
            </a:r>
            <a:r>
              <a:rPr lang="en-US" altLang="zh-CN" sz="2800" dirty="0"/>
              <a:t>LL(1)</a:t>
            </a:r>
            <a:r>
              <a:rPr lang="zh-CN" altLang="en-US" sz="2800" dirty="0"/>
              <a:t>文法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构造预测分析表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判定输入串</a:t>
            </a:r>
            <a:r>
              <a:rPr lang="en-US" altLang="zh-CN" sz="2800" dirty="0"/>
              <a:t>a*b#</a:t>
            </a:r>
            <a:r>
              <a:rPr lang="zh-CN" altLang="en-US" sz="2800" dirty="0"/>
              <a:t>是否为文法</a:t>
            </a:r>
            <a:r>
              <a:rPr lang="en-US" altLang="zh-CN" sz="2800" dirty="0"/>
              <a:t>G</a:t>
            </a:r>
            <a:r>
              <a:rPr lang="zh-CN" altLang="en-US" sz="2800" dirty="0"/>
              <a:t>的句子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4038600" cy="3081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E→TE’</a:t>
            </a:r>
          </a:p>
          <a:p>
            <a:r>
              <a:rPr lang="en-US" altLang="zh-CN" sz="2800" b="1">
                <a:ea typeface="楷体_GB2312" pitchFamily="49" charset="-122"/>
              </a:rPr>
              <a:t>E’→+E | 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</a:t>
            </a:r>
          </a:p>
          <a:p>
            <a:r>
              <a:rPr lang="en-US" altLang="zh-CN" sz="2800" b="1">
                <a:ea typeface="楷体_GB2312" pitchFamily="49" charset="-122"/>
              </a:rPr>
              <a:t>T→FT’</a:t>
            </a:r>
          </a:p>
          <a:p>
            <a:r>
              <a:rPr lang="en-US" altLang="zh-CN" sz="2800" b="1">
                <a:ea typeface="楷体_GB2312" pitchFamily="49" charset="-122"/>
              </a:rPr>
              <a:t>T’→T | 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800" b="1">
              <a:ea typeface="楷体_GB2312" pitchFamily="49" charset="-122"/>
            </a:endParaRPr>
          </a:p>
          <a:p>
            <a:r>
              <a:rPr lang="en-US" altLang="zh-CN" sz="2800" b="1">
                <a:ea typeface="楷体_GB2312" pitchFamily="49" charset="-122"/>
              </a:rPr>
              <a:t>F→PF’</a:t>
            </a:r>
          </a:p>
          <a:p>
            <a:r>
              <a:rPr lang="en-US" altLang="zh-CN" sz="2800" b="1">
                <a:ea typeface="楷体_GB2312" pitchFamily="49" charset="-122"/>
              </a:rPr>
              <a:t>F’ →*F’ | 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800" b="1">
              <a:ea typeface="楷体_GB2312" pitchFamily="49" charset="-122"/>
            </a:endParaRPr>
          </a:p>
          <a:p>
            <a:r>
              <a:rPr lang="en-US" altLang="zh-CN" sz="2800" b="1">
                <a:ea typeface="楷体_GB2312" pitchFamily="49" charset="-122"/>
              </a:rPr>
              <a:t>P→(E) | a | b | 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^</a:t>
            </a:r>
            <a:endParaRPr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9E9F1B-B511-4592-AAFF-CDF75E6792A4}" type="slidenum">
              <a:rPr lang="en-US" altLang="zh-CN" smtClean="0">
                <a:ea typeface="宋体" charset="-122"/>
              </a:rPr>
              <a:pPr/>
              <a:t>20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33400" y="1447800"/>
            <a:ext cx="685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>
                <a:ea typeface="楷体_GB2312" pitchFamily="49" charset="-122"/>
              </a:rPr>
              <a:t>因为</a:t>
            </a:r>
            <a:endParaRPr lang="en-US" altLang="zh-CN" sz="2400" b="1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b="1">
                <a:ea typeface="楷体_GB2312" pitchFamily="49" charset="-122"/>
              </a:rPr>
              <a:t>SELECT (S→MH)∩SELECT (S→a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)= 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b="1">
                <a:ea typeface="楷体_GB2312" pitchFamily="49" charset="-122"/>
              </a:rPr>
              <a:t>SELECT (H→LSo)∩SELECT (H→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)</a:t>
            </a:r>
            <a:r>
              <a:rPr lang="en-US" altLang="zh-CN" sz="2400" b="1">
                <a:ea typeface="楷体_GB2312" pitchFamily="49" charset="-122"/>
              </a:rPr>
              <a:t>= 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</a:t>
            </a:r>
            <a:endParaRPr lang="en-US" altLang="zh-CN" sz="2400" b="1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b="1">
                <a:ea typeface="楷体_GB2312" pitchFamily="49" charset="-122"/>
              </a:rPr>
              <a:t>SELECT (K→dML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400" b="1">
                <a:ea typeface="楷体_GB2312" pitchFamily="49" charset="-122"/>
              </a:rPr>
              <a:t>∩SELECT (K→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)</a:t>
            </a:r>
            <a:r>
              <a:rPr lang="en-US" altLang="zh-CN" sz="2400" b="1">
                <a:ea typeface="楷体_GB2312" pitchFamily="49" charset="-122"/>
              </a:rPr>
              <a:t>= 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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b="1">
                <a:ea typeface="楷体_GB2312" pitchFamily="49" charset="-122"/>
              </a:rPr>
              <a:t>SELECT (M→K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400" b="1">
                <a:ea typeface="楷体_GB2312" pitchFamily="49" charset="-122"/>
              </a:rPr>
              <a:t>∩SELECT (M→bLM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400" b="1">
                <a:ea typeface="楷体_GB2312" pitchFamily="49" charset="-122"/>
              </a:rPr>
              <a:t>= 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</a:t>
            </a:r>
            <a:endParaRPr lang="en-US" altLang="zh-CN" sz="2400" b="1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>
                <a:ea typeface="楷体_GB2312" pitchFamily="49" charset="-122"/>
              </a:rPr>
              <a:t>所以，此文法为</a:t>
            </a:r>
            <a:r>
              <a:rPr lang="en-US" altLang="zh-CN" sz="2400" b="1">
                <a:ea typeface="楷体_GB2312" pitchFamily="49" charset="-122"/>
              </a:rPr>
              <a:t>LL(1)</a:t>
            </a:r>
            <a:r>
              <a:rPr lang="zh-CN" altLang="en-US" sz="2400" b="1">
                <a:ea typeface="楷体_GB2312" pitchFamily="49" charset="-122"/>
              </a:rPr>
              <a:t>文法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05DBA5-5A2A-43A4-A5DA-BAFAF72D053B}" type="slidenum">
              <a:rPr lang="en-US" altLang="zh-CN" smtClean="0">
                <a:ea typeface="宋体" charset="-122"/>
              </a:rPr>
              <a:pPr/>
              <a:t>21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17411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22088" name="Group 58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16900" cy="32639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→a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→MH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→MH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→MH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→MH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→MH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LSo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→dML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→eHf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→bLM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→K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→K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→K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→K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B0C432-A574-489B-979A-4149FC0AA207}" type="slidenum">
              <a:rPr lang="en-US" altLang="zh-CN" smtClean="0">
                <a:ea typeface="宋体" charset="-122"/>
              </a:rPr>
              <a:pPr/>
              <a:t>22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rgbClr val="FF0000"/>
                </a:solidFill>
              </a:rPr>
              <a:t>注意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FIRST</a:t>
            </a:r>
            <a:r>
              <a:rPr lang="zh-CN" altLang="en-US"/>
              <a:t>集中可能包括</a:t>
            </a:r>
            <a:r>
              <a:rPr lang="zh-CN" altLang="en-US">
                <a:sym typeface="Symbol" pitchFamily="18" charset="2"/>
              </a:rPr>
              <a:t></a:t>
            </a:r>
          </a:p>
          <a:p>
            <a:pPr eaLnBrk="1" hangingPunct="1"/>
            <a:r>
              <a:rPr lang="en-US" altLang="zh-CN">
                <a:sym typeface="Symbol" pitchFamily="18" charset="2"/>
              </a:rPr>
              <a:t>FOLLOW</a:t>
            </a:r>
            <a:r>
              <a:rPr lang="zh-CN" altLang="en-US">
                <a:sym typeface="Symbol" pitchFamily="18" charset="2"/>
              </a:rPr>
              <a:t>和</a:t>
            </a:r>
            <a:r>
              <a:rPr lang="en-US" altLang="zh-CN">
                <a:sym typeface="Symbol" pitchFamily="18" charset="2"/>
              </a:rPr>
              <a:t>SELECT</a:t>
            </a:r>
            <a:r>
              <a:rPr lang="zh-CN" altLang="en-US">
                <a:sym typeface="Symbol" pitchFamily="18" charset="2"/>
              </a:rPr>
              <a:t>集中</a:t>
            </a:r>
            <a:r>
              <a:rPr lang="zh-CN" altLang="en-US"/>
              <a:t>不能包括</a:t>
            </a:r>
            <a:r>
              <a:rPr lang="zh-CN" altLang="en-US">
                <a:sym typeface="Symbol" pitchFamily="18" charset="2"/>
              </a:rPr>
              <a:t>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E8A6A-1D6A-46E1-843B-B08E1A5EC483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练习题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51399A-20F5-4924-A8F9-0E09A0FDFE8B}" type="slidenum">
              <a:rPr lang="en-US" altLang="zh-CN" smtClean="0">
                <a:ea typeface="宋体" charset="-122"/>
              </a:rPr>
              <a:pPr/>
              <a:t>24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4.1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　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填空题（西安电子科技大学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1999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/>
              <a:t>LL(K)</a:t>
            </a:r>
            <a:r>
              <a:rPr lang="zh-CN" altLang="en-US"/>
              <a:t>文法中</a:t>
            </a:r>
            <a:r>
              <a:rPr lang="zh-CN" altLang="en-US">
                <a:cs typeface="Arial" charset="0"/>
                <a:sym typeface="Symbol" pitchFamily="18" charset="2"/>
              </a:rPr>
              <a:t>第一个</a:t>
            </a:r>
            <a:r>
              <a:rPr lang="en-US" altLang="zh-CN">
                <a:cs typeface="Arial" charset="0"/>
                <a:sym typeface="Symbol" pitchFamily="18" charset="2"/>
              </a:rPr>
              <a:t>L</a:t>
            </a:r>
            <a:r>
              <a:rPr lang="zh-CN" altLang="en-US">
                <a:cs typeface="Arial" charset="0"/>
                <a:sym typeface="Symbol" pitchFamily="18" charset="2"/>
              </a:rPr>
              <a:t>表明</a:t>
            </a:r>
            <a:r>
              <a:rPr lang="en-US" altLang="zh-CN">
                <a:cs typeface="Arial" charset="0"/>
                <a:sym typeface="Symbol" pitchFamily="18" charset="2"/>
              </a:rPr>
              <a:t>____________ ___________________</a:t>
            </a:r>
            <a:r>
              <a:rPr lang="zh-CN" altLang="en-US">
                <a:cs typeface="Arial" charset="0"/>
                <a:sym typeface="Symbol" pitchFamily="18" charset="2"/>
              </a:rPr>
              <a:t>，第二个</a:t>
            </a:r>
            <a:r>
              <a:rPr lang="en-US" altLang="zh-CN">
                <a:cs typeface="Arial" charset="0"/>
                <a:sym typeface="Symbol" pitchFamily="18" charset="2"/>
              </a:rPr>
              <a:t>L</a:t>
            </a:r>
            <a:r>
              <a:rPr lang="zh-CN" altLang="en-US">
                <a:cs typeface="Arial" charset="0"/>
                <a:sym typeface="Symbol" pitchFamily="18" charset="2"/>
              </a:rPr>
              <a:t>表明</a:t>
            </a:r>
            <a:r>
              <a:rPr lang="en-US" altLang="zh-CN">
                <a:cs typeface="Arial" charset="0"/>
                <a:sym typeface="Symbol" pitchFamily="18" charset="2"/>
              </a:rPr>
              <a:t>____________________</a:t>
            </a:r>
            <a:r>
              <a:rPr lang="zh-CN" altLang="en-US">
                <a:cs typeface="Arial" charset="0"/>
                <a:sym typeface="Symbol" pitchFamily="18" charset="2"/>
              </a:rPr>
              <a:t>，</a:t>
            </a:r>
            <a:r>
              <a:rPr lang="en-US" altLang="zh-CN">
                <a:cs typeface="Arial" charset="0"/>
                <a:sym typeface="Symbol" pitchFamily="18" charset="2"/>
              </a:rPr>
              <a:t>K</a:t>
            </a:r>
            <a:r>
              <a:rPr lang="zh-CN" altLang="en-US">
                <a:cs typeface="Arial" charset="0"/>
                <a:sym typeface="Symbol" pitchFamily="18" charset="2"/>
              </a:rPr>
              <a:t>表明</a:t>
            </a:r>
            <a:r>
              <a:rPr lang="en-US" altLang="zh-CN">
                <a:cs typeface="Arial" charset="0"/>
                <a:sym typeface="Symbol" pitchFamily="18" charset="2"/>
              </a:rPr>
              <a:t>_____  _______________________________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521325" y="1690688"/>
            <a:ext cx="2317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charset="0"/>
                <a:ea typeface="楷体_GB2312" pitchFamily="49" charset="-122"/>
                <a:cs typeface="Arial" charset="0"/>
                <a:sym typeface="Symbol" pitchFamily="18" charset="2"/>
              </a:rPr>
              <a:t>自顶向下分析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096963" y="2209800"/>
            <a:ext cx="374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charset="0"/>
                <a:ea typeface="楷体_GB2312" pitchFamily="49" charset="-122"/>
                <a:cs typeface="Arial" charset="0"/>
                <a:sym typeface="Symbol" pitchFamily="18" charset="2"/>
              </a:rPr>
              <a:t>是从左向右扫描输入串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068388" y="2819400"/>
            <a:ext cx="409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charset="0"/>
                <a:ea typeface="楷体_GB2312" pitchFamily="49" charset="-122"/>
                <a:cs typeface="Arial" charset="0"/>
                <a:sym typeface="Symbol" pitchFamily="18" charset="2"/>
              </a:rPr>
              <a:t>分析过程中将用最左推导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914400" y="3443288"/>
            <a:ext cx="7197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latin typeface="Arial" charset="0"/>
                <a:ea typeface="楷体_GB2312" pitchFamily="49" charset="-122"/>
                <a:cs typeface="Arial" charset="0"/>
                <a:sym typeface="Symbol" pitchFamily="18" charset="2"/>
              </a:rPr>
              <a:t>看</a:t>
            </a:r>
            <a:r>
              <a:rPr lang="en-US" altLang="zh-CN" sz="2800" b="1">
                <a:latin typeface="Arial" charset="0"/>
                <a:ea typeface="楷体_GB2312" pitchFamily="49" charset="-122"/>
                <a:cs typeface="Arial" charset="0"/>
                <a:sym typeface="Symbol" pitchFamily="18" charset="2"/>
              </a:rPr>
              <a:t>K</a:t>
            </a:r>
            <a:r>
              <a:rPr lang="zh-CN" altLang="en-US" sz="2800" b="1">
                <a:latin typeface="Arial" charset="0"/>
                <a:ea typeface="楷体_GB2312" pitchFamily="49" charset="-122"/>
                <a:cs typeface="Arial" charset="0"/>
                <a:sym typeface="Symbol" pitchFamily="18" charset="2"/>
              </a:rPr>
              <a:t>个符号便可决定使用哪个产生式进行推导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7226300" y="28336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charset="0"/>
                <a:ea typeface="楷体_GB2312" pitchFamily="49" charset="-122"/>
                <a:sym typeface="Symbol" pitchFamily="18" charset="2"/>
              </a:rPr>
              <a:t>只需</a:t>
            </a:r>
            <a:r>
              <a:rPr lang="zh-CN" altLang="en-US" sz="2800" b="1">
                <a:latin typeface="Arial" charset="0"/>
                <a:ea typeface="楷体_GB2312" pitchFamily="49" charset="-122"/>
                <a:cs typeface="Arial" charset="0"/>
                <a:sym typeface="Symbol" pitchFamily="18" charset="2"/>
              </a:rPr>
              <a:t>向右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30726" grpId="0"/>
      <p:bldP spid="30727" grpId="0"/>
      <p:bldP spid="307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486283-D0E9-47E9-98F3-991FEF57FA3B}" type="slidenum">
              <a:rPr lang="en-US" altLang="zh-CN" smtClean="0">
                <a:ea typeface="宋体" charset="-122"/>
              </a:rPr>
              <a:pPr/>
              <a:t>25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练习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4.2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　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已知文法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 [A ]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为：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（清华大学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1997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年）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0488"/>
            <a:ext cx="8229600" cy="3236912"/>
          </a:xfrm>
        </p:spPr>
        <p:txBody>
          <a:bodyPr/>
          <a:lstStyle/>
          <a:p>
            <a:pPr eaLnBrk="1" hangingPunct="1"/>
            <a:r>
              <a:rPr lang="en-US" altLang="zh-CN" sz="2800"/>
              <a:t>① </a:t>
            </a:r>
            <a:r>
              <a:rPr lang="zh-CN" altLang="en-US" sz="2800"/>
              <a:t>试给出与</a:t>
            </a:r>
            <a:r>
              <a:rPr lang="en-US" altLang="zh-CN" sz="2800"/>
              <a:t>G[A]</a:t>
            </a:r>
            <a:r>
              <a:rPr lang="zh-CN" altLang="en-US" sz="2800"/>
              <a:t>等价的</a:t>
            </a:r>
            <a:r>
              <a:rPr lang="en-US" altLang="zh-CN" sz="2800"/>
              <a:t>LL(1)</a:t>
            </a:r>
            <a:r>
              <a:rPr lang="zh-CN" altLang="en-US" sz="2800"/>
              <a:t>文法</a:t>
            </a:r>
            <a:r>
              <a:rPr lang="en-US" altLang="zh-CN" sz="2800"/>
              <a:t>G’[A]</a:t>
            </a:r>
          </a:p>
          <a:p>
            <a:pPr eaLnBrk="1" hangingPunct="1"/>
            <a:r>
              <a:rPr lang="en-US" altLang="zh-CN" sz="2800"/>
              <a:t>② </a:t>
            </a:r>
            <a:r>
              <a:rPr lang="zh-CN" altLang="en-US" sz="2800"/>
              <a:t>构造</a:t>
            </a:r>
            <a:r>
              <a:rPr lang="en-US" altLang="zh-CN" sz="2800"/>
              <a:t>G’[A]</a:t>
            </a:r>
            <a:r>
              <a:rPr lang="zh-CN" altLang="en-US" sz="2800"/>
              <a:t>的预测分析表给出输入串</a:t>
            </a:r>
            <a:r>
              <a:rPr lang="en-US" altLang="zh-CN" sz="2800"/>
              <a:t>aade#</a:t>
            </a:r>
            <a:r>
              <a:rPr lang="zh-CN" altLang="en-US" sz="2800"/>
              <a:t>的分析过程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57200" y="1509713"/>
            <a:ext cx="2455863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/>
              <a:t>A→aABe | a</a:t>
            </a:r>
          </a:p>
          <a:p>
            <a:r>
              <a:rPr lang="en-US" altLang="zh-CN" sz="2800" b="1"/>
              <a:t>B→Bb | 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83AC75-9DE5-4D65-AF0B-C3A168763FF7}" type="slidenum">
              <a:rPr lang="en-US" altLang="zh-CN" smtClean="0">
                <a:ea typeface="宋体" charset="-122"/>
              </a:rPr>
              <a:pPr/>
              <a:t>26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消除左公共因子</a:t>
            </a:r>
          </a:p>
          <a:p>
            <a:pPr lvl="1" eaLnBrk="1" hangingPunct="1"/>
            <a:r>
              <a:rPr lang="en-US" altLang="zh-CN" sz="2400"/>
              <a:t>A→aABe| a	 →a(ABe |</a:t>
            </a:r>
            <a:r>
              <a:rPr lang="en-US" altLang="zh-CN" sz="2400">
                <a:sym typeface="Symbol" pitchFamily="18" charset="2"/>
              </a:rPr>
              <a:t></a:t>
            </a:r>
            <a:r>
              <a:rPr lang="en-US" altLang="zh-CN" sz="2400"/>
              <a:t> )</a:t>
            </a:r>
          </a:p>
          <a:p>
            <a:pPr lvl="1" eaLnBrk="1" hangingPunct="1"/>
            <a:r>
              <a:rPr lang="zh-CN" altLang="en-US" sz="2400"/>
              <a:t>引入符号</a:t>
            </a:r>
            <a:r>
              <a:rPr lang="en-US" altLang="zh-CN" sz="2400"/>
              <a:t>A’</a:t>
            </a:r>
            <a:r>
              <a:rPr lang="zh-CN" altLang="en-US" sz="2400"/>
              <a:t>有</a:t>
            </a:r>
            <a:r>
              <a:rPr lang="en-US" altLang="zh-CN" sz="2400"/>
              <a:t>:	A→aA’	 A’→ABe |</a:t>
            </a:r>
            <a:r>
              <a:rPr lang="en-US" altLang="zh-CN" sz="2400">
                <a:sym typeface="Symbol" pitchFamily="18" charset="2"/>
              </a:rPr>
              <a:t></a:t>
            </a:r>
            <a:r>
              <a:rPr lang="en-US" altLang="zh-CN" sz="2400"/>
              <a:t> </a:t>
            </a:r>
          </a:p>
          <a:p>
            <a:pPr eaLnBrk="1" hangingPunct="1"/>
            <a:r>
              <a:rPr lang="zh-CN" altLang="en-US" sz="2800"/>
              <a:t>消除左递归</a:t>
            </a:r>
          </a:p>
          <a:p>
            <a:pPr lvl="1" eaLnBrk="1" hangingPunct="1"/>
            <a:r>
              <a:rPr lang="en-US" altLang="zh-CN" sz="2400"/>
              <a:t>B→dB’		B’→bB’ | </a:t>
            </a:r>
            <a:r>
              <a:rPr lang="en-US" altLang="zh-CN" sz="2400">
                <a:sym typeface="Symbol" pitchFamily="18" charset="2"/>
              </a:rPr>
              <a:t></a:t>
            </a:r>
          </a:p>
          <a:p>
            <a:pPr eaLnBrk="1" hangingPunct="1"/>
            <a:r>
              <a:rPr lang="zh-CN" altLang="en-US" sz="2800"/>
              <a:t>故与文法</a:t>
            </a:r>
            <a:r>
              <a:rPr lang="en-US" altLang="zh-CN" sz="2800"/>
              <a:t>G</a:t>
            </a:r>
            <a:r>
              <a:rPr lang="zh-CN" altLang="en-US" sz="2800"/>
              <a:t>等价的</a:t>
            </a:r>
            <a:r>
              <a:rPr lang="en-US" altLang="zh-CN" sz="2800"/>
              <a:t>G’</a:t>
            </a:r>
            <a:r>
              <a:rPr lang="zh-CN" altLang="en-US" sz="2800"/>
              <a:t>为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57200" y="485775"/>
            <a:ext cx="2474913" cy="965200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A→aABe | a</a:t>
            </a:r>
          </a:p>
          <a:p>
            <a:r>
              <a:rPr lang="en-US" altLang="zh-CN" sz="2800" b="1">
                <a:ea typeface="楷体_GB2312" pitchFamily="49" charset="-122"/>
              </a:rPr>
              <a:t>B→Bb | d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724400" y="4140200"/>
            <a:ext cx="2286000" cy="1717675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ea typeface="楷体_GB2312" pitchFamily="49" charset="-122"/>
              </a:rPr>
              <a:t>A→aA’</a:t>
            </a:r>
          </a:p>
          <a:p>
            <a:r>
              <a:rPr lang="en-US" altLang="zh-CN" sz="2400" b="1">
                <a:ea typeface="楷体_GB2312" pitchFamily="49" charset="-122"/>
              </a:rPr>
              <a:t>A’→ABe |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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/>
              <a:t>B→dB’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/>
              <a:t>B’→bB’ | </a:t>
            </a:r>
            <a:r>
              <a:rPr lang="en-US" altLang="zh-CN" sz="2400" b="1">
                <a:sym typeface="Symbol" pitchFamily="18" charset="2"/>
              </a:rPr>
              <a:t></a:t>
            </a:r>
            <a:r>
              <a:rPr lang="en-US" altLang="zh-CN" sz="2400" b="1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bldLvl="5"/>
      <p:bldP spid="327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DEA167-8BBF-4C5E-B214-5706FD0C78C8}" type="slidenum">
              <a:rPr lang="en-US" altLang="zh-CN" smtClean="0">
                <a:ea typeface="宋体" charset="-122"/>
              </a:rPr>
              <a:pPr/>
              <a:t>27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76600" y="457200"/>
            <a:ext cx="5029200" cy="2667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SELECT(A→aA’)={a}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SELECT(A’→ABe)={a}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SELECT(A’→</a:t>
            </a:r>
            <a:r>
              <a:rPr lang="en-US" altLang="zh-CN" sz="2800">
                <a:sym typeface="Symbol" pitchFamily="18" charset="2"/>
              </a:rPr>
              <a:t>)={#,d}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SELECT(B→dB’)={d}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SELECT(B’→bB’)={b}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SELECT(B’→ </a:t>
            </a:r>
            <a:r>
              <a:rPr lang="en-US" altLang="zh-CN" sz="2800">
                <a:sym typeface="Symbol" pitchFamily="18" charset="2"/>
              </a:rPr>
              <a:t></a:t>
            </a:r>
            <a:r>
              <a:rPr lang="en-US" altLang="zh-CN" sz="2800"/>
              <a:t> )={e}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57200" y="485775"/>
            <a:ext cx="2630488" cy="1819275"/>
          </a:xfrm>
          <a:prstGeom prst="rect">
            <a:avLst/>
          </a:prstGeom>
          <a:solidFill>
            <a:schemeClr val="folHlink">
              <a:alpha val="89803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a typeface="楷体_GB2312" pitchFamily="49" charset="-122"/>
              </a:rPr>
              <a:t>A→aA’</a:t>
            </a:r>
          </a:p>
          <a:p>
            <a:r>
              <a:rPr lang="en-US" altLang="zh-CN" sz="2800" b="1">
                <a:ea typeface="楷体_GB2312" pitchFamily="49" charset="-122"/>
              </a:rPr>
              <a:t>A’→ABe |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</a:t>
            </a:r>
          </a:p>
          <a:p>
            <a:r>
              <a:rPr lang="en-US" altLang="zh-CN" sz="2800" b="1">
                <a:ea typeface="楷体_GB2312" pitchFamily="49" charset="-122"/>
              </a:rPr>
              <a:t>B→dB’</a:t>
            </a:r>
          </a:p>
          <a:p>
            <a:r>
              <a:rPr lang="en-US" altLang="zh-CN" sz="2800" b="1">
                <a:ea typeface="楷体_GB2312" pitchFamily="49" charset="-122"/>
              </a:rPr>
              <a:t>B’→bB’ | 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b="1">
                <a:ea typeface="楷体_GB2312" pitchFamily="49" charset="-122"/>
              </a:rPr>
              <a:t> </a:t>
            </a:r>
          </a:p>
        </p:txBody>
      </p:sp>
      <p:graphicFrame>
        <p:nvGraphicFramePr>
          <p:cNvPr id="33841" name="Group 49"/>
          <p:cNvGraphicFramePr>
            <a:graphicFrameLocks noGrp="1"/>
          </p:cNvGraphicFramePr>
          <p:nvPr/>
        </p:nvGraphicFramePr>
        <p:xfrm>
          <a:off x="1447800" y="3348038"/>
          <a:ext cx="6781800" cy="2601600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→aA’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A’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→ABe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→dB’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B’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→bB’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→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601" name="Oval 5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001000" y="53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07ED01-52E4-44D4-BDA3-B5D8840EA9A4}" type="slidenum">
              <a:rPr lang="en-US" altLang="zh-CN" smtClean="0">
                <a:ea typeface="宋体" charset="-122"/>
              </a:rPr>
              <a:pPr/>
              <a:t>28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aade#</a:t>
            </a:r>
            <a:r>
              <a:rPr lang="zh-CN" altLang="en-US"/>
              <a:t>的分析过程</a:t>
            </a:r>
          </a:p>
        </p:txBody>
      </p:sp>
      <p:graphicFrame>
        <p:nvGraphicFramePr>
          <p:cNvPr id="35183" name="Group 367"/>
          <p:cNvGraphicFramePr>
            <a:graphicFrameLocks noGrp="1"/>
          </p:cNvGraphicFramePr>
          <p:nvPr/>
        </p:nvGraphicFramePr>
        <p:xfrm>
          <a:off x="609600" y="1066800"/>
          <a:ext cx="7848600" cy="51155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输入串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所用产生式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647" name="Oval 9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001000" y="53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latin typeface="Arial" charset="0"/>
              </a:rPr>
              <a:t>up</a:t>
            </a:r>
          </a:p>
        </p:txBody>
      </p:sp>
      <p:sp>
        <p:nvSpPr>
          <p:cNvPr id="34917" name="Rectangle 101"/>
          <p:cNvSpPr>
            <a:spLocks noChangeArrowheads="1"/>
          </p:cNvSpPr>
          <p:nvPr/>
        </p:nvSpPr>
        <p:spPr bwMode="auto">
          <a:xfrm>
            <a:off x="6172200" y="14986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A→aA’</a:t>
            </a:r>
          </a:p>
        </p:txBody>
      </p:sp>
      <p:sp>
        <p:nvSpPr>
          <p:cNvPr id="34916" name="Rectangle 100"/>
          <p:cNvSpPr>
            <a:spLocks noChangeArrowheads="1"/>
          </p:cNvSpPr>
          <p:nvPr/>
        </p:nvSpPr>
        <p:spPr bwMode="auto">
          <a:xfrm>
            <a:off x="3886200" y="14986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aade</a:t>
            </a: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4915" name="Rectangle 99"/>
          <p:cNvSpPr>
            <a:spLocks noChangeArrowheads="1"/>
          </p:cNvSpPr>
          <p:nvPr/>
        </p:nvSpPr>
        <p:spPr bwMode="auto">
          <a:xfrm>
            <a:off x="1600200" y="14986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  <a:r>
              <a:rPr lang="en-US" altLang="zh-CN" b="1">
                <a:ea typeface="楷体_GB2312" pitchFamily="49" charset="-122"/>
              </a:rPr>
              <a:t>A</a:t>
            </a:r>
          </a:p>
        </p:txBody>
      </p:sp>
      <p:sp>
        <p:nvSpPr>
          <p:cNvPr id="35153" name="Rectangle 337"/>
          <p:cNvSpPr>
            <a:spLocks noChangeArrowheads="1"/>
          </p:cNvSpPr>
          <p:nvPr/>
        </p:nvSpPr>
        <p:spPr bwMode="auto">
          <a:xfrm>
            <a:off x="6172200" y="58166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  <a:sym typeface="Symbol" pitchFamily="18" charset="2"/>
              </a:rPr>
              <a:t>接受</a:t>
            </a:r>
          </a:p>
        </p:txBody>
      </p:sp>
      <p:sp>
        <p:nvSpPr>
          <p:cNvPr id="35154" name="Rectangle 338"/>
          <p:cNvSpPr>
            <a:spLocks noChangeArrowheads="1"/>
          </p:cNvSpPr>
          <p:nvPr/>
        </p:nvSpPr>
        <p:spPr bwMode="auto">
          <a:xfrm>
            <a:off x="3886200" y="58166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55" name="Rectangle 339"/>
          <p:cNvSpPr>
            <a:spLocks noChangeArrowheads="1"/>
          </p:cNvSpPr>
          <p:nvPr/>
        </p:nvSpPr>
        <p:spPr bwMode="auto">
          <a:xfrm>
            <a:off x="1600200" y="58166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56" name="Rectangle 340"/>
          <p:cNvSpPr>
            <a:spLocks noChangeArrowheads="1"/>
          </p:cNvSpPr>
          <p:nvPr/>
        </p:nvSpPr>
        <p:spPr bwMode="auto">
          <a:xfrm>
            <a:off x="6172200" y="53848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匹配</a:t>
            </a:r>
            <a:endParaRPr lang="zh-CN" altLang="en-US" b="1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5157" name="Rectangle 341"/>
          <p:cNvSpPr>
            <a:spLocks noChangeArrowheads="1"/>
          </p:cNvSpPr>
          <p:nvPr/>
        </p:nvSpPr>
        <p:spPr bwMode="auto">
          <a:xfrm>
            <a:off x="3886200" y="53848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e</a:t>
            </a: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58" name="Rectangle 342"/>
          <p:cNvSpPr>
            <a:spLocks noChangeArrowheads="1"/>
          </p:cNvSpPr>
          <p:nvPr/>
        </p:nvSpPr>
        <p:spPr bwMode="auto">
          <a:xfrm>
            <a:off x="1600200" y="53848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  <a:r>
              <a:rPr lang="en-US" altLang="zh-CN" b="1">
                <a:ea typeface="楷体_GB2312" pitchFamily="49" charset="-122"/>
              </a:rPr>
              <a:t>e</a:t>
            </a:r>
          </a:p>
        </p:txBody>
      </p:sp>
      <p:sp>
        <p:nvSpPr>
          <p:cNvPr id="35159" name="Rectangle 343"/>
          <p:cNvSpPr>
            <a:spLocks noChangeArrowheads="1"/>
          </p:cNvSpPr>
          <p:nvPr/>
        </p:nvSpPr>
        <p:spPr bwMode="auto">
          <a:xfrm>
            <a:off x="6172200" y="49530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B’→ </a:t>
            </a:r>
            <a:r>
              <a:rPr lang="en-US" altLang="zh-CN" b="1">
                <a:ea typeface="楷体_GB2312" pitchFamily="49" charset="-122"/>
                <a:sym typeface="Symbol" pitchFamily="18" charset="2"/>
              </a:rPr>
              <a:t></a:t>
            </a:r>
          </a:p>
        </p:txBody>
      </p:sp>
      <p:sp>
        <p:nvSpPr>
          <p:cNvPr id="35160" name="Rectangle 344"/>
          <p:cNvSpPr>
            <a:spLocks noChangeArrowheads="1"/>
          </p:cNvSpPr>
          <p:nvPr/>
        </p:nvSpPr>
        <p:spPr bwMode="auto">
          <a:xfrm>
            <a:off x="3886200" y="49530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e</a:t>
            </a: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61" name="Rectangle 345"/>
          <p:cNvSpPr>
            <a:spLocks noChangeArrowheads="1"/>
          </p:cNvSpPr>
          <p:nvPr/>
        </p:nvSpPr>
        <p:spPr bwMode="auto">
          <a:xfrm>
            <a:off x="1600200" y="49530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  <a:r>
              <a:rPr lang="en-US" altLang="zh-CN" b="1">
                <a:ea typeface="楷体_GB2312" pitchFamily="49" charset="-122"/>
              </a:rPr>
              <a:t>eB’</a:t>
            </a:r>
          </a:p>
        </p:txBody>
      </p:sp>
      <p:sp>
        <p:nvSpPr>
          <p:cNvPr id="35162" name="Rectangle 346"/>
          <p:cNvSpPr>
            <a:spLocks noChangeArrowheads="1"/>
          </p:cNvSpPr>
          <p:nvPr/>
        </p:nvSpPr>
        <p:spPr bwMode="auto">
          <a:xfrm>
            <a:off x="6172200" y="45212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匹配</a:t>
            </a:r>
          </a:p>
        </p:txBody>
      </p:sp>
      <p:sp>
        <p:nvSpPr>
          <p:cNvPr id="35163" name="Rectangle 347"/>
          <p:cNvSpPr>
            <a:spLocks noChangeArrowheads="1"/>
          </p:cNvSpPr>
          <p:nvPr/>
        </p:nvSpPr>
        <p:spPr bwMode="auto">
          <a:xfrm>
            <a:off x="3886200" y="45212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de</a:t>
            </a: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64" name="Rectangle 348"/>
          <p:cNvSpPr>
            <a:spLocks noChangeArrowheads="1"/>
          </p:cNvSpPr>
          <p:nvPr/>
        </p:nvSpPr>
        <p:spPr bwMode="auto">
          <a:xfrm>
            <a:off x="1600200" y="45212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  <a:r>
              <a:rPr lang="en-US" altLang="zh-CN" b="1">
                <a:ea typeface="楷体_GB2312" pitchFamily="49" charset="-122"/>
              </a:rPr>
              <a:t>eB’d</a:t>
            </a:r>
          </a:p>
        </p:txBody>
      </p:sp>
      <p:sp>
        <p:nvSpPr>
          <p:cNvPr id="35165" name="Rectangle 349"/>
          <p:cNvSpPr>
            <a:spLocks noChangeArrowheads="1"/>
          </p:cNvSpPr>
          <p:nvPr/>
        </p:nvSpPr>
        <p:spPr bwMode="auto">
          <a:xfrm>
            <a:off x="6172200" y="40894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B→dB’</a:t>
            </a:r>
          </a:p>
        </p:txBody>
      </p:sp>
      <p:sp>
        <p:nvSpPr>
          <p:cNvPr id="35166" name="Rectangle 350"/>
          <p:cNvSpPr>
            <a:spLocks noChangeArrowheads="1"/>
          </p:cNvSpPr>
          <p:nvPr/>
        </p:nvSpPr>
        <p:spPr bwMode="auto">
          <a:xfrm>
            <a:off x="3886200" y="40894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de</a:t>
            </a: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67" name="Rectangle 351"/>
          <p:cNvSpPr>
            <a:spLocks noChangeArrowheads="1"/>
          </p:cNvSpPr>
          <p:nvPr/>
        </p:nvSpPr>
        <p:spPr bwMode="auto">
          <a:xfrm>
            <a:off x="1600200" y="40894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  <a:r>
              <a:rPr lang="en-US" altLang="zh-CN" b="1">
                <a:ea typeface="楷体_GB2312" pitchFamily="49" charset="-122"/>
              </a:rPr>
              <a:t>eB</a:t>
            </a:r>
          </a:p>
        </p:txBody>
      </p:sp>
      <p:sp>
        <p:nvSpPr>
          <p:cNvPr id="35168" name="Rectangle 352"/>
          <p:cNvSpPr>
            <a:spLocks noChangeArrowheads="1"/>
          </p:cNvSpPr>
          <p:nvPr/>
        </p:nvSpPr>
        <p:spPr bwMode="auto">
          <a:xfrm>
            <a:off x="6172200" y="36576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A’→</a:t>
            </a:r>
            <a:r>
              <a:rPr lang="en-US" altLang="zh-CN" b="1">
                <a:ea typeface="楷体_GB2312" pitchFamily="49" charset="-122"/>
                <a:sym typeface="Symbol" pitchFamily="18" charset="2"/>
              </a:rPr>
              <a:t></a:t>
            </a:r>
          </a:p>
        </p:txBody>
      </p:sp>
      <p:sp>
        <p:nvSpPr>
          <p:cNvPr id="35169" name="Rectangle 353"/>
          <p:cNvSpPr>
            <a:spLocks noChangeArrowheads="1"/>
          </p:cNvSpPr>
          <p:nvPr/>
        </p:nvSpPr>
        <p:spPr bwMode="auto">
          <a:xfrm>
            <a:off x="3886200" y="36576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de</a:t>
            </a: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70" name="Rectangle 354"/>
          <p:cNvSpPr>
            <a:spLocks noChangeArrowheads="1"/>
          </p:cNvSpPr>
          <p:nvPr/>
        </p:nvSpPr>
        <p:spPr bwMode="auto">
          <a:xfrm>
            <a:off x="1600200" y="36576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  <a:r>
              <a:rPr lang="en-US" altLang="zh-CN" b="1">
                <a:ea typeface="楷体_GB2312" pitchFamily="49" charset="-122"/>
              </a:rPr>
              <a:t>eBA’</a:t>
            </a:r>
          </a:p>
        </p:txBody>
      </p:sp>
      <p:sp>
        <p:nvSpPr>
          <p:cNvPr id="35171" name="Rectangle 355"/>
          <p:cNvSpPr>
            <a:spLocks noChangeArrowheads="1"/>
          </p:cNvSpPr>
          <p:nvPr/>
        </p:nvSpPr>
        <p:spPr bwMode="auto">
          <a:xfrm>
            <a:off x="6172200" y="32258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匹配</a:t>
            </a:r>
          </a:p>
        </p:txBody>
      </p:sp>
      <p:sp>
        <p:nvSpPr>
          <p:cNvPr id="35172" name="Rectangle 356"/>
          <p:cNvSpPr>
            <a:spLocks noChangeArrowheads="1"/>
          </p:cNvSpPr>
          <p:nvPr/>
        </p:nvSpPr>
        <p:spPr bwMode="auto">
          <a:xfrm>
            <a:off x="3886200" y="32258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ade</a:t>
            </a: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73" name="Rectangle 357"/>
          <p:cNvSpPr>
            <a:spLocks noChangeArrowheads="1"/>
          </p:cNvSpPr>
          <p:nvPr/>
        </p:nvSpPr>
        <p:spPr bwMode="auto">
          <a:xfrm>
            <a:off x="1600200" y="32258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  <a:r>
              <a:rPr lang="en-US" altLang="zh-CN" b="1">
                <a:ea typeface="楷体_GB2312" pitchFamily="49" charset="-122"/>
              </a:rPr>
              <a:t>eBA’a</a:t>
            </a:r>
          </a:p>
        </p:txBody>
      </p:sp>
      <p:sp>
        <p:nvSpPr>
          <p:cNvPr id="35174" name="Rectangle 358"/>
          <p:cNvSpPr>
            <a:spLocks noChangeArrowheads="1"/>
          </p:cNvSpPr>
          <p:nvPr/>
        </p:nvSpPr>
        <p:spPr bwMode="auto">
          <a:xfrm>
            <a:off x="6172200" y="27940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A→aA’</a:t>
            </a:r>
          </a:p>
        </p:txBody>
      </p:sp>
      <p:sp>
        <p:nvSpPr>
          <p:cNvPr id="35175" name="Rectangle 359"/>
          <p:cNvSpPr>
            <a:spLocks noChangeArrowheads="1"/>
          </p:cNvSpPr>
          <p:nvPr/>
        </p:nvSpPr>
        <p:spPr bwMode="auto">
          <a:xfrm>
            <a:off x="3886200" y="27940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ade</a:t>
            </a: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76" name="Rectangle 360"/>
          <p:cNvSpPr>
            <a:spLocks noChangeArrowheads="1"/>
          </p:cNvSpPr>
          <p:nvPr/>
        </p:nvSpPr>
        <p:spPr bwMode="auto">
          <a:xfrm>
            <a:off x="1600200" y="27940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  <a:r>
              <a:rPr lang="en-US" altLang="zh-CN" b="1">
                <a:ea typeface="楷体_GB2312" pitchFamily="49" charset="-122"/>
              </a:rPr>
              <a:t>eBA</a:t>
            </a:r>
          </a:p>
        </p:txBody>
      </p:sp>
      <p:sp>
        <p:nvSpPr>
          <p:cNvPr id="35177" name="Rectangle 361"/>
          <p:cNvSpPr>
            <a:spLocks noChangeArrowheads="1"/>
          </p:cNvSpPr>
          <p:nvPr/>
        </p:nvSpPr>
        <p:spPr bwMode="auto">
          <a:xfrm>
            <a:off x="6172200" y="23622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A’→ABe</a:t>
            </a:r>
          </a:p>
        </p:txBody>
      </p:sp>
      <p:sp>
        <p:nvSpPr>
          <p:cNvPr id="35178" name="Rectangle 362"/>
          <p:cNvSpPr>
            <a:spLocks noChangeArrowheads="1"/>
          </p:cNvSpPr>
          <p:nvPr/>
        </p:nvSpPr>
        <p:spPr bwMode="auto">
          <a:xfrm>
            <a:off x="3886200" y="23622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ade</a:t>
            </a: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79" name="Rectangle 363"/>
          <p:cNvSpPr>
            <a:spLocks noChangeArrowheads="1"/>
          </p:cNvSpPr>
          <p:nvPr/>
        </p:nvSpPr>
        <p:spPr bwMode="auto">
          <a:xfrm>
            <a:off x="1600200" y="23622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  <a:r>
              <a:rPr lang="en-US" altLang="zh-CN" b="1">
                <a:ea typeface="楷体_GB2312" pitchFamily="49" charset="-122"/>
              </a:rPr>
              <a:t>A’</a:t>
            </a:r>
          </a:p>
        </p:txBody>
      </p:sp>
      <p:sp>
        <p:nvSpPr>
          <p:cNvPr id="35180" name="Rectangle 364"/>
          <p:cNvSpPr>
            <a:spLocks noChangeArrowheads="1"/>
          </p:cNvSpPr>
          <p:nvPr/>
        </p:nvSpPr>
        <p:spPr bwMode="auto">
          <a:xfrm>
            <a:off x="6172200" y="19304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匹配</a:t>
            </a:r>
          </a:p>
        </p:txBody>
      </p:sp>
      <p:sp>
        <p:nvSpPr>
          <p:cNvPr id="35181" name="Rectangle 365"/>
          <p:cNvSpPr>
            <a:spLocks noChangeArrowheads="1"/>
          </p:cNvSpPr>
          <p:nvPr/>
        </p:nvSpPr>
        <p:spPr bwMode="auto">
          <a:xfrm>
            <a:off x="3886200" y="19304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ea typeface="楷体_GB2312" pitchFamily="49" charset="-122"/>
              </a:rPr>
              <a:t>aade</a:t>
            </a:r>
            <a:r>
              <a:rPr lang="zh-CN" altLang="en-US" b="1">
                <a:ea typeface="楷体_GB2312" pitchFamily="49" charset="-122"/>
              </a:rPr>
              <a:t>＃</a:t>
            </a:r>
          </a:p>
        </p:txBody>
      </p:sp>
      <p:sp>
        <p:nvSpPr>
          <p:cNvPr id="35182" name="Rectangle 366"/>
          <p:cNvSpPr>
            <a:spLocks noChangeArrowheads="1"/>
          </p:cNvSpPr>
          <p:nvPr/>
        </p:nvSpPr>
        <p:spPr bwMode="auto">
          <a:xfrm>
            <a:off x="1600200" y="1930400"/>
            <a:ext cx="228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ea typeface="楷体_GB2312" pitchFamily="49" charset="-122"/>
              </a:rPr>
              <a:t>＃</a:t>
            </a:r>
            <a:r>
              <a:rPr lang="en-US" altLang="zh-CN" b="1">
                <a:ea typeface="楷体_GB2312" pitchFamily="49" charset="-122"/>
              </a:rPr>
              <a:t>A’a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7" grpId="0"/>
      <p:bldP spid="34916" grpId="0"/>
      <p:bldP spid="34915" grpId="0"/>
      <p:bldP spid="35153" grpId="0"/>
      <p:bldP spid="35154" grpId="0"/>
      <p:bldP spid="35155" grpId="0"/>
      <p:bldP spid="35156" grpId="0"/>
      <p:bldP spid="35157" grpId="0"/>
      <p:bldP spid="35158" grpId="0"/>
      <p:bldP spid="35159" grpId="0"/>
      <p:bldP spid="35160" grpId="0"/>
      <p:bldP spid="35161" grpId="0"/>
      <p:bldP spid="35162" grpId="0"/>
      <p:bldP spid="35163" grpId="0"/>
      <p:bldP spid="35164" grpId="0"/>
      <p:bldP spid="35165" grpId="0"/>
      <p:bldP spid="35166" grpId="0"/>
      <p:bldP spid="35167" grpId="0"/>
      <p:bldP spid="35168" grpId="0"/>
      <p:bldP spid="35169" grpId="0"/>
      <p:bldP spid="35170" grpId="0"/>
      <p:bldP spid="35171" grpId="0"/>
      <p:bldP spid="35172" grpId="0"/>
      <p:bldP spid="35173" grpId="0"/>
      <p:bldP spid="35174" grpId="0"/>
      <p:bldP spid="35175" grpId="0"/>
      <p:bldP spid="35176" grpId="0"/>
      <p:bldP spid="35177" grpId="0"/>
      <p:bldP spid="35178" grpId="0"/>
      <p:bldP spid="35179" grpId="0"/>
      <p:bldP spid="35180" grpId="0"/>
      <p:bldP spid="35181" grpId="0"/>
      <p:bldP spid="3518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A502FF-AB68-4C80-81CC-4426FCFF5337}" type="slidenum">
              <a:rPr lang="en-US" altLang="zh-CN" smtClean="0">
                <a:ea typeface="宋体" charset="-122"/>
              </a:rPr>
              <a:pPr/>
              <a:t>29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/>
              <a:t>第四章　</a:t>
            </a:r>
            <a:r>
              <a:rPr lang="zh-CN" altLang="en-US" sz="4400" dirty="0"/>
              <a:t>知识点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重点掌握</a:t>
            </a:r>
          </a:p>
          <a:p>
            <a:pPr lvl="1" eaLnBrk="1" hangingPunct="1"/>
            <a:r>
              <a:rPr lang="en-US" altLang="zh-CN"/>
              <a:t>FIRST</a:t>
            </a:r>
            <a:r>
              <a:rPr lang="zh-CN" altLang="en-US"/>
              <a:t>集、</a:t>
            </a:r>
            <a:r>
              <a:rPr lang="en-US" altLang="zh-CN"/>
              <a:t>FOLLOW</a:t>
            </a:r>
            <a:r>
              <a:rPr lang="zh-CN" altLang="en-US"/>
              <a:t>集和</a:t>
            </a:r>
            <a:r>
              <a:rPr lang="en-US" altLang="zh-CN"/>
              <a:t>SELECT</a:t>
            </a:r>
            <a:r>
              <a:rPr lang="zh-CN" altLang="en-US"/>
              <a:t>集</a:t>
            </a:r>
          </a:p>
          <a:p>
            <a:pPr lvl="1" eaLnBrk="1" hangingPunct="1"/>
            <a:r>
              <a:rPr lang="zh-CN" altLang="en-US"/>
              <a:t>判定是否为</a:t>
            </a:r>
            <a:r>
              <a:rPr lang="en-US" altLang="zh-CN"/>
              <a:t>LL(1)</a:t>
            </a:r>
            <a:r>
              <a:rPr lang="zh-CN" altLang="en-US"/>
              <a:t>文法</a:t>
            </a:r>
          </a:p>
          <a:p>
            <a:pPr lvl="1" eaLnBrk="1" hangingPunct="1"/>
            <a:r>
              <a:rPr lang="zh-CN" altLang="en-US"/>
              <a:t>预测分析表构造</a:t>
            </a:r>
          </a:p>
          <a:p>
            <a:pPr lvl="1" eaLnBrk="1" hangingPunct="1"/>
            <a:r>
              <a:rPr lang="zh-CN" altLang="en-US"/>
              <a:t>预测分析方法</a:t>
            </a:r>
          </a:p>
          <a:p>
            <a:pPr eaLnBrk="1" hangingPunct="1"/>
            <a:r>
              <a:rPr lang="zh-CN" altLang="en-US"/>
              <a:t>一般掌握</a:t>
            </a:r>
          </a:p>
          <a:p>
            <a:pPr lvl="1" eaLnBrk="1" hangingPunct="1"/>
            <a:r>
              <a:rPr lang="zh-CN" altLang="en-US"/>
              <a:t>提取公因子</a:t>
            </a:r>
          </a:p>
          <a:p>
            <a:pPr lvl="1" eaLnBrk="1" hangingPunct="1"/>
            <a:r>
              <a:rPr lang="zh-CN" altLang="en-US"/>
              <a:t>消除左递归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ED755F-EB3B-4119-9375-5CE476DB6C33}" type="slidenum">
              <a:rPr lang="en-US" altLang="zh-CN" smtClean="0">
                <a:ea typeface="宋体" charset="-122"/>
              </a:rPr>
              <a:pPr/>
              <a:t>3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可以推导出空的非终结符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E’ </a:t>
            </a:r>
            <a:r>
              <a:rPr lang="zh-CN" altLang="en-US" dirty="0"/>
              <a:t>、</a:t>
            </a:r>
            <a:r>
              <a:rPr lang="en-US" altLang="zh-CN" dirty="0"/>
              <a:t>T’ </a:t>
            </a:r>
            <a:r>
              <a:rPr lang="zh-CN" altLang="en-US" dirty="0"/>
              <a:t>、</a:t>
            </a:r>
            <a:r>
              <a:rPr lang="en-US" altLang="zh-CN" dirty="0"/>
              <a:t>F’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非终结符的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FIRST(E) = FIRST(T) = FIRST(F) = FIRST(P)={ ( a b </a:t>
            </a:r>
            <a:r>
              <a:rPr lang="en-US" altLang="zh-CN" dirty="0">
                <a:sym typeface="Symbol" pitchFamily="18" charset="2"/>
              </a:rPr>
              <a:t>^ </a:t>
            </a:r>
            <a:r>
              <a:rPr lang="en-US" altLang="zh-CN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FIRST(E’)={ +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 </a:t>
            </a:r>
            <a:r>
              <a:rPr lang="en-US" altLang="zh-CN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FIRST(T’)=FIRST(T) ∪{ </a:t>
            </a:r>
            <a:r>
              <a:rPr lang="en-US" altLang="zh-CN" dirty="0">
                <a:sym typeface="Symbol" pitchFamily="18" charset="2"/>
              </a:rPr>
              <a:t> </a:t>
            </a:r>
            <a:r>
              <a:rPr lang="en-US" altLang="zh-CN" dirty="0"/>
              <a:t>} ={ ( a b </a:t>
            </a:r>
            <a:r>
              <a:rPr lang="en-US" altLang="zh-CN" dirty="0">
                <a:sym typeface="Symbol" pitchFamily="18" charset="2"/>
              </a:rPr>
              <a:t>^  </a:t>
            </a:r>
            <a:r>
              <a:rPr lang="en-US" altLang="zh-CN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FIRST(F’)={ * </a:t>
            </a:r>
            <a:r>
              <a:rPr lang="en-US" altLang="zh-CN" dirty="0">
                <a:sym typeface="Symbol" pitchFamily="18" charset="2"/>
              </a:rPr>
              <a:t> </a:t>
            </a:r>
            <a:r>
              <a:rPr lang="en-US" altLang="zh-CN" dirty="0"/>
              <a:t>}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486400" y="0"/>
            <a:ext cx="3581400" cy="2244725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ea typeface="楷体_GB2312" pitchFamily="49" charset="-122"/>
              </a:rPr>
              <a:t>E→TE’</a:t>
            </a:r>
          </a:p>
          <a:p>
            <a:r>
              <a:rPr lang="en-US" altLang="zh-CN" sz="2000" b="1">
                <a:ea typeface="楷体_GB2312" pitchFamily="49" charset="-122"/>
              </a:rPr>
              <a:t>E’→+E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</a:p>
          <a:p>
            <a:r>
              <a:rPr lang="en-US" altLang="zh-CN" sz="2000" b="1">
                <a:ea typeface="楷体_GB2312" pitchFamily="49" charset="-122"/>
              </a:rPr>
              <a:t>T→FT’</a:t>
            </a:r>
          </a:p>
          <a:p>
            <a:r>
              <a:rPr lang="en-US" altLang="zh-CN" sz="2000" b="1">
                <a:ea typeface="楷体_GB2312" pitchFamily="49" charset="-122"/>
              </a:rPr>
              <a:t>T’→T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000" b="1">
              <a:ea typeface="楷体_GB2312" pitchFamily="49" charset="-122"/>
            </a:endParaRPr>
          </a:p>
          <a:p>
            <a:r>
              <a:rPr lang="en-US" altLang="zh-CN" sz="2000" b="1">
                <a:ea typeface="楷体_GB2312" pitchFamily="49" charset="-122"/>
              </a:rPr>
              <a:t>F→PF’</a:t>
            </a:r>
          </a:p>
          <a:p>
            <a:r>
              <a:rPr lang="en-US" altLang="zh-CN" sz="2000" b="1">
                <a:ea typeface="楷体_GB2312" pitchFamily="49" charset="-122"/>
              </a:rPr>
              <a:t>F’ →*F’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000" b="1">
              <a:ea typeface="楷体_GB2312" pitchFamily="49" charset="-122"/>
            </a:endParaRPr>
          </a:p>
          <a:p>
            <a:r>
              <a:rPr lang="en-US" altLang="zh-CN" sz="2000" b="1">
                <a:ea typeface="楷体_GB2312" pitchFamily="49" charset="-122"/>
              </a:rPr>
              <a:t>P→(E) | a | b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^</a:t>
            </a:r>
            <a:endParaRPr lang="en-US" altLang="zh-CN" sz="2000" b="1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E86809-497C-4F7A-9E4E-D0EA4D610DB8}" type="slidenum">
              <a:rPr lang="en-US" altLang="zh-CN" smtClean="0">
                <a:ea typeface="宋体" charset="-122"/>
              </a:rPr>
              <a:pPr/>
              <a:t>4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非终结符的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  <a:p>
            <a:pPr lvl="1" eaLnBrk="1" hangingPunct="1"/>
            <a:r>
              <a:rPr lang="en-US" altLang="zh-CN" sz="2400" dirty="0"/>
              <a:t>FOLLOW(E)</a:t>
            </a:r>
            <a:br>
              <a:rPr lang="en-US" altLang="zh-CN" sz="2400" dirty="0"/>
            </a:br>
            <a:r>
              <a:rPr lang="en-US" altLang="zh-CN" sz="2400" dirty="0"/>
              <a:t>= { ) # }∪FOLLOW(E’)</a:t>
            </a:r>
            <a:br>
              <a:rPr lang="en-US" altLang="zh-CN" sz="2400" dirty="0"/>
            </a:br>
            <a:r>
              <a:rPr lang="en-US" altLang="zh-CN" sz="2400" dirty="0"/>
              <a:t>= { ) # }</a:t>
            </a:r>
          </a:p>
          <a:p>
            <a:pPr lvl="1" eaLnBrk="1" hangingPunct="1"/>
            <a:r>
              <a:rPr lang="en-US" altLang="zh-CN" sz="2400" dirty="0"/>
              <a:t>FOLLOW(E’)</a:t>
            </a:r>
            <a:br>
              <a:rPr lang="en-US" altLang="zh-CN" sz="2400" dirty="0"/>
            </a:br>
            <a:r>
              <a:rPr lang="en-US" altLang="zh-CN" sz="2400" dirty="0"/>
              <a:t>= FOLLOW(E)</a:t>
            </a:r>
            <a:br>
              <a:rPr lang="en-US" altLang="zh-CN" sz="2400" dirty="0"/>
            </a:br>
            <a:r>
              <a:rPr lang="en-US" altLang="zh-CN" sz="2400" dirty="0"/>
              <a:t>= { ) # }</a:t>
            </a:r>
          </a:p>
          <a:p>
            <a:pPr lvl="1" eaLnBrk="1" hangingPunct="1"/>
            <a:r>
              <a:rPr lang="en-US" altLang="zh-CN" sz="2400" dirty="0"/>
              <a:t>FOLLOW(T)</a:t>
            </a:r>
            <a:br>
              <a:rPr lang="en-US" altLang="zh-CN" sz="2400" dirty="0"/>
            </a:br>
            <a:r>
              <a:rPr lang="en-US" altLang="zh-CN" sz="2400" dirty="0"/>
              <a:t>= FIRST(E’)</a:t>
            </a:r>
            <a:r>
              <a:rPr lang="zh-CN" altLang="en-US" sz="2400" dirty="0"/>
              <a:t>～</a:t>
            </a:r>
            <a:r>
              <a:rPr lang="en-US" altLang="zh-CN" sz="2400" dirty="0"/>
              <a:t>{</a:t>
            </a:r>
            <a:r>
              <a:rPr lang="en-US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 ∪</a:t>
            </a:r>
            <a:r>
              <a:rPr lang="en-US" altLang="zh-CN" sz="2400" dirty="0">
                <a:solidFill>
                  <a:srgbClr val="FF0000"/>
                </a:solidFill>
              </a:rPr>
              <a:t>FOLLOW(E)</a:t>
            </a:r>
            <a:r>
              <a:rPr lang="en-US" altLang="zh-CN" sz="2400" dirty="0"/>
              <a:t> ∪FOLLOW(T’)</a:t>
            </a:r>
            <a:br>
              <a:rPr lang="en-US" altLang="zh-CN" sz="2400" dirty="0"/>
            </a:br>
            <a:r>
              <a:rPr lang="en-US" altLang="zh-CN" sz="2400" dirty="0"/>
              <a:t>= { + ) # }</a:t>
            </a:r>
          </a:p>
          <a:p>
            <a:pPr lvl="1" eaLnBrk="1" hangingPunct="1"/>
            <a:r>
              <a:rPr lang="en-US" altLang="zh-CN" sz="2400" dirty="0"/>
              <a:t>FOLLOW(T’)</a:t>
            </a:r>
            <a:br>
              <a:rPr lang="en-US" altLang="zh-CN" sz="2400" dirty="0"/>
            </a:br>
            <a:r>
              <a:rPr lang="en-US" altLang="zh-CN" sz="2400" dirty="0"/>
              <a:t>= FOLLOW(T)</a:t>
            </a:r>
            <a:br>
              <a:rPr lang="en-US" altLang="zh-CN" sz="2400" dirty="0"/>
            </a:br>
            <a:r>
              <a:rPr lang="en-US" altLang="zh-CN" sz="2400" dirty="0"/>
              <a:t>={ + ) # }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5867400" y="0"/>
            <a:ext cx="3200400" cy="2244725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ea typeface="楷体_GB2312" pitchFamily="49" charset="-122"/>
              </a:rPr>
              <a:t>E→TE’</a:t>
            </a:r>
          </a:p>
          <a:p>
            <a:r>
              <a:rPr lang="en-US" altLang="zh-CN" sz="2000" b="1">
                <a:ea typeface="楷体_GB2312" pitchFamily="49" charset="-122"/>
              </a:rPr>
              <a:t>E’→+E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</a:p>
          <a:p>
            <a:r>
              <a:rPr lang="en-US" altLang="zh-CN" sz="2000" b="1">
                <a:ea typeface="楷体_GB2312" pitchFamily="49" charset="-122"/>
              </a:rPr>
              <a:t>T→FT’</a:t>
            </a:r>
          </a:p>
          <a:p>
            <a:r>
              <a:rPr lang="en-US" altLang="zh-CN" sz="2000" b="1">
                <a:ea typeface="楷体_GB2312" pitchFamily="49" charset="-122"/>
              </a:rPr>
              <a:t>T’→T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000" b="1">
              <a:ea typeface="楷体_GB2312" pitchFamily="49" charset="-122"/>
            </a:endParaRPr>
          </a:p>
          <a:p>
            <a:r>
              <a:rPr lang="en-US" altLang="zh-CN" sz="2000" b="1">
                <a:ea typeface="楷体_GB2312" pitchFamily="49" charset="-122"/>
              </a:rPr>
              <a:t>F→PF’</a:t>
            </a:r>
          </a:p>
          <a:p>
            <a:r>
              <a:rPr lang="en-US" altLang="zh-CN" sz="2000" b="1">
                <a:ea typeface="楷体_GB2312" pitchFamily="49" charset="-122"/>
              </a:rPr>
              <a:t>F’ →*F’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000" b="1">
              <a:ea typeface="楷体_GB2312" pitchFamily="49" charset="-122"/>
            </a:endParaRPr>
          </a:p>
          <a:p>
            <a:r>
              <a:rPr lang="en-US" altLang="zh-CN" sz="2000" b="1">
                <a:ea typeface="楷体_GB2312" pitchFamily="49" charset="-122"/>
              </a:rPr>
              <a:t>P→(E) | a | b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^</a:t>
            </a:r>
            <a:endParaRPr lang="en-US" altLang="zh-CN" sz="2000" b="1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2BB938-1007-4243-86FF-D1A4DBC2F237}" type="slidenum">
              <a:rPr lang="en-US" altLang="zh-CN" smtClean="0">
                <a:ea typeface="宋体" charset="-122"/>
              </a:rPr>
              <a:pPr/>
              <a:t>5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229600" cy="4267200"/>
          </a:xfrm>
        </p:spPr>
        <p:txBody>
          <a:bodyPr/>
          <a:lstStyle/>
          <a:p>
            <a:pPr lvl="1" eaLnBrk="1" hangingPunct="1"/>
            <a:r>
              <a:rPr lang="en-US" altLang="zh-CN" sz="2400" dirty="0"/>
              <a:t>FOLLOW(F)</a:t>
            </a:r>
            <a:br>
              <a:rPr lang="en-US" altLang="zh-CN" sz="2400" dirty="0"/>
            </a:br>
            <a:r>
              <a:rPr lang="en-US" altLang="zh-CN" sz="2400" dirty="0"/>
              <a:t>= FIRST(T’)</a:t>
            </a:r>
            <a:r>
              <a:rPr lang="zh-CN" altLang="en-US" sz="2400" dirty="0"/>
              <a:t>～</a:t>
            </a:r>
            <a:r>
              <a:rPr lang="en-US" altLang="zh-CN" sz="2400" dirty="0"/>
              <a:t>{</a:t>
            </a:r>
            <a:r>
              <a:rPr lang="en-US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 ∪</a:t>
            </a:r>
            <a:r>
              <a:rPr lang="en-US" altLang="zh-CN" sz="2400" dirty="0">
                <a:solidFill>
                  <a:srgbClr val="FF0000"/>
                </a:solidFill>
              </a:rPr>
              <a:t>FOLLOW(T)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/>
              <a:t>= { ( a b </a:t>
            </a:r>
            <a:r>
              <a:rPr lang="en-US" altLang="zh-CN" sz="2400" dirty="0">
                <a:sym typeface="Symbol" pitchFamily="18" charset="2"/>
              </a:rPr>
              <a:t>^ </a:t>
            </a:r>
            <a:r>
              <a:rPr lang="en-US" altLang="zh-CN" sz="2400" dirty="0"/>
              <a:t>} ∪{ + ) #}</a:t>
            </a:r>
            <a:br>
              <a:rPr lang="en-US" altLang="zh-CN" sz="2400" dirty="0"/>
            </a:br>
            <a:r>
              <a:rPr lang="en-US" altLang="zh-CN" sz="2400" dirty="0"/>
              <a:t>= { a  b (  )  </a:t>
            </a:r>
            <a:r>
              <a:rPr lang="en-US" altLang="zh-CN" sz="2400" dirty="0">
                <a:sym typeface="Symbol" pitchFamily="18" charset="2"/>
              </a:rPr>
              <a:t>^ </a:t>
            </a:r>
            <a:r>
              <a:rPr lang="en-US" altLang="zh-CN" sz="2400" dirty="0"/>
              <a:t>+ # }</a:t>
            </a:r>
          </a:p>
          <a:p>
            <a:pPr lvl="1" eaLnBrk="1" hangingPunct="1"/>
            <a:r>
              <a:rPr lang="en-US" altLang="zh-CN" sz="2400" dirty="0"/>
              <a:t>FOLLOW(F’)</a:t>
            </a:r>
            <a:br>
              <a:rPr lang="en-US" altLang="zh-CN" sz="2400" dirty="0"/>
            </a:br>
            <a:r>
              <a:rPr lang="en-US" altLang="zh-CN" sz="2400" dirty="0"/>
              <a:t>= FOLLOW(F) </a:t>
            </a:r>
            <a:br>
              <a:rPr lang="en-US" altLang="zh-CN" sz="2400" dirty="0"/>
            </a:br>
            <a:r>
              <a:rPr lang="en-US" altLang="zh-CN" sz="2400" dirty="0"/>
              <a:t>= { a  b (  )  </a:t>
            </a:r>
            <a:r>
              <a:rPr lang="en-US" altLang="zh-CN" sz="2400" dirty="0">
                <a:sym typeface="Symbol" pitchFamily="18" charset="2"/>
              </a:rPr>
              <a:t>^ </a:t>
            </a:r>
            <a:r>
              <a:rPr lang="en-US" altLang="zh-CN" sz="2400" dirty="0"/>
              <a:t>+ # }</a:t>
            </a:r>
          </a:p>
          <a:p>
            <a:pPr lvl="1" eaLnBrk="1" hangingPunct="1"/>
            <a:r>
              <a:rPr lang="en-US" altLang="zh-CN" sz="2400" dirty="0"/>
              <a:t>FOLLOW(P)</a:t>
            </a:r>
            <a:br>
              <a:rPr lang="en-US" altLang="zh-CN" sz="2400" dirty="0"/>
            </a:br>
            <a:r>
              <a:rPr lang="en-US" altLang="zh-CN" sz="2400" dirty="0"/>
              <a:t>= FIRST(F’)</a:t>
            </a:r>
            <a:r>
              <a:rPr lang="zh-CN" altLang="en-US" sz="2400" dirty="0"/>
              <a:t>～</a:t>
            </a:r>
            <a:r>
              <a:rPr lang="en-US" altLang="zh-CN" sz="2400" dirty="0"/>
              <a:t>{</a:t>
            </a:r>
            <a:r>
              <a:rPr lang="en-US" altLang="zh-CN" sz="2400" dirty="0">
                <a:sym typeface="Symbol" pitchFamily="18" charset="2"/>
              </a:rPr>
              <a:t></a:t>
            </a:r>
            <a:r>
              <a:rPr lang="en-US" altLang="zh-CN" sz="2400" dirty="0"/>
              <a:t>}∪</a:t>
            </a:r>
            <a:r>
              <a:rPr lang="en-US" altLang="zh-CN" sz="2400" dirty="0">
                <a:solidFill>
                  <a:srgbClr val="FF0000"/>
                </a:solidFill>
              </a:rPr>
              <a:t>FOLLOW(F)</a:t>
            </a:r>
            <a:br>
              <a:rPr lang="en-US" altLang="zh-CN" sz="2400" dirty="0"/>
            </a:br>
            <a:r>
              <a:rPr lang="en-US" altLang="zh-CN" sz="2400" dirty="0"/>
              <a:t>= {*}∪{ a b ( ) </a:t>
            </a:r>
            <a:r>
              <a:rPr lang="en-US" altLang="zh-CN" sz="2400" dirty="0">
                <a:sym typeface="Symbol" pitchFamily="18" charset="2"/>
              </a:rPr>
              <a:t>^ </a:t>
            </a:r>
            <a:r>
              <a:rPr lang="en-US" altLang="zh-CN" sz="2400" dirty="0"/>
              <a:t>+ # }</a:t>
            </a:r>
            <a:br>
              <a:rPr lang="en-US" altLang="zh-CN" sz="2400" dirty="0"/>
            </a:br>
            <a:r>
              <a:rPr lang="en-US" altLang="zh-CN" sz="2400" dirty="0"/>
              <a:t>= {a b ( ) * </a:t>
            </a:r>
            <a:r>
              <a:rPr lang="en-US" altLang="zh-CN" sz="2400" dirty="0">
                <a:sym typeface="Symbol" pitchFamily="18" charset="2"/>
              </a:rPr>
              <a:t>^ </a:t>
            </a:r>
            <a:r>
              <a:rPr lang="en-US" altLang="zh-CN" sz="2400" dirty="0"/>
              <a:t>+ # }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867400" y="0"/>
            <a:ext cx="3200400" cy="2244725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ea typeface="楷体_GB2312" pitchFamily="49" charset="-122"/>
              </a:rPr>
              <a:t>E→TE’</a:t>
            </a:r>
          </a:p>
          <a:p>
            <a:r>
              <a:rPr lang="en-US" altLang="zh-CN" sz="2000" b="1">
                <a:ea typeface="楷体_GB2312" pitchFamily="49" charset="-122"/>
              </a:rPr>
              <a:t>E’→+E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</a:p>
          <a:p>
            <a:r>
              <a:rPr lang="en-US" altLang="zh-CN" sz="2000" b="1">
                <a:ea typeface="楷体_GB2312" pitchFamily="49" charset="-122"/>
              </a:rPr>
              <a:t>T→FT’</a:t>
            </a:r>
          </a:p>
          <a:p>
            <a:r>
              <a:rPr lang="en-US" altLang="zh-CN" sz="2000" b="1">
                <a:ea typeface="楷体_GB2312" pitchFamily="49" charset="-122"/>
              </a:rPr>
              <a:t>T’→T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000" b="1">
              <a:ea typeface="楷体_GB2312" pitchFamily="49" charset="-122"/>
            </a:endParaRPr>
          </a:p>
          <a:p>
            <a:r>
              <a:rPr lang="en-US" altLang="zh-CN" sz="2000" b="1">
                <a:ea typeface="楷体_GB2312" pitchFamily="49" charset="-122"/>
              </a:rPr>
              <a:t>F→PF’</a:t>
            </a:r>
          </a:p>
          <a:p>
            <a:r>
              <a:rPr lang="en-US" altLang="zh-CN" sz="2000" b="1">
                <a:ea typeface="楷体_GB2312" pitchFamily="49" charset="-122"/>
              </a:rPr>
              <a:t>F’ →*F’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000" b="1">
              <a:ea typeface="楷体_GB2312" pitchFamily="49" charset="-122"/>
            </a:endParaRPr>
          </a:p>
          <a:p>
            <a:r>
              <a:rPr lang="en-US" altLang="zh-CN" sz="2000" b="1">
                <a:ea typeface="楷体_GB2312" pitchFamily="49" charset="-122"/>
              </a:rPr>
              <a:t>P→(E) | a | b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^</a:t>
            </a:r>
            <a:endParaRPr lang="en-US" altLang="zh-CN" sz="2000" b="1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FIRST(E) ={ ( a b </a:t>
            </a:r>
            <a:r>
              <a:rPr lang="en-US" altLang="zh-CN" sz="2000" dirty="0">
                <a:sym typeface="Symbol" pitchFamily="18" charset="2"/>
              </a:rPr>
              <a:t>^ </a:t>
            </a:r>
            <a:r>
              <a:rPr lang="en-US" altLang="zh-CN" sz="20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FIRST(E’)={ +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 </a:t>
            </a:r>
            <a:r>
              <a:rPr lang="en-US" altLang="zh-CN" sz="20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FIRST(T) ={ ( a b </a:t>
            </a:r>
            <a:r>
              <a:rPr lang="en-US" altLang="zh-CN" sz="2000" dirty="0">
                <a:sym typeface="Symbol" pitchFamily="18" charset="2"/>
              </a:rPr>
              <a:t>^ </a:t>
            </a:r>
            <a:r>
              <a:rPr lang="en-US" altLang="zh-CN" sz="20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FIRST(T’)={ ( a b </a:t>
            </a:r>
            <a:r>
              <a:rPr lang="en-US" altLang="zh-CN" sz="2000" dirty="0">
                <a:sym typeface="Symbol" pitchFamily="18" charset="2"/>
              </a:rPr>
              <a:t>^  </a:t>
            </a:r>
            <a:r>
              <a:rPr lang="en-US" altLang="zh-CN" sz="20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FIRST(F) ={ ( a b </a:t>
            </a:r>
            <a:r>
              <a:rPr lang="en-US" altLang="zh-CN" sz="2000" dirty="0">
                <a:sym typeface="Symbol" pitchFamily="18" charset="2"/>
              </a:rPr>
              <a:t>^ </a:t>
            </a:r>
            <a:r>
              <a:rPr lang="en-US" altLang="zh-CN" sz="20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FIRST(F’)={ * </a:t>
            </a:r>
            <a:r>
              <a:rPr lang="en-US" altLang="zh-CN" sz="2000" dirty="0">
                <a:sym typeface="Symbol" pitchFamily="18" charset="2"/>
              </a:rPr>
              <a:t> </a:t>
            </a:r>
            <a:r>
              <a:rPr lang="en-US" altLang="zh-CN" sz="20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FIRST(P) ={ ( a b </a:t>
            </a:r>
            <a:r>
              <a:rPr lang="en-US" altLang="zh-CN" sz="2000" dirty="0">
                <a:sym typeface="Symbol" pitchFamily="18" charset="2"/>
              </a:rPr>
              <a:t>^ </a:t>
            </a:r>
            <a:r>
              <a:rPr lang="en-US" altLang="zh-CN" sz="2000" dirty="0"/>
              <a:t>}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419600" y="1447800"/>
            <a:ext cx="4572000" cy="4267200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FOLLOW(E)= { ) # }</a:t>
            </a:r>
          </a:p>
          <a:p>
            <a:pPr eaLnBrk="1" hangingPunct="1"/>
            <a:r>
              <a:rPr lang="en-US" altLang="zh-CN" sz="2000" dirty="0"/>
              <a:t>FOLLOW(E’)={ ) # }</a:t>
            </a:r>
          </a:p>
          <a:p>
            <a:pPr eaLnBrk="1" hangingPunct="1"/>
            <a:r>
              <a:rPr lang="en-US" altLang="zh-CN" sz="2000" dirty="0"/>
              <a:t>FOLLOW(T) ={ + ) # }</a:t>
            </a:r>
          </a:p>
          <a:p>
            <a:pPr eaLnBrk="1" hangingPunct="1"/>
            <a:r>
              <a:rPr lang="en-US" altLang="zh-CN" sz="2000" dirty="0"/>
              <a:t>FOLLOW(T’)={ + ) # }</a:t>
            </a:r>
          </a:p>
          <a:p>
            <a:pPr eaLnBrk="1" hangingPunct="1"/>
            <a:r>
              <a:rPr lang="en-US" altLang="zh-CN" sz="2000" dirty="0"/>
              <a:t>FOLLOW(F) ={ a b()</a:t>
            </a:r>
            <a:r>
              <a:rPr lang="en-US" altLang="zh-CN" sz="2000" dirty="0">
                <a:sym typeface="Symbol" pitchFamily="18" charset="2"/>
              </a:rPr>
              <a:t>^ </a:t>
            </a:r>
            <a:r>
              <a:rPr lang="en-US" altLang="zh-CN" sz="2000" dirty="0"/>
              <a:t>+ # }</a:t>
            </a:r>
          </a:p>
          <a:p>
            <a:pPr eaLnBrk="1" hangingPunct="1"/>
            <a:r>
              <a:rPr lang="en-US" altLang="zh-CN" sz="2000" dirty="0"/>
              <a:t>FOLLOW(F’)={ a b()</a:t>
            </a:r>
            <a:r>
              <a:rPr lang="en-US" altLang="zh-CN" sz="2000" dirty="0">
                <a:sym typeface="Symbol" pitchFamily="18" charset="2"/>
              </a:rPr>
              <a:t>^ </a:t>
            </a:r>
            <a:r>
              <a:rPr lang="en-US" altLang="zh-CN" sz="2000" dirty="0"/>
              <a:t>+ # }</a:t>
            </a:r>
          </a:p>
          <a:p>
            <a:pPr eaLnBrk="1" hangingPunct="1"/>
            <a:r>
              <a:rPr lang="en-US" altLang="zh-CN" sz="2000" dirty="0"/>
              <a:t>FOLLOW(P) ={ a b()</a:t>
            </a:r>
            <a:r>
              <a:rPr lang="en-US" altLang="zh-CN" sz="2000" dirty="0">
                <a:sym typeface="Symbol" pitchFamily="18" charset="2"/>
              </a:rPr>
              <a:t>^ </a:t>
            </a:r>
            <a:r>
              <a:rPr lang="en-US" altLang="zh-CN" sz="2000" dirty="0"/>
              <a:t>+ # *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2EC04-6BCF-46E4-A5CC-A3B5A4EBDEE6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11407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注意每一条产生式都要求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/>
              <a:t>SELECT</a:t>
            </a:r>
            <a:r>
              <a:rPr lang="zh-CN" altLang="en-US" sz="2000" dirty="0"/>
              <a:t>集</a:t>
            </a:r>
          </a:p>
          <a:p>
            <a:pPr lvl="1" eaLnBrk="1" hangingPunct="1"/>
            <a:r>
              <a:rPr lang="en-US" altLang="zh-CN" sz="2000" dirty="0"/>
              <a:t>SELECT(E→TE’)=FIRST(T)={ ( a b ^ }</a:t>
            </a:r>
          </a:p>
          <a:p>
            <a:pPr lvl="1" eaLnBrk="1" hangingPunct="1"/>
            <a:r>
              <a:rPr lang="en-US" altLang="zh-CN" sz="2000" dirty="0"/>
              <a:t>SELECT(E’→+E)={ + }</a:t>
            </a:r>
          </a:p>
          <a:p>
            <a:pPr lvl="1" eaLnBrk="1" hangingPunct="1"/>
            <a:r>
              <a:rPr lang="en-US" altLang="zh-CN" sz="2000" dirty="0"/>
              <a:t>SELECT(E’→ </a:t>
            </a:r>
            <a:r>
              <a:rPr lang="en-US" altLang="zh-CN" sz="2000" dirty="0">
                <a:sym typeface="Symbol" pitchFamily="18" charset="2"/>
              </a:rPr>
              <a:t>)=FOLLOW(E’)= { ) # }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SELECT(T→FT’)=FIRST(F) ={ ( a b ^ }</a:t>
            </a:r>
          </a:p>
          <a:p>
            <a:pPr lvl="1" eaLnBrk="1" hangingPunct="1"/>
            <a:r>
              <a:rPr lang="en-US" altLang="zh-CN" sz="2000" dirty="0"/>
              <a:t>SELECT(T’→T)= FIRST(T)={ ( a b ^ }</a:t>
            </a:r>
          </a:p>
          <a:p>
            <a:pPr lvl="1" eaLnBrk="1" hangingPunct="1"/>
            <a:r>
              <a:rPr lang="en-US" altLang="zh-CN" sz="2000" dirty="0"/>
              <a:t>SELECT(T’→</a:t>
            </a:r>
            <a:r>
              <a:rPr lang="en-US" altLang="zh-CN" sz="2000" dirty="0">
                <a:sym typeface="Symbol" pitchFamily="18" charset="2"/>
              </a:rPr>
              <a:t>)=FOLLOW(T’)=</a:t>
            </a:r>
            <a:r>
              <a:rPr lang="en-US" altLang="zh-CN" sz="2000" dirty="0"/>
              <a:t> { + ) # }</a:t>
            </a:r>
          </a:p>
          <a:p>
            <a:pPr lvl="1" eaLnBrk="1" hangingPunct="1"/>
            <a:r>
              <a:rPr lang="en-US" altLang="zh-CN" sz="2000" dirty="0"/>
              <a:t>SELECT(F→PF’)=FIRST(P)= { ( a b ^ }</a:t>
            </a:r>
          </a:p>
          <a:p>
            <a:pPr lvl="1" eaLnBrk="1" hangingPunct="1"/>
            <a:r>
              <a:rPr lang="en-US" altLang="zh-CN" sz="2000" dirty="0"/>
              <a:t>SELECT(F’ →*F’ )= { * }</a:t>
            </a:r>
          </a:p>
          <a:p>
            <a:pPr lvl="1" eaLnBrk="1" hangingPunct="1"/>
            <a:r>
              <a:rPr lang="en-US" altLang="zh-CN" sz="2000" dirty="0"/>
              <a:t>SELECT(F’ →</a:t>
            </a:r>
            <a:r>
              <a:rPr lang="en-US" altLang="zh-CN" sz="2000" dirty="0">
                <a:sym typeface="Symbol" pitchFamily="18" charset="2"/>
              </a:rPr>
              <a:t>) = FOLLOW(F’) </a:t>
            </a:r>
            <a:r>
              <a:rPr lang="en-US" altLang="zh-CN" sz="2000" dirty="0"/>
              <a:t>={ a  b (  )  </a:t>
            </a:r>
            <a:r>
              <a:rPr lang="en-US" altLang="zh-CN" sz="2000" dirty="0">
                <a:sym typeface="Symbol" pitchFamily="18" charset="2"/>
              </a:rPr>
              <a:t>^ </a:t>
            </a:r>
            <a:r>
              <a:rPr lang="en-US" altLang="zh-CN" sz="2000" dirty="0"/>
              <a:t>+ # }</a:t>
            </a:r>
          </a:p>
          <a:p>
            <a:pPr lvl="1" eaLnBrk="1" hangingPunct="1"/>
            <a:r>
              <a:rPr lang="en-US" altLang="zh-CN" sz="2000" dirty="0"/>
              <a:t>SELECT(P→(E)) = { ( }</a:t>
            </a:r>
          </a:p>
          <a:p>
            <a:pPr lvl="1" eaLnBrk="1" hangingPunct="1"/>
            <a:r>
              <a:rPr lang="en-US" altLang="zh-CN" sz="2000" dirty="0"/>
              <a:t>SELECT(</a:t>
            </a:r>
            <a:r>
              <a:rPr lang="en-US" altLang="zh-CN" sz="2000" dirty="0" err="1"/>
              <a:t>P→a</a:t>
            </a:r>
            <a:r>
              <a:rPr lang="en-US" altLang="zh-CN" sz="2000" dirty="0"/>
              <a:t>)={ a } SELECT(</a:t>
            </a:r>
            <a:r>
              <a:rPr lang="en-US" altLang="zh-CN" sz="2000" dirty="0" err="1"/>
              <a:t>P→b</a:t>
            </a:r>
            <a:r>
              <a:rPr lang="en-US" altLang="zh-CN" sz="2000" dirty="0"/>
              <a:t>)={ b }</a:t>
            </a:r>
          </a:p>
          <a:p>
            <a:pPr lvl="1" eaLnBrk="1" hangingPunct="1"/>
            <a:r>
              <a:rPr lang="en-US" altLang="zh-CN" sz="2000" dirty="0"/>
              <a:t>SELECT(P→^)={ ^ }</a:t>
            </a:r>
          </a:p>
        </p:txBody>
      </p:sp>
      <p:sp>
        <p:nvSpPr>
          <p:cNvPr id="819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DA326E-1A4A-4A8B-AEA1-F74749C6C814}" type="slidenum">
              <a:rPr lang="en-US" altLang="zh-CN" smtClean="0">
                <a:ea typeface="宋体" charset="-122"/>
              </a:rPr>
              <a:pPr/>
              <a:t>7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7046913" y="-304800"/>
            <a:ext cx="2097087" cy="2554288"/>
          </a:xfrm>
          <a:prstGeom prst="rect">
            <a:avLst/>
          </a:prstGeom>
          <a:solidFill>
            <a:schemeClr val="folHlink">
              <a:alpha val="79999"/>
            </a:schemeClr>
          </a:solidFill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ea typeface="楷体_GB2312" pitchFamily="49" charset="-122"/>
              </a:rPr>
              <a:t>E→TE’</a:t>
            </a:r>
          </a:p>
          <a:p>
            <a:r>
              <a:rPr lang="en-US" altLang="zh-CN" sz="2000" b="1">
                <a:ea typeface="楷体_GB2312" pitchFamily="49" charset="-122"/>
              </a:rPr>
              <a:t>E’→+E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</a:p>
          <a:p>
            <a:r>
              <a:rPr lang="en-US" altLang="zh-CN" sz="2000" b="1">
                <a:ea typeface="楷体_GB2312" pitchFamily="49" charset="-122"/>
              </a:rPr>
              <a:t>T→FT’</a:t>
            </a:r>
          </a:p>
          <a:p>
            <a:r>
              <a:rPr lang="en-US" altLang="zh-CN" sz="2000" b="1">
                <a:ea typeface="楷体_GB2312" pitchFamily="49" charset="-122"/>
              </a:rPr>
              <a:t>T’→T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000" b="1">
              <a:ea typeface="楷体_GB2312" pitchFamily="49" charset="-122"/>
            </a:endParaRPr>
          </a:p>
          <a:p>
            <a:r>
              <a:rPr lang="en-US" altLang="zh-CN" sz="2000" b="1">
                <a:ea typeface="楷体_GB2312" pitchFamily="49" charset="-122"/>
              </a:rPr>
              <a:t>F→PF’</a:t>
            </a:r>
          </a:p>
          <a:p>
            <a:r>
              <a:rPr lang="en-US" altLang="zh-CN" sz="2000" b="1">
                <a:ea typeface="楷体_GB2312" pitchFamily="49" charset="-122"/>
              </a:rPr>
              <a:t>F’ →*F’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</a:t>
            </a:r>
            <a:endParaRPr lang="en-US" altLang="zh-CN" sz="2000" b="1">
              <a:ea typeface="楷体_GB2312" pitchFamily="49" charset="-122"/>
            </a:endParaRPr>
          </a:p>
          <a:p>
            <a:r>
              <a:rPr lang="en-US" altLang="zh-CN" sz="2000" b="1">
                <a:ea typeface="楷体_GB2312" pitchFamily="49" charset="-122"/>
              </a:rPr>
              <a:t>P→(E) | a | b | 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^</a:t>
            </a:r>
            <a:endParaRPr lang="en-US" altLang="zh-CN" sz="2000" b="1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042EC-69AC-4F9E-921E-ACD4E8415EE9}" type="slidenum">
              <a:rPr lang="en-US" altLang="zh-CN" smtClean="0"/>
              <a:pPr>
                <a:defRPr/>
              </a:pPr>
              <a:t>8</a:t>
            </a:fld>
            <a:r>
              <a:rPr lang="en-US" altLang="zh-CN"/>
              <a:t>/19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0606"/>
              </p:ext>
            </p:extLst>
          </p:nvPr>
        </p:nvGraphicFramePr>
        <p:xfrm>
          <a:off x="762000" y="1524000"/>
          <a:ext cx="7086600" cy="4754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49373793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827764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SELECT(E→TE’)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a b ^</a:t>
                      </a:r>
                      <a:endParaRPr lang="zh-CN" altLang="en-US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84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SELECT(E’→+E)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+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063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SELECT(E’→ </a:t>
                      </a:r>
                      <a:r>
                        <a:rPr lang="en-US" sz="2400" kern="100"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400" kern="100">
                          <a:effectLst/>
                        </a:rPr>
                        <a:t>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) #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18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SELECT(T→FT’)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( a b ^ 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6476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SELECT(T’→T)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( a b ^ 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398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SELECT(T’→</a:t>
                      </a:r>
                      <a:r>
                        <a:rPr lang="en-US" sz="2400" kern="100" dirty="0"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+ ) # 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78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SELECT(F→PF’)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( a b ^ 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68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SELECT(F’→*F’)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* 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23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SELECT(F’ →</a:t>
                      </a:r>
                      <a:r>
                        <a:rPr lang="en-US" sz="2400" kern="100"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400" kern="100">
                          <a:effectLst/>
                        </a:rPr>
                        <a:t>) 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 b ( )  ^ + # 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99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SELECT(P→(E)) 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(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21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SELECT(P→a)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71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SELECT(P→b)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920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SELECT(P→^)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^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19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3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10F110-5AFE-46FF-97EA-E12FC787C297}" type="slidenum">
              <a:rPr lang="en-US" altLang="zh-CN" smtClean="0">
                <a:ea typeface="宋体" charset="-122"/>
              </a:rPr>
              <a:pPr/>
              <a:t>9</a:t>
            </a:fld>
            <a:r>
              <a:rPr lang="en-US" altLang="zh-CN">
                <a:ea typeface="宋体" charset="-122"/>
              </a:rPr>
              <a:t>/19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3400" y="1447800"/>
            <a:ext cx="685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400" b="1">
                <a:ea typeface="楷体_GB2312" pitchFamily="49" charset="-122"/>
              </a:rPr>
              <a:t>SELECT (E’→+E)∩SELECT (E’→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)= 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400" b="1">
                <a:ea typeface="楷体_GB2312" pitchFamily="49" charset="-122"/>
              </a:rPr>
              <a:t>SELECT (T’→T)∩SELECT (T’→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)</a:t>
            </a:r>
            <a:r>
              <a:rPr lang="en-US" altLang="zh-CN" sz="2400" b="1">
                <a:ea typeface="楷体_GB2312" pitchFamily="49" charset="-122"/>
              </a:rPr>
              <a:t>= 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</a:t>
            </a:r>
            <a:endParaRPr lang="en-US" altLang="zh-CN" sz="2400" b="1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400" b="1">
                <a:ea typeface="楷体_GB2312" pitchFamily="49" charset="-122"/>
              </a:rPr>
              <a:t>SELECT (F’→*F’)∩SELECT (F’→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)</a:t>
            </a:r>
            <a:r>
              <a:rPr lang="en-US" altLang="zh-CN" sz="2400" b="1">
                <a:ea typeface="楷体_GB2312" pitchFamily="49" charset="-122"/>
              </a:rPr>
              <a:t>= 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</a:t>
            </a:r>
            <a:endParaRPr lang="en-US" altLang="zh-CN" sz="2400" b="1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SELECT (P→(E)), SELECT (P→a)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SELECT (P→b)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SELECT (P→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^)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itchFamily="18" charset="2"/>
              </a:rPr>
              <a:t>两两相交为 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 b="1">
                <a:ea typeface="楷体_GB2312" pitchFamily="49" charset="-122"/>
              </a:rPr>
              <a:t>则此文法为</a:t>
            </a:r>
            <a:r>
              <a:rPr lang="en-US" altLang="zh-CN" sz="2400" b="1">
                <a:ea typeface="楷体_GB2312" pitchFamily="49" charset="-122"/>
              </a:rPr>
              <a:t>LL(1)</a:t>
            </a:r>
            <a:r>
              <a:rPr lang="zh-CN" altLang="en-US" sz="2400" b="1">
                <a:ea typeface="楷体_GB2312" pitchFamily="49" charset="-122"/>
              </a:rPr>
              <a:t>文法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Courier New"/>
        <a:ea typeface="楷体_GB2312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6170</TotalTime>
  <Words>2755</Words>
  <Application>Microsoft Office PowerPoint</Application>
  <PresentationFormat>全屏显示(4:3)</PresentationFormat>
  <Paragraphs>644</Paragraphs>
  <Slides>29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黑体</vt:lpstr>
      <vt:lpstr>楷体</vt:lpstr>
      <vt:lpstr>Arial</vt:lpstr>
      <vt:lpstr>Arial Black</vt:lpstr>
      <vt:lpstr>Courier New</vt:lpstr>
      <vt:lpstr>Symbol</vt:lpstr>
      <vt:lpstr>Times New Roman</vt:lpstr>
      <vt:lpstr>Webdings</vt:lpstr>
      <vt:lpstr>Wingdings</vt:lpstr>
      <vt:lpstr>Pixel</vt:lpstr>
      <vt:lpstr>第四章 自顶向下语法    分析方法</vt:lpstr>
      <vt:lpstr>作业4.1　对下面文法G</vt:lpstr>
      <vt:lpstr>PowerPoint 演示文稿</vt:lpstr>
      <vt:lpstr>PowerPoint 演示文稿</vt:lpstr>
      <vt:lpstr>PowerPoint 演示文稿</vt:lpstr>
      <vt:lpstr>PowerPoint 演示文稿</vt:lpstr>
      <vt:lpstr>注意每一条产生式都要求</vt:lpstr>
      <vt:lpstr>PowerPoint 演示文稿</vt:lpstr>
      <vt:lpstr>PowerPoint 演示文稿</vt:lpstr>
      <vt:lpstr>PowerPoint 演示文稿</vt:lpstr>
      <vt:lpstr>判定输入串a*b#是否为文法G的句子</vt:lpstr>
      <vt:lpstr>判定输入串a*(b+a)#是否为文法G的句子</vt:lpstr>
      <vt:lpstr>判定输入串a*(b+a)#是否为文法G的句子</vt:lpstr>
      <vt:lpstr>判定输入串a*(b+a)#是否为文法G的句子</vt:lpstr>
      <vt:lpstr>判定输入串a*(b+a)#是否为文法G的句子</vt:lpstr>
      <vt:lpstr>作业4.2　判断下述文法是否为LL(1)文法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</vt:lpstr>
      <vt:lpstr>练习题</vt:lpstr>
      <vt:lpstr>练习4.1 　填空题（西安电子科技大学1999）</vt:lpstr>
      <vt:lpstr>练习4.2 　已知文法G [A ]为：  （清华大学1997年）</vt:lpstr>
      <vt:lpstr>PowerPoint 演示文稿</vt:lpstr>
      <vt:lpstr>PowerPoint 演示文稿</vt:lpstr>
      <vt:lpstr>aade#的分析过程</vt:lpstr>
      <vt:lpstr>第四章　知识点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</dc:creator>
  <cp:lastModifiedBy>Wang Hong</cp:lastModifiedBy>
  <cp:revision>148</cp:revision>
  <cp:lastPrinted>1601-01-01T00:00:00Z</cp:lastPrinted>
  <dcterms:created xsi:type="dcterms:W3CDTF">1601-01-01T00:00:00Z</dcterms:created>
  <dcterms:modified xsi:type="dcterms:W3CDTF">2022-10-04T10:54:43Z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