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88" r:id="rId4"/>
    <p:sldId id="280" r:id="rId5"/>
    <p:sldId id="283" r:id="rId6"/>
    <p:sldId id="284" r:id="rId7"/>
    <p:sldId id="281" r:id="rId8"/>
    <p:sldId id="282" r:id="rId9"/>
    <p:sldId id="285" r:id="rId10"/>
    <p:sldId id="287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4660"/>
  </p:normalViewPr>
  <p:slideViewPr>
    <p:cSldViewPr>
      <p:cViewPr varScale="1">
        <p:scale>
          <a:sx n="117" d="100"/>
          <a:sy n="117" d="100"/>
        </p:scale>
        <p:origin x="142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59F073-4BC8-443C-8D55-0CBF397FE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3759F-6519-4568-A92B-0EC74021C3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4437B-BE17-4E25-AAB6-923B0DF19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FDD7-A181-41B0-B9D1-D1EE82FFB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C7980-8DB0-4FE6-BAD5-C533472ACC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11986-FF46-44A8-8E69-1CF7938293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533B-7563-4F5D-BCE2-C2C45FE0D5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049AE-720A-418F-8736-6D635D5138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8C28D-71D4-4859-AC87-D9D740698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5958E-3D9A-4CF9-8435-ED2E5B2233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AC54B-E27D-428E-8BAF-5D9BAA761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0811A-23A4-425C-8C9D-84FF2586C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C6A7AA5-E675-477A-A279-C2BEB40C68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第五章 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自底向上优先			 分析方法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/>
              <a:t>第五章　</a:t>
            </a:r>
            <a:r>
              <a:rPr lang="zh-CN" altLang="en-US" sz="4400" dirty="0"/>
              <a:t>知识点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重点掌握</a:t>
            </a:r>
          </a:p>
          <a:p>
            <a:pPr lvl="1" eaLnBrk="1" hangingPunct="1"/>
            <a:r>
              <a:rPr lang="zh-CN" altLang="en-US"/>
              <a:t>算符优先文法的定义</a:t>
            </a:r>
          </a:p>
          <a:p>
            <a:pPr lvl="1" eaLnBrk="1" hangingPunct="1"/>
            <a:r>
              <a:rPr lang="zh-CN" altLang="en-US"/>
              <a:t>算符优先关系表和算符优先分析方法</a:t>
            </a:r>
          </a:p>
          <a:p>
            <a:pPr lvl="1" eaLnBrk="1" hangingPunct="1"/>
            <a:r>
              <a:rPr lang="zh-CN" altLang="en-US"/>
              <a:t>最左素短语</a:t>
            </a:r>
          </a:p>
          <a:p>
            <a:pPr eaLnBrk="1" hangingPunct="1"/>
            <a:r>
              <a:rPr lang="zh-CN" altLang="en-US"/>
              <a:t>一般掌握</a:t>
            </a:r>
          </a:p>
          <a:p>
            <a:pPr lvl="1" eaLnBrk="1" hangingPunct="1"/>
            <a:r>
              <a:rPr lang="zh-CN" altLang="en-US"/>
              <a:t>简单优先关系和简单优先文法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作业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5.1</a:t>
            </a:r>
            <a:r>
              <a:rPr lang="zh-CN" altLang="en-US" dirty="0"/>
              <a:t>　已知文法</a:t>
            </a:r>
            <a:r>
              <a:rPr lang="en-US" altLang="zh-CN" dirty="0"/>
              <a:t>G[S]</a:t>
            </a:r>
            <a:r>
              <a:rPr lang="zh-CN" altLang="en-US" dirty="0"/>
              <a:t>为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0"/>
            <a:ext cx="82296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/>
              <a:t>构造</a:t>
            </a:r>
            <a:r>
              <a:rPr lang="en-US" altLang="zh-CN" sz="2000"/>
              <a:t>G[S]</a:t>
            </a:r>
            <a:r>
              <a:rPr lang="zh-CN" altLang="en-US" sz="2000"/>
              <a:t>的算法优先关系表，并判断</a:t>
            </a:r>
            <a:r>
              <a:rPr lang="en-US" altLang="zh-CN" sz="2000"/>
              <a:t>G[S]</a:t>
            </a:r>
            <a:r>
              <a:rPr lang="zh-CN" altLang="en-US" sz="2000"/>
              <a:t>是否为算符优先文法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给出句型</a:t>
            </a:r>
            <a:r>
              <a:rPr lang="en-US" altLang="zh-CN" sz="2000"/>
              <a:t>a(T+S);H;(S)</a:t>
            </a:r>
            <a:r>
              <a:rPr lang="zh-CN" altLang="en-US" sz="2000"/>
              <a:t>的短语、句柄、素短语和最左素短语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给出</a:t>
            </a:r>
            <a:r>
              <a:rPr lang="en-US" altLang="zh-CN" sz="2000"/>
              <a:t>a;(a+a)</a:t>
            </a:r>
            <a:r>
              <a:rPr lang="zh-CN" altLang="en-US" sz="2000"/>
              <a:t>和</a:t>
            </a:r>
            <a:r>
              <a:rPr lang="en-US" altLang="zh-CN" sz="2000"/>
              <a:t>(a+a)</a:t>
            </a:r>
            <a:r>
              <a:rPr lang="zh-CN" altLang="en-US" sz="2000"/>
              <a:t>的分析过程，说明它们是否为</a:t>
            </a:r>
            <a:r>
              <a:rPr lang="en-US" altLang="zh-CN" sz="2000"/>
              <a:t>G[S]</a:t>
            </a:r>
            <a:r>
              <a:rPr lang="zh-CN" altLang="en-US" sz="2000"/>
              <a:t>的句子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给出</a:t>
            </a:r>
            <a:r>
              <a:rPr lang="en-US" altLang="zh-CN" sz="2000"/>
              <a:t>(3)</a:t>
            </a:r>
            <a:r>
              <a:rPr lang="zh-CN" altLang="en-US" sz="2000"/>
              <a:t>中输入串的最右推导，分别说明两输入串是否为</a:t>
            </a:r>
            <a:r>
              <a:rPr lang="en-US" altLang="zh-CN" sz="2000"/>
              <a:t>G[S]</a:t>
            </a:r>
            <a:r>
              <a:rPr lang="zh-CN" altLang="en-US" sz="2000"/>
              <a:t>的句子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由</a:t>
            </a:r>
            <a:r>
              <a:rPr lang="en-US" altLang="zh-CN" sz="2000"/>
              <a:t>(3)</a:t>
            </a:r>
            <a:r>
              <a:rPr lang="zh-CN" altLang="en-US" sz="2000"/>
              <a:t>和</a:t>
            </a:r>
            <a:r>
              <a:rPr lang="en-US" altLang="zh-CN" sz="2000"/>
              <a:t>(4)</a:t>
            </a:r>
            <a:r>
              <a:rPr lang="zh-CN" altLang="en-US" sz="2000"/>
              <a:t>说明了算符优先分析的哪些缺点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算法优先分析过程和规范规约过程都是最右推导的逆过程吗？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3240088" cy="18002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latin typeface="Courier New" pitchFamily="49" charset="0"/>
                <a:ea typeface="楷体_GB2312" pitchFamily="49" charset="-122"/>
              </a:rPr>
              <a:t>S→S;G | G</a:t>
            </a:r>
          </a:p>
          <a:p>
            <a:pPr algn="l"/>
            <a:r>
              <a:rPr lang="en-US" altLang="zh-CN" sz="2800" b="1">
                <a:latin typeface="Courier New" pitchFamily="49" charset="0"/>
                <a:ea typeface="楷体_GB2312" pitchFamily="49" charset="-122"/>
              </a:rPr>
              <a:t>G→G(T)| H</a:t>
            </a:r>
            <a:endParaRPr lang="en-US" altLang="zh-CN" sz="2800" b="1">
              <a:latin typeface="Courier New" pitchFamily="49" charset="0"/>
              <a:ea typeface="楷体_GB2312" pitchFamily="49" charset="-122"/>
              <a:sym typeface="Symbol" pitchFamily="18" charset="2"/>
            </a:endParaRPr>
          </a:p>
          <a:p>
            <a:pPr algn="l"/>
            <a:r>
              <a:rPr lang="en-US" altLang="zh-CN" sz="2800" b="1">
                <a:latin typeface="Courier New" pitchFamily="49" charset="0"/>
                <a:ea typeface="楷体_GB2312" pitchFamily="49" charset="-122"/>
              </a:rPr>
              <a:t>H→a |(S)</a:t>
            </a:r>
          </a:p>
          <a:p>
            <a:pPr algn="l"/>
            <a:r>
              <a:rPr lang="en-US" altLang="zh-CN" sz="2800" b="1">
                <a:latin typeface="Courier New" pitchFamily="49" charset="0"/>
                <a:ea typeface="楷体_GB2312" pitchFamily="49" charset="-122"/>
              </a:rPr>
              <a:t>T→T+S | </a:t>
            </a:r>
            <a:r>
              <a:rPr lang="en-US" altLang="zh-CN" sz="2800" b="1">
                <a:latin typeface="Courier New" pitchFamily="49" charset="0"/>
                <a:ea typeface="楷体_GB2312" pitchFamily="49" charset="-122"/>
                <a:sym typeface="Symbol" pitchFamily="18" charset="2"/>
              </a:rPr>
              <a:t>S</a:t>
            </a:r>
            <a:endParaRPr lang="en-US" altLang="zh-CN" sz="2800" b="1"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构造算法优先关系表，并判断是否为算符优先文法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2800"/>
              <a:t>求</a:t>
            </a:r>
            <a:r>
              <a:rPr lang="en-US" altLang="zh-CN" sz="2800"/>
              <a:t>FIRSTVT</a:t>
            </a:r>
            <a:r>
              <a:rPr lang="zh-CN" altLang="en-US" sz="2800"/>
              <a:t>集和</a:t>
            </a:r>
            <a:r>
              <a:rPr lang="en-US" altLang="zh-CN" sz="2800"/>
              <a:t>LASTVT</a:t>
            </a:r>
            <a:r>
              <a:rPr lang="zh-CN" altLang="en-US" sz="2800"/>
              <a:t>集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010400" y="533400"/>
            <a:ext cx="2057400" cy="1571625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S→S;G | G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G→G(T)| H</a:t>
            </a:r>
            <a:endParaRPr lang="en-US" altLang="zh-CN" sz="2400" b="1">
              <a:latin typeface="Courier New" pitchFamily="49" charset="0"/>
              <a:ea typeface="楷体_GB2312" pitchFamily="49" charset="-122"/>
              <a:sym typeface="Symbol" pitchFamily="18" charset="2"/>
            </a:endParaRP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H→a | (S)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T→T+S |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  <a:sym typeface="Symbol" pitchFamily="18" charset="2"/>
              </a:rPr>
              <a:t>S</a:t>
            </a:r>
            <a:endParaRPr lang="en-US" altLang="zh-CN" sz="2400" b="1"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010400" y="57150"/>
            <a:ext cx="2057400" cy="476250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S’→#S#</a:t>
            </a:r>
          </a:p>
        </p:txBody>
      </p:sp>
      <p:graphicFrame>
        <p:nvGraphicFramePr>
          <p:cNvPr id="56326" name="Group 6"/>
          <p:cNvGraphicFramePr>
            <a:graphicFrameLocks noGrp="1"/>
          </p:cNvGraphicFramePr>
          <p:nvPr/>
        </p:nvGraphicFramePr>
        <p:xfrm>
          <a:off x="533400" y="2146300"/>
          <a:ext cx="7994650" cy="1195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FIRSTVT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LASTVT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3733800" y="25368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; ( a</a:t>
            </a:r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2630488" y="2536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latin typeface="Courier New" pitchFamily="49" charset="0"/>
                <a:ea typeface="楷体_GB2312" pitchFamily="49" charset="-122"/>
              </a:rPr>
              <a:t>#</a:t>
            </a:r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2630488" y="29368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latin typeface="Courier New" pitchFamily="49" charset="0"/>
                <a:ea typeface="楷体_GB2312" pitchFamily="49" charset="-122"/>
              </a:rPr>
              <a:t>#</a:t>
            </a: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5067300" y="253682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( a</a:t>
            </a:r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3744913" y="293687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; ) a</a:t>
            </a:r>
          </a:p>
        </p:txBody>
      </p: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5067300" y="293687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) a</a:t>
            </a:r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6324600" y="253682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( a</a:t>
            </a:r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6324600" y="293687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) a</a:t>
            </a: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7327900" y="2536825"/>
            <a:ext cx="125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+ ; ( a</a:t>
            </a:r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7327900" y="2936875"/>
            <a:ext cx="125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+ ; ) a</a:t>
            </a:r>
          </a:p>
        </p:txBody>
      </p:sp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457200" y="3352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>
                <a:latin typeface="Courier New" pitchFamily="49" charset="0"/>
                <a:ea typeface="楷体_GB2312" pitchFamily="49" charset="-122"/>
              </a:rPr>
              <a:t>算符优先关系表</a:t>
            </a:r>
          </a:p>
        </p:txBody>
      </p:sp>
      <p:graphicFrame>
        <p:nvGraphicFramePr>
          <p:cNvPr id="56367" name="Group 47"/>
          <p:cNvGraphicFramePr>
            <a:graphicFrameLocks noGrp="1"/>
          </p:cNvGraphicFramePr>
          <p:nvPr/>
        </p:nvGraphicFramePr>
        <p:xfrm>
          <a:off x="533400" y="3962400"/>
          <a:ext cx="7989888" cy="2385600"/>
        </p:xfrm>
        <a:graphic>
          <a:graphicData uri="http://schemas.openxmlformats.org/drawingml/2006/table">
            <a:tbl>
              <a:tblPr/>
              <a:tblGrid>
                <a:gridCol w="114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;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(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 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;</a:t>
                      </a:r>
                    </a:p>
                  </a:txBody>
                  <a:tcPr marL="90000" marR="90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(</a:t>
                      </a:r>
                    </a:p>
                  </a:txBody>
                  <a:tcPr marL="90000" marR="90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90000" marR="90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90000" marR="90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470" name="Rectangle 150"/>
          <p:cNvSpPr>
            <a:spLocks noChangeArrowheads="1"/>
          </p:cNvSpPr>
          <p:nvPr/>
        </p:nvSpPr>
        <p:spPr bwMode="auto">
          <a:xfrm>
            <a:off x="7707313" y="59594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=·</a:t>
            </a:r>
          </a:p>
        </p:txBody>
      </p:sp>
      <p:sp>
        <p:nvSpPr>
          <p:cNvPr id="56471" name="Rectangle 151"/>
          <p:cNvSpPr>
            <a:spLocks noChangeArrowheads="1"/>
          </p:cNvSpPr>
          <p:nvPr/>
        </p:nvSpPr>
        <p:spPr bwMode="auto">
          <a:xfrm>
            <a:off x="4235450" y="4625975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=·</a:t>
            </a:r>
          </a:p>
        </p:txBody>
      </p:sp>
      <p:sp>
        <p:nvSpPr>
          <p:cNvPr id="56472" name="Rectangle 152"/>
          <p:cNvSpPr>
            <a:spLocks noChangeArrowheads="1"/>
          </p:cNvSpPr>
          <p:nvPr/>
        </p:nvSpPr>
        <p:spPr bwMode="auto">
          <a:xfrm>
            <a:off x="5410200" y="59436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73" name="Rectangle 153"/>
          <p:cNvSpPr>
            <a:spLocks noChangeArrowheads="1"/>
          </p:cNvSpPr>
          <p:nvPr/>
        </p:nvSpPr>
        <p:spPr bwMode="auto">
          <a:xfrm>
            <a:off x="1981200" y="59436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74" name="Rectangle 154"/>
          <p:cNvSpPr>
            <a:spLocks noChangeArrowheads="1"/>
          </p:cNvSpPr>
          <p:nvPr/>
        </p:nvSpPr>
        <p:spPr bwMode="auto">
          <a:xfrm>
            <a:off x="3162300" y="59436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75" name="Rectangle 155"/>
          <p:cNvSpPr>
            <a:spLocks noChangeArrowheads="1"/>
          </p:cNvSpPr>
          <p:nvPr/>
        </p:nvSpPr>
        <p:spPr bwMode="auto">
          <a:xfrm>
            <a:off x="5410200" y="42672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76" name="Rectangle 156"/>
          <p:cNvSpPr>
            <a:spLocks noChangeArrowheads="1"/>
          </p:cNvSpPr>
          <p:nvPr/>
        </p:nvSpPr>
        <p:spPr bwMode="auto">
          <a:xfrm>
            <a:off x="3162300" y="42672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77" name="Rectangle 157"/>
          <p:cNvSpPr>
            <a:spLocks noChangeArrowheads="1"/>
          </p:cNvSpPr>
          <p:nvPr/>
        </p:nvSpPr>
        <p:spPr bwMode="auto">
          <a:xfrm>
            <a:off x="1981200" y="46259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78" name="Rectangle 158"/>
          <p:cNvSpPr>
            <a:spLocks noChangeArrowheads="1"/>
          </p:cNvSpPr>
          <p:nvPr/>
        </p:nvSpPr>
        <p:spPr bwMode="auto">
          <a:xfrm>
            <a:off x="6553200" y="46259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79" name="Rectangle 159"/>
          <p:cNvSpPr>
            <a:spLocks noChangeArrowheads="1"/>
          </p:cNvSpPr>
          <p:nvPr/>
        </p:nvSpPr>
        <p:spPr bwMode="auto">
          <a:xfrm>
            <a:off x="3162300" y="46259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80" name="Rectangle 160"/>
          <p:cNvSpPr>
            <a:spLocks noChangeArrowheads="1"/>
          </p:cNvSpPr>
          <p:nvPr/>
        </p:nvSpPr>
        <p:spPr bwMode="auto">
          <a:xfrm>
            <a:off x="5410200" y="46259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81" name="Rectangle 161"/>
          <p:cNvSpPr>
            <a:spLocks noChangeArrowheads="1"/>
          </p:cNvSpPr>
          <p:nvPr/>
        </p:nvSpPr>
        <p:spPr bwMode="auto">
          <a:xfrm>
            <a:off x="3162300" y="56388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82" name="Rectangle 162"/>
          <p:cNvSpPr>
            <a:spLocks noChangeArrowheads="1"/>
          </p:cNvSpPr>
          <p:nvPr/>
        </p:nvSpPr>
        <p:spPr bwMode="auto">
          <a:xfrm>
            <a:off x="1981200" y="56388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83" name="Rectangle 163"/>
          <p:cNvSpPr>
            <a:spLocks noChangeArrowheads="1"/>
          </p:cNvSpPr>
          <p:nvPr/>
        </p:nvSpPr>
        <p:spPr bwMode="auto">
          <a:xfrm>
            <a:off x="5410200" y="56388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&lt;·</a:t>
            </a:r>
          </a:p>
        </p:txBody>
      </p:sp>
      <p:sp>
        <p:nvSpPr>
          <p:cNvPr id="56484" name="Rectangle 164"/>
          <p:cNvSpPr>
            <a:spLocks noChangeArrowheads="1"/>
          </p:cNvSpPr>
          <p:nvPr/>
        </p:nvSpPr>
        <p:spPr bwMode="auto">
          <a:xfrm>
            <a:off x="7707313" y="42672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85" name="Rectangle 165"/>
          <p:cNvSpPr>
            <a:spLocks noChangeArrowheads="1"/>
          </p:cNvSpPr>
          <p:nvPr/>
        </p:nvSpPr>
        <p:spPr bwMode="auto">
          <a:xfrm>
            <a:off x="7707313" y="49688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86" name="Rectangle 166"/>
          <p:cNvSpPr>
            <a:spLocks noChangeArrowheads="1"/>
          </p:cNvSpPr>
          <p:nvPr/>
        </p:nvSpPr>
        <p:spPr bwMode="auto">
          <a:xfrm>
            <a:off x="7707313" y="531812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87" name="Rectangle 167"/>
          <p:cNvSpPr>
            <a:spLocks noChangeArrowheads="1"/>
          </p:cNvSpPr>
          <p:nvPr/>
        </p:nvSpPr>
        <p:spPr bwMode="auto">
          <a:xfrm>
            <a:off x="1981200" y="42830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88" name="Rectangle 168"/>
          <p:cNvSpPr>
            <a:spLocks noChangeArrowheads="1"/>
          </p:cNvSpPr>
          <p:nvPr/>
        </p:nvSpPr>
        <p:spPr bwMode="auto">
          <a:xfrm>
            <a:off x="1981200" y="49530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89" name="Rectangle 169"/>
          <p:cNvSpPr>
            <a:spLocks noChangeArrowheads="1"/>
          </p:cNvSpPr>
          <p:nvPr/>
        </p:nvSpPr>
        <p:spPr bwMode="auto">
          <a:xfrm>
            <a:off x="1981200" y="530542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91" name="Rectangle 171"/>
          <p:cNvSpPr>
            <a:spLocks noChangeArrowheads="1"/>
          </p:cNvSpPr>
          <p:nvPr/>
        </p:nvSpPr>
        <p:spPr bwMode="auto">
          <a:xfrm>
            <a:off x="3162300" y="49530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92" name="Rectangle 172"/>
          <p:cNvSpPr>
            <a:spLocks noChangeArrowheads="1"/>
          </p:cNvSpPr>
          <p:nvPr/>
        </p:nvSpPr>
        <p:spPr bwMode="auto">
          <a:xfrm>
            <a:off x="3162300" y="530542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93" name="Rectangle 173"/>
          <p:cNvSpPr>
            <a:spLocks noChangeArrowheads="1"/>
          </p:cNvSpPr>
          <p:nvPr/>
        </p:nvSpPr>
        <p:spPr bwMode="auto">
          <a:xfrm>
            <a:off x="4273550" y="42830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94" name="Rectangle 174"/>
          <p:cNvSpPr>
            <a:spLocks noChangeArrowheads="1"/>
          </p:cNvSpPr>
          <p:nvPr/>
        </p:nvSpPr>
        <p:spPr bwMode="auto">
          <a:xfrm>
            <a:off x="4273550" y="49530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95" name="Rectangle 175"/>
          <p:cNvSpPr>
            <a:spLocks noChangeArrowheads="1"/>
          </p:cNvSpPr>
          <p:nvPr/>
        </p:nvSpPr>
        <p:spPr bwMode="auto">
          <a:xfrm>
            <a:off x="4273550" y="530542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96" name="Rectangle 176"/>
          <p:cNvSpPr>
            <a:spLocks noChangeArrowheads="1"/>
          </p:cNvSpPr>
          <p:nvPr/>
        </p:nvSpPr>
        <p:spPr bwMode="auto">
          <a:xfrm>
            <a:off x="4273550" y="56546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97" name="Rectangle 177"/>
          <p:cNvSpPr>
            <a:spLocks noChangeArrowheads="1"/>
          </p:cNvSpPr>
          <p:nvPr/>
        </p:nvSpPr>
        <p:spPr bwMode="auto">
          <a:xfrm>
            <a:off x="6553200" y="42672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98" name="Rectangle 178"/>
          <p:cNvSpPr>
            <a:spLocks noChangeArrowheads="1"/>
          </p:cNvSpPr>
          <p:nvPr/>
        </p:nvSpPr>
        <p:spPr bwMode="auto">
          <a:xfrm>
            <a:off x="6553200" y="530542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499" name="Rectangle 179"/>
          <p:cNvSpPr>
            <a:spLocks noChangeArrowheads="1"/>
          </p:cNvSpPr>
          <p:nvPr/>
        </p:nvSpPr>
        <p:spPr bwMode="auto">
          <a:xfrm>
            <a:off x="6553200" y="56546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  <p:sp>
        <p:nvSpPr>
          <p:cNvPr id="56500" name="Rectangle 180"/>
          <p:cNvSpPr>
            <a:spLocks noChangeArrowheads="1"/>
          </p:cNvSpPr>
          <p:nvPr/>
        </p:nvSpPr>
        <p:spPr bwMode="auto">
          <a:xfrm>
            <a:off x="6553200" y="49530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·&gt;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  <p:bldP spid="56356" grpId="0"/>
      <p:bldP spid="56357" grpId="0"/>
      <p:bldP spid="56358" grpId="0"/>
      <p:bldP spid="56359" grpId="0"/>
      <p:bldP spid="56360" grpId="0"/>
      <p:bldP spid="56361" grpId="0"/>
      <p:bldP spid="56362" grpId="0"/>
      <p:bldP spid="56363" grpId="0"/>
      <p:bldP spid="56364" grpId="0"/>
      <p:bldP spid="56365" grpId="0"/>
      <p:bldP spid="56470" grpId="0"/>
      <p:bldP spid="56471" grpId="0"/>
      <p:bldP spid="56472" grpId="0"/>
      <p:bldP spid="56473" grpId="0"/>
      <p:bldP spid="56474" grpId="0"/>
      <p:bldP spid="56475" grpId="0"/>
      <p:bldP spid="56476" grpId="0"/>
      <p:bldP spid="56477" grpId="0"/>
      <p:bldP spid="56478" grpId="0"/>
      <p:bldP spid="56479" grpId="0"/>
      <p:bldP spid="56480" grpId="0"/>
      <p:bldP spid="56481" grpId="0"/>
      <p:bldP spid="56482" grpId="0"/>
      <p:bldP spid="56483" grpId="0"/>
      <p:bldP spid="56484" grpId="0"/>
      <p:bldP spid="56485" grpId="0"/>
      <p:bldP spid="56486" grpId="0"/>
      <p:bldP spid="56487" grpId="0"/>
      <p:bldP spid="56488" grpId="0"/>
      <p:bldP spid="56489" grpId="0"/>
      <p:bldP spid="56491" grpId="0"/>
      <p:bldP spid="56492" grpId="0"/>
      <p:bldP spid="56493" grpId="0"/>
      <p:bldP spid="56494" grpId="0"/>
      <p:bldP spid="56495" grpId="0"/>
      <p:bldP spid="56496" grpId="0"/>
      <p:bldP spid="56497" grpId="0"/>
      <p:bldP spid="56498" grpId="0"/>
      <p:bldP spid="56499" grpId="0"/>
      <p:bldP spid="565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给出句型</a:t>
            </a:r>
            <a:r>
              <a:rPr lang="en-US" altLang="zh-CN"/>
              <a:t>a(T+S);H;(S)</a:t>
            </a:r>
            <a:r>
              <a:rPr lang="zh-CN" altLang="en-US"/>
              <a:t>的短语、句柄、素短语和最左素短语</a:t>
            </a: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6477000" y="838200"/>
            <a:ext cx="2667000" cy="1571625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S→S;G | G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G→G(T)| H</a:t>
            </a:r>
            <a:endParaRPr lang="en-US" altLang="zh-CN" sz="2400" b="1">
              <a:latin typeface="Courier New" pitchFamily="49" charset="0"/>
              <a:ea typeface="楷体_GB2312" pitchFamily="49" charset="-122"/>
              <a:sym typeface="Symbol" pitchFamily="18" charset="2"/>
            </a:endParaRP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H→a | (S)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T→T+S |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  <a:sym typeface="Symbol" pitchFamily="18" charset="2"/>
              </a:rPr>
              <a:t>S</a:t>
            </a:r>
            <a:endParaRPr lang="en-US" altLang="zh-CN" sz="2400" b="1"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6148" name="Oval 7"/>
          <p:cNvSpPr>
            <a:spLocks noChangeAspect="1" noChangeArrowheads="1"/>
          </p:cNvSpPr>
          <p:nvPr/>
        </p:nvSpPr>
        <p:spPr bwMode="auto">
          <a:xfrm>
            <a:off x="4267200" y="10668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S</a:t>
            </a:r>
          </a:p>
        </p:txBody>
      </p:sp>
      <p:sp>
        <p:nvSpPr>
          <p:cNvPr id="6149" name="Oval 8"/>
          <p:cNvSpPr>
            <a:spLocks noChangeAspect="1" noChangeArrowheads="1"/>
          </p:cNvSpPr>
          <p:nvPr/>
        </p:nvSpPr>
        <p:spPr bwMode="auto">
          <a:xfrm>
            <a:off x="2959100" y="18288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S</a:t>
            </a:r>
          </a:p>
        </p:txBody>
      </p:sp>
      <p:sp>
        <p:nvSpPr>
          <p:cNvPr id="6150" name="Oval 9"/>
          <p:cNvSpPr>
            <a:spLocks noChangeAspect="1" noChangeArrowheads="1"/>
          </p:cNvSpPr>
          <p:nvPr/>
        </p:nvSpPr>
        <p:spPr bwMode="auto">
          <a:xfrm>
            <a:off x="4267200" y="18288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 b="1">
                <a:latin typeface="Courier New" pitchFamily="49" charset="0"/>
              </a:rPr>
              <a:t>；</a:t>
            </a:r>
          </a:p>
        </p:txBody>
      </p:sp>
      <p:sp>
        <p:nvSpPr>
          <p:cNvPr id="6151" name="Oval 10"/>
          <p:cNvSpPr>
            <a:spLocks noChangeAspect="1" noChangeArrowheads="1"/>
          </p:cNvSpPr>
          <p:nvPr/>
        </p:nvSpPr>
        <p:spPr bwMode="auto">
          <a:xfrm>
            <a:off x="5740400" y="18288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G</a:t>
            </a:r>
          </a:p>
        </p:txBody>
      </p:sp>
      <p:sp>
        <p:nvSpPr>
          <p:cNvPr id="6152" name="Oval 11"/>
          <p:cNvSpPr>
            <a:spLocks noChangeAspect="1" noChangeArrowheads="1"/>
          </p:cNvSpPr>
          <p:nvPr/>
        </p:nvSpPr>
        <p:spPr bwMode="auto">
          <a:xfrm>
            <a:off x="495300" y="43307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G</a:t>
            </a:r>
          </a:p>
        </p:txBody>
      </p:sp>
      <p:sp>
        <p:nvSpPr>
          <p:cNvPr id="6153" name="Oval 12"/>
          <p:cNvSpPr>
            <a:spLocks noChangeAspect="1" noChangeArrowheads="1"/>
          </p:cNvSpPr>
          <p:nvPr/>
        </p:nvSpPr>
        <p:spPr bwMode="auto">
          <a:xfrm>
            <a:off x="1295400" y="43307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(</a:t>
            </a:r>
          </a:p>
        </p:txBody>
      </p:sp>
      <p:sp>
        <p:nvSpPr>
          <p:cNvPr id="6154" name="Oval 13"/>
          <p:cNvSpPr>
            <a:spLocks noChangeAspect="1" noChangeArrowheads="1"/>
          </p:cNvSpPr>
          <p:nvPr/>
        </p:nvSpPr>
        <p:spPr bwMode="auto">
          <a:xfrm>
            <a:off x="2057400" y="43307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T</a:t>
            </a:r>
          </a:p>
        </p:txBody>
      </p:sp>
      <p:sp>
        <p:nvSpPr>
          <p:cNvPr id="6155" name="Oval 14"/>
          <p:cNvSpPr>
            <a:spLocks noChangeAspect="1" noChangeArrowheads="1"/>
          </p:cNvSpPr>
          <p:nvPr/>
        </p:nvSpPr>
        <p:spPr bwMode="auto">
          <a:xfrm>
            <a:off x="2819400" y="43307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)</a:t>
            </a:r>
          </a:p>
        </p:txBody>
      </p:sp>
      <p:sp>
        <p:nvSpPr>
          <p:cNvPr id="6156" name="Oval 15"/>
          <p:cNvSpPr>
            <a:spLocks noChangeAspect="1" noChangeArrowheads="1"/>
          </p:cNvSpPr>
          <p:nvPr/>
        </p:nvSpPr>
        <p:spPr bwMode="auto">
          <a:xfrm>
            <a:off x="495300" y="522605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H</a:t>
            </a:r>
          </a:p>
        </p:txBody>
      </p:sp>
      <p:sp>
        <p:nvSpPr>
          <p:cNvPr id="6157" name="Oval 16"/>
          <p:cNvSpPr>
            <a:spLocks noChangeAspect="1" noChangeArrowheads="1"/>
          </p:cNvSpPr>
          <p:nvPr/>
        </p:nvSpPr>
        <p:spPr bwMode="auto">
          <a:xfrm>
            <a:off x="495300" y="61214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a</a:t>
            </a:r>
          </a:p>
        </p:txBody>
      </p:sp>
      <p:sp>
        <p:nvSpPr>
          <p:cNvPr id="6158" name="Oval 17"/>
          <p:cNvSpPr>
            <a:spLocks noChangeAspect="1" noChangeArrowheads="1"/>
          </p:cNvSpPr>
          <p:nvPr/>
        </p:nvSpPr>
        <p:spPr bwMode="auto">
          <a:xfrm>
            <a:off x="1295400" y="522605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T</a:t>
            </a:r>
          </a:p>
        </p:txBody>
      </p:sp>
      <p:sp>
        <p:nvSpPr>
          <p:cNvPr id="6159" name="Oval 18"/>
          <p:cNvSpPr>
            <a:spLocks noChangeAspect="1" noChangeArrowheads="1"/>
          </p:cNvSpPr>
          <p:nvPr/>
        </p:nvSpPr>
        <p:spPr bwMode="auto">
          <a:xfrm>
            <a:off x="2057400" y="522605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+</a:t>
            </a:r>
          </a:p>
        </p:txBody>
      </p:sp>
      <p:sp>
        <p:nvSpPr>
          <p:cNvPr id="6160" name="Oval 19"/>
          <p:cNvSpPr>
            <a:spLocks noChangeAspect="1" noChangeArrowheads="1"/>
          </p:cNvSpPr>
          <p:nvPr/>
        </p:nvSpPr>
        <p:spPr bwMode="auto">
          <a:xfrm>
            <a:off x="2819400" y="522605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S</a:t>
            </a:r>
          </a:p>
        </p:txBody>
      </p:sp>
      <p:sp>
        <p:nvSpPr>
          <p:cNvPr id="6161" name="Oval 20"/>
          <p:cNvSpPr>
            <a:spLocks noChangeAspect="1" noChangeArrowheads="1"/>
          </p:cNvSpPr>
          <p:nvPr/>
        </p:nvSpPr>
        <p:spPr bwMode="auto">
          <a:xfrm>
            <a:off x="2057400" y="26670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S</a:t>
            </a:r>
          </a:p>
        </p:txBody>
      </p:sp>
      <p:sp>
        <p:nvSpPr>
          <p:cNvPr id="6162" name="Oval 21"/>
          <p:cNvSpPr>
            <a:spLocks noChangeAspect="1" noChangeArrowheads="1"/>
          </p:cNvSpPr>
          <p:nvPr/>
        </p:nvSpPr>
        <p:spPr bwMode="auto">
          <a:xfrm>
            <a:off x="2959100" y="26670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 b="1">
                <a:latin typeface="Courier New" pitchFamily="49" charset="0"/>
              </a:rPr>
              <a:t>；</a:t>
            </a:r>
          </a:p>
        </p:txBody>
      </p:sp>
      <p:sp>
        <p:nvSpPr>
          <p:cNvPr id="6163" name="Oval 22"/>
          <p:cNvSpPr>
            <a:spLocks noChangeAspect="1" noChangeArrowheads="1"/>
          </p:cNvSpPr>
          <p:nvPr/>
        </p:nvSpPr>
        <p:spPr bwMode="auto">
          <a:xfrm>
            <a:off x="3835400" y="26670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G</a:t>
            </a:r>
          </a:p>
        </p:txBody>
      </p:sp>
      <p:sp>
        <p:nvSpPr>
          <p:cNvPr id="6164" name="Oval 23"/>
          <p:cNvSpPr>
            <a:spLocks noChangeAspect="1" noChangeArrowheads="1"/>
          </p:cNvSpPr>
          <p:nvPr/>
        </p:nvSpPr>
        <p:spPr bwMode="auto">
          <a:xfrm>
            <a:off x="3835400" y="34544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H</a:t>
            </a:r>
          </a:p>
        </p:txBody>
      </p:sp>
      <p:sp>
        <p:nvSpPr>
          <p:cNvPr id="6165" name="Oval 24"/>
          <p:cNvSpPr>
            <a:spLocks noChangeAspect="1" noChangeArrowheads="1"/>
          </p:cNvSpPr>
          <p:nvPr/>
        </p:nvSpPr>
        <p:spPr bwMode="auto">
          <a:xfrm>
            <a:off x="5740400" y="26670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H</a:t>
            </a:r>
          </a:p>
        </p:txBody>
      </p:sp>
      <p:sp>
        <p:nvSpPr>
          <p:cNvPr id="6166" name="Oval 26"/>
          <p:cNvSpPr>
            <a:spLocks noChangeAspect="1" noChangeArrowheads="1"/>
          </p:cNvSpPr>
          <p:nvPr/>
        </p:nvSpPr>
        <p:spPr bwMode="auto">
          <a:xfrm>
            <a:off x="4876800" y="35052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(</a:t>
            </a:r>
          </a:p>
        </p:txBody>
      </p:sp>
      <p:sp>
        <p:nvSpPr>
          <p:cNvPr id="6167" name="Oval 27"/>
          <p:cNvSpPr>
            <a:spLocks noChangeAspect="1" noChangeArrowheads="1"/>
          </p:cNvSpPr>
          <p:nvPr/>
        </p:nvSpPr>
        <p:spPr bwMode="auto">
          <a:xfrm>
            <a:off x="5740400" y="35052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S</a:t>
            </a:r>
          </a:p>
        </p:txBody>
      </p:sp>
      <p:sp>
        <p:nvSpPr>
          <p:cNvPr id="6168" name="Oval 28"/>
          <p:cNvSpPr>
            <a:spLocks noChangeAspect="1" noChangeArrowheads="1"/>
          </p:cNvSpPr>
          <p:nvPr/>
        </p:nvSpPr>
        <p:spPr bwMode="auto">
          <a:xfrm>
            <a:off x="6629400" y="35052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)</a:t>
            </a:r>
          </a:p>
        </p:txBody>
      </p:sp>
      <p:cxnSp>
        <p:nvCxnSpPr>
          <p:cNvPr id="6169" name="AutoShape 29"/>
          <p:cNvCxnSpPr>
            <a:cxnSpLocks noChangeShapeType="1"/>
            <a:stCxn id="6148" idx="4"/>
            <a:endCxn id="6149" idx="0"/>
          </p:cNvCxnSpPr>
          <p:nvPr/>
        </p:nvCxnSpPr>
        <p:spPr bwMode="auto">
          <a:xfrm flipH="1">
            <a:off x="3175000" y="1498600"/>
            <a:ext cx="1308100" cy="330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70" name="AutoShape 30"/>
          <p:cNvCxnSpPr>
            <a:cxnSpLocks noChangeShapeType="1"/>
            <a:stCxn id="6148" idx="4"/>
            <a:endCxn id="6150" idx="0"/>
          </p:cNvCxnSpPr>
          <p:nvPr/>
        </p:nvCxnSpPr>
        <p:spPr bwMode="auto">
          <a:xfrm>
            <a:off x="4483100" y="1498600"/>
            <a:ext cx="0" cy="330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71" name="AutoShape 31"/>
          <p:cNvCxnSpPr>
            <a:cxnSpLocks noChangeShapeType="1"/>
            <a:stCxn id="6148" idx="4"/>
            <a:endCxn id="6151" idx="0"/>
          </p:cNvCxnSpPr>
          <p:nvPr/>
        </p:nvCxnSpPr>
        <p:spPr bwMode="auto">
          <a:xfrm>
            <a:off x="4483100" y="1498600"/>
            <a:ext cx="1473200" cy="330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72" name="AutoShape 32"/>
          <p:cNvCxnSpPr>
            <a:cxnSpLocks noChangeShapeType="1"/>
            <a:stCxn id="6151" idx="4"/>
            <a:endCxn id="6165" idx="0"/>
          </p:cNvCxnSpPr>
          <p:nvPr/>
        </p:nvCxnSpPr>
        <p:spPr bwMode="auto">
          <a:xfrm>
            <a:off x="5956300" y="2260600"/>
            <a:ext cx="0" cy="406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73" name="AutoShape 33"/>
          <p:cNvCxnSpPr>
            <a:cxnSpLocks noChangeShapeType="1"/>
            <a:stCxn id="6165" idx="4"/>
            <a:endCxn id="6166" idx="0"/>
          </p:cNvCxnSpPr>
          <p:nvPr/>
        </p:nvCxnSpPr>
        <p:spPr bwMode="auto">
          <a:xfrm flipH="1">
            <a:off x="5092700" y="3098800"/>
            <a:ext cx="863600" cy="406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74" name="AutoShape 34"/>
          <p:cNvCxnSpPr>
            <a:cxnSpLocks noChangeShapeType="1"/>
            <a:stCxn id="6165" idx="4"/>
            <a:endCxn id="6167" idx="0"/>
          </p:cNvCxnSpPr>
          <p:nvPr/>
        </p:nvCxnSpPr>
        <p:spPr bwMode="auto">
          <a:xfrm>
            <a:off x="5956300" y="3098800"/>
            <a:ext cx="0" cy="406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75" name="AutoShape 35"/>
          <p:cNvCxnSpPr>
            <a:cxnSpLocks noChangeShapeType="1"/>
            <a:stCxn id="6165" idx="4"/>
            <a:endCxn id="6168" idx="0"/>
          </p:cNvCxnSpPr>
          <p:nvPr/>
        </p:nvCxnSpPr>
        <p:spPr bwMode="auto">
          <a:xfrm>
            <a:off x="5956300" y="3098800"/>
            <a:ext cx="889000" cy="406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76" name="AutoShape 36"/>
          <p:cNvCxnSpPr>
            <a:cxnSpLocks noChangeShapeType="1"/>
            <a:stCxn id="6149" idx="4"/>
            <a:endCxn id="6161" idx="0"/>
          </p:cNvCxnSpPr>
          <p:nvPr/>
        </p:nvCxnSpPr>
        <p:spPr bwMode="auto">
          <a:xfrm flipH="1">
            <a:off x="2273300" y="2260600"/>
            <a:ext cx="901700" cy="406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77" name="AutoShape 37"/>
          <p:cNvCxnSpPr>
            <a:cxnSpLocks noChangeShapeType="1"/>
            <a:stCxn id="6149" idx="4"/>
            <a:endCxn id="6162" idx="0"/>
          </p:cNvCxnSpPr>
          <p:nvPr/>
        </p:nvCxnSpPr>
        <p:spPr bwMode="auto">
          <a:xfrm>
            <a:off x="3175000" y="2260600"/>
            <a:ext cx="0" cy="406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78" name="AutoShape 38"/>
          <p:cNvCxnSpPr>
            <a:cxnSpLocks noChangeShapeType="1"/>
            <a:stCxn id="6149" idx="4"/>
            <a:endCxn id="6163" idx="0"/>
          </p:cNvCxnSpPr>
          <p:nvPr/>
        </p:nvCxnSpPr>
        <p:spPr bwMode="auto">
          <a:xfrm>
            <a:off x="3175000" y="2260600"/>
            <a:ext cx="876300" cy="406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79" name="AutoShape 39"/>
          <p:cNvCxnSpPr>
            <a:cxnSpLocks noChangeShapeType="1"/>
            <a:stCxn id="6161" idx="4"/>
            <a:endCxn id="6180" idx="0"/>
          </p:cNvCxnSpPr>
          <p:nvPr/>
        </p:nvCxnSpPr>
        <p:spPr bwMode="auto">
          <a:xfrm>
            <a:off x="2273300" y="3098800"/>
            <a:ext cx="0" cy="3556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6180" name="Oval 40"/>
          <p:cNvSpPr>
            <a:spLocks noChangeAspect="1" noChangeArrowheads="1"/>
          </p:cNvSpPr>
          <p:nvPr/>
        </p:nvSpPr>
        <p:spPr bwMode="auto">
          <a:xfrm>
            <a:off x="2057400" y="3454400"/>
            <a:ext cx="431800" cy="431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latin typeface="Courier New" pitchFamily="49" charset="0"/>
              </a:rPr>
              <a:t>G</a:t>
            </a:r>
          </a:p>
        </p:txBody>
      </p:sp>
      <p:cxnSp>
        <p:nvCxnSpPr>
          <p:cNvPr id="6181" name="AutoShape 41"/>
          <p:cNvCxnSpPr>
            <a:cxnSpLocks noChangeShapeType="1"/>
            <a:stCxn id="6180" idx="4"/>
            <a:endCxn id="6152" idx="0"/>
          </p:cNvCxnSpPr>
          <p:nvPr/>
        </p:nvCxnSpPr>
        <p:spPr bwMode="auto">
          <a:xfrm flipH="1">
            <a:off x="711200" y="3886200"/>
            <a:ext cx="1562100" cy="4445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82" name="AutoShape 42"/>
          <p:cNvCxnSpPr>
            <a:cxnSpLocks noChangeShapeType="1"/>
            <a:stCxn id="6180" idx="4"/>
            <a:endCxn id="6153" idx="0"/>
          </p:cNvCxnSpPr>
          <p:nvPr/>
        </p:nvCxnSpPr>
        <p:spPr bwMode="auto">
          <a:xfrm flipH="1">
            <a:off x="1511300" y="3886200"/>
            <a:ext cx="762000" cy="4445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83" name="AutoShape 43"/>
          <p:cNvCxnSpPr>
            <a:cxnSpLocks noChangeShapeType="1"/>
            <a:stCxn id="6180" idx="4"/>
            <a:endCxn id="6154" idx="0"/>
          </p:cNvCxnSpPr>
          <p:nvPr/>
        </p:nvCxnSpPr>
        <p:spPr bwMode="auto">
          <a:xfrm>
            <a:off x="2273300" y="3886200"/>
            <a:ext cx="0" cy="4445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84" name="AutoShape 44"/>
          <p:cNvCxnSpPr>
            <a:cxnSpLocks noChangeShapeType="1"/>
            <a:stCxn id="6180" idx="4"/>
            <a:endCxn id="6155" idx="0"/>
          </p:cNvCxnSpPr>
          <p:nvPr/>
        </p:nvCxnSpPr>
        <p:spPr bwMode="auto">
          <a:xfrm>
            <a:off x="2273300" y="3886200"/>
            <a:ext cx="762000" cy="4445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85" name="AutoShape 45"/>
          <p:cNvCxnSpPr>
            <a:cxnSpLocks noChangeShapeType="1"/>
            <a:stCxn id="6152" idx="4"/>
            <a:endCxn id="6156" idx="0"/>
          </p:cNvCxnSpPr>
          <p:nvPr/>
        </p:nvCxnSpPr>
        <p:spPr bwMode="auto">
          <a:xfrm>
            <a:off x="711200" y="4762500"/>
            <a:ext cx="0" cy="4635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86" name="AutoShape 46"/>
          <p:cNvCxnSpPr>
            <a:cxnSpLocks noChangeShapeType="1"/>
            <a:stCxn id="6156" idx="4"/>
            <a:endCxn id="6157" idx="0"/>
          </p:cNvCxnSpPr>
          <p:nvPr/>
        </p:nvCxnSpPr>
        <p:spPr bwMode="auto">
          <a:xfrm>
            <a:off x="711200" y="5657850"/>
            <a:ext cx="0" cy="4635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87" name="AutoShape 47"/>
          <p:cNvCxnSpPr>
            <a:cxnSpLocks noChangeShapeType="1"/>
            <a:stCxn id="6154" idx="4"/>
            <a:endCxn id="6158" idx="0"/>
          </p:cNvCxnSpPr>
          <p:nvPr/>
        </p:nvCxnSpPr>
        <p:spPr bwMode="auto">
          <a:xfrm flipH="1">
            <a:off x="1511300" y="4762500"/>
            <a:ext cx="762000" cy="4635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88" name="AutoShape 48"/>
          <p:cNvCxnSpPr>
            <a:cxnSpLocks noChangeShapeType="1"/>
            <a:stCxn id="6154" idx="4"/>
            <a:endCxn id="6159" idx="0"/>
          </p:cNvCxnSpPr>
          <p:nvPr/>
        </p:nvCxnSpPr>
        <p:spPr bwMode="auto">
          <a:xfrm>
            <a:off x="2273300" y="4762500"/>
            <a:ext cx="0" cy="4635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89" name="AutoShape 49"/>
          <p:cNvCxnSpPr>
            <a:cxnSpLocks noChangeShapeType="1"/>
            <a:stCxn id="6154" idx="4"/>
            <a:endCxn id="6160" idx="0"/>
          </p:cNvCxnSpPr>
          <p:nvPr/>
        </p:nvCxnSpPr>
        <p:spPr bwMode="auto">
          <a:xfrm>
            <a:off x="2273300" y="4762500"/>
            <a:ext cx="762000" cy="4635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6190" name="AutoShape 50"/>
          <p:cNvCxnSpPr>
            <a:cxnSpLocks noChangeShapeType="1"/>
            <a:stCxn id="6163" idx="4"/>
            <a:endCxn id="6164" idx="0"/>
          </p:cNvCxnSpPr>
          <p:nvPr/>
        </p:nvCxnSpPr>
        <p:spPr bwMode="auto">
          <a:xfrm>
            <a:off x="4051300" y="3098800"/>
            <a:ext cx="0" cy="3556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3429000" y="4419600"/>
            <a:ext cx="5715000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短语：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a, T+S, a(T+S) , H, a(T+S);H , (S),  a(T+S);H;(S)</a:t>
            </a:r>
          </a:p>
          <a:p>
            <a:pPr algn="l"/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句柄：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a</a:t>
            </a:r>
          </a:p>
          <a:p>
            <a:pPr algn="l"/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素短语：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a, T+S, (S) </a:t>
            </a:r>
          </a:p>
          <a:p>
            <a:pPr algn="l"/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最左素短语：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给出</a:t>
            </a:r>
            <a:r>
              <a:rPr lang="en-US" altLang="zh-CN"/>
              <a:t>a;(a+a) </a:t>
            </a:r>
            <a:r>
              <a:rPr lang="zh-CN" altLang="en-US"/>
              <a:t>分析过程，说明是否为</a:t>
            </a:r>
            <a:r>
              <a:rPr lang="en-US" altLang="zh-CN"/>
              <a:t>G[S]</a:t>
            </a:r>
            <a:r>
              <a:rPr lang="zh-CN" altLang="en-US"/>
              <a:t>的句子</a:t>
            </a:r>
          </a:p>
        </p:txBody>
      </p:sp>
      <p:sp>
        <p:nvSpPr>
          <p:cNvPr id="7171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781800" y="0"/>
            <a:ext cx="2057400" cy="1571625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ea typeface="楷体_GB2312" pitchFamily="49" charset="-122"/>
              </a:rPr>
              <a:t>S→S;G | G</a:t>
            </a:r>
          </a:p>
          <a:p>
            <a:pPr algn="l"/>
            <a:r>
              <a:rPr lang="en-US" altLang="zh-CN" sz="2400" b="1">
                <a:ea typeface="楷体_GB2312" pitchFamily="49" charset="-122"/>
              </a:rPr>
              <a:t>G→G(T)  | H</a:t>
            </a:r>
            <a:endParaRPr lang="en-US" altLang="zh-CN" sz="2400" b="1">
              <a:ea typeface="楷体_GB2312" pitchFamily="49" charset="-122"/>
              <a:sym typeface="Symbol" pitchFamily="18" charset="2"/>
            </a:endParaRPr>
          </a:p>
          <a:p>
            <a:pPr algn="l"/>
            <a:r>
              <a:rPr lang="en-US" altLang="zh-CN" sz="2400" b="1">
                <a:ea typeface="楷体_GB2312" pitchFamily="49" charset="-122"/>
              </a:rPr>
              <a:t>H→a | (S)</a:t>
            </a:r>
          </a:p>
          <a:p>
            <a:pPr algn="l"/>
            <a:r>
              <a:rPr lang="en-US" altLang="zh-CN" sz="2400" b="1">
                <a:ea typeface="楷体_GB2312" pitchFamily="49" charset="-122"/>
              </a:rPr>
              <a:t>T→T+S | 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S</a:t>
            </a:r>
            <a:endParaRPr lang="en-US" altLang="zh-CN" sz="2400" b="1">
              <a:ea typeface="楷体_GB2312" pitchFamily="49" charset="-122"/>
            </a:endParaRPr>
          </a:p>
        </p:txBody>
      </p:sp>
      <p:graphicFrame>
        <p:nvGraphicFramePr>
          <p:cNvPr id="48219" name="Group 9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05126"/>
              </p:ext>
            </p:extLst>
          </p:nvPr>
        </p:nvGraphicFramePr>
        <p:xfrm>
          <a:off x="457200" y="1295400"/>
          <a:ext cx="8229600" cy="4436700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分析栈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输入流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关系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动作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a;(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a+a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&lt;·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;(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a+a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·&gt;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规约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 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;(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a+a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&lt;·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a+a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&lt;·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#N;(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a+a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&lt;·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#N;(a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+a)#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·&gt;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规约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#N;(N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+a)#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&lt;·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#N;(N+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&lt;·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#N;(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N+a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·&gt;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规约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#N;(N+N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·&gt;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规约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zh-CN" dirty="0"/>
          </a:p>
        </p:txBody>
      </p:sp>
      <p:graphicFrame>
        <p:nvGraphicFramePr>
          <p:cNvPr id="49244" name="Group 9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08800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分析栈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输入流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关系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动作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#N;(N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=·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#N;(N)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·&gt;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规约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#N;N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·&gt;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规约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=·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接受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33" name="Text Box 9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781800" y="0"/>
            <a:ext cx="2057400" cy="1571625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ea typeface="楷体_GB2312" pitchFamily="49" charset="-122"/>
              </a:rPr>
              <a:t>S→S;G | G</a:t>
            </a:r>
          </a:p>
          <a:p>
            <a:pPr algn="l"/>
            <a:r>
              <a:rPr lang="en-US" altLang="zh-CN" sz="2400" b="1">
                <a:ea typeface="楷体_GB2312" pitchFamily="49" charset="-122"/>
              </a:rPr>
              <a:t>G→G(T)  | H</a:t>
            </a:r>
            <a:endParaRPr lang="en-US" altLang="zh-CN" sz="2400" b="1">
              <a:ea typeface="楷体_GB2312" pitchFamily="49" charset="-122"/>
              <a:sym typeface="Symbol" pitchFamily="18" charset="2"/>
            </a:endParaRPr>
          </a:p>
          <a:p>
            <a:pPr algn="l"/>
            <a:r>
              <a:rPr lang="en-US" altLang="zh-CN" sz="2400" b="1">
                <a:ea typeface="楷体_GB2312" pitchFamily="49" charset="-122"/>
              </a:rPr>
              <a:t>H→a | (S)</a:t>
            </a:r>
          </a:p>
          <a:p>
            <a:pPr algn="l"/>
            <a:r>
              <a:rPr lang="en-US" altLang="zh-CN" sz="2400" b="1">
                <a:ea typeface="楷体_GB2312" pitchFamily="49" charset="-122"/>
              </a:rPr>
              <a:t>T→T+S | 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S</a:t>
            </a:r>
            <a:endParaRPr lang="en-US" altLang="zh-CN" sz="2400" b="1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给出 </a:t>
            </a:r>
            <a:r>
              <a:rPr lang="en-US" altLang="zh-CN"/>
              <a:t>(a+a)</a:t>
            </a:r>
            <a:r>
              <a:rPr lang="zh-CN" altLang="en-US"/>
              <a:t>的分析过程，说明是否为</a:t>
            </a:r>
            <a:r>
              <a:rPr lang="en-US" altLang="zh-CN"/>
              <a:t>G[S]</a:t>
            </a:r>
            <a:r>
              <a:rPr lang="zh-CN" altLang="en-US"/>
              <a:t>的句子</a:t>
            </a: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7086600" y="0"/>
            <a:ext cx="2057400" cy="1571625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Courier New" pitchFamily="49" charset="0"/>
                <a:ea typeface="黑体" pitchFamily="2" charset="-122"/>
              </a:rPr>
              <a:t>S→S;G | G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黑体" pitchFamily="2" charset="-122"/>
              </a:rPr>
              <a:t>G→G(T)| H</a:t>
            </a:r>
            <a:endParaRPr lang="en-US" altLang="zh-CN" sz="2400" b="1">
              <a:latin typeface="Courier New" pitchFamily="49" charset="0"/>
              <a:ea typeface="黑体" pitchFamily="2" charset="-122"/>
              <a:sym typeface="Symbol" pitchFamily="18" charset="2"/>
            </a:endParaRPr>
          </a:p>
          <a:p>
            <a:pPr algn="l"/>
            <a:r>
              <a:rPr lang="en-US" altLang="zh-CN" sz="2400" b="1">
                <a:latin typeface="Courier New" pitchFamily="49" charset="0"/>
                <a:ea typeface="黑体" pitchFamily="2" charset="-122"/>
              </a:rPr>
              <a:t>H→a | (S)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黑体" pitchFamily="2" charset="-122"/>
              </a:rPr>
              <a:t>T→T+S | </a:t>
            </a:r>
            <a:r>
              <a:rPr lang="en-US" altLang="zh-CN" sz="2400" b="1">
                <a:latin typeface="Courier New" pitchFamily="49" charset="0"/>
                <a:ea typeface="黑体" pitchFamily="2" charset="-122"/>
                <a:sym typeface="Symbol" pitchFamily="18" charset="2"/>
              </a:rPr>
              <a:t>S</a:t>
            </a:r>
            <a:endParaRPr lang="en-US" altLang="zh-CN" sz="2400" b="1">
              <a:latin typeface="Courier New" pitchFamily="49" charset="0"/>
              <a:ea typeface="黑体" pitchFamily="2" charset="-122"/>
            </a:endParaRPr>
          </a:p>
        </p:txBody>
      </p:sp>
      <p:graphicFrame>
        <p:nvGraphicFramePr>
          <p:cNvPr id="45143" name="Group 87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8229600" cy="4419360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分析栈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输入流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关系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动作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a+a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&lt;·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#(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a+a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&lt;·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#(a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+a)#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·&gt;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规约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#(N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+a)#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&lt;·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#(N+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&lt;·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N+a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·&gt;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规约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#(N+N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·&gt;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规约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#(N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=·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移动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#(N)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·&gt;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规约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#N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接受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172200" cy="838200"/>
          </a:xfrm>
        </p:spPr>
        <p:txBody>
          <a:bodyPr/>
          <a:lstStyle/>
          <a:p>
            <a:pPr eaLnBrk="1" hangingPunct="1"/>
            <a:r>
              <a:rPr lang="zh-CN" altLang="en-US"/>
              <a:t>给出</a:t>
            </a:r>
            <a:r>
              <a:rPr lang="en-US" altLang="zh-CN"/>
              <a:t>(3)</a:t>
            </a:r>
            <a:r>
              <a:rPr lang="zh-CN" altLang="en-US"/>
              <a:t>中输入串的最右推导，分别说明两输入串是否为</a:t>
            </a:r>
            <a:r>
              <a:rPr lang="en-US" altLang="zh-CN"/>
              <a:t>G[S]</a:t>
            </a:r>
            <a:r>
              <a:rPr lang="zh-CN" altLang="en-US"/>
              <a:t>的句子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zh-CN"/>
              <a:t>a;(a+a) </a:t>
            </a:r>
            <a:r>
              <a:rPr lang="zh-CN" altLang="en-US"/>
              <a:t>的最右推导</a:t>
            </a:r>
          </a:p>
          <a:p>
            <a:pPr lvl="1" eaLnBrk="1" hangingPunct="1"/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</a:t>
            </a:r>
            <a:r>
              <a:rPr lang="en-US" altLang="zh-CN"/>
              <a:t>S;G </a:t>
            </a:r>
            <a:r>
              <a:rPr lang="en-US" altLang="zh-CN">
                <a:sym typeface="Symbol" pitchFamily="18" charset="2"/>
              </a:rPr>
              <a:t>S;H S;(S) S;(G) S;(H) … </a:t>
            </a:r>
          </a:p>
          <a:p>
            <a:pPr lvl="1" eaLnBrk="1" hangingPunct="1"/>
            <a:r>
              <a:rPr lang="en-US" altLang="zh-CN">
                <a:sym typeface="Symbol" pitchFamily="18" charset="2"/>
              </a:rPr>
              <a:t>【</a:t>
            </a:r>
            <a:r>
              <a:rPr lang="zh-CN" altLang="en-US">
                <a:sym typeface="Symbol" pitchFamily="18" charset="2"/>
              </a:rPr>
              <a:t>结论</a:t>
            </a:r>
            <a:r>
              <a:rPr lang="en-US" altLang="zh-CN">
                <a:sym typeface="Symbol" pitchFamily="18" charset="2"/>
              </a:rPr>
              <a:t>】 </a:t>
            </a:r>
            <a:r>
              <a:rPr lang="en-US" altLang="zh-CN"/>
              <a:t>a;(a+a) </a:t>
            </a:r>
            <a:r>
              <a:rPr lang="zh-CN" altLang="en-US"/>
              <a:t>不是句子</a:t>
            </a:r>
            <a:endParaRPr lang="zh-CN" altLang="en-US">
              <a:sym typeface="Symbol" pitchFamily="18" charset="2"/>
            </a:endParaRPr>
          </a:p>
          <a:p>
            <a:pPr eaLnBrk="1" hangingPunct="1"/>
            <a:r>
              <a:rPr lang="en-US" altLang="zh-CN">
                <a:sym typeface="Symbol" pitchFamily="18" charset="2"/>
              </a:rPr>
              <a:t>(a+a)</a:t>
            </a:r>
            <a:r>
              <a:rPr lang="zh-CN" altLang="en-US">
                <a:sym typeface="Symbol" pitchFamily="18" charset="2"/>
              </a:rPr>
              <a:t>的最右推导</a:t>
            </a:r>
          </a:p>
          <a:p>
            <a:pPr lvl="1" eaLnBrk="1" hangingPunct="1"/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</a:t>
            </a:r>
            <a:r>
              <a:rPr lang="en-US" altLang="zh-CN"/>
              <a:t>G </a:t>
            </a:r>
            <a:r>
              <a:rPr lang="en-US" altLang="zh-CN">
                <a:sym typeface="Symbol" pitchFamily="18" charset="2"/>
              </a:rPr>
              <a:t>G(T) G(T+S) G(T+G) G(T+H)  G(T+a) G(S+a) G(G+a) G(H+a) G(a+a) ……</a:t>
            </a:r>
            <a:r>
              <a:rPr lang="zh-CN" altLang="en-US">
                <a:sym typeface="Symbol" pitchFamily="18" charset="2"/>
              </a:rPr>
              <a:t>推不下去了</a:t>
            </a:r>
          </a:p>
          <a:p>
            <a:pPr lvl="1" eaLnBrk="1" hangingPunct="1"/>
            <a:r>
              <a:rPr lang="en-US" altLang="zh-CN">
                <a:sym typeface="Symbol" pitchFamily="18" charset="2"/>
              </a:rPr>
              <a:t>【</a:t>
            </a:r>
            <a:r>
              <a:rPr lang="zh-CN" altLang="en-US">
                <a:sym typeface="Symbol" pitchFamily="18" charset="2"/>
              </a:rPr>
              <a:t>结论</a:t>
            </a:r>
            <a:r>
              <a:rPr lang="en-US" altLang="zh-CN">
                <a:sym typeface="Symbol" pitchFamily="18" charset="2"/>
              </a:rPr>
              <a:t>】 </a:t>
            </a:r>
            <a:r>
              <a:rPr lang="en-US" altLang="zh-CN"/>
              <a:t>(a+a) </a:t>
            </a:r>
            <a:r>
              <a:rPr lang="zh-CN" altLang="en-US"/>
              <a:t>不是句子</a:t>
            </a:r>
          </a:p>
        </p:txBody>
      </p:sp>
      <p:sp>
        <p:nvSpPr>
          <p:cNvPr id="10244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781800" y="0"/>
            <a:ext cx="2057400" cy="1571625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ea typeface="楷体_GB2312" pitchFamily="49" charset="-122"/>
              </a:rPr>
              <a:t>S→S;G | G</a:t>
            </a:r>
          </a:p>
          <a:p>
            <a:pPr algn="l"/>
            <a:r>
              <a:rPr lang="en-US" altLang="zh-CN" sz="2400" b="1">
                <a:ea typeface="楷体_GB2312" pitchFamily="49" charset="-122"/>
              </a:rPr>
              <a:t>G→G(T)  | H</a:t>
            </a:r>
            <a:endParaRPr lang="en-US" altLang="zh-CN" sz="2400" b="1">
              <a:ea typeface="楷体_GB2312" pitchFamily="49" charset="-122"/>
              <a:sym typeface="Symbol" pitchFamily="18" charset="2"/>
            </a:endParaRPr>
          </a:p>
          <a:p>
            <a:pPr algn="l"/>
            <a:r>
              <a:rPr lang="en-US" altLang="zh-CN" sz="2400" b="1">
                <a:ea typeface="楷体_GB2312" pitchFamily="49" charset="-122"/>
              </a:rPr>
              <a:t>H→a | (S)</a:t>
            </a:r>
          </a:p>
          <a:p>
            <a:pPr algn="l"/>
            <a:r>
              <a:rPr lang="en-US" altLang="zh-CN" sz="2400" b="1">
                <a:ea typeface="楷体_GB2312" pitchFamily="49" charset="-122"/>
              </a:rPr>
              <a:t>T→T+S | 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S</a:t>
            </a:r>
            <a:endParaRPr lang="en-US" altLang="zh-CN" sz="2400" b="1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由</a:t>
            </a:r>
            <a:r>
              <a:rPr lang="en-US" altLang="zh-CN"/>
              <a:t>(3)</a:t>
            </a:r>
            <a:r>
              <a:rPr lang="zh-CN" altLang="en-US"/>
              <a:t>和</a:t>
            </a:r>
            <a:r>
              <a:rPr lang="en-US" altLang="zh-CN"/>
              <a:t>(4)</a:t>
            </a:r>
            <a:r>
              <a:rPr lang="zh-CN" altLang="en-US"/>
              <a:t>说明了算符优先分析的哪些缺点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/>
              <a:t>算符优先分析法具有局限性</a:t>
            </a:r>
          </a:p>
          <a:p>
            <a:pPr eaLnBrk="1" hangingPunct="1">
              <a:defRPr/>
            </a:pPr>
            <a:endParaRPr lang="zh-CN" altLang="en-US"/>
          </a:p>
          <a:p>
            <a:pPr eaLnBrk="1" hangingPunct="1">
              <a:defRPr/>
            </a:pPr>
            <a:r>
              <a:rPr lang="zh-CN" altLang="en-US"/>
              <a:t>算法优先分析过程和规范规约过程都是最右推导的逆过程吗？</a:t>
            </a:r>
          </a:p>
          <a:p>
            <a:pPr lvl="1" eaLnBrk="1" hangingPunct="1">
              <a:defRPr/>
            </a:pPr>
            <a:r>
              <a:rPr lang="zh-CN" altLang="en-US"/>
              <a:t>规范规约过程是最右推导的逆过程</a:t>
            </a:r>
          </a:p>
          <a:p>
            <a:pPr lvl="1" eaLnBrk="1" hangingPunct="1">
              <a:defRPr/>
            </a:pPr>
            <a:r>
              <a:rPr lang="zh-CN" altLang="en-US"/>
              <a:t>算法优先分析过程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不一定</a:t>
            </a:r>
            <a:r>
              <a:rPr lang="zh-CN" altLang="en-US"/>
              <a:t>是最右推导的逆过程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Courier New"/>
        <a:ea typeface="楷体_GB2312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1388</TotalTime>
  <Words>1083</Words>
  <Application>Microsoft Office PowerPoint</Application>
  <PresentationFormat>全屏显示(4:3)</PresentationFormat>
  <Paragraphs>284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楷体_GB2312</vt:lpstr>
      <vt:lpstr>Arial</vt:lpstr>
      <vt:lpstr>Arial Black</vt:lpstr>
      <vt:lpstr>Courier New</vt:lpstr>
      <vt:lpstr>Times New Roman</vt:lpstr>
      <vt:lpstr>Wingdings</vt:lpstr>
      <vt:lpstr>Pixel</vt:lpstr>
      <vt:lpstr>第五章 自底向上优先    分析方法</vt:lpstr>
      <vt:lpstr>作业5.1　已知文法G[S]为</vt:lpstr>
      <vt:lpstr>构造算法优先关系表，并判断是否为算符优先文法</vt:lpstr>
      <vt:lpstr>给出句型a(T+S);H;(S)的短语、句柄、素短语和最左素短语</vt:lpstr>
      <vt:lpstr>给出a;(a+a) 分析过程，说明是否为G[S]的句子</vt:lpstr>
      <vt:lpstr> </vt:lpstr>
      <vt:lpstr>给出 (a+a)的分析过程，说明是否为G[S]的句子</vt:lpstr>
      <vt:lpstr>给出(3)中输入串的最右推导，分别说明两输入串是否为G[S]的句子</vt:lpstr>
      <vt:lpstr>由(3)和(4)说明了算符优先分析的哪些缺点</vt:lpstr>
      <vt:lpstr>第五章　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Wang Hong</cp:lastModifiedBy>
  <cp:revision>140</cp:revision>
  <cp:lastPrinted>1601-01-01T00:00:00Z</cp:lastPrinted>
  <dcterms:created xsi:type="dcterms:W3CDTF">1601-01-01T00:00:00Z</dcterms:created>
  <dcterms:modified xsi:type="dcterms:W3CDTF">2021-11-01T14:28:07Z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