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13"/>
  </p:handoutMasterIdLst>
  <p:sldIdLst>
    <p:sldId id="256" r:id="rId2"/>
    <p:sldId id="288" r:id="rId3"/>
    <p:sldId id="290" r:id="rId4"/>
    <p:sldId id="295" r:id="rId5"/>
    <p:sldId id="296" r:id="rId6"/>
    <p:sldId id="298" r:id="rId7"/>
    <p:sldId id="297" r:id="rId8"/>
    <p:sldId id="269" r:id="rId9"/>
    <p:sldId id="266" r:id="rId10"/>
    <p:sldId id="284" r:id="rId11"/>
    <p:sldId id="280" r:id="rId1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4E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443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8CEB2F-D0B2-43E4-8E9E-EE19E9BC77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216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22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922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22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22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22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22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22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23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23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34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71108E5-B772-46B1-AF1C-39F9DB7CF0A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4A7A1C-6DCF-4DCC-BD46-D8C35359241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21F998-2CBE-4431-996D-F8B4A5264D0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CBFAA3-69B1-42CC-8801-6CA15543F7C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802151-D4F5-4AD1-B604-B3174EB53EB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94E039-DF62-47D3-A819-BF2B7C09F03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F3D2C5-0482-4616-8475-35C330FD607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DAB879-8D92-49ED-9EFB-7BDB7ACDCA6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ED383B-FD08-42EC-A9C4-03E0C78D0D2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32CEB7-4936-4AD4-9C93-199E401A91E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789097-2674-4E79-9E3E-852CC9BE6E0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76D068-9E9A-4A87-A48B-DB0AFEE04E9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C65C4C3-E75C-45B9-BA52-90F48DED360B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>
                <a:solidFill>
                  <a:schemeClr val="bg1"/>
                </a:solidFill>
              </a:rPr>
              <a:t>第六章 </a:t>
            </a:r>
            <a:r>
              <a:rPr lang="zh-CN" altLang="en-US" sz="4400" dirty="0">
                <a:solidFill>
                  <a:schemeClr val="bg1"/>
                </a:solidFill>
              </a:rPr>
              <a:t>自底向上</a:t>
            </a:r>
            <a:br>
              <a:rPr lang="zh-CN" altLang="en-US" sz="4400" dirty="0">
                <a:solidFill>
                  <a:schemeClr val="bg1"/>
                </a:solidFill>
              </a:rPr>
            </a:br>
            <a:r>
              <a:rPr lang="zh-CN" altLang="en-US" sz="4400" dirty="0">
                <a:solidFill>
                  <a:schemeClr val="bg1"/>
                </a:solidFill>
              </a:rPr>
              <a:t>		 </a:t>
            </a:r>
            <a:r>
              <a:rPr lang="en-US" altLang="zh-CN" sz="4400" dirty="0">
                <a:solidFill>
                  <a:schemeClr val="bg1"/>
                </a:solidFill>
              </a:rPr>
              <a:t>LR</a:t>
            </a:r>
            <a:r>
              <a:rPr lang="zh-CN" altLang="en-US" sz="4400" dirty="0">
                <a:solidFill>
                  <a:schemeClr val="bg1"/>
                </a:solidFill>
              </a:rPr>
              <a:t>分析方法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．构造识别活前缀的可规自动机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81000" y="2438400"/>
            <a:ext cx="1676400" cy="1019175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sz="2000" b="1" baseline="-25000">
                <a:latin typeface="Courier New" pitchFamily="49" charset="0"/>
                <a:ea typeface="楷体_GB2312" pitchFamily="49" charset="-122"/>
              </a:rPr>
              <a:t>0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:S→</a:t>
            </a:r>
            <a:r>
              <a:rPr lang="en-US" altLang="zh-CN" b="1"/>
              <a:t>•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AdB</a:t>
            </a:r>
          </a:p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   A→</a:t>
            </a:r>
            <a:r>
              <a:rPr lang="en-US" altLang="zh-CN" b="1"/>
              <a:t>•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a</a:t>
            </a:r>
          </a:p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   A→</a:t>
            </a:r>
            <a:r>
              <a:rPr lang="en-US" altLang="zh-CN" b="1"/>
              <a:t>•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590800" y="2743200"/>
            <a:ext cx="1676400" cy="409575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sz="2000" b="1" baseline="-25000">
                <a:latin typeface="Courier New" pitchFamily="49" charset="0"/>
                <a:ea typeface="楷体_GB2312" pitchFamily="49" charset="-122"/>
              </a:rPr>
              <a:t>1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:S→A</a:t>
            </a:r>
            <a:r>
              <a:rPr lang="en-US" altLang="zh-CN" b="1"/>
              <a:t>•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dB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6934200" y="228600"/>
            <a:ext cx="1981200" cy="22955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[0] S→AdB</a:t>
            </a:r>
          </a:p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[1] A→a</a:t>
            </a:r>
          </a:p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[2] A→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  <a:sym typeface="Symbol" pitchFamily="18" charset="2"/>
              </a:rPr>
              <a:t></a:t>
            </a:r>
          </a:p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[3] 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→b</a:t>
            </a:r>
          </a:p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[4] B→Bdb</a:t>
            </a:r>
          </a:p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[5] B→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  <a:sym typeface="Symbol" pitchFamily="18" charset="2"/>
              </a:rPr>
              <a:t>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2590800" y="3543300"/>
            <a:ext cx="1676400" cy="409575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sz="2000" b="1" baseline="-25000">
                <a:latin typeface="Courier New" pitchFamily="49" charset="0"/>
                <a:ea typeface="楷体_GB2312" pitchFamily="49" charset="-122"/>
              </a:rPr>
              <a:t>2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:A→a</a:t>
            </a:r>
            <a:r>
              <a:rPr lang="en-US" altLang="zh-CN" b="1"/>
              <a:t>•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4800600" y="2286000"/>
            <a:ext cx="1676400" cy="1323975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sz="2000" b="1" baseline="-25000">
                <a:latin typeface="Courier New" pitchFamily="49" charset="0"/>
                <a:ea typeface="楷体_GB2312" pitchFamily="49" charset="-122"/>
              </a:rPr>
              <a:t>3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:S→Ad</a:t>
            </a:r>
            <a:r>
              <a:rPr lang="en-US" altLang="zh-CN" b="1"/>
              <a:t>•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B</a:t>
            </a:r>
          </a:p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   B→</a:t>
            </a:r>
            <a:r>
              <a:rPr lang="en-US" altLang="zh-CN" b="1"/>
              <a:t>•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b</a:t>
            </a:r>
          </a:p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   B→</a:t>
            </a:r>
            <a:r>
              <a:rPr lang="en-US" altLang="zh-CN" b="1"/>
              <a:t>•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Bdb</a:t>
            </a:r>
          </a:p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   B→</a:t>
            </a:r>
            <a:r>
              <a:rPr lang="en-US" altLang="zh-CN" b="1"/>
              <a:t>•</a:t>
            </a:r>
            <a:endParaRPr lang="en-US" altLang="zh-CN" sz="2000" b="1">
              <a:latin typeface="Courier New" pitchFamily="49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4800600" y="4229100"/>
            <a:ext cx="1676400" cy="714375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sz="2000" b="1" baseline="-25000">
                <a:latin typeface="Courier New" pitchFamily="49" charset="0"/>
                <a:ea typeface="楷体_GB2312" pitchFamily="49" charset="-122"/>
              </a:rPr>
              <a:t>4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:S→AdB</a:t>
            </a:r>
            <a:r>
              <a:rPr lang="en-US" altLang="zh-CN" b="1"/>
              <a:t>•</a:t>
            </a:r>
            <a:endParaRPr lang="en-US" altLang="zh-CN" sz="2000" b="1">
              <a:latin typeface="Courier New" pitchFamily="49" charset="0"/>
              <a:ea typeface="楷体_GB2312" pitchFamily="49" charset="-122"/>
            </a:endParaRPr>
          </a:p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   B→B</a:t>
            </a:r>
            <a:r>
              <a:rPr lang="en-US" altLang="zh-CN" b="1"/>
              <a:t>•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db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7010400" y="2743200"/>
            <a:ext cx="1676400" cy="409575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sz="2000" b="1" baseline="-25000">
                <a:latin typeface="Courier New" pitchFamily="49" charset="0"/>
                <a:ea typeface="楷体_GB2312" pitchFamily="49" charset="-122"/>
              </a:rPr>
              <a:t>5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:B→b</a:t>
            </a:r>
            <a:r>
              <a:rPr lang="en-US" altLang="zh-CN" b="1"/>
              <a:t>•</a:t>
            </a:r>
            <a:endParaRPr lang="en-US" altLang="zh-CN" sz="2000" b="1"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7010400" y="4381500"/>
            <a:ext cx="1676400" cy="409575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sz="2000" b="1" baseline="-25000">
                <a:latin typeface="Courier New" pitchFamily="49" charset="0"/>
                <a:ea typeface="楷体_GB2312" pitchFamily="49" charset="-122"/>
              </a:rPr>
              <a:t>6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:B→Bd</a:t>
            </a:r>
            <a:r>
              <a:rPr lang="en-US" altLang="zh-CN" b="1"/>
              <a:t>•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b</a:t>
            </a: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7010400" y="5295900"/>
            <a:ext cx="1676400" cy="409575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sz="2000" b="1" baseline="-25000">
                <a:latin typeface="Courier New" pitchFamily="49" charset="0"/>
                <a:ea typeface="楷体_GB2312" pitchFamily="49" charset="-122"/>
              </a:rPr>
              <a:t>7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:B→Bdb</a:t>
            </a:r>
            <a:r>
              <a:rPr lang="en-US" altLang="zh-CN" b="1"/>
              <a:t>•</a:t>
            </a:r>
          </a:p>
        </p:txBody>
      </p:sp>
      <p:cxnSp>
        <p:nvCxnSpPr>
          <p:cNvPr id="48142" name="AutoShape 14"/>
          <p:cNvCxnSpPr>
            <a:cxnSpLocks noChangeShapeType="1"/>
            <a:stCxn id="48133" idx="3"/>
            <a:endCxn id="48134" idx="1"/>
          </p:cNvCxnSpPr>
          <p:nvPr/>
        </p:nvCxnSpPr>
        <p:spPr bwMode="auto">
          <a:xfrm>
            <a:off x="2057400" y="2947988"/>
            <a:ext cx="533400" cy="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3" name="AutoShape 15"/>
          <p:cNvCxnSpPr>
            <a:cxnSpLocks noChangeShapeType="1"/>
            <a:stCxn id="48134" idx="3"/>
            <a:endCxn id="48137" idx="1"/>
          </p:cNvCxnSpPr>
          <p:nvPr/>
        </p:nvCxnSpPr>
        <p:spPr bwMode="auto">
          <a:xfrm>
            <a:off x="4267200" y="2947988"/>
            <a:ext cx="533400" cy="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4" name="AutoShape 16"/>
          <p:cNvCxnSpPr>
            <a:cxnSpLocks noChangeShapeType="1"/>
            <a:stCxn id="48137" idx="3"/>
            <a:endCxn id="48139" idx="1"/>
          </p:cNvCxnSpPr>
          <p:nvPr/>
        </p:nvCxnSpPr>
        <p:spPr bwMode="auto">
          <a:xfrm>
            <a:off x="6477000" y="2947988"/>
            <a:ext cx="533400" cy="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5" name="AutoShape 17"/>
          <p:cNvCxnSpPr>
            <a:cxnSpLocks noChangeShapeType="1"/>
            <a:stCxn id="48133" idx="2"/>
            <a:endCxn id="48136" idx="1"/>
          </p:cNvCxnSpPr>
          <p:nvPr/>
        </p:nvCxnSpPr>
        <p:spPr bwMode="auto">
          <a:xfrm rot="16200000" flipH="1">
            <a:off x="1759743" y="2917032"/>
            <a:ext cx="290513" cy="1371600"/>
          </a:xfrm>
          <a:prstGeom prst="bentConnector2">
            <a:avLst/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8" name="AutoShape 20"/>
          <p:cNvCxnSpPr>
            <a:cxnSpLocks noChangeShapeType="1"/>
            <a:stCxn id="48137" idx="2"/>
            <a:endCxn id="48138" idx="0"/>
          </p:cNvCxnSpPr>
          <p:nvPr/>
        </p:nvCxnSpPr>
        <p:spPr bwMode="auto">
          <a:xfrm>
            <a:off x="5638800" y="3609975"/>
            <a:ext cx="0" cy="619125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9" name="AutoShape 21"/>
          <p:cNvCxnSpPr>
            <a:cxnSpLocks noChangeShapeType="1"/>
            <a:stCxn id="48138" idx="3"/>
            <a:endCxn id="48140" idx="1"/>
          </p:cNvCxnSpPr>
          <p:nvPr/>
        </p:nvCxnSpPr>
        <p:spPr bwMode="auto">
          <a:xfrm>
            <a:off x="6477000" y="4586288"/>
            <a:ext cx="533400" cy="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50" name="AutoShape 22"/>
          <p:cNvCxnSpPr>
            <a:cxnSpLocks noChangeShapeType="1"/>
            <a:stCxn id="48140" idx="2"/>
            <a:endCxn id="48141" idx="0"/>
          </p:cNvCxnSpPr>
          <p:nvPr/>
        </p:nvCxnSpPr>
        <p:spPr bwMode="auto">
          <a:xfrm>
            <a:off x="7848600" y="4791075"/>
            <a:ext cx="0" cy="504825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2125663" y="2657475"/>
            <a:ext cx="32067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urier New" pitchFamily="49" charset="0"/>
                <a:ea typeface="楷体_GB2312" pitchFamily="49" charset="-122"/>
              </a:rPr>
              <a:t>A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1524000" y="3724275"/>
            <a:ext cx="32067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urier New" pitchFamily="49" charset="0"/>
                <a:ea typeface="楷体_GB2312" pitchFamily="49" charset="-122"/>
              </a:rPr>
              <a:t>a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4343400" y="2657475"/>
            <a:ext cx="32067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urier New" pitchFamily="49" charset="0"/>
                <a:ea typeface="楷体_GB2312" pitchFamily="49" charset="-122"/>
              </a:rPr>
              <a:t>d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6553200" y="2657475"/>
            <a:ext cx="32067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urier New" pitchFamily="49" charset="0"/>
                <a:ea typeface="楷体_GB2312" pitchFamily="49" charset="-122"/>
              </a:rPr>
              <a:t>b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5622925" y="3800475"/>
            <a:ext cx="32067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urier New" pitchFamily="49" charset="0"/>
                <a:ea typeface="楷体_GB2312" pitchFamily="49" charset="-122"/>
              </a:rPr>
              <a:t>B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6553200" y="4271963"/>
            <a:ext cx="32067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urier New" pitchFamily="49" charset="0"/>
                <a:ea typeface="楷体_GB2312" pitchFamily="49" charset="-122"/>
              </a:rPr>
              <a:t>d</a:t>
            </a: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7832725" y="4867275"/>
            <a:ext cx="32067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urier New" pitchFamily="49" charset="0"/>
                <a:ea typeface="楷体_GB2312" pitchFamily="49" charset="-122"/>
              </a:rPr>
              <a:t>b</a:t>
            </a:r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609600" y="4114800"/>
            <a:ext cx="3505200" cy="2282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Courier New" pitchFamily="49" charset="0"/>
                <a:ea typeface="楷体_GB2312" pitchFamily="49" charset="-122"/>
              </a:rPr>
              <a:t>从该活前缀的可归自动机上可见，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AdBd</a:t>
            </a:r>
            <a:r>
              <a:rPr lang="zh-CN" altLang="en-US" sz="2400" b="1">
                <a:latin typeface="Courier New" pitchFamily="49" charset="0"/>
                <a:ea typeface="楷体_GB2312" pitchFamily="49" charset="-122"/>
              </a:rPr>
              <a:t>是文法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G</a:t>
            </a:r>
            <a:r>
              <a:rPr lang="zh-CN" altLang="en-US" sz="2400" b="1">
                <a:latin typeface="Courier New" pitchFamily="49" charset="0"/>
                <a:ea typeface="楷体_GB2312" pitchFamily="49" charset="-122"/>
              </a:rPr>
              <a:t>的一个活前缀</a:t>
            </a:r>
          </a:p>
          <a:p>
            <a:pPr algn="l"/>
            <a:r>
              <a:rPr lang="zh-CN" altLang="en-US" sz="2400" b="1">
                <a:latin typeface="Courier New" pitchFamily="49" charset="0"/>
                <a:ea typeface="楷体_GB2312" pitchFamily="49" charset="-122"/>
              </a:rPr>
              <a:t>或者从定义可知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AdBdb</a:t>
            </a:r>
            <a:r>
              <a:rPr lang="zh-CN" altLang="en-US" sz="2400" b="1">
                <a:latin typeface="Courier New" pitchFamily="49" charset="0"/>
                <a:ea typeface="楷体_GB2312" pitchFamily="49" charset="-122"/>
              </a:rPr>
              <a:t>为可归前缀，则可归前缀的前缀为活前缀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1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8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8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8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8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81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8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8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8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8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8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uild="p" animBg="1"/>
      <p:bldP spid="48134" grpId="0" uiExpand="1" build="p" animBg="1"/>
      <p:bldP spid="48136" grpId="0" uiExpand="1" build="p" animBg="1"/>
      <p:bldP spid="48137" grpId="0" build="p" animBg="1"/>
      <p:bldP spid="48138" grpId="0" uiExpand="1" build="p" animBg="1"/>
      <p:bldP spid="48139" grpId="0" build="p" animBg="1"/>
      <p:bldP spid="48140" grpId="0" build="p" animBg="1"/>
      <p:bldP spid="48141" grpId="0" uiExpand="1" build="p" animBg="1"/>
      <p:bldP spid="48151" grpId="0"/>
      <p:bldP spid="48152" grpId="0"/>
      <p:bldP spid="48153" grpId="0"/>
      <p:bldP spid="48155" grpId="0"/>
      <p:bldP spid="48156" grpId="0"/>
      <p:bldP spid="48157" grpId="0"/>
      <p:bldP spid="48158" grpId="0"/>
      <p:bldP spid="481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/>
              <a:t>第七章　知识点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重点掌握</a:t>
            </a:r>
          </a:p>
          <a:p>
            <a:pPr lvl="1"/>
            <a:r>
              <a:rPr lang="zh-CN" altLang="en-US"/>
              <a:t>使用项目集规范族构造可归前缀图</a:t>
            </a:r>
          </a:p>
          <a:p>
            <a:pPr lvl="1"/>
            <a:r>
              <a:rPr lang="en-US" altLang="zh-CN"/>
              <a:t>LR(0)</a:t>
            </a:r>
            <a:r>
              <a:rPr lang="zh-CN" altLang="en-US"/>
              <a:t>分析方法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作业  </a:t>
            </a:r>
            <a:r>
              <a:rPr lang="zh-CN" altLang="en-US"/>
              <a:t>对下面文法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76600"/>
            <a:ext cx="8229600" cy="2362200"/>
          </a:xfrm>
        </p:spPr>
        <p:txBody>
          <a:bodyPr/>
          <a:lstStyle/>
          <a:p>
            <a:r>
              <a:rPr lang="zh-CN" altLang="en-US" sz="2800">
                <a:latin typeface="Courier New" pitchFamily="49" charset="0"/>
              </a:rPr>
              <a:t>画出可归前缀图</a:t>
            </a:r>
          </a:p>
          <a:p>
            <a:r>
              <a:rPr lang="zh-CN" altLang="en-US" sz="2800">
                <a:latin typeface="Courier New" pitchFamily="49" charset="0"/>
              </a:rPr>
              <a:t>构造</a:t>
            </a:r>
            <a:r>
              <a:rPr lang="en-US" altLang="zh-CN" sz="2800">
                <a:latin typeface="Courier New" pitchFamily="49" charset="0"/>
              </a:rPr>
              <a:t>LR(0)</a:t>
            </a:r>
            <a:r>
              <a:rPr lang="zh-CN" altLang="en-US" sz="2800">
                <a:latin typeface="Courier New" pitchFamily="49" charset="0"/>
              </a:rPr>
              <a:t>分析表</a:t>
            </a:r>
          </a:p>
          <a:p>
            <a:r>
              <a:rPr lang="zh-CN" altLang="en-US" sz="2800">
                <a:latin typeface="Courier New" pitchFamily="49" charset="0"/>
              </a:rPr>
              <a:t>对</a:t>
            </a:r>
            <a:r>
              <a:rPr lang="en-US" altLang="zh-CN" sz="2800">
                <a:latin typeface="Courier New" pitchFamily="49" charset="0"/>
              </a:rPr>
              <a:t>abbbcde</a:t>
            </a:r>
            <a:r>
              <a:rPr lang="zh-CN" altLang="en-US" sz="2800">
                <a:latin typeface="Courier New" pitchFamily="49" charset="0"/>
              </a:rPr>
              <a:t>分析，判断是否给定文法的句子</a:t>
            </a:r>
          </a:p>
          <a:p>
            <a:r>
              <a:rPr lang="zh-CN" altLang="en-US" sz="2800">
                <a:latin typeface="Courier New" pitchFamily="49" charset="0"/>
              </a:rPr>
              <a:t>对</a:t>
            </a:r>
            <a:r>
              <a:rPr lang="en-US" altLang="zh-CN" sz="2800">
                <a:latin typeface="Courier New" pitchFamily="49" charset="0"/>
              </a:rPr>
              <a:t>abbce</a:t>
            </a:r>
            <a:r>
              <a:rPr lang="zh-CN" altLang="en-US" sz="2800">
                <a:latin typeface="Courier New" pitchFamily="49" charset="0"/>
              </a:rPr>
              <a:t>分析，判断是否给定文法的句子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57200" y="1371600"/>
            <a:ext cx="1855788" cy="1571625"/>
          </a:xfrm>
          <a:prstGeom prst="rect">
            <a:avLst/>
          </a:prstGeom>
          <a:solidFill>
            <a:schemeClr val="folHlink">
              <a:alpha val="80000"/>
            </a:schemeClr>
          </a:solidFill>
          <a:ln w="1905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S→aAcBe</a:t>
            </a:r>
          </a:p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A→b</a:t>
            </a:r>
          </a:p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A→Ab</a:t>
            </a:r>
          </a:p>
          <a:p>
            <a:pPr algn="l"/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B→d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57200" y="2881313"/>
            <a:ext cx="1828800" cy="928687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b="1" dirty="0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Courier New" pitchFamily="49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</a:rPr>
              <a:t>:S→</a:t>
            </a:r>
            <a:r>
              <a:rPr lang="en-US" altLang="zh-CN" b="1" dirty="0">
                <a:latin typeface="Courier New" pitchFamily="49" charset="0"/>
              </a:rPr>
              <a:t>a•AcBe</a:t>
            </a:r>
          </a:p>
          <a:p>
            <a:pPr algn="l"/>
            <a:r>
              <a:rPr lang="en-US" altLang="zh-CN" b="1" dirty="0">
                <a:latin typeface="Courier New" pitchFamily="49" charset="0"/>
                <a:ea typeface="楷体_GB2312" pitchFamily="49" charset="-122"/>
              </a:rPr>
              <a:t>   A→</a:t>
            </a:r>
            <a:r>
              <a:rPr lang="en-US" altLang="zh-CN" b="1" dirty="0">
                <a:latin typeface="Courier New" pitchFamily="49" charset="0"/>
              </a:rPr>
              <a:t>•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</a:rPr>
              <a:t>b</a:t>
            </a:r>
          </a:p>
          <a:p>
            <a:pPr algn="l"/>
            <a:r>
              <a:rPr lang="en-US" altLang="zh-CN" b="1" dirty="0">
                <a:latin typeface="Courier New" pitchFamily="49" charset="0"/>
                <a:ea typeface="楷体_GB2312" pitchFamily="49" charset="-122"/>
              </a:rPr>
              <a:t>   A→</a:t>
            </a:r>
            <a:r>
              <a:rPr lang="en-US" altLang="zh-CN" b="1" dirty="0">
                <a:latin typeface="Courier New" pitchFamily="49" charset="0"/>
              </a:rPr>
              <a:t>•Ab</a:t>
            </a:r>
          </a:p>
        </p:txBody>
      </p:sp>
      <p:sp>
        <p:nvSpPr>
          <p:cNvPr id="57349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05600" y="214313"/>
            <a:ext cx="2209800" cy="162877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[0]S’→S</a:t>
            </a:r>
          </a:p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[1]S→aAcBe</a:t>
            </a:r>
          </a:p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[2]A→b </a:t>
            </a:r>
          </a:p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[3]A→Ab </a:t>
            </a:r>
          </a:p>
          <a:p>
            <a:pPr algn="l"/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[4]B→d 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505200" y="3017838"/>
            <a:ext cx="1828800" cy="654050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b="1" dirty="0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Courier New" pitchFamily="49" charset="0"/>
                <a:ea typeface="楷体_GB2312" pitchFamily="49" charset="-122"/>
              </a:rPr>
              <a:t>3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</a:rPr>
              <a:t>:S→</a:t>
            </a:r>
            <a:r>
              <a:rPr lang="en-US" altLang="zh-CN" b="1" dirty="0">
                <a:latin typeface="Courier New" pitchFamily="49" charset="0"/>
              </a:rPr>
              <a:t>aA•cBe</a:t>
            </a:r>
          </a:p>
          <a:p>
            <a:pPr algn="l"/>
            <a:r>
              <a:rPr lang="en-US" altLang="zh-CN" b="1" dirty="0">
                <a:latin typeface="Courier New" pitchFamily="49" charset="0"/>
                <a:ea typeface="楷体_GB2312" pitchFamily="49" charset="-122"/>
              </a:rPr>
              <a:t>  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</a:rPr>
              <a:t>A→</a:t>
            </a:r>
            <a:r>
              <a:rPr lang="en-US" altLang="zh-CN" b="1" dirty="0" err="1">
                <a:latin typeface="Courier New" pitchFamily="49" charset="0"/>
              </a:rPr>
              <a:t>A•b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457200" y="4724400"/>
            <a:ext cx="1828800" cy="379413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b="1" baseline="-25000">
                <a:latin typeface="Courier New" pitchFamily="49" charset="0"/>
                <a:ea typeface="楷体_GB2312" pitchFamily="49" charset="-122"/>
              </a:rPr>
              <a:t>4</a:t>
            </a:r>
            <a:r>
              <a:rPr lang="en-US" altLang="zh-CN" b="1">
                <a:latin typeface="Courier New" pitchFamily="49" charset="0"/>
                <a:ea typeface="楷体_GB2312" pitchFamily="49" charset="-122"/>
              </a:rPr>
              <a:t>:A→b</a:t>
            </a:r>
            <a:r>
              <a:rPr lang="en-US" altLang="zh-CN" b="1">
                <a:latin typeface="Courier New" pitchFamily="49" charset="0"/>
              </a:rPr>
              <a:t>•</a:t>
            </a:r>
            <a:endParaRPr lang="en-US" altLang="zh-CN" b="1">
              <a:latin typeface="Courier New" pitchFamily="49" charset="0"/>
              <a:ea typeface="楷体_GB2312" pitchFamily="49" charset="-122"/>
            </a:endParaRPr>
          </a:p>
        </p:txBody>
      </p:sp>
      <p:cxnSp>
        <p:nvCxnSpPr>
          <p:cNvPr id="57353" name="AutoShape 9"/>
          <p:cNvCxnSpPr>
            <a:cxnSpLocks noChangeShapeType="1"/>
            <a:stCxn id="57348" idx="3"/>
            <a:endCxn id="57350" idx="1"/>
          </p:cNvCxnSpPr>
          <p:nvPr/>
        </p:nvCxnSpPr>
        <p:spPr bwMode="auto">
          <a:xfrm flipV="1">
            <a:off x="2286000" y="3344863"/>
            <a:ext cx="1219200" cy="15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7354" name="AutoShape 10"/>
          <p:cNvCxnSpPr>
            <a:cxnSpLocks noChangeShapeType="1"/>
            <a:stCxn id="57348" idx="2"/>
            <a:endCxn id="57351" idx="0"/>
          </p:cNvCxnSpPr>
          <p:nvPr/>
        </p:nvCxnSpPr>
        <p:spPr bwMode="auto">
          <a:xfrm rot="5400000">
            <a:off x="914400" y="4267200"/>
            <a:ext cx="914400" cy="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705600" y="3017838"/>
            <a:ext cx="1828800" cy="654050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b="1" baseline="-25000">
                <a:latin typeface="Courier New" pitchFamily="49" charset="0"/>
                <a:ea typeface="楷体_GB2312" pitchFamily="49" charset="-122"/>
              </a:rPr>
              <a:t>5</a:t>
            </a:r>
            <a:r>
              <a:rPr lang="en-US" altLang="zh-CN" b="1">
                <a:latin typeface="Courier New" pitchFamily="49" charset="0"/>
                <a:ea typeface="楷体_GB2312" pitchFamily="49" charset="-122"/>
              </a:rPr>
              <a:t>:S→</a:t>
            </a:r>
            <a:r>
              <a:rPr lang="en-US" altLang="zh-CN" b="1">
                <a:latin typeface="Courier New" pitchFamily="49" charset="0"/>
              </a:rPr>
              <a:t>aAc•Be</a:t>
            </a:r>
          </a:p>
          <a:p>
            <a:pPr algn="l"/>
            <a:r>
              <a:rPr lang="en-US" altLang="zh-CN" b="1">
                <a:latin typeface="Courier New" pitchFamily="49" charset="0"/>
              </a:rPr>
              <a:t>   B→•d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3505200" y="4724400"/>
            <a:ext cx="1828800" cy="379413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b="1" baseline="-25000">
                <a:latin typeface="Courier New" pitchFamily="49" charset="0"/>
                <a:ea typeface="楷体_GB2312" pitchFamily="49" charset="-122"/>
              </a:rPr>
              <a:t>6</a:t>
            </a:r>
            <a:r>
              <a:rPr lang="en-US" altLang="zh-CN" b="1">
                <a:latin typeface="Courier New" pitchFamily="49" charset="0"/>
                <a:ea typeface="楷体_GB2312" pitchFamily="49" charset="-122"/>
              </a:rPr>
              <a:t>:A→</a:t>
            </a:r>
            <a:r>
              <a:rPr lang="en-US" altLang="zh-CN" b="1">
                <a:latin typeface="Courier New" pitchFamily="49" charset="0"/>
              </a:rPr>
              <a:t>Ab•</a:t>
            </a:r>
          </a:p>
        </p:txBody>
      </p:sp>
      <p:cxnSp>
        <p:nvCxnSpPr>
          <p:cNvPr id="57362" name="AutoShape 18"/>
          <p:cNvCxnSpPr>
            <a:cxnSpLocks noChangeShapeType="1"/>
            <a:stCxn id="57350" idx="2"/>
            <a:endCxn id="57360" idx="0"/>
          </p:cNvCxnSpPr>
          <p:nvPr/>
        </p:nvCxnSpPr>
        <p:spPr bwMode="auto">
          <a:xfrm rot="5400000">
            <a:off x="3893344" y="4198144"/>
            <a:ext cx="1052512" cy="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cxnSp>
        <p:nvCxnSpPr>
          <p:cNvPr id="57363" name="AutoShape 19"/>
          <p:cNvCxnSpPr>
            <a:cxnSpLocks noChangeShapeType="1"/>
            <a:stCxn id="57359" idx="0"/>
            <a:endCxn id="57365" idx="2"/>
          </p:cNvCxnSpPr>
          <p:nvPr/>
        </p:nvCxnSpPr>
        <p:spPr bwMode="auto">
          <a:xfrm rot="16200000">
            <a:off x="7367587" y="2765426"/>
            <a:ext cx="504825" cy="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6705600" y="4022725"/>
            <a:ext cx="1828800" cy="379413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b="1" baseline="-25000">
                <a:latin typeface="Courier New" pitchFamily="49" charset="0"/>
                <a:ea typeface="楷体_GB2312" pitchFamily="49" charset="-122"/>
              </a:rPr>
              <a:t>7</a:t>
            </a:r>
            <a:r>
              <a:rPr lang="en-US" altLang="zh-CN" b="1">
                <a:latin typeface="Courier New" pitchFamily="49" charset="0"/>
                <a:ea typeface="楷体_GB2312" pitchFamily="49" charset="-122"/>
              </a:rPr>
              <a:t>:S→</a:t>
            </a:r>
            <a:r>
              <a:rPr lang="en-US" altLang="zh-CN" b="1">
                <a:latin typeface="Courier New" pitchFamily="49" charset="0"/>
              </a:rPr>
              <a:t>aAcB•e</a:t>
            </a: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6705600" y="2133600"/>
            <a:ext cx="1828800" cy="379413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b="1" baseline="-25000">
                <a:latin typeface="Courier New" pitchFamily="49" charset="0"/>
                <a:ea typeface="楷体_GB2312" pitchFamily="49" charset="-122"/>
              </a:rPr>
              <a:t>8</a:t>
            </a:r>
            <a:r>
              <a:rPr lang="en-US" altLang="zh-CN" b="1">
                <a:latin typeface="Courier New" pitchFamily="49" charset="0"/>
                <a:ea typeface="楷体_GB2312" pitchFamily="49" charset="-122"/>
              </a:rPr>
              <a:t>:</a:t>
            </a:r>
            <a:r>
              <a:rPr lang="en-US" altLang="zh-CN" b="1">
                <a:latin typeface="Courier New" pitchFamily="49" charset="0"/>
              </a:rPr>
              <a:t> B→d•</a:t>
            </a:r>
          </a:p>
        </p:txBody>
      </p:sp>
      <p:cxnSp>
        <p:nvCxnSpPr>
          <p:cNvPr id="57366" name="AutoShape 22"/>
          <p:cNvCxnSpPr>
            <a:cxnSpLocks noChangeShapeType="1"/>
            <a:stCxn id="57359" idx="2"/>
            <a:endCxn id="57364" idx="0"/>
          </p:cNvCxnSpPr>
          <p:nvPr/>
        </p:nvCxnSpPr>
        <p:spPr bwMode="auto">
          <a:xfrm rot="5400000">
            <a:off x="7444581" y="3847307"/>
            <a:ext cx="350837" cy="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cxnSp>
        <p:nvCxnSpPr>
          <p:cNvPr id="57367" name="AutoShape 23"/>
          <p:cNvCxnSpPr>
            <a:cxnSpLocks noChangeShapeType="1"/>
            <a:stCxn id="57350" idx="3"/>
            <a:endCxn id="57359" idx="1"/>
          </p:cNvCxnSpPr>
          <p:nvPr/>
        </p:nvCxnSpPr>
        <p:spPr bwMode="auto">
          <a:xfrm>
            <a:off x="5334000" y="3344863"/>
            <a:ext cx="1371600" cy="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6705600" y="4746625"/>
            <a:ext cx="1828800" cy="379413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b="1" baseline="-25000">
                <a:latin typeface="Courier New" pitchFamily="49" charset="0"/>
                <a:ea typeface="楷体_GB2312" pitchFamily="49" charset="-122"/>
              </a:rPr>
              <a:t>9</a:t>
            </a:r>
            <a:r>
              <a:rPr lang="en-US" altLang="zh-CN" b="1">
                <a:latin typeface="Courier New" pitchFamily="49" charset="0"/>
                <a:ea typeface="楷体_GB2312" pitchFamily="49" charset="-122"/>
              </a:rPr>
              <a:t>:S→</a:t>
            </a:r>
            <a:r>
              <a:rPr lang="en-US" altLang="zh-CN" b="1">
                <a:latin typeface="Courier New" pitchFamily="49" charset="0"/>
              </a:rPr>
              <a:t>aAcBe•</a:t>
            </a:r>
          </a:p>
        </p:txBody>
      </p:sp>
      <p:cxnSp>
        <p:nvCxnSpPr>
          <p:cNvPr id="57369" name="AutoShape 25"/>
          <p:cNvCxnSpPr>
            <a:cxnSpLocks noChangeShapeType="1"/>
            <a:stCxn id="57364" idx="2"/>
            <a:endCxn id="57368" idx="0"/>
          </p:cNvCxnSpPr>
          <p:nvPr/>
        </p:nvCxnSpPr>
        <p:spPr bwMode="auto">
          <a:xfrm rot="5400000">
            <a:off x="7447756" y="4574382"/>
            <a:ext cx="344487" cy="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990600" y="2209800"/>
            <a:ext cx="32067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urier New" pitchFamily="49" charset="0"/>
                <a:ea typeface="楷体_GB2312" pitchFamily="49" charset="-122"/>
              </a:rPr>
              <a:t>a</a:t>
            </a:r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990600" y="4114800"/>
            <a:ext cx="32067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urier New" pitchFamily="49" charset="0"/>
                <a:ea typeface="楷体_GB2312" pitchFamily="49" charset="-122"/>
              </a:rPr>
              <a:t>b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2743200" y="2851150"/>
            <a:ext cx="32067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urier New" pitchFamily="49" charset="0"/>
                <a:ea typeface="楷体_GB2312" pitchFamily="49" charset="-122"/>
              </a:rPr>
              <a:t>A</a:t>
            </a:r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4419600" y="3810000"/>
            <a:ext cx="32067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urier New" pitchFamily="49" charset="0"/>
                <a:ea typeface="楷体_GB2312" pitchFamily="49" charset="-122"/>
              </a:rPr>
              <a:t>b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5715000" y="3370263"/>
            <a:ext cx="32067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urier New" pitchFamily="49" charset="0"/>
                <a:ea typeface="楷体_GB2312" pitchFamily="49" charset="-122"/>
              </a:rPr>
              <a:t>c</a:t>
            </a: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7620000" y="3657600"/>
            <a:ext cx="32067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urier New" pitchFamily="49" charset="0"/>
                <a:ea typeface="楷体_GB2312" pitchFamily="49" charset="-122"/>
              </a:rPr>
              <a:t>B</a:t>
            </a: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7239000" y="2667000"/>
            <a:ext cx="320675" cy="3651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urier New" pitchFamily="49" charset="0"/>
                <a:ea typeface="楷体_GB2312" pitchFamily="49" charset="-122"/>
              </a:rPr>
              <a:t>d</a:t>
            </a:r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7620000" y="4419600"/>
            <a:ext cx="320675" cy="3651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urier New" pitchFamily="49" charset="0"/>
                <a:ea typeface="楷体_GB2312" pitchFamily="49" charset="-122"/>
              </a:rPr>
              <a:t>e</a:t>
            </a:r>
          </a:p>
        </p:txBody>
      </p:sp>
      <p:sp>
        <p:nvSpPr>
          <p:cNvPr id="57383" name="Rectangle 39"/>
          <p:cNvSpPr>
            <a:spLocks noChangeArrowheads="1"/>
          </p:cNvSpPr>
          <p:nvPr/>
        </p:nvSpPr>
        <p:spPr bwMode="auto">
          <a:xfrm>
            <a:off x="457200" y="1250950"/>
            <a:ext cx="1828800" cy="654050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b="1" dirty="0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Courier New" pitchFamily="49" charset="0"/>
                <a:ea typeface="楷体_GB2312" pitchFamily="49" charset="-122"/>
              </a:rPr>
              <a:t>0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</a:rPr>
              <a:t>:S’→</a:t>
            </a:r>
            <a:r>
              <a:rPr lang="en-US" altLang="zh-CN" b="1" dirty="0">
                <a:latin typeface="Courier New" pitchFamily="49" charset="0"/>
              </a:rPr>
              <a:t>•S</a:t>
            </a:r>
          </a:p>
          <a:p>
            <a:pPr algn="l"/>
            <a:r>
              <a:rPr lang="en-US" altLang="zh-CN" b="1" dirty="0">
                <a:latin typeface="Courier New" pitchFamily="49" charset="0"/>
              </a:rPr>
              <a:t>   S→•</a:t>
            </a:r>
            <a:r>
              <a:rPr lang="en-US" altLang="zh-CN" b="1" dirty="0" err="1">
                <a:latin typeface="Courier New" pitchFamily="49" charset="0"/>
              </a:rPr>
              <a:t>aAcBe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57384" name="Rectangle 40"/>
          <p:cNvSpPr>
            <a:spLocks noChangeArrowheads="1"/>
          </p:cNvSpPr>
          <p:nvPr/>
        </p:nvSpPr>
        <p:spPr bwMode="auto">
          <a:xfrm>
            <a:off x="3124200" y="1387475"/>
            <a:ext cx="1828800" cy="379413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b="1" dirty="0">
                <a:latin typeface="Courier New" pitchFamily="49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Courier New" pitchFamily="49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</a:rPr>
              <a:t>:S’→</a:t>
            </a:r>
            <a:r>
              <a:rPr lang="en-US" altLang="zh-CN" b="1" dirty="0">
                <a:latin typeface="Courier New" pitchFamily="49" charset="0"/>
              </a:rPr>
              <a:t>S•</a:t>
            </a:r>
          </a:p>
        </p:txBody>
      </p:sp>
      <p:cxnSp>
        <p:nvCxnSpPr>
          <p:cNvPr id="57385" name="AutoShape 41"/>
          <p:cNvCxnSpPr>
            <a:cxnSpLocks noChangeShapeType="1"/>
            <a:stCxn id="57383" idx="3"/>
            <a:endCxn id="57384" idx="1"/>
          </p:cNvCxnSpPr>
          <p:nvPr/>
        </p:nvCxnSpPr>
        <p:spPr bwMode="auto">
          <a:xfrm>
            <a:off x="2286000" y="1577975"/>
            <a:ext cx="838200" cy="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cxnSp>
        <p:nvCxnSpPr>
          <p:cNvPr id="57386" name="AutoShape 42"/>
          <p:cNvCxnSpPr>
            <a:cxnSpLocks noChangeShapeType="1"/>
            <a:stCxn id="57383" idx="2"/>
            <a:endCxn id="57348" idx="0"/>
          </p:cNvCxnSpPr>
          <p:nvPr/>
        </p:nvCxnSpPr>
        <p:spPr bwMode="auto">
          <a:xfrm rot="5400000">
            <a:off x="883443" y="2393157"/>
            <a:ext cx="976313" cy="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sp>
        <p:nvSpPr>
          <p:cNvPr id="57387" name="Text Box 43"/>
          <p:cNvSpPr txBox="1">
            <a:spLocks noChangeArrowheads="1"/>
          </p:cNvSpPr>
          <p:nvPr/>
        </p:nvSpPr>
        <p:spPr bwMode="auto">
          <a:xfrm>
            <a:off x="2667000" y="1219200"/>
            <a:ext cx="32067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Courier New" pitchFamily="49" charset="0"/>
                <a:ea typeface="楷体_GB2312" pitchFamily="49" charset="-122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3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3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3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7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3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73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7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73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3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7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73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73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7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 animBg="1"/>
      <p:bldP spid="57350" grpId="0" uiExpand="1" build="p" animBg="1"/>
      <p:bldP spid="57351" grpId="0" uiExpand="1" build="p" animBg="1"/>
      <p:bldP spid="57359" grpId="0" uiExpand="1" build="p" animBg="1"/>
      <p:bldP spid="57360" grpId="0" uiExpand="1" build="p" animBg="1"/>
      <p:bldP spid="57364" grpId="0" uiExpand="1" build="p" animBg="1"/>
      <p:bldP spid="57365" grpId="0" build="p" animBg="1"/>
      <p:bldP spid="57368" grpId="0" uiExpand="1" build="p" animBg="1"/>
      <p:bldP spid="57372" grpId="0"/>
      <p:bldP spid="57373" grpId="0"/>
      <p:bldP spid="57374" grpId="0"/>
      <p:bldP spid="57375" grpId="0"/>
      <p:bldP spid="57376" grpId="0"/>
      <p:bldP spid="57379" grpId="0"/>
      <p:bldP spid="57380" grpId="0"/>
      <p:bldP spid="57381" grpId="0"/>
      <p:bldP spid="57383" grpId="0" build="p" animBg="1"/>
      <p:bldP spid="57384" grpId="0" build="p" animBg="1"/>
      <p:bldP spid="573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64515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1120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ACTION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GOTO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4658" name="Rectangle 146"/>
          <p:cNvSpPr>
            <a:spLocks noChangeArrowheads="1"/>
          </p:cNvSpPr>
          <p:nvPr/>
        </p:nvSpPr>
        <p:spPr bwMode="auto">
          <a:xfrm>
            <a:off x="1600200" y="23622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S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64659" name="Rectangle 147"/>
          <p:cNvSpPr>
            <a:spLocks noChangeArrowheads="1"/>
          </p:cNvSpPr>
          <p:nvPr/>
        </p:nvSpPr>
        <p:spPr bwMode="auto">
          <a:xfrm>
            <a:off x="6019800" y="2362200"/>
            <a:ext cx="36671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1</a:t>
            </a:r>
            <a:endParaRPr lang="en-US" altLang="zh-CN" sz="2400" b="1" baseline="-25000"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64662" name="Rectangle 150"/>
          <p:cNvSpPr>
            <a:spLocks noChangeArrowheads="1"/>
          </p:cNvSpPr>
          <p:nvPr/>
        </p:nvSpPr>
        <p:spPr bwMode="auto">
          <a:xfrm>
            <a:off x="6934200" y="3276600"/>
            <a:ext cx="36671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3</a:t>
            </a:r>
            <a:endParaRPr lang="en-US" altLang="zh-CN" sz="2400" b="1" baseline="-25000"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64663" name="Rectangle 151"/>
          <p:cNvSpPr>
            <a:spLocks noChangeArrowheads="1"/>
          </p:cNvSpPr>
          <p:nvPr/>
        </p:nvSpPr>
        <p:spPr bwMode="auto">
          <a:xfrm>
            <a:off x="2293938" y="32004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S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4</a:t>
            </a:r>
          </a:p>
        </p:txBody>
      </p:sp>
      <p:sp>
        <p:nvSpPr>
          <p:cNvPr id="64664" name="Rectangle 152"/>
          <p:cNvSpPr>
            <a:spLocks noChangeArrowheads="1"/>
          </p:cNvSpPr>
          <p:nvPr/>
        </p:nvSpPr>
        <p:spPr bwMode="auto">
          <a:xfrm>
            <a:off x="1600200" y="4010025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64665" name="Rectangle 153"/>
          <p:cNvSpPr>
            <a:spLocks noChangeArrowheads="1"/>
          </p:cNvSpPr>
          <p:nvPr/>
        </p:nvSpPr>
        <p:spPr bwMode="auto">
          <a:xfrm>
            <a:off x="2293938" y="4010025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64666" name="Rectangle 154"/>
          <p:cNvSpPr>
            <a:spLocks noChangeArrowheads="1"/>
          </p:cNvSpPr>
          <p:nvPr/>
        </p:nvSpPr>
        <p:spPr bwMode="auto">
          <a:xfrm>
            <a:off x="2989263" y="4010025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64667" name="Rectangle 155"/>
          <p:cNvSpPr>
            <a:spLocks noChangeArrowheads="1"/>
          </p:cNvSpPr>
          <p:nvPr/>
        </p:nvSpPr>
        <p:spPr bwMode="auto">
          <a:xfrm>
            <a:off x="3683000" y="4010025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64668" name="Rectangle 156"/>
          <p:cNvSpPr>
            <a:spLocks noChangeArrowheads="1"/>
          </p:cNvSpPr>
          <p:nvPr/>
        </p:nvSpPr>
        <p:spPr bwMode="auto">
          <a:xfrm>
            <a:off x="4378325" y="4010025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64669" name="Rectangle 157"/>
          <p:cNvSpPr>
            <a:spLocks noChangeArrowheads="1"/>
          </p:cNvSpPr>
          <p:nvPr/>
        </p:nvSpPr>
        <p:spPr bwMode="auto">
          <a:xfrm>
            <a:off x="5075238" y="4010025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64670" name="Rectangle 158"/>
          <p:cNvSpPr>
            <a:spLocks noChangeArrowheads="1"/>
          </p:cNvSpPr>
          <p:nvPr/>
        </p:nvSpPr>
        <p:spPr bwMode="auto">
          <a:xfrm>
            <a:off x="3581400" y="4391025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S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8</a:t>
            </a:r>
          </a:p>
        </p:txBody>
      </p:sp>
      <p:sp>
        <p:nvSpPr>
          <p:cNvPr id="64673" name="Rectangle 161"/>
          <p:cNvSpPr>
            <a:spLocks noChangeArrowheads="1"/>
          </p:cNvSpPr>
          <p:nvPr/>
        </p:nvSpPr>
        <p:spPr bwMode="auto">
          <a:xfrm>
            <a:off x="1600200" y="60198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1</a:t>
            </a:r>
          </a:p>
        </p:txBody>
      </p:sp>
      <p:sp>
        <p:nvSpPr>
          <p:cNvPr id="64674" name="Rectangle 162"/>
          <p:cNvSpPr>
            <a:spLocks noChangeArrowheads="1"/>
          </p:cNvSpPr>
          <p:nvPr/>
        </p:nvSpPr>
        <p:spPr bwMode="auto">
          <a:xfrm>
            <a:off x="2293938" y="60198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1</a:t>
            </a:r>
          </a:p>
        </p:txBody>
      </p:sp>
      <p:sp>
        <p:nvSpPr>
          <p:cNvPr id="64675" name="Rectangle 163"/>
          <p:cNvSpPr>
            <a:spLocks noChangeArrowheads="1"/>
          </p:cNvSpPr>
          <p:nvPr/>
        </p:nvSpPr>
        <p:spPr bwMode="auto">
          <a:xfrm>
            <a:off x="2989263" y="60198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1</a:t>
            </a:r>
          </a:p>
        </p:txBody>
      </p:sp>
      <p:sp>
        <p:nvSpPr>
          <p:cNvPr id="64676" name="Rectangle 164"/>
          <p:cNvSpPr>
            <a:spLocks noChangeArrowheads="1"/>
          </p:cNvSpPr>
          <p:nvPr/>
        </p:nvSpPr>
        <p:spPr bwMode="auto">
          <a:xfrm>
            <a:off x="3683000" y="60198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1</a:t>
            </a:r>
          </a:p>
        </p:txBody>
      </p:sp>
      <p:sp>
        <p:nvSpPr>
          <p:cNvPr id="64677" name="Rectangle 165"/>
          <p:cNvSpPr>
            <a:spLocks noChangeArrowheads="1"/>
          </p:cNvSpPr>
          <p:nvPr/>
        </p:nvSpPr>
        <p:spPr bwMode="auto">
          <a:xfrm>
            <a:off x="4378325" y="60198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1</a:t>
            </a:r>
          </a:p>
        </p:txBody>
      </p:sp>
      <p:sp>
        <p:nvSpPr>
          <p:cNvPr id="64678" name="Rectangle 166"/>
          <p:cNvSpPr>
            <a:spLocks noChangeArrowheads="1"/>
          </p:cNvSpPr>
          <p:nvPr/>
        </p:nvSpPr>
        <p:spPr bwMode="auto">
          <a:xfrm>
            <a:off x="5075238" y="60198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1</a:t>
            </a:r>
          </a:p>
        </p:txBody>
      </p:sp>
      <p:sp>
        <p:nvSpPr>
          <p:cNvPr id="64680" name="Rectangle 168"/>
          <p:cNvSpPr>
            <a:spLocks noChangeArrowheads="1"/>
          </p:cNvSpPr>
          <p:nvPr/>
        </p:nvSpPr>
        <p:spPr bwMode="auto">
          <a:xfrm>
            <a:off x="8015288" y="4343400"/>
            <a:ext cx="3667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7</a:t>
            </a:r>
            <a:endParaRPr lang="en-US" altLang="zh-CN" sz="2400" b="1" baseline="-25000"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64681" name="Rectangle 169"/>
          <p:cNvSpPr>
            <a:spLocks noChangeArrowheads="1"/>
          </p:cNvSpPr>
          <p:nvPr/>
        </p:nvSpPr>
        <p:spPr bwMode="auto">
          <a:xfrm>
            <a:off x="4267200" y="51816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S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9</a:t>
            </a:r>
          </a:p>
        </p:txBody>
      </p:sp>
      <p:sp>
        <p:nvSpPr>
          <p:cNvPr id="64682" name="Rectangle 170"/>
          <p:cNvSpPr>
            <a:spLocks noChangeArrowheads="1"/>
          </p:cNvSpPr>
          <p:nvPr/>
        </p:nvSpPr>
        <p:spPr bwMode="auto">
          <a:xfrm>
            <a:off x="1598613" y="48006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3</a:t>
            </a:r>
          </a:p>
        </p:txBody>
      </p:sp>
      <p:sp>
        <p:nvSpPr>
          <p:cNvPr id="64683" name="Rectangle 171"/>
          <p:cNvSpPr>
            <a:spLocks noChangeArrowheads="1"/>
          </p:cNvSpPr>
          <p:nvPr/>
        </p:nvSpPr>
        <p:spPr bwMode="auto">
          <a:xfrm>
            <a:off x="2292350" y="48006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3</a:t>
            </a:r>
          </a:p>
        </p:txBody>
      </p:sp>
      <p:sp>
        <p:nvSpPr>
          <p:cNvPr id="64684" name="Rectangle 172"/>
          <p:cNvSpPr>
            <a:spLocks noChangeArrowheads="1"/>
          </p:cNvSpPr>
          <p:nvPr/>
        </p:nvSpPr>
        <p:spPr bwMode="auto">
          <a:xfrm>
            <a:off x="2987675" y="48006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3</a:t>
            </a:r>
          </a:p>
        </p:txBody>
      </p:sp>
      <p:sp>
        <p:nvSpPr>
          <p:cNvPr id="64685" name="Rectangle 173"/>
          <p:cNvSpPr>
            <a:spLocks noChangeArrowheads="1"/>
          </p:cNvSpPr>
          <p:nvPr/>
        </p:nvSpPr>
        <p:spPr bwMode="auto">
          <a:xfrm>
            <a:off x="3681413" y="48006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3</a:t>
            </a:r>
          </a:p>
        </p:txBody>
      </p:sp>
      <p:sp>
        <p:nvSpPr>
          <p:cNvPr id="64686" name="Rectangle 174"/>
          <p:cNvSpPr>
            <a:spLocks noChangeArrowheads="1"/>
          </p:cNvSpPr>
          <p:nvPr/>
        </p:nvSpPr>
        <p:spPr bwMode="auto">
          <a:xfrm>
            <a:off x="4376738" y="48006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3</a:t>
            </a:r>
          </a:p>
        </p:txBody>
      </p:sp>
      <p:sp>
        <p:nvSpPr>
          <p:cNvPr id="64687" name="Rectangle 175"/>
          <p:cNvSpPr>
            <a:spLocks noChangeArrowheads="1"/>
          </p:cNvSpPr>
          <p:nvPr/>
        </p:nvSpPr>
        <p:spPr bwMode="auto">
          <a:xfrm>
            <a:off x="5073650" y="48006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3</a:t>
            </a:r>
          </a:p>
        </p:txBody>
      </p:sp>
      <p:sp>
        <p:nvSpPr>
          <p:cNvPr id="64688" name="Rectangle 176"/>
          <p:cNvSpPr>
            <a:spLocks noChangeArrowheads="1"/>
          </p:cNvSpPr>
          <p:nvPr/>
        </p:nvSpPr>
        <p:spPr bwMode="auto">
          <a:xfrm>
            <a:off x="4800600" y="2819400"/>
            <a:ext cx="73183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acc</a:t>
            </a:r>
            <a:endParaRPr lang="en-US" altLang="zh-CN" sz="2400" b="1" baseline="-25000"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64689" name="Oval 17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924800" y="6364288"/>
            <a:ext cx="555625" cy="493712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/>
              <a:t>go</a:t>
            </a:r>
          </a:p>
        </p:txBody>
      </p:sp>
      <p:sp>
        <p:nvSpPr>
          <p:cNvPr id="64691" name="Rectangle 179"/>
          <p:cNvSpPr>
            <a:spLocks noChangeArrowheads="1"/>
          </p:cNvSpPr>
          <p:nvPr/>
        </p:nvSpPr>
        <p:spPr bwMode="auto">
          <a:xfrm>
            <a:off x="2293938" y="35814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S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6</a:t>
            </a:r>
          </a:p>
        </p:txBody>
      </p:sp>
      <p:sp>
        <p:nvSpPr>
          <p:cNvPr id="64692" name="Rectangle 180"/>
          <p:cNvSpPr>
            <a:spLocks noChangeArrowheads="1"/>
          </p:cNvSpPr>
          <p:nvPr/>
        </p:nvSpPr>
        <p:spPr bwMode="auto">
          <a:xfrm>
            <a:off x="2895600" y="35814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S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5</a:t>
            </a:r>
          </a:p>
        </p:txBody>
      </p:sp>
      <p:sp>
        <p:nvSpPr>
          <p:cNvPr id="64693" name="Rectangle 181"/>
          <p:cNvSpPr>
            <a:spLocks noChangeArrowheads="1"/>
          </p:cNvSpPr>
          <p:nvPr/>
        </p:nvSpPr>
        <p:spPr bwMode="auto">
          <a:xfrm>
            <a:off x="1600200" y="55626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4</a:t>
            </a:r>
          </a:p>
        </p:txBody>
      </p:sp>
      <p:sp>
        <p:nvSpPr>
          <p:cNvPr id="64694" name="Rectangle 182"/>
          <p:cNvSpPr>
            <a:spLocks noChangeArrowheads="1"/>
          </p:cNvSpPr>
          <p:nvPr/>
        </p:nvSpPr>
        <p:spPr bwMode="auto">
          <a:xfrm>
            <a:off x="2293938" y="55626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4</a:t>
            </a:r>
          </a:p>
        </p:txBody>
      </p:sp>
      <p:sp>
        <p:nvSpPr>
          <p:cNvPr id="64695" name="Rectangle 183"/>
          <p:cNvSpPr>
            <a:spLocks noChangeArrowheads="1"/>
          </p:cNvSpPr>
          <p:nvPr/>
        </p:nvSpPr>
        <p:spPr bwMode="auto">
          <a:xfrm>
            <a:off x="2989263" y="55626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4</a:t>
            </a:r>
          </a:p>
        </p:txBody>
      </p:sp>
      <p:sp>
        <p:nvSpPr>
          <p:cNvPr id="64696" name="Rectangle 184"/>
          <p:cNvSpPr>
            <a:spLocks noChangeArrowheads="1"/>
          </p:cNvSpPr>
          <p:nvPr/>
        </p:nvSpPr>
        <p:spPr bwMode="auto">
          <a:xfrm>
            <a:off x="3683000" y="55626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4</a:t>
            </a:r>
          </a:p>
        </p:txBody>
      </p:sp>
      <p:sp>
        <p:nvSpPr>
          <p:cNvPr id="64697" name="Rectangle 185"/>
          <p:cNvSpPr>
            <a:spLocks noChangeArrowheads="1"/>
          </p:cNvSpPr>
          <p:nvPr/>
        </p:nvSpPr>
        <p:spPr bwMode="auto">
          <a:xfrm>
            <a:off x="4378325" y="55626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4</a:t>
            </a:r>
          </a:p>
        </p:txBody>
      </p:sp>
      <p:sp>
        <p:nvSpPr>
          <p:cNvPr id="64698" name="Rectangle 186"/>
          <p:cNvSpPr>
            <a:spLocks noChangeArrowheads="1"/>
          </p:cNvSpPr>
          <p:nvPr/>
        </p:nvSpPr>
        <p:spPr bwMode="auto">
          <a:xfrm>
            <a:off x="5075238" y="5562600"/>
            <a:ext cx="488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Courier New" pitchFamily="49" charset="0"/>
                <a:ea typeface="楷体_GB2312" pitchFamily="49" charset="-122"/>
              </a:rPr>
              <a:t>4</a:t>
            </a:r>
          </a:p>
        </p:txBody>
      </p:sp>
      <p:sp>
        <p:nvSpPr>
          <p:cNvPr id="64699" name="Rectangle 18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934200" y="0"/>
            <a:ext cx="2209800" cy="1628775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</a:rPr>
              <a:t>[0]S’→S</a:t>
            </a:r>
          </a:p>
          <a:p>
            <a:pPr algn="l"/>
            <a:r>
              <a:rPr lang="en-US" altLang="zh-CN" sz="2000" b="1">
                <a:latin typeface="Courier New" pitchFamily="49" charset="0"/>
              </a:rPr>
              <a:t>[1]S→aAcBe</a:t>
            </a:r>
          </a:p>
          <a:p>
            <a:pPr algn="l"/>
            <a:r>
              <a:rPr lang="en-US" altLang="zh-CN" sz="2000" b="1">
                <a:latin typeface="Courier New" pitchFamily="49" charset="0"/>
              </a:rPr>
              <a:t>[2]A→b </a:t>
            </a:r>
          </a:p>
          <a:p>
            <a:pPr algn="l"/>
            <a:r>
              <a:rPr lang="en-US" altLang="zh-CN" sz="2000" b="1">
                <a:latin typeface="Courier New" pitchFamily="49" charset="0"/>
              </a:rPr>
              <a:t>[3]A→Ab </a:t>
            </a:r>
          </a:p>
          <a:p>
            <a:pPr algn="l"/>
            <a:r>
              <a:rPr lang="en-US" altLang="zh-CN" sz="2000" b="1">
                <a:latin typeface="Courier New" pitchFamily="49" charset="0"/>
              </a:rPr>
              <a:t>[4]B→d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58" grpId="0"/>
      <p:bldP spid="64659" grpId="0"/>
      <p:bldP spid="64662" grpId="0"/>
      <p:bldP spid="64663" grpId="0"/>
      <p:bldP spid="64664" grpId="0"/>
      <p:bldP spid="64665" grpId="0"/>
      <p:bldP spid="64666" grpId="0"/>
      <p:bldP spid="64667" grpId="0"/>
      <p:bldP spid="64668" grpId="0"/>
      <p:bldP spid="64669" grpId="0"/>
      <p:bldP spid="64670" grpId="0"/>
      <p:bldP spid="64673" grpId="0"/>
      <p:bldP spid="64674" grpId="0"/>
      <p:bldP spid="64675" grpId="0"/>
      <p:bldP spid="64676" grpId="0"/>
      <p:bldP spid="64677" grpId="0"/>
      <p:bldP spid="64678" grpId="0"/>
      <p:bldP spid="64680" grpId="0"/>
      <p:bldP spid="64681" grpId="0"/>
      <p:bldP spid="64682" grpId="0"/>
      <p:bldP spid="64683" grpId="0"/>
      <p:bldP spid="64684" grpId="0"/>
      <p:bldP spid="64685" grpId="0"/>
      <p:bldP spid="64686" grpId="0"/>
      <p:bldP spid="64687" grpId="0"/>
      <p:bldP spid="64688" grpId="0"/>
      <p:bldP spid="64691" grpId="0"/>
      <p:bldP spid="64692" grpId="0"/>
      <p:bldP spid="64693" grpId="0"/>
      <p:bldP spid="64694" grpId="0"/>
      <p:bldP spid="64695" grpId="0"/>
      <p:bldP spid="64696" grpId="0"/>
      <p:bldP spid="64697" grpId="0"/>
      <p:bldP spid="646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4800"/>
          </a:xfrm>
        </p:spPr>
        <p:txBody>
          <a:bodyPr/>
          <a:lstStyle/>
          <a:p>
            <a:r>
              <a:rPr lang="zh-CN" altLang="en-US" sz="2400" dirty="0">
                <a:latin typeface="Courier New" pitchFamily="49" charset="0"/>
              </a:rPr>
              <a:t>符号串</a:t>
            </a:r>
            <a:r>
              <a:rPr lang="en-US" altLang="zh-CN" sz="2400" dirty="0" err="1">
                <a:latin typeface="Courier New" pitchFamily="49" charset="0"/>
              </a:rPr>
              <a:t>abbcde</a:t>
            </a:r>
            <a:r>
              <a:rPr lang="en-US" altLang="zh-CN" sz="2400" dirty="0">
                <a:latin typeface="Courier New" pitchFamily="49" charset="0"/>
              </a:rPr>
              <a:t># </a:t>
            </a:r>
          </a:p>
        </p:txBody>
      </p:sp>
      <p:graphicFrame>
        <p:nvGraphicFramePr>
          <p:cNvPr id="65681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770196"/>
              </p:ext>
            </p:extLst>
          </p:nvPr>
        </p:nvGraphicFramePr>
        <p:xfrm>
          <a:off x="533400" y="1813849"/>
          <a:ext cx="8221663" cy="4129751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步骤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状态栈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符号栈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输入串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ACTION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GOTO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abbcde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bbcde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bcde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bcde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aAb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cde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cde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#aAc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de#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02358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#aAcd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02357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aAcB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014679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#aAcBe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acc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5665" name="Rectangle 12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934200" y="0"/>
            <a:ext cx="2209800" cy="1628775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</a:rPr>
              <a:t>[0]S’→S</a:t>
            </a:r>
          </a:p>
          <a:p>
            <a:pPr algn="l"/>
            <a:r>
              <a:rPr lang="en-US" altLang="zh-CN" sz="2000" b="1">
                <a:latin typeface="Courier New" pitchFamily="49" charset="0"/>
              </a:rPr>
              <a:t>[1]S→aAcBe</a:t>
            </a:r>
          </a:p>
          <a:p>
            <a:pPr algn="l"/>
            <a:r>
              <a:rPr lang="en-US" altLang="zh-CN" sz="2000" b="1">
                <a:latin typeface="Courier New" pitchFamily="49" charset="0"/>
              </a:rPr>
              <a:t>[2]A→b </a:t>
            </a:r>
          </a:p>
          <a:p>
            <a:pPr algn="l"/>
            <a:r>
              <a:rPr lang="en-US" altLang="zh-CN" sz="2000" b="1">
                <a:latin typeface="Courier New" pitchFamily="49" charset="0"/>
              </a:rPr>
              <a:t>[3]A→Ab </a:t>
            </a:r>
          </a:p>
          <a:p>
            <a:pPr algn="l"/>
            <a:r>
              <a:rPr lang="en-US" altLang="zh-CN" sz="2000" b="1">
                <a:latin typeface="Courier New" pitchFamily="49" charset="0"/>
              </a:rPr>
              <a:t>[4]B→d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4800"/>
          </a:xfrm>
        </p:spPr>
        <p:txBody>
          <a:bodyPr/>
          <a:lstStyle/>
          <a:p>
            <a:r>
              <a:rPr lang="zh-CN" altLang="en-US" sz="2400">
                <a:latin typeface="Courier New" pitchFamily="49" charset="0"/>
              </a:rPr>
              <a:t>符号串</a:t>
            </a:r>
            <a:r>
              <a:rPr lang="en-US" altLang="zh-CN" sz="2400">
                <a:latin typeface="Courier New" pitchFamily="49" charset="0"/>
              </a:rPr>
              <a:t>abbbcde# </a:t>
            </a:r>
          </a:p>
        </p:txBody>
      </p:sp>
      <p:graphicFrame>
        <p:nvGraphicFramePr>
          <p:cNvPr id="65681" name="Group 145"/>
          <p:cNvGraphicFramePr>
            <a:graphicFrameLocks noGrp="1"/>
          </p:cNvGraphicFramePr>
          <p:nvPr/>
        </p:nvGraphicFramePr>
        <p:xfrm>
          <a:off x="533400" y="1147763"/>
          <a:ext cx="8221663" cy="4848889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步骤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状态栈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符号栈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输入串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ACTION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GOTO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abbbcde#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bbbcde#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bbcde#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bbcde#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bcde#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bcde#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cde#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cde#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#aAc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de#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02358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#aAcd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02357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#aAcB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014679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#aAcBe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acc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5665" name="Rectangle 12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934200" y="0"/>
            <a:ext cx="2209800" cy="1628775"/>
          </a:xfrm>
          <a:prstGeom prst="rect">
            <a:avLst/>
          </a:prstGeom>
          <a:solidFill>
            <a:srgbClr val="ADA4E0">
              <a:alpha val="50000"/>
            </a:srgb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000" b="1">
                <a:latin typeface="Courier New" pitchFamily="49" charset="0"/>
              </a:rPr>
              <a:t>[0]S’→S</a:t>
            </a:r>
          </a:p>
          <a:p>
            <a:pPr algn="l"/>
            <a:r>
              <a:rPr lang="en-US" altLang="zh-CN" sz="2000" b="1">
                <a:latin typeface="Courier New" pitchFamily="49" charset="0"/>
              </a:rPr>
              <a:t>[1]S→aAcBe</a:t>
            </a:r>
          </a:p>
          <a:p>
            <a:pPr algn="l"/>
            <a:r>
              <a:rPr lang="en-US" altLang="zh-CN" sz="2000" b="1">
                <a:latin typeface="Courier New" pitchFamily="49" charset="0"/>
              </a:rPr>
              <a:t>[2]A→b </a:t>
            </a:r>
          </a:p>
          <a:p>
            <a:pPr algn="l"/>
            <a:r>
              <a:rPr lang="en-US" altLang="zh-CN" sz="2000" b="1">
                <a:latin typeface="Courier New" pitchFamily="49" charset="0"/>
              </a:rPr>
              <a:t>[3]A→Ab </a:t>
            </a:r>
          </a:p>
          <a:p>
            <a:pPr algn="l"/>
            <a:r>
              <a:rPr lang="en-US" altLang="zh-CN" sz="2000" b="1">
                <a:latin typeface="Courier New" pitchFamily="49" charset="0"/>
              </a:rPr>
              <a:t>[4]B→d </a:t>
            </a:r>
          </a:p>
        </p:txBody>
      </p:sp>
    </p:spTree>
    <p:extLst>
      <p:ext uri="{BB962C8B-B14F-4D97-AF65-F5344CB8AC3E}">
        <p14:creationId xmlns:p14="http://schemas.microsoft.com/office/powerpoint/2010/main" val="301262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4800"/>
          </a:xfrm>
        </p:spPr>
        <p:txBody>
          <a:bodyPr/>
          <a:lstStyle/>
          <a:p>
            <a:r>
              <a:rPr lang="zh-CN" altLang="en-US" sz="2400">
                <a:latin typeface="Courier New" pitchFamily="49" charset="0"/>
              </a:rPr>
              <a:t>符号串</a:t>
            </a:r>
            <a:r>
              <a:rPr lang="en-US" altLang="zh-CN" sz="2400">
                <a:latin typeface="Courier New" pitchFamily="49" charset="0"/>
              </a:rPr>
              <a:t>abbce# </a:t>
            </a:r>
          </a:p>
        </p:txBody>
      </p:sp>
      <p:graphicFrame>
        <p:nvGraphicFramePr>
          <p:cNvPr id="66686" name="Group 126"/>
          <p:cNvGraphicFramePr>
            <a:graphicFrameLocks noGrp="1"/>
          </p:cNvGraphicFramePr>
          <p:nvPr/>
        </p:nvGraphicFramePr>
        <p:xfrm>
          <a:off x="533400" y="1066800"/>
          <a:ext cx="8221663" cy="2739613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步骤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状态栈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符号栈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输入串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ACTION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GOTO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abbce#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bbce#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bce#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bce#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ce#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ce#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0235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#aAc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e#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error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6680" name="Oval 12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827963" y="325438"/>
            <a:ext cx="879475" cy="493712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/>
              <a:t>back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练习题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954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练习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6.1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　</a:t>
            </a:r>
            <a:r>
              <a:rPr lang="zh-CN" altLang="en-US" dirty="0">
                <a:latin typeface="Courier New" pitchFamily="49" charset="0"/>
              </a:rPr>
              <a:t>证明：</a:t>
            </a:r>
            <a:r>
              <a:rPr lang="en-US" altLang="zh-CN" dirty="0" err="1">
                <a:latin typeface="Courier New" pitchFamily="49" charset="0"/>
              </a:rPr>
              <a:t>AdBd</a:t>
            </a:r>
            <a:r>
              <a:rPr lang="zh-CN" altLang="en-US" dirty="0">
                <a:latin typeface="Courier New" pitchFamily="49" charset="0"/>
              </a:rPr>
              <a:t>是文法</a:t>
            </a:r>
            <a:r>
              <a:rPr lang="en-US" altLang="zh-CN" dirty="0">
                <a:latin typeface="Courier New" pitchFamily="49" charset="0"/>
              </a:rPr>
              <a:t>G[S]</a:t>
            </a:r>
            <a:r>
              <a:rPr lang="zh-CN" altLang="en-US" dirty="0">
                <a:latin typeface="Courier New" pitchFamily="49" charset="0"/>
              </a:rPr>
              <a:t>的活前缀，说明活前缀在</a:t>
            </a:r>
            <a:r>
              <a:rPr lang="en-US" altLang="zh-CN" dirty="0">
                <a:latin typeface="Courier New" pitchFamily="49" charset="0"/>
              </a:rPr>
              <a:t>LR</a:t>
            </a:r>
            <a:r>
              <a:rPr lang="zh-CN" altLang="en-US" dirty="0">
                <a:latin typeface="Courier New" pitchFamily="49" charset="0"/>
              </a:rPr>
              <a:t>分析中的作用，并给出其分析过程</a:t>
            </a:r>
            <a:br>
              <a:rPr lang="zh-CN" altLang="en-US" dirty="0">
                <a:latin typeface="Courier New" pitchFamily="49" charset="0"/>
              </a:rPr>
            </a:br>
            <a:r>
              <a:rPr lang="zh-CN" altLang="en-US" dirty="0">
                <a:latin typeface="Courier New" pitchFamily="49" charset="0"/>
              </a:rPr>
              <a:t>（清华大学</a:t>
            </a:r>
            <a:r>
              <a:rPr lang="en-US" altLang="zh-CN" dirty="0">
                <a:latin typeface="Courier New" pitchFamily="49" charset="0"/>
              </a:rPr>
              <a:t>2000</a:t>
            </a:r>
            <a:r>
              <a:rPr lang="zh-CN" altLang="en-US" dirty="0">
                <a:latin typeface="Courier New" pitchFamily="49" charset="0"/>
              </a:rPr>
              <a:t>年 ）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3581400" cy="3276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S→AdB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A→a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A→</a:t>
            </a:r>
            <a:r>
              <a:rPr lang="en-US" altLang="zh-CN" sz="2800">
                <a:latin typeface="Courier New" pitchFamily="49" charset="0"/>
                <a:sym typeface="Symbol" pitchFamily="18" charset="2"/>
              </a:rPr>
              <a:t>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  <a:sym typeface="Symbol" pitchFamily="18" charset="2"/>
              </a:rPr>
              <a:t>B</a:t>
            </a:r>
            <a:r>
              <a:rPr lang="en-US" altLang="zh-CN" sz="2800">
                <a:latin typeface="Courier New" pitchFamily="49" charset="0"/>
              </a:rPr>
              <a:t>→b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B→Bdb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</a:rPr>
              <a:t>B→</a:t>
            </a:r>
            <a:r>
              <a:rPr lang="en-US" altLang="zh-CN" sz="2800">
                <a:latin typeface="Courier New" pitchFamily="49" charset="0"/>
                <a:sym typeface="Symbol" pitchFamily="18" charset="2"/>
              </a:rPr>
              <a:t>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943</TotalTime>
  <Words>842</Words>
  <Application>Microsoft Office PowerPoint</Application>
  <PresentationFormat>全屏显示(4:3)</PresentationFormat>
  <Paragraphs>341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Arial</vt:lpstr>
      <vt:lpstr>Arial Black</vt:lpstr>
      <vt:lpstr>Courier New</vt:lpstr>
      <vt:lpstr>Times New Roman</vt:lpstr>
      <vt:lpstr>Wingdings</vt:lpstr>
      <vt:lpstr>Pixel</vt:lpstr>
      <vt:lpstr>第六章 自底向上    LR分析方法</vt:lpstr>
      <vt:lpstr>作业  对下面文法</vt:lpstr>
      <vt:lpstr>PowerPoint 演示文稿</vt:lpstr>
      <vt:lpstr>PowerPoint 演示文稿</vt:lpstr>
      <vt:lpstr>符号串abbcde# </vt:lpstr>
      <vt:lpstr>符号串abbbcde# </vt:lpstr>
      <vt:lpstr>符号串abbce# </vt:lpstr>
      <vt:lpstr>练习题</vt:lpstr>
      <vt:lpstr>练习6.1　证明：AdBd是文法G[S]的活前缀，说明活前缀在LR分析中的作用，并给出其分析过程 （清华大学2000年 ）</vt:lpstr>
      <vt:lpstr>1．构造识别活前缀的可规自动机</vt:lpstr>
      <vt:lpstr>第七章　知识点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</dc:creator>
  <cp:lastModifiedBy>Wang Hong</cp:lastModifiedBy>
  <cp:revision>194</cp:revision>
  <cp:lastPrinted>1601-01-01T00:00:00Z</cp:lastPrinted>
  <dcterms:created xsi:type="dcterms:W3CDTF">1601-01-01T00:00:00Z</dcterms:created>
  <dcterms:modified xsi:type="dcterms:W3CDTF">2021-11-01T14:26:50Z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