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0" r:id="rId1"/>
  </p:sldMasterIdLst>
  <p:notesMasterIdLst>
    <p:notesMasterId r:id="rId88"/>
  </p:notesMasterIdLst>
  <p:handoutMasterIdLst>
    <p:handoutMasterId r:id="rId89"/>
  </p:handoutMasterIdLst>
  <p:sldIdLst>
    <p:sldId id="257" r:id="rId2"/>
    <p:sldId id="258" r:id="rId3"/>
    <p:sldId id="343" r:id="rId4"/>
    <p:sldId id="349" r:id="rId5"/>
    <p:sldId id="271" r:id="rId6"/>
    <p:sldId id="273" r:id="rId7"/>
    <p:sldId id="274" r:id="rId8"/>
    <p:sldId id="300" r:id="rId9"/>
    <p:sldId id="301" r:id="rId10"/>
    <p:sldId id="344" r:id="rId11"/>
    <p:sldId id="368" r:id="rId12"/>
    <p:sldId id="299" r:id="rId13"/>
    <p:sldId id="356" r:id="rId14"/>
    <p:sldId id="306" r:id="rId15"/>
    <p:sldId id="308" r:id="rId16"/>
    <p:sldId id="312" r:id="rId17"/>
    <p:sldId id="318" r:id="rId18"/>
    <p:sldId id="314" r:id="rId19"/>
    <p:sldId id="347" r:id="rId20"/>
    <p:sldId id="348" r:id="rId21"/>
    <p:sldId id="317" r:id="rId22"/>
    <p:sldId id="321" r:id="rId23"/>
    <p:sldId id="324" r:id="rId24"/>
    <p:sldId id="325" r:id="rId25"/>
    <p:sldId id="326" r:id="rId26"/>
    <p:sldId id="351" r:id="rId27"/>
    <p:sldId id="322"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339" r:id="rId41"/>
    <p:sldId id="369" r:id="rId42"/>
    <p:sldId id="259" r:id="rId43"/>
    <p:sldId id="260" r:id="rId44"/>
    <p:sldId id="357" r:id="rId45"/>
    <p:sldId id="358" r:id="rId46"/>
    <p:sldId id="360" r:id="rId47"/>
    <p:sldId id="359" r:id="rId48"/>
    <p:sldId id="361" r:id="rId49"/>
    <p:sldId id="350" r:id="rId50"/>
    <p:sldId id="276" r:id="rId51"/>
    <p:sldId id="277" r:id="rId52"/>
    <p:sldId id="278" r:id="rId53"/>
    <p:sldId id="279" r:id="rId54"/>
    <p:sldId id="280" r:id="rId55"/>
    <p:sldId id="281" r:id="rId56"/>
    <p:sldId id="282" r:id="rId57"/>
    <p:sldId id="283" r:id="rId58"/>
    <p:sldId id="284" r:id="rId59"/>
    <p:sldId id="285" r:id="rId60"/>
    <p:sldId id="286" r:id="rId61"/>
    <p:sldId id="287" r:id="rId62"/>
    <p:sldId id="288" r:id="rId63"/>
    <p:sldId id="289" r:id="rId64"/>
    <p:sldId id="290" r:id="rId65"/>
    <p:sldId id="291" r:id="rId66"/>
    <p:sldId id="292" r:id="rId67"/>
    <p:sldId id="293" r:id="rId68"/>
    <p:sldId id="294" r:id="rId69"/>
    <p:sldId id="295" r:id="rId70"/>
    <p:sldId id="296" r:id="rId71"/>
    <p:sldId id="352" r:id="rId72"/>
    <p:sldId id="320" r:id="rId73"/>
    <p:sldId id="275" r:id="rId74"/>
    <p:sldId id="341" r:id="rId75"/>
    <p:sldId id="362" r:id="rId76"/>
    <p:sldId id="353" r:id="rId77"/>
    <p:sldId id="297" r:id="rId78"/>
    <p:sldId id="298" r:id="rId79"/>
    <p:sldId id="354" r:id="rId80"/>
    <p:sldId id="363" r:id="rId81"/>
    <p:sldId id="364" r:id="rId82"/>
    <p:sldId id="365" r:id="rId83"/>
    <p:sldId id="366" r:id="rId84"/>
    <p:sldId id="367" r:id="rId85"/>
    <p:sldId id="370" r:id="rId86"/>
    <p:sldId id="340" r:id="rId87"/>
  </p:sldIdLst>
  <p:sldSz cx="9144000" cy="6858000" type="screen4x3"/>
  <p:notesSz cx="6858000" cy="9144000"/>
  <p:defaultTextStyle>
    <a:defPPr>
      <a:defRPr lang="zh-CN"/>
    </a:defPPr>
    <a:lvl1pPr algn="ctr" rtl="0" fontAlgn="base">
      <a:spcBef>
        <a:spcPct val="0"/>
      </a:spcBef>
      <a:spcAft>
        <a:spcPct val="0"/>
      </a:spcAft>
      <a:defRPr kumimoji="1" b="1" kern="1200">
        <a:solidFill>
          <a:srgbClr val="CC3300"/>
        </a:solidFill>
        <a:latin typeface="Arial" charset="0"/>
        <a:ea typeface="楷体_GB2312" pitchFamily="49" charset="-122"/>
        <a:cs typeface="+mn-cs"/>
      </a:defRPr>
    </a:lvl1pPr>
    <a:lvl2pPr marL="457200" algn="ctr" rtl="0" fontAlgn="base">
      <a:spcBef>
        <a:spcPct val="0"/>
      </a:spcBef>
      <a:spcAft>
        <a:spcPct val="0"/>
      </a:spcAft>
      <a:defRPr kumimoji="1" b="1" kern="1200">
        <a:solidFill>
          <a:srgbClr val="CC3300"/>
        </a:solidFill>
        <a:latin typeface="Arial" charset="0"/>
        <a:ea typeface="楷体_GB2312" pitchFamily="49" charset="-122"/>
        <a:cs typeface="+mn-cs"/>
      </a:defRPr>
    </a:lvl2pPr>
    <a:lvl3pPr marL="914400" algn="ctr" rtl="0" fontAlgn="base">
      <a:spcBef>
        <a:spcPct val="0"/>
      </a:spcBef>
      <a:spcAft>
        <a:spcPct val="0"/>
      </a:spcAft>
      <a:defRPr kumimoji="1" b="1" kern="1200">
        <a:solidFill>
          <a:srgbClr val="CC3300"/>
        </a:solidFill>
        <a:latin typeface="Arial" charset="0"/>
        <a:ea typeface="楷体_GB2312" pitchFamily="49" charset="-122"/>
        <a:cs typeface="+mn-cs"/>
      </a:defRPr>
    </a:lvl3pPr>
    <a:lvl4pPr marL="1371600" algn="ctr" rtl="0" fontAlgn="base">
      <a:spcBef>
        <a:spcPct val="0"/>
      </a:spcBef>
      <a:spcAft>
        <a:spcPct val="0"/>
      </a:spcAft>
      <a:defRPr kumimoji="1" b="1" kern="1200">
        <a:solidFill>
          <a:srgbClr val="CC3300"/>
        </a:solidFill>
        <a:latin typeface="Arial" charset="0"/>
        <a:ea typeface="楷体_GB2312" pitchFamily="49" charset="-122"/>
        <a:cs typeface="+mn-cs"/>
      </a:defRPr>
    </a:lvl4pPr>
    <a:lvl5pPr marL="1828800" algn="ctr" rtl="0" fontAlgn="base">
      <a:spcBef>
        <a:spcPct val="0"/>
      </a:spcBef>
      <a:spcAft>
        <a:spcPct val="0"/>
      </a:spcAft>
      <a:defRPr kumimoji="1" b="1" kern="1200">
        <a:solidFill>
          <a:srgbClr val="CC3300"/>
        </a:solidFill>
        <a:latin typeface="Arial" charset="0"/>
        <a:ea typeface="楷体_GB2312" pitchFamily="49" charset="-122"/>
        <a:cs typeface="+mn-cs"/>
      </a:defRPr>
    </a:lvl5pPr>
    <a:lvl6pPr marL="2286000" algn="l" defTabSz="914400" rtl="0" eaLnBrk="1" latinLnBrk="0" hangingPunct="1">
      <a:defRPr kumimoji="1" b="1" kern="1200">
        <a:solidFill>
          <a:srgbClr val="CC3300"/>
        </a:solidFill>
        <a:latin typeface="Arial" charset="0"/>
        <a:ea typeface="楷体_GB2312" pitchFamily="49" charset="-122"/>
        <a:cs typeface="+mn-cs"/>
      </a:defRPr>
    </a:lvl6pPr>
    <a:lvl7pPr marL="2743200" algn="l" defTabSz="914400" rtl="0" eaLnBrk="1" latinLnBrk="0" hangingPunct="1">
      <a:defRPr kumimoji="1" b="1" kern="1200">
        <a:solidFill>
          <a:srgbClr val="CC3300"/>
        </a:solidFill>
        <a:latin typeface="Arial" charset="0"/>
        <a:ea typeface="楷体_GB2312" pitchFamily="49" charset="-122"/>
        <a:cs typeface="+mn-cs"/>
      </a:defRPr>
    </a:lvl7pPr>
    <a:lvl8pPr marL="3200400" algn="l" defTabSz="914400" rtl="0" eaLnBrk="1" latinLnBrk="0" hangingPunct="1">
      <a:defRPr kumimoji="1" b="1" kern="1200">
        <a:solidFill>
          <a:srgbClr val="CC3300"/>
        </a:solidFill>
        <a:latin typeface="Arial" charset="0"/>
        <a:ea typeface="楷体_GB2312" pitchFamily="49" charset="-122"/>
        <a:cs typeface="+mn-cs"/>
      </a:defRPr>
    </a:lvl8pPr>
    <a:lvl9pPr marL="3657600" algn="l" defTabSz="914400" rtl="0" eaLnBrk="1" latinLnBrk="0" hangingPunct="1">
      <a:defRPr kumimoji="1" b="1" kern="1200">
        <a:solidFill>
          <a:srgbClr val="CC3300"/>
        </a:solidFill>
        <a:latin typeface="Arial"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008000"/>
    <a:srgbClr val="195F91"/>
    <a:srgbClr val="5F7D85"/>
    <a:srgbClr val="58B6C0"/>
    <a:srgbClr val="FFFFFF"/>
    <a:srgbClr val="6699FF"/>
    <a:srgbClr val="0000FF"/>
    <a:srgbClr val="71DA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2" autoAdjust="0"/>
    <p:restoredTop sz="93498" autoAdjust="0"/>
  </p:normalViewPr>
  <p:slideViewPr>
    <p:cSldViewPr>
      <p:cViewPr varScale="1">
        <p:scale>
          <a:sx n="115" d="100"/>
          <a:sy n="115" d="100"/>
        </p:scale>
        <p:origin x="1500" y="90"/>
      </p:cViewPr>
      <p:guideLst>
        <p:guide orient="horz" pos="2160"/>
        <p:guide pos="2880"/>
      </p:guideLst>
    </p:cSldViewPr>
  </p:slideViewPr>
  <p:outlineViewPr>
    <p:cViewPr>
      <p:scale>
        <a:sx n="33" d="100"/>
        <a:sy n="33" d="100"/>
      </p:scale>
      <p:origin x="90" y="90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2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91F1BE-FB92-4530-B4CC-FFC3CA38CD74}"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2B834B3B-6711-40CE-AA33-4E22875F3141}">
      <dgm:prSet phldrT="[文本]" custT="1"/>
      <dgm:spPr/>
      <dgm:t>
        <a:bodyPr/>
        <a:lstStyle/>
        <a:p>
          <a:r>
            <a:rPr lang="zh-CN" altLang="en-US" sz="2000" b="1" dirty="0">
              <a:effectLst>
                <a:outerShdw blurRad="38100" dist="38100" dir="2700000" algn="tl">
                  <a:srgbClr val="000000">
                    <a:alpha val="43137"/>
                  </a:srgbClr>
                </a:outerShdw>
              </a:effectLst>
            </a:rPr>
            <a:t>基本块</a:t>
          </a:r>
        </a:p>
      </dgm:t>
    </dgm:pt>
    <dgm:pt modelId="{741D5541-061D-43B8-8AB0-877C1DFCB222}" type="parTrans" cxnId="{78778407-5C65-4093-B022-4B0E38006157}">
      <dgm:prSet/>
      <dgm:spPr/>
      <dgm:t>
        <a:bodyPr/>
        <a:lstStyle/>
        <a:p>
          <a:endParaRPr lang="zh-CN" altLang="en-US" sz="2000"/>
        </a:p>
      </dgm:t>
    </dgm:pt>
    <dgm:pt modelId="{724C5248-EC1E-46F0-BC68-DCA423903B85}" type="sibTrans" cxnId="{78778407-5C65-4093-B022-4B0E38006157}">
      <dgm:prSet/>
      <dgm:spPr/>
      <dgm:t>
        <a:bodyPr/>
        <a:lstStyle/>
        <a:p>
          <a:endParaRPr lang="zh-CN" altLang="en-US" sz="2000"/>
        </a:p>
      </dgm:t>
    </dgm:pt>
    <dgm:pt modelId="{5E6C6011-874B-4ED0-BE1F-359EB6A32595}">
      <dgm:prSet phldrT="[文本]" custT="1"/>
      <dgm:spPr/>
      <dgm:t>
        <a:bodyPr rIns="180000"/>
        <a:lstStyle/>
        <a:p>
          <a:r>
            <a:rPr lang="zh-CN" altLang="en-US" sz="1800" dirty="0"/>
            <a:t>用于局部优化</a:t>
          </a:r>
        </a:p>
      </dgm:t>
    </dgm:pt>
    <dgm:pt modelId="{2906B1F4-2B93-4B2D-B319-2F8291088DC6}" type="parTrans" cxnId="{A38FBE2C-ADEE-4013-9B14-614D83AE088F}">
      <dgm:prSet/>
      <dgm:spPr/>
      <dgm:t>
        <a:bodyPr/>
        <a:lstStyle/>
        <a:p>
          <a:endParaRPr lang="zh-CN" altLang="en-US" sz="2000"/>
        </a:p>
      </dgm:t>
    </dgm:pt>
    <dgm:pt modelId="{A35B3BDB-456D-4920-BA83-3EE6213EC2BD}" type="sibTrans" cxnId="{A38FBE2C-ADEE-4013-9B14-614D83AE088F}">
      <dgm:prSet/>
      <dgm:spPr/>
      <dgm:t>
        <a:bodyPr/>
        <a:lstStyle/>
        <a:p>
          <a:endParaRPr lang="zh-CN" altLang="en-US" sz="2000"/>
        </a:p>
      </dgm:t>
    </dgm:pt>
    <dgm:pt modelId="{16793E1B-2281-4DC9-B5C9-F316FD6ECA06}">
      <dgm:prSet phldrT="[文本]" custT="1"/>
      <dgm:spPr/>
      <dgm:t>
        <a:bodyPr/>
        <a:lstStyle/>
        <a:p>
          <a:r>
            <a:rPr lang="zh-CN" altLang="en-US" sz="2000" b="1" dirty="0">
              <a:effectLst>
                <a:outerShdw blurRad="38100" dist="38100" dir="2700000" algn="tl">
                  <a:srgbClr val="000000">
                    <a:alpha val="43137"/>
                  </a:srgbClr>
                </a:outerShdw>
              </a:effectLst>
            </a:rPr>
            <a:t>流图</a:t>
          </a:r>
        </a:p>
      </dgm:t>
    </dgm:pt>
    <dgm:pt modelId="{9B1A030E-A5B0-4762-AF8C-0AD6FED20234}" type="parTrans" cxnId="{932EEB4A-0113-47E5-BC35-1146AD3213B3}">
      <dgm:prSet/>
      <dgm:spPr/>
      <dgm:t>
        <a:bodyPr/>
        <a:lstStyle/>
        <a:p>
          <a:endParaRPr lang="zh-CN" altLang="en-US" sz="2000"/>
        </a:p>
      </dgm:t>
    </dgm:pt>
    <dgm:pt modelId="{ED3E8389-9E9A-4DCC-9ED4-0761DE41AF92}" type="sibTrans" cxnId="{932EEB4A-0113-47E5-BC35-1146AD3213B3}">
      <dgm:prSet/>
      <dgm:spPr/>
      <dgm:t>
        <a:bodyPr/>
        <a:lstStyle/>
        <a:p>
          <a:endParaRPr lang="zh-CN" altLang="en-US" sz="2000"/>
        </a:p>
      </dgm:t>
    </dgm:pt>
    <dgm:pt modelId="{AB9EF313-41E2-4266-A9F6-10A12EF1A573}">
      <dgm:prSet phldrT="[文本]" custT="1"/>
      <dgm:spPr/>
      <dgm:t>
        <a:bodyPr rIns="180000"/>
        <a:lstStyle/>
        <a:p>
          <a:r>
            <a:rPr lang="zh-CN" altLang="en-US" sz="1800" dirty="0"/>
            <a:t>用于循环优化和全局优化</a:t>
          </a:r>
        </a:p>
      </dgm:t>
    </dgm:pt>
    <dgm:pt modelId="{BC2C4D07-EB26-4998-9799-B45516003D84}" type="parTrans" cxnId="{4F589F0A-254C-411F-9C81-3AC1CE8489AB}">
      <dgm:prSet/>
      <dgm:spPr/>
      <dgm:t>
        <a:bodyPr/>
        <a:lstStyle/>
        <a:p>
          <a:endParaRPr lang="zh-CN" altLang="en-US" sz="2000"/>
        </a:p>
      </dgm:t>
    </dgm:pt>
    <dgm:pt modelId="{5EE595C0-5A35-4FCD-8DB0-1C4D4C545CC8}" type="sibTrans" cxnId="{4F589F0A-254C-411F-9C81-3AC1CE8489AB}">
      <dgm:prSet/>
      <dgm:spPr/>
      <dgm:t>
        <a:bodyPr/>
        <a:lstStyle/>
        <a:p>
          <a:endParaRPr lang="zh-CN" altLang="en-US" sz="2000"/>
        </a:p>
      </dgm:t>
    </dgm:pt>
    <dgm:pt modelId="{F67FE686-8BC4-48E7-A8A9-6853B928C507}">
      <dgm:prSet phldrT="[文本]" custT="1"/>
      <dgm:spPr/>
      <dgm:t>
        <a:bodyPr rIns="180000"/>
        <a:lstStyle/>
        <a:p>
          <a:r>
            <a:rPr lang="zh-CN" altLang="en-US" sz="1800" dirty="0"/>
            <a:t>需要把程序看作一个整体来收集信息</a:t>
          </a:r>
          <a:r>
            <a:rPr lang="en-US" altLang="zh-CN" sz="1800" dirty="0"/>
            <a:t>,</a:t>
          </a:r>
          <a:r>
            <a:rPr lang="zh-CN" altLang="en-US" sz="1800" dirty="0"/>
            <a:t>需分析基本块的控制流程关系</a:t>
          </a:r>
          <a:r>
            <a:rPr lang="en-US" altLang="zh-CN" sz="1800" dirty="0"/>
            <a:t>,</a:t>
          </a:r>
          <a:r>
            <a:rPr lang="zh-CN" altLang="en-US" sz="1800" dirty="0"/>
            <a:t>分析基本块内部以及基本块之间的变量赋值变化情况</a:t>
          </a:r>
        </a:p>
      </dgm:t>
    </dgm:pt>
    <dgm:pt modelId="{7D7E118E-6CE5-43B3-BF40-1B7ACEA83FB5}" type="parTrans" cxnId="{E5369F31-74FB-4652-8408-12A7FD0F4645}">
      <dgm:prSet/>
      <dgm:spPr/>
      <dgm:t>
        <a:bodyPr/>
        <a:lstStyle/>
        <a:p>
          <a:endParaRPr lang="zh-CN" altLang="en-US" sz="2000"/>
        </a:p>
      </dgm:t>
    </dgm:pt>
    <dgm:pt modelId="{81DAE7B4-49C1-4B15-A898-5A2497CF974E}" type="sibTrans" cxnId="{E5369F31-74FB-4652-8408-12A7FD0F4645}">
      <dgm:prSet/>
      <dgm:spPr/>
      <dgm:t>
        <a:bodyPr/>
        <a:lstStyle/>
        <a:p>
          <a:endParaRPr lang="zh-CN" altLang="en-US" sz="2000"/>
        </a:p>
      </dgm:t>
    </dgm:pt>
    <dgm:pt modelId="{B1B3D980-7F90-4D2A-B91F-E4A0D2DEFD3C}">
      <dgm:prSet phldrT="[文本]" custT="1"/>
      <dgm:spPr>
        <a:solidFill>
          <a:schemeClr val="accent6">
            <a:lumMod val="75000"/>
          </a:schemeClr>
        </a:solidFill>
      </dgm:spPr>
      <dgm:t>
        <a:bodyPr/>
        <a:lstStyle/>
        <a:p>
          <a:r>
            <a:rPr lang="zh-CN" altLang="en-US" sz="2000" b="1" dirty="0">
              <a:effectLst>
                <a:outerShdw blurRad="38100" dist="38100" dir="2700000" algn="tl">
                  <a:srgbClr val="000000">
                    <a:alpha val="43137"/>
                  </a:srgbClr>
                </a:outerShdw>
              </a:effectLst>
            </a:rPr>
            <a:t>循环查找算法</a:t>
          </a:r>
        </a:p>
      </dgm:t>
    </dgm:pt>
    <dgm:pt modelId="{7203C84B-DF4A-44C6-91D3-B3C1D9E9DB05}" type="parTrans" cxnId="{2F85B1A1-3BB4-49E4-9D90-532978A5EE8D}">
      <dgm:prSet/>
      <dgm:spPr/>
      <dgm:t>
        <a:bodyPr/>
        <a:lstStyle/>
        <a:p>
          <a:endParaRPr lang="zh-CN" altLang="en-US" sz="2000"/>
        </a:p>
      </dgm:t>
    </dgm:pt>
    <dgm:pt modelId="{9216C6B6-DB1C-40EE-B4A1-45A2DD69450F}" type="sibTrans" cxnId="{2F85B1A1-3BB4-49E4-9D90-532978A5EE8D}">
      <dgm:prSet/>
      <dgm:spPr/>
      <dgm:t>
        <a:bodyPr/>
        <a:lstStyle/>
        <a:p>
          <a:endParaRPr lang="zh-CN" altLang="en-US" sz="2000"/>
        </a:p>
      </dgm:t>
    </dgm:pt>
    <dgm:pt modelId="{22658782-2A1E-4BC9-87D3-D8D5AF776EE6}">
      <dgm:prSet phldrT="[文本]" custT="1"/>
      <dgm:spPr/>
      <dgm:t>
        <a:bodyPr rIns="180000"/>
        <a:lstStyle/>
        <a:p>
          <a:r>
            <a:rPr lang="zh-CN" altLang="en-US" sz="1800" dirty="0"/>
            <a:t>大多数应用程序的绝大多数运行时间都花费在循环部分</a:t>
          </a:r>
          <a:r>
            <a:rPr lang="en-US" altLang="zh-CN" sz="1800" dirty="0"/>
            <a:t>,</a:t>
          </a:r>
          <a:r>
            <a:rPr lang="zh-CN" altLang="en-US" sz="1800" dirty="0"/>
            <a:t>因此循环优化具有决定性意义</a:t>
          </a:r>
          <a:r>
            <a:rPr lang="en-US" altLang="zh-CN" sz="1800" dirty="0"/>
            <a:t>.</a:t>
          </a:r>
          <a:r>
            <a:rPr lang="zh-CN" altLang="en-US" sz="1800" dirty="0"/>
            <a:t>通过流图可以找出程序的循环结构</a:t>
          </a:r>
        </a:p>
      </dgm:t>
    </dgm:pt>
    <dgm:pt modelId="{353C22D6-DB69-40C4-9812-93175FB70A5E}" type="parTrans" cxnId="{6CA6EF9C-6A6A-4F35-A148-BA65D9722643}">
      <dgm:prSet/>
      <dgm:spPr/>
      <dgm:t>
        <a:bodyPr/>
        <a:lstStyle/>
        <a:p>
          <a:endParaRPr lang="zh-CN" altLang="en-US" sz="2000"/>
        </a:p>
      </dgm:t>
    </dgm:pt>
    <dgm:pt modelId="{F05598E1-9BA9-4391-9A3A-8EDCDB914CA6}" type="sibTrans" cxnId="{6CA6EF9C-6A6A-4F35-A148-BA65D9722643}">
      <dgm:prSet/>
      <dgm:spPr/>
      <dgm:t>
        <a:bodyPr/>
        <a:lstStyle/>
        <a:p>
          <a:endParaRPr lang="zh-CN" altLang="en-US" sz="2000"/>
        </a:p>
      </dgm:t>
    </dgm:pt>
    <dgm:pt modelId="{D28EFBAA-6A97-4CBF-B8C8-09376F65B553}">
      <dgm:prSet phldrT="[文本]" custT="1"/>
      <dgm:spPr/>
      <dgm:t>
        <a:bodyPr rIns="180000"/>
        <a:lstStyle/>
        <a:p>
          <a:r>
            <a:rPr lang="zh-CN" altLang="en-US" sz="1800" dirty="0"/>
            <a:t>用于循环优化</a:t>
          </a:r>
        </a:p>
      </dgm:t>
    </dgm:pt>
    <dgm:pt modelId="{1645BFB2-5D6A-4CA6-867C-723BA3BC9010}" type="parTrans" cxnId="{5B0A795B-0953-4D08-91F0-A5BEDE0D9D4C}">
      <dgm:prSet/>
      <dgm:spPr/>
      <dgm:t>
        <a:bodyPr/>
        <a:lstStyle/>
        <a:p>
          <a:endParaRPr lang="zh-CN" altLang="en-US" sz="2000"/>
        </a:p>
      </dgm:t>
    </dgm:pt>
    <dgm:pt modelId="{AAAB5236-6F3C-4F66-9BC9-5ADDC0E8C875}" type="sibTrans" cxnId="{5B0A795B-0953-4D08-91F0-A5BEDE0D9D4C}">
      <dgm:prSet/>
      <dgm:spPr/>
      <dgm:t>
        <a:bodyPr/>
        <a:lstStyle/>
        <a:p>
          <a:endParaRPr lang="zh-CN" altLang="en-US" sz="2000"/>
        </a:p>
      </dgm:t>
    </dgm:pt>
    <dgm:pt modelId="{875EE96F-13C7-46A2-8243-C3B2D6E8E6D6}" type="pres">
      <dgm:prSet presAssocID="{DD91F1BE-FB92-4530-B4CC-FFC3CA38CD74}" presName="linear" presStyleCnt="0">
        <dgm:presLayoutVars>
          <dgm:dir/>
          <dgm:animLvl val="lvl"/>
          <dgm:resizeHandles val="exact"/>
        </dgm:presLayoutVars>
      </dgm:prSet>
      <dgm:spPr/>
    </dgm:pt>
    <dgm:pt modelId="{DB719882-F1B4-4E9E-B02C-CE055AB63B68}" type="pres">
      <dgm:prSet presAssocID="{2B834B3B-6711-40CE-AA33-4E22875F3141}" presName="parentLin" presStyleCnt="0"/>
      <dgm:spPr/>
    </dgm:pt>
    <dgm:pt modelId="{E3D6A9DF-9C51-42CD-9D8A-BC7AFACAEF35}" type="pres">
      <dgm:prSet presAssocID="{2B834B3B-6711-40CE-AA33-4E22875F3141}" presName="parentLeftMargin" presStyleLbl="node1" presStyleIdx="0" presStyleCnt="3"/>
      <dgm:spPr/>
    </dgm:pt>
    <dgm:pt modelId="{EE117812-2926-427F-A998-0FB851D8420B}" type="pres">
      <dgm:prSet presAssocID="{2B834B3B-6711-40CE-AA33-4E22875F3141}" presName="parentText" presStyleLbl="node1" presStyleIdx="0" presStyleCnt="3">
        <dgm:presLayoutVars>
          <dgm:chMax val="0"/>
          <dgm:bulletEnabled val="1"/>
        </dgm:presLayoutVars>
      </dgm:prSet>
      <dgm:spPr/>
    </dgm:pt>
    <dgm:pt modelId="{71E8FCFF-CA88-4B71-8A6B-C4DAFEBE634C}" type="pres">
      <dgm:prSet presAssocID="{2B834B3B-6711-40CE-AA33-4E22875F3141}" presName="negativeSpace" presStyleCnt="0"/>
      <dgm:spPr/>
    </dgm:pt>
    <dgm:pt modelId="{6F978927-FE8F-48CD-8EFF-E45DBC414946}" type="pres">
      <dgm:prSet presAssocID="{2B834B3B-6711-40CE-AA33-4E22875F3141}" presName="childText" presStyleLbl="conFgAcc1" presStyleIdx="0" presStyleCnt="3">
        <dgm:presLayoutVars>
          <dgm:bulletEnabled val="1"/>
        </dgm:presLayoutVars>
      </dgm:prSet>
      <dgm:spPr/>
    </dgm:pt>
    <dgm:pt modelId="{B11745E8-BD2B-4507-9D73-6540D64E94F6}" type="pres">
      <dgm:prSet presAssocID="{724C5248-EC1E-46F0-BC68-DCA423903B85}" presName="spaceBetweenRectangles" presStyleCnt="0"/>
      <dgm:spPr/>
    </dgm:pt>
    <dgm:pt modelId="{D9CB7B86-2287-470C-9298-81A10A504A01}" type="pres">
      <dgm:prSet presAssocID="{16793E1B-2281-4DC9-B5C9-F316FD6ECA06}" presName="parentLin" presStyleCnt="0"/>
      <dgm:spPr/>
    </dgm:pt>
    <dgm:pt modelId="{82A45CEF-C49C-47F2-8870-6CED23F2007F}" type="pres">
      <dgm:prSet presAssocID="{16793E1B-2281-4DC9-B5C9-F316FD6ECA06}" presName="parentLeftMargin" presStyleLbl="node1" presStyleIdx="0" presStyleCnt="3"/>
      <dgm:spPr/>
    </dgm:pt>
    <dgm:pt modelId="{9B13C471-F195-4DE8-AB5D-0ABB02C61F9C}" type="pres">
      <dgm:prSet presAssocID="{16793E1B-2281-4DC9-B5C9-F316FD6ECA06}" presName="parentText" presStyleLbl="node1" presStyleIdx="1" presStyleCnt="3">
        <dgm:presLayoutVars>
          <dgm:chMax val="0"/>
          <dgm:bulletEnabled val="1"/>
        </dgm:presLayoutVars>
      </dgm:prSet>
      <dgm:spPr/>
    </dgm:pt>
    <dgm:pt modelId="{912E7C63-3D0D-4CCF-9B6E-575E0F051713}" type="pres">
      <dgm:prSet presAssocID="{16793E1B-2281-4DC9-B5C9-F316FD6ECA06}" presName="negativeSpace" presStyleCnt="0"/>
      <dgm:spPr/>
    </dgm:pt>
    <dgm:pt modelId="{498501D9-4836-4604-BE31-5BACBC4A8897}" type="pres">
      <dgm:prSet presAssocID="{16793E1B-2281-4DC9-B5C9-F316FD6ECA06}" presName="childText" presStyleLbl="conFgAcc1" presStyleIdx="1" presStyleCnt="3">
        <dgm:presLayoutVars>
          <dgm:bulletEnabled val="1"/>
        </dgm:presLayoutVars>
      </dgm:prSet>
      <dgm:spPr/>
    </dgm:pt>
    <dgm:pt modelId="{A86234E2-59F3-4554-A4B3-5DEB70E09F28}" type="pres">
      <dgm:prSet presAssocID="{ED3E8389-9E9A-4DCC-9ED4-0761DE41AF92}" presName="spaceBetweenRectangles" presStyleCnt="0"/>
      <dgm:spPr/>
    </dgm:pt>
    <dgm:pt modelId="{25487E92-715E-494A-B442-2ABCC502A7BA}" type="pres">
      <dgm:prSet presAssocID="{B1B3D980-7F90-4D2A-B91F-E4A0D2DEFD3C}" presName="parentLin" presStyleCnt="0"/>
      <dgm:spPr/>
    </dgm:pt>
    <dgm:pt modelId="{88279828-90CF-4973-976E-C27C624E42A5}" type="pres">
      <dgm:prSet presAssocID="{B1B3D980-7F90-4D2A-B91F-E4A0D2DEFD3C}" presName="parentLeftMargin" presStyleLbl="node1" presStyleIdx="1" presStyleCnt="3"/>
      <dgm:spPr/>
    </dgm:pt>
    <dgm:pt modelId="{B1EF2317-50F6-4A94-8BC7-420498CD8C65}" type="pres">
      <dgm:prSet presAssocID="{B1B3D980-7F90-4D2A-B91F-E4A0D2DEFD3C}" presName="parentText" presStyleLbl="node1" presStyleIdx="2" presStyleCnt="3">
        <dgm:presLayoutVars>
          <dgm:chMax val="0"/>
          <dgm:bulletEnabled val="1"/>
        </dgm:presLayoutVars>
      </dgm:prSet>
      <dgm:spPr/>
    </dgm:pt>
    <dgm:pt modelId="{717DC44B-E9E3-40C5-B026-C556E78EC246}" type="pres">
      <dgm:prSet presAssocID="{B1B3D980-7F90-4D2A-B91F-E4A0D2DEFD3C}" presName="negativeSpace" presStyleCnt="0"/>
      <dgm:spPr/>
    </dgm:pt>
    <dgm:pt modelId="{BD4CCD50-FA6D-4E84-ABB6-02080D1339BE}" type="pres">
      <dgm:prSet presAssocID="{B1B3D980-7F90-4D2A-B91F-E4A0D2DEFD3C}" presName="childText" presStyleLbl="conFgAcc1" presStyleIdx="2" presStyleCnt="3">
        <dgm:presLayoutVars>
          <dgm:bulletEnabled val="1"/>
        </dgm:presLayoutVars>
      </dgm:prSet>
      <dgm:spPr/>
    </dgm:pt>
  </dgm:ptLst>
  <dgm:cxnLst>
    <dgm:cxn modelId="{390DAD03-B590-4FE1-A717-08342D3D6019}" type="presOf" srcId="{22658782-2A1E-4BC9-87D3-D8D5AF776EE6}" destId="{BD4CCD50-FA6D-4E84-ABB6-02080D1339BE}" srcOrd="0" destOrd="1" presId="urn:microsoft.com/office/officeart/2005/8/layout/list1"/>
    <dgm:cxn modelId="{54C10605-07DF-43E5-94F5-E7A091EFD6EE}" type="presOf" srcId="{2B834B3B-6711-40CE-AA33-4E22875F3141}" destId="{E3D6A9DF-9C51-42CD-9D8A-BC7AFACAEF35}" srcOrd="0" destOrd="0" presId="urn:microsoft.com/office/officeart/2005/8/layout/list1"/>
    <dgm:cxn modelId="{E6DDD705-7274-4D4B-BE7A-68418F80C22A}" type="presOf" srcId="{B1B3D980-7F90-4D2A-B91F-E4A0D2DEFD3C}" destId="{B1EF2317-50F6-4A94-8BC7-420498CD8C65}" srcOrd="1" destOrd="0" presId="urn:microsoft.com/office/officeart/2005/8/layout/list1"/>
    <dgm:cxn modelId="{78778407-5C65-4093-B022-4B0E38006157}" srcId="{DD91F1BE-FB92-4530-B4CC-FFC3CA38CD74}" destId="{2B834B3B-6711-40CE-AA33-4E22875F3141}" srcOrd="0" destOrd="0" parTransId="{741D5541-061D-43B8-8AB0-877C1DFCB222}" sibTransId="{724C5248-EC1E-46F0-BC68-DCA423903B85}"/>
    <dgm:cxn modelId="{4F589F0A-254C-411F-9C81-3AC1CE8489AB}" srcId="{16793E1B-2281-4DC9-B5C9-F316FD6ECA06}" destId="{AB9EF313-41E2-4266-A9F6-10A12EF1A573}" srcOrd="0" destOrd="0" parTransId="{BC2C4D07-EB26-4998-9799-B45516003D84}" sibTransId="{5EE595C0-5A35-4FCD-8DB0-1C4D4C545CC8}"/>
    <dgm:cxn modelId="{EB7D7423-8515-4AB4-AD63-918AEA78FCC7}" type="presOf" srcId="{D28EFBAA-6A97-4CBF-B8C8-09376F65B553}" destId="{BD4CCD50-FA6D-4E84-ABB6-02080D1339BE}" srcOrd="0" destOrd="0" presId="urn:microsoft.com/office/officeart/2005/8/layout/list1"/>
    <dgm:cxn modelId="{A38FBE2C-ADEE-4013-9B14-614D83AE088F}" srcId="{2B834B3B-6711-40CE-AA33-4E22875F3141}" destId="{5E6C6011-874B-4ED0-BE1F-359EB6A32595}" srcOrd="0" destOrd="0" parTransId="{2906B1F4-2B93-4B2D-B319-2F8291088DC6}" sibTransId="{A35B3BDB-456D-4920-BA83-3EE6213EC2BD}"/>
    <dgm:cxn modelId="{E5369F31-74FB-4652-8408-12A7FD0F4645}" srcId="{16793E1B-2281-4DC9-B5C9-F316FD6ECA06}" destId="{F67FE686-8BC4-48E7-A8A9-6853B928C507}" srcOrd="1" destOrd="0" parTransId="{7D7E118E-6CE5-43B3-BF40-1B7ACEA83FB5}" sibTransId="{81DAE7B4-49C1-4B15-A898-5A2497CF974E}"/>
    <dgm:cxn modelId="{47C89C32-3651-498D-8771-4D28923A384E}" type="presOf" srcId="{5E6C6011-874B-4ED0-BE1F-359EB6A32595}" destId="{6F978927-FE8F-48CD-8EFF-E45DBC414946}" srcOrd="0" destOrd="0" presId="urn:microsoft.com/office/officeart/2005/8/layout/list1"/>
    <dgm:cxn modelId="{78D8CB32-5E84-46BA-9106-474E37788FCC}" type="presOf" srcId="{F67FE686-8BC4-48E7-A8A9-6853B928C507}" destId="{498501D9-4836-4604-BE31-5BACBC4A8897}" srcOrd="0" destOrd="1" presId="urn:microsoft.com/office/officeart/2005/8/layout/list1"/>
    <dgm:cxn modelId="{5B0A795B-0953-4D08-91F0-A5BEDE0D9D4C}" srcId="{B1B3D980-7F90-4D2A-B91F-E4A0D2DEFD3C}" destId="{D28EFBAA-6A97-4CBF-B8C8-09376F65B553}" srcOrd="0" destOrd="0" parTransId="{1645BFB2-5D6A-4CA6-867C-723BA3BC9010}" sibTransId="{AAAB5236-6F3C-4F66-9BC9-5ADDC0E8C875}"/>
    <dgm:cxn modelId="{932EEB4A-0113-47E5-BC35-1146AD3213B3}" srcId="{DD91F1BE-FB92-4530-B4CC-FFC3CA38CD74}" destId="{16793E1B-2281-4DC9-B5C9-F316FD6ECA06}" srcOrd="1" destOrd="0" parTransId="{9B1A030E-A5B0-4762-AF8C-0AD6FED20234}" sibTransId="{ED3E8389-9E9A-4DCC-9ED4-0761DE41AF92}"/>
    <dgm:cxn modelId="{79CFE850-623F-4610-B1D5-6FAC507C8DC4}" type="presOf" srcId="{DD91F1BE-FB92-4530-B4CC-FFC3CA38CD74}" destId="{875EE96F-13C7-46A2-8243-C3B2D6E8E6D6}" srcOrd="0" destOrd="0" presId="urn:microsoft.com/office/officeart/2005/8/layout/list1"/>
    <dgm:cxn modelId="{C4FD8C76-ECCA-4299-8521-6F59774B7FC1}" type="presOf" srcId="{16793E1B-2281-4DC9-B5C9-F316FD6ECA06}" destId="{82A45CEF-C49C-47F2-8870-6CED23F2007F}" srcOrd="0" destOrd="0" presId="urn:microsoft.com/office/officeart/2005/8/layout/list1"/>
    <dgm:cxn modelId="{D5124259-5802-42A5-98D8-727B3FCA74EB}" type="presOf" srcId="{AB9EF313-41E2-4266-A9F6-10A12EF1A573}" destId="{498501D9-4836-4604-BE31-5BACBC4A8897}" srcOrd="0" destOrd="0" presId="urn:microsoft.com/office/officeart/2005/8/layout/list1"/>
    <dgm:cxn modelId="{6CA6EF9C-6A6A-4F35-A148-BA65D9722643}" srcId="{B1B3D980-7F90-4D2A-B91F-E4A0D2DEFD3C}" destId="{22658782-2A1E-4BC9-87D3-D8D5AF776EE6}" srcOrd="1" destOrd="0" parTransId="{353C22D6-DB69-40C4-9812-93175FB70A5E}" sibTransId="{F05598E1-9BA9-4391-9A3A-8EDCDB914CA6}"/>
    <dgm:cxn modelId="{2F85B1A1-3BB4-49E4-9D90-532978A5EE8D}" srcId="{DD91F1BE-FB92-4530-B4CC-FFC3CA38CD74}" destId="{B1B3D980-7F90-4D2A-B91F-E4A0D2DEFD3C}" srcOrd="2" destOrd="0" parTransId="{7203C84B-DF4A-44C6-91D3-B3C1D9E9DB05}" sibTransId="{9216C6B6-DB1C-40EE-B4A1-45A2DD69450F}"/>
    <dgm:cxn modelId="{18352FBF-7E18-49F8-933C-21927D8CB1D2}" type="presOf" srcId="{2B834B3B-6711-40CE-AA33-4E22875F3141}" destId="{EE117812-2926-427F-A998-0FB851D8420B}" srcOrd="1" destOrd="0" presId="urn:microsoft.com/office/officeart/2005/8/layout/list1"/>
    <dgm:cxn modelId="{48626BC4-FFA0-4511-9478-4923EF2C6D85}" type="presOf" srcId="{16793E1B-2281-4DC9-B5C9-F316FD6ECA06}" destId="{9B13C471-F195-4DE8-AB5D-0ABB02C61F9C}" srcOrd="1" destOrd="0" presId="urn:microsoft.com/office/officeart/2005/8/layout/list1"/>
    <dgm:cxn modelId="{0A23DBF1-A482-46FA-8CCF-E538F5EC8241}" type="presOf" srcId="{B1B3D980-7F90-4D2A-B91F-E4A0D2DEFD3C}" destId="{88279828-90CF-4973-976E-C27C624E42A5}" srcOrd="0" destOrd="0" presId="urn:microsoft.com/office/officeart/2005/8/layout/list1"/>
    <dgm:cxn modelId="{7E935E4A-AD50-43C6-B7F6-88B5B7162582}" type="presParOf" srcId="{875EE96F-13C7-46A2-8243-C3B2D6E8E6D6}" destId="{DB719882-F1B4-4E9E-B02C-CE055AB63B68}" srcOrd="0" destOrd="0" presId="urn:microsoft.com/office/officeart/2005/8/layout/list1"/>
    <dgm:cxn modelId="{43E56069-7759-4920-BE01-40EC40BB0E79}" type="presParOf" srcId="{DB719882-F1B4-4E9E-B02C-CE055AB63B68}" destId="{E3D6A9DF-9C51-42CD-9D8A-BC7AFACAEF35}" srcOrd="0" destOrd="0" presId="urn:microsoft.com/office/officeart/2005/8/layout/list1"/>
    <dgm:cxn modelId="{C3681941-51B7-4693-B5D9-22EC6153440F}" type="presParOf" srcId="{DB719882-F1B4-4E9E-B02C-CE055AB63B68}" destId="{EE117812-2926-427F-A998-0FB851D8420B}" srcOrd="1" destOrd="0" presId="urn:microsoft.com/office/officeart/2005/8/layout/list1"/>
    <dgm:cxn modelId="{AD88E6B0-A028-4AD9-81FA-403FA4D8ACF6}" type="presParOf" srcId="{875EE96F-13C7-46A2-8243-C3B2D6E8E6D6}" destId="{71E8FCFF-CA88-4B71-8A6B-C4DAFEBE634C}" srcOrd="1" destOrd="0" presId="urn:microsoft.com/office/officeart/2005/8/layout/list1"/>
    <dgm:cxn modelId="{E59D83C3-9FA3-4CCD-9A94-8009C7B2107E}" type="presParOf" srcId="{875EE96F-13C7-46A2-8243-C3B2D6E8E6D6}" destId="{6F978927-FE8F-48CD-8EFF-E45DBC414946}" srcOrd="2" destOrd="0" presId="urn:microsoft.com/office/officeart/2005/8/layout/list1"/>
    <dgm:cxn modelId="{CF851EF0-5474-435D-AA34-1D84A5D5540D}" type="presParOf" srcId="{875EE96F-13C7-46A2-8243-C3B2D6E8E6D6}" destId="{B11745E8-BD2B-4507-9D73-6540D64E94F6}" srcOrd="3" destOrd="0" presId="urn:microsoft.com/office/officeart/2005/8/layout/list1"/>
    <dgm:cxn modelId="{349F912F-2A40-4F26-BF10-66C1A830F3A9}" type="presParOf" srcId="{875EE96F-13C7-46A2-8243-C3B2D6E8E6D6}" destId="{D9CB7B86-2287-470C-9298-81A10A504A01}" srcOrd="4" destOrd="0" presId="urn:microsoft.com/office/officeart/2005/8/layout/list1"/>
    <dgm:cxn modelId="{FD01F030-0793-4403-8D1A-7B21632DDED1}" type="presParOf" srcId="{D9CB7B86-2287-470C-9298-81A10A504A01}" destId="{82A45CEF-C49C-47F2-8870-6CED23F2007F}" srcOrd="0" destOrd="0" presId="urn:microsoft.com/office/officeart/2005/8/layout/list1"/>
    <dgm:cxn modelId="{7C01E8F1-5204-4060-B1FD-89618582BE03}" type="presParOf" srcId="{D9CB7B86-2287-470C-9298-81A10A504A01}" destId="{9B13C471-F195-4DE8-AB5D-0ABB02C61F9C}" srcOrd="1" destOrd="0" presId="urn:microsoft.com/office/officeart/2005/8/layout/list1"/>
    <dgm:cxn modelId="{163ACE8B-D687-4842-A927-EDAB687A6074}" type="presParOf" srcId="{875EE96F-13C7-46A2-8243-C3B2D6E8E6D6}" destId="{912E7C63-3D0D-4CCF-9B6E-575E0F051713}" srcOrd="5" destOrd="0" presId="urn:microsoft.com/office/officeart/2005/8/layout/list1"/>
    <dgm:cxn modelId="{9D022E81-40B4-4BDD-9691-BA3BD3247421}" type="presParOf" srcId="{875EE96F-13C7-46A2-8243-C3B2D6E8E6D6}" destId="{498501D9-4836-4604-BE31-5BACBC4A8897}" srcOrd="6" destOrd="0" presId="urn:microsoft.com/office/officeart/2005/8/layout/list1"/>
    <dgm:cxn modelId="{274EA5BA-8DD4-4984-B554-AD8615328789}" type="presParOf" srcId="{875EE96F-13C7-46A2-8243-C3B2D6E8E6D6}" destId="{A86234E2-59F3-4554-A4B3-5DEB70E09F28}" srcOrd="7" destOrd="0" presId="urn:microsoft.com/office/officeart/2005/8/layout/list1"/>
    <dgm:cxn modelId="{6854CEF9-20F0-48DF-A27F-3494B2D22A27}" type="presParOf" srcId="{875EE96F-13C7-46A2-8243-C3B2D6E8E6D6}" destId="{25487E92-715E-494A-B442-2ABCC502A7BA}" srcOrd="8" destOrd="0" presId="urn:microsoft.com/office/officeart/2005/8/layout/list1"/>
    <dgm:cxn modelId="{EFDBCD7F-AF4B-4F6E-981B-94F7CDC2C014}" type="presParOf" srcId="{25487E92-715E-494A-B442-2ABCC502A7BA}" destId="{88279828-90CF-4973-976E-C27C624E42A5}" srcOrd="0" destOrd="0" presId="urn:microsoft.com/office/officeart/2005/8/layout/list1"/>
    <dgm:cxn modelId="{51021F3C-978C-4960-A9B2-0F3DB04B459A}" type="presParOf" srcId="{25487E92-715E-494A-B442-2ABCC502A7BA}" destId="{B1EF2317-50F6-4A94-8BC7-420498CD8C65}" srcOrd="1" destOrd="0" presId="urn:microsoft.com/office/officeart/2005/8/layout/list1"/>
    <dgm:cxn modelId="{D60192DC-C1A8-47F6-8EB6-355A59DD0222}" type="presParOf" srcId="{875EE96F-13C7-46A2-8243-C3B2D6E8E6D6}" destId="{717DC44B-E9E3-40C5-B026-C556E78EC246}" srcOrd="9" destOrd="0" presId="urn:microsoft.com/office/officeart/2005/8/layout/list1"/>
    <dgm:cxn modelId="{54F71056-F588-46DF-BBC9-0E433161713B}" type="presParOf" srcId="{875EE96F-13C7-46A2-8243-C3B2D6E8E6D6}" destId="{BD4CCD50-FA6D-4E84-ABB6-02080D1339B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3F217A-F28E-4377-9ECB-56EF7778529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9A2E714-88D3-42DA-96B3-2976E441EC32}">
      <dgm:prSet phldrT="[文本]"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入口语句</a:t>
          </a:r>
        </a:p>
      </dgm:t>
    </dgm:pt>
    <dgm:pt modelId="{210EFA96-5AD4-440E-8781-CA4EAE933AB2}" type="parTrans" cxnId="{05B3B7A7-8894-4607-B582-9126394CB22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12C2085-9DFE-41F2-B39E-FCECE117D0FD}" type="sibTrans" cxnId="{05B3B7A7-8894-4607-B582-9126394CB22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2BA0D54-3CD5-41EA-81FC-AA18E92EA613}">
      <dgm:prSet custT="1"/>
      <dgm:spPr/>
      <dgm:t>
        <a:bodyPr/>
        <a:lstStyle/>
        <a:p>
          <a:pPr indent="-360000">
            <a:buFont typeface="+mj-ea"/>
            <a:buAutoNum type="circleNumDbPlain"/>
          </a:pPr>
          <a:r>
            <a:rPr lang="zh-CN" altLang="en-US" sz="2000" dirty="0">
              <a:latin typeface="微软雅黑" panose="020B0503020204020204" pitchFamily="34" charset="-122"/>
              <a:ea typeface="微软雅黑" panose="020B0503020204020204" pitchFamily="34" charset="-122"/>
            </a:rPr>
            <a:t>程序的第一条语句</a:t>
          </a:r>
        </a:p>
      </dgm:t>
    </dgm:pt>
    <dgm:pt modelId="{2789ACC4-B4D1-4849-AE3B-62C1616F30C1}" type="parTrans" cxnId="{014260EE-A976-4205-BB45-493D1A5425B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B1F127E-24A5-4E48-938E-4726DC600DCA}" type="sibTrans" cxnId="{014260EE-A976-4205-BB45-493D1A5425B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2BD4406-2FF6-49AE-B3FA-CD552000DB83}">
      <dgm:prSet custT="1"/>
      <dgm:spPr/>
      <dgm:t>
        <a:bodyPr/>
        <a:lstStyle/>
        <a:p>
          <a:pPr indent="-360000">
            <a:buFont typeface="+mj-ea"/>
            <a:buAutoNum type="circleNumDbPlain"/>
          </a:pPr>
          <a:r>
            <a:rPr lang="zh-CN" altLang="en-US" sz="2000" dirty="0">
              <a:latin typeface="微软雅黑" panose="020B0503020204020204" pitchFamily="34" charset="-122"/>
              <a:ea typeface="微软雅黑" panose="020B0503020204020204" pitchFamily="34" charset="-122"/>
            </a:rPr>
            <a:t>条件转移语句或无条件转移语句的跳转目标语句</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goto</a:t>
          </a:r>
          <a:r>
            <a:rPr lang="en-US" altLang="zh-CN" sz="2000" dirty="0">
              <a:latin typeface="微软雅黑" panose="020B0503020204020204" pitchFamily="34" charset="-122"/>
              <a:ea typeface="微软雅黑" panose="020B0503020204020204" pitchFamily="34" charset="-122"/>
            </a:rPr>
            <a:t> - )</a:t>
          </a:r>
          <a:endParaRPr lang="zh-CN" altLang="en-US" sz="2000" dirty="0">
            <a:latin typeface="微软雅黑" panose="020B0503020204020204" pitchFamily="34" charset="-122"/>
            <a:ea typeface="微软雅黑" panose="020B0503020204020204" pitchFamily="34" charset="-122"/>
          </a:endParaRPr>
        </a:p>
      </dgm:t>
    </dgm:pt>
    <dgm:pt modelId="{2378691A-C144-4396-8F48-AD7EC281313F}" type="parTrans" cxnId="{140C93C4-712A-434F-B598-49564E7A2FE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52E71E3-25BB-46BA-8B3E-627EAC684399}" type="sibTrans" cxnId="{140C93C4-712A-434F-B598-49564E7A2FE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7497599-D044-40B7-94E4-C1EC5F07A69D}">
      <dgm:prSet custT="1"/>
      <dgm:spPr/>
      <dgm:t>
        <a:bodyPr/>
        <a:lstStyle/>
        <a:p>
          <a:pPr indent="-360000">
            <a:buFont typeface="+mj-ea"/>
            <a:buAutoNum type="circleNumDbPlain"/>
          </a:pPr>
          <a:r>
            <a:rPr lang="zh-CN" altLang="en-US" sz="2000" dirty="0">
              <a:latin typeface="微软雅黑" panose="020B0503020204020204" pitchFamily="34" charset="-122"/>
              <a:ea typeface="微软雅黑" panose="020B0503020204020204" pitchFamily="34" charset="-122"/>
            </a:rPr>
            <a:t>紧跟在条件转移语句后面的语句</a:t>
          </a:r>
        </a:p>
      </dgm:t>
    </dgm:pt>
    <dgm:pt modelId="{9FD67390-B0DA-4744-BEF1-55969EADDD7D}" type="parTrans" cxnId="{8A3280B2-5F33-4E89-82F2-3BF4CE530A8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09FAA3C-CDF0-4B2A-9643-49A445CE9EBA}" type="sibTrans" cxnId="{8A3280B2-5F33-4E89-82F2-3BF4CE530A8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D992CDC-6090-49E9-BFD0-742D4E263B19}" type="pres">
      <dgm:prSet presAssocID="{343F217A-F28E-4377-9ECB-56EF7778529D}" presName="Name0" presStyleCnt="0">
        <dgm:presLayoutVars>
          <dgm:dir/>
          <dgm:animLvl val="lvl"/>
          <dgm:resizeHandles val="exact"/>
        </dgm:presLayoutVars>
      </dgm:prSet>
      <dgm:spPr/>
    </dgm:pt>
    <dgm:pt modelId="{9526120A-FB92-40E4-B151-0CC07D50BC8D}" type="pres">
      <dgm:prSet presAssocID="{39A2E714-88D3-42DA-96B3-2976E441EC32}" presName="composite" presStyleCnt="0"/>
      <dgm:spPr/>
    </dgm:pt>
    <dgm:pt modelId="{52EFF725-F743-4D09-88D2-5A9642F384FB}" type="pres">
      <dgm:prSet presAssocID="{39A2E714-88D3-42DA-96B3-2976E441EC32}" presName="parTx" presStyleLbl="alignNode1" presStyleIdx="0" presStyleCnt="1" custScaleY="97826">
        <dgm:presLayoutVars>
          <dgm:chMax val="0"/>
          <dgm:chPref val="0"/>
          <dgm:bulletEnabled val="1"/>
        </dgm:presLayoutVars>
      </dgm:prSet>
      <dgm:spPr/>
    </dgm:pt>
    <dgm:pt modelId="{7A861379-B6BC-479D-8AF4-4711E21A7B40}" type="pres">
      <dgm:prSet presAssocID="{39A2E714-88D3-42DA-96B3-2976E441EC32}" presName="desTx" presStyleLbl="alignAccFollowNode1" presStyleIdx="0" presStyleCnt="1">
        <dgm:presLayoutVars>
          <dgm:bulletEnabled val="1"/>
        </dgm:presLayoutVars>
      </dgm:prSet>
      <dgm:spPr/>
    </dgm:pt>
  </dgm:ptLst>
  <dgm:cxnLst>
    <dgm:cxn modelId="{D4CF9721-E011-47B1-988E-3141721ACC83}" type="presOf" srcId="{39A2E714-88D3-42DA-96B3-2976E441EC32}" destId="{52EFF725-F743-4D09-88D2-5A9642F384FB}" srcOrd="0" destOrd="0" presId="urn:microsoft.com/office/officeart/2005/8/layout/hList1"/>
    <dgm:cxn modelId="{DF5A1147-5A67-4A97-AD8D-BCB5DB4EE009}" type="presOf" srcId="{47497599-D044-40B7-94E4-C1EC5F07A69D}" destId="{7A861379-B6BC-479D-8AF4-4711E21A7B40}" srcOrd="0" destOrd="2" presId="urn:microsoft.com/office/officeart/2005/8/layout/hList1"/>
    <dgm:cxn modelId="{CE26CC58-A1DB-4309-9AF7-8516E728B4EC}" type="presOf" srcId="{42BA0D54-3CD5-41EA-81FC-AA18E92EA613}" destId="{7A861379-B6BC-479D-8AF4-4711E21A7B40}" srcOrd="0" destOrd="0" presId="urn:microsoft.com/office/officeart/2005/8/layout/hList1"/>
    <dgm:cxn modelId="{05B3B7A7-8894-4607-B582-9126394CB22A}" srcId="{343F217A-F28E-4377-9ECB-56EF7778529D}" destId="{39A2E714-88D3-42DA-96B3-2976E441EC32}" srcOrd="0" destOrd="0" parTransId="{210EFA96-5AD4-440E-8781-CA4EAE933AB2}" sibTransId="{712C2085-9DFE-41F2-B39E-FCECE117D0FD}"/>
    <dgm:cxn modelId="{8A3280B2-5F33-4E89-82F2-3BF4CE530A85}" srcId="{39A2E714-88D3-42DA-96B3-2976E441EC32}" destId="{47497599-D044-40B7-94E4-C1EC5F07A69D}" srcOrd="2" destOrd="0" parTransId="{9FD67390-B0DA-4744-BEF1-55969EADDD7D}" sibTransId="{F09FAA3C-CDF0-4B2A-9643-49A445CE9EBA}"/>
    <dgm:cxn modelId="{140C93C4-712A-434F-B598-49564E7A2FE1}" srcId="{39A2E714-88D3-42DA-96B3-2976E441EC32}" destId="{B2BD4406-2FF6-49AE-B3FA-CD552000DB83}" srcOrd="1" destOrd="0" parTransId="{2378691A-C144-4396-8F48-AD7EC281313F}" sibTransId="{552E71E3-25BB-46BA-8B3E-627EAC684399}"/>
    <dgm:cxn modelId="{469AAEC4-980F-4BC4-B7FE-944DC112D3EE}" type="presOf" srcId="{B2BD4406-2FF6-49AE-B3FA-CD552000DB83}" destId="{7A861379-B6BC-479D-8AF4-4711E21A7B40}" srcOrd="0" destOrd="1" presId="urn:microsoft.com/office/officeart/2005/8/layout/hList1"/>
    <dgm:cxn modelId="{DEBBC8C4-AB94-4604-884F-B2D5C434A74E}" type="presOf" srcId="{343F217A-F28E-4377-9ECB-56EF7778529D}" destId="{2D992CDC-6090-49E9-BFD0-742D4E263B19}" srcOrd="0" destOrd="0" presId="urn:microsoft.com/office/officeart/2005/8/layout/hList1"/>
    <dgm:cxn modelId="{014260EE-A976-4205-BB45-493D1A5425B7}" srcId="{39A2E714-88D3-42DA-96B3-2976E441EC32}" destId="{42BA0D54-3CD5-41EA-81FC-AA18E92EA613}" srcOrd="0" destOrd="0" parTransId="{2789ACC4-B4D1-4849-AE3B-62C1616F30C1}" sibTransId="{9B1F127E-24A5-4E48-938E-4726DC600DCA}"/>
    <dgm:cxn modelId="{EBD8780B-244E-48DF-BE49-0D7B533C9A3C}" type="presParOf" srcId="{2D992CDC-6090-49E9-BFD0-742D4E263B19}" destId="{9526120A-FB92-40E4-B151-0CC07D50BC8D}" srcOrd="0" destOrd="0" presId="urn:microsoft.com/office/officeart/2005/8/layout/hList1"/>
    <dgm:cxn modelId="{3565682F-E123-43B0-8A46-E3CBC3C377A7}" type="presParOf" srcId="{9526120A-FB92-40E4-B151-0CC07D50BC8D}" destId="{52EFF725-F743-4D09-88D2-5A9642F384FB}" srcOrd="0" destOrd="0" presId="urn:microsoft.com/office/officeart/2005/8/layout/hList1"/>
    <dgm:cxn modelId="{148A8F88-3D6A-467B-9F94-F5D14D89E6CE}" type="presParOf" srcId="{9526120A-FB92-40E4-B151-0CC07D50BC8D}" destId="{7A861379-B6BC-479D-8AF4-4711E21A7B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570E4D-4CA7-417A-BE96-49907BCCB065}"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B4313CBC-4246-4377-8C2C-E7B919D65648}">
      <dgm:prSet phldrT="[文本]" custT="1"/>
      <dgm:spPr/>
      <dgm:t>
        <a:bodyPr/>
        <a:lstStyle/>
        <a:p>
          <a:r>
            <a:rPr lang="zh-CN" altLang="en-US" sz="2400" b="1" dirty="0">
              <a:effectLst>
                <a:outerShdw blurRad="38100" dist="38100" dir="2700000" algn="tl">
                  <a:srgbClr val="000000">
                    <a:alpha val="43137"/>
                  </a:srgbClr>
                </a:outerShdw>
              </a:effectLst>
            </a:rPr>
            <a:t>流图的作用</a:t>
          </a:r>
          <a:endParaRPr lang="en-US" altLang="zh-CN" sz="2400" b="1" dirty="0">
            <a:effectLst>
              <a:outerShdw blurRad="38100" dist="38100" dir="2700000" algn="tl">
                <a:srgbClr val="000000">
                  <a:alpha val="43137"/>
                </a:srgbClr>
              </a:outerShdw>
            </a:effectLst>
          </a:endParaRPr>
        </a:p>
      </dgm:t>
    </dgm:pt>
    <dgm:pt modelId="{8A98099C-E287-4EBD-9238-65690DDB94DF}" type="parTrans" cxnId="{DDEEE8DF-B7BD-4286-9D92-27657076E450}">
      <dgm:prSet/>
      <dgm:spPr/>
      <dgm:t>
        <a:bodyPr/>
        <a:lstStyle/>
        <a:p>
          <a:endParaRPr lang="zh-CN" altLang="en-US"/>
        </a:p>
      </dgm:t>
    </dgm:pt>
    <dgm:pt modelId="{5FA46308-A82C-4378-9CB4-10ED78FC704A}" type="sibTrans" cxnId="{DDEEE8DF-B7BD-4286-9D92-27657076E450}">
      <dgm:prSet/>
      <dgm:spPr/>
      <dgm:t>
        <a:bodyPr/>
        <a:lstStyle/>
        <a:p>
          <a:endParaRPr lang="zh-CN" altLang="en-US"/>
        </a:p>
      </dgm:t>
    </dgm:pt>
    <dgm:pt modelId="{2C337BFB-B28C-4C3C-BBD8-F61B474534A4}">
      <dgm:prSet phldrT="[文本]" custT="1"/>
      <dgm:spPr/>
      <dgm:t>
        <a:bodyPr/>
        <a:lstStyle/>
        <a:p>
          <a:r>
            <a:rPr lang="zh-CN" altLang="en-US" sz="2400" b="1" dirty="0">
              <a:effectLst>
                <a:outerShdw blurRad="38100" dist="38100" dir="2700000" algn="tl">
                  <a:srgbClr val="000000">
                    <a:alpha val="43137"/>
                  </a:srgbClr>
                </a:outerShdw>
              </a:effectLst>
            </a:rPr>
            <a:t>基本块</a:t>
          </a:r>
        </a:p>
      </dgm:t>
    </dgm:pt>
    <dgm:pt modelId="{8BD151D5-EB19-4D79-A754-314EC4F0D6C7}" type="parTrans" cxnId="{22934A59-56C6-4599-80BD-54A9FCC30B2D}">
      <dgm:prSet/>
      <dgm:spPr/>
      <dgm:t>
        <a:bodyPr/>
        <a:lstStyle/>
        <a:p>
          <a:endParaRPr lang="zh-CN" altLang="en-US"/>
        </a:p>
      </dgm:t>
    </dgm:pt>
    <dgm:pt modelId="{F03E1A24-6136-4505-BE9B-137BDA76571E}" type="sibTrans" cxnId="{22934A59-56C6-4599-80BD-54A9FCC30B2D}">
      <dgm:prSet/>
      <dgm:spPr/>
      <dgm:t>
        <a:bodyPr/>
        <a:lstStyle/>
        <a:p>
          <a:endParaRPr lang="zh-CN" altLang="en-US"/>
        </a:p>
      </dgm:t>
    </dgm:pt>
    <dgm:pt modelId="{2392289C-A054-4534-86F0-4ED43565F5F5}">
      <dgm:prSet phldrT="[文本]" custT="1"/>
      <dgm:spPr/>
      <dgm:t>
        <a:bodyPr/>
        <a:lstStyle/>
        <a:p>
          <a:r>
            <a:rPr lang="zh-CN" altLang="en-US" sz="2000" dirty="0"/>
            <a:t>精确刻画程序的控制流程，方便找出循环</a:t>
          </a:r>
          <a:endParaRPr lang="en-US" altLang="zh-CN" sz="2000" dirty="0"/>
        </a:p>
      </dgm:t>
    </dgm:pt>
    <dgm:pt modelId="{079C735C-3808-4FA0-B095-4065490A8C30}" type="parTrans" cxnId="{8FB4B4AB-3536-4B64-8278-E0E3B1BE6D33}">
      <dgm:prSet/>
      <dgm:spPr/>
      <dgm:t>
        <a:bodyPr/>
        <a:lstStyle/>
        <a:p>
          <a:endParaRPr lang="zh-CN" altLang="en-US"/>
        </a:p>
      </dgm:t>
    </dgm:pt>
    <dgm:pt modelId="{6A083B98-A959-4347-A5B8-97F9B2A8F29B}" type="sibTrans" cxnId="{8FB4B4AB-3536-4B64-8278-E0E3B1BE6D33}">
      <dgm:prSet/>
      <dgm:spPr/>
      <dgm:t>
        <a:bodyPr/>
        <a:lstStyle/>
        <a:p>
          <a:endParaRPr lang="zh-CN" altLang="en-US"/>
        </a:p>
      </dgm:t>
    </dgm:pt>
    <dgm:pt modelId="{EEAABB6B-ED32-450B-9C77-D0081B09E9CC}">
      <dgm:prSet phldrT="[文本]" custT="1"/>
      <dgm:spPr/>
      <dgm:t>
        <a:bodyPr/>
        <a:lstStyle/>
        <a:p>
          <a:r>
            <a:rPr lang="zh-CN" altLang="en-US" sz="2000" b="1" dirty="0">
              <a:solidFill>
                <a:srgbClr val="0070C0"/>
              </a:solidFill>
            </a:rPr>
            <a:t>前趋基本块</a:t>
          </a:r>
          <a:r>
            <a:rPr lang="zh-CN" altLang="en-US" sz="2000" dirty="0"/>
            <a:t>：可以直接运行并到达某一个基本块的所有基本块</a:t>
          </a:r>
        </a:p>
      </dgm:t>
    </dgm:pt>
    <dgm:pt modelId="{33A844C5-91F0-4FF3-81A4-09F7801732A2}" type="parTrans" cxnId="{3AA8C702-4647-4DFF-9A0A-FFA9636F7F15}">
      <dgm:prSet/>
      <dgm:spPr/>
      <dgm:t>
        <a:bodyPr/>
        <a:lstStyle/>
        <a:p>
          <a:endParaRPr lang="zh-CN" altLang="en-US"/>
        </a:p>
      </dgm:t>
    </dgm:pt>
    <dgm:pt modelId="{697AB0BA-CC5C-41EC-A4B0-E484421CD247}" type="sibTrans" cxnId="{3AA8C702-4647-4DFF-9A0A-FFA9636F7F15}">
      <dgm:prSet/>
      <dgm:spPr/>
      <dgm:t>
        <a:bodyPr/>
        <a:lstStyle/>
        <a:p>
          <a:endParaRPr lang="zh-CN" altLang="en-US"/>
        </a:p>
      </dgm:t>
    </dgm:pt>
    <dgm:pt modelId="{56F05746-99A4-4BAE-9A41-EDD27AA95A5E}">
      <dgm:prSet phldrT="[文本]" custT="1"/>
      <dgm:spPr/>
      <dgm:t>
        <a:bodyPr/>
        <a:lstStyle/>
        <a:p>
          <a:r>
            <a:rPr lang="zh-CN" altLang="en-US" sz="2000" b="1" dirty="0">
              <a:solidFill>
                <a:srgbClr val="0070C0"/>
              </a:solidFill>
            </a:rPr>
            <a:t>后继基本块</a:t>
          </a:r>
          <a:r>
            <a:rPr lang="zh-CN" altLang="en-US" sz="2000" dirty="0"/>
            <a:t>：某一基本块运行后可以到达的基本块</a:t>
          </a:r>
        </a:p>
      </dgm:t>
    </dgm:pt>
    <dgm:pt modelId="{219AF7CF-03CA-4335-89F2-5FF4C2590D14}" type="parTrans" cxnId="{F8BA217B-AED8-4ECF-A1BC-042B1E05A235}">
      <dgm:prSet/>
      <dgm:spPr/>
      <dgm:t>
        <a:bodyPr/>
        <a:lstStyle/>
        <a:p>
          <a:endParaRPr lang="zh-CN" altLang="en-US"/>
        </a:p>
      </dgm:t>
    </dgm:pt>
    <dgm:pt modelId="{746E353A-FAE1-4AA1-B309-9A546E01956D}" type="sibTrans" cxnId="{F8BA217B-AED8-4ECF-A1BC-042B1E05A235}">
      <dgm:prSet/>
      <dgm:spPr/>
      <dgm:t>
        <a:bodyPr/>
        <a:lstStyle/>
        <a:p>
          <a:endParaRPr lang="zh-CN" altLang="en-US"/>
        </a:p>
      </dgm:t>
    </dgm:pt>
    <dgm:pt modelId="{D38020B2-7BFA-49B9-8FA1-02777C237128}" type="pres">
      <dgm:prSet presAssocID="{46570E4D-4CA7-417A-BE96-49907BCCB065}" presName="linear" presStyleCnt="0">
        <dgm:presLayoutVars>
          <dgm:dir/>
          <dgm:animLvl val="lvl"/>
          <dgm:resizeHandles val="exact"/>
        </dgm:presLayoutVars>
      </dgm:prSet>
      <dgm:spPr/>
    </dgm:pt>
    <dgm:pt modelId="{BC5BDAD2-6D89-404D-AE14-569FC8B2F2FA}" type="pres">
      <dgm:prSet presAssocID="{B4313CBC-4246-4377-8C2C-E7B919D65648}" presName="parentLin" presStyleCnt="0"/>
      <dgm:spPr/>
    </dgm:pt>
    <dgm:pt modelId="{82DE8A26-D80C-44FF-B2B8-AB51FF84407D}" type="pres">
      <dgm:prSet presAssocID="{B4313CBC-4246-4377-8C2C-E7B919D65648}" presName="parentLeftMargin" presStyleLbl="node1" presStyleIdx="0" presStyleCnt="2"/>
      <dgm:spPr/>
    </dgm:pt>
    <dgm:pt modelId="{7756E310-4721-4271-9BA2-06E9B507DA58}" type="pres">
      <dgm:prSet presAssocID="{B4313CBC-4246-4377-8C2C-E7B919D65648}" presName="parentText" presStyleLbl="node1" presStyleIdx="0" presStyleCnt="2">
        <dgm:presLayoutVars>
          <dgm:chMax val="0"/>
          <dgm:bulletEnabled val="1"/>
        </dgm:presLayoutVars>
      </dgm:prSet>
      <dgm:spPr/>
    </dgm:pt>
    <dgm:pt modelId="{DC6831ED-62AC-4533-AD17-B860961A62AA}" type="pres">
      <dgm:prSet presAssocID="{B4313CBC-4246-4377-8C2C-E7B919D65648}" presName="negativeSpace" presStyleCnt="0"/>
      <dgm:spPr/>
    </dgm:pt>
    <dgm:pt modelId="{161D94F1-8D69-4A2E-A268-F788DB38B4E2}" type="pres">
      <dgm:prSet presAssocID="{B4313CBC-4246-4377-8C2C-E7B919D65648}" presName="childText" presStyleLbl="conFgAcc1" presStyleIdx="0" presStyleCnt="2">
        <dgm:presLayoutVars>
          <dgm:bulletEnabled val="1"/>
        </dgm:presLayoutVars>
      </dgm:prSet>
      <dgm:spPr/>
    </dgm:pt>
    <dgm:pt modelId="{A9B3AF64-BDCD-4A04-91FB-C0AAA7B79046}" type="pres">
      <dgm:prSet presAssocID="{5FA46308-A82C-4378-9CB4-10ED78FC704A}" presName="spaceBetweenRectangles" presStyleCnt="0"/>
      <dgm:spPr/>
    </dgm:pt>
    <dgm:pt modelId="{216F354E-729D-4B54-A7F7-442D5E7E0A91}" type="pres">
      <dgm:prSet presAssocID="{2C337BFB-B28C-4C3C-BBD8-F61B474534A4}" presName="parentLin" presStyleCnt="0"/>
      <dgm:spPr/>
    </dgm:pt>
    <dgm:pt modelId="{CC83601F-59D7-49F9-AE7B-6B0053515A14}" type="pres">
      <dgm:prSet presAssocID="{2C337BFB-B28C-4C3C-BBD8-F61B474534A4}" presName="parentLeftMargin" presStyleLbl="node1" presStyleIdx="0" presStyleCnt="2"/>
      <dgm:spPr/>
    </dgm:pt>
    <dgm:pt modelId="{81AC57F8-A5FE-4BA5-A92C-8BFB93BC15FA}" type="pres">
      <dgm:prSet presAssocID="{2C337BFB-B28C-4C3C-BBD8-F61B474534A4}" presName="parentText" presStyleLbl="node1" presStyleIdx="1" presStyleCnt="2">
        <dgm:presLayoutVars>
          <dgm:chMax val="0"/>
          <dgm:bulletEnabled val="1"/>
        </dgm:presLayoutVars>
      </dgm:prSet>
      <dgm:spPr/>
    </dgm:pt>
    <dgm:pt modelId="{B45AD8CC-73D7-4514-BAA8-5383C9F9E3EB}" type="pres">
      <dgm:prSet presAssocID="{2C337BFB-B28C-4C3C-BBD8-F61B474534A4}" presName="negativeSpace" presStyleCnt="0"/>
      <dgm:spPr/>
    </dgm:pt>
    <dgm:pt modelId="{64230BD5-1394-4E94-852C-BC395D84612F}" type="pres">
      <dgm:prSet presAssocID="{2C337BFB-B28C-4C3C-BBD8-F61B474534A4}" presName="childText" presStyleLbl="conFgAcc1" presStyleIdx="1" presStyleCnt="2">
        <dgm:presLayoutVars>
          <dgm:bulletEnabled val="1"/>
        </dgm:presLayoutVars>
      </dgm:prSet>
      <dgm:spPr/>
    </dgm:pt>
  </dgm:ptLst>
  <dgm:cxnLst>
    <dgm:cxn modelId="{3AA8C702-4647-4DFF-9A0A-FFA9636F7F15}" srcId="{2C337BFB-B28C-4C3C-BBD8-F61B474534A4}" destId="{EEAABB6B-ED32-450B-9C77-D0081B09E9CC}" srcOrd="1" destOrd="0" parTransId="{33A844C5-91F0-4FF3-81A4-09F7801732A2}" sibTransId="{697AB0BA-CC5C-41EC-A4B0-E484421CD247}"/>
    <dgm:cxn modelId="{25AADB2C-FB4A-401C-BE78-839CF1B14AAD}" type="presOf" srcId="{2C337BFB-B28C-4C3C-BBD8-F61B474534A4}" destId="{CC83601F-59D7-49F9-AE7B-6B0053515A14}" srcOrd="0" destOrd="0" presId="urn:microsoft.com/office/officeart/2005/8/layout/list1"/>
    <dgm:cxn modelId="{1483682E-1457-49B5-89CF-D45C081C5D59}" type="presOf" srcId="{B4313CBC-4246-4377-8C2C-E7B919D65648}" destId="{82DE8A26-D80C-44FF-B2B8-AB51FF84407D}" srcOrd="0" destOrd="0" presId="urn:microsoft.com/office/officeart/2005/8/layout/list1"/>
    <dgm:cxn modelId="{B65D9D61-C117-4D79-BB61-5A377A7C50DC}" type="presOf" srcId="{2C337BFB-B28C-4C3C-BBD8-F61B474534A4}" destId="{81AC57F8-A5FE-4BA5-A92C-8BFB93BC15FA}" srcOrd="1" destOrd="0" presId="urn:microsoft.com/office/officeart/2005/8/layout/list1"/>
    <dgm:cxn modelId="{22934A59-56C6-4599-80BD-54A9FCC30B2D}" srcId="{46570E4D-4CA7-417A-BE96-49907BCCB065}" destId="{2C337BFB-B28C-4C3C-BBD8-F61B474534A4}" srcOrd="1" destOrd="0" parTransId="{8BD151D5-EB19-4D79-A754-314EC4F0D6C7}" sibTransId="{F03E1A24-6136-4505-BE9B-137BDA76571E}"/>
    <dgm:cxn modelId="{F8BA217B-AED8-4ECF-A1BC-042B1E05A235}" srcId="{2C337BFB-B28C-4C3C-BBD8-F61B474534A4}" destId="{56F05746-99A4-4BAE-9A41-EDD27AA95A5E}" srcOrd="0" destOrd="0" parTransId="{219AF7CF-03CA-4335-89F2-5FF4C2590D14}" sibTransId="{746E353A-FAE1-4AA1-B309-9A546E01956D}"/>
    <dgm:cxn modelId="{8FB4B4AB-3536-4B64-8278-E0E3B1BE6D33}" srcId="{B4313CBC-4246-4377-8C2C-E7B919D65648}" destId="{2392289C-A054-4534-86F0-4ED43565F5F5}" srcOrd="0" destOrd="0" parTransId="{079C735C-3808-4FA0-B095-4065490A8C30}" sibTransId="{6A083B98-A959-4347-A5B8-97F9B2A8F29B}"/>
    <dgm:cxn modelId="{A6E4BFD0-A712-4B41-833C-C652FF03E7C5}" type="presOf" srcId="{56F05746-99A4-4BAE-9A41-EDD27AA95A5E}" destId="{64230BD5-1394-4E94-852C-BC395D84612F}" srcOrd="0" destOrd="0" presId="urn:microsoft.com/office/officeart/2005/8/layout/list1"/>
    <dgm:cxn modelId="{C050DFD2-A2F5-4B10-AB54-734C9BEB4E90}" type="presOf" srcId="{2392289C-A054-4534-86F0-4ED43565F5F5}" destId="{161D94F1-8D69-4A2E-A268-F788DB38B4E2}" srcOrd="0" destOrd="0" presId="urn:microsoft.com/office/officeart/2005/8/layout/list1"/>
    <dgm:cxn modelId="{9D3464D4-CC79-4A02-B498-2C69B4694522}" type="presOf" srcId="{B4313CBC-4246-4377-8C2C-E7B919D65648}" destId="{7756E310-4721-4271-9BA2-06E9B507DA58}" srcOrd="1" destOrd="0" presId="urn:microsoft.com/office/officeart/2005/8/layout/list1"/>
    <dgm:cxn modelId="{76E11BDE-5A8D-4267-821B-D6DECF6AFA9B}" type="presOf" srcId="{46570E4D-4CA7-417A-BE96-49907BCCB065}" destId="{D38020B2-7BFA-49B9-8FA1-02777C237128}" srcOrd="0" destOrd="0" presId="urn:microsoft.com/office/officeart/2005/8/layout/list1"/>
    <dgm:cxn modelId="{DDEEE8DF-B7BD-4286-9D92-27657076E450}" srcId="{46570E4D-4CA7-417A-BE96-49907BCCB065}" destId="{B4313CBC-4246-4377-8C2C-E7B919D65648}" srcOrd="0" destOrd="0" parTransId="{8A98099C-E287-4EBD-9238-65690DDB94DF}" sibTransId="{5FA46308-A82C-4378-9CB4-10ED78FC704A}"/>
    <dgm:cxn modelId="{435241E0-03A4-4702-9953-5CD0EE25109B}" type="presOf" srcId="{EEAABB6B-ED32-450B-9C77-D0081B09E9CC}" destId="{64230BD5-1394-4E94-852C-BC395D84612F}" srcOrd="0" destOrd="1" presId="urn:microsoft.com/office/officeart/2005/8/layout/list1"/>
    <dgm:cxn modelId="{02A27D2A-9F4C-48F9-9717-0E0E8B5BFAF4}" type="presParOf" srcId="{D38020B2-7BFA-49B9-8FA1-02777C237128}" destId="{BC5BDAD2-6D89-404D-AE14-569FC8B2F2FA}" srcOrd="0" destOrd="0" presId="urn:microsoft.com/office/officeart/2005/8/layout/list1"/>
    <dgm:cxn modelId="{C2B54200-1EC4-4AB6-9BCD-6ECA910CB5C7}" type="presParOf" srcId="{BC5BDAD2-6D89-404D-AE14-569FC8B2F2FA}" destId="{82DE8A26-D80C-44FF-B2B8-AB51FF84407D}" srcOrd="0" destOrd="0" presId="urn:microsoft.com/office/officeart/2005/8/layout/list1"/>
    <dgm:cxn modelId="{2D25D42A-6103-470C-A61B-17B1D274681E}" type="presParOf" srcId="{BC5BDAD2-6D89-404D-AE14-569FC8B2F2FA}" destId="{7756E310-4721-4271-9BA2-06E9B507DA58}" srcOrd="1" destOrd="0" presId="urn:microsoft.com/office/officeart/2005/8/layout/list1"/>
    <dgm:cxn modelId="{91732A5D-68DB-43C0-A784-5DB526607072}" type="presParOf" srcId="{D38020B2-7BFA-49B9-8FA1-02777C237128}" destId="{DC6831ED-62AC-4533-AD17-B860961A62AA}" srcOrd="1" destOrd="0" presId="urn:microsoft.com/office/officeart/2005/8/layout/list1"/>
    <dgm:cxn modelId="{DB460A56-B787-4F10-ABDF-D2D773836717}" type="presParOf" srcId="{D38020B2-7BFA-49B9-8FA1-02777C237128}" destId="{161D94F1-8D69-4A2E-A268-F788DB38B4E2}" srcOrd="2" destOrd="0" presId="urn:microsoft.com/office/officeart/2005/8/layout/list1"/>
    <dgm:cxn modelId="{C6404F76-D5B6-499E-9DDD-E42F1DDDA979}" type="presParOf" srcId="{D38020B2-7BFA-49B9-8FA1-02777C237128}" destId="{A9B3AF64-BDCD-4A04-91FB-C0AAA7B79046}" srcOrd="3" destOrd="0" presId="urn:microsoft.com/office/officeart/2005/8/layout/list1"/>
    <dgm:cxn modelId="{1E2B80D8-E095-40B6-B709-5D474C489FF2}" type="presParOf" srcId="{D38020B2-7BFA-49B9-8FA1-02777C237128}" destId="{216F354E-729D-4B54-A7F7-442D5E7E0A91}" srcOrd="4" destOrd="0" presId="urn:microsoft.com/office/officeart/2005/8/layout/list1"/>
    <dgm:cxn modelId="{6A1F3E31-3C89-4141-B034-E59459F10161}" type="presParOf" srcId="{216F354E-729D-4B54-A7F7-442D5E7E0A91}" destId="{CC83601F-59D7-49F9-AE7B-6B0053515A14}" srcOrd="0" destOrd="0" presId="urn:microsoft.com/office/officeart/2005/8/layout/list1"/>
    <dgm:cxn modelId="{D0F706EF-EC13-4EA3-B5E9-308C345D52E3}" type="presParOf" srcId="{216F354E-729D-4B54-A7F7-442D5E7E0A91}" destId="{81AC57F8-A5FE-4BA5-A92C-8BFB93BC15FA}" srcOrd="1" destOrd="0" presId="urn:microsoft.com/office/officeart/2005/8/layout/list1"/>
    <dgm:cxn modelId="{037A9574-1D47-4FB4-8B63-8EB127B09AA8}" type="presParOf" srcId="{D38020B2-7BFA-49B9-8FA1-02777C237128}" destId="{B45AD8CC-73D7-4514-BAA8-5383C9F9E3EB}" srcOrd="5" destOrd="0" presId="urn:microsoft.com/office/officeart/2005/8/layout/list1"/>
    <dgm:cxn modelId="{4EFB3433-2EA1-4553-BE9E-90AD8DACD5A5}" type="presParOf" srcId="{D38020B2-7BFA-49B9-8FA1-02777C237128}" destId="{64230BD5-1394-4E94-852C-BC395D84612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C3EA16-2B63-442C-A508-C9C63AC15F08}" type="doc">
      <dgm:prSet loTypeId="urn:microsoft.com/office/officeart/2005/8/layout/list1" loCatId="list" qsTypeId="urn:microsoft.com/office/officeart/2005/8/quickstyle/simple1" qsCatId="simple" csTypeId="urn:microsoft.com/office/officeart/2005/8/colors/accent1_2" csCatId="accent1" phldr="1"/>
      <dgm:spPr/>
    </dgm:pt>
    <dgm:pt modelId="{CE2C8CBF-A393-45A2-94CB-3F3CC67BC26B}">
      <dgm:prSet phldrT="[文本]" custT="1"/>
      <dgm:spPr/>
      <dgm:t>
        <a:bodyPr/>
        <a:lstStyle/>
        <a:p>
          <a:r>
            <a:rPr lang="zh-CN" altLang="en-US" sz="2000" b="1" dirty="0">
              <a:effectLst>
                <a:outerShdw blurRad="38100" dist="38100" dir="2700000" algn="tl">
                  <a:srgbClr val="000000">
                    <a:alpha val="43137"/>
                  </a:srgbClr>
                </a:outerShdw>
              </a:effectLst>
            </a:rPr>
            <a:t>删除冗余存取</a:t>
          </a:r>
        </a:p>
      </dgm:t>
    </dgm:pt>
    <dgm:pt modelId="{1CCADC4A-2238-434D-BEE7-D5F29F6E45B8}" type="parTrans" cxnId="{4E29F4FD-059E-4400-94C0-8B3FED749D71}">
      <dgm:prSet/>
      <dgm:spPr/>
      <dgm:t>
        <a:bodyPr/>
        <a:lstStyle/>
        <a:p>
          <a:endParaRPr lang="zh-CN" altLang="en-US"/>
        </a:p>
      </dgm:t>
    </dgm:pt>
    <dgm:pt modelId="{1A56E8FE-B1D6-4034-A6C7-2666E957E7D3}" type="sibTrans" cxnId="{4E29F4FD-059E-4400-94C0-8B3FED749D71}">
      <dgm:prSet/>
      <dgm:spPr/>
      <dgm:t>
        <a:bodyPr/>
        <a:lstStyle/>
        <a:p>
          <a:endParaRPr lang="zh-CN" altLang="en-US"/>
        </a:p>
      </dgm:t>
    </dgm:pt>
    <dgm:pt modelId="{C6D8E0FC-A6D2-4398-A99D-C643B77667AA}">
      <dgm:prSet phldrT="[文本]" custT="1"/>
      <dgm:spPr/>
      <dgm:t>
        <a:bodyPr/>
        <a:lstStyle/>
        <a:p>
          <a:r>
            <a:rPr lang="zh-CN" altLang="en-US" sz="2000" b="1" dirty="0">
              <a:effectLst>
                <a:outerShdw blurRad="38100" dist="38100" dir="2700000" algn="tl">
                  <a:srgbClr val="000000">
                    <a:alpha val="43137"/>
                  </a:srgbClr>
                </a:outerShdw>
              </a:effectLst>
            </a:rPr>
            <a:t>合并已知量</a:t>
          </a:r>
        </a:p>
      </dgm:t>
    </dgm:pt>
    <dgm:pt modelId="{90D23E7E-395B-4466-8CC1-6A865D896BCD}" type="parTrans" cxnId="{ED2CFE99-BD8E-460D-883B-FCC8B9F8F34A}">
      <dgm:prSet/>
      <dgm:spPr/>
      <dgm:t>
        <a:bodyPr/>
        <a:lstStyle/>
        <a:p>
          <a:endParaRPr lang="zh-CN" altLang="en-US"/>
        </a:p>
      </dgm:t>
    </dgm:pt>
    <dgm:pt modelId="{7D9171AC-080F-4DEA-9C94-260D7CC105B4}" type="sibTrans" cxnId="{ED2CFE99-BD8E-460D-883B-FCC8B9F8F34A}">
      <dgm:prSet/>
      <dgm:spPr/>
      <dgm:t>
        <a:bodyPr/>
        <a:lstStyle/>
        <a:p>
          <a:endParaRPr lang="zh-CN" altLang="en-US"/>
        </a:p>
      </dgm:t>
    </dgm:pt>
    <dgm:pt modelId="{79716AED-7E58-4CFE-A66A-2BCCFB5B1AE3}">
      <dgm:prSet phldrT="[文本]" custT="1"/>
      <dgm:spPr/>
      <dgm:t>
        <a:bodyPr tIns="324000" rIns="144000"/>
        <a:lstStyle/>
        <a:p>
          <a:pPr>
            <a:buFont typeface="Arial" panose="020B0604020202020204" pitchFamily="34" charset="0"/>
            <a:buChar char="•"/>
          </a:pPr>
          <a:r>
            <a:rPr lang="zh-CN" altLang="en-US" sz="1600" b="1" kern="1200" dirty="0">
              <a:latin typeface="Courier New" panose="02070309020205020404" pitchFamily="49" charset="0"/>
              <a:cs typeface="Courier New" panose="02070309020205020404" pitchFamily="49" charset="0"/>
            </a:rPr>
            <a:t>优化前：</a:t>
          </a:r>
        </a:p>
      </dgm:t>
    </dgm:pt>
    <dgm:pt modelId="{02662C5C-B9E8-4F8F-8FB7-0732B8A21789}" type="parTrans" cxnId="{E9ACB911-FC35-4117-9A98-C4B579D595D9}">
      <dgm:prSet/>
      <dgm:spPr/>
      <dgm:t>
        <a:bodyPr/>
        <a:lstStyle/>
        <a:p>
          <a:endParaRPr lang="zh-CN" altLang="en-US"/>
        </a:p>
      </dgm:t>
    </dgm:pt>
    <dgm:pt modelId="{0363CD7C-EF83-4E2D-9726-C2123FFD8C8B}" type="sibTrans" cxnId="{E9ACB911-FC35-4117-9A98-C4B579D595D9}">
      <dgm:prSet/>
      <dgm:spPr/>
      <dgm:t>
        <a:bodyPr/>
        <a:lstStyle/>
        <a:p>
          <a:endParaRPr lang="zh-CN" altLang="en-US"/>
        </a:p>
      </dgm:t>
    </dgm:pt>
    <dgm:pt modelId="{BDC17C94-6D18-4F81-A74C-185C394A0AE0}">
      <dgm:prSet phldrT="[文本]" custT="1"/>
      <dgm:spPr/>
      <dgm:t>
        <a:bodyPr tIns="324000" rIns="144000"/>
        <a:lstStyle/>
        <a:p>
          <a:pPr>
            <a:buNone/>
          </a:pPr>
          <a:r>
            <a:rPr lang="en-US" altLang="zh-CN" sz="1600" kern="1200" dirty="0" err="1">
              <a:latin typeface="Courier New" panose="02070309020205020404" pitchFamily="49" charset="0"/>
              <a:cs typeface="Courier New" panose="02070309020205020404" pitchFamily="49" charset="0"/>
            </a:rPr>
            <a:t>sw</a:t>
          </a:r>
          <a:r>
            <a:rPr lang="en-US" altLang="zh-CN" sz="1600" kern="1200" dirty="0">
              <a:latin typeface="Courier New" panose="02070309020205020404" pitchFamily="49" charset="0"/>
              <a:cs typeface="Courier New" panose="02070309020205020404" pitchFamily="49" charset="0"/>
            </a:rPr>
            <a:t> $t2, 5($t3) 	</a:t>
          </a:r>
          <a:r>
            <a:rPr lang="en-US" altLang="zh-CN" sz="1600" kern="1200" dirty="0">
              <a:solidFill>
                <a:srgbClr val="00B050"/>
              </a:solidFill>
              <a:latin typeface="Courier New" panose="02070309020205020404" pitchFamily="49" charset="0"/>
              <a:cs typeface="Courier New" panose="02070309020205020404" pitchFamily="49" charset="0"/>
            </a:rPr>
            <a:t>//</a:t>
          </a:r>
          <a:r>
            <a:rPr lang="zh-CN" altLang="en-US" sz="1600" kern="1200" dirty="0">
              <a:solidFill>
                <a:srgbClr val="00B050"/>
              </a:solidFill>
              <a:latin typeface="Courier New" panose="02070309020205020404" pitchFamily="49" charset="0"/>
              <a:cs typeface="Courier New" panose="02070309020205020404" pitchFamily="49" charset="0"/>
            </a:rPr>
            <a:t>将寄存器</a:t>
          </a:r>
          <a:r>
            <a:rPr lang="en-US" altLang="zh-CN" sz="1600" kern="1200" dirty="0">
              <a:solidFill>
                <a:srgbClr val="00B050"/>
              </a:solidFill>
              <a:latin typeface="Courier New" panose="02070309020205020404" pitchFamily="49" charset="0"/>
              <a:cs typeface="Courier New" panose="02070309020205020404" pitchFamily="49" charset="0"/>
            </a:rPr>
            <a:t>$t2</a:t>
          </a:r>
          <a:r>
            <a:rPr lang="zh-CN" altLang="en-US" sz="1600" kern="1200" dirty="0">
              <a:solidFill>
                <a:srgbClr val="00B050"/>
              </a:solidFill>
              <a:latin typeface="Courier New" panose="02070309020205020404" pitchFamily="49" charset="0"/>
              <a:cs typeface="Courier New" panose="02070309020205020404" pitchFamily="49" charset="0"/>
            </a:rPr>
            <a:t>中的字写入到地址</a:t>
          </a:r>
          <a:r>
            <a:rPr lang="en-US" altLang="zh-CN" sz="1600" kern="1200" dirty="0">
              <a:solidFill>
                <a:srgbClr val="00B050"/>
              </a:solidFill>
              <a:latin typeface="Courier New" panose="02070309020205020404" pitchFamily="49" charset="0"/>
              <a:cs typeface="Courier New" panose="02070309020205020404" pitchFamily="49" charset="0"/>
            </a:rPr>
            <a:t>$t3+5</a:t>
          </a:r>
          <a:r>
            <a:rPr lang="zh-CN" altLang="en-US" sz="1600" kern="1200" dirty="0">
              <a:solidFill>
                <a:srgbClr val="00B050"/>
              </a:solidFill>
              <a:latin typeface="Courier New" panose="02070309020205020404" pitchFamily="49" charset="0"/>
              <a:cs typeface="Courier New" panose="02070309020205020404" pitchFamily="49" charset="0"/>
            </a:rPr>
            <a:t>的内存中</a:t>
          </a:r>
        </a:p>
      </dgm:t>
    </dgm:pt>
    <dgm:pt modelId="{33B0BFC2-3F34-4901-BFFF-509E27CAD96B}" type="parTrans" cxnId="{3F5BF238-D4F8-4060-8807-EB6B45B73376}">
      <dgm:prSet/>
      <dgm:spPr/>
      <dgm:t>
        <a:bodyPr/>
        <a:lstStyle/>
        <a:p>
          <a:endParaRPr lang="zh-CN" altLang="en-US"/>
        </a:p>
      </dgm:t>
    </dgm:pt>
    <dgm:pt modelId="{13AEEAC6-D583-40D7-BC8D-D218C93C0CDA}" type="sibTrans" cxnId="{3F5BF238-D4F8-4060-8807-EB6B45B73376}">
      <dgm:prSet/>
      <dgm:spPr/>
      <dgm:t>
        <a:bodyPr/>
        <a:lstStyle/>
        <a:p>
          <a:endParaRPr lang="zh-CN" altLang="en-US"/>
        </a:p>
      </dgm:t>
    </dgm:pt>
    <dgm:pt modelId="{4C5DA8C2-6A3B-4137-BD5D-374B3BECA53C}">
      <dgm:prSet phldrT="[文本]" custT="1"/>
      <dgm:spPr/>
      <dgm:t>
        <a:bodyPr tIns="324000" rIns="144000"/>
        <a:lstStyle/>
        <a:p>
          <a:pPr>
            <a:buFont typeface="Arial" panose="020B0604020202020204" pitchFamily="34" charset="0"/>
            <a:buChar char="•"/>
          </a:pPr>
          <a:r>
            <a:rPr lang="zh-CN" altLang="en-US" sz="1600" b="1" kern="1200" dirty="0">
              <a:latin typeface="Courier New" panose="02070309020205020404" pitchFamily="49" charset="0"/>
              <a:cs typeface="Courier New" panose="02070309020205020404" pitchFamily="49" charset="0"/>
            </a:rPr>
            <a:t>优化后：</a:t>
          </a:r>
        </a:p>
      </dgm:t>
    </dgm:pt>
    <dgm:pt modelId="{3397209E-DACD-43FC-8D99-E9D47B66F01E}" type="parTrans" cxnId="{D8294829-C0CD-4208-93BF-F95BBDC5AA9B}">
      <dgm:prSet/>
      <dgm:spPr/>
      <dgm:t>
        <a:bodyPr/>
        <a:lstStyle/>
        <a:p>
          <a:endParaRPr lang="zh-CN" altLang="en-US"/>
        </a:p>
      </dgm:t>
    </dgm:pt>
    <dgm:pt modelId="{8AE9A6E7-84B2-43DA-B9C3-F9BA2C7327A0}" type="sibTrans" cxnId="{D8294829-C0CD-4208-93BF-F95BBDC5AA9B}">
      <dgm:prSet/>
      <dgm:spPr/>
      <dgm:t>
        <a:bodyPr/>
        <a:lstStyle/>
        <a:p>
          <a:endParaRPr lang="zh-CN" altLang="en-US"/>
        </a:p>
      </dgm:t>
    </dgm:pt>
    <dgm:pt modelId="{C4C23BB9-993D-46D8-8059-98DFEEB2BCB3}">
      <dgm:prSet phldrT="[文本]" custT="1"/>
      <dgm:spPr/>
      <dgm:t>
        <a:bodyPr tIns="324000" rIns="144000"/>
        <a:lstStyle/>
        <a:p>
          <a:pPr>
            <a:buNone/>
          </a:pPr>
          <a:r>
            <a:rPr lang="en-US" altLang="zh-CN" sz="1600" kern="1200" dirty="0" err="1">
              <a:latin typeface="Courier New" panose="02070309020205020404" pitchFamily="49" charset="0"/>
              <a:cs typeface="Courier New" panose="02070309020205020404" pitchFamily="49" charset="0"/>
            </a:rPr>
            <a:t>lw</a:t>
          </a:r>
          <a:r>
            <a:rPr lang="en-US" altLang="zh-CN" sz="1600" kern="1200" dirty="0">
              <a:latin typeface="Courier New" panose="02070309020205020404" pitchFamily="49" charset="0"/>
              <a:cs typeface="Courier New" panose="02070309020205020404" pitchFamily="49" charset="0"/>
            </a:rPr>
            <a:t> $t2, 5($t3)	</a:t>
          </a:r>
          <a:r>
            <a:rPr lang="en-US" altLang="zh-CN" sz="1600" kern="1200" dirty="0">
              <a:solidFill>
                <a:srgbClr val="00B050"/>
              </a:solidFill>
              <a:latin typeface="Courier New" panose="02070309020205020404" pitchFamily="49" charset="0"/>
              <a:cs typeface="Courier New" panose="02070309020205020404" pitchFamily="49" charset="0"/>
            </a:rPr>
            <a:t>//</a:t>
          </a:r>
          <a:r>
            <a:rPr lang="zh-CN" altLang="en-US" sz="1600" kern="1200" dirty="0">
              <a:solidFill>
                <a:srgbClr val="00B050"/>
              </a:solidFill>
              <a:latin typeface="Courier New" panose="02070309020205020404" pitchFamily="49" charset="0"/>
              <a:cs typeface="Courier New" panose="02070309020205020404" pitchFamily="49" charset="0"/>
            </a:rPr>
            <a:t>取地址为</a:t>
          </a:r>
          <a:r>
            <a:rPr lang="en-US" altLang="zh-CN" sz="1600" kern="1200" dirty="0">
              <a:solidFill>
                <a:srgbClr val="00B050"/>
              </a:solidFill>
              <a:latin typeface="Courier New" panose="02070309020205020404" pitchFamily="49" charset="0"/>
              <a:cs typeface="Courier New" panose="02070309020205020404" pitchFamily="49" charset="0"/>
            </a:rPr>
            <a:t>$t3+5</a:t>
          </a:r>
          <a:r>
            <a:rPr lang="zh-CN" altLang="en-US" sz="1600" kern="1200" dirty="0">
              <a:solidFill>
                <a:srgbClr val="00B050"/>
              </a:solidFill>
              <a:latin typeface="Courier New" panose="02070309020205020404" pitchFamily="49" charset="0"/>
              <a:cs typeface="Courier New" panose="02070309020205020404" pitchFamily="49" charset="0"/>
            </a:rPr>
            <a:t>的字到寄存器</a:t>
          </a:r>
          <a:r>
            <a:rPr lang="en-US" altLang="zh-CN" sz="1600" kern="1200" dirty="0">
              <a:solidFill>
                <a:srgbClr val="00B050"/>
              </a:solidFill>
              <a:latin typeface="Courier New" panose="02070309020205020404" pitchFamily="49" charset="0"/>
              <a:cs typeface="Courier New" panose="02070309020205020404" pitchFamily="49" charset="0"/>
            </a:rPr>
            <a:t>$t2</a:t>
          </a:r>
          <a:r>
            <a:rPr lang="zh-CN" altLang="en-US" sz="1600" kern="1200" dirty="0">
              <a:solidFill>
                <a:srgbClr val="00B050"/>
              </a:solidFill>
              <a:latin typeface="Courier New" panose="02070309020205020404" pitchFamily="49" charset="0"/>
              <a:cs typeface="Courier New" panose="02070309020205020404" pitchFamily="49" charset="0"/>
            </a:rPr>
            <a:t>中</a:t>
          </a:r>
        </a:p>
      </dgm:t>
    </dgm:pt>
    <dgm:pt modelId="{C4E5007D-2994-41DF-A682-E660891A8BB3}" type="parTrans" cxnId="{BDD3B907-5C45-4CB8-8016-536204144CC2}">
      <dgm:prSet/>
      <dgm:spPr/>
      <dgm:t>
        <a:bodyPr/>
        <a:lstStyle/>
        <a:p>
          <a:endParaRPr lang="zh-CN" altLang="en-US"/>
        </a:p>
      </dgm:t>
    </dgm:pt>
    <dgm:pt modelId="{399FA7E4-19C6-493D-B4E8-C7D60EB4CF49}" type="sibTrans" cxnId="{BDD3B907-5C45-4CB8-8016-536204144CC2}">
      <dgm:prSet/>
      <dgm:spPr/>
      <dgm:t>
        <a:bodyPr/>
        <a:lstStyle/>
        <a:p>
          <a:endParaRPr lang="zh-CN" altLang="en-US"/>
        </a:p>
      </dgm:t>
    </dgm:pt>
    <dgm:pt modelId="{518B3CAD-FA8D-4937-9BC2-E642EA4F2E22}">
      <dgm:prSet phldrT="[文本]" custT="1"/>
      <dgm:spPr/>
      <dgm:t>
        <a:bodyPr tIns="324000" rIns="144000"/>
        <a:lstStyle/>
        <a:p>
          <a:pPr>
            <a:buNone/>
          </a:pPr>
          <a:r>
            <a:rPr lang="en-US" altLang="zh-CN" sz="1600" kern="1200" dirty="0" err="1">
              <a:latin typeface="Courier New" panose="02070309020205020404" pitchFamily="49" charset="0"/>
              <a:cs typeface="Courier New" panose="02070309020205020404" pitchFamily="49" charset="0"/>
            </a:rPr>
            <a:t>lw</a:t>
          </a:r>
          <a:r>
            <a:rPr lang="en-US" altLang="zh-CN" sz="1600" kern="1200" dirty="0">
              <a:latin typeface="Courier New" panose="02070309020205020404" pitchFamily="49" charset="0"/>
              <a:cs typeface="Courier New" panose="02070309020205020404" pitchFamily="49" charset="0"/>
            </a:rPr>
            <a:t> $t2, 5($t3)  </a:t>
          </a:r>
          <a:r>
            <a:rPr lang="en-US" altLang="zh-CN" sz="1600" kern="12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a:t>
          </a:r>
          <a:r>
            <a:rPr lang="zh-CN" altLang="en-US" sz="1600" kern="12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语句在一个基本块内</a:t>
          </a:r>
          <a:r>
            <a:rPr lang="en-US" altLang="zh-CN" sz="1600" kern="12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a:t>
          </a:r>
          <a:r>
            <a:rPr lang="zh-CN" altLang="en-US" sz="1600" kern="12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必须顺序不间断执行</a:t>
          </a:r>
          <a:endParaRPr lang="en-US" altLang="zh-CN" sz="1600" kern="1200" dirty="0">
            <a:solidFill>
              <a:srgbClr val="00B050"/>
            </a:solidFill>
            <a:latin typeface="Courier New" panose="02070309020205020404" pitchFamily="49" charset="0"/>
            <a:ea typeface="幼圆" panose="02010509060101010101" pitchFamily="49" charset="-122"/>
            <a:cs typeface="Courier New" panose="02070309020205020404" pitchFamily="49" charset="0"/>
          </a:endParaRPr>
        </a:p>
      </dgm:t>
    </dgm:pt>
    <dgm:pt modelId="{98276EAB-C655-4203-87D1-EE87AE875531}" type="parTrans" cxnId="{DCB6F3E1-BD9B-4D73-9F45-AEF52C89D6C8}">
      <dgm:prSet/>
      <dgm:spPr/>
      <dgm:t>
        <a:bodyPr/>
        <a:lstStyle/>
        <a:p>
          <a:endParaRPr lang="zh-CN" altLang="en-US"/>
        </a:p>
      </dgm:t>
    </dgm:pt>
    <dgm:pt modelId="{C1821ACE-50D2-49EF-87CF-A0BCB55AF94C}" type="sibTrans" cxnId="{DCB6F3E1-BD9B-4D73-9F45-AEF52C89D6C8}">
      <dgm:prSet/>
      <dgm:spPr/>
      <dgm:t>
        <a:bodyPr/>
        <a:lstStyle/>
        <a:p>
          <a:endParaRPr lang="zh-CN" altLang="en-US"/>
        </a:p>
      </dgm:t>
    </dgm:pt>
    <dgm:pt modelId="{D8BDA800-AD5C-43B0-A635-9BC8B3D38DBF}">
      <dgm:prSet phldrT="[文本]" custT="1"/>
      <dgm:spPr/>
      <dgm:t>
        <a:bodyPr tIns="432000"/>
        <a:lstStyle/>
        <a:p>
          <a:pPr>
            <a:buFont typeface="Arial" panose="020B0604020202020204" pitchFamily="34" charset="0"/>
            <a:buChar char="•"/>
          </a:pPr>
          <a:r>
            <a:rPr lang="zh-CN" altLang="en-US" sz="1600" b="1" dirty="0">
              <a:latin typeface="Courier New" panose="02070309020205020404" pitchFamily="49" charset="0"/>
              <a:cs typeface="Courier New" panose="02070309020205020404" pitchFamily="49" charset="0"/>
            </a:rPr>
            <a:t>优化前：</a:t>
          </a:r>
        </a:p>
      </dgm:t>
    </dgm:pt>
    <dgm:pt modelId="{D098346A-6FBC-4727-A2BC-6F9077AFDB8B}" type="parTrans" cxnId="{182F7D88-603A-4131-BDDB-11B6658B8422}">
      <dgm:prSet/>
      <dgm:spPr/>
      <dgm:t>
        <a:bodyPr/>
        <a:lstStyle/>
        <a:p>
          <a:endParaRPr lang="zh-CN" altLang="en-US"/>
        </a:p>
      </dgm:t>
    </dgm:pt>
    <dgm:pt modelId="{68A4FA92-75A6-49C7-9ED2-29FF1FB040FF}" type="sibTrans" cxnId="{182F7D88-603A-4131-BDDB-11B6658B8422}">
      <dgm:prSet/>
      <dgm:spPr/>
      <dgm:t>
        <a:bodyPr/>
        <a:lstStyle/>
        <a:p>
          <a:endParaRPr lang="zh-CN" altLang="en-US"/>
        </a:p>
      </dgm:t>
    </dgm:pt>
    <dgm:pt modelId="{CBBC4194-AE10-4957-8F21-BAF4A0B9E49B}">
      <dgm:prSet phldrT="[文本]" custT="1"/>
      <dgm:spPr/>
      <dgm:t>
        <a:bodyPr tIns="432000"/>
        <a:lstStyle/>
        <a:p>
          <a:pPr>
            <a:buFont typeface="Arial" panose="020B0604020202020204" pitchFamily="34" charset="0"/>
            <a:buChar char="•"/>
          </a:pPr>
          <a:r>
            <a:rPr lang="zh-CN" altLang="en-US" sz="1600" b="1" dirty="0">
              <a:latin typeface="Courier New" panose="02070309020205020404" pitchFamily="49" charset="0"/>
              <a:cs typeface="Courier New" panose="02070309020205020404" pitchFamily="49" charset="0"/>
            </a:rPr>
            <a:t>优化后：</a:t>
          </a:r>
        </a:p>
      </dgm:t>
    </dgm:pt>
    <dgm:pt modelId="{E1AC25F9-5DD9-4FC1-B8EC-546C85CF0FF8}" type="parTrans" cxnId="{FF169C82-DD03-42E1-96C6-508902B7F9F3}">
      <dgm:prSet/>
      <dgm:spPr/>
      <dgm:t>
        <a:bodyPr/>
        <a:lstStyle/>
        <a:p>
          <a:endParaRPr lang="zh-CN" altLang="en-US"/>
        </a:p>
      </dgm:t>
    </dgm:pt>
    <dgm:pt modelId="{0888EA8C-CA38-47F6-A6CE-07C246161D5B}" type="sibTrans" cxnId="{FF169C82-DD03-42E1-96C6-508902B7F9F3}">
      <dgm:prSet/>
      <dgm:spPr/>
      <dgm:t>
        <a:bodyPr/>
        <a:lstStyle/>
        <a:p>
          <a:endParaRPr lang="zh-CN" altLang="en-US"/>
        </a:p>
      </dgm:t>
    </dgm:pt>
    <dgm:pt modelId="{439D3EDD-7B2B-4EA0-B486-A49D88E1DC52}">
      <dgm:prSet phldrT="[文本]" custT="1"/>
      <dgm:spPr/>
      <dgm:t>
        <a:bodyPr tIns="432000"/>
        <a:lstStyle/>
        <a:p>
          <a:pPr>
            <a:buNone/>
          </a:pPr>
          <a:r>
            <a:rPr lang="en-US" altLang="zh-CN" sz="1600" dirty="0">
              <a:latin typeface="Courier New" panose="02070309020205020404" pitchFamily="49" charset="0"/>
              <a:cs typeface="Courier New" panose="02070309020205020404" pitchFamily="49" charset="0"/>
            </a:rPr>
            <a:t>r2:=6</a:t>
          </a:r>
          <a:endParaRPr lang="zh-CN" altLang="en-US" sz="1600" dirty="0">
            <a:latin typeface="Courier New" panose="02070309020205020404" pitchFamily="49" charset="0"/>
            <a:cs typeface="Courier New" panose="02070309020205020404" pitchFamily="49" charset="0"/>
          </a:endParaRPr>
        </a:p>
      </dgm:t>
    </dgm:pt>
    <dgm:pt modelId="{B5A933BA-8F2E-4D25-8065-FC264FB6ED36}" type="parTrans" cxnId="{2D0E73CD-ED73-4F5E-B484-6EA42EDF0226}">
      <dgm:prSet/>
      <dgm:spPr/>
      <dgm:t>
        <a:bodyPr/>
        <a:lstStyle/>
        <a:p>
          <a:endParaRPr lang="zh-CN" altLang="en-US"/>
        </a:p>
      </dgm:t>
    </dgm:pt>
    <dgm:pt modelId="{F252FEB9-DA1A-49FF-B617-367FC9A48800}" type="sibTrans" cxnId="{2D0E73CD-ED73-4F5E-B484-6EA42EDF0226}">
      <dgm:prSet/>
      <dgm:spPr/>
      <dgm:t>
        <a:bodyPr/>
        <a:lstStyle/>
        <a:p>
          <a:endParaRPr lang="zh-CN" altLang="en-US"/>
        </a:p>
      </dgm:t>
    </dgm:pt>
    <dgm:pt modelId="{3BC1EBE3-49E7-4C69-91FE-88BDAB4DBA98}">
      <dgm:prSet phldrT="[文本]" custT="1"/>
      <dgm:spPr/>
      <dgm:t>
        <a:bodyPr tIns="432000"/>
        <a:lstStyle/>
        <a:p>
          <a:pPr>
            <a:buNone/>
          </a:pPr>
          <a:r>
            <a:rPr lang="en-US" altLang="zh-CN" sz="1600" dirty="0">
              <a:latin typeface="Courier New" panose="02070309020205020404" pitchFamily="49" charset="0"/>
              <a:cs typeface="Courier New" panose="02070309020205020404" pitchFamily="49" charset="0"/>
            </a:rPr>
            <a:t>r2:=3*2</a:t>
          </a:r>
          <a:endParaRPr lang="zh-CN" altLang="en-US" sz="1600" dirty="0">
            <a:latin typeface="Courier New" panose="02070309020205020404" pitchFamily="49" charset="0"/>
            <a:cs typeface="Courier New" panose="02070309020205020404" pitchFamily="49" charset="0"/>
          </a:endParaRPr>
        </a:p>
      </dgm:t>
    </dgm:pt>
    <dgm:pt modelId="{E3C4CC24-C267-4031-A21E-F912C9B62E83}" type="parTrans" cxnId="{729800CA-B64C-4311-A2FC-CDFFE79395D7}">
      <dgm:prSet/>
      <dgm:spPr/>
      <dgm:t>
        <a:bodyPr/>
        <a:lstStyle/>
        <a:p>
          <a:endParaRPr lang="zh-CN" altLang="en-US"/>
        </a:p>
      </dgm:t>
    </dgm:pt>
    <dgm:pt modelId="{04B60B1C-CFC5-4A00-9131-5140450B6141}" type="sibTrans" cxnId="{729800CA-B64C-4311-A2FC-CDFFE79395D7}">
      <dgm:prSet/>
      <dgm:spPr/>
      <dgm:t>
        <a:bodyPr/>
        <a:lstStyle/>
        <a:p>
          <a:endParaRPr lang="zh-CN" altLang="en-US"/>
        </a:p>
      </dgm:t>
    </dgm:pt>
    <dgm:pt modelId="{4ADC03FA-1C39-40C6-99C1-53476F9493FE}" type="pres">
      <dgm:prSet presAssocID="{A0C3EA16-2B63-442C-A508-C9C63AC15F08}" presName="linear" presStyleCnt="0">
        <dgm:presLayoutVars>
          <dgm:dir/>
          <dgm:animLvl val="lvl"/>
          <dgm:resizeHandles val="exact"/>
        </dgm:presLayoutVars>
      </dgm:prSet>
      <dgm:spPr/>
    </dgm:pt>
    <dgm:pt modelId="{7012B8B2-7992-4BFB-8E2C-98DB0B6AD026}" type="pres">
      <dgm:prSet presAssocID="{CE2C8CBF-A393-45A2-94CB-3F3CC67BC26B}" presName="parentLin" presStyleCnt="0"/>
      <dgm:spPr/>
    </dgm:pt>
    <dgm:pt modelId="{318BB073-FB08-487C-B631-B5EA160F657F}" type="pres">
      <dgm:prSet presAssocID="{CE2C8CBF-A393-45A2-94CB-3F3CC67BC26B}" presName="parentLeftMargin" presStyleLbl="node1" presStyleIdx="0" presStyleCnt="2"/>
      <dgm:spPr/>
    </dgm:pt>
    <dgm:pt modelId="{0EE73DC2-E676-4E10-97C0-5249E65A6A9D}" type="pres">
      <dgm:prSet presAssocID="{CE2C8CBF-A393-45A2-94CB-3F3CC67BC26B}" presName="parentText" presStyleLbl="node1" presStyleIdx="0" presStyleCnt="2" custScaleY="33771" custLinFactNeighborY="-42618">
        <dgm:presLayoutVars>
          <dgm:chMax val="0"/>
          <dgm:bulletEnabled val="1"/>
        </dgm:presLayoutVars>
      </dgm:prSet>
      <dgm:spPr/>
    </dgm:pt>
    <dgm:pt modelId="{F70CE47D-4FFD-41A4-BDE6-0FE1980ED391}" type="pres">
      <dgm:prSet presAssocID="{CE2C8CBF-A393-45A2-94CB-3F3CC67BC26B}" presName="negativeSpace" presStyleCnt="0"/>
      <dgm:spPr/>
    </dgm:pt>
    <dgm:pt modelId="{3A2FA5DA-4515-4EAD-86A6-76F0A275AC1B}" type="pres">
      <dgm:prSet presAssocID="{CE2C8CBF-A393-45A2-94CB-3F3CC67BC26B}" presName="childText" presStyleLbl="conFgAcc1" presStyleIdx="0" presStyleCnt="2" custScaleY="99303" custLinFactNeighborY="-41736">
        <dgm:presLayoutVars>
          <dgm:bulletEnabled val="1"/>
        </dgm:presLayoutVars>
      </dgm:prSet>
      <dgm:spPr/>
    </dgm:pt>
    <dgm:pt modelId="{FDE5F07B-29AD-4C40-AB61-7CD784663942}" type="pres">
      <dgm:prSet presAssocID="{1A56E8FE-B1D6-4034-A6C7-2666E957E7D3}" presName="spaceBetweenRectangles" presStyleCnt="0"/>
      <dgm:spPr/>
    </dgm:pt>
    <dgm:pt modelId="{A577A106-1999-4F91-8410-13ECC9844756}" type="pres">
      <dgm:prSet presAssocID="{C6D8E0FC-A6D2-4398-A99D-C643B77667AA}" presName="parentLin" presStyleCnt="0"/>
      <dgm:spPr/>
    </dgm:pt>
    <dgm:pt modelId="{FD95C3B3-94E6-4F57-B151-88CA06BC9611}" type="pres">
      <dgm:prSet presAssocID="{C6D8E0FC-A6D2-4398-A99D-C643B77667AA}" presName="parentLeftMargin" presStyleLbl="node1" presStyleIdx="0" presStyleCnt="2"/>
      <dgm:spPr/>
    </dgm:pt>
    <dgm:pt modelId="{76BA888B-D348-4963-AF70-6AD1273C0510}" type="pres">
      <dgm:prSet presAssocID="{C6D8E0FC-A6D2-4398-A99D-C643B77667AA}" presName="parentText" presStyleLbl="node1" presStyleIdx="1" presStyleCnt="2" custScaleY="33771" custLinFactNeighborY="-16286">
        <dgm:presLayoutVars>
          <dgm:chMax val="0"/>
          <dgm:bulletEnabled val="1"/>
        </dgm:presLayoutVars>
      </dgm:prSet>
      <dgm:spPr/>
    </dgm:pt>
    <dgm:pt modelId="{CCC39257-1268-4367-95C9-84C9EA07B6B4}" type="pres">
      <dgm:prSet presAssocID="{C6D8E0FC-A6D2-4398-A99D-C643B77667AA}" presName="negativeSpace" presStyleCnt="0"/>
      <dgm:spPr/>
    </dgm:pt>
    <dgm:pt modelId="{BA600726-CBEB-4984-B0CB-A59EF882BBFD}" type="pres">
      <dgm:prSet presAssocID="{C6D8E0FC-A6D2-4398-A99D-C643B77667AA}" presName="childText" presStyleLbl="conFgAcc1" presStyleIdx="1" presStyleCnt="2" custScaleY="94505" custLinFactNeighborY="31725">
        <dgm:presLayoutVars>
          <dgm:bulletEnabled val="1"/>
        </dgm:presLayoutVars>
      </dgm:prSet>
      <dgm:spPr/>
    </dgm:pt>
  </dgm:ptLst>
  <dgm:cxnLst>
    <dgm:cxn modelId="{BDD3B907-5C45-4CB8-8016-536204144CC2}" srcId="{79716AED-7E58-4CFE-A66A-2BCCFB5B1AE3}" destId="{C4C23BB9-993D-46D8-8059-98DFEEB2BCB3}" srcOrd="0" destOrd="0" parTransId="{C4E5007D-2994-41DF-A682-E660891A8BB3}" sibTransId="{399FA7E4-19C6-493D-B4E8-C7D60EB4CF49}"/>
    <dgm:cxn modelId="{EEE6C308-D351-49ED-A5FC-A38B13C33CC2}" type="presOf" srcId="{CE2C8CBF-A393-45A2-94CB-3F3CC67BC26B}" destId="{318BB073-FB08-487C-B631-B5EA160F657F}" srcOrd="0" destOrd="0" presId="urn:microsoft.com/office/officeart/2005/8/layout/list1"/>
    <dgm:cxn modelId="{E9ACB911-FC35-4117-9A98-C4B579D595D9}" srcId="{CE2C8CBF-A393-45A2-94CB-3F3CC67BC26B}" destId="{79716AED-7E58-4CFE-A66A-2BCCFB5B1AE3}" srcOrd="0" destOrd="0" parTransId="{02662C5C-B9E8-4F8F-8FB7-0732B8A21789}" sibTransId="{0363CD7C-EF83-4E2D-9726-C2123FFD8C8B}"/>
    <dgm:cxn modelId="{1D55B127-7FDD-4798-832D-1554D167C47F}" type="presOf" srcId="{79716AED-7E58-4CFE-A66A-2BCCFB5B1AE3}" destId="{3A2FA5DA-4515-4EAD-86A6-76F0A275AC1B}" srcOrd="0" destOrd="0" presId="urn:microsoft.com/office/officeart/2005/8/layout/list1"/>
    <dgm:cxn modelId="{D8294829-C0CD-4208-93BF-F95BBDC5AA9B}" srcId="{CE2C8CBF-A393-45A2-94CB-3F3CC67BC26B}" destId="{4C5DA8C2-6A3B-4137-BD5D-374B3BECA53C}" srcOrd="1" destOrd="0" parTransId="{3397209E-DACD-43FC-8D99-E9D47B66F01E}" sibTransId="{8AE9A6E7-84B2-43DA-B9C3-F9BA2C7327A0}"/>
    <dgm:cxn modelId="{13129435-2449-452E-BDEB-374B514578E2}" type="presOf" srcId="{C6D8E0FC-A6D2-4398-A99D-C643B77667AA}" destId="{FD95C3B3-94E6-4F57-B151-88CA06BC9611}" srcOrd="0" destOrd="0" presId="urn:microsoft.com/office/officeart/2005/8/layout/list1"/>
    <dgm:cxn modelId="{A2E40138-7AE3-41BF-920F-32BC1507BA5C}" type="presOf" srcId="{C4C23BB9-993D-46D8-8059-98DFEEB2BCB3}" destId="{3A2FA5DA-4515-4EAD-86A6-76F0A275AC1B}" srcOrd="0" destOrd="1" presId="urn:microsoft.com/office/officeart/2005/8/layout/list1"/>
    <dgm:cxn modelId="{3F5BF238-D4F8-4060-8807-EB6B45B73376}" srcId="{79716AED-7E58-4CFE-A66A-2BCCFB5B1AE3}" destId="{BDC17C94-6D18-4F81-A74C-185C394A0AE0}" srcOrd="1" destOrd="0" parTransId="{33B0BFC2-3F34-4901-BFFF-509E27CAD96B}" sibTransId="{13AEEAC6-D583-40D7-BC8D-D218C93C0CDA}"/>
    <dgm:cxn modelId="{CE95FD5B-DB0C-4DCE-B04D-F60FBFD41D7B}" type="presOf" srcId="{A0C3EA16-2B63-442C-A508-C9C63AC15F08}" destId="{4ADC03FA-1C39-40C6-99C1-53476F9493FE}" srcOrd="0" destOrd="0" presId="urn:microsoft.com/office/officeart/2005/8/layout/list1"/>
    <dgm:cxn modelId="{36F90662-09F0-474A-B5BD-DE667BBBD1E1}" type="presOf" srcId="{D8BDA800-AD5C-43B0-A635-9BC8B3D38DBF}" destId="{BA600726-CBEB-4984-B0CB-A59EF882BBFD}" srcOrd="0" destOrd="0" presId="urn:microsoft.com/office/officeart/2005/8/layout/list1"/>
    <dgm:cxn modelId="{8596DB4A-3F8B-4B96-8C46-063596A33456}" type="presOf" srcId="{BDC17C94-6D18-4F81-A74C-185C394A0AE0}" destId="{3A2FA5DA-4515-4EAD-86A6-76F0A275AC1B}" srcOrd="0" destOrd="2" presId="urn:microsoft.com/office/officeart/2005/8/layout/list1"/>
    <dgm:cxn modelId="{2D88CA77-C66C-4FC3-91A4-4E4B5108D697}" type="presOf" srcId="{518B3CAD-FA8D-4937-9BC2-E642EA4F2E22}" destId="{3A2FA5DA-4515-4EAD-86A6-76F0A275AC1B}" srcOrd="0" destOrd="4" presId="urn:microsoft.com/office/officeart/2005/8/layout/list1"/>
    <dgm:cxn modelId="{E9BC5C7B-60F4-4D3C-80BE-511909A4D0DF}" type="presOf" srcId="{C6D8E0FC-A6D2-4398-A99D-C643B77667AA}" destId="{76BA888B-D348-4963-AF70-6AD1273C0510}" srcOrd="1" destOrd="0" presId="urn:microsoft.com/office/officeart/2005/8/layout/list1"/>
    <dgm:cxn modelId="{FF169C82-DD03-42E1-96C6-508902B7F9F3}" srcId="{C6D8E0FC-A6D2-4398-A99D-C643B77667AA}" destId="{CBBC4194-AE10-4957-8F21-BAF4A0B9E49B}" srcOrd="1" destOrd="0" parTransId="{E1AC25F9-5DD9-4FC1-B8EC-546C85CF0FF8}" sibTransId="{0888EA8C-CA38-47F6-A6CE-07C246161D5B}"/>
    <dgm:cxn modelId="{481B9386-ECD5-432F-A44A-03BDD4D1D463}" type="presOf" srcId="{CE2C8CBF-A393-45A2-94CB-3F3CC67BC26B}" destId="{0EE73DC2-E676-4E10-97C0-5249E65A6A9D}" srcOrd="1" destOrd="0" presId="urn:microsoft.com/office/officeart/2005/8/layout/list1"/>
    <dgm:cxn modelId="{182F7D88-603A-4131-BDDB-11B6658B8422}" srcId="{C6D8E0FC-A6D2-4398-A99D-C643B77667AA}" destId="{D8BDA800-AD5C-43B0-A635-9BC8B3D38DBF}" srcOrd="0" destOrd="0" parTransId="{D098346A-6FBC-4727-A2BC-6F9077AFDB8B}" sibTransId="{68A4FA92-75A6-49C7-9ED2-29FF1FB040FF}"/>
    <dgm:cxn modelId="{B2DD7F99-A078-408B-963F-6DB6AA48FA5D}" type="presOf" srcId="{CBBC4194-AE10-4957-8F21-BAF4A0B9E49B}" destId="{BA600726-CBEB-4984-B0CB-A59EF882BBFD}" srcOrd="0" destOrd="2" presId="urn:microsoft.com/office/officeart/2005/8/layout/list1"/>
    <dgm:cxn modelId="{ED2CFE99-BD8E-460D-883B-FCC8B9F8F34A}" srcId="{A0C3EA16-2B63-442C-A508-C9C63AC15F08}" destId="{C6D8E0FC-A6D2-4398-A99D-C643B77667AA}" srcOrd="1" destOrd="0" parTransId="{90D23E7E-395B-4466-8CC1-6A865D896BCD}" sibTransId="{7D9171AC-080F-4DEA-9C94-260D7CC105B4}"/>
    <dgm:cxn modelId="{729800CA-B64C-4311-A2FC-CDFFE79395D7}" srcId="{D8BDA800-AD5C-43B0-A635-9BC8B3D38DBF}" destId="{3BC1EBE3-49E7-4C69-91FE-88BDAB4DBA98}" srcOrd="0" destOrd="0" parTransId="{E3C4CC24-C267-4031-A21E-F912C9B62E83}" sibTransId="{04B60B1C-CFC5-4A00-9131-5140450B6141}"/>
    <dgm:cxn modelId="{2D0E73CD-ED73-4F5E-B484-6EA42EDF0226}" srcId="{CBBC4194-AE10-4957-8F21-BAF4A0B9E49B}" destId="{439D3EDD-7B2B-4EA0-B486-A49D88E1DC52}" srcOrd="0" destOrd="0" parTransId="{B5A933BA-8F2E-4D25-8065-FC264FB6ED36}" sibTransId="{F252FEB9-DA1A-49FF-B617-367FC9A48800}"/>
    <dgm:cxn modelId="{1D499BD4-F044-4C3C-9207-AEF6841B294F}" type="presOf" srcId="{439D3EDD-7B2B-4EA0-B486-A49D88E1DC52}" destId="{BA600726-CBEB-4984-B0CB-A59EF882BBFD}" srcOrd="0" destOrd="3" presId="urn:microsoft.com/office/officeart/2005/8/layout/list1"/>
    <dgm:cxn modelId="{DCB6F3E1-BD9B-4D73-9F45-AEF52C89D6C8}" srcId="{4C5DA8C2-6A3B-4137-BD5D-374B3BECA53C}" destId="{518B3CAD-FA8D-4937-9BC2-E642EA4F2E22}" srcOrd="0" destOrd="0" parTransId="{98276EAB-C655-4203-87D1-EE87AE875531}" sibTransId="{C1821ACE-50D2-49EF-87CF-A0BCB55AF94C}"/>
    <dgm:cxn modelId="{57091CE4-6A72-413E-A7CC-5AD4035CD7A7}" type="presOf" srcId="{3BC1EBE3-49E7-4C69-91FE-88BDAB4DBA98}" destId="{BA600726-CBEB-4984-B0CB-A59EF882BBFD}" srcOrd="0" destOrd="1" presId="urn:microsoft.com/office/officeart/2005/8/layout/list1"/>
    <dgm:cxn modelId="{7F3338FB-F367-46F8-918A-917849236BAB}" type="presOf" srcId="{4C5DA8C2-6A3B-4137-BD5D-374B3BECA53C}" destId="{3A2FA5DA-4515-4EAD-86A6-76F0A275AC1B}" srcOrd="0" destOrd="3" presId="urn:microsoft.com/office/officeart/2005/8/layout/list1"/>
    <dgm:cxn modelId="{4E29F4FD-059E-4400-94C0-8B3FED749D71}" srcId="{A0C3EA16-2B63-442C-A508-C9C63AC15F08}" destId="{CE2C8CBF-A393-45A2-94CB-3F3CC67BC26B}" srcOrd="0" destOrd="0" parTransId="{1CCADC4A-2238-434D-BEE7-D5F29F6E45B8}" sibTransId="{1A56E8FE-B1D6-4034-A6C7-2666E957E7D3}"/>
    <dgm:cxn modelId="{C275BAFF-5213-42DE-8B9A-844EB44249E7}" type="presParOf" srcId="{4ADC03FA-1C39-40C6-99C1-53476F9493FE}" destId="{7012B8B2-7992-4BFB-8E2C-98DB0B6AD026}" srcOrd="0" destOrd="0" presId="urn:microsoft.com/office/officeart/2005/8/layout/list1"/>
    <dgm:cxn modelId="{0AEC68C6-6395-48BF-B7F6-A1AD66D54389}" type="presParOf" srcId="{7012B8B2-7992-4BFB-8E2C-98DB0B6AD026}" destId="{318BB073-FB08-487C-B631-B5EA160F657F}" srcOrd="0" destOrd="0" presId="urn:microsoft.com/office/officeart/2005/8/layout/list1"/>
    <dgm:cxn modelId="{C7E1C9D7-13E3-4D58-A684-04DEB8C5BE28}" type="presParOf" srcId="{7012B8B2-7992-4BFB-8E2C-98DB0B6AD026}" destId="{0EE73DC2-E676-4E10-97C0-5249E65A6A9D}" srcOrd="1" destOrd="0" presId="urn:microsoft.com/office/officeart/2005/8/layout/list1"/>
    <dgm:cxn modelId="{D593F801-A4DE-4842-9EAF-2EFDC3F53CAF}" type="presParOf" srcId="{4ADC03FA-1C39-40C6-99C1-53476F9493FE}" destId="{F70CE47D-4FFD-41A4-BDE6-0FE1980ED391}" srcOrd="1" destOrd="0" presId="urn:microsoft.com/office/officeart/2005/8/layout/list1"/>
    <dgm:cxn modelId="{D3197958-84D7-496A-876F-A8E6368DE395}" type="presParOf" srcId="{4ADC03FA-1C39-40C6-99C1-53476F9493FE}" destId="{3A2FA5DA-4515-4EAD-86A6-76F0A275AC1B}" srcOrd="2" destOrd="0" presId="urn:microsoft.com/office/officeart/2005/8/layout/list1"/>
    <dgm:cxn modelId="{78AA651D-F40F-46DA-BE36-7D674BFE7C88}" type="presParOf" srcId="{4ADC03FA-1C39-40C6-99C1-53476F9493FE}" destId="{FDE5F07B-29AD-4C40-AB61-7CD784663942}" srcOrd="3" destOrd="0" presId="urn:microsoft.com/office/officeart/2005/8/layout/list1"/>
    <dgm:cxn modelId="{93EF05F4-58C2-4873-8EAB-D6CC4950EAF6}" type="presParOf" srcId="{4ADC03FA-1C39-40C6-99C1-53476F9493FE}" destId="{A577A106-1999-4F91-8410-13ECC9844756}" srcOrd="4" destOrd="0" presId="urn:microsoft.com/office/officeart/2005/8/layout/list1"/>
    <dgm:cxn modelId="{C82C3227-DD9E-4CC9-B70F-BBF6D47EBC82}" type="presParOf" srcId="{A577A106-1999-4F91-8410-13ECC9844756}" destId="{FD95C3B3-94E6-4F57-B151-88CA06BC9611}" srcOrd="0" destOrd="0" presId="urn:microsoft.com/office/officeart/2005/8/layout/list1"/>
    <dgm:cxn modelId="{21E80ED0-3615-4B36-8339-EB140E5BB4CD}" type="presParOf" srcId="{A577A106-1999-4F91-8410-13ECC9844756}" destId="{76BA888B-D348-4963-AF70-6AD1273C0510}" srcOrd="1" destOrd="0" presId="urn:microsoft.com/office/officeart/2005/8/layout/list1"/>
    <dgm:cxn modelId="{30A88D1C-6F22-49B2-B848-573168F50FEA}" type="presParOf" srcId="{4ADC03FA-1C39-40C6-99C1-53476F9493FE}" destId="{CCC39257-1268-4367-95C9-84C9EA07B6B4}" srcOrd="5" destOrd="0" presId="urn:microsoft.com/office/officeart/2005/8/layout/list1"/>
    <dgm:cxn modelId="{05BA44A1-BC20-4867-B50E-613882D0EC6F}" type="presParOf" srcId="{4ADC03FA-1C39-40C6-99C1-53476F9493FE}" destId="{BA600726-CBEB-4984-B0CB-A59EF882BBF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C3EA16-2B63-442C-A508-C9C63AC15F08}" type="doc">
      <dgm:prSet loTypeId="urn:microsoft.com/office/officeart/2005/8/layout/list1" loCatId="list" qsTypeId="urn:microsoft.com/office/officeart/2005/8/quickstyle/simple1" qsCatId="simple" csTypeId="urn:microsoft.com/office/officeart/2005/8/colors/accent1_2" csCatId="accent1" phldr="1"/>
      <dgm:spPr/>
    </dgm:pt>
    <dgm:pt modelId="{25F3F0F8-6450-405E-A3B4-9D76FA8E4CC8}">
      <dgm:prSet phldrT="[文本]" custT="1"/>
      <dgm:spPr/>
      <dgm:t>
        <a:bodyPr/>
        <a:lstStyle/>
        <a:p>
          <a:r>
            <a:rPr lang="zh-CN" altLang="en-US" sz="2000" b="1" dirty="0">
              <a:effectLst>
                <a:outerShdw blurRad="38100" dist="38100" dir="2700000" algn="tl">
                  <a:srgbClr val="000000">
                    <a:alpha val="43137"/>
                  </a:srgbClr>
                </a:outerShdw>
              </a:effectLst>
            </a:rPr>
            <a:t>常量传播</a:t>
          </a:r>
        </a:p>
      </dgm:t>
    </dgm:pt>
    <dgm:pt modelId="{1FE47DB4-7D30-49D0-9D6E-B79473A91224}" type="parTrans" cxnId="{D74D0E0F-B74D-4CFF-9A74-48DD8FD2CC4E}">
      <dgm:prSet/>
      <dgm:spPr/>
      <dgm:t>
        <a:bodyPr/>
        <a:lstStyle/>
        <a:p>
          <a:endParaRPr lang="zh-CN" altLang="en-US" sz="1800"/>
        </a:p>
      </dgm:t>
    </dgm:pt>
    <dgm:pt modelId="{9EF8D08E-DACC-4BBF-9A12-0F93DEF0D580}" type="sibTrans" cxnId="{D74D0E0F-B74D-4CFF-9A74-48DD8FD2CC4E}">
      <dgm:prSet/>
      <dgm:spPr/>
      <dgm:t>
        <a:bodyPr/>
        <a:lstStyle/>
        <a:p>
          <a:endParaRPr lang="zh-CN" altLang="en-US" sz="1800"/>
        </a:p>
      </dgm:t>
    </dgm:pt>
    <dgm:pt modelId="{56803263-BE17-4D8A-8A3C-9F6E95B9A125}">
      <dgm:prSet phldrT="[文本]" custT="1"/>
      <dgm:spPr/>
      <dgm:t>
        <a:bodyPr/>
        <a:lstStyle/>
        <a:p>
          <a:r>
            <a:rPr lang="zh-CN" altLang="en-US" sz="2000" b="1" dirty="0">
              <a:effectLst>
                <a:outerShdw blurRad="38100" dist="38100" dir="2700000" algn="tl">
                  <a:srgbClr val="000000">
                    <a:alpha val="43137"/>
                  </a:srgbClr>
                </a:outerShdw>
              </a:effectLst>
            </a:rPr>
            <a:t>代数化简</a:t>
          </a:r>
        </a:p>
      </dgm:t>
    </dgm:pt>
    <dgm:pt modelId="{76C3E618-38B6-4434-AD86-791D1C0B8D3D}" type="parTrans" cxnId="{7B4129D3-3EE1-4D9C-8995-CA7301FE03B8}">
      <dgm:prSet/>
      <dgm:spPr/>
      <dgm:t>
        <a:bodyPr/>
        <a:lstStyle/>
        <a:p>
          <a:endParaRPr lang="zh-CN" altLang="en-US" sz="1800"/>
        </a:p>
      </dgm:t>
    </dgm:pt>
    <dgm:pt modelId="{6CED6FC6-14C6-409C-89D9-ED4BA206A201}" type="sibTrans" cxnId="{7B4129D3-3EE1-4D9C-8995-CA7301FE03B8}">
      <dgm:prSet/>
      <dgm:spPr/>
      <dgm:t>
        <a:bodyPr/>
        <a:lstStyle/>
        <a:p>
          <a:endParaRPr lang="zh-CN" altLang="en-US" sz="1800"/>
        </a:p>
      </dgm:t>
    </dgm:pt>
    <dgm:pt modelId="{AA7638AB-2C8E-4E56-9CB3-82DBCDD5A439}">
      <dgm:prSet phldrT="[文本]" custT="1"/>
      <dgm:spPr/>
      <dgm:t>
        <a:bodyPr rIns="144000"/>
        <a:lstStyle/>
        <a:p>
          <a:pPr>
            <a:buFont typeface="Arial" panose="020B0604020202020204" pitchFamily="34" charset="0"/>
            <a:buChar char="•"/>
          </a:pPr>
          <a:r>
            <a:rPr lang="zh-CN" altLang="en-US" sz="1600" b="1" dirty="0">
              <a:latin typeface="Courier New" panose="02070309020205020404" pitchFamily="49" charset="0"/>
              <a:cs typeface="Courier New" panose="02070309020205020404" pitchFamily="49" charset="0"/>
            </a:rPr>
            <a:t>优化前：</a:t>
          </a:r>
          <a:endParaRPr lang="zh-CN" altLang="en-US" sz="1600" b="1" dirty="0"/>
        </a:p>
      </dgm:t>
    </dgm:pt>
    <dgm:pt modelId="{6DDE7DA6-F1D9-4AB5-8722-E27006279172}" type="parTrans" cxnId="{90DC5DA0-87B7-4930-B788-F94F2A7BAD4A}">
      <dgm:prSet/>
      <dgm:spPr/>
      <dgm:t>
        <a:bodyPr/>
        <a:lstStyle/>
        <a:p>
          <a:endParaRPr lang="zh-CN" altLang="en-US" sz="1800"/>
        </a:p>
      </dgm:t>
    </dgm:pt>
    <dgm:pt modelId="{082246BB-5A5D-4FDA-81CF-D5264E203E68}" type="sibTrans" cxnId="{90DC5DA0-87B7-4930-B788-F94F2A7BAD4A}">
      <dgm:prSet/>
      <dgm:spPr/>
      <dgm:t>
        <a:bodyPr/>
        <a:lstStyle/>
        <a:p>
          <a:endParaRPr lang="zh-CN" altLang="en-US" sz="1800"/>
        </a:p>
      </dgm:t>
    </dgm:pt>
    <dgm:pt modelId="{5853680D-6362-46A5-BE1A-041D1FEEC003}">
      <dgm:prSet phldrT="[文本]" custT="1"/>
      <dgm:spPr/>
      <dgm:t>
        <a:bodyPr rIns="144000"/>
        <a:lstStyle/>
        <a:p>
          <a:pPr>
            <a:buNone/>
          </a:pPr>
          <a:r>
            <a:rPr lang="en-US" altLang="zh-CN" sz="1600" dirty="0">
              <a:latin typeface="Courier New" panose="02070309020205020404" pitchFamily="49" charset="0"/>
              <a:cs typeface="Courier New" panose="02070309020205020404" pitchFamily="49" charset="0"/>
            </a:rPr>
            <a:t>r2:=4</a:t>
          </a:r>
          <a:endParaRPr lang="zh-CN" altLang="en-US" sz="1600" dirty="0">
            <a:solidFill>
              <a:srgbClr val="00B050"/>
            </a:solidFill>
            <a:latin typeface="Courier New" panose="02070309020205020404" pitchFamily="49" charset="0"/>
            <a:cs typeface="Courier New" panose="02070309020205020404" pitchFamily="49" charset="0"/>
          </a:endParaRPr>
        </a:p>
      </dgm:t>
    </dgm:pt>
    <dgm:pt modelId="{DDCC952D-BC02-482B-A5D4-DF747D1534B4}" type="parTrans" cxnId="{18532E84-8106-48D6-BE0A-858246A56C0A}">
      <dgm:prSet/>
      <dgm:spPr/>
      <dgm:t>
        <a:bodyPr/>
        <a:lstStyle/>
        <a:p>
          <a:endParaRPr lang="zh-CN" altLang="en-US" sz="1800"/>
        </a:p>
      </dgm:t>
    </dgm:pt>
    <dgm:pt modelId="{DB2087BB-9782-4FC7-8EF5-329DEB3FA73D}" type="sibTrans" cxnId="{18532E84-8106-48D6-BE0A-858246A56C0A}">
      <dgm:prSet/>
      <dgm:spPr/>
      <dgm:t>
        <a:bodyPr/>
        <a:lstStyle/>
        <a:p>
          <a:endParaRPr lang="zh-CN" altLang="en-US" sz="1800"/>
        </a:p>
      </dgm:t>
    </dgm:pt>
    <dgm:pt modelId="{A6599762-5031-4B0B-BAC5-429703BCB00D}">
      <dgm:prSet phldrT="[文本]" custT="1"/>
      <dgm:spPr/>
      <dgm:t>
        <a:bodyPr rIns="144000"/>
        <a:lstStyle/>
        <a:p>
          <a:pPr>
            <a:buFont typeface="Arial" panose="020B0604020202020204" pitchFamily="34" charset="0"/>
            <a:buChar char="•"/>
          </a:pPr>
          <a:r>
            <a:rPr lang="zh-CN" altLang="en-US" sz="1600" b="1" dirty="0">
              <a:latin typeface="Courier New" panose="02070309020205020404" pitchFamily="49" charset="0"/>
              <a:cs typeface="Courier New" panose="02070309020205020404" pitchFamily="49" charset="0"/>
            </a:rPr>
            <a:t>优化后：</a:t>
          </a:r>
        </a:p>
      </dgm:t>
    </dgm:pt>
    <dgm:pt modelId="{FA4C7508-C80D-44E2-A9F7-B5CBF5742DE9}" type="parTrans" cxnId="{5E0DC23A-164E-45E9-ABEF-332EE23BA812}">
      <dgm:prSet/>
      <dgm:spPr/>
      <dgm:t>
        <a:bodyPr/>
        <a:lstStyle/>
        <a:p>
          <a:endParaRPr lang="zh-CN" altLang="en-US" sz="1800"/>
        </a:p>
      </dgm:t>
    </dgm:pt>
    <dgm:pt modelId="{959F8D42-AA2C-486B-980F-1B0F73DA2DFC}" type="sibTrans" cxnId="{5E0DC23A-164E-45E9-ABEF-332EE23BA812}">
      <dgm:prSet/>
      <dgm:spPr/>
      <dgm:t>
        <a:bodyPr/>
        <a:lstStyle/>
        <a:p>
          <a:endParaRPr lang="zh-CN" altLang="en-US" sz="1800"/>
        </a:p>
      </dgm:t>
    </dgm:pt>
    <dgm:pt modelId="{370E5AEA-50A8-47CD-911E-70415B6FA10C}">
      <dgm:prSet phldrT="[文本]" custT="1"/>
      <dgm:spPr/>
      <dgm:t>
        <a:bodyPr rIns="144000"/>
        <a:lstStyle/>
        <a:p>
          <a:pPr>
            <a:buNone/>
          </a:pPr>
          <a:r>
            <a:rPr lang="en-US" altLang="zh-CN" sz="1600" dirty="0">
              <a:latin typeface="Courier New" panose="02070309020205020404" pitchFamily="49" charset="0"/>
              <a:cs typeface="Courier New" panose="02070309020205020404" pitchFamily="49" charset="0"/>
            </a:rPr>
            <a:t>r2:=r1+4</a:t>
          </a:r>
        </a:p>
      </dgm:t>
    </dgm:pt>
    <dgm:pt modelId="{4CEFDED9-A35B-4570-8795-887C84EF7E11}" type="parTrans" cxnId="{75D5B9B7-312E-47ED-9AFA-2DEF93F88ABA}">
      <dgm:prSet/>
      <dgm:spPr/>
      <dgm:t>
        <a:bodyPr/>
        <a:lstStyle/>
        <a:p>
          <a:endParaRPr lang="zh-CN" altLang="en-US" sz="1800"/>
        </a:p>
      </dgm:t>
    </dgm:pt>
    <dgm:pt modelId="{D1C45480-172B-4A24-9B35-64CABFC49819}" type="sibTrans" cxnId="{75D5B9B7-312E-47ED-9AFA-2DEF93F88ABA}">
      <dgm:prSet/>
      <dgm:spPr/>
      <dgm:t>
        <a:bodyPr/>
        <a:lstStyle/>
        <a:p>
          <a:endParaRPr lang="zh-CN" altLang="en-US" sz="1800"/>
        </a:p>
      </dgm:t>
    </dgm:pt>
    <dgm:pt modelId="{FD2C195D-7A1A-4F60-8B15-38963050DAF9}">
      <dgm:prSet phldrT="[文本]" custT="1"/>
      <dgm:spPr/>
      <dgm:t>
        <a:bodyPr rIns="144000"/>
        <a:lstStyle/>
        <a:p>
          <a:pPr>
            <a:buFont typeface="Arial" panose="020B0604020202020204" pitchFamily="34" charset="0"/>
            <a:buChar char="•"/>
          </a:pPr>
          <a:r>
            <a:rPr lang="zh-CN" altLang="en-US" sz="1600" b="1" dirty="0">
              <a:latin typeface="Courier New" panose="02070309020205020404" pitchFamily="49" charset="0"/>
              <a:cs typeface="Courier New" panose="02070309020205020404" pitchFamily="49" charset="0"/>
            </a:rPr>
            <a:t>优化前：</a:t>
          </a:r>
          <a:endParaRPr lang="zh-CN" altLang="en-US" sz="1600" b="1" dirty="0"/>
        </a:p>
      </dgm:t>
    </dgm:pt>
    <dgm:pt modelId="{05013512-782E-4B2A-919F-AF720917E2FD}" type="parTrans" cxnId="{351CA573-AA5C-4C30-9AFC-FB8FC664B778}">
      <dgm:prSet/>
      <dgm:spPr/>
      <dgm:t>
        <a:bodyPr/>
        <a:lstStyle/>
        <a:p>
          <a:endParaRPr lang="zh-CN" altLang="en-US" sz="1800"/>
        </a:p>
      </dgm:t>
    </dgm:pt>
    <dgm:pt modelId="{C6F25D16-8B62-4A50-9F2C-79E391AC9F29}" type="sibTrans" cxnId="{351CA573-AA5C-4C30-9AFC-FB8FC664B778}">
      <dgm:prSet/>
      <dgm:spPr/>
      <dgm:t>
        <a:bodyPr/>
        <a:lstStyle/>
        <a:p>
          <a:endParaRPr lang="zh-CN" altLang="en-US" sz="1800"/>
        </a:p>
      </dgm:t>
    </dgm:pt>
    <dgm:pt modelId="{4B6F9C47-0FDA-4292-A107-D2F39C1EAF71}">
      <dgm:prSet phldrT="[文本]" custT="1"/>
      <dgm:spPr/>
      <dgm:t>
        <a:bodyPr rIns="144000"/>
        <a:lstStyle/>
        <a:p>
          <a:pPr>
            <a:buNone/>
          </a:pPr>
          <a:r>
            <a:rPr lang="en-US" altLang="zh-CN" sz="1600" dirty="0">
              <a:solidFill>
                <a:schemeClr val="tx1"/>
              </a:solidFill>
              <a:latin typeface="Courier New" panose="02070309020205020404" pitchFamily="49" charset="0"/>
              <a:cs typeface="Courier New" panose="02070309020205020404" pitchFamily="49" charset="0"/>
            </a:rPr>
            <a:t>x:=x+0</a:t>
          </a:r>
          <a:endParaRPr lang="zh-CN" altLang="en-US" sz="1600" dirty="0">
            <a:solidFill>
              <a:schemeClr val="tx1"/>
            </a:solidFill>
            <a:latin typeface="Courier New" panose="02070309020205020404" pitchFamily="49" charset="0"/>
            <a:cs typeface="Courier New" panose="02070309020205020404" pitchFamily="49" charset="0"/>
          </a:endParaRPr>
        </a:p>
      </dgm:t>
    </dgm:pt>
    <dgm:pt modelId="{9DE7C6B3-7CE8-4BDA-87BD-324E109B2973}" type="parTrans" cxnId="{837ACD0D-B6F3-4327-857E-8FC4F92258C1}">
      <dgm:prSet/>
      <dgm:spPr/>
      <dgm:t>
        <a:bodyPr/>
        <a:lstStyle/>
        <a:p>
          <a:endParaRPr lang="zh-CN" altLang="en-US" sz="1800"/>
        </a:p>
      </dgm:t>
    </dgm:pt>
    <dgm:pt modelId="{2DAF046D-67B6-4E3C-9F9D-5E1F771A1879}" type="sibTrans" cxnId="{837ACD0D-B6F3-4327-857E-8FC4F92258C1}">
      <dgm:prSet/>
      <dgm:spPr/>
      <dgm:t>
        <a:bodyPr/>
        <a:lstStyle/>
        <a:p>
          <a:endParaRPr lang="zh-CN" altLang="en-US" sz="1800"/>
        </a:p>
      </dgm:t>
    </dgm:pt>
    <dgm:pt modelId="{C4C70825-B48A-421D-86E7-6968EE243112}">
      <dgm:prSet phldrT="[文本]" custT="1"/>
      <dgm:spPr/>
      <dgm:t>
        <a:bodyPr rIns="144000"/>
        <a:lstStyle/>
        <a:p>
          <a:pPr>
            <a:buFont typeface="Arial" panose="020B0604020202020204" pitchFamily="34" charset="0"/>
            <a:buChar char="•"/>
          </a:pPr>
          <a:r>
            <a:rPr lang="zh-CN" altLang="en-US" sz="1600" b="1" dirty="0">
              <a:latin typeface="Courier New" panose="02070309020205020404" pitchFamily="49" charset="0"/>
              <a:cs typeface="Courier New" panose="02070309020205020404" pitchFamily="49" charset="0"/>
            </a:rPr>
            <a:t>优化后：</a:t>
          </a:r>
        </a:p>
      </dgm:t>
    </dgm:pt>
    <dgm:pt modelId="{D54B68A1-C836-4E32-86C5-FC6450B1DBFB}" type="parTrans" cxnId="{AD97C857-1697-4CAF-BD5F-BF8427CCDDEA}">
      <dgm:prSet/>
      <dgm:spPr/>
      <dgm:t>
        <a:bodyPr/>
        <a:lstStyle/>
        <a:p>
          <a:endParaRPr lang="zh-CN" altLang="en-US" sz="1800"/>
        </a:p>
      </dgm:t>
    </dgm:pt>
    <dgm:pt modelId="{8F866F44-3324-4A64-84F9-CC10F61367A2}" type="sibTrans" cxnId="{AD97C857-1697-4CAF-BD5F-BF8427CCDDEA}">
      <dgm:prSet/>
      <dgm:spPr/>
      <dgm:t>
        <a:bodyPr/>
        <a:lstStyle/>
        <a:p>
          <a:endParaRPr lang="zh-CN" altLang="en-US" sz="1800"/>
        </a:p>
      </dgm:t>
    </dgm:pt>
    <dgm:pt modelId="{11F19DDD-5C0D-4DF4-9E12-52614ABC1121}">
      <dgm:prSet phldrT="[文本]" custT="1"/>
      <dgm:spPr/>
      <dgm:t>
        <a:bodyPr rIns="144000"/>
        <a:lstStyle/>
        <a:p>
          <a:pPr>
            <a:buNone/>
          </a:pPr>
          <a:r>
            <a:rPr lang="zh-CN" altLang="en-US" sz="1600" dirty="0">
              <a:latin typeface="Courier New" panose="02070309020205020404" pitchFamily="49" charset="0"/>
              <a:cs typeface="Courier New" panose="02070309020205020404" pitchFamily="49" charset="0"/>
            </a:rPr>
            <a:t>这两条语句可以直接删除</a:t>
          </a:r>
          <a:endParaRPr lang="en-US" altLang="zh-CN" sz="1600" dirty="0">
            <a:latin typeface="Courier New" panose="02070309020205020404" pitchFamily="49" charset="0"/>
            <a:cs typeface="Courier New" panose="02070309020205020404" pitchFamily="49" charset="0"/>
          </a:endParaRPr>
        </a:p>
      </dgm:t>
    </dgm:pt>
    <dgm:pt modelId="{3C2FBB74-59F0-48EE-A222-56412D31FA5E}" type="parTrans" cxnId="{9100389B-5FFB-4744-830F-4730B67FC2B1}">
      <dgm:prSet/>
      <dgm:spPr/>
      <dgm:t>
        <a:bodyPr/>
        <a:lstStyle/>
        <a:p>
          <a:endParaRPr lang="zh-CN" altLang="en-US" sz="1800"/>
        </a:p>
      </dgm:t>
    </dgm:pt>
    <dgm:pt modelId="{BD2B7D16-7BDE-4ACF-944C-9D9F512233C0}" type="sibTrans" cxnId="{9100389B-5FFB-4744-830F-4730B67FC2B1}">
      <dgm:prSet/>
      <dgm:spPr/>
      <dgm:t>
        <a:bodyPr/>
        <a:lstStyle/>
        <a:p>
          <a:endParaRPr lang="zh-CN" altLang="en-US" sz="1800"/>
        </a:p>
      </dgm:t>
    </dgm:pt>
    <dgm:pt modelId="{1B3A9AC5-9E9B-4708-9B1C-630B28FED370}">
      <dgm:prSet phldrT="[文本]" custT="1"/>
      <dgm:spPr/>
      <dgm:t>
        <a:bodyPr rIns="144000"/>
        <a:lstStyle/>
        <a:p>
          <a:pPr>
            <a:buNone/>
          </a:pPr>
          <a:r>
            <a:rPr lang="en-US" altLang="zh-CN" sz="1600" dirty="0">
              <a:latin typeface="Courier New" panose="02070309020205020404" pitchFamily="49" charset="0"/>
              <a:cs typeface="Courier New" panose="02070309020205020404" pitchFamily="49" charset="0"/>
            </a:rPr>
            <a:t>r2:=r1+r2</a:t>
          </a:r>
          <a:endParaRPr lang="zh-CN" altLang="en-US" sz="1600" dirty="0">
            <a:solidFill>
              <a:srgbClr val="00B050"/>
            </a:solidFill>
            <a:latin typeface="Courier New" panose="02070309020205020404" pitchFamily="49" charset="0"/>
            <a:cs typeface="Courier New" panose="02070309020205020404" pitchFamily="49" charset="0"/>
          </a:endParaRPr>
        </a:p>
      </dgm:t>
    </dgm:pt>
    <dgm:pt modelId="{EE604706-C265-4978-AA62-0F2FA0E9B9BD}" type="parTrans" cxnId="{0B9CD1FE-BDE6-44FD-A7EA-B7D44342243E}">
      <dgm:prSet/>
      <dgm:spPr/>
      <dgm:t>
        <a:bodyPr/>
        <a:lstStyle/>
        <a:p>
          <a:endParaRPr lang="zh-CN" altLang="en-US" sz="1800"/>
        </a:p>
      </dgm:t>
    </dgm:pt>
    <dgm:pt modelId="{6EAA8984-0106-4AAF-93FC-998E6F16E9DB}" type="sibTrans" cxnId="{0B9CD1FE-BDE6-44FD-A7EA-B7D44342243E}">
      <dgm:prSet/>
      <dgm:spPr/>
      <dgm:t>
        <a:bodyPr/>
        <a:lstStyle/>
        <a:p>
          <a:endParaRPr lang="zh-CN" altLang="en-US" sz="1800"/>
        </a:p>
      </dgm:t>
    </dgm:pt>
    <dgm:pt modelId="{D56572EC-BFA1-4248-B9E3-3032BF69DF73}">
      <dgm:prSet phldrT="[文本]" custT="1"/>
      <dgm:spPr/>
      <dgm:t>
        <a:bodyPr rIns="144000"/>
        <a:lstStyle/>
        <a:p>
          <a:pPr>
            <a:buNone/>
          </a:pPr>
          <a:r>
            <a:rPr lang="en-US" altLang="zh-CN" sz="1600" dirty="0">
              <a:latin typeface="Courier New" panose="02070309020205020404" pitchFamily="49" charset="0"/>
              <a:cs typeface="Courier New" panose="02070309020205020404" pitchFamily="49" charset="0"/>
            </a:rPr>
            <a:t>r2:=4</a:t>
          </a:r>
        </a:p>
      </dgm:t>
    </dgm:pt>
    <dgm:pt modelId="{7E798AC2-10CF-4D06-B70D-3DBD7B829671}" type="parTrans" cxnId="{F1D19B01-998A-4BE7-A01A-DBAAC0DC159B}">
      <dgm:prSet/>
      <dgm:spPr/>
      <dgm:t>
        <a:bodyPr/>
        <a:lstStyle/>
        <a:p>
          <a:endParaRPr lang="zh-CN" altLang="en-US" sz="1800"/>
        </a:p>
      </dgm:t>
    </dgm:pt>
    <dgm:pt modelId="{FA59D446-974F-4A71-9D5E-23E1D1241F8A}" type="sibTrans" cxnId="{F1D19B01-998A-4BE7-A01A-DBAAC0DC159B}">
      <dgm:prSet/>
      <dgm:spPr/>
      <dgm:t>
        <a:bodyPr/>
        <a:lstStyle/>
        <a:p>
          <a:endParaRPr lang="zh-CN" altLang="en-US" sz="1800"/>
        </a:p>
      </dgm:t>
    </dgm:pt>
    <dgm:pt modelId="{9E9FBBF9-0568-482C-9107-5661E29E5420}">
      <dgm:prSet phldrT="[文本]" custT="1"/>
      <dgm:spPr/>
      <dgm:t>
        <a:bodyPr rIns="144000"/>
        <a:lstStyle/>
        <a:p>
          <a:pPr>
            <a:buNone/>
          </a:pPr>
          <a:r>
            <a:rPr lang="en-US" altLang="zh-CN" sz="1600" dirty="0">
              <a:solidFill>
                <a:schemeClr val="tx1"/>
              </a:solidFill>
              <a:latin typeface="Courier New" panose="02070309020205020404" pitchFamily="49" charset="0"/>
              <a:cs typeface="Courier New" panose="02070309020205020404" pitchFamily="49" charset="0"/>
            </a:rPr>
            <a:t>y:=y*1</a:t>
          </a:r>
          <a:endParaRPr lang="zh-CN" altLang="en-US" sz="1600" dirty="0">
            <a:solidFill>
              <a:schemeClr val="tx1"/>
            </a:solidFill>
            <a:latin typeface="Courier New" panose="02070309020205020404" pitchFamily="49" charset="0"/>
            <a:cs typeface="Courier New" panose="02070309020205020404" pitchFamily="49" charset="0"/>
          </a:endParaRPr>
        </a:p>
      </dgm:t>
    </dgm:pt>
    <dgm:pt modelId="{BC9533C2-E714-41D4-A3DE-FDB372231C6C}" type="parTrans" cxnId="{52684CB5-0EAE-46A5-BDEC-9D9698CE9102}">
      <dgm:prSet/>
      <dgm:spPr/>
      <dgm:t>
        <a:bodyPr/>
        <a:lstStyle/>
        <a:p>
          <a:endParaRPr lang="zh-CN" altLang="en-US" sz="1800"/>
        </a:p>
      </dgm:t>
    </dgm:pt>
    <dgm:pt modelId="{39FA9B65-ED95-49F9-BA21-17B8E347D8E7}" type="sibTrans" cxnId="{52684CB5-0EAE-46A5-BDEC-9D9698CE9102}">
      <dgm:prSet/>
      <dgm:spPr/>
      <dgm:t>
        <a:bodyPr/>
        <a:lstStyle/>
        <a:p>
          <a:endParaRPr lang="zh-CN" altLang="en-US" sz="1800"/>
        </a:p>
      </dgm:t>
    </dgm:pt>
    <dgm:pt modelId="{4B2AC00E-194A-4375-BECC-7FDB9BB67854}" type="pres">
      <dgm:prSet presAssocID="{A0C3EA16-2B63-442C-A508-C9C63AC15F08}" presName="linear" presStyleCnt="0">
        <dgm:presLayoutVars>
          <dgm:dir/>
          <dgm:animLvl val="lvl"/>
          <dgm:resizeHandles val="exact"/>
        </dgm:presLayoutVars>
      </dgm:prSet>
      <dgm:spPr/>
    </dgm:pt>
    <dgm:pt modelId="{ECB77A0C-FB84-410D-A0D8-0E16EB944231}" type="pres">
      <dgm:prSet presAssocID="{25F3F0F8-6450-405E-A3B4-9D76FA8E4CC8}" presName="parentLin" presStyleCnt="0"/>
      <dgm:spPr/>
    </dgm:pt>
    <dgm:pt modelId="{7046E97B-0E27-4F75-AF37-4862D3560332}" type="pres">
      <dgm:prSet presAssocID="{25F3F0F8-6450-405E-A3B4-9D76FA8E4CC8}" presName="parentLeftMargin" presStyleLbl="node1" presStyleIdx="0" presStyleCnt="2"/>
      <dgm:spPr/>
    </dgm:pt>
    <dgm:pt modelId="{D98E31A6-20E7-45AC-B915-304D2C4FBC3D}" type="pres">
      <dgm:prSet presAssocID="{25F3F0F8-6450-405E-A3B4-9D76FA8E4CC8}" presName="parentText" presStyleLbl="node1" presStyleIdx="0" presStyleCnt="2" custScaleY="168856" custLinFactNeighborY="5246">
        <dgm:presLayoutVars>
          <dgm:chMax val="0"/>
          <dgm:bulletEnabled val="1"/>
        </dgm:presLayoutVars>
      </dgm:prSet>
      <dgm:spPr/>
    </dgm:pt>
    <dgm:pt modelId="{8E8290C2-7C35-4330-A298-CEAA8F97C720}" type="pres">
      <dgm:prSet presAssocID="{25F3F0F8-6450-405E-A3B4-9D76FA8E4CC8}" presName="negativeSpace" presStyleCnt="0"/>
      <dgm:spPr/>
    </dgm:pt>
    <dgm:pt modelId="{2D3AFC8E-1793-4653-8574-AEE928F5F9AB}" type="pres">
      <dgm:prSet presAssocID="{25F3F0F8-6450-405E-A3B4-9D76FA8E4CC8}" presName="childText" presStyleLbl="conFgAcc1" presStyleIdx="0" presStyleCnt="2" custLinFactY="-931" custLinFactNeighborY="-100000">
        <dgm:presLayoutVars>
          <dgm:bulletEnabled val="1"/>
        </dgm:presLayoutVars>
      </dgm:prSet>
      <dgm:spPr/>
    </dgm:pt>
    <dgm:pt modelId="{C7F7D6CD-3CAD-4FC1-940E-9E4CFB52D9BD}" type="pres">
      <dgm:prSet presAssocID="{9EF8D08E-DACC-4BBF-9A12-0F93DEF0D580}" presName="spaceBetweenRectangles" presStyleCnt="0"/>
      <dgm:spPr/>
    </dgm:pt>
    <dgm:pt modelId="{A0647FC6-134E-4762-8248-6422EE7307C3}" type="pres">
      <dgm:prSet presAssocID="{56803263-BE17-4D8A-8A3C-9F6E95B9A125}" presName="parentLin" presStyleCnt="0"/>
      <dgm:spPr/>
    </dgm:pt>
    <dgm:pt modelId="{9676B9B1-6D76-4464-B61E-5FBD65CC4386}" type="pres">
      <dgm:prSet presAssocID="{56803263-BE17-4D8A-8A3C-9F6E95B9A125}" presName="parentLeftMargin" presStyleLbl="node1" presStyleIdx="0" presStyleCnt="2"/>
      <dgm:spPr/>
    </dgm:pt>
    <dgm:pt modelId="{90779897-03E9-4401-ABCB-417396F474F3}" type="pres">
      <dgm:prSet presAssocID="{56803263-BE17-4D8A-8A3C-9F6E95B9A125}" presName="parentText" presStyleLbl="node1" presStyleIdx="1" presStyleCnt="2" custScaleY="168856">
        <dgm:presLayoutVars>
          <dgm:chMax val="0"/>
          <dgm:bulletEnabled val="1"/>
        </dgm:presLayoutVars>
      </dgm:prSet>
      <dgm:spPr/>
    </dgm:pt>
    <dgm:pt modelId="{B4F72DA8-DDF2-42E4-A5A9-EFC2F11FBA98}" type="pres">
      <dgm:prSet presAssocID="{56803263-BE17-4D8A-8A3C-9F6E95B9A125}" presName="negativeSpace" presStyleCnt="0"/>
      <dgm:spPr/>
    </dgm:pt>
    <dgm:pt modelId="{EA647FB1-C58C-4FCE-B376-909BD1CE994C}" type="pres">
      <dgm:prSet presAssocID="{56803263-BE17-4D8A-8A3C-9F6E95B9A125}" presName="childText" presStyleLbl="conFgAcc1" presStyleIdx="1" presStyleCnt="2" custLinFactNeighborY="-57175">
        <dgm:presLayoutVars>
          <dgm:bulletEnabled val="1"/>
        </dgm:presLayoutVars>
      </dgm:prSet>
      <dgm:spPr/>
    </dgm:pt>
  </dgm:ptLst>
  <dgm:cxnLst>
    <dgm:cxn modelId="{F1D19B01-998A-4BE7-A01A-DBAAC0DC159B}" srcId="{A6599762-5031-4B0B-BAC5-429703BCB00D}" destId="{D56572EC-BFA1-4248-B9E3-3032BF69DF73}" srcOrd="0" destOrd="0" parTransId="{7E798AC2-10CF-4D06-B70D-3DBD7B829671}" sibTransId="{FA59D446-974F-4A71-9D5E-23E1D1241F8A}"/>
    <dgm:cxn modelId="{3A9A960B-7A90-4167-9B6D-E0576613E614}" type="presOf" srcId="{4B6F9C47-0FDA-4292-A107-D2F39C1EAF71}" destId="{EA647FB1-C58C-4FCE-B376-909BD1CE994C}" srcOrd="0" destOrd="1" presId="urn:microsoft.com/office/officeart/2005/8/layout/list1"/>
    <dgm:cxn modelId="{837ACD0D-B6F3-4327-857E-8FC4F92258C1}" srcId="{FD2C195D-7A1A-4F60-8B15-38963050DAF9}" destId="{4B6F9C47-0FDA-4292-A107-D2F39C1EAF71}" srcOrd="0" destOrd="0" parTransId="{9DE7C6B3-7CE8-4BDA-87BD-324E109B2973}" sibTransId="{2DAF046D-67B6-4E3C-9F9D-5E1F771A1879}"/>
    <dgm:cxn modelId="{D74D0E0F-B74D-4CFF-9A74-48DD8FD2CC4E}" srcId="{A0C3EA16-2B63-442C-A508-C9C63AC15F08}" destId="{25F3F0F8-6450-405E-A3B4-9D76FA8E4CC8}" srcOrd="0" destOrd="0" parTransId="{1FE47DB4-7D30-49D0-9D6E-B79473A91224}" sibTransId="{9EF8D08E-DACC-4BBF-9A12-0F93DEF0D580}"/>
    <dgm:cxn modelId="{3F4A2318-18B3-42B6-BB8F-0C262F840690}" type="presOf" srcId="{9E9FBBF9-0568-482C-9107-5661E29E5420}" destId="{EA647FB1-C58C-4FCE-B376-909BD1CE994C}" srcOrd="0" destOrd="2" presId="urn:microsoft.com/office/officeart/2005/8/layout/list1"/>
    <dgm:cxn modelId="{11CBFB1C-C4DF-4B74-AC2C-8FD93F8D698E}" type="presOf" srcId="{A0C3EA16-2B63-442C-A508-C9C63AC15F08}" destId="{4B2AC00E-194A-4375-BECC-7FDB9BB67854}" srcOrd="0" destOrd="0" presId="urn:microsoft.com/office/officeart/2005/8/layout/list1"/>
    <dgm:cxn modelId="{5E0DC23A-164E-45E9-ABEF-332EE23BA812}" srcId="{25F3F0F8-6450-405E-A3B4-9D76FA8E4CC8}" destId="{A6599762-5031-4B0B-BAC5-429703BCB00D}" srcOrd="1" destOrd="0" parTransId="{FA4C7508-C80D-44E2-A9F7-B5CBF5742DE9}" sibTransId="{959F8D42-AA2C-486B-980F-1B0F73DA2DFC}"/>
    <dgm:cxn modelId="{E06C8362-7151-4D05-B730-27EA8E3D4485}" type="presOf" srcId="{56803263-BE17-4D8A-8A3C-9F6E95B9A125}" destId="{9676B9B1-6D76-4464-B61E-5FBD65CC4386}" srcOrd="0" destOrd="0" presId="urn:microsoft.com/office/officeart/2005/8/layout/list1"/>
    <dgm:cxn modelId="{111B0064-DCEA-4421-A398-4992F6ECCAA8}" type="presOf" srcId="{5853680D-6362-46A5-BE1A-041D1FEEC003}" destId="{2D3AFC8E-1793-4653-8574-AEE928F5F9AB}" srcOrd="0" destOrd="1" presId="urn:microsoft.com/office/officeart/2005/8/layout/list1"/>
    <dgm:cxn modelId="{0EBAAF6B-8851-4300-9D7B-1F74763296F2}" type="presOf" srcId="{370E5AEA-50A8-47CD-911E-70415B6FA10C}" destId="{2D3AFC8E-1793-4653-8574-AEE928F5F9AB}" srcOrd="0" destOrd="5" presId="urn:microsoft.com/office/officeart/2005/8/layout/list1"/>
    <dgm:cxn modelId="{0E72E54B-15CC-490D-BD03-1D28C1262B9A}" type="presOf" srcId="{25F3F0F8-6450-405E-A3B4-9D76FA8E4CC8}" destId="{7046E97B-0E27-4F75-AF37-4862D3560332}" srcOrd="0" destOrd="0" presId="urn:microsoft.com/office/officeart/2005/8/layout/list1"/>
    <dgm:cxn modelId="{9082B36D-D8E5-45F1-ABC0-DF78F85B93DA}" type="presOf" srcId="{FD2C195D-7A1A-4F60-8B15-38963050DAF9}" destId="{EA647FB1-C58C-4FCE-B376-909BD1CE994C}" srcOrd="0" destOrd="0" presId="urn:microsoft.com/office/officeart/2005/8/layout/list1"/>
    <dgm:cxn modelId="{0263D870-DBA5-41CB-8F29-B3B7E660443F}" type="presOf" srcId="{1B3A9AC5-9E9B-4708-9B1C-630B28FED370}" destId="{2D3AFC8E-1793-4653-8574-AEE928F5F9AB}" srcOrd="0" destOrd="2" presId="urn:microsoft.com/office/officeart/2005/8/layout/list1"/>
    <dgm:cxn modelId="{351CA573-AA5C-4C30-9AFC-FB8FC664B778}" srcId="{56803263-BE17-4D8A-8A3C-9F6E95B9A125}" destId="{FD2C195D-7A1A-4F60-8B15-38963050DAF9}" srcOrd="0" destOrd="0" parTransId="{05013512-782E-4B2A-919F-AF720917E2FD}" sibTransId="{C6F25D16-8B62-4A50-9F2C-79E391AC9F29}"/>
    <dgm:cxn modelId="{46FA1075-6825-4C24-B0AF-3B0D13EB8ECD}" type="presOf" srcId="{C4C70825-B48A-421D-86E7-6968EE243112}" destId="{EA647FB1-C58C-4FCE-B376-909BD1CE994C}" srcOrd="0" destOrd="3" presId="urn:microsoft.com/office/officeart/2005/8/layout/list1"/>
    <dgm:cxn modelId="{AD97C857-1697-4CAF-BD5F-BF8427CCDDEA}" srcId="{56803263-BE17-4D8A-8A3C-9F6E95B9A125}" destId="{C4C70825-B48A-421D-86E7-6968EE243112}" srcOrd="1" destOrd="0" parTransId="{D54B68A1-C836-4E32-86C5-FC6450B1DBFB}" sibTransId="{8F866F44-3324-4A64-84F9-CC10F61367A2}"/>
    <dgm:cxn modelId="{83381858-CC3E-45B8-B4AD-67AAD348D57F}" type="presOf" srcId="{A6599762-5031-4B0B-BAC5-429703BCB00D}" destId="{2D3AFC8E-1793-4653-8574-AEE928F5F9AB}" srcOrd="0" destOrd="3" presId="urn:microsoft.com/office/officeart/2005/8/layout/list1"/>
    <dgm:cxn modelId="{18532E84-8106-48D6-BE0A-858246A56C0A}" srcId="{AA7638AB-2C8E-4E56-9CB3-82DBCDD5A439}" destId="{5853680D-6362-46A5-BE1A-041D1FEEC003}" srcOrd="0" destOrd="0" parTransId="{DDCC952D-BC02-482B-A5D4-DF747D1534B4}" sibTransId="{DB2087BB-9782-4FC7-8EF5-329DEB3FA73D}"/>
    <dgm:cxn modelId="{808E0A95-A486-47CB-8F8D-C341375C0D3F}" type="presOf" srcId="{25F3F0F8-6450-405E-A3B4-9D76FA8E4CC8}" destId="{D98E31A6-20E7-45AC-B915-304D2C4FBC3D}" srcOrd="1" destOrd="0" presId="urn:microsoft.com/office/officeart/2005/8/layout/list1"/>
    <dgm:cxn modelId="{9100389B-5FFB-4744-830F-4730B67FC2B1}" srcId="{C4C70825-B48A-421D-86E7-6968EE243112}" destId="{11F19DDD-5C0D-4DF4-9E12-52614ABC1121}" srcOrd="0" destOrd="0" parTransId="{3C2FBB74-59F0-48EE-A222-56412D31FA5E}" sibTransId="{BD2B7D16-7BDE-4ACF-944C-9D9F512233C0}"/>
    <dgm:cxn modelId="{90DC5DA0-87B7-4930-B788-F94F2A7BAD4A}" srcId="{25F3F0F8-6450-405E-A3B4-9D76FA8E4CC8}" destId="{AA7638AB-2C8E-4E56-9CB3-82DBCDD5A439}" srcOrd="0" destOrd="0" parTransId="{6DDE7DA6-F1D9-4AB5-8722-E27006279172}" sibTransId="{082246BB-5A5D-4FDA-81CF-D5264E203E68}"/>
    <dgm:cxn modelId="{9F8643AC-265B-4C55-88A4-9EBC66261C71}" type="presOf" srcId="{11F19DDD-5C0D-4DF4-9E12-52614ABC1121}" destId="{EA647FB1-C58C-4FCE-B376-909BD1CE994C}" srcOrd="0" destOrd="4" presId="urn:microsoft.com/office/officeart/2005/8/layout/list1"/>
    <dgm:cxn modelId="{52684CB5-0EAE-46A5-BDEC-9D9698CE9102}" srcId="{FD2C195D-7A1A-4F60-8B15-38963050DAF9}" destId="{9E9FBBF9-0568-482C-9107-5661E29E5420}" srcOrd="1" destOrd="0" parTransId="{BC9533C2-E714-41D4-A3DE-FDB372231C6C}" sibTransId="{39FA9B65-ED95-49F9-BA21-17B8E347D8E7}"/>
    <dgm:cxn modelId="{3D7AB1B7-6C83-4E9F-AA56-98442F9B7588}" type="presOf" srcId="{AA7638AB-2C8E-4E56-9CB3-82DBCDD5A439}" destId="{2D3AFC8E-1793-4653-8574-AEE928F5F9AB}" srcOrd="0" destOrd="0" presId="urn:microsoft.com/office/officeart/2005/8/layout/list1"/>
    <dgm:cxn modelId="{75D5B9B7-312E-47ED-9AFA-2DEF93F88ABA}" srcId="{A6599762-5031-4B0B-BAC5-429703BCB00D}" destId="{370E5AEA-50A8-47CD-911E-70415B6FA10C}" srcOrd="1" destOrd="0" parTransId="{4CEFDED9-A35B-4570-8795-887C84EF7E11}" sibTransId="{D1C45480-172B-4A24-9B35-64CABFC49819}"/>
    <dgm:cxn modelId="{7B4129D3-3EE1-4D9C-8995-CA7301FE03B8}" srcId="{A0C3EA16-2B63-442C-A508-C9C63AC15F08}" destId="{56803263-BE17-4D8A-8A3C-9F6E95B9A125}" srcOrd="1" destOrd="0" parTransId="{76C3E618-38B6-4434-AD86-791D1C0B8D3D}" sibTransId="{6CED6FC6-14C6-409C-89D9-ED4BA206A201}"/>
    <dgm:cxn modelId="{449078ED-0AE3-4D68-A539-8086F0F8CF6E}" type="presOf" srcId="{D56572EC-BFA1-4248-B9E3-3032BF69DF73}" destId="{2D3AFC8E-1793-4653-8574-AEE928F5F9AB}" srcOrd="0" destOrd="4" presId="urn:microsoft.com/office/officeart/2005/8/layout/list1"/>
    <dgm:cxn modelId="{3C64D6FB-5061-4813-ADF0-7B8E48047424}" type="presOf" srcId="{56803263-BE17-4D8A-8A3C-9F6E95B9A125}" destId="{90779897-03E9-4401-ABCB-417396F474F3}" srcOrd="1" destOrd="0" presId="urn:microsoft.com/office/officeart/2005/8/layout/list1"/>
    <dgm:cxn modelId="{0B9CD1FE-BDE6-44FD-A7EA-B7D44342243E}" srcId="{AA7638AB-2C8E-4E56-9CB3-82DBCDD5A439}" destId="{1B3A9AC5-9E9B-4708-9B1C-630B28FED370}" srcOrd="1" destOrd="0" parTransId="{EE604706-C265-4978-AA62-0F2FA0E9B9BD}" sibTransId="{6EAA8984-0106-4AAF-93FC-998E6F16E9DB}"/>
    <dgm:cxn modelId="{FBB96087-4B66-4F35-BAB7-3EF3699406EF}" type="presParOf" srcId="{4B2AC00E-194A-4375-BECC-7FDB9BB67854}" destId="{ECB77A0C-FB84-410D-A0D8-0E16EB944231}" srcOrd="0" destOrd="0" presId="urn:microsoft.com/office/officeart/2005/8/layout/list1"/>
    <dgm:cxn modelId="{B37CF8E0-5624-4E75-8121-CE4F185454E0}" type="presParOf" srcId="{ECB77A0C-FB84-410D-A0D8-0E16EB944231}" destId="{7046E97B-0E27-4F75-AF37-4862D3560332}" srcOrd="0" destOrd="0" presId="urn:microsoft.com/office/officeart/2005/8/layout/list1"/>
    <dgm:cxn modelId="{AFD1B08A-0AD9-43C3-889F-BEABF67F88E8}" type="presParOf" srcId="{ECB77A0C-FB84-410D-A0D8-0E16EB944231}" destId="{D98E31A6-20E7-45AC-B915-304D2C4FBC3D}" srcOrd="1" destOrd="0" presId="urn:microsoft.com/office/officeart/2005/8/layout/list1"/>
    <dgm:cxn modelId="{8C5E7E64-9296-4443-934B-B9E20A3D6B48}" type="presParOf" srcId="{4B2AC00E-194A-4375-BECC-7FDB9BB67854}" destId="{8E8290C2-7C35-4330-A298-CEAA8F97C720}" srcOrd="1" destOrd="0" presId="urn:microsoft.com/office/officeart/2005/8/layout/list1"/>
    <dgm:cxn modelId="{56912962-048A-45DB-9AFE-80D9EE093151}" type="presParOf" srcId="{4B2AC00E-194A-4375-BECC-7FDB9BB67854}" destId="{2D3AFC8E-1793-4653-8574-AEE928F5F9AB}" srcOrd="2" destOrd="0" presId="urn:microsoft.com/office/officeart/2005/8/layout/list1"/>
    <dgm:cxn modelId="{C9C627A9-B74C-4AA5-8C11-63697F9F601F}" type="presParOf" srcId="{4B2AC00E-194A-4375-BECC-7FDB9BB67854}" destId="{C7F7D6CD-3CAD-4FC1-940E-9E4CFB52D9BD}" srcOrd="3" destOrd="0" presId="urn:microsoft.com/office/officeart/2005/8/layout/list1"/>
    <dgm:cxn modelId="{894660B4-76E1-47FA-95C8-DEF5211239EA}" type="presParOf" srcId="{4B2AC00E-194A-4375-BECC-7FDB9BB67854}" destId="{A0647FC6-134E-4762-8248-6422EE7307C3}" srcOrd="4" destOrd="0" presId="urn:microsoft.com/office/officeart/2005/8/layout/list1"/>
    <dgm:cxn modelId="{233C9764-7E61-41CD-BA00-3126794DDD0A}" type="presParOf" srcId="{A0647FC6-134E-4762-8248-6422EE7307C3}" destId="{9676B9B1-6D76-4464-B61E-5FBD65CC4386}" srcOrd="0" destOrd="0" presId="urn:microsoft.com/office/officeart/2005/8/layout/list1"/>
    <dgm:cxn modelId="{63CD65E7-4D0A-4F74-997A-E487EF38A97F}" type="presParOf" srcId="{A0647FC6-134E-4762-8248-6422EE7307C3}" destId="{90779897-03E9-4401-ABCB-417396F474F3}" srcOrd="1" destOrd="0" presId="urn:microsoft.com/office/officeart/2005/8/layout/list1"/>
    <dgm:cxn modelId="{19440525-B378-4B4D-B9E2-23F7E41425B3}" type="presParOf" srcId="{4B2AC00E-194A-4375-BECC-7FDB9BB67854}" destId="{B4F72DA8-DDF2-42E4-A5A9-EFC2F11FBA98}" srcOrd="5" destOrd="0" presId="urn:microsoft.com/office/officeart/2005/8/layout/list1"/>
    <dgm:cxn modelId="{921A7F5B-3B98-43BF-8CA1-4DFB4283E134}" type="presParOf" srcId="{4B2AC00E-194A-4375-BECC-7FDB9BB67854}" destId="{EA647FB1-C58C-4FCE-B376-909BD1CE994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0C3EA16-2B63-442C-A508-C9C63AC15F08}" type="doc">
      <dgm:prSet loTypeId="urn:microsoft.com/office/officeart/2005/8/layout/list1" loCatId="list" qsTypeId="urn:microsoft.com/office/officeart/2005/8/quickstyle/simple1" qsCatId="simple" csTypeId="urn:microsoft.com/office/officeart/2005/8/colors/accent1_2" csCatId="accent1" phldr="1"/>
      <dgm:spPr/>
    </dgm:pt>
    <dgm:pt modelId="{6927B80B-8D3F-44B9-BC4C-9FBCC16602E2}">
      <dgm:prSet phldrT="[文本]" custT="1"/>
      <dgm:spPr/>
      <dgm:t>
        <a:bodyPr/>
        <a:lstStyle/>
        <a:p>
          <a:r>
            <a:rPr lang="zh-CN" altLang="en-US" sz="2000" b="1" dirty="0">
              <a:effectLst>
                <a:outerShdw blurRad="38100" dist="38100" dir="2700000" algn="tl">
                  <a:srgbClr val="000000">
                    <a:alpha val="43137"/>
                  </a:srgbClr>
                </a:outerShdw>
              </a:effectLst>
            </a:rPr>
            <a:t>控制流优化</a:t>
          </a:r>
        </a:p>
      </dgm:t>
    </dgm:pt>
    <dgm:pt modelId="{7214EAFE-BAE4-4BE5-8BB2-4B51C5C150AC}" type="parTrans" cxnId="{CE5B9F1C-D995-486A-B8C8-D7C61A4DA9AB}">
      <dgm:prSet/>
      <dgm:spPr/>
      <dgm:t>
        <a:bodyPr/>
        <a:lstStyle/>
        <a:p>
          <a:endParaRPr lang="zh-CN" altLang="en-US"/>
        </a:p>
      </dgm:t>
    </dgm:pt>
    <dgm:pt modelId="{83E22374-9AE2-46EF-A6FA-29911169402B}" type="sibTrans" cxnId="{CE5B9F1C-D995-486A-B8C8-D7C61A4DA9AB}">
      <dgm:prSet/>
      <dgm:spPr/>
      <dgm:t>
        <a:bodyPr/>
        <a:lstStyle/>
        <a:p>
          <a:endParaRPr lang="zh-CN" altLang="en-US"/>
        </a:p>
      </dgm:t>
    </dgm:pt>
    <dgm:pt modelId="{0F77FA4D-A193-4B74-86D3-4450C74D7390}">
      <dgm:prSet phldrT="[文本]" custT="1"/>
      <dgm:spPr/>
      <dgm:t>
        <a:bodyPr/>
        <a:lstStyle/>
        <a:p>
          <a:r>
            <a:rPr lang="zh-CN" altLang="en-US" sz="2000" b="1" dirty="0">
              <a:effectLst>
                <a:outerShdw blurRad="38100" dist="38100" dir="2700000" algn="tl">
                  <a:srgbClr val="000000">
                    <a:alpha val="43137"/>
                  </a:srgbClr>
                </a:outerShdw>
              </a:effectLst>
            </a:rPr>
            <a:t>死代码删除</a:t>
          </a:r>
        </a:p>
      </dgm:t>
    </dgm:pt>
    <dgm:pt modelId="{AB799FFF-D88D-4198-A25A-35128036CF7F}" type="parTrans" cxnId="{EFEC9380-5C54-4B42-ABD7-F4C3106AA468}">
      <dgm:prSet/>
      <dgm:spPr/>
      <dgm:t>
        <a:bodyPr/>
        <a:lstStyle/>
        <a:p>
          <a:endParaRPr lang="zh-CN" altLang="en-US"/>
        </a:p>
      </dgm:t>
    </dgm:pt>
    <dgm:pt modelId="{D14F3556-9697-4EEC-94EC-234288761CEA}" type="sibTrans" cxnId="{EFEC9380-5C54-4B42-ABD7-F4C3106AA468}">
      <dgm:prSet/>
      <dgm:spPr/>
      <dgm:t>
        <a:bodyPr/>
        <a:lstStyle/>
        <a:p>
          <a:endParaRPr lang="zh-CN" altLang="en-US"/>
        </a:p>
      </dgm:t>
    </dgm:pt>
    <dgm:pt modelId="{E86E318D-2555-4B53-BD17-A9D932D5A36B}">
      <dgm:prSet phldrT="[文本]" custT="1"/>
      <dgm:spPr/>
      <dgm:t>
        <a:bodyPr/>
        <a:lstStyle/>
        <a:p>
          <a:pPr>
            <a:buFont typeface="Arial" panose="020B0604020202020204" pitchFamily="34" charset="0"/>
            <a:buChar char="•"/>
          </a:pPr>
          <a:r>
            <a:rPr lang="zh-CN" altLang="en-US" sz="1600" b="1" dirty="0">
              <a:latin typeface="Courier New" panose="02070309020205020404" pitchFamily="49" charset="0"/>
              <a:cs typeface="Courier New" panose="02070309020205020404" pitchFamily="49" charset="0"/>
            </a:rPr>
            <a:t>优化前：</a:t>
          </a:r>
          <a:endParaRPr lang="zh-CN" altLang="en-US" sz="1600" dirty="0"/>
        </a:p>
      </dgm:t>
    </dgm:pt>
    <dgm:pt modelId="{804BCCEE-35D0-4299-AC2C-0957D692B4CF}" type="parTrans" cxnId="{EE83473E-7630-4008-8FD3-CF9584B0724F}">
      <dgm:prSet/>
      <dgm:spPr/>
      <dgm:t>
        <a:bodyPr/>
        <a:lstStyle/>
        <a:p>
          <a:endParaRPr lang="zh-CN" altLang="en-US"/>
        </a:p>
      </dgm:t>
    </dgm:pt>
    <dgm:pt modelId="{904208AE-9104-4B4F-A13C-5502487EAF50}" type="sibTrans" cxnId="{EE83473E-7630-4008-8FD3-CF9584B0724F}">
      <dgm:prSet/>
      <dgm:spPr/>
      <dgm:t>
        <a:bodyPr/>
        <a:lstStyle/>
        <a:p>
          <a:endParaRPr lang="zh-CN" altLang="en-US"/>
        </a:p>
      </dgm:t>
    </dgm:pt>
    <dgm:pt modelId="{03C0A265-2D31-4C65-8439-DCB7CE8FF9B7}">
      <dgm:prSet custT="1"/>
      <dgm:spPr/>
      <dgm:t>
        <a:bodyPr/>
        <a:lstStyle/>
        <a:p>
          <a:pPr>
            <a:buNone/>
          </a:pPr>
          <a:r>
            <a:rPr lang="en-US" altLang="zh-CN" sz="1600" dirty="0" err="1">
              <a:latin typeface="Courier New" panose="02070309020205020404" pitchFamily="49" charset="0"/>
              <a:cs typeface="Courier New" panose="02070309020205020404" pitchFamily="49" charset="0"/>
            </a:rPr>
            <a:t>goto</a:t>
          </a:r>
          <a:r>
            <a:rPr lang="en-US" altLang="zh-CN" sz="1600" dirty="0">
              <a:latin typeface="Courier New" panose="02070309020205020404" pitchFamily="49" charset="0"/>
              <a:cs typeface="Courier New" panose="02070309020205020404" pitchFamily="49" charset="0"/>
            </a:rPr>
            <a:t> L1</a:t>
          </a:r>
          <a:endParaRPr lang="zh-CN" altLang="en-US" sz="1600" dirty="0">
            <a:solidFill>
              <a:srgbClr val="00B050"/>
            </a:solidFill>
            <a:latin typeface="Courier New" panose="02070309020205020404" pitchFamily="49" charset="0"/>
            <a:cs typeface="Courier New" panose="02070309020205020404" pitchFamily="49" charset="0"/>
          </a:endParaRPr>
        </a:p>
      </dgm:t>
    </dgm:pt>
    <dgm:pt modelId="{B2514EAE-6D6A-4055-9B21-A78E61AACC34}" type="parTrans" cxnId="{A1828431-33A0-47E6-B930-7D653557588F}">
      <dgm:prSet/>
      <dgm:spPr/>
      <dgm:t>
        <a:bodyPr/>
        <a:lstStyle/>
        <a:p>
          <a:endParaRPr lang="zh-CN" altLang="en-US"/>
        </a:p>
      </dgm:t>
    </dgm:pt>
    <dgm:pt modelId="{467095CC-A6CF-4806-91BF-38D2EA47E00C}" type="sibTrans" cxnId="{A1828431-33A0-47E6-B930-7D653557588F}">
      <dgm:prSet/>
      <dgm:spPr/>
      <dgm:t>
        <a:bodyPr/>
        <a:lstStyle/>
        <a:p>
          <a:endParaRPr lang="zh-CN" altLang="en-US"/>
        </a:p>
      </dgm:t>
    </dgm:pt>
    <dgm:pt modelId="{1E7C05AC-605E-4A23-9669-30B8275EEBBE}">
      <dgm:prSet custT="1"/>
      <dgm:spPr/>
      <dgm:t>
        <a:bodyPr/>
        <a:lstStyle/>
        <a:p>
          <a:pPr>
            <a:buNone/>
          </a:pPr>
          <a:r>
            <a:rPr lang="en-US" altLang="zh-CN" sz="1600" dirty="0">
              <a:latin typeface="Courier New" panose="02070309020205020404" pitchFamily="49" charset="0"/>
              <a:cs typeface="Courier New" panose="02070309020205020404" pitchFamily="49" charset="0"/>
            </a:rPr>
            <a:t>L1:goto L2</a:t>
          </a:r>
          <a:endParaRPr lang="zh-CN" altLang="en-US" sz="1600" dirty="0">
            <a:solidFill>
              <a:srgbClr val="00B050"/>
            </a:solidFill>
            <a:latin typeface="Courier New" panose="02070309020205020404" pitchFamily="49" charset="0"/>
            <a:cs typeface="Courier New" panose="02070309020205020404" pitchFamily="49" charset="0"/>
          </a:endParaRPr>
        </a:p>
      </dgm:t>
    </dgm:pt>
    <dgm:pt modelId="{FBED5C37-F699-4579-A991-BE6E40F5DB4F}" type="parTrans" cxnId="{A7F20F87-87F2-49CA-A7CD-6354B8D3372F}">
      <dgm:prSet/>
      <dgm:spPr/>
      <dgm:t>
        <a:bodyPr/>
        <a:lstStyle/>
        <a:p>
          <a:endParaRPr lang="zh-CN" altLang="en-US"/>
        </a:p>
      </dgm:t>
    </dgm:pt>
    <dgm:pt modelId="{4146AD95-0792-4869-849E-FF91DA04588E}" type="sibTrans" cxnId="{A7F20F87-87F2-49CA-A7CD-6354B8D3372F}">
      <dgm:prSet/>
      <dgm:spPr/>
      <dgm:t>
        <a:bodyPr/>
        <a:lstStyle/>
        <a:p>
          <a:endParaRPr lang="zh-CN" altLang="en-US"/>
        </a:p>
      </dgm:t>
    </dgm:pt>
    <dgm:pt modelId="{1DB44036-E721-4081-9433-D94A273A7E59}">
      <dgm:prSet custT="1"/>
      <dgm:spPr/>
      <dgm:t>
        <a:bodyPr/>
        <a:lstStyle/>
        <a:p>
          <a:r>
            <a:rPr lang="zh-CN" altLang="en-US" sz="1600" b="1" dirty="0">
              <a:latin typeface="Courier New" panose="02070309020205020404" pitchFamily="49" charset="0"/>
              <a:cs typeface="Courier New" panose="02070309020205020404" pitchFamily="49" charset="0"/>
            </a:rPr>
            <a:t>优化后：</a:t>
          </a:r>
        </a:p>
      </dgm:t>
    </dgm:pt>
    <dgm:pt modelId="{40DED346-5530-4403-A71C-49E04923537F}" type="parTrans" cxnId="{48D5712E-9F7E-48AD-B787-CBA4F6CB75A8}">
      <dgm:prSet/>
      <dgm:spPr/>
      <dgm:t>
        <a:bodyPr/>
        <a:lstStyle/>
        <a:p>
          <a:endParaRPr lang="zh-CN" altLang="en-US"/>
        </a:p>
      </dgm:t>
    </dgm:pt>
    <dgm:pt modelId="{53363798-4938-4D19-9A0C-43B1A360ED61}" type="sibTrans" cxnId="{48D5712E-9F7E-48AD-B787-CBA4F6CB75A8}">
      <dgm:prSet/>
      <dgm:spPr/>
      <dgm:t>
        <a:bodyPr/>
        <a:lstStyle/>
        <a:p>
          <a:endParaRPr lang="zh-CN" altLang="en-US"/>
        </a:p>
      </dgm:t>
    </dgm:pt>
    <dgm:pt modelId="{B90B1216-40C1-4261-838C-AD7EDBAC4134}">
      <dgm:prSet custT="1"/>
      <dgm:spPr/>
      <dgm:t>
        <a:bodyPr/>
        <a:lstStyle/>
        <a:p>
          <a:pPr>
            <a:buNone/>
          </a:pPr>
          <a:r>
            <a:rPr lang="en-US" altLang="zh-CN" sz="1600" dirty="0" err="1">
              <a:latin typeface="Courier New" panose="02070309020205020404" pitchFamily="49" charset="0"/>
              <a:cs typeface="Courier New" panose="02070309020205020404" pitchFamily="49" charset="0"/>
            </a:rPr>
            <a:t>goto</a:t>
          </a:r>
          <a:r>
            <a:rPr lang="en-US" altLang="zh-CN" sz="1600" dirty="0">
              <a:latin typeface="Courier New" panose="02070309020205020404" pitchFamily="49" charset="0"/>
              <a:cs typeface="Courier New" panose="02070309020205020404" pitchFamily="49" charset="0"/>
            </a:rPr>
            <a:t> L2</a:t>
          </a:r>
        </a:p>
      </dgm:t>
    </dgm:pt>
    <dgm:pt modelId="{7DE91A6E-9E71-46E6-981B-8700BF766970}" type="parTrans" cxnId="{AD7DF327-65BE-4778-BBD0-8A995C1D3364}">
      <dgm:prSet/>
      <dgm:spPr/>
      <dgm:t>
        <a:bodyPr/>
        <a:lstStyle/>
        <a:p>
          <a:endParaRPr lang="zh-CN" altLang="en-US"/>
        </a:p>
      </dgm:t>
    </dgm:pt>
    <dgm:pt modelId="{BCD9EA17-B270-4247-B2FA-93D873CAB45A}" type="sibTrans" cxnId="{AD7DF327-65BE-4778-BBD0-8A995C1D3364}">
      <dgm:prSet/>
      <dgm:spPr/>
      <dgm:t>
        <a:bodyPr/>
        <a:lstStyle/>
        <a:p>
          <a:endParaRPr lang="zh-CN" altLang="en-US"/>
        </a:p>
      </dgm:t>
    </dgm:pt>
    <dgm:pt modelId="{4857FD24-8CB4-4365-B256-3C13535518BD}">
      <dgm:prSet phldrT="[文本]" custT="1"/>
      <dgm:spPr/>
      <dgm:t>
        <a:bodyPr/>
        <a:lstStyle/>
        <a:p>
          <a:pPr>
            <a:buFont typeface="Arial" panose="020B0604020202020204" pitchFamily="34" charset="0"/>
            <a:buChar char="•"/>
          </a:pPr>
          <a:r>
            <a:rPr lang="zh-CN" altLang="en-US" sz="1600" b="1" dirty="0">
              <a:latin typeface="Courier New" panose="02070309020205020404" pitchFamily="49" charset="0"/>
              <a:cs typeface="Courier New" panose="02070309020205020404" pitchFamily="49" charset="0"/>
            </a:rPr>
            <a:t>优化前：</a:t>
          </a:r>
          <a:r>
            <a:rPr lang="en-US" altLang="zh-CN" sz="1600" b="1" dirty="0">
              <a:latin typeface="Courier New" panose="02070309020205020404" pitchFamily="49" charset="0"/>
              <a:cs typeface="Courier New" panose="02070309020205020404" pitchFamily="49" charset="0"/>
            </a:rPr>
            <a:t>	</a:t>
          </a:r>
          <a:r>
            <a:rPr lang="en-US" altLang="zh-CN" sz="16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a:t>
          </a:r>
          <a:r>
            <a:rPr lang="zh-CN" altLang="en-US" sz="16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删除逻辑上的死代码</a:t>
          </a:r>
          <a:endParaRPr lang="zh-CN" altLang="en-US" sz="1600" dirty="0"/>
        </a:p>
      </dgm:t>
    </dgm:pt>
    <dgm:pt modelId="{9A67B4E4-F09B-4DD1-B59A-F0AAF8613E12}" type="parTrans" cxnId="{24C50EE5-6D5C-4365-828C-8402F645037D}">
      <dgm:prSet/>
      <dgm:spPr/>
      <dgm:t>
        <a:bodyPr/>
        <a:lstStyle/>
        <a:p>
          <a:endParaRPr lang="zh-CN" altLang="en-US"/>
        </a:p>
      </dgm:t>
    </dgm:pt>
    <dgm:pt modelId="{C0E9D06C-D3C4-440D-82F3-77F3C6E3A9C6}" type="sibTrans" cxnId="{24C50EE5-6D5C-4365-828C-8402F645037D}">
      <dgm:prSet/>
      <dgm:spPr/>
      <dgm:t>
        <a:bodyPr/>
        <a:lstStyle/>
        <a:p>
          <a:endParaRPr lang="zh-CN" altLang="en-US"/>
        </a:p>
      </dgm:t>
    </dgm:pt>
    <dgm:pt modelId="{B6DBF7FB-2D6F-4528-B925-18F2D2344E26}">
      <dgm:prSet custT="1"/>
      <dgm:spPr/>
      <dgm:t>
        <a:bodyPr/>
        <a:lstStyle/>
        <a:p>
          <a:pPr>
            <a:buNone/>
          </a:pPr>
          <a:r>
            <a:rPr lang="en-US" altLang="zh-CN" sz="1600" dirty="0">
              <a:latin typeface="Courier New" panose="02070309020205020404" pitchFamily="49" charset="0"/>
              <a:cs typeface="Courier New" panose="02070309020205020404" pitchFamily="49" charset="0"/>
            </a:rPr>
            <a:t>debug:=false</a:t>
          </a:r>
          <a:endParaRPr lang="zh-CN" altLang="en-US" sz="1600" dirty="0">
            <a:solidFill>
              <a:srgbClr val="00B050"/>
            </a:solidFill>
            <a:latin typeface="Courier New" panose="02070309020205020404" pitchFamily="49" charset="0"/>
            <a:cs typeface="Courier New" panose="02070309020205020404" pitchFamily="49" charset="0"/>
          </a:endParaRPr>
        </a:p>
      </dgm:t>
    </dgm:pt>
    <dgm:pt modelId="{564533D7-B2F1-48B2-B03E-6A1A4F7DC1FA}" type="parTrans" cxnId="{684E8A8F-D7FF-49AF-87EA-08EF12991732}">
      <dgm:prSet/>
      <dgm:spPr/>
      <dgm:t>
        <a:bodyPr/>
        <a:lstStyle/>
        <a:p>
          <a:endParaRPr lang="zh-CN" altLang="en-US"/>
        </a:p>
      </dgm:t>
    </dgm:pt>
    <dgm:pt modelId="{DFE644C9-9B38-4020-B086-397CB2588EFC}" type="sibTrans" cxnId="{684E8A8F-D7FF-49AF-87EA-08EF12991732}">
      <dgm:prSet/>
      <dgm:spPr/>
      <dgm:t>
        <a:bodyPr/>
        <a:lstStyle/>
        <a:p>
          <a:endParaRPr lang="zh-CN" altLang="en-US"/>
        </a:p>
      </dgm:t>
    </dgm:pt>
    <dgm:pt modelId="{1F0C623A-B845-4B6A-8E5C-AB505FEECAD1}">
      <dgm:prSet custT="1"/>
      <dgm:spPr/>
      <dgm:t>
        <a:bodyPr/>
        <a:lstStyle/>
        <a:p>
          <a:pPr>
            <a:buNone/>
          </a:pPr>
          <a:r>
            <a:rPr lang="en-US" altLang="zh-CN" sz="1600" dirty="0">
              <a:latin typeface="Courier New" panose="02070309020205020404" pitchFamily="49" charset="0"/>
              <a:cs typeface="Courier New" panose="02070309020205020404" pitchFamily="49" charset="0"/>
            </a:rPr>
            <a:t>if debug print …</a:t>
          </a:r>
          <a:endParaRPr lang="zh-CN" altLang="en-US" sz="1600" dirty="0">
            <a:solidFill>
              <a:srgbClr val="00B050"/>
            </a:solidFill>
            <a:latin typeface="Courier New" panose="02070309020205020404" pitchFamily="49" charset="0"/>
            <a:cs typeface="Courier New" panose="02070309020205020404" pitchFamily="49" charset="0"/>
          </a:endParaRPr>
        </a:p>
      </dgm:t>
    </dgm:pt>
    <dgm:pt modelId="{B2E13AA2-3AF9-44D0-A8B6-2A091E3F21CF}" type="parTrans" cxnId="{FE1B6670-1BD2-4FFF-A10B-C021DFE5D002}">
      <dgm:prSet/>
      <dgm:spPr/>
      <dgm:t>
        <a:bodyPr/>
        <a:lstStyle/>
        <a:p>
          <a:endParaRPr lang="zh-CN" altLang="en-US"/>
        </a:p>
      </dgm:t>
    </dgm:pt>
    <dgm:pt modelId="{B44FF31A-8DDA-40CB-98C4-0676C4F8726B}" type="sibTrans" cxnId="{FE1B6670-1BD2-4FFF-A10B-C021DFE5D002}">
      <dgm:prSet/>
      <dgm:spPr/>
      <dgm:t>
        <a:bodyPr/>
        <a:lstStyle/>
        <a:p>
          <a:endParaRPr lang="zh-CN" altLang="en-US"/>
        </a:p>
      </dgm:t>
    </dgm:pt>
    <dgm:pt modelId="{213EDECA-A906-4E1C-BE73-F15172FFBFA1}">
      <dgm:prSet custT="1"/>
      <dgm:spPr/>
      <dgm:t>
        <a:bodyPr/>
        <a:lstStyle/>
        <a:p>
          <a:pPr>
            <a:buNone/>
          </a:pPr>
          <a:r>
            <a:rPr lang="en-US" altLang="zh-CN" sz="1600" dirty="0">
              <a:latin typeface="Courier New" panose="02070309020205020404" pitchFamily="49" charset="0"/>
              <a:cs typeface="Courier New" panose="02070309020205020404" pitchFamily="49" charset="0"/>
            </a:rPr>
            <a:t>debug:=false…</a:t>
          </a:r>
        </a:p>
      </dgm:t>
    </dgm:pt>
    <dgm:pt modelId="{021A12A8-B6D6-426C-9B88-C603D4FC9CD4}" type="parTrans" cxnId="{575D67E0-86B7-4448-B01F-47AC91439276}">
      <dgm:prSet/>
      <dgm:spPr/>
      <dgm:t>
        <a:bodyPr/>
        <a:lstStyle/>
        <a:p>
          <a:endParaRPr lang="zh-CN" altLang="en-US"/>
        </a:p>
      </dgm:t>
    </dgm:pt>
    <dgm:pt modelId="{4A1E1ACC-6F03-4043-AE81-81BEC7190F72}" type="sibTrans" cxnId="{575D67E0-86B7-4448-B01F-47AC91439276}">
      <dgm:prSet/>
      <dgm:spPr/>
      <dgm:t>
        <a:bodyPr/>
        <a:lstStyle/>
        <a:p>
          <a:endParaRPr lang="zh-CN" altLang="en-US"/>
        </a:p>
      </dgm:t>
    </dgm:pt>
    <dgm:pt modelId="{24BCA344-EB98-4AC4-8502-E893449E4DA5}">
      <dgm:prSet custT="1"/>
      <dgm:spPr/>
      <dgm:t>
        <a:bodyPr/>
        <a:lstStyle/>
        <a:p>
          <a:pPr>
            <a:buNone/>
          </a:pPr>
          <a:r>
            <a:rPr lang="en-US" altLang="zh-CN" sz="1600" dirty="0">
              <a:solidFill>
                <a:schemeClr val="tx1"/>
              </a:solidFill>
              <a:latin typeface="Courier New" panose="02070309020205020404" pitchFamily="49" charset="0"/>
              <a:cs typeface="Courier New" panose="02070309020205020404" pitchFamily="49" charset="0"/>
            </a:rPr>
            <a:t>…</a:t>
          </a:r>
          <a:endParaRPr lang="zh-CN" altLang="en-US" sz="1600" dirty="0">
            <a:solidFill>
              <a:schemeClr val="tx1"/>
            </a:solidFill>
            <a:latin typeface="Courier New" panose="02070309020205020404" pitchFamily="49" charset="0"/>
            <a:cs typeface="Courier New" panose="02070309020205020404" pitchFamily="49" charset="0"/>
          </a:endParaRPr>
        </a:p>
      </dgm:t>
    </dgm:pt>
    <dgm:pt modelId="{CC275CBE-AB0D-45F7-8798-9A2B83712D65}" type="parTrans" cxnId="{E1A4027D-6455-4EAD-BA40-C03B4ACDA3E8}">
      <dgm:prSet/>
      <dgm:spPr/>
      <dgm:t>
        <a:bodyPr/>
        <a:lstStyle/>
        <a:p>
          <a:endParaRPr lang="zh-CN" altLang="en-US"/>
        </a:p>
      </dgm:t>
    </dgm:pt>
    <dgm:pt modelId="{E42354D2-C9FB-4407-B07E-77D1064907DD}" type="sibTrans" cxnId="{E1A4027D-6455-4EAD-BA40-C03B4ACDA3E8}">
      <dgm:prSet/>
      <dgm:spPr/>
      <dgm:t>
        <a:bodyPr/>
        <a:lstStyle/>
        <a:p>
          <a:endParaRPr lang="zh-CN" altLang="en-US"/>
        </a:p>
      </dgm:t>
    </dgm:pt>
    <dgm:pt modelId="{3E7B5911-319E-4726-B09B-13EA3D399DA1}">
      <dgm:prSet custT="1"/>
      <dgm:spPr/>
      <dgm:t>
        <a:bodyPr/>
        <a:lstStyle/>
        <a:p>
          <a:r>
            <a:rPr lang="zh-CN" altLang="en-US" sz="1600" b="1" dirty="0">
              <a:latin typeface="Courier New" panose="02070309020205020404" pitchFamily="49" charset="0"/>
              <a:cs typeface="Courier New" panose="02070309020205020404" pitchFamily="49" charset="0"/>
            </a:rPr>
            <a:t>优化后：</a:t>
          </a:r>
        </a:p>
      </dgm:t>
    </dgm:pt>
    <dgm:pt modelId="{B1D771DA-6526-416E-B612-AB66E907CB30}" type="sibTrans" cxnId="{54768263-606F-40C9-A051-1D417FA7135F}">
      <dgm:prSet/>
      <dgm:spPr/>
      <dgm:t>
        <a:bodyPr/>
        <a:lstStyle/>
        <a:p>
          <a:endParaRPr lang="zh-CN" altLang="en-US"/>
        </a:p>
      </dgm:t>
    </dgm:pt>
    <dgm:pt modelId="{3E63C870-7468-4DE3-842B-F8BBAE7C0635}" type="parTrans" cxnId="{54768263-606F-40C9-A051-1D417FA7135F}">
      <dgm:prSet/>
      <dgm:spPr/>
      <dgm:t>
        <a:bodyPr/>
        <a:lstStyle/>
        <a:p>
          <a:endParaRPr lang="zh-CN" altLang="en-US"/>
        </a:p>
      </dgm:t>
    </dgm:pt>
    <dgm:pt modelId="{565C61F9-CB23-4EE7-BF2C-9C03B22B7E6A}" type="pres">
      <dgm:prSet presAssocID="{A0C3EA16-2B63-442C-A508-C9C63AC15F08}" presName="linear" presStyleCnt="0">
        <dgm:presLayoutVars>
          <dgm:dir/>
          <dgm:animLvl val="lvl"/>
          <dgm:resizeHandles val="exact"/>
        </dgm:presLayoutVars>
      </dgm:prSet>
      <dgm:spPr/>
    </dgm:pt>
    <dgm:pt modelId="{9773143C-0372-405E-B7E9-C6112C385D93}" type="pres">
      <dgm:prSet presAssocID="{6927B80B-8D3F-44B9-BC4C-9FBCC16602E2}" presName="parentLin" presStyleCnt="0"/>
      <dgm:spPr/>
    </dgm:pt>
    <dgm:pt modelId="{539E53F4-1122-4881-9578-0717D6E822B5}" type="pres">
      <dgm:prSet presAssocID="{6927B80B-8D3F-44B9-BC4C-9FBCC16602E2}" presName="parentLeftMargin" presStyleLbl="node1" presStyleIdx="0" presStyleCnt="2"/>
      <dgm:spPr/>
    </dgm:pt>
    <dgm:pt modelId="{D91C9D97-F059-450A-B051-C56CD842D28D}" type="pres">
      <dgm:prSet presAssocID="{6927B80B-8D3F-44B9-BC4C-9FBCC16602E2}" presName="parentText" presStyleLbl="node1" presStyleIdx="0" presStyleCnt="2" custScaleY="121951" custLinFactNeighborY="10451">
        <dgm:presLayoutVars>
          <dgm:chMax val="0"/>
          <dgm:bulletEnabled val="1"/>
        </dgm:presLayoutVars>
      </dgm:prSet>
      <dgm:spPr/>
    </dgm:pt>
    <dgm:pt modelId="{E6708CD0-7707-451B-BD04-C7210E634401}" type="pres">
      <dgm:prSet presAssocID="{6927B80B-8D3F-44B9-BC4C-9FBCC16602E2}" presName="negativeSpace" presStyleCnt="0"/>
      <dgm:spPr/>
    </dgm:pt>
    <dgm:pt modelId="{AF1BFA23-11A0-4705-9FB2-50F2C2AC4CCB}" type="pres">
      <dgm:prSet presAssocID="{6927B80B-8D3F-44B9-BC4C-9FBCC16602E2}" presName="childText" presStyleLbl="conFgAcc1" presStyleIdx="0" presStyleCnt="2" custLinFactNeighborY="57132">
        <dgm:presLayoutVars>
          <dgm:bulletEnabled val="1"/>
        </dgm:presLayoutVars>
      </dgm:prSet>
      <dgm:spPr/>
    </dgm:pt>
    <dgm:pt modelId="{49211527-C264-4466-87DE-1BE2D6A7B8FB}" type="pres">
      <dgm:prSet presAssocID="{83E22374-9AE2-46EF-A6FA-29911169402B}" presName="spaceBetweenRectangles" presStyleCnt="0"/>
      <dgm:spPr/>
    </dgm:pt>
    <dgm:pt modelId="{A4CA07E4-15C9-49AA-B729-C63F0C41827F}" type="pres">
      <dgm:prSet presAssocID="{0F77FA4D-A193-4B74-86D3-4450C74D7390}" presName="parentLin" presStyleCnt="0"/>
      <dgm:spPr/>
    </dgm:pt>
    <dgm:pt modelId="{29F3F1A6-1FB1-4008-A824-C5D5AE309222}" type="pres">
      <dgm:prSet presAssocID="{0F77FA4D-A193-4B74-86D3-4450C74D7390}" presName="parentLeftMargin" presStyleLbl="node1" presStyleIdx="0" presStyleCnt="2"/>
      <dgm:spPr/>
    </dgm:pt>
    <dgm:pt modelId="{2A10273F-78EE-4D1B-BA01-C633CC19C465}" type="pres">
      <dgm:prSet presAssocID="{0F77FA4D-A193-4B74-86D3-4450C74D7390}" presName="parentText" presStyleLbl="node1" presStyleIdx="1" presStyleCnt="2" custScaleY="121951">
        <dgm:presLayoutVars>
          <dgm:chMax val="0"/>
          <dgm:bulletEnabled val="1"/>
        </dgm:presLayoutVars>
      </dgm:prSet>
      <dgm:spPr/>
    </dgm:pt>
    <dgm:pt modelId="{8007A35C-4730-4846-859C-4A15896DD3D0}" type="pres">
      <dgm:prSet presAssocID="{0F77FA4D-A193-4B74-86D3-4450C74D7390}" presName="negativeSpace" presStyleCnt="0"/>
      <dgm:spPr/>
    </dgm:pt>
    <dgm:pt modelId="{7A9EB9F9-2128-4F5E-AA94-C0F94F36C512}" type="pres">
      <dgm:prSet presAssocID="{0F77FA4D-A193-4B74-86D3-4450C74D7390}" presName="childText" presStyleLbl="conFgAcc1" presStyleIdx="1" presStyleCnt="2">
        <dgm:presLayoutVars>
          <dgm:bulletEnabled val="1"/>
        </dgm:presLayoutVars>
      </dgm:prSet>
      <dgm:spPr/>
    </dgm:pt>
  </dgm:ptLst>
  <dgm:cxnLst>
    <dgm:cxn modelId="{3A174003-48EC-40B7-A266-401F0E9A05E9}" type="presOf" srcId="{4857FD24-8CB4-4365-B256-3C13535518BD}" destId="{7A9EB9F9-2128-4F5E-AA94-C0F94F36C512}" srcOrd="0" destOrd="0" presId="urn:microsoft.com/office/officeart/2005/8/layout/list1"/>
    <dgm:cxn modelId="{66A6E703-035D-4489-8B83-C9BC677D646E}" type="presOf" srcId="{6927B80B-8D3F-44B9-BC4C-9FBCC16602E2}" destId="{D91C9D97-F059-450A-B051-C56CD842D28D}" srcOrd="1" destOrd="0" presId="urn:microsoft.com/office/officeart/2005/8/layout/list1"/>
    <dgm:cxn modelId="{2151AF08-196A-4C4B-8253-E6812FBE788E}" type="presOf" srcId="{0F77FA4D-A193-4B74-86D3-4450C74D7390}" destId="{29F3F1A6-1FB1-4008-A824-C5D5AE309222}" srcOrd="0" destOrd="0" presId="urn:microsoft.com/office/officeart/2005/8/layout/list1"/>
    <dgm:cxn modelId="{F4ED8A12-FCA5-4165-818E-7DFDEDE42522}" type="presOf" srcId="{E86E318D-2555-4B53-BD17-A9D932D5A36B}" destId="{AF1BFA23-11A0-4705-9FB2-50F2C2AC4CCB}" srcOrd="0" destOrd="0" presId="urn:microsoft.com/office/officeart/2005/8/layout/list1"/>
    <dgm:cxn modelId="{CE5B9F1C-D995-486A-B8C8-D7C61A4DA9AB}" srcId="{A0C3EA16-2B63-442C-A508-C9C63AC15F08}" destId="{6927B80B-8D3F-44B9-BC4C-9FBCC16602E2}" srcOrd="0" destOrd="0" parTransId="{7214EAFE-BAE4-4BE5-8BB2-4B51C5C150AC}" sibTransId="{83E22374-9AE2-46EF-A6FA-29911169402B}"/>
    <dgm:cxn modelId="{AD7DF327-65BE-4778-BBD0-8A995C1D3364}" srcId="{1DB44036-E721-4081-9433-D94A273A7E59}" destId="{B90B1216-40C1-4261-838C-AD7EDBAC4134}" srcOrd="0" destOrd="0" parTransId="{7DE91A6E-9E71-46E6-981B-8700BF766970}" sibTransId="{BCD9EA17-B270-4247-B2FA-93D873CAB45A}"/>
    <dgm:cxn modelId="{48D5712E-9F7E-48AD-B787-CBA4F6CB75A8}" srcId="{6927B80B-8D3F-44B9-BC4C-9FBCC16602E2}" destId="{1DB44036-E721-4081-9433-D94A273A7E59}" srcOrd="1" destOrd="0" parTransId="{40DED346-5530-4403-A71C-49E04923537F}" sibTransId="{53363798-4938-4D19-9A0C-43B1A360ED61}"/>
    <dgm:cxn modelId="{A1828431-33A0-47E6-B930-7D653557588F}" srcId="{E86E318D-2555-4B53-BD17-A9D932D5A36B}" destId="{03C0A265-2D31-4C65-8439-DCB7CE8FF9B7}" srcOrd="0" destOrd="0" parTransId="{B2514EAE-6D6A-4055-9B21-A78E61AACC34}" sibTransId="{467095CC-A6CF-4806-91BF-38D2EA47E00C}"/>
    <dgm:cxn modelId="{EE83473E-7630-4008-8FD3-CF9584B0724F}" srcId="{6927B80B-8D3F-44B9-BC4C-9FBCC16602E2}" destId="{E86E318D-2555-4B53-BD17-A9D932D5A36B}" srcOrd="0" destOrd="0" parTransId="{804BCCEE-35D0-4299-AC2C-0957D692B4CF}" sibTransId="{904208AE-9104-4B4F-A13C-5502487EAF50}"/>
    <dgm:cxn modelId="{54768263-606F-40C9-A051-1D417FA7135F}" srcId="{0F77FA4D-A193-4B74-86D3-4450C74D7390}" destId="{3E7B5911-319E-4726-B09B-13EA3D399DA1}" srcOrd="1" destOrd="0" parTransId="{3E63C870-7468-4DE3-842B-F8BBAE7C0635}" sibTransId="{B1D771DA-6526-416E-B612-AB66E907CB30}"/>
    <dgm:cxn modelId="{5E8BED63-3600-43FA-BC30-16366ED8237A}" type="presOf" srcId="{24BCA344-EB98-4AC4-8502-E893449E4DA5}" destId="{AF1BFA23-11A0-4705-9FB2-50F2C2AC4CCB}" srcOrd="0" destOrd="2" presId="urn:microsoft.com/office/officeart/2005/8/layout/list1"/>
    <dgm:cxn modelId="{FE1B6670-1BD2-4FFF-A10B-C021DFE5D002}" srcId="{4857FD24-8CB4-4365-B256-3C13535518BD}" destId="{1F0C623A-B845-4B6A-8E5C-AB505FEECAD1}" srcOrd="1" destOrd="0" parTransId="{B2E13AA2-3AF9-44D0-A8B6-2A091E3F21CF}" sibTransId="{B44FF31A-8DDA-40CB-98C4-0676C4F8726B}"/>
    <dgm:cxn modelId="{142D0872-41CE-478D-A84D-C41D18B4843C}" type="presOf" srcId="{1F0C623A-B845-4B6A-8E5C-AB505FEECAD1}" destId="{7A9EB9F9-2128-4F5E-AA94-C0F94F36C512}" srcOrd="0" destOrd="2" presId="urn:microsoft.com/office/officeart/2005/8/layout/list1"/>
    <dgm:cxn modelId="{94794A74-2FF0-44FC-8E82-51C1A597AC29}" type="presOf" srcId="{6927B80B-8D3F-44B9-BC4C-9FBCC16602E2}" destId="{539E53F4-1122-4881-9578-0717D6E822B5}" srcOrd="0" destOrd="0" presId="urn:microsoft.com/office/officeart/2005/8/layout/list1"/>
    <dgm:cxn modelId="{E1A4027D-6455-4EAD-BA40-C03B4ACDA3E8}" srcId="{E86E318D-2555-4B53-BD17-A9D932D5A36B}" destId="{24BCA344-EB98-4AC4-8502-E893449E4DA5}" srcOrd="1" destOrd="0" parTransId="{CC275CBE-AB0D-45F7-8798-9A2B83712D65}" sibTransId="{E42354D2-C9FB-4407-B07E-77D1064907DD}"/>
    <dgm:cxn modelId="{B6416C7F-90B3-480B-B6F9-EE6684018FE6}" type="presOf" srcId="{1E7C05AC-605E-4A23-9669-30B8275EEBBE}" destId="{AF1BFA23-11A0-4705-9FB2-50F2C2AC4CCB}" srcOrd="0" destOrd="3" presId="urn:microsoft.com/office/officeart/2005/8/layout/list1"/>
    <dgm:cxn modelId="{EFEC9380-5C54-4B42-ABD7-F4C3106AA468}" srcId="{A0C3EA16-2B63-442C-A508-C9C63AC15F08}" destId="{0F77FA4D-A193-4B74-86D3-4450C74D7390}" srcOrd="1" destOrd="0" parTransId="{AB799FFF-D88D-4198-A25A-35128036CF7F}" sibTransId="{D14F3556-9697-4EEC-94EC-234288761CEA}"/>
    <dgm:cxn modelId="{A7F20F87-87F2-49CA-A7CD-6354B8D3372F}" srcId="{E86E318D-2555-4B53-BD17-A9D932D5A36B}" destId="{1E7C05AC-605E-4A23-9669-30B8275EEBBE}" srcOrd="2" destOrd="0" parTransId="{FBED5C37-F699-4579-A991-BE6E40F5DB4F}" sibTransId="{4146AD95-0792-4869-849E-FF91DA04588E}"/>
    <dgm:cxn modelId="{37B68287-F2AF-4B8D-81F9-73ACB262E880}" type="presOf" srcId="{B90B1216-40C1-4261-838C-AD7EDBAC4134}" destId="{AF1BFA23-11A0-4705-9FB2-50F2C2AC4CCB}" srcOrd="0" destOrd="5" presId="urn:microsoft.com/office/officeart/2005/8/layout/list1"/>
    <dgm:cxn modelId="{CECCFF8C-F9CE-4C71-9C8B-DEDB712F861F}" type="presOf" srcId="{A0C3EA16-2B63-442C-A508-C9C63AC15F08}" destId="{565C61F9-CB23-4EE7-BF2C-9C03B22B7E6A}" srcOrd="0" destOrd="0" presId="urn:microsoft.com/office/officeart/2005/8/layout/list1"/>
    <dgm:cxn modelId="{684E8A8F-D7FF-49AF-87EA-08EF12991732}" srcId="{4857FD24-8CB4-4365-B256-3C13535518BD}" destId="{B6DBF7FB-2D6F-4528-B925-18F2D2344E26}" srcOrd="0" destOrd="0" parTransId="{564533D7-B2F1-48B2-B03E-6A1A4F7DC1FA}" sibTransId="{DFE644C9-9B38-4020-B086-397CB2588EFC}"/>
    <dgm:cxn modelId="{DD56B49B-954F-41BB-8746-BDC896375D90}" type="presOf" srcId="{0F77FA4D-A193-4B74-86D3-4450C74D7390}" destId="{2A10273F-78EE-4D1B-BA01-C633CC19C465}" srcOrd="1" destOrd="0" presId="urn:microsoft.com/office/officeart/2005/8/layout/list1"/>
    <dgm:cxn modelId="{E3A18CAB-2B6B-4E4A-AD04-F79AC8EAE1F2}" type="presOf" srcId="{1DB44036-E721-4081-9433-D94A273A7E59}" destId="{AF1BFA23-11A0-4705-9FB2-50F2C2AC4CCB}" srcOrd="0" destOrd="4" presId="urn:microsoft.com/office/officeart/2005/8/layout/list1"/>
    <dgm:cxn modelId="{8728C0CB-DD49-4AFA-A4F8-FC805F9E982D}" type="presOf" srcId="{3E7B5911-319E-4726-B09B-13EA3D399DA1}" destId="{7A9EB9F9-2128-4F5E-AA94-C0F94F36C512}" srcOrd="0" destOrd="3" presId="urn:microsoft.com/office/officeart/2005/8/layout/list1"/>
    <dgm:cxn modelId="{6E3EE4D5-A401-40F7-AD53-AF543174C560}" type="presOf" srcId="{213EDECA-A906-4E1C-BE73-F15172FFBFA1}" destId="{7A9EB9F9-2128-4F5E-AA94-C0F94F36C512}" srcOrd="0" destOrd="4" presId="urn:microsoft.com/office/officeart/2005/8/layout/list1"/>
    <dgm:cxn modelId="{CF6A36DC-CB9B-41A8-948C-DB93E4A71D20}" type="presOf" srcId="{B6DBF7FB-2D6F-4528-B925-18F2D2344E26}" destId="{7A9EB9F9-2128-4F5E-AA94-C0F94F36C512}" srcOrd="0" destOrd="1" presId="urn:microsoft.com/office/officeart/2005/8/layout/list1"/>
    <dgm:cxn modelId="{575D67E0-86B7-4448-B01F-47AC91439276}" srcId="{3E7B5911-319E-4726-B09B-13EA3D399DA1}" destId="{213EDECA-A906-4E1C-BE73-F15172FFBFA1}" srcOrd="0" destOrd="0" parTransId="{021A12A8-B6D6-426C-9B88-C603D4FC9CD4}" sibTransId="{4A1E1ACC-6F03-4043-AE81-81BEC7190F72}"/>
    <dgm:cxn modelId="{24C50EE5-6D5C-4365-828C-8402F645037D}" srcId="{0F77FA4D-A193-4B74-86D3-4450C74D7390}" destId="{4857FD24-8CB4-4365-B256-3C13535518BD}" srcOrd="0" destOrd="0" parTransId="{9A67B4E4-F09B-4DD1-B59A-F0AAF8613E12}" sibTransId="{C0E9D06C-D3C4-440D-82F3-77F3C6E3A9C6}"/>
    <dgm:cxn modelId="{653A8FE6-582C-4A81-9C95-2F9826E26F48}" type="presOf" srcId="{03C0A265-2D31-4C65-8439-DCB7CE8FF9B7}" destId="{AF1BFA23-11A0-4705-9FB2-50F2C2AC4CCB}" srcOrd="0" destOrd="1" presId="urn:microsoft.com/office/officeart/2005/8/layout/list1"/>
    <dgm:cxn modelId="{C5BA03B4-333D-4393-9CAA-A8AC275D0CC2}" type="presParOf" srcId="{565C61F9-CB23-4EE7-BF2C-9C03B22B7E6A}" destId="{9773143C-0372-405E-B7E9-C6112C385D93}" srcOrd="0" destOrd="0" presId="urn:microsoft.com/office/officeart/2005/8/layout/list1"/>
    <dgm:cxn modelId="{2086F216-95E1-4829-BBFA-948CCE2C95FC}" type="presParOf" srcId="{9773143C-0372-405E-B7E9-C6112C385D93}" destId="{539E53F4-1122-4881-9578-0717D6E822B5}" srcOrd="0" destOrd="0" presId="urn:microsoft.com/office/officeart/2005/8/layout/list1"/>
    <dgm:cxn modelId="{26D83131-D8C3-4C39-9288-09D21C1E1BD4}" type="presParOf" srcId="{9773143C-0372-405E-B7E9-C6112C385D93}" destId="{D91C9D97-F059-450A-B051-C56CD842D28D}" srcOrd="1" destOrd="0" presId="urn:microsoft.com/office/officeart/2005/8/layout/list1"/>
    <dgm:cxn modelId="{AE2F7BFF-E6AD-466E-B7EC-C4842CA19BE4}" type="presParOf" srcId="{565C61F9-CB23-4EE7-BF2C-9C03B22B7E6A}" destId="{E6708CD0-7707-451B-BD04-C7210E634401}" srcOrd="1" destOrd="0" presId="urn:microsoft.com/office/officeart/2005/8/layout/list1"/>
    <dgm:cxn modelId="{409DDC89-7749-4760-ABF0-E61063EF0B6B}" type="presParOf" srcId="{565C61F9-CB23-4EE7-BF2C-9C03B22B7E6A}" destId="{AF1BFA23-11A0-4705-9FB2-50F2C2AC4CCB}" srcOrd="2" destOrd="0" presId="urn:microsoft.com/office/officeart/2005/8/layout/list1"/>
    <dgm:cxn modelId="{1FD3AD63-4BC1-4570-A0FB-97311BDF60C1}" type="presParOf" srcId="{565C61F9-CB23-4EE7-BF2C-9C03B22B7E6A}" destId="{49211527-C264-4466-87DE-1BE2D6A7B8FB}" srcOrd="3" destOrd="0" presId="urn:microsoft.com/office/officeart/2005/8/layout/list1"/>
    <dgm:cxn modelId="{5EF50BBE-A5B0-4094-9CCF-2E30123AF145}" type="presParOf" srcId="{565C61F9-CB23-4EE7-BF2C-9C03B22B7E6A}" destId="{A4CA07E4-15C9-49AA-B729-C63F0C41827F}" srcOrd="4" destOrd="0" presId="urn:microsoft.com/office/officeart/2005/8/layout/list1"/>
    <dgm:cxn modelId="{AEB1C8F8-AD9F-4D6C-98F6-EC1732657248}" type="presParOf" srcId="{A4CA07E4-15C9-49AA-B729-C63F0C41827F}" destId="{29F3F1A6-1FB1-4008-A824-C5D5AE309222}" srcOrd="0" destOrd="0" presId="urn:microsoft.com/office/officeart/2005/8/layout/list1"/>
    <dgm:cxn modelId="{86561491-99EB-43AE-8C01-CAFEF7A957FA}" type="presParOf" srcId="{A4CA07E4-15C9-49AA-B729-C63F0C41827F}" destId="{2A10273F-78EE-4D1B-BA01-C633CC19C465}" srcOrd="1" destOrd="0" presId="urn:microsoft.com/office/officeart/2005/8/layout/list1"/>
    <dgm:cxn modelId="{20AE089B-F092-471F-A783-F1C231ADFC3D}" type="presParOf" srcId="{565C61F9-CB23-4EE7-BF2C-9C03B22B7E6A}" destId="{8007A35C-4730-4846-859C-4A15896DD3D0}" srcOrd="5" destOrd="0" presId="urn:microsoft.com/office/officeart/2005/8/layout/list1"/>
    <dgm:cxn modelId="{C48F8311-98EF-46EB-B0D4-AEC67F4A4F13}" type="presParOf" srcId="{565C61F9-CB23-4EE7-BF2C-9C03B22B7E6A}" destId="{7A9EB9F9-2128-4F5E-AA94-C0F94F36C51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0C3EA16-2B63-442C-A508-C9C63AC15F08}" type="doc">
      <dgm:prSet loTypeId="urn:microsoft.com/office/officeart/2005/8/layout/list1" loCatId="list" qsTypeId="urn:microsoft.com/office/officeart/2005/8/quickstyle/simple1" qsCatId="simple" csTypeId="urn:microsoft.com/office/officeart/2005/8/colors/accent1_2" csCatId="accent1" phldr="1"/>
      <dgm:spPr/>
    </dgm:pt>
    <dgm:pt modelId="{8A13A129-E8EE-426B-B326-91DF65BA3F58}">
      <dgm:prSet phldrT="[文本]" custT="1"/>
      <dgm:spPr/>
      <dgm:t>
        <a:bodyPr/>
        <a:lstStyle/>
        <a:p>
          <a:r>
            <a:rPr lang="zh-CN" altLang="en-US" sz="2000" b="1" dirty="0">
              <a:effectLst>
                <a:outerShdw blurRad="38100" dist="38100" dir="2700000" algn="tl">
                  <a:srgbClr val="000000">
                    <a:alpha val="43137"/>
                  </a:srgbClr>
                </a:outerShdw>
              </a:effectLst>
            </a:rPr>
            <a:t>强度削弱</a:t>
          </a:r>
        </a:p>
      </dgm:t>
    </dgm:pt>
    <dgm:pt modelId="{D051B1E4-A4B9-4D07-8C22-DD93BC267CAB}" type="parTrans" cxnId="{A3F140A9-7EE8-40C1-A624-F900CC75D9F1}">
      <dgm:prSet/>
      <dgm:spPr/>
      <dgm:t>
        <a:bodyPr/>
        <a:lstStyle/>
        <a:p>
          <a:endParaRPr lang="zh-CN" altLang="en-US"/>
        </a:p>
      </dgm:t>
    </dgm:pt>
    <dgm:pt modelId="{B02E6983-D654-44D1-B720-DD7065C73216}" type="sibTrans" cxnId="{A3F140A9-7EE8-40C1-A624-F900CC75D9F1}">
      <dgm:prSet/>
      <dgm:spPr/>
      <dgm:t>
        <a:bodyPr/>
        <a:lstStyle/>
        <a:p>
          <a:endParaRPr lang="zh-CN" altLang="en-US"/>
        </a:p>
      </dgm:t>
    </dgm:pt>
    <dgm:pt modelId="{9D6E6AAA-13B4-473D-82FD-3C7BE4DB1F2D}">
      <dgm:prSet phldrT="[文本]" custT="1"/>
      <dgm:spPr/>
      <dgm:t>
        <a:bodyPr/>
        <a:lstStyle/>
        <a:p>
          <a:r>
            <a:rPr lang="zh-CN" altLang="en-US" sz="2000" b="1" dirty="0">
              <a:effectLst>
                <a:outerShdw blurRad="38100" dist="38100" dir="2700000" algn="tl">
                  <a:srgbClr val="000000">
                    <a:alpha val="43137"/>
                  </a:srgbClr>
                </a:outerShdw>
              </a:effectLst>
            </a:rPr>
            <a:t>使用目标机惯用指令</a:t>
          </a:r>
        </a:p>
      </dgm:t>
    </dgm:pt>
    <dgm:pt modelId="{C348AD12-0936-49C0-9DA5-EFB061230A45}" type="parTrans" cxnId="{69905A63-B24B-4F12-9D81-F16CB04FE818}">
      <dgm:prSet/>
      <dgm:spPr/>
      <dgm:t>
        <a:bodyPr/>
        <a:lstStyle/>
        <a:p>
          <a:endParaRPr lang="zh-CN" altLang="en-US"/>
        </a:p>
      </dgm:t>
    </dgm:pt>
    <dgm:pt modelId="{B0A854D3-5846-4C21-9FB0-9143254C8BEE}" type="sibTrans" cxnId="{69905A63-B24B-4F12-9D81-F16CB04FE818}">
      <dgm:prSet/>
      <dgm:spPr/>
      <dgm:t>
        <a:bodyPr/>
        <a:lstStyle/>
        <a:p>
          <a:endParaRPr lang="zh-CN" altLang="en-US"/>
        </a:p>
      </dgm:t>
    </dgm:pt>
    <dgm:pt modelId="{3C88DA5F-564B-407F-BDF2-C91FFE2DC015}">
      <dgm:prSet phldrT="[文本]" custT="1"/>
      <dgm:spPr/>
      <dgm:t>
        <a:bodyPr rIns="360000"/>
        <a:lstStyle/>
        <a:p>
          <a:pPr>
            <a:buFont typeface="Arial" panose="020B0604020202020204" pitchFamily="34" charset="0"/>
            <a:buChar char="•"/>
          </a:pPr>
          <a:r>
            <a:rPr lang="zh-CN" altLang="en-US" sz="1600" b="1" dirty="0">
              <a:latin typeface="Courier New" panose="02070309020205020404" pitchFamily="49" charset="0"/>
              <a:cs typeface="Courier New" panose="02070309020205020404" pitchFamily="49" charset="0"/>
            </a:rPr>
            <a:t>优化前：</a:t>
          </a:r>
          <a:r>
            <a:rPr lang="en-US" altLang="zh-CN" sz="1600" b="1" dirty="0">
              <a:latin typeface="Courier New" panose="02070309020205020404" pitchFamily="49" charset="0"/>
              <a:cs typeface="Courier New" panose="02070309020205020404" pitchFamily="49" charset="0"/>
            </a:rPr>
            <a:t>	</a:t>
          </a:r>
          <a:r>
            <a:rPr lang="en-US" altLang="zh-CN" sz="16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a:t>
          </a:r>
          <a:r>
            <a:rPr lang="zh-CN" altLang="en-US" sz="16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适当改变运算强度改进代码执行效率 </a:t>
          </a:r>
          <a:endParaRPr lang="zh-CN" altLang="en-US" sz="1600" dirty="0"/>
        </a:p>
      </dgm:t>
    </dgm:pt>
    <dgm:pt modelId="{EF6A3DB1-D70F-4393-A47C-51F16264B1A2}" type="parTrans" cxnId="{8A293C11-0A04-457E-920A-6A141E1CEAFE}">
      <dgm:prSet/>
      <dgm:spPr/>
      <dgm:t>
        <a:bodyPr/>
        <a:lstStyle/>
        <a:p>
          <a:endParaRPr lang="zh-CN" altLang="en-US"/>
        </a:p>
      </dgm:t>
    </dgm:pt>
    <dgm:pt modelId="{79BEC514-156C-43A7-9BFA-096027E4F120}" type="sibTrans" cxnId="{8A293C11-0A04-457E-920A-6A141E1CEAFE}">
      <dgm:prSet/>
      <dgm:spPr/>
      <dgm:t>
        <a:bodyPr/>
        <a:lstStyle/>
        <a:p>
          <a:endParaRPr lang="zh-CN" altLang="en-US"/>
        </a:p>
      </dgm:t>
    </dgm:pt>
    <dgm:pt modelId="{15E30656-19E0-41EB-86CC-0CFA555977AF}">
      <dgm:prSet custT="1"/>
      <dgm:spPr/>
      <dgm:t>
        <a:bodyPr rIns="360000"/>
        <a:lstStyle/>
        <a:p>
          <a:pPr>
            <a:buNone/>
          </a:pPr>
          <a:r>
            <a:rPr lang="en-US" altLang="zh-CN" sz="1600" dirty="0">
              <a:latin typeface="Courier New" panose="02070309020205020404" pitchFamily="49" charset="0"/>
              <a:cs typeface="Courier New" panose="02070309020205020404" pitchFamily="49" charset="0"/>
            </a:rPr>
            <a:t>x:=2*f</a:t>
          </a:r>
          <a:endParaRPr lang="zh-CN" altLang="en-US" sz="1600" dirty="0">
            <a:solidFill>
              <a:srgbClr val="00B050"/>
            </a:solidFill>
            <a:latin typeface="Courier New" panose="02070309020205020404" pitchFamily="49" charset="0"/>
            <a:cs typeface="Courier New" panose="02070309020205020404" pitchFamily="49" charset="0"/>
          </a:endParaRPr>
        </a:p>
      </dgm:t>
    </dgm:pt>
    <dgm:pt modelId="{4ED729DA-D6C4-4CF0-93D8-BD63A28BA83A}" type="parTrans" cxnId="{1E50687C-5887-47A2-BB72-898D55D10912}">
      <dgm:prSet/>
      <dgm:spPr/>
      <dgm:t>
        <a:bodyPr/>
        <a:lstStyle/>
        <a:p>
          <a:endParaRPr lang="zh-CN" altLang="en-US"/>
        </a:p>
      </dgm:t>
    </dgm:pt>
    <dgm:pt modelId="{511D6B21-FCD6-4A31-817C-3ED8431CB18B}" type="sibTrans" cxnId="{1E50687C-5887-47A2-BB72-898D55D10912}">
      <dgm:prSet/>
      <dgm:spPr/>
      <dgm:t>
        <a:bodyPr/>
        <a:lstStyle/>
        <a:p>
          <a:endParaRPr lang="zh-CN" altLang="en-US"/>
        </a:p>
      </dgm:t>
    </dgm:pt>
    <dgm:pt modelId="{4332DB99-855E-4DF2-88A9-E3E28E2AE046}">
      <dgm:prSet custT="1"/>
      <dgm:spPr/>
      <dgm:t>
        <a:bodyPr rIns="360000"/>
        <a:lstStyle/>
        <a:p>
          <a:pPr>
            <a:buNone/>
          </a:pPr>
          <a:r>
            <a:rPr lang="en-US" altLang="zh-CN" sz="1600" dirty="0">
              <a:solidFill>
                <a:schemeClr val="tx1"/>
              </a:solidFill>
              <a:latin typeface="Courier New" panose="02070309020205020404" pitchFamily="49" charset="0"/>
              <a:cs typeface="Courier New" panose="02070309020205020404" pitchFamily="49" charset="0"/>
            </a:rPr>
            <a:t>y:=f/2</a:t>
          </a:r>
          <a:endParaRPr lang="zh-CN" altLang="en-US" sz="1600" dirty="0">
            <a:solidFill>
              <a:schemeClr val="tx1"/>
            </a:solidFill>
            <a:latin typeface="Courier New" panose="02070309020205020404" pitchFamily="49" charset="0"/>
            <a:cs typeface="Courier New" panose="02070309020205020404" pitchFamily="49" charset="0"/>
          </a:endParaRPr>
        </a:p>
      </dgm:t>
    </dgm:pt>
    <dgm:pt modelId="{13DB6651-E380-4DD7-BCEF-D527C040BD94}" type="parTrans" cxnId="{7E400B9E-F544-489E-85FD-F3EBFF898612}">
      <dgm:prSet/>
      <dgm:spPr/>
      <dgm:t>
        <a:bodyPr/>
        <a:lstStyle/>
        <a:p>
          <a:endParaRPr lang="zh-CN" altLang="en-US"/>
        </a:p>
      </dgm:t>
    </dgm:pt>
    <dgm:pt modelId="{7F268F8D-A044-4AB7-A7D1-FD889B6AF95B}" type="sibTrans" cxnId="{7E400B9E-F544-489E-85FD-F3EBFF898612}">
      <dgm:prSet/>
      <dgm:spPr/>
      <dgm:t>
        <a:bodyPr/>
        <a:lstStyle/>
        <a:p>
          <a:endParaRPr lang="zh-CN" altLang="en-US"/>
        </a:p>
      </dgm:t>
    </dgm:pt>
    <dgm:pt modelId="{AD012963-FB34-4AC9-9403-ED1F00FDD796}">
      <dgm:prSet custT="1"/>
      <dgm:spPr/>
      <dgm:t>
        <a:bodyPr rIns="360000"/>
        <a:lstStyle/>
        <a:p>
          <a:r>
            <a:rPr lang="zh-CN" altLang="en-US" sz="1600" b="1" dirty="0">
              <a:latin typeface="Courier New" panose="02070309020205020404" pitchFamily="49" charset="0"/>
              <a:cs typeface="Courier New" panose="02070309020205020404" pitchFamily="49" charset="0"/>
            </a:rPr>
            <a:t>优化后：</a:t>
          </a:r>
        </a:p>
      </dgm:t>
    </dgm:pt>
    <dgm:pt modelId="{57D75D82-C51C-4EDA-BAA5-E0D188CBF329}" type="parTrans" cxnId="{3539C3A2-EA09-4CEB-9F77-9387C637C9F0}">
      <dgm:prSet/>
      <dgm:spPr/>
      <dgm:t>
        <a:bodyPr/>
        <a:lstStyle/>
        <a:p>
          <a:endParaRPr lang="zh-CN" altLang="en-US"/>
        </a:p>
      </dgm:t>
    </dgm:pt>
    <dgm:pt modelId="{A6EC8047-BEAF-48C4-B00E-BDEF829AD629}" type="sibTrans" cxnId="{3539C3A2-EA09-4CEB-9F77-9387C637C9F0}">
      <dgm:prSet/>
      <dgm:spPr/>
      <dgm:t>
        <a:bodyPr/>
        <a:lstStyle/>
        <a:p>
          <a:endParaRPr lang="zh-CN" altLang="en-US"/>
        </a:p>
      </dgm:t>
    </dgm:pt>
    <dgm:pt modelId="{6B738999-2529-41FB-8723-63265BD1D7E5}">
      <dgm:prSet custT="1"/>
      <dgm:spPr/>
      <dgm:t>
        <a:bodyPr rIns="360000"/>
        <a:lstStyle/>
        <a:p>
          <a:pPr>
            <a:buNone/>
          </a:pPr>
          <a:r>
            <a:rPr lang="en-US" altLang="zh-CN" sz="1600" dirty="0">
              <a:latin typeface="Courier New" panose="02070309020205020404" pitchFamily="49" charset="0"/>
              <a:cs typeface="Courier New" panose="02070309020205020404" pitchFamily="49" charset="0"/>
            </a:rPr>
            <a:t>x:=f+f	</a:t>
          </a:r>
          <a:r>
            <a:rPr lang="en-US" altLang="zh-CN" sz="16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a:t>
          </a:r>
          <a:r>
            <a:rPr lang="zh-CN" altLang="en-US" sz="16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加法强度</a:t>
          </a:r>
          <a:r>
            <a:rPr lang="en-US" altLang="zh-CN" sz="16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&lt;</a:t>
          </a:r>
          <a:r>
            <a:rPr lang="zh-CN" altLang="en-US" sz="16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乘法强度</a:t>
          </a:r>
          <a:endParaRPr lang="zh-CN" altLang="en-US" sz="1600" dirty="0">
            <a:latin typeface="Courier New" panose="02070309020205020404" pitchFamily="49" charset="0"/>
            <a:cs typeface="Courier New" panose="02070309020205020404" pitchFamily="49" charset="0"/>
          </a:endParaRPr>
        </a:p>
      </dgm:t>
    </dgm:pt>
    <dgm:pt modelId="{1C8B3EC4-943C-4ABA-BA58-4D30AA8CFB98}" type="parTrans" cxnId="{0C7E8A2F-8E8B-4EF6-AE5B-B3BCFBAC7E51}">
      <dgm:prSet/>
      <dgm:spPr/>
      <dgm:t>
        <a:bodyPr/>
        <a:lstStyle/>
        <a:p>
          <a:endParaRPr lang="zh-CN" altLang="en-US"/>
        </a:p>
      </dgm:t>
    </dgm:pt>
    <dgm:pt modelId="{B620A3C7-C31C-423D-90F4-84D7BACC3A2E}" type="sibTrans" cxnId="{0C7E8A2F-8E8B-4EF6-AE5B-B3BCFBAC7E51}">
      <dgm:prSet/>
      <dgm:spPr/>
      <dgm:t>
        <a:bodyPr/>
        <a:lstStyle/>
        <a:p>
          <a:endParaRPr lang="zh-CN" altLang="en-US"/>
        </a:p>
      </dgm:t>
    </dgm:pt>
    <dgm:pt modelId="{C475BF34-6531-4728-A75F-C5EDF526FE36}">
      <dgm:prSet phldrT="[文本]" custT="1"/>
      <dgm:spPr/>
      <dgm:t>
        <a:bodyPr/>
        <a:lstStyle/>
        <a:p>
          <a:pPr>
            <a:buFont typeface="Arial" panose="020B0604020202020204" pitchFamily="34" charset="0"/>
            <a:buChar char="•"/>
          </a:pPr>
          <a:r>
            <a:rPr lang="zh-CN" altLang="en-US" sz="1600" b="1" dirty="0">
              <a:latin typeface="Courier New" panose="02070309020205020404" pitchFamily="49" charset="0"/>
              <a:cs typeface="Courier New" panose="02070309020205020404" pitchFamily="49" charset="0"/>
            </a:rPr>
            <a:t>针对目标机特点使用惯用指令代替代价价高的指令</a:t>
          </a:r>
          <a:endParaRPr lang="zh-CN" altLang="en-US" sz="1600" dirty="0"/>
        </a:p>
      </dgm:t>
    </dgm:pt>
    <dgm:pt modelId="{B8D8179D-B8E0-4F07-B266-44FE8E9F8809}" type="parTrans" cxnId="{2906DFF9-9FCB-4CF6-A886-0F8CA9E8213B}">
      <dgm:prSet/>
      <dgm:spPr/>
      <dgm:t>
        <a:bodyPr/>
        <a:lstStyle/>
        <a:p>
          <a:endParaRPr lang="zh-CN" altLang="en-US"/>
        </a:p>
      </dgm:t>
    </dgm:pt>
    <dgm:pt modelId="{BD5AC42A-6C1B-499A-8EDB-8FC3C5150C15}" type="sibTrans" cxnId="{2906DFF9-9FCB-4CF6-A886-0F8CA9E8213B}">
      <dgm:prSet/>
      <dgm:spPr/>
      <dgm:t>
        <a:bodyPr/>
        <a:lstStyle/>
        <a:p>
          <a:endParaRPr lang="zh-CN" altLang="en-US"/>
        </a:p>
      </dgm:t>
    </dgm:pt>
    <dgm:pt modelId="{A8A21BFD-2DC5-4DAF-8528-D77E0E0551A3}">
      <dgm:prSet custT="1"/>
      <dgm:spPr/>
      <dgm:t>
        <a:bodyPr/>
        <a:lstStyle/>
        <a:p>
          <a:r>
            <a:rPr lang="zh-CN" altLang="en-US" sz="1600" dirty="0"/>
            <a:t>使用</a:t>
          </a:r>
          <a:r>
            <a:rPr lang="en-US" altLang="zh-CN" sz="1600" dirty="0"/>
            <a:t>INC</a:t>
          </a:r>
          <a:r>
            <a:rPr lang="zh-CN" altLang="en-US" sz="1600" dirty="0"/>
            <a:t>指令代替</a:t>
          </a:r>
          <a:r>
            <a:rPr lang="en-US" altLang="zh-CN" sz="1600" dirty="0"/>
            <a:t>ADD</a:t>
          </a:r>
          <a:r>
            <a:rPr lang="zh-CN" altLang="en-US" sz="1600" dirty="0"/>
            <a:t>指令</a:t>
          </a:r>
        </a:p>
      </dgm:t>
    </dgm:pt>
    <dgm:pt modelId="{E583FCD5-C305-4D3C-98CF-34070F86EC85}" type="parTrans" cxnId="{B96AAEF8-A247-46AA-9237-83FA349B31E6}">
      <dgm:prSet/>
      <dgm:spPr/>
      <dgm:t>
        <a:bodyPr/>
        <a:lstStyle/>
        <a:p>
          <a:endParaRPr lang="zh-CN" altLang="en-US"/>
        </a:p>
      </dgm:t>
    </dgm:pt>
    <dgm:pt modelId="{4771F84F-6878-4D0B-8801-9E0AF76B42AD}" type="sibTrans" cxnId="{B96AAEF8-A247-46AA-9237-83FA349B31E6}">
      <dgm:prSet/>
      <dgm:spPr/>
      <dgm:t>
        <a:bodyPr/>
        <a:lstStyle/>
        <a:p>
          <a:endParaRPr lang="zh-CN" altLang="en-US"/>
        </a:p>
      </dgm:t>
    </dgm:pt>
    <dgm:pt modelId="{D1092877-2395-4EBC-B391-96B5C92D5D9D}">
      <dgm:prSet custT="1"/>
      <dgm:spPr/>
      <dgm:t>
        <a:bodyPr rIns="360000"/>
        <a:lstStyle/>
        <a:p>
          <a:pPr>
            <a:buNone/>
          </a:pPr>
          <a:r>
            <a:rPr lang="en-US" altLang="zh-CN" sz="1600" dirty="0">
              <a:latin typeface="Courier New" panose="02070309020205020404" pitchFamily="49" charset="0"/>
              <a:cs typeface="Courier New" panose="02070309020205020404" pitchFamily="49" charset="0"/>
            </a:rPr>
            <a:t>Y:=f&gt;&gt;1	</a:t>
          </a:r>
          <a:r>
            <a:rPr lang="en-US" altLang="zh-CN" sz="1600" dirty="0">
              <a:solidFill>
                <a:srgbClr val="00B050"/>
              </a:solidFill>
              <a:latin typeface="Courier New" panose="02070309020205020404" pitchFamily="49" charset="0"/>
              <a:ea typeface="+mn-ea"/>
              <a:cs typeface="Courier New" panose="02070309020205020404" pitchFamily="49" charset="0"/>
            </a:rPr>
            <a:t>//</a:t>
          </a:r>
          <a:r>
            <a:rPr lang="zh-CN" altLang="en-US" sz="1600" dirty="0">
              <a:solidFill>
                <a:srgbClr val="00B050"/>
              </a:solidFill>
              <a:latin typeface="Courier New" panose="02070309020205020404" pitchFamily="49" charset="0"/>
              <a:ea typeface="+mn-ea"/>
              <a:cs typeface="Courier New" panose="02070309020205020404" pitchFamily="49" charset="0"/>
            </a:rPr>
            <a:t>移位强度</a:t>
          </a:r>
          <a:r>
            <a:rPr lang="en-US" altLang="zh-CN" sz="1600" dirty="0">
              <a:solidFill>
                <a:srgbClr val="00B050"/>
              </a:solidFill>
              <a:latin typeface="Courier New" panose="02070309020205020404" pitchFamily="49" charset="0"/>
              <a:ea typeface="+mn-ea"/>
              <a:cs typeface="Courier New" panose="02070309020205020404" pitchFamily="49" charset="0"/>
            </a:rPr>
            <a:t>&lt;</a:t>
          </a:r>
          <a:r>
            <a:rPr lang="zh-CN" altLang="en-US" sz="1600" dirty="0">
              <a:solidFill>
                <a:srgbClr val="00B050"/>
              </a:solidFill>
              <a:latin typeface="Courier New" panose="02070309020205020404" pitchFamily="49" charset="0"/>
              <a:ea typeface="+mn-ea"/>
              <a:cs typeface="Courier New" panose="02070309020205020404" pitchFamily="49" charset="0"/>
            </a:rPr>
            <a:t>除法强度</a:t>
          </a:r>
          <a:endParaRPr lang="zh-CN" altLang="en-US" sz="1600" dirty="0">
            <a:latin typeface="Courier New" panose="02070309020205020404" pitchFamily="49" charset="0"/>
            <a:cs typeface="Courier New" panose="02070309020205020404" pitchFamily="49" charset="0"/>
          </a:endParaRPr>
        </a:p>
      </dgm:t>
    </dgm:pt>
    <dgm:pt modelId="{A7050DA2-64CC-4053-9DC4-39B52E255B5C}" type="parTrans" cxnId="{E8DA355D-90E5-4409-AB7D-186499CBF0D3}">
      <dgm:prSet/>
      <dgm:spPr/>
      <dgm:t>
        <a:bodyPr/>
        <a:lstStyle/>
        <a:p>
          <a:endParaRPr lang="zh-CN" altLang="en-US"/>
        </a:p>
      </dgm:t>
    </dgm:pt>
    <dgm:pt modelId="{54C94C89-3CDD-4877-888F-FDBA5A482A3C}" type="sibTrans" cxnId="{E8DA355D-90E5-4409-AB7D-186499CBF0D3}">
      <dgm:prSet/>
      <dgm:spPr/>
      <dgm:t>
        <a:bodyPr/>
        <a:lstStyle/>
        <a:p>
          <a:endParaRPr lang="zh-CN" altLang="en-US"/>
        </a:p>
      </dgm:t>
    </dgm:pt>
    <dgm:pt modelId="{857A8617-55F3-424C-A45F-C6F516E3AFEB}">
      <dgm:prSet phldrT="[文本]" custT="1"/>
      <dgm:spPr/>
      <dgm:t>
        <a:bodyPr/>
        <a:lstStyle/>
        <a:p>
          <a:pPr>
            <a:buFont typeface="Arial" panose="020B0604020202020204" pitchFamily="34" charset="0"/>
            <a:buChar char="•"/>
          </a:pPr>
          <a:r>
            <a:rPr lang="zh-CN" altLang="en-US" sz="1600" b="1" dirty="0">
              <a:latin typeface="Courier New" panose="02070309020205020404" pitchFamily="49" charset="0"/>
              <a:cs typeface="Courier New" panose="02070309020205020404" pitchFamily="49" charset="0"/>
            </a:rPr>
            <a:t>如：</a:t>
          </a:r>
          <a:endParaRPr lang="zh-CN" altLang="en-US" sz="1600" dirty="0"/>
        </a:p>
      </dgm:t>
    </dgm:pt>
    <dgm:pt modelId="{086B624C-98C1-4187-88DB-49AD0A81C031}" type="parTrans" cxnId="{32235E56-E246-45DE-9CD8-EF38D2AD52C0}">
      <dgm:prSet/>
      <dgm:spPr/>
      <dgm:t>
        <a:bodyPr/>
        <a:lstStyle/>
        <a:p>
          <a:endParaRPr lang="zh-CN" altLang="en-US"/>
        </a:p>
      </dgm:t>
    </dgm:pt>
    <dgm:pt modelId="{2D79228D-86E7-41D8-91C9-F236400C1F4B}" type="sibTrans" cxnId="{32235E56-E246-45DE-9CD8-EF38D2AD52C0}">
      <dgm:prSet/>
      <dgm:spPr/>
      <dgm:t>
        <a:bodyPr/>
        <a:lstStyle/>
        <a:p>
          <a:endParaRPr lang="zh-CN" altLang="en-US"/>
        </a:p>
      </dgm:t>
    </dgm:pt>
    <dgm:pt modelId="{9C7FC8EC-D63F-4EE0-A905-5FCE33EC26A0}">
      <dgm:prSet custT="1"/>
      <dgm:spPr/>
      <dgm:t>
        <a:bodyPr/>
        <a:lstStyle/>
        <a:p>
          <a:r>
            <a:rPr lang="zh-CN" altLang="en-US" sz="1600" dirty="0"/>
            <a:t>使用</a:t>
          </a:r>
          <a:r>
            <a:rPr lang="en-US" altLang="zh-CN" sz="1600" dirty="0"/>
            <a:t>SHL 1 </a:t>
          </a:r>
          <a:r>
            <a:rPr lang="zh-CN" altLang="en-US" sz="1600" dirty="0"/>
            <a:t>指令代替</a:t>
          </a:r>
          <a:r>
            <a:rPr lang="en-US" altLang="zh-CN" sz="1600" dirty="0"/>
            <a:t>MUL 2</a:t>
          </a:r>
          <a:r>
            <a:rPr lang="zh-CN" altLang="en-US" sz="1600" dirty="0"/>
            <a:t>指令</a:t>
          </a:r>
        </a:p>
      </dgm:t>
    </dgm:pt>
    <dgm:pt modelId="{0593CF00-B7F0-4D33-9E8D-DD1DB6428B15}" type="parTrans" cxnId="{C6DB1EDA-9D8C-40A7-852B-671339805123}">
      <dgm:prSet/>
      <dgm:spPr/>
      <dgm:t>
        <a:bodyPr/>
        <a:lstStyle/>
        <a:p>
          <a:endParaRPr lang="zh-CN" altLang="en-US"/>
        </a:p>
      </dgm:t>
    </dgm:pt>
    <dgm:pt modelId="{324E1D43-3352-4E98-8F3F-0B3774A87126}" type="sibTrans" cxnId="{C6DB1EDA-9D8C-40A7-852B-671339805123}">
      <dgm:prSet/>
      <dgm:spPr/>
      <dgm:t>
        <a:bodyPr/>
        <a:lstStyle/>
        <a:p>
          <a:endParaRPr lang="zh-CN" altLang="en-US"/>
        </a:p>
      </dgm:t>
    </dgm:pt>
    <dgm:pt modelId="{9402EB79-5538-440C-81FB-8865EC0DCCD7}" type="pres">
      <dgm:prSet presAssocID="{A0C3EA16-2B63-442C-A508-C9C63AC15F08}" presName="linear" presStyleCnt="0">
        <dgm:presLayoutVars>
          <dgm:dir/>
          <dgm:animLvl val="lvl"/>
          <dgm:resizeHandles val="exact"/>
        </dgm:presLayoutVars>
      </dgm:prSet>
      <dgm:spPr/>
    </dgm:pt>
    <dgm:pt modelId="{B886DA6B-9853-4C2B-930A-426F51F114D2}" type="pres">
      <dgm:prSet presAssocID="{8A13A129-E8EE-426B-B326-91DF65BA3F58}" presName="parentLin" presStyleCnt="0"/>
      <dgm:spPr/>
    </dgm:pt>
    <dgm:pt modelId="{1472F78B-F968-49E6-9F82-9BC3C35D5951}" type="pres">
      <dgm:prSet presAssocID="{8A13A129-E8EE-426B-B326-91DF65BA3F58}" presName="parentLeftMargin" presStyleLbl="node1" presStyleIdx="0" presStyleCnt="2"/>
      <dgm:spPr/>
    </dgm:pt>
    <dgm:pt modelId="{E97F77F4-9929-4DD2-BE8C-2DD3CA3D1392}" type="pres">
      <dgm:prSet presAssocID="{8A13A129-E8EE-426B-B326-91DF65BA3F58}" presName="parentText" presStyleLbl="node1" presStyleIdx="0" presStyleCnt="2" custLinFactNeighborY="5767">
        <dgm:presLayoutVars>
          <dgm:chMax val="0"/>
          <dgm:bulletEnabled val="1"/>
        </dgm:presLayoutVars>
      </dgm:prSet>
      <dgm:spPr/>
    </dgm:pt>
    <dgm:pt modelId="{1FA1AC6F-87B2-49FE-9143-54B3314BD8B0}" type="pres">
      <dgm:prSet presAssocID="{8A13A129-E8EE-426B-B326-91DF65BA3F58}" presName="negativeSpace" presStyleCnt="0"/>
      <dgm:spPr/>
    </dgm:pt>
    <dgm:pt modelId="{F822FB5A-3E09-434D-AB79-0098C4BEDD35}" type="pres">
      <dgm:prSet presAssocID="{8A13A129-E8EE-426B-B326-91DF65BA3F58}" presName="childText" presStyleLbl="conFgAcc1" presStyleIdx="0" presStyleCnt="2" custLinFactNeighborY="31526">
        <dgm:presLayoutVars>
          <dgm:bulletEnabled val="1"/>
        </dgm:presLayoutVars>
      </dgm:prSet>
      <dgm:spPr/>
    </dgm:pt>
    <dgm:pt modelId="{A272342D-42BF-425B-9D1B-311E964CC066}" type="pres">
      <dgm:prSet presAssocID="{B02E6983-D654-44D1-B720-DD7065C73216}" presName="spaceBetweenRectangles" presStyleCnt="0"/>
      <dgm:spPr/>
    </dgm:pt>
    <dgm:pt modelId="{C06B2334-7FF3-400D-AEDE-C74B49B8780C}" type="pres">
      <dgm:prSet presAssocID="{9D6E6AAA-13B4-473D-82FD-3C7BE4DB1F2D}" presName="parentLin" presStyleCnt="0"/>
      <dgm:spPr/>
    </dgm:pt>
    <dgm:pt modelId="{67526096-F2AD-4B94-852D-4396401FE4FD}" type="pres">
      <dgm:prSet presAssocID="{9D6E6AAA-13B4-473D-82FD-3C7BE4DB1F2D}" presName="parentLeftMargin" presStyleLbl="node1" presStyleIdx="0" presStyleCnt="2"/>
      <dgm:spPr/>
    </dgm:pt>
    <dgm:pt modelId="{93CF58F2-CA8E-43E4-8839-88DC67527527}" type="pres">
      <dgm:prSet presAssocID="{9D6E6AAA-13B4-473D-82FD-3C7BE4DB1F2D}" presName="parentText" presStyleLbl="node1" presStyleIdx="1" presStyleCnt="2">
        <dgm:presLayoutVars>
          <dgm:chMax val="0"/>
          <dgm:bulletEnabled val="1"/>
        </dgm:presLayoutVars>
      </dgm:prSet>
      <dgm:spPr/>
    </dgm:pt>
    <dgm:pt modelId="{F9C75679-500A-488E-BAA9-366D1ADE91ED}" type="pres">
      <dgm:prSet presAssocID="{9D6E6AAA-13B4-473D-82FD-3C7BE4DB1F2D}" presName="negativeSpace" presStyleCnt="0"/>
      <dgm:spPr/>
    </dgm:pt>
    <dgm:pt modelId="{187FDACF-6A7F-40DD-BA10-2063E2B7F713}" type="pres">
      <dgm:prSet presAssocID="{9D6E6AAA-13B4-473D-82FD-3C7BE4DB1F2D}" presName="childText" presStyleLbl="conFgAcc1" presStyleIdx="1" presStyleCnt="2">
        <dgm:presLayoutVars>
          <dgm:bulletEnabled val="1"/>
        </dgm:presLayoutVars>
      </dgm:prSet>
      <dgm:spPr/>
    </dgm:pt>
  </dgm:ptLst>
  <dgm:cxnLst>
    <dgm:cxn modelId="{8A293C11-0A04-457E-920A-6A141E1CEAFE}" srcId="{8A13A129-E8EE-426B-B326-91DF65BA3F58}" destId="{3C88DA5F-564B-407F-BDF2-C91FFE2DC015}" srcOrd="0" destOrd="0" parTransId="{EF6A3DB1-D70F-4393-A47C-51F16264B1A2}" sibTransId="{79BEC514-156C-43A7-9BFA-096027E4F120}"/>
    <dgm:cxn modelId="{03DA3313-BDD3-4AD2-A2F0-C9627F5E8EF8}" type="presOf" srcId="{9C7FC8EC-D63F-4EE0-A905-5FCE33EC26A0}" destId="{187FDACF-6A7F-40DD-BA10-2063E2B7F713}" srcOrd="0" destOrd="3" presId="urn:microsoft.com/office/officeart/2005/8/layout/list1"/>
    <dgm:cxn modelId="{37440121-323A-4E51-8641-703E5B09A33A}" type="presOf" srcId="{8A13A129-E8EE-426B-B326-91DF65BA3F58}" destId="{E97F77F4-9929-4DD2-BE8C-2DD3CA3D1392}" srcOrd="1" destOrd="0" presId="urn:microsoft.com/office/officeart/2005/8/layout/list1"/>
    <dgm:cxn modelId="{0C7E8A2F-8E8B-4EF6-AE5B-B3BCFBAC7E51}" srcId="{AD012963-FB34-4AC9-9403-ED1F00FDD796}" destId="{6B738999-2529-41FB-8723-63265BD1D7E5}" srcOrd="0" destOrd="0" parTransId="{1C8B3EC4-943C-4ABA-BA58-4D30AA8CFB98}" sibTransId="{B620A3C7-C31C-423D-90F4-84D7BACC3A2E}"/>
    <dgm:cxn modelId="{454C3334-1157-4440-A689-B97AD68ADE2D}" type="presOf" srcId="{4332DB99-855E-4DF2-88A9-E3E28E2AE046}" destId="{F822FB5A-3E09-434D-AB79-0098C4BEDD35}" srcOrd="0" destOrd="2" presId="urn:microsoft.com/office/officeart/2005/8/layout/list1"/>
    <dgm:cxn modelId="{D794EF34-459A-43B7-BF5A-964B45B65024}" type="presOf" srcId="{D1092877-2395-4EBC-B391-96B5C92D5D9D}" destId="{F822FB5A-3E09-434D-AB79-0098C4BEDD35}" srcOrd="0" destOrd="5" presId="urn:microsoft.com/office/officeart/2005/8/layout/list1"/>
    <dgm:cxn modelId="{7E77AB36-051C-436D-ADA2-549160B443A9}" type="presOf" srcId="{6B738999-2529-41FB-8723-63265BD1D7E5}" destId="{F822FB5A-3E09-434D-AB79-0098C4BEDD35}" srcOrd="0" destOrd="4" presId="urn:microsoft.com/office/officeart/2005/8/layout/list1"/>
    <dgm:cxn modelId="{E8DA355D-90E5-4409-AB7D-186499CBF0D3}" srcId="{AD012963-FB34-4AC9-9403-ED1F00FDD796}" destId="{D1092877-2395-4EBC-B391-96B5C92D5D9D}" srcOrd="1" destOrd="0" parTransId="{A7050DA2-64CC-4053-9DC4-39B52E255B5C}" sibTransId="{54C94C89-3CDD-4877-888F-FDBA5A482A3C}"/>
    <dgm:cxn modelId="{69905A63-B24B-4F12-9D81-F16CB04FE818}" srcId="{A0C3EA16-2B63-442C-A508-C9C63AC15F08}" destId="{9D6E6AAA-13B4-473D-82FD-3C7BE4DB1F2D}" srcOrd="1" destOrd="0" parTransId="{C348AD12-0936-49C0-9DA5-EFB061230A45}" sibTransId="{B0A854D3-5846-4C21-9FB0-9143254C8BEE}"/>
    <dgm:cxn modelId="{CEB25464-3CA7-44BF-B818-76FFA7E32732}" type="presOf" srcId="{9D6E6AAA-13B4-473D-82FD-3C7BE4DB1F2D}" destId="{93CF58F2-CA8E-43E4-8839-88DC67527527}" srcOrd="1" destOrd="0" presId="urn:microsoft.com/office/officeart/2005/8/layout/list1"/>
    <dgm:cxn modelId="{D7D29664-4E6B-4F95-9912-0E4A97C4B327}" type="presOf" srcId="{AD012963-FB34-4AC9-9403-ED1F00FDD796}" destId="{F822FB5A-3E09-434D-AB79-0098C4BEDD35}" srcOrd="0" destOrd="3" presId="urn:microsoft.com/office/officeart/2005/8/layout/list1"/>
    <dgm:cxn modelId="{40FAA368-603B-470F-857A-E66D6A03CA2B}" type="presOf" srcId="{15E30656-19E0-41EB-86CC-0CFA555977AF}" destId="{F822FB5A-3E09-434D-AB79-0098C4BEDD35}" srcOrd="0" destOrd="1" presId="urn:microsoft.com/office/officeart/2005/8/layout/list1"/>
    <dgm:cxn modelId="{01D0C26D-3780-4591-96AF-77C56D196D55}" type="presOf" srcId="{A0C3EA16-2B63-442C-A508-C9C63AC15F08}" destId="{9402EB79-5538-440C-81FB-8865EC0DCCD7}" srcOrd="0" destOrd="0" presId="urn:microsoft.com/office/officeart/2005/8/layout/list1"/>
    <dgm:cxn modelId="{03A2C174-F279-49C5-8F92-5A4BDE23BBD0}" type="presOf" srcId="{857A8617-55F3-424C-A45F-C6F516E3AFEB}" destId="{187FDACF-6A7F-40DD-BA10-2063E2B7F713}" srcOrd="0" destOrd="1" presId="urn:microsoft.com/office/officeart/2005/8/layout/list1"/>
    <dgm:cxn modelId="{32235E56-E246-45DE-9CD8-EF38D2AD52C0}" srcId="{9D6E6AAA-13B4-473D-82FD-3C7BE4DB1F2D}" destId="{857A8617-55F3-424C-A45F-C6F516E3AFEB}" srcOrd="1" destOrd="0" parTransId="{086B624C-98C1-4187-88DB-49AD0A81C031}" sibTransId="{2D79228D-86E7-41D8-91C9-F236400C1F4B}"/>
    <dgm:cxn modelId="{1E50687C-5887-47A2-BB72-898D55D10912}" srcId="{3C88DA5F-564B-407F-BDF2-C91FFE2DC015}" destId="{15E30656-19E0-41EB-86CC-0CFA555977AF}" srcOrd="0" destOrd="0" parTransId="{4ED729DA-D6C4-4CF0-93D8-BD63A28BA83A}" sibTransId="{511D6B21-FCD6-4A31-817C-3ED8431CB18B}"/>
    <dgm:cxn modelId="{3C72788D-ED18-4193-9948-32F2829F4D25}" type="presOf" srcId="{C475BF34-6531-4728-A75F-C5EDF526FE36}" destId="{187FDACF-6A7F-40DD-BA10-2063E2B7F713}" srcOrd="0" destOrd="0" presId="urn:microsoft.com/office/officeart/2005/8/layout/list1"/>
    <dgm:cxn modelId="{7E400B9E-F544-489E-85FD-F3EBFF898612}" srcId="{3C88DA5F-564B-407F-BDF2-C91FFE2DC015}" destId="{4332DB99-855E-4DF2-88A9-E3E28E2AE046}" srcOrd="1" destOrd="0" parTransId="{13DB6651-E380-4DD7-BCEF-D527C040BD94}" sibTransId="{7F268F8D-A044-4AB7-A7D1-FD889B6AF95B}"/>
    <dgm:cxn modelId="{3539C3A2-EA09-4CEB-9F77-9387C637C9F0}" srcId="{8A13A129-E8EE-426B-B326-91DF65BA3F58}" destId="{AD012963-FB34-4AC9-9403-ED1F00FDD796}" srcOrd="1" destOrd="0" parTransId="{57D75D82-C51C-4EDA-BAA5-E0D188CBF329}" sibTransId="{A6EC8047-BEAF-48C4-B00E-BDEF829AD629}"/>
    <dgm:cxn modelId="{6A00AEA3-5EDB-4D73-8563-D859B537D6E1}" type="presOf" srcId="{9D6E6AAA-13B4-473D-82FD-3C7BE4DB1F2D}" destId="{67526096-F2AD-4B94-852D-4396401FE4FD}" srcOrd="0" destOrd="0" presId="urn:microsoft.com/office/officeart/2005/8/layout/list1"/>
    <dgm:cxn modelId="{9778D3A5-2663-4998-B922-D7E7970EC86E}" type="presOf" srcId="{3C88DA5F-564B-407F-BDF2-C91FFE2DC015}" destId="{F822FB5A-3E09-434D-AB79-0098C4BEDD35}" srcOrd="0" destOrd="0" presId="urn:microsoft.com/office/officeart/2005/8/layout/list1"/>
    <dgm:cxn modelId="{A3F140A9-7EE8-40C1-A624-F900CC75D9F1}" srcId="{A0C3EA16-2B63-442C-A508-C9C63AC15F08}" destId="{8A13A129-E8EE-426B-B326-91DF65BA3F58}" srcOrd="0" destOrd="0" parTransId="{D051B1E4-A4B9-4D07-8C22-DD93BC267CAB}" sibTransId="{B02E6983-D654-44D1-B720-DD7065C73216}"/>
    <dgm:cxn modelId="{C6DB1EDA-9D8C-40A7-852B-671339805123}" srcId="{857A8617-55F3-424C-A45F-C6F516E3AFEB}" destId="{9C7FC8EC-D63F-4EE0-A905-5FCE33EC26A0}" srcOrd="1" destOrd="0" parTransId="{0593CF00-B7F0-4D33-9E8D-DD1DB6428B15}" sibTransId="{324E1D43-3352-4E98-8F3F-0B3774A87126}"/>
    <dgm:cxn modelId="{166ACADF-FA33-4BFE-BD00-F255F6B5F22D}" type="presOf" srcId="{8A13A129-E8EE-426B-B326-91DF65BA3F58}" destId="{1472F78B-F968-49E6-9F82-9BC3C35D5951}" srcOrd="0" destOrd="0" presId="urn:microsoft.com/office/officeart/2005/8/layout/list1"/>
    <dgm:cxn modelId="{589E0FF8-FFE7-495E-90F4-62077645D34D}" type="presOf" srcId="{A8A21BFD-2DC5-4DAF-8528-D77E0E0551A3}" destId="{187FDACF-6A7F-40DD-BA10-2063E2B7F713}" srcOrd="0" destOrd="2" presId="urn:microsoft.com/office/officeart/2005/8/layout/list1"/>
    <dgm:cxn modelId="{B96AAEF8-A247-46AA-9237-83FA349B31E6}" srcId="{857A8617-55F3-424C-A45F-C6F516E3AFEB}" destId="{A8A21BFD-2DC5-4DAF-8528-D77E0E0551A3}" srcOrd="0" destOrd="0" parTransId="{E583FCD5-C305-4D3C-98CF-34070F86EC85}" sibTransId="{4771F84F-6878-4D0B-8801-9E0AF76B42AD}"/>
    <dgm:cxn modelId="{2906DFF9-9FCB-4CF6-A886-0F8CA9E8213B}" srcId="{9D6E6AAA-13B4-473D-82FD-3C7BE4DB1F2D}" destId="{C475BF34-6531-4728-A75F-C5EDF526FE36}" srcOrd="0" destOrd="0" parTransId="{B8D8179D-B8E0-4F07-B266-44FE8E9F8809}" sibTransId="{BD5AC42A-6C1B-499A-8EDB-8FC3C5150C15}"/>
    <dgm:cxn modelId="{88B6341A-3ED5-44B7-A169-483C4CB68B7E}" type="presParOf" srcId="{9402EB79-5538-440C-81FB-8865EC0DCCD7}" destId="{B886DA6B-9853-4C2B-930A-426F51F114D2}" srcOrd="0" destOrd="0" presId="urn:microsoft.com/office/officeart/2005/8/layout/list1"/>
    <dgm:cxn modelId="{BF3D2F0D-3DFF-45DC-8260-48D4AA7E095A}" type="presParOf" srcId="{B886DA6B-9853-4C2B-930A-426F51F114D2}" destId="{1472F78B-F968-49E6-9F82-9BC3C35D5951}" srcOrd="0" destOrd="0" presId="urn:microsoft.com/office/officeart/2005/8/layout/list1"/>
    <dgm:cxn modelId="{63AFDD80-B456-4353-8A4A-264EB939B80C}" type="presParOf" srcId="{B886DA6B-9853-4C2B-930A-426F51F114D2}" destId="{E97F77F4-9929-4DD2-BE8C-2DD3CA3D1392}" srcOrd="1" destOrd="0" presId="urn:microsoft.com/office/officeart/2005/8/layout/list1"/>
    <dgm:cxn modelId="{F877B568-8C00-4A40-A519-28349F0ECEE2}" type="presParOf" srcId="{9402EB79-5538-440C-81FB-8865EC0DCCD7}" destId="{1FA1AC6F-87B2-49FE-9143-54B3314BD8B0}" srcOrd="1" destOrd="0" presId="urn:microsoft.com/office/officeart/2005/8/layout/list1"/>
    <dgm:cxn modelId="{C00C78E5-5013-40F5-AC46-46F1027403D6}" type="presParOf" srcId="{9402EB79-5538-440C-81FB-8865EC0DCCD7}" destId="{F822FB5A-3E09-434D-AB79-0098C4BEDD35}" srcOrd="2" destOrd="0" presId="urn:microsoft.com/office/officeart/2005/8/layout/list1"/>
    <dgm:cxn modelId="{427499F3-A831-4393-A552-9B5D4CF8DD1F}" type="presParOf" srcId="{9402EB79-5538-440C-81FB-8865EC0DCCD7}" destId="{A272342D-42BF-425B-9D1B-311E964CC066}" srcOrd="3" destOrd="0" presId="urn:microsoft.com/office/officeart/2005/8/layout/list1"/>
    <dgm:cxn modelId="{D76A11B3-3CC7-42A4-97FF-684F1C915E8B}" type="presParOf" srcId="{9402EB79-5538-440C-81FB-8865EC0DCCD7}" destId="{C06B2334-7FF3-400D-AEDE-C74B49B8780C}" srcOrd="4" destOrd="0" presId="urn:microsoft.com/office/officeart/2005/8/layout/list1"/>
    <dgm:cxn modelId="{EDBC25D9-1D24-43F3-BE98-994E508EF84E}" type="presParOf" srcId="{C06B2334-7FF3-400D-AEDE-C74B49B8780C}" destId="{67526096-F2AD-4B94-852D-4396401FE4FD}" srcOrd="0" destOrd="0" presId="urn:microsoft.com/office/officeart/2005/8/layout/list1"/>
    <dgm:cxn modelId="{3B978854-6662-4426-A311-D3DB763C815C}" type="presParOf" srcId="{C06B2334-7FF3-400D-AEDE-C74B49B8780C}" destId="{93CF58F2-CA8E-43E4-8839-88DC67527527}" srcOrd="1" destOrd="0" presId="urn:microsoft.com/office/officeart/2005/8/layout/list1"/>
    <dgm:cxn modelId="{4BF2932B-98EA-4090-BBCE-D3E9841B2E45}" type="presParOf" srcId="{9402EB79-5538-440C-81FB-8865EC0DCCD7}" destId="{F9C75679-500A-488E-BAA9-366D1ADE91ED}" srcOrd="5" destOrd="0" presId="urn:microsoft.com/office/officeart/2005/8/layout/list1"/>
    <dgm:cxn modelId="{7F7D4CA4-7A53-45AD-A955-E8CBE910C735}" type="presParOf" srcId="{9402EB79-5538-440C-81FB-8865EC0DCCD7}" destId="{187FDACF-6A7F-40DD-BA10-2063E2B7F71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EAE0FE4-5631-4272-8E7F-3BC9A92B5F8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2D4BBF3E-0721-4C79-B890-D0E09D40A37A}">
      <dgm:prSet phldrT="[文本]" custT="1"/>
      <dgm:spPr/>
      <dgm:t>
        <a:bodyPr/>
        <a:lstStyle/>
        <a:p>
          <a:r>
            <a:rPr lang="zh-CN" altLang="en-US" sz="1800" b="1" dirty="0">
              <a:effectLst>
                <a:outerShdw blurRad="38100" dist="38100" dir="2700000" algn="tl">
                  <a:srgbClr val="000000">
                    <a:alpha val="43137"/>
                  </a:srgbClr>
                </a:outerShdw>
              </a:effectLst>
            </a:rPr>
            <a:t>图的叶节点（即无后继的节点）</a:t>
          </a:r>
        </a:p>
      </dgm:t>
    </dgm:pt>
    <dgm:pt modelId="{4ADBFF3D-D455-49FD-A7EC-120C1341F3BC}" type="parTrans" cxnId="{4B75FE35-9F49-4174-AE67-DE6AE804F387}">
      <dgm:prSet/>
      <dgm:spPr/>
      <dgm:t>
        <a:bodyPr/>
        <a:lstStyle/>
        <a:p>
          <a:endParaRPr lang="zh-CN" altLang="en-US" sz="1800"/>
        </a:p>
      </dgm:t>
    </dgm:pt>
    <dgm:pt modelId="{9A3329AF-D034-4D13-AE60-845FC7D23501}" type="sibTrans" cxnId="{4B75FE35-9F49-4174-AE67-DE6AE804F387}">
      <dgm:prSet/>
      <dgm:spPr/>
      <dgm:t>
        <a:bodyPr/>
        <a:lstStyle/>
        <a:p>
          <a:endParaRPr lang="zh-CN" altLang="en-US" sz="1800"/>
        </a:p>
      </dgm:t>
    </dgm:pt>
    <dgm:pt modelId="{DD3198F2-9546-498A-9BEB-7DA0995F8D3D}">
      <dgm:prSet custT="1"/>
      <dgm:spPr/>
      <dgm:t>
        <a:bodyPr/>
        <a:lstStyle/>
        <a:p>
          <a:r>
            <a:rPr lang="zh-CN" altLang="en-US" sz="1800" b="1" dirty="0">
              <a:effectLst>
                <a:outerShdw blurRad="38100" dist="38100" dir="2700000" algn="tl">
                  <a:srgbClr val="000000">
                    <a:alpha val="43137"/>
                  </a:srgbClr>
                </a:outerShdw>
              </a:effectLst>
            </a:rPr>
            <a:t>图的内部节点（即有后继的节点）</a:t>
          </a:r>
        </a:p>
      </dgm:t>
    </dgm:pt>
    <dgm:pt modelId="{0C03C350-28C0-47CF-86C5-54F6388B97CC}" type="parTrans" cxnId="{DF5F40C1-2B4A-441E-9356-BD1D4EE92709}">
      <dgm:prSet/>
      <dgm:spPr/>
      <dgm:t>
        <a:bodyPr/>
        <a:lstStyle/>
        <a:p>
          <a:endParaRPr lang="zh-CN" altLang="en-US" sz="1800"/>
        </a:p>
      </dgm:t>
    </dgm:pt>
    <dgm:pt modelId="{4A65BC27-BC37-4587-A9C2-8D6912C93E76}" type="sibTrans" cxnId="{DF5F40C1-2B4A-441E-9356-BD1D4EE92709}">
      <dgm:prSet/>
      <dgm:spPr/>
      <dgm:t>
        <a:bodyPr/>
        <a:lstStyle/>
        <a:p>
          <a:endParaRPr lang="zh-CN" altLang="en-US" sz="1800"/>
        </a:p>
      </dgm:t>
    </dgm:pt>
    <dgm:pt modelId="{25157F65-9467-478B-8960-C0924FDFEF2A}">
      <dgm:prSet custT="1"/>
      <dgm:spPr/>
      <dgm:t>
        <a:bodyPr/>
        <a:lstStyle/>
        <a:p>
          <a:r>
            <a:rPr lang="zh-CN" altLang="en-US" sz="1800" b="1" dirty="0">
              <a:effectLst>
                <a:outerShdw blurRad="38100" dist="38100" dir="2700000" algn="tl">
                  <a:srgbClr val="000000">
                    <a:alpha val="43137"/>
                  </a:srgbClr>
                </a:outerShdw>
              </a:effectLst>
            </a:rPr>
            <a:t>图中各个节点上可能</a:t>
          </a:r>
          <a:r>
            <a:rPr lang="zh-CN" altLang="en-US" sz="1800" b="1" dirty="0">
              <a:solidFill>
                <a:srgbClr val="FFFF00"/>
              </a:solidFill>
              <a:effectLst>
                <a:outerShdw blurRad="38100" dist="38100" dir="2700000" algn="tl">
                  <a:srgbClr val="000000">
                    <a:alpha val="43137"/>
                  </a:srgbClr>
                </a:outerShdw>
              </a:effectLst>
              <a:ea typeface="黑体" pitchFamily="2" charset="-122"/>
            </a:rPr>
            <a:t>附加</a:t>
          </a:r>
          <a:r>
            <a:rPr lang="zh-CN" altLang="en-US" sz="1800" b="1" dirty="0">
              <a:effectLst>
                <a:outerShdw blurRad="38100" dist="38100" dir="2700000" algn="tl">
                  <a:srgbClr val="000000">
                    <a:alpha val="43137"/>
                  </a:srgbClr>
                </a:outerShdw>
              </a:effectLst>
            </a:rPr>
            <a:t>一个或多个标识符</a:t>
          </a:r>
        </a:p>
      </dgm:t>
    </dgm:pt>
    <dgm:pt modelId="{B87C692B-3186-4109-976B-3E21ACAF0716}" type="parTrans" cxnId="{EC53C5C1-9D83-445B-BA15-8495B9F960A3}">
      <dgm:prSet/>
      <dgm:spPr/>
      <dgm:t>
        <a:bodyPr/>
        <a:lstStyle/>
        <a:p>
          <a:endParaRPr lang="zh-CN" altLang="en-US" sz="1800"/>
        </a:p>
      </dgm:t>
    </dgm:pt>
    <dgm:pt modelId="{5729B957-C943-4AE7-9D56-6630BA791D15}" type="sibTrans" cxnId="{EC53C5C1-9D83-445B-BA15-8495B9F960A3}">
      <dgm:prSet/>
      <dgm:spPr/>
      <dgm:t>
        <a:bodyPr/>
        <a:lstStyle/>
        <a:p>
          <a:endParaRPr lang="zh-CN" altLang="en-US" sz="1800"/>
        </a:p>
      </dgm:t>
    </dgm:pt>
    <dgm:pt modelId="{EF956C48-E449-46D8-B6DA-3CDD43ED827C}">
      <dgm:prSet phldrT="[文本]" custT="1"/>
      <dgm:spPr/>
      <dgm:t>
        <a:bodyPr lIns="288000" rIns="144000"/>
        <a:lstStyle/>
        <a:p>
          <a:r>
            <a:rPr lang="zh-CN" altLang="en-US" sz="1800" kern="1200" dirty="0"/>
            <a:t>以一</a:t>
          </a:r>
          <a:r>
            <a:rPr lang="zh-CN" altLang="en-US" sz="1800" kern="1200" dirty="0">
              <a:solidFill>
                <a:srgbClr val="FF0000"/>
              </a:solidFill>
              <a:effectLst>
                <a:outerShdw blurRad="38100" dist="38100" dir="2700000" algn="tl">
                  <a:srgbClr val="000000"/>
                </a:outerShdw>
              </a:effectLst>
              <a:latin typeface="Century Gothic"/>
              <a:ea typeface="黑体" pitchFamily="2" charset="-122"/>
              <a:cs typeface="+mn-cs"/>
            </a:rPr>
            <a:t>标识符</a:t>
          </a:r>
          <a:r>
            <a:rPr lang="en-US" altLang="zh-CN" sz="1800" kern="1200" dirty="0">
              <a:solidFill>
                <a:srgbClr val="FF0000"/>
              </a:solidFill>
              <a:effectLst>
                <a:outerShdw blurRad="38100" dist="38100" dir="2700000" algn="tl">
                  <a:srgbClr val="000000"/>
                </a:outerShdw>
              </a:effectLst>
              <a:latin typeface="Century Gothic"/>
              <a:ea typeface="黑体" pitchFamily="2" charset="-122"/>
              <a:cs typeface="+mn-cs"/>
            </a:rPr>
            <a:t>(</a:t>
          </a:r>
          <a:r>
            <a:rPr lang="zh-CN" altLang="en-US" sz="1800" kern="1200" dirty="0">
              <a:solidFill>
                <a:srgbClr val="FF0000"/>
              </a:solidFill>
              <a:effectLst>
                <a:outerShdw blurRad="38100" dist="38100" dir="2700000" algn="tl">
                  <a:srgbClr val="000000"/>
                </a:outerShdw>
              </a:effectLst>
              <a:latin typeface="Century Gothic"/>
              <a:ea typeface="黑体" pitchFamily="2" charset="-122"/>
              <a:cs typeface="+mn-cs"/>
            </a:rPr>
            <a:t>变量名</a:t>
          </a:r>
          <a:r>
            <a:rPr lang="en-US" altLang="zh-CN" sz="1800" kern="1200" dirty="0">
              <a:solidFill>
                <a:srgbClr val="FF0000"/>
              </a:solidFill>
              <a:effectLst>
                <a:outerShdw blurRad="38100" dist="38100" dir="2700000" algn="tl">
                  <a:srgbClr val="000000"/>
                </a:outerShdw>
              </a:effectLst>
              <a:latin typeface="Century Gothic"/>
              <a:ea typeface="黑体" pitchFamily="2" charset="-122"/>
              <a:cs typeface="+mn-cs"/>
            </a:rPr>
            <a:t>)</a:t>
          </a:r>
          <a:r>
            <a:rPr lang="zh-CN" altLang="en-US" sz="1800" kern="1200" dirty="0">
              <a:solidFill>
                <a:srgbClr val="FF0000"/>
              </a:solidFill>
              <a:effectLst>
                <a:outerShdw blurRad="38100" dist="38100" dir="2700000" algn="tl">
                  <a:srgbClr val="000000"/>
                </a:outerShdw>
              </a:effectLst>
              <a:latin typeface="Century Gothic"/>
              <a:ea typeface="黑体" pitchFamily="2" charset="-122"/>
              <a:cs typeface="+mn-cs"/>
            </a:rPr>
            <a:t>或常数</a:t>
          </a:r>
          <a:r>
            <a:rPr lang="zh-CN" altLang="en-US" sz="1800" kern="1200" dirty="0"/>
            <a:t>作为</a:t>
          </a:r>
          <a:r>
            <a:rPr lang="zh-CN" altLang="en-US" sz="1800" kern="1200" dirty="0">
              <a:solidFill>
                <a:srgbClr val="008000"/>
              </a:solidFill>
              <a:effectLst>
                <a:outerShdw blurRad="38100" dist="38100" dir="2700000" algn="tl">
                  <a:srgbClr val="000000"/>
                </a:outerShdw>
              </a:effectLst>
              <a:ea typeface="黑体" pitchFamily="2" charset="-122"/>
            </a:rPr>
            <a:t>标记</a:t>
          </a:r>
          <a:r>
            <a:rPr lang="zh-CN" altLang="en-US" sz="1800" kern="1200" dirty="0"/>
            <a:t>，表示该节点代表该变量或常数</a:t>
          </a:r>
        </a:p>
      </dgm:t>
    </dgm:pt>
    <dgm:pt modelId="{7315DB6C-E345-405B-8A98-CD055C9C9DE4}" type="parTrans" cxnId="{D9A653A2-B785-4D88-9BA0-98FB27D6C386}">
      <dgm:prSet/>
      <dgm:spPr/>
      <dgm:t>
        <a:bodyPr/>
        <a:lstStyle/>
        <a:p>
          <a:endParaRPr lang="zh-CN" altLang="en-US" sz="1800"/>
        </a:p>
      </dgm:t>
    </dgm:pt>
    <dgm:pt modelId="{5D2020B7-F1FC-462A-9D10-A6BAEE37E33A}" type="sibTrans" cxnId="{D9A653A2-B785-4D88-9BA0-98FB27D6C386}">
      <dgm:prSet/>
      <dgm:spPr/>
      <dgm:t>
        <a:bodyPr/>
        <a:lstStyle/>
        <a:p>
          <a:endParaRPr lang="zh-CN" altLang="en-US" sz="1800"/>
        </a:p>
      </dgm:t>
    </dgm:pt>
    <dgm:pt modelId="{9C8D3BF9-CF87-49D2-8398-1D7DBDFF4758}">
      <dgm:prSet custT="1"/>
      <dgm:spPr/>
      <dgm:t>
        <a:bodyPr lIns="288000" rIns="144000"/>
        <a:lstStyle/>
        <a:p>
          <a:r>
            <a:rPr lang="zh-CN" altLang="en-US" sz="1800" kern="1200" dirty="0"/>
            <a:t>以一</a:t>
          </a:r>
          <a:r>
            <a:rPr lang="zh-CN" altLang="en-US" sz="1800" kern="1200" dirty="0">
              <a:solidFill>
                <a:srgbClr val="FF0000"/>
              </a:solidFill>
              <a:effectLst>
                <a:outerShdw blurRad="38100" dist="38100" dir="2700000" algn="tl">
                  <a:srgbClr val="000000"/>
                </a:outerShdw>
              </a:effectLst>
              <a:latin typeface="Century Gothic"/>
              <a:ea typeface="黑体" pitchFamily="2" charset="-122"/>
              <a:cs typeface="+mn-cs"/>
            </a:rPr>
            <a:t>运算符</a:t>
          </a:r>
          <a:r>
            <a:rPr lang="zh-CN" altLang="en-US" sz="1800" kern="1200" dirty="0"/>
            <a:t>作为</a:t>
          </a:r>
          <a:r>
            <a:rPr lang="zh-CN" altLang="en-US" sz="1800" kern="1200" dirty="0">
              <a:solidFill>
                <a:srgbClr val="008000"/>
              </a:solidFill>
              <a:effectLst>
                <a:outerShdw blurRad="38100" dist="38100" dir="2700000" algn="tl">
                  <a:srgbClr val="000000"/>
                </a:outerShdw>
              </a:effectLst>
              <a:ea typeface="黑体" pitchFamily="2" charset="-122"/>
            </a:rPr>
            <a:t>标记</a:t>
          </a:r>
          <a:r>
            <a:rPr lang="zh-CN" altLang="en-US" sz="1800" kern="1200" dirty="0"/>
            <a:t>，表示该节点代表应用该运算符对其后继节点所代表的值进行运算的结果</a:t>
          </a:r>
        </a:p>
      </dgm:t>
    </dgm:pt>
    <dgm:pt modelId="{8A936E00-0A65-4910-9A04-4970D0FDF174}" type="parTrans" cxnId="{84969911-1A83-4738-AB1E-9C0B2F630FDD}">
      <dgm:prSet/>
      <dgm:spPr/>
      <dgm:t>
        <a:bodyPr/>
        <a:lstStyle/>
        <a:p>
          <a:endParaRPr lang="zh-CN" altLang="en-US" sz="1800"/>
        </a:p>
      </dgm:t>
    </dgm:pt>
    <dgm:pt modelId="{F44A8908-C985-4F2E-91DE-A68BD636E5B2}" type="sibTrans" cxnId="{84969911-1A83-4738-AB1E-9C0B2F630FDD}">
      <dgm:prSet/>
      <dgm:spPr/>
      <dgm:t>
        <a:bodyPr/>
        <a:lstStyle/>
        <a:p>
          <a:endParaRPr lang="zh-CN" altLang="en-US" sz="1800"/>
        </a:p>
      </dgm:t>
    </dgm:pt>
    <dgm:pt modelId="{C1086B70-94AA-4CD8-80FC-9F6D584ABFEE}">
      <dgm:prSet custT="1"/>
      <dgm:spPr/>
      <dgm:t>
        <a:bodyPr lIns="288000" rIns="144000"/>
        <a:lstStyle/>
        <a:p>
          <a:r>
            <a:rPr lang="zh-CN" altLang="en-US" sz="1800"/>
            <a:t>表示</a:t>
          </a:r>
          <a:r>
            <a:rPr lang="zh-CN" altLang="en-US" sz="1800" dirty="0"/>
            <a:t>这些变量具有该节点所代表的值</a:t>
          </a:r>
        </a:p>
      </dgm:t>
    </dgm:pt>
    <dgm:pt modelId="{B2DCB5DD-BF76-4CA6-A1F7-E7C96C9884FE}" type="parTrans" cxnId="{E2FAD202-4EAC-4F0F-A631-F4FE5369B00B}">
      <dgm:prSet/>
      <dgm:spPr/>
      <dgm:t>
        <a:bodyPr/>
        <a:lstStyle/>
        <a:p>
          <a:endParaRPr lang="zh-CN" altLang="en-US" sz="1800"/>
        </a:p>
      </dgm:t>
    </dgm:pt>
    <dgm:pt modelId="{B5F75221-69A3-44E7-B968-9D02C514FA34}" type="sibTrans" cxnId="{E2FAD202-4EAC-4F0F-A631-F4FE5369B00B}">
      <dgm:prSet/>
      <dgm:spPr/>
      <dgm:t>
        <a:bodyPr/>
        <a:lstStyle/>
        <a:p>
          <a:endParaRPr lang="zh-CN" altLang="en-US" sz="1800"/>
        </a:p>
      </dgm:t>
    </dgm:pt>
    <dgm:pt modelId="{D047D739-8A5D-4C80-8D16-8158854CCFDC}" type="pres">
      <dgm:prSet presAssocID="{8EAE0FE4-5631-4272-8E7F-3BC9A92B5F8D}" presName="linear" presStyleCnt="0">
        <dgm:presLayoutVars>
          <dgm:dir/>
          <dgm:animLvl val="lvl"/>
          <dgm:resizeHandles val="exact"/>
        </dgm:presLayoutVars>
      </dgm:prSet>
      <dgm:spPr/>
    </dgm:pt>
    <dgm:pt modelId="{D3DD73BE-32BF-49A1-BB75-899FD7E95630}" type="pres">
      <dgm:prSet presAssocID="{2D4BBF3E-0721-4C79-B890-D0E09D40A37A}" presName="parentLin" presStyleCnt="0"/>
      <dgm:spPr/>
    </dgm:pt>
    <dgm:pt modelId="{DE4D3998-8A6A-40BA-9B63-0338F42DCDBC}" type="pres">
      <dgm:prSet presAssocID="{2D4BBF3E-0721-4C79-B890-D0E09D40A37A}" presName="parentLeftMargin" presStyleLbl="node1" presStyleIdx="0" presStyleCnt="3"/>
      <dgm:spPr/>
    </dgm:pt>
    <dgm:pt modelId="{1E2F0C17-8C3D-45BF-A3C0-B632EA9C832D}" type="pres">
      <dgm:prSet presAssocID="{2D4BBF3E-0721-4C79-B890-D0E09D40A37A}" presName="parentText" presStyleLbl="node1" presStyleIdx="0" presStyleCnt="3">
        <dgm:presLayoutVars>
          <dgm:chMax val="0"/>
          <dgm:bulletEnabled val="1"/>
        </dgm:presLayoutVars>
      </dgm:prSet>
      <dgm:spPr/>
    </dgm:pt>
    <dgm:pt modelId="{B77A8D03-3F49-4353-B346-1D5EB646C2AB}" type="pres">
      <dgm:prSet presAssocID="{2D4BBF3E-0721-4C79-B890-D0E09D40A37A}" presName="negativeSpace" presStyleCnt="0"/>
      <dgm:spPr/>
    </dgm:pt>
    <dgm:pt modelId="{6396383A-6076-4F56-96E6-89D549954C44}" type="pres">
      <dgm:prSet presAssocID="{2D4BBF3E-0721-4C79-B890-D0E09D40A37A}" presName="childText" presStyleLbl="conFgAcc1" presStyleIdx="0" presStyleCnt="3">
        <dgm:presLayoutVars>
          <dgm:bulletEnabled val="1"/>
        </dgm:presLayoutVars>
      </dgm:prSet>
      <dgm:spPr/>
    </dgm:pt>
    <dgm:pt modelId="{E02DE477-80D3-447F-9059-30DBAA4180FB}" type="pres">
      <dgm:prSet presAssocID="{9A3329AF-D034-4D13-AE60-845FC7D23501}" presName="spaceBetweenRectangles" presStyleCnt="0"/>
      <dgm:spPr/>
    </dgm:pt>
    <dgm:pt modelId="{19F5BC95-B7BD-4994-96DE-C9A3677846E3}" type="pres">
      <dgm:prSet presAssocID="{DD3198F2-9546-498A-9BEB-7DA0995F8D3D}" presName="parentLin" presStyleCnt="0"/>
      <dgm:spPr/>
    </dgm:pt>
    <dgm:pt modelId="{C2D4657E-10AA-42C7-9EF3-8695AAFC9CC7}" type="pres">
      <dgm:prSet presAssocID="{DD3198F2-9546-498A-9BEB-7DA0995F8D3D}" presName="parentLeftMargin" presStyleLbl="node1" presStyleIdx="0" presStyleCnt="3"/>
      <dgm:spPr/>
    </dgm:pt>
    <dgm:pt modelId="{41F2DA56-3BFF-4113-9C49-D822234DD6DC}" type="pres">
      <dgm:prSet presAssocID="{DD3198F2-9546-498A-9BEB-7DA0995F8D3D}" presName="parentText" presStyleLbl="node1" presStyleIdx="1" presStyleCnt="3">
        <dgm:presLayoutVars>
          <dgm:chMax val="0"/>
          <dgm:bulletEnabled val="1"/>
        </dgm:presLayoutVars>
      </dgm:prSet>
      <dgm:spPr/>
    </dgm:pt>
    <dgm:pt modelId="{B4509EE3-AD3E-4B2C-9302-9977143B3687}" type="pres">
      <dgm:prSet presAssocID="{DD3198F2-9546-498A-9BEB-7DA0995F8D3D}" presName="negativeSpace" presStyleCnt="0"/>
      <dgm:spPr/>
    </dgm:pt>
    <dgm:pt modelId="{70F48CB3-181A-40EF-BE25-A0E1A31555BE}" type="pres">
      <dgm:prSet presAssocID="{DD3198F2-9546-498A-9BEB-7DA0995F8D3D}" presName="childText" presStyleLbl="conFgAcc1" presStyleIdx="1" presStyleCnt="3">
        <dgm:presLayoutVars>
          <dgm:bulletEnabled val="1"/>
        </dgm:presLayoutVars>
      </dgm:prSet>
      <dgm:spPr/>
    </dgm:pt>
    <dgm:pt modelId="{437E8EAA-7E2B-485E-9D16-E4B791D9B3E2}" type="pres">
      <dgm:prSet presAssocID="{4A65BC27-BC37-4587-A9C2-8D6912C93E76}" presName="spaceBetweenRectangles" presStyleCnt="0"/>
      <dgm:spPr/>
    </dgm:pt>
    <dgm:pt modelId="{93C46734-F74F-4709-B447-3CD6B90D3E8B}" type="pres">
      <dgm:prSet presAssocID="{25157F65-9467-478B-8960-C0924FDFEF2A}" presName="parentLin" presStyleCnt="0"/>
      <dgm:spPr/>
    </dgm:pt>
    <dgm:pt modelId="{4B49612D-73DF-41EA-B31F-EB5FFA3E0C8A}" type="pres">
      <dgm:prSet presAssocID="{25157F65-9467-478B-8960-C0924FDFEF2A}" presName="parentLeftMargin" presStyleLbl="node1" presStyleIdx="1" presStyleCnt="3"/>
      <dgm:spPr/>
    </dgm:pt>
    <dgm:pt modelId="{5FF04F9D-D91C-43B0-9DE9-0D16DC67F153}" type="pres">
      <dgm:prSet presAssocID="{25157F65-9467-478B-8960-C0924FDFEF2A}" presName="parentText" presStyleLbl="node1" presStyleIdx="2" presStyleCnt="3">
        <dgm:presLayoutVars>
          <dgm:chMax val="0"/>
          <dgm:bulletEnabled val="1"/>
        </dgm:presLayoutVars>
      </dgm:prSet>
      <dgm:spPr/>
    </dgm:pt>
    <dgm:pt modelId="{F987E41E-B099-4FF2-AFBF-ED6D5530847D}" type="pres">
      <dgm:prSet presAssocID="{25157F65-9467-478B-8960-C0924FDFEF2A}" presName="negativeSpace" presStyleCnt="0"/>
      <dgm:spPr/>
    </dgm:pt>
    <dgm:pt modelId="{7BC592CF-1072-41B8-A396-B097634C8EBD}" type="pres">
      <dgm:prSet presAssocID="{25157F65-9467-478B-8960-C0924FDFEF2A}" presName="childText" presStyleLbl="conFgAcc1" presStyleIdx="2" presStyleCnt="3">
        <dgm:presLayoutVars>
          <dgm:bulletEnabled val="1"/>
        </dgm:presLayoutVars>
      </dgm:prSet>
      <dgm:spPr/>
    </dgm:pt>
  </dgm:ptLst>
  <dgm:cxnLst>
    <dgm:cxn modelId="{E2FAD202-4EAC-4F0F-A631-F4FE5369B00B}" srcId="{25157F65-9467-478B-8960-C0924FDFEF2A}" destId="{C1086B70-94AA-4CD8-80FC-9F6D584ABFEE}" srcOrd="0" destOrd="0" parTransId="{B2DCB5DD-BF76-4CA6-A1F7-E7C96C9884FE}" sibTransId="{B5F75221-69A3-44E7-B968-9D02C514FA34}"/>
    <dgm:cxn modelId="{84969911-1A83-4738-AB1E-9C0B2F630FDD}" srcId="{DD3198F2-9546-498A-9BEB-7DA0995F8D3D}" destId="{9C8D3BF9-CF87-49D2-8398-1D7DBDFF4758}" srcOrd="0" destOrd="0" parTransId="{8A936E00-0A65-4910-9A04-4970D0FDF174}" sibTransId="{F44A8908-C985-4F2E-91DE-A68BD636E5B2}"/>
    <dgm:cxn modelId="{FE6F6815-73AE-43E0-979E-5A14DA707933}" type="presOf" srcId="{8EAE0FE4-5631-4272-8E7F-3BC9A92B5F8D}" destId="{D047D739-8A5D-4C80-8D16-8158854CCFDC}" srcOrd="0" destOrd="0" presId="urn:microsoft.com/office/officeart/2005/8/layout/list1"/>
    <dgm:cxn modelId="{43E8E816-6CD6-424F-8A1E-33CF4500F781}" type="presOf" srcId="{25157F65-9467-478B-8960-C0924FDFEF2A}" destId="{4B49612D-73DF-41EA-B31F-EB5FFA3E0C8A}" srcOrd="0" destOrd="0" presId="urn:microsoft.com/office/officeart/2005/8/layout/list1"/>
    <dgm:cxn modelId="{4B75FE35-9F49-4174-AE67-DE6AE804F387}" srcId="{8EAE0FE4-5631-4272-8E7F-3BC9A92B5F8D}" destId="{2D4BBF3E-0721-4C79-B890-D0E09D40A37A}" srcOrd="0" destOrd="0" parTransId="{4ADBFF3D-D455-49FD-A7EC-120C1341F3BC}" sibTransId="{9A3329AF-D034-4D13-AE60-845FC7D23501}"/>
    <dgm:cxn modelId="{2FD84F79-A567-4579-AC22-CB62CDD8CD47}" type="presOf" srcId="{DD3198F2-9546-498A-9BEB-7DA0995F8D3D}" destId="{C2D4657E-10AA-42C7-9EF3-8695AAFC9CC7}" srcOrd="0" destOrd="0" presId="urn:microsoft.com/office/officeart/2005/8/layout/list1"/>
    <dgm:cxn modelId="{D9A653A2-B785-4D88-9BA0-98FB27D6C386}" srcId="{2D4BBF3E-0721-4C79-B890-D0E09D40A37A}" destId="{EF956C48-E449-46D8-B6DA-3CDD43ED827C}" srcOrd="0" destOrd="0" parTransId="{7315DB6C-E345-405B-8A98-CD055C9C9DE4}" sibTransId="{5D2020B7-F1FC-462A-9D10-A6BAEE37E33A}"/>
    <dgm:cxn modelId="{F4E54CA4-7B09-4BD4-BF09-8E4405C71D72}" type="presOf" srcId="{C1086B70-94AA-4CD8-80FC-9F6D584ABFEE}" destId="{7BC592CF-1072-41B8-A396-B097634C8EBD}" srcOrd="0" destOrd="0" presId="urn:microsoft.com/office/officeart/2005/8/layout/list1"/>
    <dgm:cxn modelId="{DF5F40C1-2B4A-441E-9356-BD1D4EE92709}" srcId="{8EAE0FE4-5631-4272-8E7F-3BC9A92B5F8D}" destId="{DD3198F2-9546-498A-9BEB-7DA0995F8D3D}" srcOrd="1" destOrd="0" parTransId="{0C03C350-28C0-47CF-86C5-54F6388B97CC}" sibTransId="{4A65BC27-BC37-4587-A9C2-8D6912C93E76}"/>
    <dgm:cxn modelId="{EC53C5C1-9D83-445B-BA15-8495B9F960A3}" srcId="{8EAE0FE4-5631-4272-8E7F-3BC9A92B5F8D}" destId="{25157F65-9467-478B-8960-C0924FDFEF2A}" srcOrd="2" destOrd="0" parTransId="{B87C692B-3186-4109-976B-3E21ACAF0716}" sibTransId="{5729B957-C943-4AE7-9D56-6630BA791D15}"/>
    <dgm:cxn modelId="{7F59AAC8-FA22-4065-85BE-C37298414992}" type="presOf" srcId="{25157F65-9467-478B-8960-C0924FDFEF2A}" destId="{5FF04F9D-D91C-43B0-9DE9-0D16DC67F153}" srcOrd="1" destOrd="0" presId="urn:microsoft.com/office/officeart/2005/8/layout/list1"/>
    <dgm:cxn modelId="{BEF20FCC-72C1-4915-8623-2816341CBE14}" type="presOf" srcId="{DD3198F2-9546-498A-9BEB-7DA0995F8D3D}" destId="{41F2DA56-3BFF-4113-9C49-D822234DD6DC}" srcOrd="1" destOrd="0" presId="urn:microsoft.com/office/officeart/2005/8/layout/list1"/>
    <dgm:cxn modelId="{E7C78AD0-B192-43A0-B486-5E167F0FF655}" type="presOf" srcId="{2D4BBF3E-0721-4C79-B890-D0E09D40A37A}" destId="{DE4D3998-8A6A-40BA-9B63-0338F42DCDBC}" srcOrd="0" destOrd="0" presId="urn:microsoft.com/office/officeart/2005/8/layout/list1"/>
    <dgm:cxn modelId="{60ECEED4-B2AD-4BE6-97BC-3D93C80AA124}" type="presOf" srcId="{9C8D3BF9-CF87-49D2-8398-1D7DBDFF4758}" destId="{70F48CB3-181A-40EF-BE25-A0E1A31555BE}" srcOrd="0" destOrd="0" presId="urn:microsoft.com/office/officeart/2005/8/layout/list1"/>
    <dgm:cxn modelId="{325077EA-7242-440F-9A1B-C78D2C21F4F4}" type="presOf" srcId="{EF956C48-E449-46D8-B6DA-3CDD43ED827C}" destId="{6396383A-6076-4F56-96E6-89D549954C44}" srcOrd="0" destOrd="0" presId="urn:microsoft.com/office/officeart/2005/8/layout/list1"/>
    <dgm:cxn modelId="{45FADDF2-5EAE-4C39-95BD-DA007BFAA4E9}" type="presOf" srcId="{2D4BBF3E-0721-4C79-B890-D0E09D40A37A}" destId="{1E2F0C17-8C3D-45BF-A3C0-B632EA9C832D}" srcOrd="1" destOrd="0" presId="urn:microsoft.com/office/officeart/2005/8/layout/list1"/>
    <dgm:cxn modelId="{EC258DBC-B080-4987-AF93-B14ED17DDA02}" type="presParOf" srcId="{D047D739-8A5D-4C80-8D16-8158854CCFDC}" destId="{D3DD73BE-32BF-49A1-BB75-899FD7E95630}" srcOrd="0" destOrd="0" presId="urn:microsoft.com/office/officeart/2005/8/layout/list1"/>
    <dgm:cxn modelId="{8FE589F5-B9AA-4ED5-A2C8-FAEF38BC56CE}" type="presParOf" srcId="{D3DD73BE-32BF-49A1-BB75-899FD7E95630}" destId="{DE4D3998-8A6A-40BA-9B63-0338F42DCDBC}" srcOrd="0" destOrd="0" presId="urn:microsoft.com/office/officeart/2005/8/layout/list1"/>
    <dgm:cxn modelId="{6D981A7F-1C54-4DBB-A138-6D455CD7C637}" type="presParOf" srcId="{D3DD73BE-32BF-49A1-BB75-899FD7E95630}" destId="{1E2F0C17-8C3D-45BF-A3C0-B632EA9C832D}" srcOrd="1" destOrd="0" presId="urn:microsoft.com/office/officeart/2005/8/layout/list1"/>
    <dgm:cxn modelId="{DCD1E94D-8907-4F06-9956-7E8F10711B59}" type="presParOf" srcId="{D047D739-8A5D-4C80-8D16-8158854CCFDC}" destId="{B77A8D03-3F49-4353-B346-1D5EB646C2AB}" srcOrd="1" destOrd="0" presId="urn:microsoft.com/office/officeart/2005/8/layout/list1"/>
    <dgm:cxn modelId="{8DFE362F-B506-4F70-8C89-A2433B4C7613}" type="presParOf" srcId="{D047D739-8A5D-4C80-8D16-8158854CCFDC}" destId="{6396383A-6076-4F56-96E6-89D549954C44}" srcOrd="2" destOrd="0" presId="urn:microsoft.com/office/officeart/2005/8/layout/list1"/>
    <dgm:cxn modelId="{CBB0CF45-7F11-40B8-9E92-C1B70210A300}" type="presParOf" srcId="{D047D739-8A5D-4C80-8D16-8158854CCFDC}" destId="{E02DE477-80D3-447F-9059-30DBAA4180FB}" srcOrd="3" destOrd="0" presId="urn:microsoft.com/office/officeart/2005/8/layout/list1"/>
    <dgm:cxn modelId="{D15095F0-C6BE-4488-A960-3404C6B21528}" type="presParOf" srcId="{D047D739-8A5D-4C80-8D16-8158854CCFDC}" destId="{19F5BC95-B7BD-4994-96DE-C9A3677846E3}" srcOrd="4" destOrd="0" presId="urn:microsoft.com/office/officeart/2005/8/layout/list1"/>
    <dgm:cxn modelId="{2C38BC6A-AED9-4C26-8A2B-286ED4168960}" type="presParOf" srcId="{19F5BC95-B7BD-4994-96DE-C9A3677846E3}" destId="{C2D4657E-10AA-42C7-9EF3-8695AAFC9CC7}" srcOrd="0" destOrd="0" presId="urn:microsoft.com/office/officeart/2005/8/layout/list1"/>
    <dgm:cxn modelId="{06ABA280-A68A-4815-8B77-5424A4C167E2}" type="presParOf" srcId="{19F5BC95-B7BD-4994-96DE-C9A3677846E3}" destId="{41F2DA56-3BFF-4113-9C49-D822234DD6DC}" srcOrd="1" destOrd="0" presId="urn:microsoft.com/office/officeart/2005/8/layout/list1"/>
    <dgm:cxn modelId="{E7EF92DB-A433-4280-AE2A-A4EBB9CA86AB}" type="presParOf" srcId="{D047D739-8A5D-4C80-8D16-8158854CCFDC}" destId="{B4509EE3-AD3E-4B2C-9302-9977143B3687}" srcOrd="5" destOrd="0" presId="urn:microsoft.com/office/officeart/2005/8/layout/list1"/>
    <dgm:cxn modelId="{AE8185C6-89C2-4207-89B3-0CCB583EC2B7}" type="presParOf" srcId="{D047D739-8A5D-4C80-8D16-8158854CCFDC}" destId="{70F48CB3-181A-40EF-BE25-A0E1A31555BE}" srcOrd="6" destOrd="0" presId="urn:microsoft.com/office/officeart/2005/8/layout/list1"/>
    <dgm:cxn modelId="{351784BA-CFA7-4C2A-BAD4-8ABBF35F63F3}" type="presParOf" srcId="{D047D739-8A5D-4C80-8D16-8158854CCFDC}" destId="{437E8EAA-7E2B-485E-9D16-E4B791D9B3E2}" srcOrd="7" destOrd="0" presId="urn:microsoft.com/office/officeart/2005/8/layout/list1"/>
    <dgm:cxn modelId="{B620F860-4E08-47D3-9082-8C5D0127CD54}" type="presParOf" srcId="{D047D739-8A5D-4C80-8D16-8158854CCFDC}" destId="{93C46734-F74F-4709-B447-3CD6B90D3E8B}" srcOrd="8" destOrd="0" presId="urn:microsoft.com/office/officeart/2005/8/layout/list1"/>
    <dgm:cxn modelId="{0DA6500C-C575-4755-89CF-9BF8BE6048A0}" type="presParOf" srcId="{93C46734-F74F-4709-B447-3CD6B90D3E8B}" destId="{4B49612D-73DF-41EA-B31F-EB5FFA3E0C8A}" srcOrd="0" destOrd="0" presId="urn:microsoft.com/office/officeart/2005/8/layout/list1"/>
    <dgm:cxn modelId="{BD86FD07-8118-487C-BEA7-515056FDE007}" type="presParOf" srcId="{93C46734-F74F-4709-B447-3CD6B90D3E8B}" destId="{5FF04F9D-D91C-43B0-9DE9-0D16DC67F153}" srcOrd="1" destOrd="0" presId="urn:microsoft.com/office/officeart/2005/8/layout/list1"/>
    <dgm:cxn modelId="{29F40098-C383-413D-ABE3-BB2C62CE8337}" type="presParOf" srcId="{D047D739-8A5D-4C80-8D16-8158854CCFDC}" destId="{F987E41E-B099-4FF2-AFBF-ED6D5530847D}" srcOrd="9" destOrd="0" presId="urn:microsoft.com/office/officeart/2005/8/layout/list1"/>
    <dgm:cxn modelId="{B329D75F-2D68-4CD9-8E73-D36D5A8441D7}" type="presParOf" srcId="{D047D739-8A5D-4C80-8D16-8158854CCFDC}" destId="{7BC592CF-1072-41B8-A396-B097634C8EB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C089296-C5BF-4844-94F6-B1480AA3D56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7B67A4EE-6E22-45A2-A681-C44F4AECA840}">
      <dgm:prSet phldrT="[文本]" custT="1"/>
      <dgm:spPr/>
      <dgm:t>
        <a:bodyPr lIns="36000" tIns="72000" rIns="36000" bIns="36000"/>
        <a:lstStyle/>
        <a:p>
          <a:r>
            <a:rPr lang="zh-CN" altLang="en-US" sz="2400" b="1" dirty="0">
              <a:effectLst>
                <a:outerShdw blurRad="38100" dist="38100" dir="2700000" algn="tl">
                  <a:srgbClr val="000000">
                    <a:alpha val="43137"/>
                  </a:srgbClr>
                </a:outerShdw>
              </a:effectLst>
            </a:rPr>
            <a:t>代码外提</a:t>
          </a:r>
        </a:p>
      </dgm:t>
    </dgm:pt>
    <dgm:pt modelId="{B9EC57E4-9938-4CDE-A870-2B229CF2D637}" type="parTrans" cxnId="{F64AAADD-D377-4075-B232-D20069FA859C}">
      <dgm:prSet/>
      <dgm:spPr/>
      <dgm:t>
        <a:bodyPr/>
        <a:lstStyle/>
        <a:p>
          <a:endParaRPr lang="zh-CN" altLang="en-US" sz="1600"/>
        </a:p>
      </dgm:t>
    </dgm:pt>
    <dgm:pt modelId="{74CF866A-D662-4F38-AC6A-D747EBCEC410}" type="sibTrans" cxnId="{F64AAADD-D377-4075-B232-D20069FA859C}">
      <dgm:prSet/>
      <dgm:spPr/>
      <dgm:t>
        <a:bodyPr/>
        <a:lstStyle/>
        <a:p>
          <a:endParaRPr lang="zh-CN" altLang="en-US" sz="1600"/>
        </a:p>
      </dgm:t>
    </dgm:pt>
    <dgm:pt modelId="{B61F737F-89B8-4E7E-B27A-616D94CD69F3}">
      <dgm:prSet custT="1"/>
      <dgm:spPr/>
      <dgm:t>
        <a:bodyPr/>
        <a:lstStyle/>
        <a:p>
          <a:r>
            <a:rPr lang="zh-CN" altLang="en-US" sz="1800" b="1" dirty="0">
              <a:latin typeface="Courier New" panose="02070309020205020404" pitchFamily="49" charset="0"/>
              <a:cs typeface="Courier New" panose="02070309020205020404" pitchFamily="49" charset="0"/>
            </a:rPr>
            <a:t>把循环不变量</a:t>
          </a:r>
          <a:r>
            <a:rPr lang="en-US" altLang="zh-CN" sz="1800" b="1" dirty="0">
              <a:latin typeface="Courier New" panose="02070309020205020404" pitchFamily="49" charset="0"/>
              <a:cs typeface="Courier New" panose="02070309020205020404" pitchFamily="49" charset="0"/>
            </a:rPr>
            <a:t>(</a:t>
          </a:r>
          <a:r>
            <a:rPr lang="zh-CN" altLang="en-US" sz="1800" b="1" dirty="0">
              <a:latin typeface="Courier New" panose="02070309020205020404" pitchFamily="49" charset="0"/>
              <a:cs typeface="Courier New" panose="02070309020205020404" pitchFamily="49" charset="0"/>
            </a:rPr>
            <a:t>即产生的结构独立于循环执行次数的表达式</a:t>
          </a:r>
          <a:r>
            <a:rPr lang="en-US" altLang="zh-CN" sz="1800" b="1" dirty="0">
              <a:latin typeface="Courier New" panose="02070309020205020404" pitchFamily="49" charset="0"/>
              <a:cs typeface="Courier New" panose="02070309020205020404" pitchFamily="49" charset="0"/>
            </a:rPr>
            <a:t>)</a:t>
          </a:r>
          <a:r>
            <a:rPr lang="zh-CN" altLang="en-US" sz="1800" b="1" dirty="0">
              <a:latin typeface="Courier New" panose="02070309020205020404" pitchFamily="49" charset="0"/>
              <a:cs typeface="Courier New" panose="02070309020205020404" pitchFamily="49" charset="0"/>
            </a:rPr>
            <a:t>，放到循环的前面</a:t>
          </a:r>
        </a:p>
      </dgm:t>
    </dgm:pt>
    <dgm:pt modelId="{C8B25F7D-9FA4-46BA-8BD7-F9ED084DA32E}" type="parTrans" cxnId="{E5AA2242-D902-4383-93C0-B2DB63AEE95C}">
      <dgm:prSet/>
      <dgm:spPr/>
      <dgm:t>
        <a:bodyPr/>
        <a:lstStyle/>
        <a:p>
          <a:endParaRPr lang="zh-CN" altLang="en-US" sz="1600"/>
        </a:p>
      </dgm:t>
    </dgm:pt>
    <dgm:pt modelId="{C564AA0D-D7F2-4DD4-9914-650F030C3290}" type="sibTrans" cxnId="{E5AA2242-D902-4383-93C0-B2DB63AEE95C}">
      <dgm:prSet/>
      <dgm:spPr/>
      <dgm:t>
        <a:bodyPr/>
        <a:lstStyle/>
        <a:p>
          <a:endParaRPr lang="zh-CN" altLang="en-US" sz="1600"/>
        </a:p>
      </dgm:t>
    </dgm:pt>
    <dgm:pt modelId="{C66B9BEB-D13D-4119-857B-89B64CB52EA8}">
      <dgm:prSet custT="1"/>
      <dgm:spPr/>
      <dgm:t>
        <a:bodyPr lIns="36000" tIns="72000" rIns="36000" bIns="36000"/>
        <a:lstStyle/>
        <a:p>
          <a:r>
            <a:rPr lang="zh-CN" altLang="en-US" sz="2400" b="1" dirty="0">
              <a:effectLst>
                <a:outerShdw blurRad="38100" dist="38100" dir="2700000" algn="tl">
                  <a:srgbClr val="000000">
                    <a:alpha val="43137"/>
                  </a:srgbClr>
                </a:outerShdw>
              </a:effectLst>
            </a:rPr>
            <a:t>强度削弱和删除归纳变量</a:t>
          </a:r>
        </a:p>
      </dgm:t>
    </dgm:pt>
    <dgm:pt modelId="{034BC9E3-85DA-48C5-B983-1ED31E50A194}" type="parTrans" cxnId="{A4A11BBF-B63C-4870-AC62-7CB369D42790}">
      <dgm:prSet/>
      <dgm:spPr/>
      <dgm:t>
        <a:bodyPr/>
        <a:lstStyle/>
        <a:p>
          <a:endParaRPr lang="zh-CN" altLang="en-US" sz="1600"/>
        </a:p>
      </dgm:t>
    </dgm:pt>
    <dgm:pt modelId="{0D5B6F75-E935-4BEA-9247-10B62A11F706}" type="sibTrans" cxnId="{A4A11BBF-B63C-4870-AC62-7CB369D42790}">
      <dgm:prSet/>
      <dgm:spPr/>
      <dgm:t>
        <a:bodyPr/>
        <a:lstStyle/>
        <a:p>
          <a:endParaRPr lang="zh-CN" altLang="en-US" sz="1600"/>
        </a:p>
      </dgm:t>
    </dgm:pt>
    <dgm:pt modelId="{96EF5D11-C650-4AC5-B6B8-AC7588E8BDB1}">
      <dgm:prSet custT="1"/>
      <dgm:spPr/>
      <dgm:t>
        <a:bodyPr/>
        <a:lstStyle/>
        <a:p>
          <a:r>
            <a:rPr lang="zh-CN" altLang="en-US" sz="1800" dirty="0">
              <a:latin typeface="Courier New" panose="02070309020205020404" pitchFamily="49" charset="0"/>
              <a:cs typeface="Courier New" panose="02070309020205020404" pitchFamily="49" charset="0"/>
            </a:rPr>
            <a:t>把程序中执行时间较长的运算替换为时间较短的运算。例如把乘法用递归的加法来实现</a:t>
          </a:r>
        </a:p>
      </dgm:t>
    </dgm:pt>
    <dgm:pt modelId="{6A332B19-E22B-4453-B8CA-80AE4FCB29E4}" type="parTrans" cxnId="{1978CEB0-3B53-456F-A163-8708347552EE}">
      <dgm:prSet/>
      <dgm:spPr/>
      <dgm:t>
        <a:bodyPr/>
        <a:lstStyle/>
        <a:p>
          <a:endParaRPr lang="zh-CN" altLang="en-US" sz="1600"/>
        </a:p>
      </dgm:t>
    </dgm:pt>
    <dgm:pt modelId="{65DDBAFD-0237-4811-B7C5-2C61AC5D3373}" type="sibTrans" cxnId="{1978CEB0-3B53-456F-A163-8708347552EE}">
      <dgm:prSet/>
      <dgm:spPr/>
      <dgm:t>
        <a:bodyPr/>
        <a:lstStyle/>
        <a:p>
          <a:endParaRPr lang="zh-CN" altLang="en-US" sz="1600"/>
        </a:p>
      </dgm:t>
    </dgm:pt>
    <dgm:pt modelId="{DEE0B03E-EE74-44B9-948A-1015C7433927}">
      <dgm:prSet custT="1"/>
      <dgm:spPr/>
      <dgm:t>
        <a:bodyPr/>
        <a:lstStyle/>
        <a:p>
          <a:r>
            <a:rPr lang="zh-CN" altLang="en-US" sz="1800" dirty="0">
              <a:latin typeface="Courier New" panose="02070309020205020404" pitchFamily="49" charset="0"/>
              <a:cs typeface="Courier New" panose="02070309020205020404" pitchFamily="49" charset="0"/>
            </a:rPr>
            <a:t>充分条件</a:t>
          </a:r>
        </a:p>
      </dgm:t>
    </dgm:pt>
    <dgm:pt modelId="{0461997A-5A41-4709-96C1-BA0FE53A1AAA}" type="parTrans" cxnId="{6412E0D2-170B-4345-8741-EBD60B11A4C8}">
      <dgm:prSet/>
      <dgm:spPr/>
      <dgm:t>
        <a:bodyPr/>
        <a:lstStyle/>
        <a:p>
          <a:endParaRPr lang="zh-CN" altLang="en-US"/>
        </a:p>
      </dgm:t>
    </dgm:pt>
    <dgm:pt modelId="{10A1B44B-BE32-43C8-887B-88F37CE57E4B}" type="sibTrans" cxnId="{6412E0D2-170B-4345-8741-EBD60B11A4C8}">
      <dgm:prSet/>
      <dgm:spPr/>
      <dgm:t>
        <a:bodyPr/>
        <a:lstStyle/>
        <a:p>
          <a:endParaRPr lang="zh-CN" altLang="en-US"/>
        </a:p>
      </dgm:t>
    </dgm:pt>
    <dgm:pt modelId="{F8347EAD-E96C-46CC-B593-D065D7CBE550}">
      <dgm:prSet custT="1"/>
      <dgm:spPr/>
      <dgm:t>
        <a:bodyPr/>
        <a:lstStyle/>
        <a:p>
          <a:r>
            <a:rPr lang="en-US" altLang="zh-CN" sz="1400" dirty="0">
              <a:latin typeface="Courier New" panose="02070309020205020404" pitchFamily="49" charset="0"/>
              <a:cs typeface="Courier New" panose="02070309020205020404" pitchFamily="49" charset="0"/>
            </a:rPr>
            <a:t>(1)</a:t>
          </a:r>
          <a:r>
            <a:rPr lang="zh-CN" altLang="en-US" sz="1400" dirty="0">
              <a:latin typeface="Courier New" panose="02070309020205020404" pitchFamily="49" charset="0"/>
              <a:cs typeface="Courier New" panose="02070309020205020404" pitchFamily="49" charset="0"/>
            </a:rPr>
            <a:t>所在结点是循环所有出口结点的必经结点</a:t>
          </a:r>
        </a:p>
      </dgm:t>
    </dgm:pt>
    <dgm:pt modelId="{6A8F51F8-F264-4801-B088-75831972BE0E}" type="parTrans" cxnId="{15B08B97-BC62-423E-B078-226D6323ED56}">
      <dgm:prSet/>
      <dgm:spPr/>
      <dgm:t>
        <a:bodyPr/>
        <a:lstStyle/>
        <a:p>
          <a:endParaRPr lang="zh-CN" altLang="en-US"/>
        </a:p>
      </dgm:t>
    </dgm:pt>
    <dgm:pt modelId="{8D9B000F-9DFB-46DD-94DC-A9AED40AAFD4}" type="sibTrans" cxnId="{15B08B97-BC62-423E-B078-226D6323ED56}">
      <dgm:prSet/>
      <dgm:spPr/>
      <dgm:t>
        <a:bodyPr/>
        <a:lstStyle/>
        <a:p>
          <a:endParaRPr lang="zh-CN" altLang="en-US"/>
        </a:p>
      </dgm:t>
    </dgm:pt>
    <dgm:pt modelId="{F5BB509B-D3FD-4909-B778-9280A12ABCF5}">
      <dgm:prSet custT="1"/>
      <dgm:spPr/>
      <dgm:t>
        <a:bodyPr/>
        <a:lstStyle/>
        <a:p>
          <a:r>
            <a:rPr lang="en-US" altLang="zh-CN" sz="1400" dirty="0">
              <a:latin typeface="Courier New" panose="02070309020205020404" pitchFamily="49" charset="0"/>
              <a:cs typeface="Courier New" panose="02070309020205020404" pitchFamily="49" charset="0"/>
            </a:rPr>
            <a:t>(2)</a:t>
          </a:r>
          <a:r>
            <a:rPr lang="zh-CN" altLang="en-US" sz="1400" dirty="0">
              <a:latin typeface="Courier New" panose="02070309020205020404" pitchFamily="49" charset="0"/>
              <a:cs typeface="Courier New" panose="02070309020205020404" pitchFamily="49" charset="0"/>
            </a:rPr>
            <a:t>循环中其他不再有</a:t>
          </a:r>
          <a:r>
            <a:rPr lang="en-US" altLang="zh-CN" sz="1400" dirty="0">
              <a:latin typeface="Courier New" panose="02070309020205020404" pitchFamily="49" charset="0"/>
              <a:cs typeface="Courier New" panose="02070309020205020404" pitchFamily="49" charset="0"/>
            </a:rPr>
            <a:t>x</a:t>
          </a:r>
          <a:r>
            <a:rPr lang="zh-CN" altLang="en-US" sz="1400" dirty="0">
              <a:latin typeface="Courier New" panose="02070309020205020404" pitchFamily="49" charset="0"/>
              <a:cs typeface="Courier New" panose="02070309020205020404" pitchFamily="49" charset="0"/>
            </a:rPr>
            <a:t>的定值点</a:t>
          </a:r>
        </a:p>
      </dgm:t>
    </dgm:pt>
    <dgm:pt modelId="{AB41F3D6-F962-4FBD-8205-079512DDB657}" type="parTrans" cxnId="{5C13D022-62DB-4FB2-913A-A2FA57A79852}">
      <dgm:prSet/>
      <dgm:spPr/>
      <dgm:t>
        <a:bodyPr/>
        <a:lstStyle/>
        <a:p>
          <a:endParaRPr lang="zh-CN" altLang="en-US"/>
        </a:p>
      </dgm:t>
    </dgm:pt>
    <dgm:pt modelId="{8530372E-5C27-4DBA-BF5D-C02AEEFD3914}" type="sibTrans" cxnId="{5C13D022-62DB-4FB2-913A-A2FA57A79852}">
      <dgm:prSet/>
      <dgm:spPr/>
      <dgm:t>
        <a:bodyPr/>
        <a:lstStyle/>
        <a:p>
          <a:endParaRPr lang="zh-CN" altLang="en-US"/>
        </a:p>
      </dgm:t>
    </dgm:pt>
    <dgm:pt modelId="{E16CDD53-6029-4D71-8F5D-CBD0CCCD4240}">
      <dgm:prSet custT="1"/>
      <dgm:spPr/>
      <dgm:t>
        <a:bodyPr/>
        <a:lstStyle/>
        <a:p>
          <a:r>
            <a:rPr lang="en-US" altLang="zh-CN" sz="1400" dirty="0">
              <a:latin typeface="Courier New" panose="02070309020205020404" pitchFamily="49" charset="0"/>
              <a:cs typeface="Courier New" panose="02070309020205020404" pitchFamily="49" charset="0"/>
            </a:rPr>
            <a:t>(3)</a:t>
          </a:r>
          <a:r>
            <a:rPr lang="zh-CN" altLang="en-US" sz="1400" dirty="0">
              <a:latin typeface="Courier New" panose="02070309020205020404" pitchFamily="49" charset="0"/>
              <a:cs typeface="Courier New" panose="02070309020205020404" pitchFamily="49" charset="0"/>
            </a:rPr>
            <a:t>循环中</a:t>
          </a:r>
          <a:r>
            <a:rPr lang="en-US" altLang="zh-CN" sz="1400" dirty="0">
              <a:latin typeface="Courier New" panose="02070309020205020404" pitchFamily="49" charset="0"/>
              <a:cs typeface="Courier New" panose="02070309020205020404" pitchFamily="49" charset="0"/>
            </a:rPr>
            <a:t>x</a:t>
          </a:r>
          <a:r>
            <a:rPr lang="zh-CN" altLang="en-US" sz="1400" dirty="0">
              <a:latin typeface="Courier New" panose="02070309020205020404" pitchFamily="49" charset="0"/>
              <a:cs typeface="Courier New" panose="02070309020205020404" pitchFamily="49" charset="0"/>
            </a:rPr>
            <a:t>的所有引用点都是且仅是这个定值所能达到的</a:t>
          </a:r>
        </a:p>
      </dgm:t>
    </dgm:pt>
    <dgm:pt modelId="{97E4CCFC-586C-4EEF-AFAC-2628D73930CD}" type="parTrans" cxnId="{F36226FA-9AE1-4FC1-91FF-FFC2759175BB}">
      <dgm:prSet/>
      <dgm:spPr/>
      <dgm:t>
        <a:bodyPr/>
        <a:lstStyle/>
        <a:p>
          <a:endParaRPr lang="zh-CN" altLang="en-US"/>
        </a:p>
      </dgm:t>
    </dgm:pt>
    <dgm:pt modelId="{04805644-CAEE-444E-962E-5B69BE765ECA}" type="sibTrans" cxnId="{F36226FA-9AE1-4FC1-91FF-FFC2759175BB}">
      <dgm:prSet/>
      <dgm:spPr/>
      <dgm:t>
        <a:bodyPr/>
        <a:lstStyle/>
        <a:p>
          <a:endParaRPr lang="zh-CN" altLang="en-US"/>
        </a:p>
      </dgm:t>
    </dgm:pt>
    <dgm:pt modelId="{E11CEAEE-73BD-4892-9358-2F284AE19A49}">
      <dgm:prSet custT="1"/>
      <dgm:spPr/>
      <dgm:t>
        <a:bodyPr/>
        <a:lstStyle/>
        <a:p>
          <a:r>
            <a:rPr lang="en-US" altLang="zh-CN" sz="1400" dirty="0">
              <a:latin typeface="Courier New" panose="02070309020205020404" pitchFamily="49" charset="0"/>
              <a:cs typeface="Courier New" panose="02070309020205020404" pitchFamily="49" charset="0"/>
            </a:rPr>
            <a:t>(4)</a:t>
          </a:r>
          <a:r>
            <a:rPr lang="zh-CN" altLang="en-US" sz="1400" dirty="0">
              <a:latin typeface="Courier New" panose="02070309020205020404" pitchFamily="49" charset="0"/>
              <a:cs typeface="Courier New" panose="02070309020205020404" pitchFamily="49" charset="0"/>
            </a:rPr>
            <a:t>若</a:t>
          </a:r>
          <a:r>
            <a:rPr lang="en-US" altLang="zh-CN" sz="1400" dirty="0">
              <a:latin typeface="Courier New" panose="02070309020205020404" pitchFamily="49" charset="0"/>
              <a:cs typeface="Courier New" panose="02070309020205020404" pitchFamily="49" charset="0"/>
            </a:rPr>
            <a:t>y</a:t>
          </a:r>
          <a:r>
            <a:rPr lang="zh-CN" altLang="en-US" sz="1400" dirty="0">
              <a:latin typeface="Courier New" panose="02070309020205020404" pitchFamily="49" charset="0"/>
              <a:cs typeface="Courier New" panose="02070309020205020404" pitchFamily="49" charset="0"/>
            </a:rPr>
            <a:t>或</a:t>
          </a:r>
          <a:r>
            <a:rPr lang="en-US" altLang="zh-CN" sz="1400" dirty="0">
              <a:latin typeface="Courier New" panose="02070309020205020404" pitchFamily="49" charset="0"/>
              <a:cs typeface="Courier New" panose="02070309020205020404" pitchFamily="49" charset="0"/>
            </a:rPr>
            <a:t>z</a:t>
          </a:r>
          <a:r>
            <a:rPr lang="zh-CN" altLang="en-US" sz="1400" dirty="0">
              <a:latin typeface="Courier New" panose="02070309020205020404" pitchFamily="49" charset="0"/>
              <a:cs typeface="Courier New" panose="02070309020205020404" pitchFamily="49" charset="0"/>
            </a:rPr>
            <a:t>是循环中定值的，则只有当这些定值点的语句</a:t>
          </a:r>
          <a:r>
            <a:rPr lang="en-US" altLang="zh-CN" sz="1400" dirty="0">
              <a:latin typeface="Courier New" panose="02070309020205020404" pitchFamily="49" charset="0"/>
              <a:cs typeface="Courier New" panose="02070309020205020404" pitchFamily="49" charset="0"/>
            </a:rPr>
            <a:t>(</a:t>
          </a:r>
          <a:r>
            <a:rPr lang="zh-CN" altLang="en-US" sz="1400" dirty="0">
              <a:latin typeface="Courier New" panose="02070309020205020404" pitchFamily="49" charset="0"/>
              <a:cs typeface="Courier New" panose="02070309020205020404" pitchFamily="49" charset="0"/>
            </a:rPr>
            <a:t>一定也是循环不变量</a:t>
          </a:r>
          <a:r>
            <a:rPr lang="en-US" altLang="zh-CN" sz="1400" dirty="0">
              <a:latin typeface="Courier New" panose="02070309020205020404" pitchFamily="49" charset="0"/>
              <a:cs typeface="Courier New" panose="02070309020205020404" pitchFamily="49" charset="0"/>
            </a:rPr>
            <a:t>)</a:t>
          </a:r>
          <a:r>
            <a:rPr lang="zh-CN" altLang="en-US" sz="1400" dirty="0">
              <a:latin typeface="Courier New" panose="02070309020205020404" pitchFamily="49" charset="0"/>
              <a:cs typeface="Courier New" panose="02070309020205020404" pitchFamily="49" charset="0"/>
            </a:rPr>
            <a:t>已经在之前被执行过代码外提</a:t>
          </a:r>
        </a:p>
      </dgm:t>
    </dgm:pt>
    <dgm:pt modelId="{FC10D916-A638-4E74-B59D-84DEE16BB779}" type="parTrans" cxnId="{0CBC7CCC-7D1B-4D4F-B5B7-E20FEEAE0BF9}">
      <dgm:prSet/>
      <dgm:spPr/>
      <dgm:t>
        <a:bodyPr/>
        <a:lstStyle/>
        <a:p>
          <a:endParaRPr lang="zh-CN" altLang="en-US"/>
        </a:p>
      </dgm:t>
    </dgm:pt>
    <dgm:pt modelId="{47D6BD2B-CF7C-4C4B-BFD8-B2467F92CEB8}" type="sibTrans" cxnId="{0CBC7CCC-7D1B-4D4F-B5B7-E20FEEAE0BF9}">
      <dgm:prSet/>
      <dgm:spPr/>
      <dgm:t>
        <a:bodyPr/>
        <a:lstStyle/>
        <a:p>
          <a:endParaRPr lang="zh-CN" altLang="en-US"/>
        </a:p>
      </dgm:t>
    </dgm:pt>
    <dgm:pt modelId="{2FA795F5-0F10-4832-9C97-68646D891912}">
      <dgm:prSet custT="1"/>
      <dgm:spPr/>
      <dgm:t>
        <a:bodyPr/>
        <a:lstStyle/>
        <a:p>
          <a:endParaRPr lang="zh-CN" altLang="en-US" sz="1400" dirty="0">
            <a:latin typeface="Courier New" panose="02070309020205020404" pitchFamily="49" charset="0"/>
            <a:cs typeface="Courier New" panose="02070309020205020404" pitchFamily="49" charset="0"/>
          </a:endParaRPr>
        </a:p>
      </dgm:t>
    </dgm:pt>
    <dgm:pt modelId="{2094E551-C85F-4A1C-86FA-D59F211EF59E}" type="parTrans" cxnId="{1C7916C0-97D2-4130-98DE-781BBBD58C90}">
      <dgm:prSet/>
      <dgm:spPr/>
      <dgm:t>
        <a:bodyPr/>
        <a:lstStyle/>
        <a:p>
          <a:endParaRPr lang="zh-CN" altLang="en-US"/>
        </a:p>
      </dgm:t>
    </dgm:pt>
    <dgm:pt modelId="{071315BC-1D02-46E9-A56D-B324E9F12C63}" type="sibTrans" cxnId="{1C7916C0-97D2-4130-98DE-781BBBD58C90}">
      <dgm:prSet/>
      <dgm:spPr/>
      <dgm:t>
        <a:bodyPr/>
        <a:lstStyle/>
        <a:p>
          <a:endParaRPr lang="zh-CN" altLang="en-US"/>
        </a:p>
      </dgm:t>
    </dgm:pt>
    <dgm:pt modelId="{A5D6CAF8-E3C0-4D89-B10D-20392AB56A10}">
      <dgm:prSet custT="1"/>
      <dgm:spPr/>
      <dgm:t>
        <a:bodyPr/>
        <a:lstStyle/>
        <a:p>
          <a:r>
            <a:rPr lang="en-US" altLang="zh-CN" sz="1400" dirty="0">
              <a:latin typeface="Courier New" panose="02070309020205020404" pitchFamily="49" charset="0"/>
              <a:cs typeface="Courier New" panose="02070309020205020404" pitchFamily="49" charset="0"/>
            </a:rPr>
            <a:t>(2)~(4)</a:t>
          </a:r>
          <a:r>
            <a:rPr lang="zh-CN" altLang="en-US" sz="1400" dirty="0">
              <a:latin typeface="Courier New" panose="02070309020205020404" pitchFamily="49" charset="0"/>
              <a:cs typeface="Courier New" panose="02070309020205020404" pitchFamily="49" charset="0"/>
            </a:rPr>
            <a:t>可替换</a:t>
          </a:r>
          <a:r>
            <a:rPr lang="en-US" altLang="zh-CN" sz="1400" dirty="0">
              <a:latin typeface="Courier New" panose="02070309020205020404" pitchFamily="49" charset="0"/>
              <a:cs typeface="Courier New" panose="02070309020205020404" pitchFamily="49" charset="0"/>
            </a:rPr>
            <a:t>(1)</a:t>
          </a:r>
          <a:r>
            <a:rPr lang="zh-CN" altLang="en-US" sz="1400" dirty="0">
              <a:latin typeface="Courier New" panose="02070309020205020404" pitchFamily="49" charset="0"/>
              <a:cs typeface="Courier New" panose="02070309020205020404" pitchFamily="49" charset="0"/>
            </a:rPr>
            <a:t>为</a:t>
          </a:r>
          <a:r>
            <a:rPr lang="en-US" altLang="zh-CN" sz="1400" dirty="0">
              <a:latin typeface="Courier New" panose="02070309020205020404" pitchFamily="49" charset="0"/>
              <a:cs typeface="Courier New" panose="02070309020205020404" pitchFamily="49" charset="0"/>
            </a:rPr>
            <a:t>x</a:t>
          </a:r>
          <a:r>
            <a:rPr lang="zh-CN" altLang="en-US" sz="1400" dirty="0">
              <a:latin typeface="Courier New" panose="02070309020205020404" pitchFamily="49" charset="0"/>
              <a:cs typeface="Courier New" panose="02070309020205020404" pitchFamily="49" charset="0"/>
            </a:rPr>
            <a:t>在离开循环之后不再是活跃的</a:t>
          </a:r>
        </a:p>
      </dgm:t>
    </dgm:pt>
    <dgm:pt modelId="{FE989B2F-D84E-4EBF-8752-4C83BB766A2B}" type="parTrans" cxnId="{48DF6023-D4FA-4980-AEA4-CBA2952A3EAB}">
      <dgm:prSet/>
      <dgm:spPr/>
      <dgm:t>
        <a:bodyPr/>
        <a:lstStyle/>
        <a:p>
          <a:endParaRPr lang="zh-CN" altLang="en-US"/>
        </a:p>
      </dgm:t>
    </dgm:pt>
    <dgm:pt modelId="{E5DC2CBB-3C5B-44D0-89E1-083399FFE2FE}" type="sibTrans" cxnId="{48DF6023-D4FA-4980-AEA4-CBA2952A3EAB}">
      <dgm:prSet/>
      <dgm:spPr/>
      <dgm:t>
        <a:bodyPr/>
        <a:lstStyle/>
        <a:p>
          <a:endParaRPr lang="zh-CN" altLang="en-US"/>
        </a:p>
      </dgm:t>
    </dgm:pt>
    <dgm:pt modelId="{4C09779E-81DF-4043-BB4B-A014514927DC}">
      <dgm:prSet custT="1"/>
      <dgm:spPr/>
      <dgm:t>
        <a:bodyPr/>
        <a:lstStyle/>
        <a:p>
          <a:r>
            <a:rPr lang="zh-CN" altLang="en-US" sz="1800" b="1" dirty="0">
              <a:latin typeface="Courier New" panose="02070309020205020404" pitchFamily="49" charset="0"/>
              <a:cs typeface="Courier New" panose="02070309020205020404" pitchFamily="49" charset="0"/>
            </a:rPr>
            <a:t>基本归纳变量</a:t>
          </a:r>
        </a:p>
      </dgm:t>
    </dgm:pt>
    <dgm:pt modelId="{4A63416F-627C-4E4F-9661-0B522122EBDA}" type="parTrans" cxnId="{A60B97E9-30E4-442E-9231-BEEC3C810BB0}">
      <dgm:prSet/>
      <dgm:spPr/>
      <dgm:t>
        <a:bodyPr/>
        <a:lstStyle/>
        <a:p>
          <a:endParaRPr lang="zh-CN" altLang="en-US"/>
        </a:p>
      </dgm:t>
    </dgm:pt>
    <dgm:pt modelId="{F2615AD6-6BCE-4B8A-A58C-DCFD09919607}" type="sibTrans" cxnId="{A60B97E9-30E4-442E-9231-BEEC3C810BB0}">
      <dgm:prSet/>
      <dgm:spPr/>
      <dgm:t>
        <a:bodyPr/>
        <a:lstStyle/>
        <a:p>
          <a:endParaRPr lang="zh-CN" altLang="en-US"/>
        </a:p>
      </dgm:t>
    </dgm:pt>
    <dgm:pt modelId="{CDDD218A-CEBA-4369-A038-F5C6550D563E}">
      <dgm:prSet custT="1"/>
      <dgm:spPr/>
      <dgm:t>
        <a:bodyPr/>
        <a:lstStyle/>
        <a:p>
          <a:r>
            <a:rPr lang="zh-CN" altLang="en-US" sz="1600" dirty="0">
              <a:latin typeface="Courier New" panose="02070309020205020404" pitchFamily="49" charset="0"/>
              <a:cs typeface="Courier New" panose="02070309020205020404" pitchFamily="49" charset="0"/>
            </a:rPr>
            <a:t>如果循环中对变量</a:t>
          </a:r>
          <a:r>
            <a:rPr lang="en-US" altLang="zh-CN" sz="1600" dirty="0">
              <a:latin typeface="Courier New" panose="02070309020205020404" pitchFamily="49" charset="0"/>
              <a:cs typeface="Courier New" panose="02070309020205020404" pitchFamily="49" charset="0"/>
            </a:rPr>
            <a:t>I</a:t>
          </a:r>
          <a:r>
            <a:rPr lang="zh-CN" altLang="en-US" sz="1600" dirty="0">
              <a:latin typeface="Courier New" panose="02070309020205020404" pitchFamily="49" charset="0"/>
              <a:cs typeface="Courier New" panose="02070309020205020404" pitchFamily="49" charset="0"/>
            </a:rPr>
            <a:t>只有唯一的形如</a:t>
          </a:r>
          <a:r>
            <a:rPr lang="en-US" altLang="zh-CN" sz="1600" dirty="0">
              <a:latin typeface="Courier New" panose="02070309020205020404" pitchFamily="49" charset="0"/>
              <a:cs typeface="Courier New" panose="02070309020205020404" pitchFamily="49" charset="0"/>
            </a:rPr>
            <a:t>I:=I</a:t>
          </a:r>
          <a:r>
            <a:rPr lang="en-US" altLang="zh-CN" sz="1600" dirty="0">
              <a:latin typeface="Courier New" panose="02070309020205020404" pitchFamily="49" charset="0"/>
              <a:cs typeface="Courier New" panose="02070309020205020404" pitchFamily="49" charset="0"/>
              <a:sym typeface="Symbol" panose="05050102010706020507" pitchFamily="18" charset="2"/>
            </a:rPr>
            <a:t></a:t>
          </a:r>
          <a:r>
            <a:rPr lang="en-US" altLang="zh-CN" sz="1600" dirty="0">
              <a:latin typeface="Courier New" panose="02070309020205020404" pitchFamily="49" charset="0"/>
              <a:cs typeface="Courier New" panose="02070309020205020404" pitchFamily="49" charset="0"/>
            </a:rPr>
            <a:t>C</a:t>
          </a:r>
          <a:r>
            <a:rPr lang="zh-CN" altLang="en-US" sz="1600" dirty="0">
              <a:latin typeface="Courier New" panose="02070309020205020404" pitchFamily="49" charset="0"/>
              <a:cs typeface="Courier New" panose="02070309020205020404" pitchFamily="49" charset="0"/>
            </a:rPr>
            <a:t>的赋值</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则</a:t>
          </a:r>
          <a:r>
            <a:rPr lang="en-US" altLang="zh-CN" sz="1600" dirty="0">
              <a:latin typeface="Courier New" panose="02070309020205020404" pitchFamily="49" charset="0"/>
              <a:cs typeface="Courier New" panose="02070309020205020404" pitchFamily="49" charset="0"/>
            </a:rPr>
            <a:t>I</a:t>
          </a:r>
          <a:r>
            <a:rPr lang="zh-CN" altLang="en-US" sz="1600" dirty="0">
              <a:latin typeface="Courier New" panose="02070309020205020404" pitchFamily="49" charset="0"/>
              <a:cs typeface="Courier New" panose="02070309020205020404" pitchFamily="49" charset="0"/>
            </a:rPr>
            <a:t>为基本归纳变量</a:t>
          </a:r>
        </a:p>
      </dgm:t>
    </dgm:pt>
    <dgm:pt modelId="{A9BD6BAB-F2B6-4AF7-879C-D21AA1CA1B2D}" type="parTrans" cxnId="{1BC567CF-4EE7-47FF-AE9F-AEB95864C99D}">
      <dgm:prSet/>
      <dgm:spPr/>
      <dgm:t>
        <a:bodyPr/>
        <a:lstStyle/>
        <a:p>
          <a:endParaRPr lang="zh-CN" altLang="en-US"/>
        </a:p>
      </dgm:t>
    </dgm:pt>
    <dgm:pt modelId="{07CBBF49-604B-43F3-B37B-7A36FF591914}" type="sibTrans" cxnId="{1BC567CF-4EE7-47FF-AE9F-AEB95864C99D}">
      <dgm:prSet/>
      <dgm:spPr/>
      <dgm:t>
        <a:bodyPr/>
        <a:lstStyle/>
        <a:p>
          <a:endParaRPr lang="zh-CN" altLang="en-US"/>
        </a:p>
      </dgm:t>
    </dgm:pt>
    <dgm:pt modelId="{F6AF99CA-F2B2-454B-80A5-22B9F00791B4}">
      <dgm:prSet custT="1"/>
      <dgm:spPr/>
      <dgm:t>
        <a:bodyPr/>
        <a:lstStyle/>
        <a:p>
          <a:endParaRPr lang="zh-CN" altLang="en-US" sz="1600" dirty="0">
            <a:latin typeface="Courier New" panose="02070309020205020404" pitchFamily="49" charset="0"/>
            <a:cs typeface="Courier New" panose="02070309020205020404" pitchFamily="49" charset="0"/>
          </a:endParaRPr>
        </a:p>
      </dgm:t>
    </dgm:pt>
    <dgm:pt modelId="{82173DCF-8E31-4D9B-A2FF-C6AAE0EE1560}" type="parTrans" cxnId="{373916C5-3D40-4E89-AB16-6883E9F0F0C2}">
      <dgm:prSet/>
      <dgm:spPr/>
      <dgm:t>
        <a:bodyPr/>
        <a:lstStyle/>
        <a:p>
          <a:endParaRPr lang="zh-CN" altLang="en-US"/>
        </a:p>
      </dgm:t>
    </dgm:pt>
    <dgm:pt modelId="{D8BC694D-471E-4375-A9A9-65A65144DE32}" type="sibTrans" cxnId="{373916C5-3D40-4E89-AB16-6883E9F0F0C2}">
      <dgm:prSet/>
      <dgm:spPr/>
      <dgm:t>
        <a:bodyPr/>
        <a:lstStyle/>
        <a:p>
          <a:endParaRPr lang="zh-CN" altLang="en-US"/>
        </a:p>
      </dgm:t>
    </dgm:pt>
    <dgm:pt modelId="{91264460-3762-488C-9A9D-F4975A8C44E2}">
      <dgm:prSet custT="1"/>
      <dgm:spPr/>
      <dgm:t>
        <a:bodyPr/>
        <a:lstStyle/>
        <a:p>
          <a:r>
            <a:rPr lang="zh-CN" altLang="en-US" sz="1800" b="1" dirty="0">
              <a:latin typeface="Courier New" panose="02070309020205020404" pitchFamily="49" charset="0"/>
              <a:cs typeface="Courier New" panose="02070309020205020404" pitchFamily="49" charset="0"/>
            </a:rPr>
            <a:t>归纳变量</a:t>
          </a:r>
        </a:p>
      </dgm:t>
    </dgm:pt>
    <dgm:pt modelId="{BAB36580-0D09-4640-8EDF-B710A58E089D}" type="parTrans" cxnId="{4850503A-0BA6-4EAA-BA07-587E58D029B1}">
      <dgm:prSet/>
      <dgm:spPr/>
      <dgm:t>
        <a:bodyPr/>
        <a:lstStyle/>
        <a:p>
          <a:endParaRPr lang="zh-CN" altLang="en-US"/>
        </a:p>
      </dgm:t>
    </dgm:pt>
    <dgm:pt modelId="{10E2C61F-D865-41A2-AA3E-94D5EBDE140F}" type="sibTrans" cxnId="{4850503A-0BA6-4EAA-BA07-587E58D029B1}">
      <dgm:prSet/>
      <dgm:spPr/>
      <dgm:t>
        <a:bodyPr/>
        <a:lstStyle/>
        <a:p>
          <a:endParaRPr lang="zh-CN" altLang="en-US"/>
        </a:p>
      </dgm:t>
    </dgm:pt>
    <dgm:pt modelId="{BE89310C-B9F6-4D09-8E15-11628EEE5687}">
      <dgm:prSet custT="1"/>
      <dgm:spPr/>
      <dgm:t>
        <a:bodyPr/>
        <a:lstStyle/>
        <a:p>
          <a:r>
            <a:rPr lang="zh-CN" altLang="en-US" sz="1600" dirty="0">
              <a:latin typeface="Courier New" panose="02070309020205020404" pitchFamily="49" charset="0"/>
              <a:cs typeface="Courier New" panose="02070309020205020404" pitchFamily="49" charset="0"/>
            </a:rPr>
            <a:t>如果</a:t>
          </a:r>
          <a:r>
            <a:rPr lang="en-US" altLang="zh-CN" sz="1600" dirty="0">
              <a:latin typeface="Courier New" panose="02070309020205020404" pitchFamily="49" charset="0"/>
              <a:cs typeface="Courier New" panose="02070309020205020404" pitchFamily="49" charset="0"/>
            </a:rPr>
            <a:t>I</a:t>
          </a:r>
          <a:r>
            <a:rPr lang="zh-CN" altLang="en-US" sz="1600" dirty="0">
              <a:latin typeface="Courier New" panose="02070309020205020404" pitchFamily="49" charset="0"/>
              <a:cs typeface="Courier New" panose="02070309020205020404" pitchFamily="49" charset="0"/>
            </a:rPr>
            <a:t>为循环中的基本归纳变量</a:t>
          </a:r>
          <a:r>
            <a:rPr lang="en-US" altLang="zh-CN" sz="1600" dirty="0">
              <a:latin typeface="Courier New" panose="02070309020205020404" pitchFamily="49" charset="0"/>
              <a:cs typeface="Courier New" panose="02070309020205020404" pitchFamily="49" charset="0"/>
            </a:rPr>
            <a:t>,J</a:t>
          </a:r>
          <a:r>
            <a:rPr lang="zh-CN" altLang="en-US" sz="1600" dirty="0">
              <a:latin typeface="Courier New" panose="02070309020205020404" pitchFamily="49" charset="0"/>
              <a:cs typeface="Courier New" panose="02070309020205020404" pitchFamily="49" charset="0"/>
            </a:rPr>
            <a:t>在循环中的定值总是可以化为</a:t>
          </a:r>
          <a:r>
            <a:rPr lang="en-US" altLang="zh-CN" sz="1600" dirty="0">
              <a:latin typeface="Courier New" panose="02070309020205020404" pitchFamily="49" charset="0"/>
              <a:cs typeface="Courier New" panose="02070309020205020404" pitchFamily="49" charset="0"/>
            </a:rPr>
            <a:t>I</a:t>
          </a:r>
          <a:r>
            <a:rPr lang="zh-CN" altLang="en-US" sz="1600" dirty="0">
              <a:latin typeface="Courier New" panose="02070309020205020404" pitchFamily="49" charset="0"/>
              <a:cs typeface="Courier New" panose="02070309020205020404" pitchFamily="49" charset="0"/>
            </a:rPr>
            <a:t>的统一线性函数</a:t>
          </a:r>
          <a:r>
            <a:rPr lang="en-US" altLang="zh-CN" sz="1600" dirty="0">
              <a:latin typeface="Courier New" panose="02070309020205020404" pitchFamily="49" charset="0"/>
              <a:cs typeface="Courier New" panose="02070309020205020404" pitchFamily="49" charset="0"/>
            </a:rPr>
            <a:t>,J=C</a:t>
          </a:r>
          <a:r>
            <a:rPr lang="en-US" altLang="zh-CN" sz="1600" baseline="-25000" dirty="0">
              <a:latin typeface="Courier New" panose="02070309020205020404" pitchFamily="49" charset="0"/>
              <a:cs typeface="Courier New" panose="02070309020205020404" pitchFamily="49" charset="0"/>
            </a:rPr>
            <a:t>1</a:t>
          </a:r>
          <a:r>
            <a:rPr lang="en-US" altLang="zh-CN" sz="1600" dirty="0">
              <a:latin typeface="Courier New" panose="02070309020205020404" pitchFamily="49" charset="0"/>
              <a:cs typeface="Courier New" panose="02070309020205020404" pitchFamily="49" charset="0"/>
            </a:rPr>
            <a:t>*I</a:t>
          </a:r>
          <a:r>
            <a:rPr lang="en-US" altLang="zh-CN" sz="1600" dirty="0">
              <a:latin typeface="Courier New" panose="02070309020205020404" pitchFamily="49" charset="0"/>
              <a:cs typeface="Courier New" panose="02070309020205020404" pitchFamily="49" charset="0"/>
              <a:sym typeface="Symbol" panose="05050102010706020507" pitchFamily="18" charset="2"/>
            </a:rPr>
            <a:t></a:t>
          </a:r>
          <a:r>
            <a:rPr lang="en-US" altLang="zh-CN" sz="1600" dirty="0">
              <a:latin typeface="Courier New" panose="02070309020205020404" pitchFamily="49" charset="0"/>
              <a:cs typeface="Courier New" panose="02070309020205020404" pitchFamily="49" charset="0"/>
            </a:rPr>
            <a:t>C</a:t>
          </a:r>
          <a:r>
            <a:rPr lang="en-US" altLang="zh-CN" sz="1600" baseline="-25000" dirty="0">
              <a:latin typeface="Courier New" panose="02070309020205020404" pitchFamily="49" charset="0"/>
              <a:cs typeface="Courier New" panose="02070309020205020404" pitchFamily="49" charset="0"/>
            </a:rPr>
            <a:t>2</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其中</a:t>
          </a:r>
          <a:r>
            <a:rPr lang="en-US" altLang="zh-CN" sz="1600" dirty="0">
              <a:latin typeface="Courier New" panose="02070309020205020404" pitchFamily="49" charset="0"/>
              <a:cs typeface="Courier New" panose="02070309020205020404" pitchFamily="49" charset="0"/>
            </a:rPr>
            <a:t>C</a:t>
          </a:r>
          <a:r>
            <a:rPr lang="en-US" altLang="zh-CN" sz="1600" baseline="-25000" dirty="0">
              <a:latin typeface="Courier New" panose="02070309020205020404" pitchFamily="49" charset="0"/>
              <a:cs typeface="Courier New" panose="02070309020205020404" pitchFamily="49" charset="0"/>
            </a:rPr>
            <a:t>1</a:t>
          </a:r>
          <a:r>
            <a:rPr lang="zh-CN" altLang="en-US" sz="1600" dirty="0">
              <a:latin typeface="Courier New" panose="02070309020205020404" pitchFamily="49" charset="0"/>
              <a:cs typeface="Courier New" panose="02070309020205020404" pitchFamily="49" charset="0"/>
            </a:rPr>
            <a:t>和</a:t>
          </a:r>
          <a:r>
            <a:rPr lang="en-US" altLang="zh-CN" sz="1600" dirty="0">
              <a:latin typeface="Courier New" panose="02070309020205020404" pitchFamily="49" charset="0"/>
              <a:cs typeface="Courier New" panose="02070309020205020404" pitchFamily="49" charset="0"/>
            </a:rPr>
            <a:t>C</a:t>
          </a:r>
          <a:r>
            <a:rPr lang="en-US" altLang="zh-CN" sz="1600" baseline="-25000" dirty="0">
              <a:latin typeface="Courier New" panose="02070309020205020404" pitchFamily="49" charset="0"/>
              <a:cs typeface="Courier New" panose="02070309020205020404" pitchFamily="49" charset="0"/>
            </a:rPr>
            <a:t>2</a:t>
          </a:r>
          <a:r>
            <a:rPr lang="zh-CN" altLang="en-US" sz="1600" dirty="0">
              <a:latin typeface="Courier New" panose="02070309020205020404" pitchFamily="49" charset="0"/>
              <a:cs typeface="Courier New" panose="02070309020205020404" pitchFamily="49" charset="0"/>
            </a:rPr>
            <a:t>都是循环不变量</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则称</a:t>
          </a:r>
          <a:r>
            <a:rPr lang="en-US" altLang="zh-CN" sz="1600" dirty="0">
              <a:latin typeface="Courier New" panose="02070309020205020404" pitchFamily="49" charset="0"/>
              <a:cs typeface="Courier New" panose="02070309020205020404" pitchFamily="49" charset="0"/>
            </a:rPr>
            <a:t>J</a:t>
          </a:r>
          <a:r>
            <a:rPr lang="zh-CN" altLang="en-US" sz="1600" dirty="0">
              <a:latin typeface="Courier New" panose="02070309020205020404" pitchFamily="49" charset="0"/>
              <a:cs typeface="Courier New" panose="02070309020205020404" pitchFamily="49" charset="0"/>
            </a:rPr>
            <a:t>为归纳变量</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并称它与</a:t>
          </a:r>
          <a:r>
            <a:rPr lang="en-US" altLang="zh-CN" sz="1600" dirty="0">
              <a:latin typeface="Courier New" panose="02070309020205020404" pitchFamily="49" charset="0"/>
              <a:cs typeface="Courier New" panose="02070309020205020404" pitchFamily="49" charset="0"/>
            </a:rPr>
            <a:t>I</a:t>
          </a:r>
          <a:r>
            <a:rPr lang="zh-CN" altLang="en-US" sz="1600" dirty="0">
              <a:latin typeface="Courier New" panose="02070309020205020404" pitchFamily="49" charset="0"/>
              <a:cs typeface="Courier New" panose="02070309020205020404" pitchFamily="49" charset="0"/>
            </a:rPr>
            <a:t>同族</a:t>
          </a:r>
        </a:p>
      </dgm:t>
    </dgm:pt>
    <dgm:pt modelId="{0E95672F-D037-45DB-8AB5-8D4BA8FABF39}" type="parTrans" cxnId="{9566D014-3F8C-40A9-80B8-DF835595AD33}">
      <dgm:prSet/>
      <dgm:spPr/>
      <dgm:t>
        <a:bodyPr/>
        <a:lstStyle/>
        <a:p>
          <a:endParaRPr lang="zh-CN" altLang="en-US"/>
        </a:p>
      </dgm:t>
    </dgm:pt>
    <dgm:pt modelId="{BAA08B01-44AB-48E2-8F77-D31134A8BC2F}" type="sibTrans" cxnId="{9566D014-3F8C-40A9-80B8-DF835595AD33}">
      <dgm:prSet/>
      <dgm:spPr/>
      <dgm:t>
        <a:bodyPr/>
        <a:lstStyle/>
        <a:p>
          <a:endParaRPr lang="zh-CN" altLang="en-US"/>
        </a:p>
      </dgm:t>
    </dgm:pt>
    <dgm:pt modelId="{86B399BB-3343-4F52-9939-D620FB0065B0}" type="pres">
      <dgm:prSet presAssocID="{EC089296-C5BF-4844-94F6-B1480AA3D564}" presName="Name0" presStyleCnt="0">
        <dgm:presLayoutVars>
          <dgm:dir/>
          <dgm:animLvl val="lvl"/>
          <dgm:resizeHandles val="exact"/>
        </dgm:presLayoutVars>
      </dgm:prSet>
      <dgm:spPr/>
    </dgm:pt>
    <dgm:pt modelId="{E8814FD9-C2F2-4390-AD01-286B5BFBC013}" type="pres">
      <dgm:prSet presAssocID="{7B67A4EE-6E22-45A2-A681-C44F4AECA840}" presName="composite" presStyleCnt="0"/>
      <dgm:spPr/>
    </dgm:pt>
    <dgm:pt modelId="{34898A46-1EE2-4231-8931-03A7979D06C8}" type="pres">
      <dgm:prSet presAssocID="{7B67A4EE-6E22-45A2-A681-C44F4AECA840}" presName="parTx" presStyleLbl="alignNode1" presStyleIdx="0" presStyleCnt="2" custScaleY="100000">
        <dgm:presLayoutVars>
          <dgm:chMax val="0"/>
          <dgm:chPref val="0"/>
          <dgm:bulletEnabled val="1"/>
        </dgm:presLayoutVars>
      </dgm:prSet>
      <dgm:spPr/>
    </dgm:pt>
    <dgm:pt modelId="{04A5CE86-DBE0-4066-AB6B-2C7BF2D59120}" type="pres">
      <dgm:prSet presAssocID="{7B67A4EE-6E22-45A2-A681-C44F4AECA840}" presName="desTx" presStyleLbl="alignAccFollowNode1" presStyleIdx="0" presStyleCnt="2">
        <dgm:presLayoutVars>
          <dgm:bulletEnabled val="1"/>
        </dgm:presLayoutVars>
      </dgm:prSet>
      <dgm:spPr/>
    </dgm:pt>
    <dgm:pt modelId="{6FC34D77-2285-4F46-B6C1-7D1ED0F52876}" type="pres">
      <dgm:prSet presAssocID="{74CF866A-D662-4F38-AC6A-D747EBCEC410}" presName="space" presStyleCnt="0"/>
      <dgm:spPr/>
    </dgm:pt>
    <dgm:pt modelId="{7F4A45CD-23FE-48CC-8800-19366811921C}" type="pres">
      <dgm:prSet presAssocID="{C66B9BEB-D13D-4119-857B-89B64CB52EA8}" presName="composite" presStyleCnt="0"/>
      <dgm:spPr/>
    </dgm:pt>
    <dgm:pt modelId="{B5C982AC-CFA5-4DF8-8392-023E386C3768}" type="pres">
      <dgm:prSet presAssocID="{C66B9BEB-D13D-4119-857B-89B64CB52EA8}" presName="parTx" presStyleLbl="alignNode1" presStyleIdx="1" presStyleCnt="2" custScaleY="100000">
        <dgm:presLayoutVars>
          <dgm:chMax val="0"/>
          <dgm:chPref val="0"/>
          <dgm:bulletEnabled val="1"/>
        </dgm:presLayoutVars>
      </dgm:prSet>
      <dgm:spPr/>
    </dgm:pt>
    <dgm:pt modelId="{CBF80285-4F48-449A-9B2C-FABFC1BF09C2}" type="pres">
      <dgm:prSet presAssocID="{C66B9BEB-D13D-4119-857B-89B64CB52EA8}" presName="desTx" presStyleLbl="alignAccFollowNode1" presStyleIdx="1" presStyleCnt="2">
        <dgm:presLayoutVars>
          <dgm:bulletEnabled val="1"/>
        </dgm:presLayoutVars>
      </dgm:prSet>
      <dgm:spPr/>
    </dgm:pt>
  </dgm:ptLst>
  <dgm:cxnLst>
    <dgm:cxn modelId="{F0EC1500-3065-4288-B451-581F25C95193}" type="presOf" srcId="{BE89310C-B9F6-4D09-8E15-11628EEE5687}" destId="{CBF80285-4F48-449A-9B2C-FABFC1BF09C2}" srcOrd="0" destOrd="4" presId="urn:microsoft.com/office/officeart/2005/8/layout/hList1"/>
    <dgm:cxn modelId="{35662402-917E-4F21-9CEF-074E6C5FE244}" type="presOf" srcId="{CDDD218A-CEBA-4369-A038-F5C6550D563E}" destId="{CBF80285-4F48-449A-9B2C-FABFC1BF09C2}" srcOrd="0" destOrd="2" presId="urn:microsoft.com/office/officeart/2005/8/layout/hList1"/>
    <dgm:cxn modelId="{D36F3D04-5C9B-471A-93C3-509BEA9144B8}" type="presOf" srcId="{DEE0B03E-EE74-44B9-948A-1015C7433927}" destId="{04A5CE86-DBE0-4066-AB6B-2C7BF2D59120}" srcOrd="0" destOrd="1" presId="urn:microsoft.com/office/officeart/2005/8/layout/hList1"/>
    <dgm:cxn modelId="{75AA5A04-E6C1-4AC4-9E36-067C828E1CFF}" type="presOf" srcId="{7B67A4EE-6E22-45A2-A681-C44F4AECA840}" destId="{34898A46-1EE2-4231-8931-03A7979D06C8}" srcOrd="0" destOrd="0" presId="urn:microsoft.com/office/officeart/2005/8/layout/hList1"/>
    <dgm:cxn modelId="{12549D0B-19E4-4B6F-9778-8C8DC1F409C6}" type="presOf" srcId="{EC089296-C5BF-4844-94F6-B1480AA3D564}" destId="{86B399BB-3343-4F52-9939-D620FB0065B0}" srcOrd="0" destOrd="0" presId="urn:microsoft.com/office/officeart/2005/8/layout/hList1"/>
    <dgm:cxn modelId="{71BA0C0F-3741-44D6-BAFE-573BAB87F5BE}" type="presOf" srcId="{E16CDD53-6029-4D71-8F5D-CBD0CCCD4240}" destId="{04A5CE86-DBE0-4066-AB6B-2C7BF2D59120}" srcOrd="0" destOrd="4" presId="urn:microsoft.com/office/officeart/2005/8/layout/hList1"/>
    <dgm:cxn modelId="{9566D014-3F8C-40A9-80B8-DF835595AD33}" srcId="{91264460-3762-488C-9A9D-F4975A8C44E2}" destId="{BE89310C-B9F6-4D09-8E15-11628EEE5687}" srcOrd="0" destOrd="0" parTransId="{0E95672F-D037-45DB-8AB5-8D4BA8FABF39}" sibTransId="{BAA08B01-44AB-48E2-8F77-D31134A8BC2F}"/>
    <dgm:cxn modelId="{C3B20116-F6CE-46FA-B2E5-FD0C4BF2F2C2}" type="presOf" srcId="{B61F737F-89B8-4E7E-B27A-616D94CD69F3}" destId="{04A5CE86-DBE0-4066-AB6B-2C7BF2D59120}" srcOrd="0" destOrd="0" presId="urn:microsoft.com/office/officeart/2005/8/layout/hList1"/>
    <dgm:cxn modelId="{4F5E5417-BDD9-4066-992C-BB582BE1F3DA}" type="presOf" srcId="{F8347EAD-E96C-46CC-B593-D065D7CBE550}" destId="{04A5CE86-DBE0-4066-AB6B-2C7BF2D59120}" srcOrd="0" destOrd="2" presId="urn:microsoft.com/office/officeart/2005/8/layout/hList1"/>
    <dgm:cxn modelId="{5C13D022-62DB-4FB2-913A-A2FA57A79852}" srcId="{DEE0B03E-EE74-44B9-948A-1015C7433927}" destId="{F5BB509B-D3FD-4909-B778-9280A12ABCF5}" srcOrd="1" destOrd="0" parTransId="{AB41F3D6-F962-4FBD-8205-079512DDB657}" sibTransId="{8530372E-5C27-4DBA-BF5D-C02AEEFD3914}"/>
    <dgm:cxn modelId="{48DF6023-D4FA-4980-AEA4-CBA2952A3EAB}" srcId="{DEE0B03E-EE74-44B9-948A-1015C7433927}" destId="{A5D6CAF8-E3C0-4D89-B10D-20392AB56A10}" srcOrd="4" destOrd="0" parTransId="{FE989B2F-D84E-4EBF-8752-4C83BB766A2B}" sibTransId="{E5DC2CBB-3C5B-44D0-89E1-083399FFE2FE}"/>
    <dgm:cxn modelId="{4850503A-0BA6-4EAA-BA07-587E58D029B1}" srcId="{C66B9BEB-D13D-4119-857B-89B64CB52EA8}" destId="{91264460-3762-488C-9A9D-F4975A8C44E2}" srcOrd="2" destOrd="0" parTransId="{BAB36580-0D09-4640-8EDF-B710A58E089D}" sibTransId="{10E2C61F-D865-41A2-AA3E-94D5EBDE140F}"/>
    <dgm:cxn modelId="{6CBD995B-0DF8-409F-827D-2C4CF59F3AAD}" type="presOf" srcId="{2FA795F5-0F10-4832-9C97-68646D891912}" destId="{04A5CE86-DBE0-4066-AB6B-2C7BF2D59120}" srcOrd="0" destOrd="7" presId="urn:microsoft.com/office/officeart/2005/8/layout/hList1"/>
    <dgm:cxn modelId="{E5AA2242-D902-4383-93C0-B2DB63AEE95C}" srcId="{7B67A4EE-6E22-45A2-A681-C44F4AECA840}" destId="{B61F737F-89B8-4E7E-B27A-616D94CD69F3}" srcOrd="0" destOrd="0" parTransId="{C8B25F7D-9FA4-46BA-8BD7-F9ED084DA32E}" sibTransId="{C564AA0D-D7F2-4DD4-9914-650F030C3290}"/>
    <dgm:cxn modelId="{8F91B751-95CD-4ED8-927F-BA663A902B04}" type="presOf" srcId="{E11CEAEE-73BD-4892-9358-2F284AE19A49}" destId="{04A5CE86-DBE0-4066-AB6B-2C7BF2D59120}" srcOrd="0" destOrd="5" presId="urn:microsoft.com/office/officeart/2005/8/layout/hList1"/>
    <dgm:cxn modelId="{11960682-DF34-4576-88BF-25A5ABA8E3F0}" type="presOf" srcId="{A5D6CAF8-E3C0-4D89-B10D-20392AB56A10}" destId="{04A5CE86-DBE0-4066-AB6B-2C7BF2D59120}" srcOrd="0" destOrd="6" presId="urn:microsoft.com/office/officeart/2005/8/layout/hList1"/>
    <dgm:cxn modelId="{7C65328B-6456-43A2-AC72-6756E2344262}" type="presOf" srcId="{96EF5D11-C650-4AC5-B6B8-AC7588E8BDB1}" destId="{CBF80285-4F48-449A-9B2C-FABFC1BF09C2}" srcOrd="0" destOrd="0" presId="urn:microsoft.com/office/officeart/2005/8/layout/hList1"/>
    <dgm:cxn modelId="{7DB0EE96-2165-40CE-A76C-17C6FEE7F6C5}" type="presOf" srcId="{F5BB509B-D3FD-4909-B778-9280A12ABCF5}" destId="{04A5CE86-DBE0-4066-AB6B-2C7BF2D59120}" srcOrd="0" destOrd="3" presId="urn:microsoft.com/office/officeart/2005/8/layout/hList1"/>
    <dgm:cxn modelId="{15B08B97-BC62-423E-B078-226D6323ED56}" srcId="{DEE0B03E-EE74-44B9-948A-1015C7433927}" destId="{F8347EAD-E96C-46CC-B593-D065D7CBE550}" srcOrd="0" destOrd="0" parTransId="{6A8F51F8-F264-4801-B088-75831972BE0E}" sibTransId="{8D9B000F-9DFB-46DD-94DC-A9AED40AAFD4}"/>
    <dgm:cxn modelId="{C4FCB2A6-ED42-44A6-B27F-02CD5E7AD838}" type="presOf" srcId="{C66B9BEB-D13D-4119-857B-89B64CB52EA8}" destId="{B5C982AC-CFA5-4DF8-8392-023E386C3768}" srcOrd="0" destOrd="0" presId="urn:microsoft.com/office/officeart/2005/8/layout/hList1"/>
    <dgm:cxn modelId="{1978CEB0-3B53-456F-A163-8708347552EE}" srcId="{C66B9BEB-D13D-4119-857B-89B64CB52EA8}" destId="{96EF5D11-C650-4AC5-B6B8-AC7588E8BDB1}" srcOrd="0" destOrd="0" parTransId="{6A332B19-E22B-4453-B8CA-80AE4FCB29E4}" sibTransId="{65DDBAFD-0237-4811-B7C5-2C61AC5D3373}"/>
    <dgm:cxn modelId="{A4A11BBF-B63C-4870-AC62-7CB369D42790}" srcId="{EC089296-C5BF-4844-94F6-B1480AA3D564}" destId="{C66B9BEB-D13D-4119-857B-89B64CB52EA8}" srcOrd="1" destOrd="0" parTransId="{034BC9E3-85DA-48C5-B983-1ED31E50A194}" sibTransId="{0D5B6F75-E935-4BEA-9247-10B62A11F706}"/>
    <dgm:cxn modelId="{1C7916C0-97D2-4130-98DE-781BBBD58C90}" srcId="{7B67A4EE-6E22-45A2-A681-C44F4AECA840}" destId="{2FA795F5-0F10-4832-9C97-68646D891912}" srcOrd="2" destOrd="0" parTransId="{2094E551-C85F-4A1C-86FA-D59F211EF59E}" sibTransId="{071315BC-1D02-46E9-A56D-B324E9F12C63}"/>
    <dgm:cxn modelId="{373916C5-3D40-4E89-AB16-6883E9F0F0C2}" srcId="{C66B9BEB-D13D-4119-857B-89B64CB52EA8}" destId="{F6AF99CA-F2B2-454B-80A5-22B9F00791B4}" srcOrd="3" destOrd="0" parTransId="{82173DCF-8E31-4D9B-A2FF-C6AAE0EE1560}" sibTransId="{D8BC694D-471E-4375-A9A9-65A65144DE32}"/>
    <dgm:cxn modelId="{7E543CCA-1006-4CEE-980B-2AE97BD5A08B}" type="presOf" srcId="{91264460-3762-488C-9A9D-F4975A8C44E2}" destId="{CBF80285-4F48-449A-9B2C-FABFC1BF09C2}" srcOrd="0" destOrd="3" presId="urn:microsoft.com/office/officeart/2005/8/layout/hList1"/>
    <dgm:cxn modelId="{0CBC7CCC-7D1B-4D4F-B5B7-E20FEEAE0BF9}" srcId="{DEE0B03E-EE74-44B9-948A-1015C7433927}" destId="{E11CEAEE-73BD-4892-9358-2F284AE19A49}" srcOrd="3" destOrd="0" parTransId="{FC10D916-A638-4E74-B59D-84DEE16BB779}" sibTransId="{47D6BD2B-CF7C-4C4B-BFD8-B2467F92CEB8}"/>
    <dgm:cxn modelId="{1BC567CF-4EE7-47FF-AE9F-AEB95864C99D}" srcId="{4C09779E-81DF-4043-BB4B-A014514927DC}" destId="{CDDD218A-CEBA-4369-A038-F5C6550D563E}" srcOrd="0" destOrd="0" parTransId="{A9BD6BAB-F2B6-4AF7-879C-D21AA1CA1B2D}" sibTransId="{07CBBF49-604B-43F3-B37B-7A36FF591914}"/>
    <dgm:cxn modelId="{6412E0D2-170B-4345-8741-EBD60B11A4C8}" srcId="{7B67A4EE-6E22-45A2-A681-C44F4AECA840}" destId="{DEE0B03E-EE74-44B9-948A-1015C7433927}" srcOrd="1" destOrd="0" parTransId="{0461997A-5A41-4709-96C1-BA0FE53A1AAA}" sibTransId="{10A1B44B-BE32-43C8-887B-88F37CE57E4B}"/>
    <dgm:cxn modelId="{9F2370D3-82F9-4F13-9F4D-976E9A8E5ADB}" type="presOf" srcId="{4C09779E-81DF-4043-BB4B-A014514927DC}" destId="{CBF80285-4F48-449A-9B2C-FABFC1BF09C2}" srcOrd="0" destOrd="1" presId="urn:microsoft.com/office/officeart/2005/8/layout/hList1"/>
    <dgm:cxn modelId="{6437DAD8-D408-497F-9397-5CCA6B5480D4}" type="presOf" srcId="{F6AF99CA-F2B2-454B-80A5-22B9F00791B4}" destId="{CBF80285-4F48-449A-9B2C-FABFC1BF09C2}" srcOrd="0" destOrd="5" presId="urn:microsoft.com/office/officeart/2005/8/layout/hList1"/>
    <dgm:cxn modelId="{F64AAADD-D377-4075-B232-D20069FA859C}" srcId="{EC089296-C5BF-4844-94F6-B1480AA3D564}" destId="{7B67A4EE-6E22-45A2-A681-C44F4AECA840}" srcOrd="0" destOrd="0" parTransId="{B9EC57E4-9938-4CDE-A870-2B229CF2D637}" sibTransId="{74CF866A-D662-4F38-AC6A-D747EBCEC410}"/>
    <dgm:cxn modelId="{A60B97E9-30E4-442E-9231-BEEC3C810BB0}" srcId="{C66B9BEB-D13D-4119-857B-89B64CB52EA8}" destId="{4C09779E-81DF-4043-BB4B-A014514927DC}" srcOrd="1" destOrd="0" parTransId="{4A63416F-627C-4E4F-9661-0B522122EBDA}" sibTransId="{F2615AD6-6BCE-4B8A-A58C-DCFD09919607}"/>
    <dgm:cxn modelId="{F36226FA-9AE1-4FC1-91FF-FFC2759175BB}" srcId="{DEE0B03E-EE74-44B9-948A-1015C7433927}" destId="{E16CDD53-6029-4D71-8F5D-CBD0CCCD4240}" srcOrd="2" destOrd="0" parTransId="{97E4CCFC-586C-4EEF-AFAC-2628D73930CD}" sibTransId="{04805644-CAEE-444E-962E-5B69BE765ECA}"/>
    <dgm:cxn modelId="{EFD5FFFF-64A0-479F-A5C7-3912EEE8A30B}" type="presParOf" srcId="{86B399BB-3343-4F52-9939-D620FB0065B0}" destId="{E8814FD9-C2F2-4390-AD01-286B5BFBC013}" srcOrd="0" destOrd="0" presId="urn:microsoft.com/office/officeart/2005/8/layout/hList1"/>
    <dgm:cxn modelId="{B7905B8E-AADC-4899-8C48-06AA7F9BF44A}" type="presParOf" srcId="{E8814FD9-C2F2-4390-AD01-286B5BFBC013}" destId="{34898A46-1EE2-4231-8931-03A7979D06C8}" srcOrd="0" destOrd="0" presId="urn:microsoft.com/office/officeart/2005/8/layout/hList1"/>
    <dgm:cxn modelId="{C22678FE-C381-4E09-A98B-38813276B12A}" type="presParOf" srcId="{E8814FD9-C2F2-4390-AD01-286B5BFBC013}" destId="{04A5CE86-DBE0-4066-AB6B-2C7BF2D59120}" srcOrd="1" destOrd="0" presId="urn:microsoft.com/office/officeart/2005/8/layout/hList1"/>
    <dgm:cxn modelId="{E4BA869A-A670-474A-9047-185E31D160E2}" type="presParOf" srcId="{86B399BB-3343-4F52-9939-D620FB0065B0}" destId="{6FC34D77-2285-4F46-B6C1-7D1ED0F52876}" srcOrd="1" destOrd="0" presId="urn:microsoft.com/office/officeart/2005/8/layout/hList1"/>
    <dgm:cxn modelId="{8F040EA8-AEC1-46B9-9A18-040D38B2E5C6}" type="presParOf" srcId="{86B399BB-3343-4F52-9939-D620FB0065B0}" destId="{7F4A45CD-23FE-48CC-8800-19366811921C}" srcOrd="2" destOrd="0" presId="urn:microsoft.com/office/officeart/2005/8/layout/hList1"/>
    <dgm:cxn modelId="{0DD32347-FE4E-48DC-ABAB-C09321A3C31A}" type="presParOf" srcId="{7F4A45CD-23FE-48CC-8800-19366811921C}" destId="{B5C982AC-CFA5-4DF8-8392-023E386C3768}" srcOrd="0" destOrd="0" presId="urn:microsoft.com/office/officeart/2005/8/layout/hList1"/>
    <dgm:cxn modelId="{7578E847-1191-47E1-B8AB-9E9DA80805F6}" type="presParOf" srcId="{7F4A45CD-23FE-48CC-8800-19366811921C}" destId="{CBF80285-4F48-449A-9B2C-FABFC1BF09C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78927-FE8F-48CD-8EFF-E45DBC414946}">
      <dsp:nvSpPr>
        <dsp:cNvPr id="0" name=""/>
        <dsp:cNvSpPr/>
      </dsp:nvSpPr>
      <dsp:spPr>
        <a:xfrm>
          <a:off x="0" y="289967"/>
          <a:ext cx="7480300" cy="793012"/>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395732" rIns="180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用于局部优化</a:t>
          </a:r>
        </a:p>
      </dsp:txBody>
      <dsp:txXfrm>
        <a:off x="0" y="289967"/>
        <a:ext cx="7480300" cy="793012"/>
      </dsp:txXfrm>
    </dsp:sp>
    <dsp:sp modelId="{EE117812-2926-427F-A998-0FB851D8420B}">
      <dsp:nvSpPr>
        <dsp:cNvPr id="0" name=""/>
        <dsp:cNvSpPr/>
      </dsp:nvSpPr>
      <dsp:spPr>
        <a:xfrm>
          <a:off x="374015" y="9527"/>
          <a:ext cx="5236210" cy="56088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rPr>
            <a:t>基本块</a:t>
          </a:r>
        </a:p>
      </dsp:txBody>
      <dsp:txXfrm>
        <a:off x="401395" y="36907"/>
        <a:ext cx="5181450" cy="506120"/>
      </dsp:txXfrm>
    </dsp:sp>
    <dsp:sp modelId="{498501D9-4836-4604-BE31-5BACBC4A8897}">
      <dsp:nvSpPr>
        <dsp:cNvPr id="0" name=""/>
        <dsp:cNvSpPr/>
      </dsp:nvSpPr>
      <dsp:spPr>
        <a:xfrm>
          <a:off x="0" y="1466019"/>
          <a:ext cx="7480300" cy="1376550"/>
        </a:xfrm>
        <a:prstGeom prst="rect">
          <a:avLst/>
        </a:prstGeom>
        <a:solidFill>
          <a:schemeClr val="lt1">
            <a:alpha val="90000"/>
            <a:hueOff val="0"/>
            <a:satOff val="0"/>
            <a:lumOff val="0"/>
            <a:alphaOff val="0"/>
          </a:schemeClr>
        </a:solidFill>
        <a:ln w="15875" cap="flat" cmpd="sng" algn="ctr">
          <a:solidFill>
            <a:schemeClr val="accent5">
              <a:hueOff val="393725"/>
              <a:satOff val="21144"/>
              <a:lumOff val="-76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395732" rIns="180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用于循环优化和全局优化</a:t>
          </a:r>
        </a:p>
        <a:p>
          <a:pPr marL="171450" lvl="1" indent="-171450" algn="l" defTabSz="800100">
            <a:lnSpc>
              <a:spcPct val="90000"/>
            </a:lnSpc>
            <a:spcBef>
              <a:spcPct val="0"/>
            </a:spcBef>
            <a:spcAft>
              <a:spcPct val="15000"/>
            </a:spcAft>
            <a:buChar char="•"/>
          </a:pPr>
          <a:r>
            <a:rPr lang="zh-CN" altLang="en-US" sz="1800" kern="1200" dirty="0"/>
            <a:t>需要把程序看作一个整体来收集信息</a:t>
          </a:r>
          <a:r>
            <a:rPr lang="en-US" altLang="zh-CN" sz="1800" kern="1200" dirty="0"/>
            <a:t>,</a:t>
          </a:r>
          <a:r>
            <a:rPr lang="zh-CN" altLang="en-US" sz="1800" kern="1200" dirty="0"/>
            <a:t>需分析基本块的控制流程关系</a:t>
          </a:r>
          <a:r>
            <a:rPr lang="en-US" altLang="zh-CN" sz="1800" kern="1200" dirty="0"/>
            <a:t>,</a:t>
          </a:r>
          <a:r>
            <a:rPr lang="zh-CN" altLang="en-US" sz="1800" kern="1200" dirty="0"/>
            <a:t>分析基本块内部以及基本块之间的变量赋值变化情况</a:t>
          </a:r>
        </a:p>
      </dsp:txBody>
      <dsp:txXfrm>
        <a:off x="0" y="1466019"/>
        <a:ext cx="7480300" cy="1376550"/>
      </dsp:txXfrm>
    </dsp:sp>
    <dsp:sp modelId="{9B13C471-F195-4DE8-AB5D-0ABB02C61F9C}">
      <dsp:nvSpPr>
        <dsp:cNvPr id="0" name=""/>
        <dsp:cNvSpPr/>
      </dsp:nvSpPr>
      <dsp:spPr>
        <a:xfrm>
          <a:off x="374015" y="1185579"/>
          <a:ext cx="5236210" cy="560880"/>
        </a:xfrm>
        <a:prstGeom prst="roundRect">
          <a:avLst/>
        </a:prstGeom>
        <a:solidFill>
          <a:schemeClr val="accent5">
            <a:hueOff val="393725"/>
            <a:satOff val="21144"/>
            <a:lumOff val="-76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rPr>
            <a:t>流图</a:t>
          </a:r>
        </a:p>
      </dsp:txBody>
      <dsp:txXfrm>
        <a:off x="401395" y="1212959"/>
        <a:ext cx="5181450" cy="506120"/>
      </dsp:txXfrm>
    </dsp:sp>
    <dsp:sp modelId="{BD4CCD50-FA6D-4E84-ABB6-02080D1339BE}">
      <dsp:nvSpPr>
        <dsp:cNvPr id="0" name=""/>
        <dsp:cNvSpPr/>
      </dsp:nvSpPr>
      <dsp:spPr>
        <a:xfrm>
          <a:off x="0" y="3225609"/>
          <a:ext cx="7480300" cy="1376550"/>
        </a:xfrm>
        <a:prstGeom prst="rect">
          <a:avLst/>
        </a:prstGeom>
        <a:solidFill>
          <a:schemeClr val="lt1">
            <a:alpha val="90000"/>
            <a:hueOff val="0"/>
            <a:satOff val="0"/>
            <a:lumOff val="0"/>
            <a:alphaOff val="0"/>
          </a:schemeClr>
        </a:solidFill>
        <a:ln w="15875" cap="flat" cmpd="sng" algn="ctr">
          <a:solidFill>
            <a:schemeClr val="accent5">
              <a:hueOff val="787450"/>
              <a:satOff val="42288"/>
              <a:lumOff val="-15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395732" rIns="180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用于循环优化</a:t>
          </a:r>
        </a:p>
        <a:p>
          <a:pPr marL="171450" lvl="1" indent="-171450" algn="l" defTabSz="800100">
            <a:lnSpc>
              <a:spcPct val="90000"/>
            </a:lnSpc>
            <a:spcBef>
              <a:spcPct val="0"/>
            </a:spcBef>
            <a:spcAft>
              <a:spcPct val="15000"/>
            </a:spcAft>
            <a:buChar char="•"/>
          </a:pPr>
          <a:r>
            <a:rPr lang="zh-CN" altLang="en-US" sz="1800" kern="1200" dirty="0"/>
            <a:t>大多数应用程序的绝大多数运行时间都花费在循环部分</a:t>
          </a:r>
          <a:r>
            <a:rPr lang="en-US" altLang="zh-CN" sz="1800" kern="1200" dirty="0"/>
            <a:t>,</a:t>
          </a:r>
          <a:r>
            <a:rPr lang="zh-CN" altLang="en-US" sz="1800" kern="1200" dirty="0"/>
            <a:t>因此循环优化具有决定性意义</a:t>
          </a:r>
          <a:r>
            <a:rPr lang="en-US" altLang="zh-CN" sz="1800" kern="1200" dirty="0"/>
            <a:t>.</a:t>
          </a:r>
          <a:r>
            <a:rPr lang="zh-CN" altLang="en-US" sz="1800" kern="1200" dirty="0"/>
            <a:t>通过流图可以找出程序的循环结构</a:t>
          </a:r>
        </a:p>
      </dsp:txBody>
      <dsp:txXfrm>
        <a:off x="0" y="3225609"/>
        <a:ext cx="7480300" cy="1376550"/>
      </dsp:txXfrm>
    </dsp:sp>
    <dsp:sp modelId="{B1EF2317-50F6-4A94-8BC7-420498CD8C65}">
      <dsp:nvSpPr>
        <dsp:cNvPr id="0" name=""/>
        <dsp:cNvSpPr/>
      </dsp:nvSpPr>
      <dsp:spPr>
        <a:xfrm>
          <a:off x="374015" y="2945169"/>
          <a:ext cx="5236210" cy="560880"/>
        </a:xfrm>
        <a:prstGeom prst="roundRect">
          <a:avLst/>
        </a:prstGeom>
        <a:solidFill>
          <a:schemeClr val="accent6">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rPr>
            <a:t>循环查找算法</a:t>
          </a:r>
        </a:p>
      </dsp:txBody>
      <dsp:txXfrm>
        <a:off x="401395" y="2972549"/>
        <a:ext cx="5181450"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FF725-F743-4D09-88D2-5A9642F384FB}">
      <dsp:nvSpPr>
        <dsp:cNvPr id="0" name=""/>
        <dsp:cNvSpPr/>
      </dsp:nvSpPr>
      <dsp:spPr>
        <a:xfrm>
          <a:off x="3516" y="-152969"/>
          <a:ext cx="7193767" cy="65082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入口语句</a:t>
          </a:r>
        </a:p>
      </dsp:txBody>
      <dsp:txXfrm>
        <a:off x="3516" y="-152969"/>
        <a:ext cx="7193767" cy="650823"/>
      </dsp:txXfrm>
    </dsp:sp>
    <dsp:sp modelId="{7A861379-B6BC-479D-8AF4-4711E21A7B40}">
      <dsp:nvSpPr>
        <dsp:cNvPr id="0" name=""/>
        <dsp:cNvSpPr/>
      </dsp:nvSpPr>
      <dsp:spPr>
        <a:xfrm>
          <a:off x="3516" y="505085"/>
          <a:ext cx="7193767" cy="15920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360000" algn="l" defTabSz="889000">
            <a:lnSpc>
              <a:spcPct val="90000"/>
            </a:lnSpc>
            <a:spcBef>
              <a:spcPct val="0"/>
            </a:spcBef>
            <a:spcAft>
              <a:spcPct val="15000"/>
            </a:spcAft>
            <a:buFont typeface="+mj-ea"/>
            <a:buAutoNum type="circleNumDbPlain"/>
          </a:pPr>
          <a:r>
            <a:rPr lang="zh-CN" altLang="en-US" sz="2000" kern="1200" dirty="0">
              <a:latin typeface="微软雅黑" panose="020B0503020204020204" pitchFamily="34" charset="-122"/>
              <a:ea typeface="微软雅黑" panose="020B0503020204020204" pitchFamily="34" charset="-122"/>
            </a:rPr>
            <a:t>程序的第一条语句</a:t>
          </a:r>
        </a:p>
        <a:p>
          <a:pPr marL="228600" lvl="1" indent="-360000" algn="l" defTabSz="889000">
            <a:lnSpc>
              <a:spcPct val="90000"/>
            </a:lnSpc>
            <a:spcBef>
              <a:spcPct val="0"/>
            </a:spcBef>
            <a:spcAft>
              <a:spcPct val="15000"/>
            </a:spcAft>
            <a:buFont typeface="+mj-ea"/>
            <a:buAutoNum type="circleNumDbPlain"/>
          </a:pPr>
          <a:r>
            <a:rPr lang="zh-CN" altLang="en-US" sz="2000" kern="1200" dirty="0">
              <a:latin typeface="微软雅黑" panose="020B0503020204020204" pitchFamily="34" charset="-122"/>
              <a:ea typeface="微软雅黑" panose="020B0503020204020204" pitchFamily="34" charset="-122"/>
            </a:rPr>
            <a:t>条件转移语句或无条件转移语句的跳转目标语句</a:t>
          </a:r>
          <a:r>
            <a:rPr lang="en-US" altLang="zh-CN" sz="2000" kern="1200" dirty="0">
              <a:latin typeface="微软雅黑" panose="020B0503020204020204" pitchFamily="34" charset="-122"/>
              <a:ea typeface="微软雅黑" panose="020B0503020204020204" pitchFamily="34" charset="-122"/>
            </a:rPr>
            <a:t>(</a:t>
          </a:r>
          <a:r>
            <a:rPr lang="en-US" altLang="zh-CN" sz="2000" kern="1200" dirty="0" err="1">
              <a:latin typeface="微软雅黑" panose="020B0503020204020204" pitchFamily="34" charset="-122"/>
              <a:ea typeface="微软雅黑" panose="020B0503020204020204" pitchFamily="34" charset="-122"/>
            </a:rPr>
            <a:t>goto</a:t>
          </a:r>
          <a:r>
            <a:rPr lang="en-US" altLang="zh-CN" sz="2000" kern="1200" dirty="0">
              <a:latin typeface="微软雅黑" panose="020B0503020204020204" pitchFamily="34" charset="-122"/>
              <a:ea typeface="微软雅黑" panose="020B0503020204020204" pitchFamily="34" charset="-122"/>
            </a:rPr>
            <a:t> - )</a:t>
          </a:r>
          <a:endParaRPr lang="zh-CN" altLang="en-US" sz="2000" kern="1200" dirty="0">
            <a:latin typeface="微软雅黑" panose="020B0503020204020204" pitchFamily="34" charset="-122"/>
            <a:ea typeface="微软雅黑" panose="020B0503020204020204" pitchFamily="34" charset="-122"/>
          </a:endParaRPr>
        </a:p>
        <a:p>
          <a:pPr marL="228600" lvl="1" indent="-360000" algn="l" defTabSz="889000">
            <a:lnSpc>
              <a:spcPct val="90000"/>
            </a:lnSpc>
            <a:spcBef>
              <a:spcPct val="0"/>
            </a:spcBef>
            <a:spcAft>
              <a:spcPct val="15000"/>
            </a:spcAft>
            <a:buFont typeface="+mj-ea"/>
            <a:buAutoNum type="circleNumDbPlain"/>
          </a:pPr>
          <a:r>
            <a:rPr lang="zh-CN" altLang="en-US" sz="2000" kern="1200" dirty="0">
              <a:latin typeface="微软雅黑" panose="020B0503020204020204" pitchFamily="34" charset="-122"/>
              <a:ea typeface="微软雅黑" panose="020B0503020204020204" pitchFamily="34" charset="-122"/>
            </a:rPr>
            <a:t>紧跟在条件转移语句后面的语句</a:t>
          </a:r>
        </a:p>
      </dsp:txBody>
      <dsp:txXfrm>
        <a:off x="3516" y="505085"/>
        <a:ext cx="7193767" cy="15920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D94F1-8D69-4A2E-A268-F788DB38B4E2}">
      <dsp:nvSpPr>
        <dsp:cNvPr id="0" name=""/>
        <dsp:cNvSpPr/>
      </dsp:nvSpPr>
      <dsp:spPr>
        <a:xfrm>
          <a:off x="0" y="410310"/>
          <a:ext cx="7480300" cy="9828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541528" rIns="580554"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t>精确刻画程序的控制流程，方便找出循环</a:t>
          </a:r>
          <a:endParaRPr lang="en-US" altLang="zh-CN" sz="2000" kern="1200" dirty="0"/>
        </a:p>
      </dsp:txBody>
      <dsp:txXfrm>
        <a:off x="0" y="410310"/>
        <a:ext cx="7480300" cy="982800"/>
      </dsp:txXfrm>
    </dsp:sp>
    <dsp:sp modelId="{7756E310-4721-4271-9BA2-06E9B507DA58}">
      <dsp:nvSpPr>
        <dsp:cNvPr id="0" name=""/>
        <dsp:cNvSpPr/>
      </dsp:nvSpPr>
      <dsp:spPr>
        <a:xfrm>
          <a:off x="374015" y="26550"/>
          <a:ext cx="5236210" cy="7675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rPr>
            <a:t>流图的作用</a:t>
          </a:r>
          <a:endParaRPr lang="en-US" altLang="zh-CN" sz="2400" b="1" kern="1200" dirty="0">
            <a:effectLst>
              <a:outerShdw blurRad="38100" dist="38100" dir="2700000" algn="tl">
                <a:srgbClr val="000000">
                  <a:alpha val="43137"/>
                </a:srgbClr>
              </a:outerShdw>
            </a:effectLst>
          </a:endParaRPr>
        </a:p>
      </dsp:txBody>
      <dsp:txXfrm>
        <a:off x="411482" y="64017"/>
        <a:ext cx="5161276" cy="692586"/>
      </dsp:txXfrm>
    </dsp:sp>
    <dsp:sp modelId="{64230BD5-1394-4E94-852C-BC395D84612F}">
      <dsp:nvSpPr>
        <dsp:cNvPr id="0" name=""/>
        <dsp:cNvSpPr/>
      </dsp:nvSpPr>
      <dsp:spPr>
        <a:xfrm>
          <a:off x="0" y="1917270"/>
          <a:ext cx="7480300" cy="16380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541528" rIns="580554"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solidFill>
                <a:srgbClr val="0070C0"/>
              </a:solidFill>
            </a:rPr>
            <a:t>后继基本块</a:t>
          </a:r>
          <a:r>
            <a:rPr lang="zh-CN" altLang="en-US" sz="2000" kern="1200" dirty="0"/>
            <a:t>：某一基本块运行后可以到达的基本块</a:t>
          </a:r>
        </a:p>
        <a:p>
          <a:pPr marL="228600" lvl="1" indent="-228600" algn="l" defTabSz="889000">
            <a:lnSpc>
              <a:spcPct val="90000"/>
            </a:lnSpc>
            <a:spcBef>
              <a:spcPct val="0"/>
            </a:spcBef>
            <a:spcAft>
              <a:spcPct val="15000"/>
            </a:spcAft>
            <a:buChar char="•"/>
          </a:pPr>
          <a:r>
            <a:rPr lang="zh-CN" altLang="en-US" sz="2000" b="1" kern="1200" dirty="0">
              <a:solidFill>
                <a:srgbClr val="0070C0"/>
              </a:solidFill>
            </a:rPr>
            <a:t>前趋基本块</a:t>
          </a:r>
          <a:r>
            <a:rPr lang="zh-CN" altLang="en-US" sz="2000" kern="1200" dirty="0"/>
            <a:t>：可以直接运行并到达某一个基本块的所有基本块</a:t>
          </a:r>
        </a:p>
      </dsp:txBody>
      <dsp:txXfrm>
        <a:off x="0" y="1917270"/>
        <a:ext cx="7480300" cy="1638000"/>
      </dsp:txXfrm>
    </dsp:sp>
    <dsp:sp modelId="{81AC57F8-A5FE-4BA5-A92C-8BFB93BC15FA}">
      <dsp:nvSpPr>
        <dsp:cNvPr id="0" name=""/>
        <dsp:cNvSpPr/>
      </dsp:nvSpPr>
      <dsp:spPr>
        <a:xfrm>
          <a:off x="374015" y="1533510"/>
          <a:ext cx="5236210" cy="76752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rPr>
            <a:t>基本块</a:t>
          </a:r>
        </a:p>
      </dsp:txBody>
      <dsp:txXfrm>
        <a:off x="411482" y="1570977"/>
        <a:ext cx="5161276"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2FA5DA-4515-4EAD-86A6-76F0A275AC1B}">
      <dsp:nvSpPr>
        <dsp:cNvPr id="0" name=""/>
        <dsp:cNvSpPr/>
      </dsp:nvSpPr>
      <dsp:spPr>
        <a:xfrm>
          <a:off x="0" y="426414"/>
          <a:ext cx="7480300" cy="1829906"/>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324000" rIns="144000"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zh-CN" altLang="en-US" sz="1600" b="1" kern="1200" dirty="0">
              <a:latin typeface="Courier New" panose="02070309020205020404" pitchFamily="49" charset="0"/>
              <a:cs typeface="Courier New" panose="02070309020205020404" pitchFamily="49" charset="0"/>
            </a:rPr>
            <a:t>优化前：</a:t>
          </a:r>
        </a:p>
        <a:p>
          <a:pPr marL="342900" lvl="2" indent="-171450" algn="l" defTabSz="711200">
            <a:lnSpc>
              <a:spcPct val="90000"/>
            </a:lnSpc>
            <a:spcBef>
              <a:spcPct val="0"/>
            </a:spcBef>
            <a:spcAft>
              <a:spcPct val="15000"/>
            </a:spcAft>
            <a:buNone/>
          </a:pPr>
          <a:r>
            <a:rPr lang="en-US" altLang="zh-CN" sz="1600" kern="1200" dirty="0" err="1">
              <a:latin typeface="Courier New" panose="02070309020205020404" pitchFamily="49" charset="0"/>
              <a:cs typeface="Courier New" panose="02070309020205020404" pitchFamily="49" charset="0"/>
            </a:rPr>
            <a:t>lw</a:t>
          </a:r>
          <a:r>
            <a:rPr lang="en-US" altLang="zh-CN" sz="1600" kern="1200" dirty="0">
              <a:latin typeface="Courier New" panose="02070309020205020404" pitchFamily="49" charset="0"/>
              <a:cs typeface="Courier New" panose="02070309020205020404" pitchFamily="49" charset="0"/>
            </a:rPr>
            <a:t> $t2, 5($t3)	</a:t>
          </a:r>
          <a:r>
            <a:rPr lang="en-US" altLang="zh-CN" sz="1600" kern="1200" dirty="0">
              <a:solidFill>
                <a:srgbClr val="00B050"/>
              </a:solidFill>
              <a:latin typeface="Courier New" panose="02070309020205020404" pitchFamily="49" charset="0"/>
              <a:cs typeface="Courier New" panose="02070309020205020404" pitchFamily="49" charset="0"/>
            </a:rPr>
            <a:t>//</a:t>
          </a:r>
          <a:r>
            <a:rPr lang="zh-CN" altLang="en-US" sz="1600" kern="1200" dirty="0">
              <a:solidFill>
                <a:srgbClr val="00B050"/>
              </a:solidFill>
              <a:latin typeface="Courier New" panose="02070309020205020404" pitchFamily="49" charset="0"/>
              <a:cs typeface="Courier New" panose="02070309020205020404" pitchFamily="49" charset="0"/>
            </a:rPr>
            <a:t>取地址为</a:t>
          </a:r>
          <a:r>
            <a:rPr lang="en-US" altLang="zh-CN" sz="1600" kern="1200" dirty="0">
              <a:solidFill>
                <a:srgbClr val="00B050"/>
              </a:solidFill>
              <a:latin typeface="Courier New" panose="02070309020205020404" pitchFamily="49" charset="0"/>
              <a:cs typeface="Courier New" panose="02070309020205020404" pitchFamily="49" charset="0"/>
            </a:rPr>
            <a:t>$t3+5</a:t>
          </a:r>
          <a:r>
            <a:rPr lang="zh-CN" altLang="en-US" sz="1600" kern="1200" dirty="0">
              <a:solidFill>
                <a:srgbClr val="00B050"/>
              </a:solidFill>
              <a:latin typeface="Courier New" panose="02070309020205020404" pitchFamily="49" charset="0"/>
              <a:cs typeface="Courier New" panose="02070309020205020404" pitchFamily="49" charset="0"/>
            </a:rPr>
            <a:t>的字到寄存器</a:t>
          </a:r>
          <a:r>
            <a:rPr lang="en-US" altLang="zh-CN" sz="1600" kern="1200" dirty="0">
              <a:solidFill>
                <a:srgbClr val="00B050"/>
              </a:solidFill>
              <a:latin typeface="Courier New" panose="02070309020205020404" pitchFamily="49" charset="0"/>
              <a:cs typeface="Courier New" panose="02070309020205020404" pitchFamily="49" charset="0"/>
            </a:rPr>
            <a:t>$t2</a:t>
          </a:r>
          <a:r>
            <a:rPr lang="zh-CN" altLang="en-US" sz="1600" kern="1200" dirty="0">
              <a:solidFill>
                <a:srgbClr val="00B050"/>
              </a:solidFill>
              <a:latin typeface="Courier New" panose="02070309020205020404" pitchFamily="49" charset="0"/>
              <a:cs typeface="Courier New" panose="02070309020205020404" pitchFamily="49" charset="0"/>
            </a:rPr>
            <a:t>中</a:t>
          </a:r>
        </a:p>
        <a:p>
          <a:pPr marL="342900" lvl="2" indent="-171450" algn="l" defTabSz="711200">
            <a:lnSpc>
              <a:spcPct val="90000"/>
            </a:lnSpc>
            <a:spcBef>
              <a:spcPct val="0"/>
            </a:spcBef>
            <a:spcAft>
              <a:spcPct val="15000"/>
            </a:spcAft>
            <a:buNone/>
          </a:pPr>
          <a:r>
            <a:rPr lang="en-US" altLang="zh-CN" sz="1600" kern="1200" dirty="0" err="1">
              <a:latin typeface="Courier New" panose="02070309020205020404" pitchFamily="49" charset="0"/>
              <a:cs typeface="Courier New" panose="02070309020205020404" pitchFamily="49" charset="0"/>
            </a:rPr>
            <a:t>sw</a:t>
          </a:r>
          <a:r>
            <a:rPr lang="en-US" altLang="zh-CN" sz="1600" kern="1200" dirty="0">
              <a:latin typeface="Courier New" panose="02070309020205020404" pitchFamily="49" charset="0"/>
              <a:cs typeface="Courier New" panose="02070309020205020404" pitchFamily="49" charset="0"/>
            </a:rPr>
            <a:t> $t2, 5($t3) 	</a:t>
          </a:r>
          <a:r>
            <a:rPr lang="en-US" altLang="zh-CN" sz="1600" kern="1200" dirty="0">
              <a:solidFill>
                <a:srgbClr val="00B050"/>
              </a:solidFill>
              <a:latin typeface="Courier New" panose="02070309020205020404" pitchFamily="49" charset="0"/>
              <a:cs typeface="Courier New" panose="02070309020205020404" pitchFamily="49" charset="0"/>
            </a:rPr>
            <a:t>//</a:t>
          </a:r>
          <a:r>
            <a:rPr lang="zh-CN" altLang="en-US" sz="1600" kern="1200" dirty="0">
              <a:solidFill>
                <a:srgbClr val="00B050"/>
              </a:solidFill>
              <a:latin typeface="Courier New" panose="02070309020205020404" pitchFamily="49" charset="0"/>
              <a:cs typeface="Courier New" panose="02070309020205020404" pitchFamily="49" charset="0"/>
            </a:rPr>
            <a:t>将寄存器</a:t>
          </a:r>
          <a:r>
            <a:rPr lang="en-US" altLang="zh-CN" sz="1600" kern="1200" dirty="0">
              <a:solidFill>
                <a:srgbClr val="00B050"/>
              </a:solidFill>
              <a:latin typeface="Courier New" panose="02070309020205020404" pitchFamily="49" charset="0"/>
              <a:cs typeface="Courier New" panose="02070309020205020404" pitchFamily="49" charset="0"/>
            </a:rPr>
            <a:t>$t2</a:t>
          </a:r>
          <a:r>
            <a:rPr lang="zh-CN" altLang="en-US" sz="1600" kern="1200" dirty="0">
              <a:solidFill>
                <a:srgbClr val="00B050"/>
              </a:solidFill>
              <a:latin typeface="Courier New" panose="02070309020205020404" pitchFamily="49" charset="0"/>
              <a:cs typeface="Courier New" panose="02070309020205020404" pitchFamily="49" charset="0"/>
            </a:rPr>
            <a:t>中的字写入到地址</a:t>
          </a:r>
          <a:r>
            <a:rPr lang="en-US" altLang="zh-CN" sz="1600" kern="1200" dirty="0">
              <a:solidFill>
                <a:srgbClr val="00B050"/>
              </a:solidFill>
              <a:latin typeface="Courier New" panose="02070309020205020404" pitchFamily="49" charset="0"/>
              <a:cs typeface="Courier New" panose="02070309020205020404" pitchFamily="49" charset="0"/>
            </a:rPr>
            <a:t>$t3+5</a:t>
          </a:r>
          <a:r>
            <a:rPr lang="zh-CN" altLang="en-US" sz="1600" kern="1200" dirty="0">
              <a:solidFill>
                <a:srgbClr val="00B050"/>
              </a:solidFill>
              <a:latin typeface="Courier New" panose="02070309020205020404" pitchFamily="49" charset="0"/>
              <a:cs typeface="Courier New" panose="02070309020205020404" pitchFamily="49" charset="0"/>
            </a:rPr>
            <a:t>的内存中</a:t>
          </a:r>
        </a:p>
        <a:p>
          <a:pPr marL="171450" lvl="1" indent="-171450" algn="l" defTabSz="711200">
            <a:lnSpc>
              <a:spcPct val="90000"/>
            </a:lnSpc>
            <a:spcBef>
              <a:spcPct val="0"/>
            </a:spcBef>
            <a:spcAft>
              <a:spcPct val="15000"/>
            </a:spcAft>
            <a:buFont typeface="Arial" panose="020B0604020202020204" pitchFamily="34" charset="0"/>
            <a:buChar char="•"/>
          </a:pPr>
          <a:r>
            <a:rPr lang="zh-CN" altLang="en-US" sz="1600" b="1" kern="1200" dirty="0">
              <a:latin typeface="Courier New" panose="02070309020205020404" pitchFamily="49" charset="0"/>
              <a:cs typeface="Courier New" panose="02070309020205020404" pitchFamily="49" charset="0"/>
            </a:rPr>
            <a:t>优化后：</a:t>
          </a:r>
        </a:p>
        <a:p>
          <a:pPr marL="342900" lvl="2" indent="-171450" algn="l" defTabSz="711200">
            <a:lnSpc>
              <a:spcPct val="90000"/>
            </a:lnSpc>
            <a:spcBef>
              <a:spcPct val="0"/>
            </a:spcBef>
            <a:spcAft>
              <a:spcPct val="15000"/>
            </a:spcAft>
            <a:buNone/>
          </a:pPr>
          <a:r>
            <a:rPr lang="en-US" altLang="zh-CN" sz="1600" kern="1200" dirty="0" err="1">
              <a:latin typeface="Courier New" panose="02070309020205020404" pitchFamily="49" charset="0"/>
              <a:cs typeface="Courier New" panose="02070309020205020404" pitchFamily="49" charset="0"/>
            </a:rPr>
            <a:t>lw</a:t>
          </a:r>
          <a:r>
            <a:rPr lang="en-US" altLang="zh-CN" sz="1600" kern="1200" dirty="0">
              <a:latin typeface="Courier New" panose="02070309020205020404" pitchFamily="49" charset="0"/>
              <a:cs typeface="Courier New" panose="02070309020205020404" pitchFamily="49" charset="0"/>
            </a:rPr>
            <a:t> $t2, 5($t3)  </a:t>
          </a:r>
          <a:r>
            <a:rPr lang="en-US" altLang="zh-CN" sz="1600" kern="12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a:t>
          </a:r>
          <a:r>
            <a:rPr lang="zh-CN" altLang="en-US" sz="1600" kern="12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语句在一个基本块内</a:t>
          </a:r>
          <a:r>
            <a:rPr lang="en-US" altLang="zh-CN" sz="1600" kern="12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a:t>
          </a:r>
          <a:r>
            <a:rPr lang="zh-CN" altLang="en-US" sz="1600" kern="12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必须顺序不间断执行</a:t>
          </a:r>
          <a:endParaRPr lang="en-US" altLang="zh-CN" sz="1600" kern="1200" dirty="0">
            <a:solidFill>
              <a:srgbClr val="00B050"/>
            </a:solidFill>
            <a:latin typeface="Courier New" panose="02070309020205020404" pitchFamily="49" charset="0"/>
            <a:ea typeface="幼圆" panose="02010509060101010101" pitchFamily="49" charset="-122"/>
            <a:cs typeface="Courier New" panose="02070309020205020404" pitchFamily="49" charset="0"/>
          </a:endParaRPr>
        </a:p>
      </dsp:txBody>
      <dsp:txXfrm>
        <a:off x="0" y="426414"/>
        <a:ext cx="7480300" cy="1829906"/>
      </dsp:txXfrm>
    </dsp:sp>
    <dsp:sp modelId="{0EE73DC2-E676-4E10-97C0-5249E65A6A9D}">
      <dsp:nvSpPr>
        <dsp:cNvPr id="0" name=""/>
        <dsp:cNvSpPr/>
      </dsp:nvSpPr>
      <dsp:spPr>
        <a:xfrm>
          <a:off x="374015" y="66556"/>
          <a:ext cx="5236210" cy="64799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rPr>
            <a:t>删除冗余存取</a:t>
          </a:r>
        </a:p>
      </dsp:txBody>
      <dsp:txXfrm>
        <a:off x="405648" y="98189"/>
        <a:ext cx="5172944" cy="584731"/>
      </dsp:txXfrm>
    </dsp:sp>
    <dsp:sp modelId="{BA600726-CBEB-4984-B0CB-A59EF882BBFD}">
      <dsp:nvSpPr>
        <dsp:cNvPr id="0" name=""/>
        <dsp:cNvSpPr/>
      </dsp:nvSpPr>
      <dsp:spPr>
        <a:xfrm>
          <a:off x="0" y="2746781"/>
          <a:ext cx="7480300" cy="1596366"/>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432000" rIns="580554"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zh-CN" altLang="en-US" sz="1600" b="1" kern="1200" dirty="0">
              <a:latin typeface="Courier New" panose="02070309020205020404" pitchFamily="49" charset="0"/>
              <a:cs typeface="Courier New" panose="02070309020205020404" pitchFamily="49" charset="0"/>
            </a:rPr>
            <a:t>优化前：</a:t>
          </a:r>
        </a:p>
        <a:p>
          <a:pPr marL="342900" lvl="2" indent="-171450" algn="l" defTabSz="711200">
            <a:lnSpc>
              <a:spcPct val="90000"/>
            </a:lnSpc>
            <a:spcBef>
              <a:spcPct val="0"/>
            </a:spcBef>
            <a:spcAft>
              <a:spcPct val="15000"/>
            </a:spcAft>
            <a:buNone/>
          </a:pPr>
          <a:r>
            <a:rPr lang="en-US" altLang="zh-CN" sz="1600" kern="1200" dirty="0">
              <a:latin typeface="Courier New" panose="02070309020205020404" pitchFamily="49" charset="0"/>
              <a:cs typeface="Courier New" panose="02070309020205020404" pitchFamily="49" charset="0"/>
            </a:rPr>
            <a:t>r2:=3*2</a:t>
          </a:r>
          <a:endParaRPr lang="zh-CN" altLang="en-US" sz="1600" kern="1200" dirty="0">
            <a:latin typeface="Courier New" panose="02070309020205020404" pitchFamily="49" charset="0"/>
            <a:cs typeface="Courier New" panose="02070309020205020404" pitchFamily="49" charset="0"/>
          </a:endParaRPr>
        </a:p>
        <a:p>
          <a:pPr marL="171450" lvl="1" indent="-171450" algn="l" defTabSz="711200">
            <a:lnSpc>
              <a:spcPct val="90000"/>
            </a:lnSpc>
            <a:spcBef>
              <a:spcPct val="0"/>
            </a:spcBef>
            <a:spcAft>
              <a:spcPct val="15000"/>
            </a:spcAft>
            <a:buFont typeface="Arial" panose="020B0604020202020204" pitchFamily="34" charset="0"/>
            <a:buChar char="•"/>
          </a:pPr>
          <a:r>
            <a:rPr lang="zh-CN" altLang="en-US" sz="1600" b="1" kern="1200" dirty="0">
              <a:latin typeface="Courier New" panose="02070309020205020404" pitchFamily="49" charset="0"/>
              <a:cs typeface="Courier New" panose="02070309020205020404" pitchFamily="49" charset="0"/>
            </a:rPr>
            <a:t>优化后：</a:t>
          </a:r>
        </a:p>
        <a:p>
          <a:pPr marL="342900" lvl="2" indent="-171450" algn="l" defTabSz="711200">
            <a:lnSpc>
              <a:spcPct val="90000"/>
            </a:lnSpc>
            <a:spcBef>
              <a:spcPct val="0"/>
            </a:spcBef>
            <a:spcAft>
              <a:spcPct val="15000"/>
            </a:spcAft>
            <a:buNone/>
          </a:pPr>
          <a:r>
            <a:rPr lang="en-US" altLang="zh-CN" sz="1600" kern="1200" dirty="0">
              <a:latin typeface="Courier New" panose="02070309020205020404" pitchFamily="49" charset="0"/>
              <a:cs typeface="Courier New" panose="02070309020205020404" pitchFamily="49" charset="0"/>
            </a:rPr>
            <a:t>r2:=6</a:t>
          </a:r>
          <a:endParaRPr lang="zh-CN" altLang="en-US" sz="1600" kern="1200" dirty="0">
            <a:latin typeface="Courier New" panose="02070309020205020404" pitchFamily="49" charset="0"/>
            <a:cs typeface="Courier New" panose="02070309020205020404" pitchFamily="49" charset="0"/>
          </a:endParaRPr>
        </a:p>
      </dsp:txBody>
      <dsp:txXfrm>
        <a:off x="0" y="2746781"/>
        <a:ext cx="7480300" cy="1596366"/>
      </dsp:txXfrm>
    </dsp:sp>
    <dsp:sp modelId="{76BA888B-D348-4963-AF70-6AD1273C0510}">
      <dsp:nvSpPr>
        <dsp:cNvPr id="0" name=""/>
        <dsp:cNvSpPr/>
      </dsp:nvSpPr>
      <dsp:spPr>
        <a:xfrm>
          <a:off x="374015" y="2441318"/>
          <a:ext cx="5236210" cy="64799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rPr>
            <a:t>合并已知量</a:t>
          </a:r>
        </a:p>
      </dsp:txBody>
      <dsp:txXfrm>
        <a:off x="405648" y="2472951"/>
        <a:ext cx="5172944" cy="5847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AFC8E-1793-4653-8574-AEE928F5F9AB}">
      <dsp:nvSpPr>
        <dsp:cNvPr id="0" name=""/>
        <dsp:cNvSpPr/>
      </dsp:nvSpPr>
      <dsp:spPr>
        <a:xfrm>
          <a:off x="0" y="401681"/>
          <a:ext cx="7480300" cy="18837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270764" rIns="144000"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zh-CN" altLang="en-US" sz="1600" b="1" kern="1200" dirty="0">
              <a:latin typeface="Courier New" panose="02070309020205020404" pitchFamily="49" charset="0"/>
              <a:cs typeface="Courier New" panose="02070309020205020404" pitchFamily="49" charset="0"/>
            </a:rPr>
            <a:t>优化前：</a:t>
          </a:r>
          <a:endParaRPr lang="zh-CN" altLang="en-US" sz="1600" b="1" kern="1200" dirty="0"/>
        </a:p>
        <a:p>
          <a:pPr marL="342900" lvl="2" indent="-171450" algn="l" defTabSz="711200">
            <a:lnSpc>
              <a:spcPct val="90000"/>
            </a:lnSpc>
            <a:spcBef>
              <a:spcPct val="0"/>
            </a:spcBef>
            <a:spcAft>
              <a:spcPct val="15000"/>
            </a:spcAft>
            <a:buNone/>
          </a:pPr>
          <a:r>
            <a:rPr lang="en-US" altLang="zh-CN" sz="1600" kern="1200" dirty="0">
              <a:latin typeface="Courier New" panose="02070309020205020404" pitchFamily="49" charset="0"/>
              <a:cs typeface="Courier New" panose="02070309020205020404" pitchFamily="49" charset="0"/>
            </a:rPr>
            <a:t>r2:=4</a:t>
          </a:r>
          <a:endParaRPr lang="zh-CN" altLang="en-US" sz="1600" kern="1200" dirty="0">
            <a:solidFill>
              <a:srgbClr val="00B050"/>
            </a:solidFill>
            <a:latin typeface="Courier New" panose="02070309020205020404" pitchFamily="49" charset="0"/>
            <a:cs typeface="Courier New" panose="02070309020205020404" pitchFamily="49" charset="0"/>
          </a:endParaRPr>
        </a:p>
        <a:p>
          <a:pPr marL="342900" lvl="2" indent="-171450" algn="l" defTabSz="711200">
            <a:lnSpc>
              <a:spcPct val="90000"/>
            </a:lnSpc>
            <a:spcBef>
              <a:spcPct val="0"/>
            </a:spcBef>
            <a:spcAft>
              <a:spcPct val="15000"/>
            </a:spcAft>
            <a:buNone/>
          </a:pPr>
          <a:r>
            <a:rPr lang="en-US" altLang="zh-CN" sz="1600" kern="1200" dirty="0">
              <a:latin typeface="Courier New" panose="02070309020205020404" pitchFamily="49" charset="0"/>
              <a:cs typeface="Courier New" panose="02070309020205020404" pitchFamily="49" charset="0"/>
            </a:rPr>
            <a:t>r2:=r1+r2</a:t>
          </a:r>
          <a:endParaRPr lang="zh-CN" altLang="en-US" sz="1600" kern="1200" dirty="0">
            <a:solidFill>
              <a:srgbClr val="00B050"/>
            </a:solidFill>
            <a:latin typeface="Courier New" panose="02070309020205020404" pitchFamily="49" charset="0"/>
            <a:cs typeface="Courier New" panose="02070309020205020404" pitchFamily="49" charset="0"/>
          </a:endParaRPr>
        </a:p>
        <a:p>
          <a:pPr marL="171450" lvl="1" indent="-171450" algn="l" defTabSz="711200">
            <a:lnSpc>
              <a:spcPct val="90000"/>
            </a:lnSpc>
            <a:spcBef>
              <a:spcPct val="0"/>
            </a:spcBef>
            <a:spcAft>
              <a:spcPct val="15000"/>
            </a:spcAft>
            <a:buFont typeface="Arial" panose="020B0604020202020204" pitchFamily="34" charset="0"/>
            <a:buChar char="•"/>
          </a:pPr>
          <a:r>
            <a:rPr lang="zh-CN" altLang="en-US" sz="1600" b="1" kern="1200" dirty="0">
              <a:latin typeface="Courier New" panose="02070309020205020404" pitchFamily="49" charset="0"/>
              <a:cs typeface="Courier New" panose="02070309020205020404" pitchFamily="49" charset="0"/>
            </a:rPr>
            <a:t>优化后：</a:t>
          </a:r>
        </a:p>
        <a:p>
          <a:pPr marL="342900" lvl="2" indent="-171450" algn="l" defTabSz="711200">
            <a:lnSpc>
              <a:spcPct val="90000"/>
            </a:lnSpc>
            <a:spcBef>
              <a:spcPct val="0"/>
            </a:spcBef>
            <a:spcAft>
              <a:spcPct val="15000"/>
            </a:spcAft>
            <a:buNone/>
          </a:pPr>
          <a:r>
            <a:rPr lang="en-US" altLang="zh-CN" sz="1600" kern="1200" dirty="0">
              <a:latin typeface="Courier New" panose="02070309020205020404" pitchFamily="49" charset="0"/>
              <a:cs typeface="Courier New" panose="02070309020205020404" pitchFamily="49" charset="0"/>
            </a:rPr>
            <a:t>r2:=4</a:t>
          </a:r>
        </a:p>
        <a:p>
          <a:pPr marL="342900" lvl="2" indent="-171450" algn="l" defTabSz="711200">
            <a:lnSpc>
              <a:spcPct val="90000"/>
            </a:lnSpc>
            <a:spcBef>
              <a:spcPct val="0"/>
            </a:spcBef>
            <a:spcAft>
              <a:spcPct val="15000"/>
            </a:spcAft>
            <a:buNone/>
          </a:pPr>
          <a:r>
            <a:rPr lang="en-US" altLang="zh-CN" sz="1600" kern="1200" dirty="0">
              <a:latin typeface="Courier New" panose="02070309020205020404" pitchFamily="49" charset="0"/>
              <a:cs typeface="Courier New" panose="02070309020205020404" pitchFamily="49" charset="0"/>
            </a:rPr>
            <a:t>r2:=r1+4</a:t>
          </a:r>
        </a:p>
      </dsp:txBody>
      <dsp:txXfrm>
        <a:off x="0" y="401681"/>
        <a:ext cx="7480300" cy="1883700"/>
      </dsp:txXfrm>
    </dsp:sp>
    <dsp:sp modelId="{D98E31A6-20E7-45AC-B915-304D2C4FBC3D}">
      <dsp:nvSpPr>
        <dsp:cNvPr id="0" name=""/>
        <dsp:cNvSpPr/>
      </dsp:nvSpPr>
      <dsp:spPr>
        <a:xfrm>
          <a:off x="374015" y="53428"/>
          <a:ext cx="5236210" cy="6480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rPr>
            <a:t>常量传播</a:t>
          </a:r>
        </a:p>
      </dsp:txBody>
      <dsp:txXfrm>
        <a:off x="405648" y="85061"/>
        <a:ext cx="5172944" cy="584735"/>
      </dsp:txXfrm>
    </dsp:sp>
    <dsp:sp modelId="{EA647FB1-C58C-4FCE-B376-909BD1CE994C}">
      <dsp:nvSpPr>
        <dsp:cNvPr id="0" name=""/>
        <dsp:cNvSpPr/>
      </dsp:nvSpPr>
      <dsp:spPr>
        <a:xfrm>
          <a:off x="0" y="2789732"/>
          <a:ext cx="7480300" cy="16789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270764" rIns="144000"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zh-CN" altLang="en-US" sz="1600" b="1" kern="1200" dirty="0">
              <a:latin typeface="Courier New" panose="02070309020205020404" pitchFamily="49" charset="0"/>
              <a:cs typeface="Courier New" panose="02070309020205020404" pitchFamily="49" charset="0"/>
            </a:rPr>
            <a:t>优化前：</a:t>
          </a:r>
          <a:endParaRPr lang="zh-CN" altLang="en-US" sz="1600" b="1" kern="1200" dirty="0"/>
        </a:p>
        <a:p>
          <a:pPr marL="342900" lvl="2" indent="-171450" algn="l" defTabSz="711200">
            <a:lnSpc>
              <a:spcPct val="90000"/>
            </a:lnSpc>
            <a:spcBef>
              <a:spcPct val="0"/>
            </a:spcBef>
            <a:spcAft>
              <a:spcPct val="15000"/>
            </a:spcAft>
            <a:buNone/>
          </a:pPr>
          <a:r>
            <a:rPr lang="en-US" altLang="zh-CN" sz="1600" kern="1200" dirty="0">
              <a:solidFill>
                <a:schemeClr val="tx1"/>
              </a:solidFill>
              <a:latin typeface="Courier New" panose="02070309020205020404" pitchFamily="49" charset="0"/>
              <a:cs typeface="Courier New" panose="02070309020205020404" pitchFamily="49" charset="0"/>
            </a:rPr>
            <a:t>x:=x+0</a:t>
          </a:r>
          <a:endParaRPr lang="zh-CN" altLang="en-US" sz="1600" kern="1200" dirty="0">
            <a:solidFill>
              <a:schemeClr val="tx1"/>
            </a:solidFill>
            <a:latin typeface="Courier New" panose="02070309020205020404" pitchFamily="49" charset="0"/>
            <a:cs typeface="Courier New" panose="02070309020205020404" pitchFamily="49" charset="0"/>
          </a:endParaRPr>
        </a:p>
        <a:p>
          <a:pPr marL="342900" lvl="2" indent="-171450" algn="l" defTabSz="711200">
            <a:lnSpc>
              <a:spcPct val="90000"/>
            </a:lnSpc>
            <a:spcBef>
              <a:spcPct val="0"/>
            </a:spcBef>
            <a:spcAft>
              <a:spcPct val="15000"/>
            </a:spcAft>
            <a:buNone/>
          </a:pPr>
          <a:r>
            <a:rPr lang="en-US" altLang="zh-CN" sz="1600" kern="1200" dirty="0">
              <a:solidFill>
                <a:schemeClr val="tx1"/>
              </a:solidFill>
              <a:latin typeface="Courier New" panose="02070309020205020404" pitchFamily="49" charset="0"/>
              <a:cs typeface="Courier New" panose="02070309020205020404" pitchFamily="49" charset="0"/>
            </a:rPr>
            <a:t>y:=y*1</a:t>
          </a:r>
          <a:endParaRPr lang="zh-CN" altLang="en-US" sz="1600" kern="1200" dirty="0">
            <a:solidFill>
              <a:schemeClr val="tx1"/>
            </a:solidFill>
            <a:latin typeface="Courier New" panose="02070309020205020404" pitchFamily="49" charset="0"/>
            <a:cs typeface="Courier New" panose="02070309020205020404" pitchFamily="49" charset="0"/>
          </a:endParaRPr>
        </a:p>
        <a:p>
          <a:pPr marL="171450" lvl="1" indent="-171450" algn="l" defTabSz="711200">
            <a:lnSpc>
              <a:spcPct val="90000"/>
            </a:lnSpc>
            <a:spcBef>
              <a:spcPct val="0"/>
            </a:spcBef>
            <a:spcAft>
              <a:spcPct val="15000"/>
            </a:spcAft>
            <a:buFont typeface="Arial" panose="020B0604020202020204" pitchFamily="34" charset="0"/>
            <a:buChar char="•"/>
          </a:pPr>
          <a:r>
            <a:rPr lang="zh-CN" altLang="en-US" sz="1600" b="1" kern="1200" dirty="0">
              <a:latin typeface="Courier New" panose="02070309020205020404" pitchFamily="49" charset="0"/>
              <a:cs typeface="Courier New" panose="02070309020205020404" pitchFamily="49" charset="0"/>
            </a:rPr>
            <a:t>优化后：</a:t>
          </a:r>
        </a:p>
        <a:p>
          <a:pPr marL="342900" lvl="2" indent="-171450" algn="l" defTabSz="711200">
            <a:lnSpc>
              <a:spcPct val="90000"/>
            </a:lnSpc>
            <a:spcBef>
              <a:spcPct val="0"/>
            </a:spcBef>
            <a:spcAft>
              <a:spcPct val="15000"/>
            </a:spcAft>
            <a:buNone/>
          </a:pPr>
          <a:r>
            <a:rPr lang="zh-CN" altLang="en-US" sz="1600" kern="1200" dirty="0">
              <a:latin typeface="Courier New" panose="02070309020205020404" pitchFamily="49" charset="0"/>
              <a:cs typeface="Courier New" panose="02070309020205020404" pitchFamily="49" charset="0"/>
            </a:rPr>
            <a:t>这两条语句可以直接删除</a:t>
          </a:r>
          <a:endParaRPr lang="en-US" altLang="zh-CN" sz="1600" kern="1200" dirty="0">
            <a:latin typeface="Courier New" panose="02070309020205020404" pitchFamily="49" charset="0"/>
            <a:cs typeface="Courier New" panose="02070309020205020404" pitchFamily="49" charset="0"/>
          </a:endParaRPr>
        </a:p>
      </dsp:txBody>
      <dsp:txXfrm>
        <a:off x="0" y="2789732"/>
        <a:ext cx="7480300" cy="1678950"/>
      </dsp:txXfrm>
    </dsp:sp>
    <dsp:sp modelId="{90779897-03E9-4401-ABCB-417396F474F3}">
      <dsp:nvSpPr>
        <dsp:cNvPr id="0" name=""/>
        <dsp:cNvSpPr/>
      </dsp:nvSpPr>
      <dsp:spPr>
        <a:xfrm>
          <a:off x="374015" y="2443318"/>
          <a:ext cx="5236210" cy="6480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rPr>
            <a:t>代数化简</a:t>
          </a:r>
        </a:p>
      </dsp:txBody>
      <dsp:txXfrm>
        <a:off x="405648" y="2474951"/>
        <a:ext cx="5172944" cy="5847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BFA23-11A0-4705-9FB2-50F2C2AC4CCB}">
      <dsp:nvSpPr>
        <dsp:cNvPr id="0" name=""/>
        <dsp:cNvSpPr/>
      </dsp:nvSpPr>
      <dsp:spPr>
        <a:xfrm>
          <a:off x="0" y="441675"/>
          <a:ext cx="7480300" cy="1984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374904" rIns="580554"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zh-CN" altLang="en-US" sz="1600" b="1" kern="1200" dirty="0">
              <a:latin typeface="Courier New" panose="02070309020205020404" pitchFamily="49" charset="0"/>
              <a:cs typeface="Courier New" panose="02070309020205020404" pitchFamily="49" charset="0"/>
            </a:rPr>
            <a:t>优化前：</a:t>
          </a:r>
          <a:endParaRPr lang="zh-CN" altLang="en-US" sz="1600" kern="1200" dirty="0"/>
        </a:p>
        <a:p>
          <a:pPr marL="342900" lvl="2" indent="-171450" algn="l" defTabSz="711200">
            <a:lnSpc>
              <a:spcPct val="90000"/>
            </a:lnSpc>
            <a:spcBef>
              <a:spcPct val="0"/>
            </a:spcBef>
            <a:spcAft>
              <a:spcPct val="15000"/>
            </a:spcAft>
            <a:buNone/>
          </a:pPr>
          <a:r>
            <a:rPr lang="en-US" altLang="zh-CN" sz="1600" kern="1200" dirty="0" err="1">
              <a:latin typeface="Courier New" panose="02070309020205020404" pitchFamily="49" charset="0"/>
              <a:cs typeface="Courier New" panose="02070309020205020404" pitchFamily="49" charset="0"/>
            </a:rPr>
            <a:t>goto</a:t>
          </a:r>
          <a:r>
            <a:rPr lang="en-US" altLang="zh-CN" sz="1600" kern="1200" dirty="0">
              <a:latin typeface="Courier New" panose="02070309020205020404" pitchFamily="49" charset="0"/>
              <a:cs typeface="Courier New" panose="02070309020205020404" pitchFamily="49" charset="0"/>
            </a:rPr>
            <a:t> L1</a:t>
          </a:r>
          <a:endParaRPr lang="zh-CN" altLang="en-US" sz="1600" kern="1200" dirty="0">
            <a:solidFill>
              <a:srgbClr val="00B050"/>
            </a:solidFill>
            <a:latin typeface="Courier New" panose="02070309020205020404" pitchFamily="49" charset="0"/>
            <a:cs typeface="Courier New" panose="02070309020205020404" pitchFamily="49" charset="0"/>
          </a:endParaRPr>
        </a:p>
        <a:p>
          <a:pPr marL="342900" lvl="2" indent="-171450" algn="l" defTabSz="711200">
            <a:lnSpc>
              <a:spcPct val="90000"/>
            </a:lnSpc>
            <a:spcBef>
              <a:spcPct val="0"/>
            </a:spcBef>
            <a:spcAft>
              <a:spcPct val="15000"/>
            </a:spcAft>
            <a:buNone/>
          </a:pPr>
          <a:r>
            <a:rPr lang="en-US" altLang="zh-CN" sz="1600" kern="1200" dirty="0">
              <a:solidFill>
                <a:schemeClr val="tx1"/>
              </a:solidFill>
              <a:latin typeface="Courier New" panose="02070309020205020404" pitchFamily="49" charset="0"/>
              <a:cs typeface="Courier New" panose="02070309020205020404" pitchFamily="49" charset="0"/>
            </a:rPr>
            <a:t>…</a:t>
          </a:r>
          <a:endParaRPr lang="zh-CN" altLang="en-US" sz="1600" kern="1200" dirty="0">
            <a:solidFill>
              <a:schemeClr val="tx1"/>
            </a:solidFill>
            <a:latin typeface="Courier New" panose="02070309020205020404" pitchFamily="49" charset="0"/>
            <a:cs typeface="Courier New" panose="02070309020205020404" pitchFamily="49" charset="0"/>
          </a:endParaRPr>
        </a:p>
        <a:p>
          <a:pPr marL="342900" lvl="2" indent="-171450" algn="l" defTabSz="711200">
            <a:lnSpc>
              <a:spcPct val="90000"/>
            </a:lnSpc>
            <a:spcBef>
              <a:spcPct val="0"/>
            </a:spcBef>
            <a:spcAft>
              <a:spcPct val="15000"/>
            </a:spcAft>
            <a:buNone/>
          </a:pPr>
          <a:r>
            <a:rPr lang="en-US" altLang="zh-CN" sz="1600" kern="1200" dirty="0">
              <a:latin typeface="Courier New" panose="02070309020205020404" pitchFamily="49" charset="0"/>
              <a:cs typeface="Courier New" panose="02070309020205020404" pitchFamily="49" charset="0"/>
            </a:rPr>
            <a:t>L1:goto L2</a:t>
          </a:r>
          <a:endParaRPr lang="zh-CN" altLang="en-US" sz="1600" kern="1200" dirty="0">
            <a:solidFill>
              <a:srgbClr val="00B050"/>
            </a:solidFill>
            <a:latin typeface="Courier New" panose="02070309020205020404" pitchFamily="49" charset="0"/>
            <a:cs typeface="Courier New" panose="02070309020205020404" pitchFamily="49" charset="0"/>
          </a:endParaRPr>
        </a:p>
        <a:p>
          <a:pPr marL="171450" lvl="1" indent="-171450" algn="l" defTabSz="711200">
            <a:lnSpc>
              <a:spcPct val="90000"/>
            </a:lnSpc>
            <a:spcBef>
              <a:spcPct val="0"/>
            </a:spcBef>
            <a:spcAft>
              <a:spcPct val="15000"/>
            </a:spcAft>
            <a:buChar char="•"/>
          </a:pPr>
          <a:r>
            <a:rPr lang="zh-CN" altLang="en-US" sz="1600" b="1" kern="1200" dirty="0">
              <a:latin typeface="Courier New" panose="02070309020205020404" pitchFamily="49" charset="0"/>
              <a:cs typeface="Courier New" panose="02070309020205020404" pitchFamily="49" charset="0"/>
            </a:rPr>
            <a:t>优化后：</a:t>
          </a:r>
        </a:p>
        <a:p>
          <a:pPr marL="342900" lvl="2" indent="-171450" algn="l" defTabSz="711200">
            <a:lnSpc>
              <a:spcPct val="90000"/>
            </a:lnSpc>
            <a:spcBef>
              <a:spcPct val="0"/>
            </a:spcBef>
            <a:spcAft>
              <a:spcPct val="15000"/>
            </a:spcAft>
            <a:buNone/>
          </a:pPr>
          <a:r>
            <a:rPr lang="en-US" altLang="zh-CN" sz="1600" kern="1200" dirty="0" err="1">
              <a:latin typeface="Courier New" panose="02070309020205020404" pitchFamily="49" charset="0"/>
              <a:cs typeface="Courier New" panose="02070309020205020404" pitchFamily="49" charset="0"/>
            </a:rPr>
            <a:t>goto</a:t>
          </a:r>
          <a:r>
            <a:rPr lang="en-US" altLang="zh-CN" sz="1600" kern="1200" dirty="0">
              <a:latin typeface="Courier New" panose="02070309020205020404" pitchFamily="49" charset="0"/>
              <a:cs typeface="Courier New" panose="02070309020205020404" pitchFamily="49" charset="0"/>
            </a:rPr>
            <a:t> L2</a:t>
          </a:r>
        </a:p>
      </dsp:txBody>
      <dsp:txXfrm>
        <a:off x="0" y="441675"/>
        <a:ext cx="7480300" cy="1984500"/>
      </dsp:txXfrm>
    </dsp:sp>
    <dsp:sp modelId="{D91C9D97-F059-450A-B051-C56CD842D28D}">
      <dsp:nvSpPr>
        <dsp:cNvPr id="0" name=""/>
        <dsp:cNvSpPr/>
      </dsp:nvSpPr>
      <dsp:spPr>
        <a:xfrm>
          <a:off x="374015" y="59357"/>
          <a:ext cx="5236210" cy="6479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rPr>
            <a:t>控制流优化</a:t>
          </a:r>
        </a:p>
      </dsp:txBody>
      <dsp:txXfrm>
        <a:off x="405648" y="90990"/>
        <a:ext cx="5172944" cy="584732"/>
      </dsp:txXfrm>
    </dsp:sp>
    <dsp:sp modelId="{7A9EB9F9-2128-4F5E-AA94-C0F94F36C512}">
      <dsp:nvSpPr>
        <dsp:cNvPr id="0" name=""/>
        <dsp:cNvSpPr/>
      </dsp:nvSpPr>
      <dsp:spPr>
        <a:xfrm>
          <a:off x="0" y="2850162"/>
          <a:ext cx="7480300" cy="17577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374904" rIns="580554"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zh-CN" altLang="en-US" sz="1600" b="1" kern="1200" dirty="0">
              <a:latin typeface="Courier New" panose="02070309020205020404" pitchFamily="49" charset="0"/>
              <a:cs typeface="Courier New" panose="02070309020205020404" pitchFamily="49" charset="0"/>
            </a:rPr>
            <a:t>优化前：</a:t>
          </a:r>
          <a:r>
            <a:rPr lang="en-US" altLang="zh-CN" sz="1600" b="1" kern="1200" dirty="0">
              <a:latin typeface="Courier New" panose="02070309020205020404" pitchFamily="49" charset="0"/>
              <a:cs typeface="Courier New" panose="02070309020205020404" pitchFamily="49" charset="0"/>
            </a:rPr>
            <a:t>	</a:t>
          </a:r>
          <a:r>
            <a:rPr lang="en-US" altLang="zh-CN" sz="1600" kern="12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a:t>
          </a:r>
          <a:r>
            <a:rPr lang="zh-CN" altLang="en-US" sz="1600" kern="12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删除逻辑上的死代码</a:t>
          </a:r>
          <a:endParaRPr lang="zh-CN" altLang="en-US" sz="1600" kern="1200" dirty="0"/>
        </a:p>
        <a:p>
          <a:pPr marL="342900" lvl="2" indent="-171450" algn="l" defTabSz="711200">
            <a:lnSpc>
              <a:spcPct val="90000"/>
            </a:lnSpc>
            <a:spcBef>
              <a:spcPct val="0"/>
            </a:spcBef>
            <a:spcAft>
              <a:spcPct val="15000"/>
            </a:spcAft>
            <a:buNone/>
          </a:pPr>
          <a:r>
            <a:rPr lang="en-US" altLang="zh-CN" sz="1600" kern="1200" dirty="0">
              <a:latin typeface="Courier New" panose="02070309020205020404" pitchFamily="49" charset="0"/>
              <a:cs typeface="Courier New" panose="02070309020205020404" pitchFamily="49" charset="0"/>
            </a:rPr>
            <a:t>debug:=false</a:t>
          </a:r>
          <a:endParaRPr lang="zh-CN" altLang="en-US" sz="1600" kern="1200" dirty="0">
            <a:solidFill>
              <a:srgbClr val="00B050"/>
            </a:solidFill>
            <a:latin typeface="Courier New" panose="02070309020205020404" pitchFamily="49" charset="0"/>
            <a:cs typeface="Courier New" panose="02070309020205020404" pitchFamily="49" charset="0"/>
          </a:endParaRPr>
        </a:p>
        <a:p>
          <a:pPr marL="342900" lvl="2" indent="-171450" algn="l" defTabSz="711200">
            <a:lnSpc>
              <a:spcPct val="90000"/>
            </a:lnSpc>
            <a:spcBef>
              <a:spcPct val="0"/>
            </a:spcBef>
            <a:spcAft>
              <a:spcPct val="15000"/>
            </a:spcAft>
            <a:buNone/>
          </a:pPr>
          <a:r>
            <a:rPr lang="en-US" altLang="zh-CN" sz="1600" kern="1200" dirty="0">
              <a:latin typeface="Courier New" panose="02070309020205020404" pitchFamily="49" charset="0"/>
              <a:cs typeface="Courier New" panose="02070309020205020404" pitchFamily="49" charset="0"/>
            </a:rPr>
            <a:t>if debug print …</a:t>
          </a:r>
          <a:endParaRPr lang="zh-CN" altLang="en-US" sz="1600" kern="1200" dirty="0">
            <a:solidFill>
              <a:srgbClr val="00B050"/>
            </a:solidFill>
            <a:latin typeface="Courier New" panose="02070309020205020404" pitchFamily="49" charset="0"/>
            <a:cs typeface="Courier New" panose="02070309020205020404" pitchFamily="49" charset="0"/>
          </a:endParaRPr>
        </a:p>
        <a:p>
          <a:pPr marL="171450" lvl="1" indent="-171450" algn="l" defTabSz="711200">
            <a:lnSpc>
              <a:spcPct val="90000"/>
            </a:lnSpc>
            <a:spcBef>
              <a:spcPct val="0"/>
            </a:spcBef>
            <a:spcAft>
              <a:spcPct val="15000"/>
            </a:spcAft>
            <a:buChar char="•"/>
          </a:pPr>
          <a:r>
            <a:rPr lang="zh-CN" altLang="en-US" sz="1600" b="1" kern="1200" dirty="0">
              <a:latin typeface="Courier New" panose="02070309020205020404" pitchFamily="49" charset="0"/>
              <a:cs typeface="Courier New" panose="02070309020205020404" pitchFamily="49" charset="0"/>
            </a:rPr>
            <a:t>优化后：</a:t>
          </a:r>
        </a:p>
        <a:p>
          <a:pPr marL="342900" lvl="2" indent="-171450" algn="l" defTabSz="711200">
            <a:lnSpc>
              <a:spcPct val="90000"/>
            </a:lnSpc>
            <a:spcBef>
              <a:spcPct val="0"/>
            </a:spcBef>
            <a:spcAft>
              <a:spcPct val="15000"/>
            </a:spcAft>
            <a:buNone/>
          </a:pPr>
          <a:r>
            <a:rPr lang="en-US" altLang="zh-CN" sz="1600" kern="1200" dirty="0">
              <a:latin typeface="Courier New" panose="02070309020205020404" pitchFamily="49" charset="0"/>
              <a:cs typeface="Courier New" panose="02070309020205020404" pitchFamily="49" charset="0"/>
            </a:rPr>
            <a:t>debug:=false…</a:t>
          </a:r>
        </a:p>
      </dsp:txBody>
      <dsp:txXfrm>
        <a:off x="0" y="2850162"/>
        <a:ext cx="7480300" cy="1757700"/>
      </dsp:txXfrm>
    </dsp:sp>
    <dsp:sp modelId="{2A10273F-78EE-4D1B-BA01-C633CC19C465}">
      <dsp:nvSpPr>
        <dsp:cNvPr id="0" name=""/>
        <dsp:cNvSpPr/>
      </dsp:nvSpPr>
      <dsp:spPr>
        <a:xfrm>
          <a:off x="374015" y="2467843"/>
          <a:ext cx="5236210" cy="6479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rPr>
            <a:t>死代码删除</a:t>
          </a:r>
        </a:p>
      </dsp:txBody>
      <dsp:txXfrm>
        <a:off x="405648" y="2499476"/>
        <a:ext cx="5172944" cy="5847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2FB5A-3E09-434D-AB79-0098C4BEDD35}">
      <dsp:nvSpPr>
        <dsp:cNvPr id="0" name=""/>
        <dsp:cNvSpPr/>
      </dsp:nvSpPr>
      <dsp:spPr>
        <a:xfrm>
          <a:off x="0" y="378146"/>
          <a:ext cx="7480300" cy="21483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458216" rIns="360000"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zh-CN" altLang="en-US" sz="1600" b="1" kern="1200" dirty="0">
              <a:latin typeface="Courier New" panose="02070309020205020404" pitchFamily="49" charset="0"/>
              <a:cs typeface="Courier New" panose="02070309020205020404" pitchFamily="49" charset="0"/>
            </a:rPr>
            <a:t>优化前：</a:t>
          </a:r>
          <a:r>
            <a:rPr lang="en-US" altLang="zh-CN" sz="1600" b="1" kern="1200" dirty="0">
              <a:latin typeface="Courier New" panose="02070309020205020404" pitchFamily="49" charset="0"/>
              <a:cs typeface="Courier New" panose="02070309020205020404" pitchFamily="49" charset="0"/>
            </a:rPr>
            <a:t>	</a:t>
          </a:r>
          <a:r>
            <a:rPr lang="en-US" altLang="zh-CN" sz="1600" kern="12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a:t>
          </a:r>
          <a:r>
            <a:rPr lang="zh-CN" altLang="en-US" sz="1600" kern="12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适当改变运算强度改进代码执行效率 </a:t>
          </a:r>
          <a:endParaRPr lang="zh-CN" altLang="en-US" sz="1600" kern="1200" dirty="0"/>
        </a:p>
        <a:p>
          <a:pPr marL="342900" lvl="2" indent="-171450" algn="l" defTabSz="711200">
            <a:lnSpc>
              <a:spcPct val="90000"/>
            </a:lnSpc>
            <a:spcBef>
              <a:spcPct val="0"/>
            </a:spcBef>
            <a:spcAft>
              <a:spcPct val="15000"/>
            </a:spcAft>
            <a:buNone/>
          </a:pPr>
          <a:r>
            <a:rPr lang="en-US" altLang="zh-CN" sz="1600" kern="1200" dirty="0">
              <a:latin typeface="Courier New" panose="02070309020205020404" pitchFamily="49" charset="0"/>
              <a:cs typeface="Courier New" panose="02070309020205020404" pitchFamily="49" charset="0"/>
            </a:rPr>
            <a:t>x:=2*f</a:t>
          </a:r>
          <a:endParaRPr lang="zh-CN" altLang="en-US" sz="1600" kern="1200" dirty="0">
            <a:solidFill>
              <a:srgbClr val="00B050"/>
            </a:solidFill>
            <a:latin typeface="Courier New" panose="02070309020205020404" pitchFamily="49" charset="0"/>
            <a:cs typeface="Courier New" panose="02070309020205020404" pitchFamily="49" charset="0"/>
          </a:endParaRPr>
        </a:p>
        <a:p>
          <a:pPr marL="342900" lvl="2" indent="-171450" algn="l" defTabSz="711200">
            <a:lnSpc>
              <a:spcPct val="90000"/>
            </a:lnSpc>
            <a:spcBef>
              <a:spcPct val="0"/>
            </a:spcBef>
            <a:spcAft>
              <a:spcPct val="15000"/>
            </a:spcAft>
            <a:buNone/>
          </a:pPr>
          <a:r>
            <a:rPr lang="en-US" altLang="zh-CN" sz="1600" kern="1200" dirty="0">
              <a:solidFill>
                <a:schemeClr val="tx1"/>
              </a:solidFill>
              <a:latin typeface="Courier New" panose="02070309020205020404" pitchFamily="49" charset="0"/>
              <a:cs typeface="Courier New" panose="02070309020205020404" pitchFamily="49" charset="0"/>
            </a:rPr>
            <a:t>y:=f/2</a:t>
          </a:r>
          <a:endParaRPr lang="zh-CN" altLang="en-US" sz="1600" kern="1200" dirty="0">
            <a:solidFill>
              <a:schemeClr val="tx1"/>
            </a:solidFill>
            <a:latin typeface="Courier New" panose="02070309020205020404" pitchFamily="49" charset="0"/>
            <a:cs typeface="Courier New" panose="02070309020205020404" pitchFamily="49" charset="0"/>
          </a:endParaRPr>
        </a:p>
        <a:p>
          <a:pPr marL="171450" lvl="1" indent="-171450" algn="l" defTabSz="711200">
            <a:lnSpc>
              <a:spcPct val="90000"/>
            </a:lnSpc>
            <a:spcBef>
              <a:spcPct val="0"/>
            </a:spcBef>
            <a:spcAft>
              <a:spcPct val="15000"/>
            </a:spcAft>
            <a:buChar char="•"/>
          </a:pPr>
          <a:r>
            <a:rPr lang="zh-CN" altLang="en-US" sz="1600" b="1" kern="1200" dirty="0">
              <a:latin typeface="Courier New" panose="02070309020205020404" pitchFamily="49" charset="0"/>
              <a:cs typeface="Courier New" panose="02070309020205020404" pitchFamily="49" charset="0"/>
            </a:rPr>
            <a:t>优化后：</a:t>
          </a:r>
        </a:p>
        <a:p>
          <a:pPr marL="342900" lvl="2" indent="-171450" algn="l" defTabSz="711200">
            <a:lnSpc>
              <a:spcPct val="90000"/>
            </a:lnSpc>
            <a:spcBef>
              <a:spcPct val="0"/>
            </a:spcBef>
            <a:spcAft>
              <a:spcPct val="15000"/>
            </a:spcAft>
            <a:buNone/>
          </a:pPr>
          <a:r>
            <a:rPr lang="en-US" altLang="zh-CN" sz="1600" kern="1200" dirty="0">
              <a:latin typeface="Courier New" panose="02070309020205020404" pitchFamily="49" charset="0"/>
              <a:cs typeface="Courier New" panose="02070309020205020404" pitchFamily="49" charset="0"/>
            </a:rPr>
            <a:t>x:=f+f	</a:t>
          </a:r>
          <a:r>
            <a:rPr lang="en-US" altLang="zh-CN" sz="1600" kern="12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a:t>
          </a:r>
          <a:r>
            <a:rPr lang="zh-CN" altLang="en-US" sz="1600" kern="12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加法强度</a:t>
          </a:r>
          <a:r>
            <a:rPr lang="en-US" altLang="zh-CN" sz="1600" kern="12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&lt;</a:t>
          </a:r>
          <a:r>
            <a:rPr lang="zh-CN" altLang="en-US" sz="1600" kern="1200" dirty="0">
              <a:solidFill>
                <a:srgbClr val="00B050"/>
              </a:solidFill>
              <a:latin typeface="Courier New" panose="02070309020205020404" pitchFamily="49" charset="0"/>
              <a:ea typeface="幼圆" panose="02010509060101010101" pitchFamily="49" charset="-122"/>
              <a:cs typeface="Courier New" panose="02070309020205020404" pitchFamily="49" charset="0"/>
            </a:rPr>
            <a:t>乘法强度</a:t>
          </a:r>
          <a:endParaRPr lang="zh-CN" altLang="en-US" sz="1600" kern="1200" dirty="0">
            <a:latin typeface="Courier New" panose="02070309020205020404" pitchFamily="49" charset="0"/>
            <a:cs typeface="Courier New" panose="02070309020205020404" pitchFamily="49" charset="0"/>
          </a:endParaRPr>
        </a:p>
        <a:p>
          <a:pPr marL="342900" lvl="2" indent="-171450" algn="l" defTabSz="711200">
            <a:lnSpc>
              <a:spcPct val="90000"/>
            </a:lnSpc>
            <a:spcBef>
              <a:spcPct val="0"/>
            </a:spcBef>
            <a:spcAft>
              <a:spcPct val="15000"/>
            </a:spcAft>
            <a:buNone/>
          </a:pPr>
          <a:r>
            <a:rPr lang="en-US" altLang="zh-CN" sz="1600" kern="1200" dirty="0">
              <a:latin typeface="Courier New" panose="02070309020205020404" pitchFamily="49" charset="0"/>
              <a:cs typeface="Courier New" panose="02070309020205020404" pitchFamily="49" charset="0"/>
            </a:rPr>
            <a:t>Y:=f&gt;&gt;1	</a:t>
          </a:r>
          <a:r>
            <a:rPr lang="en-US" altLang="zh-CN" sz="1600" kern="1200" dirty="0">
              <a:solidFill>
                <a:srgbClr val="00B050"/>
              </a:solidFill>
              <a:latin typeface="Courier New" panose="02070309020205020404" pitchFamily="49" charset="0"/>
              <a:ea typeface="+mn-ea"/>
              <a:cs typeface="Courier New" panose="02070309020205020404" pitchFamily="49" charset="0"/>
            </a:rPr>
            <a:t>//</a:t>
          </a:r>
          <a:r>
            <a:rPr lang="zh-CN" altLang="en-US" sz="1600" kern="1200" dirty="0">
              <a:solidFill>
                <a:srgbClr val="00B050"/>
              </a:solidFill>
              <a:latin typeface="Courier New" panose="02070309020205020404" pitchFamily="49" charset="0"/>
              <a:ea typeface="+mn-ea"/>
              <a:cs typeface="Courier New" panose="02070309020205020404" pitchFamily="49" charset="0"/>
            </a:rPr>
            <a:t>移位强度</a:t>
          </a:r>
          <a:r>
            <a:rPr lang="en-US" altLang="zh-CN" sz="1600" kern="1200" dirty="0">
              <a:solidFill>
                <a:srgbClr val="00B050"/>
              </a:solidFill>
              <a:latin typeface="Courier New" panose="02070309020205020404" pitchFamily="49" charset="0"/>
              <a:ea typeface="+mn-ea"/>
              <a:cs typeface="Courier New" panose="02070309020205020404" pitchFamily="49" charset="0"/>
            </a:rPr>
            <a:t>&lt;</a:t>
          </a:r>
          <a:r>
            <a:rPr lang="zh-CN" altLang="en-US" sz="1600" kern="1200" dirty="0">
              <a:solidFill>
                <a:srgbClr val="00B050"/>
              </a:solidFill>
              <a:latin typeface="Courier New" panose="02070309020205020404" pitchFamily="49" charset="0"/>
              <a:ea typeface="+mn-ea"/>
              <a:cs typeface="Courier New" panose="02070309020205020404" pitchFamily="49" charset="0"/>
            </a:rPr>
            <a:t>除法强度</a:t>
          </a:r>
          <a:endParaRPr lang="zh-CN" altLang="en-US" sz="1600" kern="1200" dirty="0">
            <a:latin typeface="Courier New" panose="02070309020205020404" pitchFamily="49" charset="0"/>
            <a:cs typeface="Courier New" panose="02070309020205020404" pitchFamily="49" charset="0"/>
          </a:endParaRPr>
        </a:p>
      </dsp:txBody>
      <dsp:txXfrm>
        <a:off x="0" y="378146"/>
        <a:ext cx="7480300" cy="2148300"/>
      </dsp:txXfrm>
    </dsp:sp>
    <dsp:sp modelId="{E97F77F4-9929-4DD2-BE8C-2DD3CA3D1392}">
      <dsp:nvSpPr>
        <dsp:cNvPr id="0" name=""/>
        <dsp:cNvSpPr/>
      </dsp:nvSpPr>
      <dsp:spPr>
        <a:xfrm>
          <a:off x="374015" y="53426"/>
          <a:ext cx="523621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rPr>
            <a:t>强度削弱</a:t>
          </a:r>
        </a:p>
      </dsp:txBody>
      <dsp:txXfrm>
        <a:off x="405718" y="85129"/>
        <a:ext cx="5172804" cy="586034"/>
      </dsp:txXfrm>
    </dsp:sp>
    <dsp:sp modelId="{187FDACF-6A7F-40DD-BA10-2063E2B7F713}">
      <dsp:nvSpPr>
        <dsp:cNvPr id="0" name=""/>
        <dsp:cNvSpPr/>
      </dsp:nvSpPr>
      <dsp:spPr>
        <a:xfrm>
          <a:off x="0" y="2932513"/>
          <a:ext cx="7480300" cy="1663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458216" rIns="580554"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zh-CN" altLang="en-US" sz="1600" b="1" kern="1200" dirty="0">
              <a:latin typeface="Courier New" panose="02070309020205020404" pitchFamily="49" charset="0"/>
              <a:cs typeface="Courier New" panose="02070309020205020404" pitchFamily="49" charset="0"/>
            </a:rPr>
            <a:t>针对目标机特点使用惯用指令代替代价价高的指令</a:t>
          </a:r>
          <a:endParaRPr lang="zh-CN" altLang="en-US" sz="1600" kern="1200" dirty="0"/>
        </a:p>
        <a:p>
          <a:pPr marL="171450" lvl="1" indent="-171450" algn="l" defTabSz="711200">
            <a:lnSpc>
              <a:spcPct val="90000"/>
            </a:lnSpc>
            <a:spcBef>
              <a:spcPct val="0"/>
            </a:spcBef>
            <a:spcAft>
              <a:spcPct val="15000"/>
            </a:spcAft>
            <a:buFont typeface="Arial" panose="020B0604020202020204" pitchFamily="34" charset="0"/>
            <a:buChar char="•"/>
          </a:pPr>
          <a:r>
            <a:rPr lang="zh-CN" altLang="en-US" sz="1600" b="1" kern="1200" dirty="0">
              <a:latin typeface="Courier New" panose="02070309020205020404" pitchFamily="49" charset="0"/>
              <a:cs typeface="Courier New" panose="02070309020205020404" pitchFamily="49" charset="0"/>
            </a:rPr>
            <a:t>如：</a:t>
          </a:r>
          <a:endParaRPr lang="zh-CN" altLang="en-US" sz="1600" kern="1200" dirty="0"/>
        </a:p>
        <a:p>
          <a:pPr marL="342900" lvl="2" indent="-171450" algn="l" defTabSz="711200">
            <a:lnSpc>
              <a:spcPct val="90000"/>
            </a:lnSpc>
            <a:spcBef>
              <a:spcPct val="0"/>
            </a:spcBef>
            <a:spcAft>
              <a:spcPct val="15000"/>
            </a:spcAft>
            <a:buChar char="•"/>
          </a:pPr>
          <a:r>
            <a:rPr lang="zh-CN" altLang="en-US" sz="1600" kern="1200" dirty="0"/>
            <a:t>使用</a:t>
          </a:r>
          <a:r>
            <a:rPr lang="en-US" altLang="zh-CN" sz="1600" kern="1200" dirty="0"/>
            <a:t>INC</a:t>
          </a:r>
          <a:r>
            <a:rPr lang="zh-CN" altLang="en-US" sz="1600" kern="1200" dirty="0"/>
            <a:t>指令代替</a:t>
          </a:r>
          <a:r>
            <a:rPr lang="en-US" altLang="zh-CN" sz="1600" kern="1200" dirty="0"/>
            <a:t>ADD</a:t>
          </a:r>
          <a:r>
            <a:rPr lang="zh-CN" altLang="en-US" sz="1600" kern="1200" dirty="0"/>
            <a:t>指令</a:t>
          </a:r>
        </a:p>
        <a:p>
          <a:pPr marL="342900" lvl="2" indent="-171450" algn="l" defTabSz="711200">
            <a:lnSpc>
              <a:spcPct val="90000"/>
            </a:lnSpc>
            <a:spcBef>
              <a:spcPct val="0"/>
            </a:spcBef>
            <a:spcAft>
              <a:spcPct val="15000"/>
            </a:spcAft>
            <a:buChar char="•"/>
          </a:pPr>
          <a:r>
            <a:rPr lang="zh-CN" altLang="en-US" sz="1600" kern="1200" dirty="0"/>
            <a:t>使用</a:t>
          </a:r>
          <a:r>
            <a:rPr lang="en-US" altLang="zh-CN" sz="1600" kern="1200" dirty="0"/>
            <a:t>SHL 1 </a:t>
          </a:r>
          <a:r>
            <a:rPr lang="zh-CN" altLang="en-US" sz="1600" kern="1200" dirty="0"/>
            <a:t>指令代替</a:t>
          </a:r>
          <a:r>
            <a:rPr lang="en-US" altLang="zh-CN" sz="1600" kern="1200" dirty="0"/>
            <a:t>MUL 2</a:t>
          </a:r>
          <a:r>
            <a:rPr lang="zh-CN" altLang="en-US" sz="1600" kern="1200" dirty="0"/>
            <a:t>指令</a:t>
          </a:r>
        </a:p>
      </dsp:txBody>
      <dsp:txXfrm>
        <a:off x="0" y="2932513"/>
        <a:ext cx="7480300" cy="1663200"/>
      </dsp:txXfrm>
    </dsp:sp>
    <dsp:sp modelId="{93CF58F2-CA8E-43E4-8839-88DC67527527}">
      <dsp:nvSpPr>
        <dsp:cNvPr id="0" name=""/>
        <dsp:cNvSpPr/>
      </dsp:nvSpPr>
      <dsp:spPr>
        <a:xfrm>
          <a:off x="374015" y="2607793"/>
          <a:ext cx="523621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rPr>
            <a:t>使用目标机惯用指令</a:t>
          </a:r>
        </a:p>
      </dsp:txBody>
      <dsp:txXfrm>
        <a:off x="405718" y="2639496"/>
        <a:ext cx="5172804" cy="5860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6383A-6076-4F56-96E6-89D549954C44}">
      <dsp:nvSpPr>
        <dsp:cNvPr id="0" name=""/>
        <dsp:cNvSpPr/>
      </dsp:nvSpPr>
      <dsp:spPr>
        <a:xfrm>
          <a:off x="0" y="258324"/>
          <a:ext cx="7024626" cy="1008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3248" rIns="144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以一</a:t>
          </a:r>
          <a:r>
            <a:rPr lang="zh-CN" altLang="en-US" sz="1800" kern="1200" dirty="0">
              <a:solidFill>
                <a:srgbClr val="FF0000"/>
              </a:solidFill>
              <a:effectLst>
                <a:outerShdw blurRad="38100" dist="38100" dir="2700000" algn="tl">
                  <a:srgbClr val="000000"/>
                </a:outerShdw>
              </a:effectLst>
              <a:latin typeface="Century Gothic"/>
              <a:ea typeface="黑体" pitchFamily="2" charset="-122"/>
              <a:cs typeface="+mn-cs"/>
            </a:rPr>
            <a:t>标识符</a:t>
          </a:r>
          <a:r>
            <a:rPr lang="en-US" altLang="zh-CN" sz="1800" kern="1200" dirty="0">
              <a:solidFill>
                <a:srgbClr val="FF0000"/>
              </a:solidFill>
              <a:effectLst>
                <a:outerShdw blurRad="38100" dist="38100" dir="2700000" algn="tl">
                  <a:srgbClr val="000000"/>
                </a:outerShdw>
              </a:effectLst>
              <a:latin typeface="Century Gothic"/>
              <a:ea typeface="黑体" pitchFamily="2" charset="-122"/>
              <a:cs typeface="+mn-cs"/>
            </a:rPr>
            <a:t>(</a:t>
          </a:r>
          <a:r>
            <a:rPr lang="zh-CN" altLang="en-US" sz="1800" kern="1200" dirty="0">
              <a:solidFill>
                <a:srgbClr val="FF0000"/>
              </a:solidFill>
              <a:effectLst>
                <a:outerShdw blurRad="38100" dist="38100" dir="2700000" algn="tl">
                  <a:srgbClr val="000000"/>
                </a:outerShdw>
              </a:effectLst>
              <a:latin typeface="Century Gothic"/>
              <a:ea typeface="黑体" pitchFamily="2" charset="-122"/>
              <a:cs typeface="+mn-cs"/>
            </a:rPr>
            <a:t>变量名</a:t>
          </a:r>
          <a:r>
            <a:rPr lang="en-US" altLang="zh-CN" sz="1800" kern="1200" dirty="0">
              <a:solidFill>
                <a:srgbClr val="FF0000"/>
              </a:solidFill>
              <a:effectLst>
                <a:outerShdw blurRad="38100" dist="38100" dir="2700000" algn="tl">
                  <a:srgbClr val="000000"/>
                </a:outerShdw>
              </a:effectLst>
              <a:latin typeface="Century Gothic"/>
              <a:ea typeface="黑体" pitchFamily="2" charset="-122"/>
              <a:cs typeface="+mn-cs"/>
            </a:rPr>
            <a:t>)</a:t>
          </a:r>
          <a:r>
            <a:rPr lang="zh-CN" altLang="en-US" sz="1800" kern="1200" dirty="0">
              <a:solidFill>
                <a:srgbClr val="FF0000"/>
              </a:solidFill>
              <a:effectLst>
                <a:outerShdw blurRad="38100" dist="38100" dir="2700000" algn="tl">
                  <a:srgbClr val="000000"/>
                </a:outerShdw>
              </a:effectLst>
              <a:latin typeface="Century Gothic"/>
              <a:ea typeface="黑体" pitchFamily="2" charset="-122"/>
              <a:cs typeface="+mn-cs"/>
            </a:rPr>
            <a:t>或常数</a:t>
          </a:r>
          <a:r>
            <a:rPr lang="zh-CN" altLang="en-US" sz="1800" kern="1200" dirty="0"/>
            <a:t>作为</a:t>
          </a:r>
          <a:r>
            <a:rPr lang="zh-CN" altLang="en-US" sz="1800" kern="1200" dirty="0">
              <a:solidFill>
                <a:srgbClr val="008000"/>
              </a:solidFill>
              <a:effectLst>
                <a:outerShdw blurRad="38100" dist="38100" dir="2700000" algn="tl">
                  <a:srgbClr val="000000"/>
                </a:outerShdw>
              </a:effectLst>
              <a:ea typeface="黑体" pitchFamily="2" charset="-122"/>
            </a:rPr>
            <a:t>标记</a:t>
          </a:r>
          <a:r>
            <a:rPr lang="zh-CN" altLang="en-US" sz="1800" kern="1200" dirty="0"/>
            <a:t>，表示该节点代表该变量或常数</a:t>
          </a:r>
        </a:p>
      </dsp:txBody>
      <dsp:txXfrm>
        <a:off x="0" y="258324"/>
        <a:ext cx="7024626" cy="1008000"/>
      </dsp:txXfrm>
    </dsp:sp>
    <dsp:sp modelId="{1E2F0C17-8C3D-45BF-A3C0-B632EA9C832D}">
      <dsp:nvSpPr>
        <dsp:cNvPr id="0" name=""/>
        <dsp:cNvSpPr/>
      </dsp:nvSpPr>
      <dsp:spPr>
        <a:xfrm>
          <a:off x="351231" y="22164"/>
          <a:ext cx="4917238"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5860" tIns="0" rIns="185860"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rPr>
            <a:t>图的叶节点（即无后继的节点）</a:t>
          </a:r>
        </a:p>
      </dsp:txBody>
      <dsp:txXfrm>
        <a:off x="374288" y="45221"/>
        <a:ext cx="4871124" cy="426206"/>
      </dsp:txXfrm>
    </dsp:sp>
    <dsp:sp modelId="{70F48CB3-181A-40EF-BE25-A0E1A31555BE}">
      <dsp:nvSpPr>
        <dsp:cNvPr id="0" name=""/>
        <dsp:cNvSpPr/>
      </dsp:nvSpPr>
      <dsp:spPr>
        <a:xfrm>
          <a:off x="0" y="1588884"/>
          <a:ext cx="7024626" cy="1008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3248" rIns="144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以一</a:t>
          </a:r>
          <a:r>
            <a:rPr lang="zh-CN" altLang="en-US" sz="1800" kern="1200" dirty="0">
              <a:solidFill>
                <a:srgbClr val="FF0000"/>
              </a:solidFill>
              <a:effectLst>
                <a:outerShdw blurRad="38100" dist="38100" dir="2700000" algn="tl">
                  <a:srgbClr val="000000"/>
                </a:outerShdw>
              </a:effectLst>
              <a:latin typeface="Century Gothic"/>
              <a:ea typeface="黑体" pitchFamily="2" charset="-122"/>
              <a:cs typeface="+mn-cs"/>
            </a:rPr>
            <a:t>运算符</a:t>
          </a:r>
          <a:r>
            <a:rPr lang="zh-CN" altLang="en-US" sz="1800" kern="1200" dirty="0"/>
            <a:t>作为</a:t>
          </a:r>
          <a:r>
            <a:rPr lang="zh-CN" altLang="en-US" sz="1800" kern="1200" dirty="0">
              <a:solidFill>
                <a:srgbClr val="008000"/>
              </a:solidFill>
              <a:effectLst>
                <a:outerShdw blurRad="38100" dist="38100" dir="2700000" algn="tl">
                  <a:srgbClr val="000000"/>
                </a:outerShdw>
              </a:effectLst>
              <a:ea typeface="黑体" pitchFamily="2" charset="-122"/>
            </a:rPr>
            <a:t>标记</a:t>
          </a:r>
          <a:r>
            <a:rPr lang="zh-CN" altLang="en-US" sz="1800" kern="1200" dirty="0"/>
            <a:t>，表示该节点代表应用该运算符对其后继节点所代表的值进行运算的结果</a:t>
          </a:r>
        </a:p>
      </dsp:txBody>
      <dsp:txXfrm>
        <a:off x="0" y="1588884"/>
        <a:ext cx="7024626" cy="1008000"/>
      </dsp:txXfrm>
    </dsp:sp>
    <dsp:sp modelId="{41F2DA56-3BFF-4113-9C49-D822234DD6DC}">
      <dsp:nvSpPr>
        <dsp:cNvPr id="0" name=""/>
        <dsp:cNvSpPr/>
      </dsp:nvSpPr>
      <dsp:spPr>
        <a:xfrm>
          <a:off x="351231" y="1352724"/>
          <a:ext cx="4917238"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5860" tIns="0" rIns="185860"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rPr>
            <a:t>图的内部节点（即有后继的节点）</a:t>
          </a:r>
        </a:p>
      </dsp:txBody>
      <dsp:txXfrm>
        <a:off x="374288" y="1375781"/>
        <a:ext cx="4871124" cy="426206"/>
      </dsp:txXfrm>
    </dsp:sp>
    <dsp:sp modelId="{7BC592CF-1072-41B8-A396-B097634C8EBD}">
      <dsp:nvSpPr>
        <dsp:cNvPr id="0" name=""/>
        <dsp:cNvSpPr/>
      </dsp:nvSpPr>
      <dsp:spPr>
        <a:xfrm>
          <a:off x="0" y="2919444"/>
          <a:ext cx="7024626" cy="730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3248" rIns="144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a:t>表示</a:t>
          </a:r>
          <a:r>
            <a:rPr lang="zh-CN" altLang="en-US" sz="1800" kern="1200" dirty="0"/>
            <a:t>这些变量具有该节点所代表的值</a:t>
          </a:r>
        </a:p>
      </dsp:txBody>
      <dsp:txXfrm>
        <a:off x="0" y="2919444"/>
        <a:ext cx="7024626" cy="730800"/>
      </dsp:txXfrm>
    </dsp:sp>
    <dsp:sp modelId="{5FF04F9D-D91C-43B0-9DE9-0D16DC67F153}">
      <dsp:nvSpPr>
        <dsp:cNvPr id="0" name=""/>
        <dsp:cNvSpPr/>
      </dsp:nvSpPr>
      <dsp:spPr>
        <a:xfrm>
          <a:off x="351231" y="2683284"/>
          <a:ext cx="4917238"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5860" tIns="0" rIns="185860"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rPr>
            <a:t>图中各个节点上可能</a:t>
          </a:r>
          <a:r>
            <a:rPr lang="zh-CN" altLang="en-US" sz="1800" b="1" kern="1200" dirty="0">
              <a:solidFill>
                <a:srgbClr val="FFFF00"/>
              </a:solidFill>
              <a:effectLst>
                <a:outerShdw blurRad="38100" dist="38100" dir="2700000" algn="tl">
                  <a:srgbClr val="000000">
                    <a:alpha val="43137"/>
                  </a:srgbClr>
                </a:outerShdw>
              </a:effectLst>
              <a:ea typeface="黑体" pitchFamily="2" charset="-122"/>
            </a:rPr>
            <a:t>附加</a:t>
          </a:r>
          <a:r>
            <a:rPr lang="zh-CN" altLang="en-US" sz="1800" b="1" kern="1200" dirty="0">
              <a:effectLst>
                <a:outerShdw blurRad="38100" dist="38100" dir="2700000" algn="tl">
                  <a:srgbClr val="000000">
                    <a:alpha val="43137"/>
                  </a:srgbClr>
                </a:outerShdw>
              </a:effectLst>
            </a:rPr>
            <a:t>一个或多个标识符</a:t>
          </a:r>
        </a:p>
      </dsp:txBody>
      <dsp:txXfrm>
        <a:off x="374288" y="2706341"/>
        <a:ext cx="4871124" cy="4262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98A46-1EE2-4231-8931-03A7979D06C8}">
      <dsp:nvSpPr>
        <dsp:cNvPr id="0" name=""/>
        <dsp:cNvSpPr/>
      </dsp:nvSpPr>
      <dsp:spPr>
        <a:xfrm>
          <a:off x="36" y="29989"/>
          <a:ext cx="3495433"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0" tIns="72000" rIns="36000" bIns="3600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rPr>
            <a:t>代码外提</a:t>
          </a:r>
        </a:p>
      </dsp:txBody>
      <dsp:txXfrm>
        <a:off x="36" y="29989"/>
        <a:ext cx="3495433" cy="576000"/>
      </dsp:txXfrm>
    </dsp:sp>
    <dsp:sp modelId="{04A5CE86-DBE0-4066-AB6B-2C7BF2D59120}">
      <dsp:nvSpPr>
        <dsp:cNvPr id="0" name=""/>
        <dsp:cNvSpPr/>
      </dsp:nvSpPr>
      <dsp:spPr>
        <a:xfrm>
          <a:off x="36" y="605989"/>
          <a:ext cx="3495433" cy="39527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Courier New" panose="02070309020205020404" pitchFamily="49" charset="0"/>
              <a:cs typeface="Courier New" panose="02070309020205020404" pitchFamily="49" charset="0"/>
            </a:rPr>
            <a:t>把循环不变量</a:t>
          </a:r>
          <a:r>
            <a:rPr lang="en-US" altLang="zh-CN" sz="1800" b="1" kern="1200" dirty="0">
              <a:latin typeface="Courier New" panose="02070309020205020404" pitchFamily="49" charset="0"/>
              <a:cs typeface="Courier New" panose="02070309020205020404" pitchFamily="49" charset="0"/>
            </a:rPr>
            <a:t>(</a:t>
          </a:r>
          <a:r>
            <a:rPr lang="zh-CN" altLang="en-US" sz="1800" b="1" kern="1200" dirty="0">
              <a:latin typeface="Courier New" panose="02070309020205020404" pitchFamily="49" charset="0"/>
              <a:cs typeface="Courier New" panose="02070309020205020404" pitchFamily="49" charset="0"/>
            </a:rPr>
            <a:t>即产生的结构独立于循环执行次数的表达式</a:t>
          </a:r>
          <a:r>
            <a:rPr lang="en-US" altLang="zh-CN" sz="1800" b="1" kern="1200" dirty="0">
              <a:latin typeface="Courier New" panose="02070309020205020404" pitchFamily="49" charset="0"/>
              <a:cs typeface="Courier New" panose="02070309020205020404" pitchFamily="49" charset="0"/>
            </a:rPr>
            <a:t>)</a:t>
          </a:r>
          <a:r>
            <a:rPr lang="zh-CN" altLang="en-US" sz="1800" b="1" kern="1200" dirty="0">
              <a:latin typeface="Courier New" panose="02070309020205020404" pitchFamily="49" charset="0"/>
              <a:cs typeface="Courier New" panose="02070309020205020404" pitchFamily="49" charset="0"/>
            </a:rPr>
            <a:t>，放到循环的前面</a:t>
          </a:r>
        </a:p>
        <a:p>
          <a:pPr marL="171450" lvl="1" indent="-171450" algn="l" defTabSz="800100">
            <a:lnSpc>
              <a:spcPct val="90000"/>
            </a:lnSpc>
            <a:spcBef>
              <a:spcPct val="0"/>
            </a:spcBef>
            <a:spcAft>
              <a:spcPct val="15000"/>
            </a:spcAft>
            <a:buChar char="•"/>
          </a:pPr>
          <a:r>
            <a:rPr lang="zh-CN" altLang="en-US" sz="1800" kern="1200" dirty="0">
              <a:latin typeface="Courier New" panose="02070309020205020404" pitchFamily="49" charset="0"/>
              <a:cs typeface="Courier New" panose="02070309020205020404" pitchFamily="49" charset="0"/>
            </a:rPr>
            <a:t>充分条件</a:t>
          </a:r>
        </a:p>
        <a:p>
          <a:pPr marL="228600" lvl="2" indent="-114300" algn="l" defTabSz="622300">
            <a:lnSpc>
              <a:spcPct val="90000"/>
            </a:lnSpc>
            <a:spcBef>
              <a:spcPct val="0"/>
            </a:spcBef>
            <a:spcAft>
              <a:spcPct val="15000"/>
            </a:spcAft>
            <a:buChar char="•"/>
          </a:pPr>
          <a:r>
            <a:rPr lang="en-US" altLang="zh-CN" sz="1400" kern="1200" dirty="0">
              <a:latin typeface="Courier New" panose="02070309020205020404" pitchFamily="49" charset="0"/>
              <a:cs typeface="Courier New" panose="02070309020205020404" pitchFamily="49" charset="0"/>
            </a:rPr>
            <a:t>(1)</a:t>
          </a:r>
          <a:r>
            <a:rPr lang="zh-CN" altLang="en-US" sz="1400" kern="1200" dirty="0">
              <a:latin typeface="Courier New" panose="02070309020205020404" pitchFamily="49" charset="0"/>
              <a:cs typeface="Courier New" panose="02070309020205020404" pitchFamily="49" charset="0"/>
            </a:rPr>
            <a:t>所在结点是循环所有出口结点的必经结点</a:t>
          </a:r>
        </a:p>
        <a:p>
          <a:pPr marL="228600" lvl="2" indent="-114300" algn="l" defTabSz="622300">
            <a:lnSpc>
              <a:spcPct val="90000"/>
            </a:lnSpc>
            <a:spcBef>
              <a:spcPct val="0"/>
            </a:spcBef>
            <a:spcAft>
              <a:spcPct val="15000"/>
            </a:spcAft>
            <a:buChar char="•"/>
          </a:pPr>
          <a:r>
            <a:rPr lang="en-US" altLang="zh-CN" sz="1400" kern="1200" dirty="0">
              <a:latin typeface="Courier New" panose="02070309020205020404" pitchFamily="49" charset="0"/>
              <a:cs typeface="Courier New" panose="02070309020205020404" pitchFamily="49" charset="0"/>
            </a:rPr>
            <a:t>(2)</a:t>
          </a:r>
          <a:r>
            <a:rPr lang="zh-CN" altLang="en-US" sz="1400" kern="1200" dirty="0">
              <a:latin typeface="Courier New" panose="02070309020205020404" pitchFamily="49" charset="0"/>
              <a:cs typeface="Courier New" panose="02070309020205020404" pitchFamily="49" charset="0"/>
            </a:rPr>
            <a:t>循环中其他不再有</a:t>
          </a:r>
          <a:r>
            <a:rPr lang="en-US" altLang="zh-CN" sz="1400" kern="1200" dirty="0">
              <a:latin typeface="Courier New" panose="02070309020205020404" pitchFamily="49" charset="0"/>
              <a:cs typeface="Courier New" panose="02070309020205020404" pitchFamily="49" charset="0"/>
            </a:rPr>
            <a:t>x</a:t>
          </a:r>
          <a:r>
            <a:rPr lang="zh-CN" altLang="en-US" sz="1400" kern="1200" dirty="0">
              <a:latin typeface="Courier New" panose="02070309020205020404" pitchFamily="49" charset="0"/>
              <a:cs typeface="Courier New" panose="02070309020205020404" pitchFamily="49" charset="0"/>
            </a:rPr>
            <a:t>的定值点</a:t>
          </a:r>
        </a:p>
        <a:p>
          <a:pPr marL="228600" lvl="2" indent="-114300" algn="l" defTabSz="622300">
            <a:lnSpc>
              <a:spcPct val="90000"/>
            </a:lnSpc>
            <a:spcBef>
              <a:spcPct val="0"/>
            </a:spcBef>
            <a:spcAft>
              <a:spcPct val="15000"/>
            </a:spcAft>
            <a:buChar char="•"/>
          </a:pPr>
          <a:r>
            <a:rPr lang="en-US" altLang="zh-CN" sz="1400" kern="1200" dirty="0">
              <a:latin typeface="Courier New" panose="02070309020205020404" pitchFamily="49" charset="0"/>
              <a:cs typeface="Courier New" panose="02070309020205020404" pitchFamily="49" charset="0"/>
            </a:rPr>
            <a:t>(3)</a:t>
          </a:r>
          <a:r>
            <a:rPr lang="zh-CN" altLang="en-US" sz="1400" kern="1200" dirty="0">
              <a:latin typeface="Courier New" panose="02070309020205020404" pitchFamily="49" charset="0"/>
              <a:cs typeface="Courier New" panose="02070309020205020404" pitchFamily="49" charset="0"/>
            </a:rPr>
            <a:t>循环中</a:t>
          </a:r>
          <a:r>
            <a:rPr lang="en-US" altLang="zh-CN" sz="1400" kern="1200" dirty="0">
              <a:latin typeface="Courier New" panose="02070309020205020404" pitchFamily="49" charset="0"/>
              <a:cs typeface="Courier New" panose="02070309020205020404" pitchFamily="49" charset="0"/>
            </a:rPr>
            <a:t>x</a:t>
          </a:r>
          <a:r>
            <a:rPr lang="zh-CN" altLang="en-US" sz="1400" kern="1200" dirty="0">
              <a:latin typeface="Courier New" panose="02070309020205020404" pitchFamily="49" charset="0"/>
              <a:cs typeface="Courier New" panose="02070309020205020404" pitchFamily="49" charset="0"/>
            </a:rPr>
            <a:t>的所有引用点都是且仅是这个定值所能达到的</a:t>
          </a:r>
        </a:p>
        <a:p>
          <a:pPr marL="228600" lvl="2" indent="-114300" algn="l" defTabSz="622300">
            <a:lnSpc>
              <a:spcPct val="90000"/>
            </a:lnSpc>
            <a:spcBef>
              <a:spcPct val="0"/>
            </a:spcBef>
            <a:spcAft>
              <a:spcPct val="15000"/>
            </a:spcAft>
            <a:buChar char="•"/>
          </a:pPr>
          <a:r>
            <a:rPr lang="en-US" altLang="zh-CN" sz="1400" kern="1200" dirty="0">
              <a:latin typeface="Courier New" panose="02070309020205020404" pitchFamily="49" charset="0"/>
              <a:cs typeface="Courier New" panose="02070309020205020404" pitchFamily="49" charset="0"/>
            </a:rPr>
            <a:t>(4)</a:t>
          </a:r>
          <a:r>
            <a:rPr lang="zh-CN" altLang="en-US" sz="1400" kern="1200" dirty="0">
              <a:latin typeface="Courier New" panose="02070309020205020404" pitchFamily="49" charset="0"/>
              <a:cs typeface="Courier New" panose="02070309020205020404" pitchFamily="49" charset="0"/>
            </a:rPr>
            <a:t>若</a:t>
          </a:r>
          <a:r>
            <a:rPr lang="en-US" altLang="zh-CN" sz="1400" kern="1200" dirty="0">
              <a:latin typeface="Courier New" panose="02070309020205020404" pitchFamily="49" charset="0"/>
              <a:cs typeface="Courier New" panose="02070309020205020404" pitchFamily="49" charset="0"/>
            </a:rPr>
            <a:t>y</a:t>
          </a:r>
          <a:r>
            <a:rPr lang="zh-CN" altLang="en-US" sz="1400" kern="1200" dirty="0">
              <a:latin typeface="Courier New" panose="02070309020205020404" pitchFamily="49" charset="0"/>
              <a:cs typeface="Courier New" panose="02070309020205020404" pitchFamily="49" charset="0"/>
            </a:rPr>
            <a:t>或</a:t>
          </a:r>
          <a:r>
            <a:rPr lang="en-US" altLang="zh-CN" sz="1400" kern="1200" dirty="0">
              <a:latin typeface="Courier New" panose="02070309020205020404" pitchFamily="49" charset="0"/>
              <a:cs typeface="Courier New" panose="02070309020205020404" pitchFamily="49" charset="0"/>
            </a:rPr>
            <a:t>z</a:t>
          </a:r>
          <a:r>
            <a:rPr lang="zh-CN" altLang="en-US" sz="1400" kern="1200" dirty="0">
              <a:latin typeface="Courier New" panose="02070309020205020404" pitchFamily="49" charset="0"/>
              <a:cs typeface="Courier New" panose="02070309020205020404" pitchFamily="49" charset="0"/>
            </a:rPr>
            <a:t>是循环中定值的，则只有当这些定值点的语句</a:t>
          </a:r>
          <a:r>
            <a:rPr lang="en-US" altLang="zh-CN" sz="1400" kern="1200" dirty="0">
              <a:latin typeface="Courier New" panose="02070309020205020404" pitchFamily="49" charset="0"/>
              <a:cs typeface="Courier New" panose="02070309020205020404" pitchFamily="49" charset="0"/>
            </a:rPr>
            <a:t>(</a:t>
          </a:r>
          <a:r>
            <a:rPr lang="zh-CN" altLang="en-US" sz="1400" kern="1200" dirty="0">
              <a:latin typeface="Courier New" panose="02070309020205020404" pitchFamily="49" charset="0"/>
              <a:cs typeface="Courier New" panose="02070309020205020404" pitchFamily="49" charset="0"/>
            </a:rPr>
            <a:t>一定也是循环不变量</a:t>
          </a:r>
          <a:r>
            <a:rPr lang="en-US" altLang="zh-CN" sz="1400" kern="1200" dirty="0">
              <a:latin typeface="Courier New" panose="02070309020205020404" pitchFamily="49" charset="0"/>
              <a:cs typeface="Courier New" panose="02070309020205020404" pitchFamily="49" charset="0"/>
            </a:rPr>
            <a:t>)</a:t>
          </a:r>
          <a:r>
            <a:rPr lang="zh-CN" altLang="en-US" sz="1400" kern="1200" dirty="0">
              <a:latin typeface="Courier New" panose="02070309020205020404" pitchFamily="49" charset="0"/>
              <a:cs typeface="Courier New" panose="02070309020205020404" pitchFamily="49" charset="0"/>
            </a:rPr>
            <a:t>已经在之前被执行过代码外提</a:t>
          </a:r>
        </a:p>
        <a:p>
          <a:pPr marL="228600" lvl="2" indent="-114300" algn="l" defTabSz="622300">
            <a:lnSpc>
              <a:spcPct val="90000"/>
            </a:lnSpc>
            <a:spcBef>
              <a:spcPct val="0"/>
            </a:spcBef>
            <a:spcAft>
              <a:spcPct val="15000"/>
            </a:spcAft>
            <a:buChar char="•"/>
          </a:pPr>
          <a:r>
            <a:rPr lang="en-US" altLang="zh-CN" sz="1400" kern="1200" dirty="0">
              <a:latin typeface="Courier New" panose="02070309020205020404" pitchFamily="49" charset="0"/>
              <a:cs typeface="Courier New" panose="02070309020205020404" pitchFamily="49" charset="0"/>
            </a:rPr>
            <a:t>(2)~(4)</a:t>
          </a:r>
          <a:r>
            <a:rPr lang="zh-CN" altLang="en-US" sz="1400" kern="1200" dirty="0">
              <a:latin typeface="Courier New" panose="02070309020205020404" pitchFamily="49" charset="0"/>
              <a:cs typeface="Courier New" panose="02070309020205020404" pitchFamily="49" charset="0"/>
            </a:rPr>
            <a:t>可替换</a:t>
          </a:r>
          <a:r>
            <a:rPr lang="en-US" altLang="zh-CN" sz="1400" kern="1200" dirty="0">
              <a:latin typeface="Courier New" panose="02070309020205020404" pitchFamily="49" charset="0"/>
              <a:cs typeface="Courier New" panose="02070309020205020404" pitchFamily="49" charset="0"/>
            </a:rPr>
            <a:t>(1)</a:t>
          </a:r>
          <a:r>
            <a:rPr lang="zh-CN" altLang="en-US" sz="1400" kern="1200" dirty="0">
              <a:latin typeface="Courier New" panose="02070309020205020404" pitchFamily="49" charset="0"/>
              <a:cs typeface="Courier New" panose="02070309020205020404" pitchFamily="49" charset="0"/>
            </a:rPr>
            <a:t>为</a:t>
          </a:r>
          <a:r>
            <a:rPr lang="en-US" altLang="zh-CN" sz="1400" kern="1200" dirty="0">
              <a:latin typeface="Courier New" panose="02070309020205020404" pitchFamily="49" charset="0"/>
              <a:cs typeface="Courier New" panose="02070309020205020404" pitchFamily="49" charset="0"/>
            </a:rPr>
            <a:t>x</a:t>
          </a:r>
          <a:r>
            <a:rPr lang="zh-CN" altLang="en-US" sz="1400" kern="1200" dirty="0">
              <a:latin typeface="Courier New" panose="02070309020205020404" pitchFamily="49" charset="0"/>
              <a:cs typeface="Courier New" panose="02070309020205020404" pitchFamily="49" charset="0"/>
            </a:rPr>
            <a:t>在离开循环之后不再是活跃的</a:t>
          </a:r>
        </a:p>
        <a:p>
          <a:pPr marL="114300" lvl="1" indent="-114300" algn="l" defTabSz="622300">
            <a:lnSpc>
              <a:spcPct val="90000"/>
            </a:lnSpc>
            <a:spcBef>
              <a:spcPct val="0"/>
            </a:spcBef>
            <a:spcAft>
              <a:spcPct val="15000"/>
            </a:spcAft>
            <a:buChar char="•"/>
          </a:pPr>
          <a:endParaRPr lang="zh-CN" altLang="en-US" sz="1400" kern="1200" dirty="0">
            <a:latin typeface="Courier New" panose="02070309020205020404" pitchFamily="49" charset="0"/>
            <a:cs typeface="Courier New" panose="02070309020205020404" pitchFamily="49" charset="0"/>
          </a:endParaRPr>
        </a:p>
      </dsp:txBody>
      <dsp:txXfrm>
        <a:off x="36" y="605989"/>
        <a:ext cx="3495433" cy="3952799"/>
      </dsp:txXfrm>
    </dsp:sp>
    <dsp:sp modelId="{B5C982AC-CFA5-4DF8-8392-023E386C3768}">
      <dsp:nvSpPr>
        <dsp:cNvPr id="0" name=""/>
        <dsp:cNvSpPr/>
      </dsp:nvSpPr>
      <dsp:spPr>
        <a:xfrm>
          <a:off x="3984830" y="29989"/>
          <a:ext cx="3495433"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0" tIns="72000" rIns="36000" bIns="3600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rPr>
            <a:t>强度削弱和删除归纳变量</a:t>
          </a:r>
        </a:p>
      </dsp:txBody>
      <dsp:txXfrm>
        <a:off x="3984830" y="29989"/>
        <a:ext cx="3495433" cy="576000"/>
      </dsp:txXfrm>
    </dsp:sp>
    <dsp:sp modelId="{CBF80285-4F48-449A-9B2C-FABFC1BF09C2}">
      <dsp:nvSpPr>
        <dsp:cNvPr id="0" name=""/>
        <dsp:cNvSpPr/>
      </dsp:nvSpPr>
      <dsp:spPr>
        <a:xfrm>
          <a:off x="3984830" y="605989"/>
          <a:ext cx="3495433" cy="39527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Courier New" panose="02070309020205020404" pitchFamily="49" charset="0"/>
              <a:cs typeface="Courier New" panose="02070309020205020404" pitchFamily="49" charset="0"/>
            </a:rPr>
            <a:t>把程序中执行时间较长的运算替换为时间较短的运算。例如把乘法用递归的加法来实现</a:t>
          </a:r>
        </a:p>
        <a:p>
          <a:pPr marL="171450" lvl="1" indent="-171450" algn="l" defTabSz="800100">
            <a:lnSpc>
              <a:spcPct val="90000"/>
            </a:lnSpc>
            <a:spcBef>
              <a:spcPct val="0"/>
            </a:spcBef>
            <a:spcAft>
              <a:spcPct val="15000"/>
            </a:spcAft>
            <a:buChar char="•"/>
          </a:pPr>
          <a:r>
            <a:rPr lang="zh-CN" altLang="en-US" sz="1800" b="1" kern="1200" dirty="0">
              <a:latin typeface="Courier New" panose="02070309020205020404" pitchFamily="49" charset="0"/>
              <a:cs typeface="Courier New" panose="02070309020205020404" pitchFamily="49" charset="0"/>
            </a:rPr>
            <a:t>基本归纳变量</a:t>
          </a:r>
        </a:p>
        <a:p>
          <a:pPr marL="342900" lvl="2" indent="-171450" algn="l" defTabSz="711200">
            <a:lnSpc>
              <a:spcPct val="90000"/>
            </a:lnSpc>
            <a:spcBef>
              <a:spcPct val="0"/>
            </a:spcBef>
            <a:spcAft>
              <a:spcPct val="15000"/>
            </a:spcAft>
            <a:buChar char="•"/>
          </a:pPr>
          <a:r>
            <a:rPr lang="zh-CN" altLang="en-US" sz="1600" kern="1200" dirty="0">
              <a:latin typeface="Courier New" panose="02070309020205020404" pitchFamily="49" charset="0"/>
              <a:cs typeface="Courier New" panose="02070309020205020404" pitchFamily="49" charset="0"/>
            </a:rPr>
            <a:t>如果循环中对变量</a:t>
          </a:r>
          <a:r>
            <a:rPr lang="en-US" altLang="zh-CN" sz="1600" kern="1200" dirty="0">
              <a:latin typeface="Courier New" panose="02070309020205020404" pitchFamily="49" charset="0"/>
              <a:cs typeface="Courier New" panose="02070309020205020404" pitchFamily="49" charset="0"/>
            </a:rPr>
            <a:t>I</a:t>
          </a:r>
          <a:r>
            <a:rPr lang="zh-CN" altLang="en-US" sz="1600" kern="1200" dirty="0">
              <a:latin typeface="Courier New" panose="02070309020205020404" pitchFamily="49" charset="0"/>
              <a:cs typeface="Courier New" panose="02070309020205020404" pitchFamily="49" charset="0"/>
            </a:rPr>
            <a:t>只有唯一的形如</a:t>
          </a:r>
          <a:r>
            <a:rPr lang="en-US" altLang="zh-CN" sz="1600" kern="1200" dirty="0">
              <a:latin typeface="Courier New" panose="02070309020205020404" pitchFamily="49" charset="0"/>
              <a:cs typeface="Courier New" panose="02070309020205020404" pitchFamily="49" charset="0"/>
            </a:rPr>
            <a:t>I:=I</a:t>
          </a:r>
          <a:r>
            <a:rPr lang="en-US" altLang="zh-CN" sz="1600" kern="1200" dirty="0">
              <a:latin typeface="Courier New" panose="02070309020205020404" pitchFamily="49" charset="0"/>
              <a:cs typeface="Courier New" panose="02070309020205020404" pitchFamily="49" charset="0"/>
              <a:sym typeface="Symbol" panose="05050102010706020507" pitchFamily="18" charset="2"/>
            </a:rPr>
            <a:t></a:t>
          </a:r>
          <a:r>
            <a:rPr lang="en-US" altLang="zh-CN" sz="1600" kern="1200" dirty="0">
              <a:latin typeface="Courier New" panose="02070309020205020404" pitchFamily="49" charset="0"/>
              <a:cs typeface="Courier New" panose="02070309020205020404" pitchFamily="49" charset="0"/>
            </a:rPr>
            <a:t>C</a:t>
          </a:r>
          <a:r>
            <a:rPr lang="zh-CN" altLang="en-US" sz="1600" kern="1200" dirty="0">
              <a:latin typeface="Courier New" panose="02070309020205020404" pitchFamily="49" charset="0"/>
              <a:cs typeface="Courier New" panose="02070309020205020404" pitchFamily="49" charset="0"/>
            </a:rPr>
            <a:t>的赋值</a:t>
          </a:r>
          <a:r>
            <a:rPr lang="en-US" altLang="zh-CN" sz="1600" kern="1200" dirty="0">
              <a:latin typeface="Courier New" panose="02070309020205020404" pitchFamily="49" charset="0"/>
              <a:cs typeface="Courier New" panose="02070309020205020404" pitchFamily="49" charset="0"/>
            </a:rPr>
            <a:t>,</a:t>
          </a:r>
          <a:r>
            <a:rPr lang="zh-CN" altLang="en-US" sz="1600" kern="1200" dirty="0">
              <a:latin typeface="Courier New" panose="02070309020205020404" pitchFamily="49" charset="0"/>
              <a:cs typeface="Courier New" panose="02070309020205020404" pitchFamily="49" charset="0"/>
            </a:rPr>
            <a:t>则</a:t>
          </a:r>
          <a:r>
            <a:rPr lang="en-US" altLang="zh-CN" sz="1600" kern="1200" dirty="0">
              <a:latin typeface="Courier New" panose="02070309020205020404" pitchFamily="49" charset="0"/>
              <a:cs typeface="Courier New" panose="02070309020205020404" pitchFamily="49" charset="0"/>
            </a:rPr>
            <a:t>I</a:t>
          </a:r>
          <a:r>
            <a:rPr lang="zh-CN" altLang="en-US" sz="1600" kern="1200" dirty="0">
              <a:latin typeface="Courier New" panose="02070309020205020404" pitchFamily="49" charset="0"/>
              <a:cs typeface="Courier New" panose="02070309020205020404" pitchFamily="49" charset="0"/>
            </a:rPr>
            <a:t>为基本归纳变量</a:t>
          </a:r>
        </a:p>
        <a:p>
          <a:pPr marL="171450" lvl="1" indent="-171450" algn="l" defTabSz="800100">
            <a:lnSpc>
              <a:spcPct val="90000"/>
            </a:lnSpc>
            <a:spcBef>
              <a:spcPct val="0"/>
            </a:spcBef>
            <a:spcAft>
              <a:spcPct val="15000"/>
            </a:spcAft>
            <a:buChar char="•"/>
          </a:pPr>
          <a:r>
            <a:rPr lang="zh-CN" altLang="en-US" sz="1800" b="1" kern="1200" dirty="0">
              <a:latin typeface="Courier New" panose="02070309020205020404" pitchFamily="49" charset="0"/>
              <a:cs typeface="Courier New" panose="02070309020205020404" pitchFamily="49" charset="0"/>
            </a:rPr>
            <a:t>归纳变量</a:t>
          </a:r>
        </a:p>
        <a:p>
          <a:pPr marL="342900" lvl="2" indent="-171450" algn="l" defTabSz="711200">
            <a:lnSpc>
              <a:spcPct val="90000"/>
            </a:lnSpc>
            <a:spcBef>
              <a:spcPct val="0"/>
            </a:spcBef>
            <a:spcAft>
              <a:spcPct val="15000"/>
            </a:spcAft>
            <a:buChar char="•"/>
          </a:pPr>
          <a:r>
            <a:rPr lang="zh-CN" altLang="en-US" sz="1600" kern="1200" dirty="0">
              <a:latin typeface="Courier New" panose="02070309020205020404" pitchFamily="49" charset="0"/>
              <a:cs typeface="Courier New" panose="02070309020205020404" pitchFamily="49" charset="0"/>
            </a:rPr>
            <a:t>如果</a:t>
          </a:r>
          <a:r>
            <a:rPr lang="en-US" altLang="zh-CN" sz="1600" kern="1200" dirty="0">
              <a:latin typeface="Courier New" panose="02070309020205020404" pitchFamily="49" charset="0"/>
              <a:cs typeface="Courier New" panose="02070309020205020404" pitchFamily="49" charset="0"/>
            </a:rPr>
            <a:t>I</a:t>
          </a:r>
          <a:r>
            <a:rPr lang="zh-CN" altLang="en-US" sz="1600" kern="1200" dirty="0">
              <a:latin typeface="Courier New" panose="02070309020205020404" pitchFamily="49" charset="0"/>
              <a:cs typeface="Courier New" panose="02070309020205020404" pitchFamily="49" charset="0"/>
            </a:rPr>
            <a:t>为循环中的基本归纳变量</a:t>
          </a:r>
          <a:r>
            <a:rPr lang="en-US" altLang="zh-CN" sz="1600" kern="1200" dirty="0">
              <a:latin typeface="Courier New" panose="02070309020205020404" pitchFamily="49" charset="0"/>
              <a:cs typeface="Courier New" panose="02070309020205020404" pitchFamily="49" charset="0"/>
            </a:rPr>
            <a:t>,J</a:t>
          </a:r>
          <a:r>
            <a:rPr lang="zh-CN" altLang="en-US" sz="1600" kern="1200" dirty="0">
              <a:latin typeface="Courier New" panose="02070309020205020404" pitchFamily="49" charset="0"/>
              <a:cs typeface="Courier New" panose="02070309020205020404" pitchFamily="49" charset="0"/>
            </a:rPr>
            <a:t>在循环中的定值总是可以化为</a:t>
          </a:r>
          <a:r>
            <a:rPr lang="en-US" altLang="zh-CN" sz="1600" kern="1200" dirty="0">
              <a:latin typeface="Courier New" panose="02070309020205020404" pitchFamily="49" charset="0"/>
              <a:cs typeface="Courier New" panose="02070309020205020404" pitchFamily="49" charset="0"/>
            </a:rPr>
            <a:t>I</a:t>
          </a:r>
          <a:r>
            <a:rPr lang="zh-CN" altLang="en-US" sz="1600" kern="1200" dirty="0">
              <a:latin typeface="Courier New" panose="02070309020205020404" pitchFamily="49" charset="0"/>
              <a:cs typeface="Courier New" panose="02070309020205020404" pitchFamily="49" charset="0"/>
            </a:rPr>
            <a:t>的统一线性函数</a:t>
          </a:r>
          <a:r>
            <a:rPr lang="en-US" altLang="zh-CN" sz="1600" kern="1200" dirty="0">
              <a:latin typeface="Courier New" panose="02070309020205020404" pitchFamily="49" charset="0"/>
              <a:cs typeface="Courier New" panose="02070309020205020404" pitchFamily="49" charset="0"/>
            </a:rPr>
            <a:t>,J=C</a:t>
          </a:r>
          <a:r>
            <a:rPr lang="en-US" altLang="zh-CN" sz="1600" kern="1200" baseline="-25000" dirty="0">
              <a:latin typeface="Courier New" panose="02070309020205020404" pitchFamily="49" charset="0"/>
              <a:cs typeface="Courier New" panose="02070309020205020404" pitchFamily="49" charset="0"/>
            </a:rPr>
            <a:t>1</a:t>
          </a:r>
          <a:r>
            <a:rPr lang="en-US" altLang="zh-CN" sz="1600" kern="1200" dirty="0">
              <a:latin typeface="Courier New" panose="02070309020205020404" pitchFamily="49" charset="0"/>
              <a:cs typeface="Courier New" panose="02070309020205020404" pitchFamily="49" charset="0"/>
            </a:rPr>
            <a:t>*I</a:t>
          </a:r>
          <a:r>
            <a:rPr lang="en-US" altLang="zh-CN" sz="1600" kern="1200" dirty="0">
              <a:latin typeface="Courier New" panose="02070309020205020404" pitchFamily="49" charset="0"/>
              <a:cs typeface="Courier New" panose="02070309020205020404" pitchFamily="49" charset="0"/>
              <a:sym typeface="Symbol" panose="05050102010706020507" pitchFamily="18" charset="2"/>
            </a:rPr>
            <a:t></a:t>
          </a:r>
          <a:r>
            <a:rPr lang="en-US" altLang="zh-CN" sz="1600" kern="1200" dirty="0">
              <a:latin typeface="Courier New" panose="02070309020205020404" pitchFamily="49" charset="0"/>
              <a:cs typeface="Courier New" panose="02070309020205020404" pitchFamily="49" charset="0"/>
            </a:rPr>
            <a:t>C</a:t>
          </a:r>
          <a:r>
            <a:rPr lang="en-US" altLang="zh-CN" sz="1600" kern="1200" baseline="-25000" dirty="0">
              <a:latin typeface="Courier New" panose="02070309020205020404" pitchFamily="49" charset="0"/>
              <a:cs typeface="Courier New" panose="02070309020205020404" pitchFamily="49" charset="0"/>
            </a:rPr>
            <a:t>2</a:t>
          </a:r>
          <a:r>
            <a:rPr lang="en-US" altLang="zh-CN" sz="1600" kern="1200" dirty="0">
              <a:latin typeface="Courier New" panose="02070309020205020404" pitchFamily="49" charset="0"/>
              <a:cs typeface="Courier New" panose="02070309020205020404" pitchFamily="49" charset="0"/>
            </a:rPr>
            <a:t>,</a:t>
          </a:r>
          <a:r>
            <a:rPr lang="zh-CN" altLang="en-US" sz="1600" kern="1200" dirty="0">
              <a:latin typeface="Courier New" panose="02070309020205020404" pitchFamily="49" charset="0"/>
              <a:cs typeface="Courier New" panose="02070309020205020404" pitchFamily="49" charset="0"/>
            </a:rPr>
            <a:t>其中</a:t>
          </a:r>
          <a:r>
            <a:rPr lang="en-US" altLang="zh-CN" sz="1600" kern="1200" dirty="0">
              <a:latin typeface="Courier New" panose="02070309020205020404" pitchFamily="49" charset="0"/>
              <a:cs typeface="Courier New" panose="02070309020205020404" pitchFamily="49" charset="0"/>
            </a:rPr>
            <a:t>C</a:t>
          </a:r>
          <a:r>
            <a:rPr lang="en-US" altLang="zh-CN" sz="1600" kern="1200" baseline="-25000" dirty="0">
              <a:latin typeface="Courier New" panose="02070309020205020404" pitchFamily="49" charset="0"/>
              <a:cs typeface="Courier New" panose="02070309020205020404" pitchFamily="49" charset="0"/>
            </a:rPr>
            <a:t>1</a:t>
          </a:r>
          <a:r>
            <a:rPr lang="zh-CN" altLang="en-US" sz="1600" kern="1200" dirty="0">
              <a:latin typeface="Courier New" panose="02070309020205020404" pitchFamily="49" charset="0"/>
              <a:cs typeface="Courier New" panose="02070309020205020404" pitchFamily="49" charset="0"/>
            </a:rPr>
            <a:t>和</a:t>
          </a:r>
          <a:r>
            <a:rPr lang="en-US" altLang="zh-CN" sz="1600" kern="1200" dirty="0">
              <a:latin typeface="Courier New" panose="02070309020205020404" pitchFamily="49" charset="0"/>
              <a:cs typeface="Courier New" panose="02070309020205020404" pitchFamily="49" charset="0"/>
            </a:rPr>
            <a:t>C</a:t>
          </a:r>
          <a:r>
            <a:rPr lang="en-US" altLang="zh-CN" sz="1600" kern="1200" baseline="-25000" dirty="0">
              <a:latin typeface="Courier New" panose="02070309020205020404" pitchFamily="49" charset="0"/>
              <a:cs typeface="Courier New" panose="02070309020205020404" pitchFamily="49" charset="0"/>
            </a:rPr>
            <a:t>2</a:t>
          </a:r>
          <a:r>
            <a:rPr lang="zh-CN" altLang="en-US" sz="1600" kern="1200" dirty="0">
              <a:latin typeface="Courier New" panose="02070309020205020404" pitchFamily="49" charset="0"/>
              <a:cs typeface="Courier New" panose="02070309020205020404" pitchFamily="49" charset="0"/>
            </a:rPr>
            <a:t>都是循环不变量</a:t>
          </a:r>
          <a:r>
            <a:rPr lang="en-US" altLang="zh-CN" sz="1600" kern="1200" dirty="0">
              <a:latin typeface="Courier New" panose="02070309020205020404" pitchFamily="49" charset="0"/>
              <a:cs typeface="Courier New" panose="02070309020205020404" pitchFamily="49" charset="0"/>
            </a:rPr>
            <a:t>,</a:t>
          </a:r>
          <a:r>
            <a:rPr lang="zh-CN" altLang="en-US" sz="1600" kern="1200" dirty="0">
              <a:latin typeface="Courier New" panose="02070309020205020404" pitchFamily="49" charset="0"/>
              <a:cs typeface="Courier New" panose="02070309020205020404" pitchFamily="49" charset="0"/>
            </a:rPr>
            <a:t>则称</a:t>
          </a:r>
          <a:r>
            <a:rPr lang="en-US" altLang="zh-CN" sz="1600" kern="1200" dirty="0">
              <a:latin typeface="Courier New" panose="02070309020205020404" pitchFamily="49" charset="0"/>
              <a:cs typeface="Courier New" panose="02070309020205020404" pitchFamily="49" charset="0"/>
            </a:rPr>
            <a:t>J</a:t>
          </a:r>
          <a:r>
            <a:rPr lang="zh-CN" altLang="en-US" sz="1600" kern="1200" dirty="0">
              <a:latin typeface="Courier New" panose="02070309020205020404" pitchFamily="49" charset="0"/>
              <a:cs typeface="Courier New" panose="02070309020205020404" pitchFamily="49" charset="0"/>
            </a:rPr>
            <a:t>为归纳变量</a:t>
          </a:r>
          <a:r>
            <a:rPr lang="en-US" altLang="zh-CN" sz="1600" kern="1200" dirty="0">
              <a:latin typeface="Courier New" panose="02070309020205020404" pitchFamily="49" charset="0"/>
              <a:cs typeface="Courier New" panose="02070309020205020404" pitchFamily="49" charset="0"/>
            </a:rPr>
            <a:t>,</a:t>
          </a:r>
          <a:r>
            <a:rPr lang="zh-CN" altLang="en-US" sz="1600" kern="1200" dirty="0">
              <a:latin typeface="Courier New" panose="02070309020205020404" pitchFamily="49" charset="0"/>
              <a:cs typeface="Courier New" panose="02070309020205020404" pitchFamily="49" charset="0"/>
            </a:rPr>
            <a:t>并称它与</a:t>
          </a:r>
          <a:r>
            <a:rPr lang="en-US" altLang="zh-CN" sz="1600" kern="1200" dirty="0">
              <a:latin typeface="Courier New" panose="02070309020205020404" pitchFamily="49" charset="0"/>
              <a:cs typeface="Courier New" panose="02070309020205020404" pitchFamily="49" charset="0"/>
            </a:rPr>
            <a:t>I</a:t>
          </a:r>
          <a:r>
            <a:rPr lang="zh-CN" altLang="en-US" sz="1600" kern="1200" dirty="0">
              <a:latin typeface="Courier New" panose="02070309020205020404" pitchFamily="49" charset="0"/>
              <a:cs typeface="Courier New" panose="02070309020205020404" pitchFamily="49" charset="0"/>
            </a:rPr>
            <a:t>同族</a:t>
          </a:r>
        </a:p>
        <a:p>
          <a:pPr marL="171450" lvl="1" indent="-171450" algn="l" defTabSz="711200">
            <a:lnSpc>
              <a:spcPct val="90000"/>
            </a:lnSpc>
            <a:spcBef>
              <a:spcPct val="0"/>
            </a:spcBef>
            <a:spcAft>
              <a:spcPct val="15000"/>
            </a:spcAft>
            <a:buChar char="•"/>
          </a:pPr>
          <a:endParaRPr lang="zh-CN" altLang="en-US" sz="1600" kern="1200" dirty="0">
            <a:latin typeface="Courier New" panose="02070309020205020404" pitchFamily="49" charset="0"/>
            <a:cs typeface="Courier New" panose="02070309020205020404" pitchFamily="49" charset="0"/>
          </a:endParaRPr>
        </a:p>
      </dsp:txBody>
      <dsp:txXfrm>
        <a:off x="3984830" y="605989"/>
        <a:ext cx="3495433" cy="395279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solidFill>
                  <a:schemeClr val="tx1"/>
                </a:solidFill>
                <a:ea typeface="宋体"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solidFill>
                  <a:schemeClr val="tx1"/>
                </a:solidFill>
                <a:ea typeface="宋体" pitchFamily="2" charset="-122"/>
              </a:defRPr>
            </a:lvl1pPr>
          </a:lstStyle>
          <a:p>
            <a:pPr>
              <a:defRPr/>
            </a:pPr>
            <a:fld id="{D99D54FD-B7D3-4025-B1D5-E812FB217F5E}" type="slidenum">
              <a:rPr lang="en-US" altLang="zh-CN"/>
              <a:pPr>
                <a:defRPr/>
              </a:pPr>
              <a:t>‹#›</a:t>
            </a:fld>
            <a:endParaRPr lang="en-US" altLang="zh-CN"/>
          </a:p>
        </p:txBody>
      </p:sp>
    </p:spTree>
    <p:extLst>
      <p:ext uri="{BB962C8B-B14F-4D97-AF65-F5344CB8AC3E}">
        <p14:creationId xmlns:p14="http://schemas.microsoft.com/office/powerpoint/2010/main" val="4193646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solidFill>
                  <a:schemeClr val="tx1"/>
                </a:solidFill>
                <a:ea typeface="宋体" pitchFamily="2" charset="-122"/>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solidFill>
                  <a:schemeClr val="tx1"/>
                </a:solidFill>
                <a:ea typeface="宋体" pitchFamily="2" charset="-122"/>
              </a:defRPr>
            </a:lvl1pPr>
          </a:lstStyle>
          <a:p>
            <a:pPr>
              <a:defRPr/>
            </a:pPr>
            <a:fld id="{0635E971-1AC8-4139-B3D0-EACB32B47F26}" type="slidenum">
              <a:rPr lang="en-US" altLang="zh-CN"/>
              <a:pPr>
                <a:defRPr/>
              </a:pPr>
              <a:t>‹#›</a:t>
            </a:fld>
            <a:endParaRPr lang="en-US" altLang="zh-CN"/>
          </a:p>
        </p:txBody>
      </p:sp>
    </p:spTree>
    <p:extLst>
      <p:ext uri="{BB962C8B-B14F-4D97-AF65-F5344CB8AC3E}">
        <p14:creationId xmlns:p14="http://schemas.microsoft.com/office/powerpoint/2010/main" val="41122574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1">
          <a:gsLst>
            <a:gs pos="0">
              <a:srgbClr val="6DC0FF"/>
            </a:gs>
            <a:gs pos="33000">
              <a:srgbClr val="6DC0FF"/>
            </a:gs>
            <a:gs pos="100000">
              <a:srgbClr val="0070C0"/>
            </a:gs>
          </a:gsLst>
          <a:lin ang="5400000" scaled="0"/>
        </a:gradFill>
        <a:effectLst/>
      </p:bgPr>
    </p:bg>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44"/>
          <p:cNvSpPr>
            <a:spLocks/>
          </p:cNvSpPr>
          <p:nvPr/>
        </p:nvSpPr>
        <p:spPr bwMode="auto">
          <a:xfrm>
            <a:off x="1582738" y="1196975"/>
            <a:ext cx="7296150" cy="4603750"/>
          </a:xfrm>
          <a:custGeom>
            <a:avLst/>
            <a:gdLst/>
            <a:ahLst/>
            <a:cxnLst>
              <a:cxn ang="0">
                <a:pos x="0" y="665"/>
              </a:cxn>
              <a:cxn ang="0">
                <a:pos x="4596" y="0"/>
              </a:cxn>
              <a:cxn ang="0">
                <a:pos x="1092" y="2900"/>
              </a:cxn>
              <a:cxn ang="0">
                <a:pos x="0" y="665"/>
              </a:cxn>
            </a:cxnLst>
            <a:rect l="0" t="0" r="r" b="b"/>
            <a:pathLst>
              <a:path w="4596" h="2900">
                <a:moveTo>
                  <a:pt x="0" y="665"/>
                </a:moveTo>
                <a:lnTo>
                  <a:pt x="4596" y="0"/>
                </a:lnTo>
                <a:lnTo>
                  <a:pt x="1092" y="2900"/>
                </a:lnTo>
                <a:lnTo>
                  <a:pt x="0" y="665"/>
                </a:lnTo>
                <a:close/>
              </a:path>
            </a:pathLst>
          </a:custGeom>
          <a:solidFill>
            <a:schemeClr val="accent1">
              <a:lumMod val="20000"/>
              <a:lumOff val="80000"/>
              <a:alpha val="50000"/>
            </a:schemeClr>
          </a:solidFill>
          <a:ln w="9525">
            <a:noFill/>
            <a:round/>
            <a:headEnd/>
            <a:tailEnd/>
          </a:ln>
          <a:effectLst/>
        </p:spPr>
        <p:txBody>
          <a:bodyPr/>
          <a:lstStyle/>
          <a:p>
            <a:pPr>
              <a:defRPr/>
            </a:pPr>
            <a:endParaRPr lang="zh-CN" altLang="en-US"/>
          </a:p>
        </p:txBody>
      </p:sp>
      <p:sp>
        <p:nvSpPr>
          <p:cNvPr id="74" name="Freeform 42"/>
          <p:cNvSpPr>
            <a:spLocks/>
          </p:cNvSpPr>
          <p:nvPr/>
        </p:nvSpPr>
        <p:spPr bwMode="auto">
          <a:xfrm>
            <a:off x="1392238" y="1228725"/>
            <a:ext cx="7505700" cy="5322888"/>
          </a:xfrm>
          <a:custGeom>
            <a:avLst/>
            <a:gdLst/>
            <a:ahLst/>
            <a:cxnLst>
              <a:cxn ang="0">
                <a:pos x="0" y="1427"/>
              </a:cxn>
              <a:cxn ang="0">
                <a:pos x="4728" y="0"/>
              </a:cxn>
              <a:cxn ang="0">
                <a:pos x="2201" y="3353"/>
              </a:cxn>
              <a:cxn ang="0">
                <a:pos x="0" y="1427"/>
              </a:cxn>
            </a:cxnLst>
            <a:rect l="0" t="0" r="r" b="b"/>
            <a:pathLst>
              <a:path w="4728" h="3353">
                <a:moveTo>
                  <a:pt x="0" y="1427"/>
                </a:moveTo>
                <a:lnTo>
                  <a:pt x="4728" y="0"/>
                </a:lnTo>
                <a:lnTo>
                  <a:pt x="2201" y="3353"/>
                </a:lnTo>
                <a:lnTo>
                  <a:pt x="0" y="1427"/>
                </a:lnTo>
                <a:close/>
              </a:path>
            </a:pathLst>
          </a:custGeom>
          <a:solidFill>
            <a:srgbClr val="92D050">
              <a:alpha val="50000"/>
            </a:srgbClr>
          </a:solidFill>
          <a:ln w="9525">
            <a:noFill/>
            <a:round/>
            <a:headEnd/>
            <a:tailEnd/>
          </a:ln>
          <a:effectLst/>
        </p:spPr>
        <p:txBody>
          <a:bodyPr/>
          <a:lstStyle/>
          <a:p>
            <a:pPr>
              <a:defRPr/>
            </a:pPr>
            <a:endParaRPr lang="zh-CN" altLang="en-US"/>
          </a:p>
        </p:txBody>
      </p:sp>
      <p:sp>
        <p:nvSpPr>
          <p:cNvPr id="91" name="Rectangle 35"/>
          <p:cNvSpPr>
            <a:spLocks noChangeArrowheads="1"/>
          </p:cNvSpPr>
          <p:nvPr/>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
        <p:nvSpPr>
          <p:cNvPr id="92" name="Freeform 43"/>
          <p:cNvSpPr>
            <a:spLocks/>
          </p:cNvSpPr>
          <p:nvPr/>
        </p:nvSpPr>
        <p:spPr bwMode="auto">
          <a:xfrm>
            <a:off x="1570038" y="1255713"/>
            <a:ext cx="7300912" cy="4625975"/>
          </a:xfrm>
          <a:custGeom>
            <a:avLst/>
            <a:gdLst/>
            <a:ahLst/>
            <a:cxnLst>
              <a:cxn ang="0">
                <a:pos x="0" y="2106"/>
              </a:cxn>
              <a:cxn ang="0">
                <a:pos x="4599" y="0"/>
              </a:cxn>
              <a:cxn ang="0">
                <a:pos x="2751" y="2914"/>
              </a:cxn>
              <a:cxn ang="0">
                <a:pos x="0" y="2106"/>
              </a:cxn>
            </a:cxnLst>
            <a:rect l="0" t="0" r="r" b="b"/>
            <a:pathLst>
              <a:path w="4599" h="2914">
                <a:moveTo>
                  <a:pt x="0" y="2106"/>
                </a:moveTo>
                <a:lnTo>
                  <a:pt x="4599" y="0"/>
                </a:lnTo>
                <a:lnTo>
                  <a:pt x="2751" y="2914"/>
                </a:lnTo>
                <a:lnTo>
                  <a:pt x="0" y="2106"/>
                </a:lnTo>
                <a:close/>
              </a:path>
            </a:pathLst>
          </a:custGeom>
          <a:solidFill>
            <a:srgbClr val="0070C0">
              <a:alpha val="50000"/>
            </a:srgbClr>
          </a:solidFill>
          <a:ln w="9525">
            <a:noFill/>
            <a:round/>
            <a:headEnd/>
            <a:tailEnd/>
          </a:ln>
          <a:effectLst/>
        </p:spPr>
        <p:txBody>
          <a:bodyPr/>
          <a:lstStyle/>
          <a:p>
            <a:pPr>
              <a:defRPr/>
            </a:pPr>
            <a:endParaRPr lang="zh-CN" altLang="en-US"/>
          </a:p>
        </p:txBody>
      </p:sp>
      <p:sp>
        <p:nvSpPr>
          <p:cNvPr id="80" name="Freeform 44"/>
          <p:cNvSpPr>
            <a:spLocks/>
          </p:cNvSpPr>
          <p:nvPr/>
        </p:nvSpPr>
        <p:spPr bwMode="auto">
          <a:xfrm>
            <a:off x="1582738" y="1196975"/>
            <a:ext cx="7296150" cy="4603750"/>
          </a:xfrm>
          <a:custGeom>
            <a:avLst/>
            <a:gdLst/>
            <a:ahLst/>
            <a:cxnLst>
              <a:cxn ang="0">
                <a:pos x="0" y="665"/>
              </a:cxn>
              <a:cxn ang="0">
                <a:pos x="4596" y="0"/>
              </a:cxn>
              <a:cxn ang="0">
                <a:pos x="1092" y="2900"/>
              </a:cxn>
              <a:cxn ang="0">
                <a:pos x="0" y="665"/>
              </a:cxn>
            </a:cxnLst>
            <a:rect l="0" t="0" r="r" b="b"/>
            <a:pathLst>
              <a:path w="4596" h="2900">
                <a:moveTo>
                  <a:pt x="0" y="665"/>
                </a:moveTo>
                <a:lnTo>
                  <a:pt x="4596" y="0"/>
                </a:lnTo>
                <a:lnTo>
                  <a:pt x="1092" y="2900"/>
                </a:lnTo>
                <a:lnTo>
                  <a:pt x="0" y="665"/>
                </a:lnTo>
                <a:close/>
              </a:path>
            </a:pathLst>
          </a:custGeom>
          <a:solidFill>
            <a:schemeClr val="accent1">
              <a:lumMod val="20000"/>
              <a:lumOff val="80000"/>
              <a:alpha val="50000"/>
            </a:schemeClr>
          </a:solidFill>
          <a:ln w="9525">
            <a:noFill/>
            <a:round/>
            <a:headEnd/>
            <a:tailEnd/>
          </a:ln>
          <a:effectLst/>
        </p:spPr>
        <p:txBody>
          <a:bodyPr/>
          <a:lstStyle/>
          <a:p>
            <a:pPr>
              <a:defRPr/>
            </a:pPr>
            <a:endParaRPr lang="zh-CN" altLang="en-US"/>
          </a:p>
        </p:txBody>
      </p:sp>
      <p:sp>
        <p:nvSpPr>
          <p:cNvPr id="82" name="Freeform 42"/>
          <p:cNvSpPr>
            <a:spLocks/>
          </p:cNvSpPr>
          <p:nvPr/>
        </p:nvSpPr>
        <p:spPr bwMode="auto">
          <a:xfrm>
            <a:off x="1392238" y="1228725"/>
            <a:ext cx="7505700" cy="5322888"/>
          </a:xfrm>
          <a:custGeom>
            <a:avLst/>
            <a:gdLst/>
            <a:ahLst/>
            <a:cxnLst>
              <a:cxn ang="0">
                <a:pos x="0" y="1427"/>
              </a:cxn>
              <a:cxn ang="0">
                <a:pos x="4728" y="0"/>
              </a:cxn>
              <a:cxn ang="0">
                <a:pos x="2201" y="3353"/>
              </a:cxn>
              <a:cxn ang="0">
                <a:pos x="0" y="1427"/>
              </a:cxn>
            </a:cxnLst>
            <a:rect l="0" t="0" r="r" b="b"/>
            <a:pathLst>
              <a:path w="4728" h="3353">
                <a:moveTo>
                  <a:pt x="0" y="1427"/>
                </a:moveTo>
                <a:lnTo>
                  <a:pt x="4728" y="0"/>
                </a:lnTo>
                <a:lnTo>
                  <a:pt x="2201" y="3353"/>
                </a:lnTo>
                <a:lnTo>
                  <a:pt x="0" y="1427"/>
                </a:lnTo>
                <a:close/>
              </a:path>
            </a:pathLst>
          </a:custGeom>
          <a:solidFill>
            <a:srgbClr val="92D050">
              <a:alpha val="50000"/>
            </a:srgbClr>
          </a:solidFill>
          <a:ln w="9525">
            <a:noFill/>
            <a:round/>
            <a:headEnd/>
            <a:tailEnd/>
          </a:ln>
          <a:effectLst/>
        </p:spPr>
        <p:txBody>
          <a:bodyPr/>
          <a:lstStyle/>
          <a:p>
            <a:pPr>
              <a:defRPr/>
            </a:pPr>
            <a:endParaRPr lang="zh-CN" altLang="en-US"/>
          </a:p>
        </p:txBody>
      </p:sp>
      <p:sp>
        <p:nvSpPr>
          <p:cNvPr id="83" name="Rectangle 35"/>
          <p:cNvSpPr>
            <a:spLocks noChangeArrowheads="1"/>
          </p:cNvSpPr>
          <p:nvPr/>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
        <p:nvSpPr>
          <p:cNvPr id="84" name="Freeform 43"/>
          <p:cNvSpPr>
            <a:spLocks/>
          </p:cNvSpPr>
          <p:nvPr/>
        </p:nvSpPr>
        <p:spPr bwMode="auto">
          <a:xfrm>
            <a:off x="1570038" y="1255713"/>
            <a:ext cx="7300912" cy="4625975"/>
          </a:xfrm>
          <a:custGeom>
            <a:avLst/>
            <a:gdLst/>
            <a:ahLst/>
            <a:cxnLst>
              <a:cxn ang="0">
                <a:pos x="0" y="2106"/>
              </a:cxn>
              <a:cxn ang="0">
                <a:pos x="4599" y="0"/>
              </a:cxn>
              <a:cxn ang="0">
                <a:pos x="2751" y="2914"/>
              </a:cxn>
              <a:cxn ang="0">
                <a:pos x="0" y="2106"/>
              </a:cxn>
            </a:cxnLst>
            <a:rect l="0" t="0" r="r" b="b"/>
            <a:pathLst>
              <a:path w="4599" h="2914">
                <a:moveTo>
                  <a:pt x="0" y="2106"/>
                </a:moveTo>
                <a:lnTo>
                  <a:pt x="4599" y="0"/>
                </a:lnTo>
                <a:lnTo>
                  <a:pt x="2751" y="2914"/>
                </a:lnTo>
                <a:lnTo>
                  <a:pt x="0" y="2106"/>
                </a:lnTo>
                <a:close/>
              </a:path>
            </a:pathLst>
          </a:custGeom>
          <a:solidFill>
            <a:srgbClr val="0070C0">
              <a:alpha val="50000"/>
            </a:srgbClr>
          </a:solidFill>
          <a:ln w="9525">
            <a:noFill/>
            <a:round/>
            <a:headEnd/>
            <a:tailEnd/>
          </a:ln>
          <a:effectLst/>
        </p:spPr>
        <p:txBody>
          <a:bodyPr/>
          <a:lstStyle/>
          <a:p>
            <a:pPr>
              <a:defRPr/>
            </a:pPr>
            <a:endParaRPr lang="zh-CN" altLang="en-US"/>
          </a:p>
        </p:txBody>
      </p:sp>
      <p:sp>
        <p:nvSpPr>
          <p:cNvPr id="87" name="Freeform 44">
            <a:extLst>
              <a:ext uri="{FF2B5EF4-FFF2-40B4-BE49-F238E27FC236}">
                <a16:creationId xmlns:a16="http://schemas.microsoft.com/office/drawing/2014/main" id="{6CA237F4-DFB1-4BFD-9DB0-27197E651276}"/>
              </a:ext>
            </a:extLst>
          </p:cNvPr>
          <p:cNvSpPr>
            <a:spLocks/>
          </p:cNvSpPr>
          <p:nvPr userDrawn="1"/>
        </p:nvSpPr>
        <p:spPr bwMode="auto">
          <a:xfrm>
            <a:off x="1582738" y="1196975"/>
            <a:ext cx="7296150" cy="4603750"/>
          </a:xfrm>
          <a:custGeom>
            <a:avLst/>
            <a:gdLst/>
            <a:ahLst/>
            <a:cxnLst>
              <a:cxn ang="0">
                <a:pos x="0" y="665"/>
              </a:cxn>
              <a:cxn ang="0">
                <a:pos x="4596" y="0"/>
              </a:cxn>
              <a:cxn ang="0">
                <a:pos x="1092" y="2900"/>
              </a:cxn>
              <a:cxn ang="0">
                <a:pos x="0" y="665"/>
              </a:cxn>
            </a:cxnLst>
            <a:rect l="0" t="0" r="r" b="b"/>
            <a:pathLst>
              <a:path w="4596" h="2900">
                <a:moveTo>
                  <a:pt x="0" y="665"/>
                </a:moveTo>
                <a:lnTo>
                  <a:pt x="4596" y="0"/>
                </a:lnTo>
                <a:lnTo>
                  <a:pt x="1092" y="2900"/>
                </a:lnTo>
                <a:lnTo>
                  <a:pt x="0" y="665"/>
                </a:lnTo>
                <a:close/>
              </a:path>
            </a:pathLst>
          </a:custGeom>
          <a:solidFill>
            <a:schemeClr val="accent5">
              <a:lumMod val="20000"/>
              <a:lumOff val="80000"/>
              <a:alpha val="50000"/>
            </a:schemeClr>
          </a:solidFill>
          <a:ln w="9525">
            <a:noFill/>
            <a:round/>
            <a:headEnd/>
            <a:tailEnd/>
          </a:ln>
          <a:effectLst/>
        </p:spPr>
        <p:txBody>
          <a:bodyPr/>
          <a:lstStyle/>
          <a:p>
            <a:pPr>
              <a:defRPr/>
            </a:pPr>
            <a:endParaRPr lang="zh-CN" altLang="en-US"/>
          </a:p>
        </p:txBody>
      </p:sp>
      <p:sp>
        <p:nvSpPr>
          <p:cNvPr id="88" name="Freeform 42">
            <a:extLst>
              <a:ext uri="{FF2B5EF4-FFF2-40B4-BE49-F238E27FC236}">
                <a16:creationId xmlns:a16="http://schemas.microsoft.com/office/drawing/2014/main" id="{FAF8717D-DBDE-4804-821F-2FD7AFE42BDD}"/>
              </a:ext>
            </a:extLst>
          </p:cNvPr>
          <p:cNvSpPr>
            <a:spLocks/>
          </p:cNvSpPr>
          <p:nvPr userDrawn="1"/>
        </p:nvSpPr>
        <p:spPr bwMode="auto">
          <a:xfrm>
            <a:off x="1392238" y="1228725"/>
            <a:ext cx="7505700" cy="5322888"/>
          </a:xfrm>
          <a:custGeom>
            <a:avLst/>
            <a:gdLst/>
            <a:ahLst/>
            <a:cxnLst>
              <a:cxn ang="0">
                <a:pos x="0" y="1427"/>
              </a:cxn>
              <a:cxn ang="0">
                <a:pos x="4728" y="0"/>
              </a:cxn>
              <a:cxn ang="0">
                <a:pos x="2201" y="3353"/>
              </a:cxn>
              <a:cxn ang="0">
                <a:pos x="0" y="1427"/>
              </a:cxn>
            </a:cxnLst>
            <a:rect l="0" t="0" r="r" b="b"/>
            <a:pathLst>
              <a:path w="4728" h="3353">
                <a:moveTo>
                  <a:pt x="0" y="1427"/>
                </a:moveTo>
                <a:lnTo>
                  <a:pt x="4728" y="0"/>
                </a:lnTo>
                <a:lnTo>
                  <a:pt x="2201" y="3353"/>
                </a:lnTo>
                <a:lnTo>
                  <a:pt x="0" y="1427"/>
                </a:lnTo>
                <a:close/>
              </a:path>
            </a:pathLst>
          </a:custGeom>
          <a:solidFill>
            <a:schemeClr val="accent2">
              <a:lumMod val="60000"/>
              <a:lumOff val="40000"/>
              <a:alpha val="50000"/>
            </a:schemeClr>
          </a:solidFill>
          <a:ln w="9525">
            <a:noFill/>
            <a:round/>
            <a:headEnd/>
            <a:tailEnd/>
          </a:ln>
          <a:effectLst/>
        </p:spPr>
        <p:txBody>
          <a:bodyPr/>
          <a:lstStyle/>
          <a:p>
            <a:pPr>
              <a:defRPr/>
            </a:pPr>
            <a:endParaRPr lang="zh-CN" altLang="en-US"/>
          </a:p>
        </p:txBody>
      </p:sp>
      <p:sp>
        <p:nvSpPr>
          <p:cNvPr id="90" name="Rectangle 35">
            <a:extLst>
              <a:ext uri="{FF2B5EF4-FFF2-40B4-BE49-F238E27FC236}">
                <a16:creationId xmlns:a16="http://schemas.microsoft.com/office/drawing/2014/main" id="{01CE757A-678D-4F52-B90A-C0DE340296AA}"/>
              </a:ext>
            </a:extLst>
          </p:cNvPr>
          <p:cNvSpPr>
            <a:spLocks noChangeArrowheads="1"/>
          </p:cNvSpPr>
          <p:nvPr userDrawn="1"/>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
        <p:nvSpPr>
          <p:cNvPr id="93" name="Freeform 43">
            <a:extLst>
              <a:ext uri="{FF2B5EF4-FFF2-40B4-BE49-F238E27FC236}">
                <a16:creationId xmlns:a16="http://schemas.microsoft.com/office/drawing/2014/main" id="{DB294096-E441-4C00-B6EE-4B17EE334362}"/>
              </a:ext>
            </a:extLst>
          </p:cNvPr>
          <p:cNvSpPr>
            <a:spLocks/>
          </p:cNvSpPr>
          <p:nvPr userDrawn="1"/>
        </p:nvSpPr>
        <p:spPr bwMode="auto">
          <a:xfrm>
            <a:off x="920333" y="1789995"/>
            <a:ext cx="7300912" cy="4625975"/>
          </a:xfrm>
          <a:custGeom>
            <a:avLst/>
            <a:gdLst/>
            <a:ahLst/>
            <a:cxnLst>
              <a:cxn ang="0">
                <a:pos x="0" y="2106"/>
              </a:cxn>
              <a:cxn ang="0">
                <a:pos x="4599" y="0"/>
              </a:cxn>
              <a:cxn ang="0">
                <a:pos x="2751" y="2914"/>
              </a:cxn>
              <a:cxn ang="0">
                <a:pos x="0" y="2106"/>
              </a:cxn>
            </a:cxnLst>
            <a:rect l="0" t="0" r="r" b="b"/>
            <a:pathLst>
              <a:path w="4599" h="2914">
                <a:moveTo>
                  <a:pt x="0" y="2106"/>
                </a:moveTo>
                <a:lnTo>
                  <a:pt x="4599" y="0"/>
                </a:lnTo>
                <a:lnTo>
                  <a:pt x="2751" y="2914"/>
                </a:lnTo>
                <a:lnTo>
                  <a:pt x="0" y="2106"/>
                </a:lnTo>
                <a:close/>
              </a:path>
            </a:pathLst>
          </a:custGeom>
          <a:solidFill>
            <a:schemeClr val="accent6">
              <a:lumMod val="40000"/>
              <a:lumOff val="60000"/>
              <a:alpha val="50000"/>
            </a:schemeClr>
          </a:solidFill>
          <a:ln w="9525">
            <a:noFill/>
            <a:round/>
            <a:headEnd/>
            <a:tailEnd/>
          </a:ln>
          <a:effectLst/>
        </p:spPr>
        <p:txBody>
          <a:bodyPr/>
          <a:lstStyle/>
          <a:p>
            <a:pPr>
              <a:defRPr/>
            </a:pPr>
            <a:endParaRPr lang="zh-CN" altLang="en-US"/>
          </a:p>
        </p:txBody>
      </p:sp>
      <p:sp>
        <p:nvSpPr>
          <p:cNvPr id="2" name="Title 1"/>
          <p:cNvSpPr>
            <a:spLocks noGrp="1"/>
          </p:cNvSpPr>
          <p:nvPr>
            <p:ph type="ctrTitle"/>
          </p:nvPr>
        </p:nvSpPr>
        <p:spPr>
          <a:xfrm>
            <a:off x="4733365" y="2708476"/>
            <a:ext cx="3313355" cy="1702160"/>
          </a:xfrm>
        </p:spPr>
        <p:txBody>
          <a:bodyPr>
            <a:noAutofit/>
          </a:bodyPr>
          <a:lstStyle>
            <a:lvl1pPr>
              <a:defRPr sz="4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Footer Placeholder 4"/>
          <p:cNvSpPr>
            <a:spLocks noGrp="1"/>
          </p:cNvSpPr>
          <p:nvPr>
            <p:ph type="ftr" sz="quarter" idx="11"/>
          </p:nvPr>
        </p:nvSpPr>
        <p:spPr>
          <a:xfrm>
            <a:off x="5148064" y="5719966"/>
            <a:ext cx="2987048" cy="365125"/>
          </a:xfrm>
        </p:spPr>
        <p:txBody>
          <a:bodyPr>
            <a:normAutofit/>
          </a:bodyPr>
          <a:lstStyle>
            <a:lvl1pPr>
              <a:defRPr>
                <a:solidFill>
                  <a:schemeClr val="accent1"/>
                </a:solidFill>
              </a:defRPr>
            </a:lvl1pPr>
          </a:lstStyle>
          <a:p>
            <a:r>
              <a:rPr lang="zh-CN" altLang="en-US" dirty="0"/>
              <a:t>华北电力大学控制与计算机工程学院王红制作</a:t>
            </a:r>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87D7A59-36E2-48B9-B146-C1E59501F63F}" type="slidenum">
              <a:rPr lang="en-US" smtClean="0"/>
              <a:pPr/>
              <a:t>‹#›</a:t>
            </a:fld>
            <a:endParaRPr lang="en-US"/>
          </a:p>
        </p:txBody>
      </p:sp>
    </p:spTree>
    <p:extLst>
      <p:ext uri="{BB962C8B-B14F-4D97-AF65-F5344CB8AC3E}">
        <p14:creationId xmlns:p14="http://schemas.microsoft.com/office/powerpoint/2010/main" val="359829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p:cTn id="11" dur="1000" fill="hold"/>
                                        <p:tgtEl>
                                          <p:spTgt spid="92"/>
                                        </p:tgtEl>
                                        <p:attrNameLst>
                                          <p:attrName>ppt_w</p:attrName>
                                        </p:attrNameLst>
                                      </p:cBhvr>
                                      <p:tavLst>
                                        <p:tav tm="0">
                                          <p:val>
                                            <p:strVal val="#ppt_w*0.70"/>
                                          </p:val>
                                        </p:tav>
                                        <p:tav tm="100000">
                                          <p:val>
                                            <p:strVal val="#ppt_w"/>
                                          </p:val>
                                        </p:tav>
                                      </p:tavLst>
                                    </p:anim>
                                    <p:anim calcmode="lin" valueType="num">
                                      <p:cBhvr>
                                        <p:cTn id="12" dur="1000" fill="hold"/>
                                        <p:tgtEl>
                                          <p:spTgt spid="92"/>
                                        </p:tgtEl>
                                        <p:attrNameLst>
                                          <p:attrName>ppt_h</p:attrName>
                                        </p:attrNameLst>
                                      </p:cBhvr>
                                      <p:tavLst>
                                        <p:tav tm="0">
                                          <p:val>
                                            <p:strVal val="#ppt_h"/>
                                          </p:val>
                                        </p:tav>
                                        <p:tav tm="100000">
                                          <p:val>
                                            <p:strVal val="#ppt_h"/>
                                          </p:val>
                                        </p:tav>
                                      </p:tavLst>
                                    </p:anim>
                                    <p:animEffect transition="in" filter="fade">
                                      <p:cBhvr>
                                        <p:cTn id="13" dur="1000"/>
                                        <p:tgtEl>
                                          <p:spTgt spid="92"/>
                                        </p:tgtEl>
                                      </p:cBhvr>
                                    </p:animEffect>
                                  </p:childTnLst>
                                </p:cTn>
                              </p:par>
                            </p:childTnLst>
                          </p:cTn>
                        </p:par>
                        <p:par>
                          <p:cTn id="14" fill="hold">
                            <p:stCondLst>
                              <p:cond delay="1500"/>
                            </p:stCondLst>
                            <p:childTnLst>
                              <p:par>
                                <p:cTn id="15" presetID="55" presetClass="entr" presetSubtype="0" fill="hold" grpId="0" nodeType="after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1000" fill="hold"/>
                                        <p:tgtEl>
                                          <p:spTgt spid="74"/>
                                        </p:tgtEl>
                                        <p:attrNameLst>
                                          <p:attrName>ppt_w</p:attrName>
                                        </p:attrNameLst>
                                      </p:cBhvr>
                                      <p:tavLst>
                                        <p:tav tm="0">
                                          <p:val>
                                            <p:strVal val="#ppt_w*0.70"/>
                                          </p:val>
                                        </p:tav>
                                        <p:tav tm="100000">
                                          <p:val>
                                            <p:strVal val="#ppt_w"/>
                                          </p:val>
                                        </p:tav>
                                      </p:tavLst>
                                    </p:anim>
                                    <p:anim calcmode="lin" valueType="num">
                                      <p:cBhvr>
                                        <p:cTn id="18" dur="1000" fill="hold"/>
                                        <p:tgtEl>
                                          <p:spTgt spid="74"/>
                                        </p:tgtEl>
                                        <p:attrNameLst>
                                          <p:attrName>ppt_h</p:attrName>
                                        </p:attrNameLst>
                                      </p:cBhvr>
                                      <p:tavLst>
                                        <p:tav tm="0">
                                          <p:val>
                                            <p:strVal val="#ppt_h"/>
                                          </p:val>
                                        </p:tav>
                                        <p:tav tm="100000">
                                          <p:val>
                                            <p:strVal val="#ppt_h"/>
                                          </p:val>
                                        </p:tav>
                                      </p:tavLst>
                                    </p:anim>
                                    <p:animEffect transition="in" filter="fade">
                                      <p:cBhvr>
                                        <p:cTn id="19" dur="1000"/>
                                        <p:tgtEl>
                                          <p:spTgt spid="74"/>
                                        </p:tgtEl>
                                      </p:cBhvr>
                                    </p:animEffect>
                                  </p:childTnLst>
                                </p:cTn>
                              </p:par>
                            </p:childTnLst>
                          </p:cTn>
                        </p:par>
                        <p:par>
                          <p:cTn id="20" fill="hold">
                            <p:stCondLst>
                              <p:cond delay="2500"/>
                            </p:stCondLst>
                            <p:childTnLst>
                              <p:par>
                                <p:cTn id="21" presetID="55" presetClass="entr" presetSubtype="0" fill="hold" grpId="0" nodeType="afterEffect">
                                  <p:stCondLst>
                                    <p:cond delay="0"/>
                                  </p:stCondLst>
                                  <p:childTnLst>
                                    <p:set>
                                      <p:cBhvr>
                                        <p:cTn id="22" dur="1" fill="hold">
                                          <p:stCondLst>
                                            <p:cond delay="0"/>
                                          </p:stCondLst>
                                        </p:cTn>
                                        <p:tgtEl>
                                          <p:spTgt spid="72"/>
                                        </p:tgtEl>
                                        <p:attrNameLst>
                                          <p:attrName>style.visibility</p:attrName>
                                        </p:attrNameLst>
                                      </p:cBhvr>
                                      <p:to>
                                        <p:strVal val="visible"/>
                                      </p:to>
                                    </p:set>
                                    <p:anim calcmode="lin" valueType="num">
                                      <p:cBhvr>
                                        <p:cTn id="23" dur="1000" fill="hold"/>
                                        <p:tgtEl>
                                          <p:spTgt spid="72"/>
                                        </p:tgtEl>
                                        <p:attrNameLst>
                                          <p:attrName>ppt_w</p:attrName>
                                        </p:attrNameLst>
                                      </p:cBhvr>
                                      <p:tavLst>
                                        <p:tav tm="0">
                                          <p:val>
                                            <p:strVal val="#ppt_w*0.70"/>
                                          </p:val>
                                        </p:tav>
                                        <p:tav tm="100000">
                                          <p:val>
                                            <p:strVal val="#ppt_w"/>
                                          </p:val>
                                        </p:tav>
                                      </p:tavLst>
                                    </p:anim>
                                    <p:anim calcmode="lin" valueType="num">
                                      <p:cBhvr>
                                        <p:cTn id="24" dur="1000" fill="hold"/>
                                        <p:tgtEl>
                                          <p:spTgt spid="72"/>
                                        </p:tgtEl>
                                        <p:attrNameLst>
                                          <p:attrName>ppt_h</p:attrName>
                                        </p:attrNameLst>
                                      </p:cBhvr>
                                      <p:tavLst>
                                        <p:tav tm="0">
                                          <p:val>
                                            <p:strVal val="#ppt_h"/>
                                          </p:val>
                                        </p:tav>
                                        <p:tav tm="100000">
                                          <p:val>
                                            <p:strVal val="#ppt_h"/>
                                          </p:val>
                                        </p:tav>
                                      </p:tavLst>
                                    </p:anim>
                                    <p:animEffect transition="in" filter="fade">
                                      <p:cBhvr>
                                        <p:cTn id="25" dur="1000"/>
                                        <p:tgtEl>
                                          <p:spTgt spid="72"/>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wipe(left)">
                                      <p:cBhvr>
                                        <p:cTn id="29" dur="500"/>
                                        <p:tgtEl>
                                          <p:spTgt spid="83"/>
                                        </p:tgtEl>
                                      </p:cBhvr>
                                    </p:animEffect>
                                  </p:childTnLst>
                                </p:cTn>
                              </p:par>
                            </p:childTnLst>
                          </p:cTn>
                        </p:par>
                        <p:par>
                          <p:cTn id="30" fill="hold">
                            <p:stCondLst>
                              <p:cond delay="4000"/>
                            </p:stCondLst>
                            <p:childTnLst>
                              <p:par>
                                <p:cTn id="31" presetID="55" presetClass="entr" presetSubtype="0" fill="hold" grpId="0" nodeType="after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p:cTn id="33" dur="1000" fill="hold"/>
                                        <p:tgtEl>
                                          <p:spTgt spid="84"/>
                                        </p:tgtEl>
                                        <p:attrNameLst>
                                          <p:attrName>ppt_w</p:attrName>
                                        </p:attrNameLst>
                                      </p:cBhvr>
                                      <p:tavLst>
                                        <p:tav tm="0">
                                          <p:val>
                                            <p:strVal val="#ppt_w*0.70"/>
                                          </p:val>
                                        </p:tav>
                                        <p:tav tm="100000">
                                          <p:val>
                                            <p:strVal val="#ppt_w"/>
                                          </p:val>
                                        </p:tav>
                                      </p:tavLst>
                                    </p:anim>
                                    <p:anim calcmode="lin" valueType="num">
                                      <p:cBhvr>
                                        <p:cTn id="34" dur="1000" fill="hold"/>
                                        <p:tgtEl>
                                          <p:spTgt spid="84"/>
                                        </p:tgtEl>
                                        <p:attrNameLst>
                                          <p:attrName>ppt_h</p:attrName>
                                        </p:attrNameLst>
                                      </p:cBhvr>
                                      <p:tavLst>
                                        <p:tav tm="0">
                                          <p:val>
                                            <p:strVal val="#ppt_h"/>
                                          </p:val>
                                        </p:tav>
                                        <p:tav tm="100000">
                                          <p:val>
                                            <p:strVal val="#ppt_h"/>
                                          </p:val>
                                        </p:tav>
                                      </p:tavLst>
                                    </p:anim>
                                    <p:animEffect transition="in" filter="fade">
                                      <p:cBhvr>
                                        <p:cTn id="35" dur="1000"/>
                                        <p:tgtEl>
                                          <p:spTgt spid="84"/>
                                        </p:tgtEl>
                                      </p:cBhvr>
                                    </p:animEffect>
                                  </p:childTnLst>
                                </p:cTn>
                              </p:par>
                            </p:childTnLst>
                          </p:cTn>
                        </p:par>
                        <p:par>
                          <p:cTn id="36" fill="hold">
                            <p:stCondLst>
                              <p:cond delay="5000"/>
                            </p:stCondLst>
                            <p:childTnLst>
                              <p:par>
                                <p:cTn id="37" presetID="55"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anim calcmode="lin" valueType="num">
                                      <p:cBhvr>
                                        <p:cTn id="39" dur="1000" fill="hold"/>
                                        <p:tgtEl>
                                          <p:spTgt spid="82"/>
                                        </p:tgtEl>
                                        <p:attrNameLst>
                                          <p:attrName>ppt_w</p:attrName>
                                        </p:attrNameLst>
                                      </p:cBhvr>
                                      <p:tavLst>
                                        <p:tav tm="0">
                                          <p:val>
                                            <p:strVal val="#ppt_w*0.70"/>
                                          </p:val>
                                        </p:tav>
                                        <p:tav tm="100000">
                                          <p:val>
                                            <p:strVal val="#ppt_w"/>
                                          </p:val>
                                        </p:tav>
                                      </p:tavLst>
                                    </p:anim>
                                    <p:anim calcmode="lin" valueType="num">
                                      <p:cBhvr>
                                        <p:cTn id="40" dur="1000" fill="hold"/>
                                        <p:tgtEl>
                                          <p:spTgt spid="82"/>
                                        </p:tgtEl>
                                        <p:attrNameLst>
                                          <p:attrName>ppt_h</p:attrName>
                                        </p:attrNameLst>
                                      </p:cBhvr>
                                      <p:tavLst>
                                        <p:tav tm="0">
                                          <p:val>
                                            <p:strVal val="#ppt_h"/>
                                          </p:val>
                                        </p:tav>
                                        <p:tav tm="100000">
                                          <p:val>
                                            <p:strVal val="#ppt_h"/>
                                          </p:val>
                                        </p:tav>
                                      </p:tavLst>
                                    </p:anim>
                                    <p:animEffect transition="in" filter="fade">
                                      <p:cBhvr>
                                        <p:cTn id="41" dur="1000"/>
                                        <p:tgtEl>
                                          <p:spTgt spid="82"/>
                                        </p:tgtEl>
                                      </p:cBhvr>
                                    </p:animEffect>
                                  </p:childTnLst>
                                </p:cTn>
                              </p:par>
                            </p:childTnLst>
                          </p:cTn>
                        </p:par>
                        <p:par>
                          <p:cTn id="42" fill="hold">
                            <p:stCondLst>
                              <p:cond delay="6000"/>
                            </p:stCondLst>
                            <p:childTnLst>
                              <p:par>
                                <p:cTn id="43" presetID="55" presetClass="entr" presetSubtype="0" fill="hold" grpId="0" nodeType="afterEffect">
                                  <p:stCondLst>
                                    <p:cond delay="0"/>
                                  </p:stCondLst>
                                  <p:childTnLst>
                                    <p:set>
                                      <p:cBhvr>
                                        <p:cTn id="44" dur="1" fill="hold">
                                          <p:stCondLst>
                                            <p:cond delay="0"/>
                                          </p:stCondLst>
                                        </p:cTn>
                                        <p:tgtEl>
                                          <p:spTgt spid="80"/>
                                        </p:tgtEl>
                                        <p:attrNameLst>
                                          <p:attrName>style.visibility</p:attrName>
                                        </p:attrNameLst>
                                      </p:cBhvr>
                                      <p:to>
                                        <p:strVal val="visible"/>
                                      </p:to>
                                    </p:set>
                                    <p:anim calcmode="lin" valueType="num">
                                      <p:cBhvr>
                                        <p:cTn id="45" dur="1000" fill="hold"/>
                                        <p:tgtEl>
                                          <p:spTgt spid="80"/>
                                        </p:tgtEl>
                                        <p:attrNameLst>
                                          <p:attrName>ppt_w</p:attrName>
                                        </p:attrNameLst>
                                      </p:cBhvr>
                                      <p:tavLst>
                                        <p:tav tm="0">
                                          <p:val>
                                            <p:strVal val="#ppt_w*0.70"/>
                                          </p:val>
                                        </p:tav>
                                        <p:tav tm="100000">
                                          <p:val>
                                            <p:strVal val="#ppt_w"/>
                                          </p:val>
                                        </p:tav>
                                      </p:tavLst>
                                    </p:anim>
                                    <p:anim calcmode="lin" valueType="num">
                                      <p:cBhvr>
                                        <p:cTn id="46" dur="1000" fill="hold"/>
                                        <p:tgtEl>
                                          <p:spTgt spid="80"/>
                                        </p:tgtEl>
                                        <p:attrNameLst>
                                          <p:attrName>ppt_h</p:attrName>
                                        </p:attrNameLst>
                                      </p:cBhvr>
                                      <p:tavLst>
                                        <p:tav tm="0">
                                          <p:val>
                                            <p:strVal val="#ppt_h"/>
                                          </p:val>
                                        </p:tav>
                                        <p:tav tm="100000">
                                          <p:val>
                                            <p:strVal val="#ppt_h"/>
                                          </p:val>
                                        </p:tav>
                                      </p:tavLst>
                                    </p:anim>
                                    <p:animEffect transition="in" filter="fade">
                                      <p:cBhvr>
                                        <p:cTn id="47" dur="1000"/>
                                        <p:tgtEl>
                                          <p:spTgt spid="80"/>
                                        </p:tgtEl>
                                      </p:cBhvr>
                                    </p:animEffect>
                                  </p:childTnLst>
                                </p:cTn>
                              </p:par>
                            </p:childTnLst>
                          </p:cTn>
                        </p:par>
                        <p:par>
                          <p:cTn id="48" fill="hold">
                            <p:stCondLst>
                              <p:cond delay="7000"/>
                            </p:stCondLst>
                            <p:childTnLst>
                              <p:par>
                                <p:cTn id="49" presetID="22" presetClass="entr" presetSubtype="8" fill="hold" grpId="0" nodeType="after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wipe(left)">
                                      <p:cBhvr>
                                        <p:cTn id="51" dur="500"/>
                                        <p:tgtEl>
                                          <p:spTgt spid="90"/>
                                        </p:tgtEl>
                                      </p:cBhvr>
                                    </p:animEffect>
                                  </p:childTnLst>
                                </p:cTn>
                              </p:par>
                            </p:childTnLst>
                          </p:cTn>
                        </p:par>
                        <p:par>
                          <p:cTn id="52" fill="hold">
                            <p:stCondLst>
                              <p:cond delay="7500"/>
                            </p:stCondLst>
                            <p:childTnLst>
                              <p:par>
                                <p:cTn id="53" presetID="55" presetClass="entr" presetSubtype="0" fill="hold" grpId="0" nodeType="afterEffect">
                                  <p:stCondLst>
                                    <p:cond delay="0"/>
                                  </p:stCondLst>
                                  <p:childTnLst>
                                    <p:set>
                                      <p:cBhvr>
                                        <p:cTn id="54" dur="1" fill="hold">
                                          <p:stCondLst>
                                            <p:cond delay="0"/>
                                          </p:stCondLst>
                                        </p:cTn>
                                        <p:tgtEl>
                                          <p:spTgt spid="93"/>
                                        </p:tgtEl>
                                        <p:attrNameLst>
                                          <p:attrName>style.visibility</p:attrName>
                                        </p:attrNameLst>
                                      </p:cBhvr>
                                      <p:to>
                                        <p:strVal val="visible"/>
                                      </p:to>
                                    </p:set>
                                    <p:anim calcmode="lin" valueType="num">
                                      <p:cBhvr>
                                        <p:cTn id="55" dur="1000" fill="hold"/>
                                        <p:tgtEl>
                                          <p:spTgt spid="93"/>
                                        </p:tgtEl>
                                        <p:attrNameLst>
                                          <p:attrName>ppt_w</p:attrName>
                                        </p:attrNameLst>
                                      </p:cBhvr>
                                      <p:tavLst>
                                        <p:tav tm="0">
                                          <p:val>
                                            <p:strVal val="#ppt_w*0.70"/>
                                          </p:val>
                                        </p:tav>
                                        <p:tav tm="100000">
                                          <p:val>
                                            <p:strVal val="#ppt_w"/>
                                          </p:val>
                                        </p:tav>
                                      </p:tavLst>
                                    </p:anim>
                                    <p:anim calcmode="lin" valueType="num">
                                      <p:cBhvr>
                                        <p:cTn id="56" dur="1000" fill="hold"/>
                                        <p:tgtEl>
                                          <p:spTgt spid="93"/>
                                        </p:tgtEl>
                                        <p:attrNameLst>
                                          <p:attrName>ppt_h</p:attrName>
                                        </p:attrNameLst>
                                      </p:cBhvr>
                                      <p:tavLst>
                                        <p:tav tm="0">
                                          <p:val>
                                            <p:strVal val="#ppt_h"/>
                                          </p:val>
                                        </p:tav>
                                        <p:tav tm="100000">
                                          <p:val>
                                            <p:strVal val="#ppt_h"/>
                                          </p:val>
                                        </p:tav>
                                      </p:tavLst>
                                    </p:anim>
                                    <p:animEffect transition="in" filter="fade">
                                      <p:cBhvr>
                                        <p:cTn id="57" dur="1000"/>
                                        <p:tgtEl>
                                          <p:spTgt spid="93"/>
                                        </p:tgtEl>
                                      </p:cBhvr>
                                    </p:animEffect>
                                  </p:childTnLst>
                                </p:cTn>
                              </p:par>
                            </p:childTnLst>
                          </p:cTn>
                        </p:par>
                        <p:par>
                          <p:cTn id="58" fill="hold">
                            <p:stCondLst>
                              <p:cond delay="8500"/>
                            </p:stCondLst>
                            <p:childTnLst>
                              <p:par>
                                <p:cTn id="59" presetID="55" presetClass="entr" presetSubtype="0" fill="hold" grpId="0"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p:cTn id="61" dur="1000" fill="hold"/>
                                        <p:tgtEl>
                                          <p:spTgt spid="88"/>
                                        </p:tgtEl>
                                        <p:attrNameLst>
                                          <p:attrName>ppt_w</p:attrName>
                                        </p:attrNameLst>
                                      </p:cBhvr>
                                      <p:tavLst>
                                        <p:tav tm="0">
                                          <p:val>
                                            <p:strVal val="#ppt_w*0.70"/>
                                          </p:val>
                                        </p:tav>
                                        <p:tav tm="100000">
                                          <p:val>
                                            <p:strVal val="#ppt_w"/>
                                          </p:val>
                                        </p:tav>
                                      </p:tavLst>
                                    </p:anim>
                                    <p:anim calcmode="lin" valueType="num">
                                      <p:cBhvr>
                                        <p:cTn id="62" dur="1000" fill="hold"/>
                                        <p:tgtEl>
                                          <p:spTgt spid="88"/>
                                        </p:tgtEl>
                                        <p:attrNameLst>
                                          <p:attrName>ppt_h</p:attrName>
                                        </p:attrNameLst>
                                      </p:cBhvr>
                                      <p:tavLst>
                                        <p:tav tm="0">
                                          <p:val>
                                            <p:strVal val="#ppt_h"/>
                                          </p:val>
                                        </p:tav>
                                        <p:tav tm="100000">
                                          <p:val>
                                            <p:strVal val="#ppt_h"/>
                                          </p:val>
                                        </p:tav>
                                      </p:tavLst>
                                    </p:anim>
                                    <p:animEffect transition="in" filter="fade">
                                      <p:cBhvr>
                                        <p:cTn id="63" dur="1000"/>
                                        <p:tgtEl>
                                          <p:spTgt spid="88"/>
                                        </p:tgtEl>
                                      </p:cBhvr>
                                    </p:animEffect>
                                  </p:childTnLst>
                                </p:cTn>
                              </p:par>
                            </p:childTnLst>
                          </p:cTn>
                        </p:par>
                        <p:par>
                          <p:cTn id="64" fill="hold">
                            <p:stCondLst>
                              <p:cond delay="9500"/>
                            </p:stCondLst>
                            <p:childTnLst>
                              <p:par>
                                <p:cTn id="65" presetID="55" presetClass="entr" presetSubtype="0" fill="hold" grpId="0" nodeType="afterEffect">
                                  <p:stCondLst>
                                    <p:cond delay="0"/>
                                  </p:stCondLst>
                                  <p:childTnLst>
                                    <p:set>
                                      <p:cBhvr>
                                        <p:cTn id="66" dur="1" fill="hold">
                                          <p:stCondLst>
                                            <p:cond delay="0"/>
                                          </p:stCondLst>
                                        </p:cTn>
                                        <p:tgtEl>
                                          <p:spTgt spid="87"/>
                                        </p:tgtEl>
                                        <p:attrNameLst>
                                          <p:attrName>style.visibility</p:attrName>
                                        </p:attrNameLst>
                                      </p:cBhvr>
                                      <p:to>
                                        <p:strVal val="visible"/>
                                      </p:to>
                                    </p:set>
                                    <p:anim calcmode="lin" valueType="num">
                                      <p:cBhvr>
                                        <p:cTn id="67" dur="1000" fill="hold"/>
                                        <p:tgtEl>
                                          <p:spTgt spid="87"/>
                                        </p:tgtEl>
                                        <p:attrNameLst>
                                          <p:attrName>ppt_w</p:attrName>
                                        </p:attrNameLst>
                                      </p:cBhvr>
                                      <p:tavLst>
                                        <p:tav tm="0">
                                          <p:val>
                                            <p:strVal val="#ppt_w*0.70"/>
                                          </p:val>
                                        </p:tav>
                                        <p:tav tm="100000">
                                          <p:val>
                                            <p:strVal val="#ppt_w"/>
                                          </p:val>
                                        </p:tav>
                                      </p:tavLst>
                                    </p:anim>
                                    <p:anim calcmode="lin" valueType="num">
                                      <p:cBhvr>
                                        <p:cTn id="68" dur="1000" fill="hold"/>
                                        <p:tgtEl>
                                          <p:spTgt spid="87"/>
                                        </p:tgtEl>
                                        <p:attrNameLst>
                                          <p:attrName>ppt_h</p:attrName>
                                        </p:attrNameLst>
                                      </p:cBhvr>
                                      <p:tavLst>
                                        <p:tav tm="0">
                                          <p:val>
                                            <p:strVal val="#ppt_h"/>
                                          </p:val>
                                        </p:tav>
                                        <p:tav tm="100000">
                                          <p:val>
                                            <p:strVal val="#ppt_h"/>
                                          </p:val>
                                        </p:tav>
                                      </p:tavLst>
                                    </p:anim>
                                    <p:animEffect transition="in" filter="fade">
                                      <p:cBhvr>
                                        <p:cTn id="69"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4" grpId="0" animBg="1"/>
      <p:bldP spid="91" grpId="0"/>
      <p:bldP spid="92" grpId="0" animBg="1"/>
      <p:bldP spid="80" grpId="0" animBg="1"/>
      <p:bldP spid="82" grpId="0" animBg="1"/>
      <p:bldP spid="83" grpId="0"/>
      <p:bldP spid="84" grpId="0" animBg="1"/>
      <p:bldP spid="87" grpId="0" animBg="1"/>
      <p:bldP spid="88" grpId="0" animBg="1"/>
      <p:bldP spid="90" grpId="0"/>
      <p:bldP spid="9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6" name="Slide Number Placeholder 5"/>
          <p:cNvSpPr>
            <a:spLocks noGrp="1"/>
          </p:cNvSpPr>
          <p:nvPr>
            <p:ph type="sldNum" sz="quarter" idx="12"/>
          </p:nvPr>
        </p:nvSpPr>
        <p:spPr/>
        <p:txBody>
          <a:bodyPr/>
          <a:lstStyle/>
          <a:p>
            <a:pPr>
              <a:defRPr/>
            </a:pPr>
            <a:fld id="{A46381EE-49A7-475D-A366-8211D78AFC22}" type="slidenum">
              <a:rPr lang="en-US" altLang="zh-CN" smtClean="0"/>
              <a:pPr>
                <a:defRPr/>
              </a:pPr>
              <a:t>‹#›</a:t>
            </a:fld>
            <a:endParaRPr lang="en-US" altLang="zh-CN"/>
          </a:p>
        </p:txBody>
      </p:sp>
    </p:spTree>
    <p:extLst>
      <p:ext uri="{BB962C8B-B14F-4D97-AF65-F5344CB8AC3E}">
        <p14:creationId xmlns:p14="http://schemas.microsoft.com/office/powerpoint/2010/main" val="396959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6" name="Slide Number Placeholder 5"/>
          <p:cNvSpPr>
            <a:spLocks noGrp="1"/>
          </p:cNvSpPr>
          <p:nvPr>
            <p:ph type="sldNum" sz="quarter" idx="12"/>
          </p:nvPr>
        </p:nvSpPr>
        <p:spPr/>
        <p:txBody>
          <a:bodyPr/>
          <a:lstStyle/>
          <a:p>
            <a:pPr>
              <a:defRPr/>
            </a:pPr>
            <a:fld id="{EF23C4CA-0908-4AEA-AFBA-28D4D61244DF}" type="slidenum">
              <a:rPr lang="en-US" altLang="zh-CN" smtClean="0"/>
              <a:pPr>
                <a:defRPr/>
              </a:pPr>
              <a:t>‹#›</a:t>
            </a:fld>
            <a:endParaRPr lang="en-US" altLang="zh-CN"/>
          </a:p>
        </p:txBody>
      </p:sp>
    </p:spTree>
    <p:extLst>
      <p:ext uri="{BB962C8B-B14F-4D97-AF65-F5344CB8AC3E}">
        <p14:creationId xmlns:p14="http://schemas.microsoft.com/office/powerpoint/2010/main" val="2486057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1663" y="419100"/>
            <a:ext cx="8147050" cy="922338"/>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557338"/>
            <a:ext cx="4135437" cy="45259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756150" y="1557338"/>
            <a:ext cx="4137025" cy="45259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p:cNvSpPr>
            <a:spLocks noGrp="1" noChangeArrowheads="1"/>
          </p:cNvSpPr>
          <p:nvPr>
            <p:ph type="dt" sz="half" idx="10"/>
          </p:nvPr>
        </p:nvSpPr>
        <p:spPr>
          <a:xfrm>
            <a:off x="6800234" y="6339299"/>
            <a:ext cx="2133600" cy="365125"/>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华北电力大学控制与计算机工程学院王红制作</a:t>
            </a: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BE653F43-3ED8-4481-AAAE-473DE930228E}" type="slidenum">
              <a:rPr lang="en-US" altLang="zh-CN" smtClean="0"/>
              <a:pPr>
                <a:defRPr/>
              </a:pPr>
              <a:t>‹#›</a:t>
            </a:fld>
            <a:endParaRPr lang="en-US" altLang="zh-CN" dirty="0"/>
          </a:p>
        </p:txBody>
      </p:sp>
    </p:spTree>
    <p:extLst>
      <p:ext uri="{BB962C8B-B14F-4D97-AF65-F5344CB8AC3E}">
        <p14:creationId xmlns:p14="http://schemas.microsoft.com/office/powerpoint/2010/main" val="1159597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1663" y="419100"/>
            <a:ext cx="8147050" cy="922338"/>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557338"/>
            <a:ext cx="4135437" cy="45259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756150" y="1557338"/>
            <a:ext cx="4137025" cy="21859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4756150" y="3895725"/>
            <a:ext cx="4137025" cy="2187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Rectangle 4"/>
          <p:cNvSpPr>
            <a:spLocks noGrp="1" noChangeArrowheads="1"/>
          </p:cNvSpPr>
          <p:nvPr>
            <p:ph type="dt" sz="half" idx="10"/>
          </p:nvPr>
        </p:nvSpPr>
        <p:spPr>
          <a:xfrm>
            <a:off x="6800234" y="6339299"/>
            <a:ext cx="2133600" cy="365125"/>
          </a:xfrm>
          <a:prstGeom prst="rect">
            <a:avLst/>
          </a:prstGeom>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r>
              <a:rPr lang="zh-CN" altLang="en-US"/>
              <a:t>华北电力大学控制与计算机工程学院王红制作</a:t>
            </a:r>
            <a:endParaRPr lang="en-US" altLang="zh-CN" dirty="0"/>
          </a:p>
        </p:txBody>
      </p:sp>
      <p:sp>
        <p:nvSpPr>
          <p:cNvPr id="8" name="Rectangle 6"/>
          <p:cNvSpPr>
            <a:spLocks noGrp="1" noChangeArrowheads="1"/>
          </p:cNvSpPr>
          <p:nvPr>
            <p:ph type="sldNum" sz="quarter" idx="12"/>
          </p:nvPr>
        </p:nvSpPr>
        <p:spPr>
          <a:ln/>
        </p:spPr>
        <p:txBody>
          <a:bodyPr/>
          <a:lstStyle>
            <a:lvl1pPr>
              <a:defRPr/>
            </a:lvl1pPr>
          </a:lstStyle>
          <a:p>
            <a:pPr>
              <a:defRPr/>
            </a:pPr>
            <a:fld id="{BE653F43-3ED8-4481-AAAE-473DE930228E}" type="slidenum">
              <a:rPr lang="en-US" altLang="zh-CN" smtClean="0"/>
              <a:pPr>
                <a:defRPr/>
              </a:pPr>
              <a:t>‹#›</a:t>
            </a:fld>
            <a:endParaRPr lang="en-US" altLang="zh-CN" dirty="0"/>
          </a:p>
        </p:txBody>
      </p:sp>
    </p:spTree>
    <p:extLst>
      <p:ext uri="{BB962C8B-B14F-4D97-AF65-F5344CB8AC3E}">
        <p14:creationId xmlns:p14="http://schemas.microsoft.com/office/powerpoint/2010/main" val="245598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Footer Placeholder 4"/>
          <p:cNvSpPr>
            <a:spLocks noGrp="1"/>
          </p:cNvSpPr>
          <p:nvPr>
            <p:ph type="ftr" sz="quarter" idx="11"/>
          </p:nvPr>
        </p:nvSpPr>
        <p:spPr/>
        <p:txBody>
          <a:bodyPr/>
          <a:lstStyle>
            <a:lvl1pPr>
              <a:defRPr sz="900">
                <a:latin typeface="楷体" panose="02010609060101010101" pitchFamily="49" charset="-122"/>
                <a:ea typeface="楷体" panose="02010609060101010101" pitchFamily="49" charset="-122"/>
              </a:defRPr>
            </a:lvl1pPr>
          </a:lstStyle>
          <a:p>
            <a:pPr>
              <a:defRPr/>
            </a:pPr>
            <a:r>
              <a:rPr lang="zh-CN" altLang="en-US" dirty="0"/>
              <a:t>华北电力大学控制与计算机工程学院王红制作</a:t>
            </a:r>
            <a:endParaRPr lang="en-US" altLang="zh-CN" dirty="0"/>
          </a:p>
        </p:txBody>
      </p:sp>
      <p:sp>
        <p:nvSpPr>
          <p:cNvPr id="6" name="Slide Number Placeholder 5"/>
          <p:cNvSpPr>
            <a:spLocks noGrp="1"/>
          </p:cNvSpPr>
          <p:nvPr>
            <p:ph type="sldNum" sz="quarter" idx="12"/>
          </p:nvPr>
        </p:nvSpPr>
        <p:spPr/>
        <p:txBody>
          <a:bodyPr/>
          <a:lstStyle/>
          <a:p>
            <a:pPr>
              <a:defRPr/>
            </a:pPr>
            <a:fld id="{B5560236-5FD0-42E7-89CF-9E3F8282410C}" type="slidenum">
              <a:rPr lang="en-US" altLang="zh-CN" smtClean="0"/>
              <a:pPr>
                <a:defRPr/>
              </a:pPr>
              <a:t>‹#›</a:t>
            </a:fld>
            <a:endParaRPr lang="en-US" altLang="zh-CN"/>
          </a:p>
        </p:txBody>
      </p:sp>
    </p:spTree>
    <p:extLst>
      <p:ext uri="{BB962C8B-B14F-4D97-AF65-F5344CB8AC3E}">
        <p14:creationId xmlns:p14="http://schemas.microsoft.com/office/powerpoint/2010/main" val="341097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Footer Placeholder 4"/>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6" name="Slide Number Placeholder 5"/>
          <p:cNvSpPr>
            <a:spLocks noGrp="1"/>
          </p:cNvSpPr>
          <p:nvPr>
            <p:ph type="sldNum" sz="quarter" idx="12"/>
          </p:nvPr>
        </p:nvSpPr>
        <p:spPr/>
        <p:txBody>
          <a:bodyPr/>
          <a:lstStyle/>
          <a:p>
            <a:pPr>
              <a:defRPr/>
            </a:pPr>
            <a:fld id="{4A7B6F75-E382-4B42-9EA4-94C0BE56C755}" type="slidenum">
              <a:rPr lang="en-US" altLang="zh-CN" smtClean="0"/>
              <a:pPr>
                <a:defRPr/>
              </a:pPr>
              <a:t>‹#›</a:t>
            </a:fld>
            <a:endParaRPr lang="en-US" altLang="zh-CN"/>
          </a:p>
        </p:txBody>
      </p:sp>
    </p:spTree>
    <p:extLst>
      <p:ext uri="{BB962C8B-B14F-4D97-AF65-F5344CB8AC3E}">
        <p14:creationId xmlns:p14="http://schemas.microsoft.com/office/powerpoint/2010/main" val="179756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6" name="Footer Placeholder 5"/>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7" name="Slide Number Placeholder 6"/>
          <p:cNvSpPr>
            <a:spLocks noGrp="1"/>
          </p:cNvSpPr>
          <p:nvPr>
            <p:ph type="sldNum" sz="quarter" idx="12"/>
          </p:nvPr>
        </p:nvSpPr>
        <p:spPr/>
        <p:txBody>
          <a:bodyPr/>
          <a:lstStyle/>
          <a:p>
            <a:pPr>
              <a:defRPr/>
            </a:pPr>
            <a:fld id="{0AEB2A86-8F46-460A-88E4-EBEF7570C9C8}" type="slidenum">
              <a:rPr lang="en-US" altLang="zh-CN" smtClean="0"/>
              <a:pPr>
                <a:defRPr/>
              </a:pPr>
              <a:t>‹#›</a:t>
            </a:fld>
            <a:endParaRPr lang="en-US" altLang="zh-CN"/>
          </a:p>
        </p:txBody>
      </p:sp>
      <p:sp>
        <p:nvSpPr>
          <p:cNvPr id="9" name="Content Placeholder 8"/>
          <p:cNvSpPr>
            <a:spLocks noGrp="1"/>
          </p:cNvSpPr>
          <p:nvPr>
            <p:ph sz="quarter" idx="13"/>
          </p:nvPr>
        </p:nvSpPr>
        <p:spPr>
          <a:xfrm>
            <a:off x="1042416" y="1556792"/>
            <a:ext cx="3419856" cy="424964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Content Placeholder 10"/>
          <p:cNvSpPr>
            <a:spLocks noGrp="1"/>
          </p:cNvSpPr>
          <p:nvPr>
            <p:ph sz="quarter" idx="14"/>
          </p:nvPr>
        </p:nvSpPr>
        <p:spPr>
          <a:xfrm>
            <a:off x="4645152" y="1556791"/>
            <a:ext cx="3419856" cy="424964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1258285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1412111" y="1590702"/>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41721" y="2249387"/>
            <a:ext cx="3419856" cy="39159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11837" y="1590703"/>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152" y="2249387"/>
            <a:ext cx="3419856" cy="39159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Footer Placeholder 7"/>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9" name="Slide Number Placeholder 8"/>
          <p:cNvSpPr>
            <a:spLocks noGrp="1"/>
          </p:cNvSpPr>
          <p:nvPr>
            <p:ph type="sldNum" sz="quarter" idx="12"/>
          </p:nvPr>
        </p:nvSpPr>
        <p:spPr/>
        <p:txBody>
          <a:bodyPr/>
          <a:lstStyle/>
          <a:p>
            <a:pPr>
              <a:defRPr/>
            </a:pPr>
            <a:fld id="{001518A2-C8FF-4167-BA08-9330140912A4}" type="slidenum">
              <a:rPr lang="en-US" altLang="zh-CN" smtClean="0"/>
              <a:pPr>
                <a:defRPr/>
              </a:pPr>
              <a:t>‹#›</a:t>
            </a:fld>
            <a:endParaRPr lang="en-US" altLang="zh-CN"/>
          </a:p>
        </p:txBody>
      </p:sp>
    </p:spTree>
    <p:extLst>
      <p:ext uri="{BB962C8B-B14F-4D97-AF65-F5344CB8AC3E}">
        <p14:creationId xmlns:p14="http://schemas.microsoft.com/office/powerpoint/2010/main" val="91396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5" name="Slide Number Placeholder 4"/>
          <p:cNvSpPr>
            <a:spLocks noGrp="1"/>
          </p:cNvSpPr>
          <p:nvPr>
            <p:ph type="sldNum" sz="quarter" idx="12"/>
          </p:nvPr>
        </p:nvSpPr>
        <p:spPr/>
        <p:txBody>
          <a:bodyPr/>
          <a:lstStyle/>
          <a:p>
            <a:pPr>
              <a:defRPr/>
            </a:pPr>
            <a:fld id="{972CA371-DFF3-4F2C-9996-828BCD35D849}" type="slidenum">
              <a:rPr lang="en-US" altLang="zh-CN" smtClean="0"/>
              <a:pPr>
                <a:defRPr/>
              </a:pPr>
              <a:t>‹#›</a:t>
            </a:fld>
            <a:endParaRPr lang="en-US" altLang="zh-CN"/>
          </a:p>
        </p:txBody>
      </p:sp>
    </p:spTree>
    <p:extLst>
      <p:ext uri="{BB962C8B-B14F-4D97-AF65-F5344CB8AC3E}">
        <p14:creationId xmlns:p14="http://schemas.microsoft.com/office/powerpoint/2010/main" val="350561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4" name="Slide Number Placeholder 3"/>
          <p:cNvSpPr>
            <a:spLocks noGrp="1"/>
          </p:cNvSpPr>
          <p:nvPr>
            <p:ph type="sldNum" sz="quarter" idx="12"/>
          </p:nvPr>
        </p:nvSpPr>
        <p:spPr/>
        <p:txBody>
          <a:bodyPr/>
          <a:lstStyle/>
          <a:p>
            <a:pPr>
              <a:defRPr/>
            </a:pPr>
            <a:fld id="{2295AE84-CF99-484C-8C1C-2699147B60D3}" type="slidenum">
              <a:rPr lang="en-US" altLang="zh-CN" smtClean="0"/>
              <a:pPr>
                <a:defRPr/>
              </a:pPr>
              <a:t>‹#›</a:t>
            </a:fld>
            <a:endParaRPr lang="en-US" altLang="zh-CN"/>
          </a:p>
        </p:txBody>
      </p:sp>
    </p:spTree>
    <p:extLst>
      <p:ext uri="{BB962C8B-B14F-4D97-AF65-F5344CB8AC3E}">
        <p14:creationId xmlns:p14="http://schemas.microsoft.com/office/powerpoint/2010/main" val="112729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F4F40456-D35D-4A99-8D17-DDA0941318CD}" type="slidenum">
              <a:rPr lang="en-US" altLang="zh-CN" smtClean="0"/>
              <a:pPr>
                <a:defRPr/>
              </a:pPr>
              <a:t>‹#›</a:t>
            </a:fld>
            <a:endParaRPr lang="en-US" altLang="zh-C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r>
              <a:rPr lang="zh-CN" altLang="en-US"/>
              <a:t>华北电力大学控制与计算机工程学院王红制作</a:t>
            </a:r>
            <a:endParaRPr lang="en-US" altLang="zh-C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49595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r>
              <a:rPr lang="zh-CN" altLang="en-US"/>
              <a:t>华北电力大学控制与计算机工程学院王红制作</a:t>
            </a:r>
            <a:endParaRPr lang="en-US" altLang="zh-CN"/>
          </a:p>
        </p:txBody>
      </p:sp>
      <p:sp>
        <p:nvSpPr>
          <p:cNvPr id="7" name="Slide Number Placeholder 6"/>
          <p:cNvSpPr>
            <a:spLocks noGrp="1"/>
          </p:cNvSpPr>
          <p:nvPr>
            <p:ph type="sldNum" sz="quarter" idx="12"/>
          </p:nvPr>
        </p:nvSpPr>
        <p:spPr/>
        <p:txBody>
          <a:bodyPr/>
          <a:lstStyle/>
          <a:p>
            <a:pPr>
              <a:defRPr/>
            </a:pPr>
            <a:fld id="{28942287-F6D5-40BC-A890-F08847A0886D}" type="slidenum">
              <a:rPr lang="en-US" altLang="zh-CN" smtClean="0"/>
              <a:pPr>
                <a:defRPr/>
              </a:pPr>
              <a:t>‹#›</a:t>
            </a:fld>
            <a:endParaRPr lang="en-US" altLang="zh-CN"/>
          </a:p>
        </p:txBody>
      </p:sp>
    </p:spTree>
    <p:extLst>
      <p:ext uri="{BB962C8B-B14F-4D97-AF65-F5344CB8AC3E}">
        <p14:creationId xmlns:p14="http://schemas.microsoft.com/office/powerpoint/2010/main" val="183082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70C0"/>
            </a:gs>
            <a:gs pos="18000">
              <a:srgbClr val="0070C0"/>
            </a:gs>
            <a:gs pos="100000">
              <a:srgbClr val="0070C0"/>
            </a:gs>
          </a:gsLst>
          <a:lin ang="5400000" scaled="0"/>
        </a:gradFill>
        <a:effectLst/>
      </p:bgPr>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8684845" y="6407294"/>
            <a:ext cx="448082" cy="434434"/>
          </a:xfrm>
          <a:prstGeom prst="ellipse">
            <a:avLst/>
          </a:prstGeom>
          <a:solidFill>
            <a:srgbClr val="00B0F0">
              <a:alpha val="5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lvl="0"/>
            <a:endParaRPr kumimoji="0" lang="en-US" sz="1000" b="0">
              <a:solidFill>
                <a:schemeClr val="tx1"/>
              </a:solidFill>
              <a:effectLst>
                <a:outerShdw blurRad="38100" dist="38100" dir="2700000" algn="tl">
                  <a:srgbClr val="FFFFFF"/>
                </a:outerShdw>
              </a:effectLst>
              <a:latin typeface="Arial" charset="0"/>
              <a:ea typeface="宋体" pitchFamily="2" charset="-122"/>
            </a:endParaRPr>
          </a:p>
        </p:txBody>
      </p:sp>
      <p:sp>
        <p:nvSpPr>
          <p:cNvPr id="2" name="Title Placeholder 1"/>
          <p:cNvSpPr>
            <a:spLocks noGrp="1"/>
          </p:cNvSpPr>
          <p:nvPr>
            <p:ph type="title"/>
          </p:nvPr>
        </p:nvSpPr>
        <p:spPr>
          <a:xfrm>
            <a:off x="827584" y="404664"/>
            <a:ext cx="7240650" cy="864096"/>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27584" y="1502570"/>
            <a:ext cx="7479620" cy="461302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872833" y="6519134"/>
            <a:ext cx="3399704" cy="365125"/>
          </a:xfrm>
          <a:prstGeom prst="rect">
            <a:avLst/>
          </a:prstGeom>
        </p:spPr>
        <p:txBody>
          <a:bodyPr vert="horz" lIns="91440" tIns="45720" rIns="91440" bIns="45720" rtlCol="0" anchor="ctr"/>
          <a:lstStyle>
            <a:lvl1pPr algn="r">
              <a:defRPr sz="800">
                <a:solidFill>
                  <a:schemeClr val="accent1">
                    <a:lumMod val="20000"/>
                    <a:lumOff val="80000"/>
                  </a:schemeClr>
                </a:solidFill>
                <a:latin typeface="楷体" panose="02010609060101010101" pitchFamily="49" charset="-122"/>
                <a:ea typeface="楷体" panose="02010609060101010101" pitchFamily="49" charset="-122"/>
              </a:defRPr>
            </a:lvl1pPr>
          </a:lstStyle>
          <a:p>
            <a:pPr>
              <a:defRPr/>
            </a:pPr>
            <a:r>
              <a:rPr lang="zh-CN" altLang="en-US" dirty="0"/>
              <a:t>华北电力大学控制与计算机工程学院王红制作</a:t>
            </a:r>
            <a:endParaRPr lang="en-US" altLang="zh-CN" dirty="0"/>
          </a:p>
        </p:txBody>
      </p:sp>
      <p:sp>
        <p:nvSpPr>
          <p:cNvPr id="6" name="Slide Number Placeholder 5"/>
          <p:cNvSpPr>
            <a:spLocks noGrp="1"/>
          </p:cNvSpPr>
          <p:nvPr>
            <p:ph type="sldNum" sz="quarter" idx="4"/>
          </p:nvPr>
        </p:nvSpPr>
        <p:spPr>
          <a:xfrm>
            <a:off x="8684844" y="6463791"/>
            <a:ext cx="426546" cy="365125"/>
          </a:xfrm>
          <a:prstGeom prst="rect">
            <a:avLst/>
          </a:prstGeom>
          <a:noFill/>
          <a:ln>
            <a:noFill/>
          </a:ln>
        </p:spPr>
        <p:style>
          <a:lnRef idx="1">
            <a:schemeClr val="accent1"/>
          </a:lnRef>
          <a:fillRef idx="3">
            <a:schemeClr val="accent1"/>
          </a:fillRef>
          <a:effectRef idx="2">
            <a:schemeClr val="accent1"/>
          </a:effectRef>
          <a:fontRef idx="none"/>
        </p:style>
        <p:txBody>
          <a:bodyPr vert="horz" lIns="91440" tIns="45720" rIns="91440" bIns="45720" rtlCol="0" anchor="ctr"/>
          <a:lstStyle>
            <a:lvl1pPr algn="l">
              <a:defRPr sz="1050">
                <a:solidFill>
                  <a:srgbClr val="FEFEFE"/>
                </a:solidFill>
              </a:defRPr>
            </a:lvl1pPr>
          </a:lstStyle>
          <a:p>
            <a:pPr>
              <a:defRPr/>
            </a:pPr>
            <a:fld id="{BE653F43-3ED8-4481-AAAE-473DE930228E}" type="slidenum">
              <a:rPr lang="en-US" altLang="zh-CN" smtClean="0"/>
              <a:pPr>
                <a:defRPr/>
              </a:pPr>
              <a:t>‹#›</a:t>
            </a:fld>
            <a:endParaRPr lang="en-US" altLang="zh-CN" dirty="0"/>
          </a:p>
        </p:txBody>
      </p:sp>
      <p:sp>
        <p:nvSpPr>
          <p:cNvPr id="78" name="Oval 71">
            <a:hlinkClick r:id="rId15" action="ppaction://hlinksldjump"/>
          </p:cNvPr>
          <p:cNvSpPr>
            <a:spLocks noChangeAspect="1" noChangeArrowheads="1"/>
          </p:cNvSpPr>
          <p:nvPr/>
        </p:nvSpPr>
        <p:spPr bwMode="auto">
          <a:xfrm>
            <a:off x="0" y="1268413"/>
            <a:ext cx="468313" cy="468312"/>
          </a:xfrm>
          <a:prstGeom prst="ellipse">
            <a:avLst/>
          </a:prstGeom>
          <a:solidFill>
            <a:srgbClr val="00B0F0">
              <a:alpha val="50000"/>
            </a:srgbClr>
          </a:solidFill>
          <a:ln w="9525" algn="ctr">
            <a:noFill/>
            <a:round/>
            <a:headEnd/>
            <a:tailEnd/>
          </a:ln>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dir</a:t>
            </a:r>
          </a:p>
        </p:txBody>
      </p:sp>
      <p:sp>
        <p:nvSpPr>
          <p:cNvPr id="81" name="Oval 75">
            <a:hlinkClick r:id="" action="ppaction://hlinkshowjump?jump=nextslide"/>
          </p:cNvPr>
          <p:cNvSpPr>
            <a:spLocks noChangeAspect="1" noChangeArrowheads="1"/>
          </p:cNvSpPr>
          <p:nvPr/>
        </p:nvSpPr>
        <p:spPr bwMode="auto">
          <a:xfrm>
            <a:off x="0" y="6092825"/>
            <a:ext cx="576263" cy="576263"/>
          </a:xfrm>
          <a:prstGeom prst="ellipse">
            <a:avLst/>
          </a:prstGeom>
          <a:solidFill>
            <a:srgbClr val="0070C0">
              <a:alpha val="40000"/>
            </a:srgbClr>
          </a:solidFill>
          <a:ln w="9525" algn="ctr">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next</a:t>
            </a:r>
          </a:p>
        </p:txBody>
      </p:sp>
      <p:sp>
        <p:nvSpPr>
          <p:cNvPr id="82" name="Oval 76">
            <a:hlinkClick r:id="" action="ppaction://hlinkshowjump?jump=previousslide"/>
          </p:cNvPr>
          <p:cNvSpPr>
            <a:spLocks noChangeAspect="1" noChangeArrowheads="1"/>
          </p:cNvSpPr>
          <p:nvPr/>
        </p:nvSpPr>
        <p:spPr bwMode="auto">
          <a:xfrm>
            <a:off x="179388" y="5661025"/>
            <a:ext cx="503237" cy="503238"/>
          </a:xfrm>
          <a:prstGeom prst="ellipse">
            <a:avLst/>
          </a:prstGeom>
          <a:solidFill>
            <a:srgbClr val="0070C0">
              <a:alpha val="4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dirty="0" err="1">
                <a:solidFill>
                  <a:schemeClr val="tx1"/>
                </a:solidFill>
                <a:effectLst>
                  <a:outerShdw blurRad="38100" dist="38100" dir="2700000" algn="tl">
                    <a:srgbClr val="FFFFFF"/>
                  </a:outerShdw>
                </a:effectLst>
                <a:ea typeface="宋体" pitchFamily="2" charset="-122"/>
              </a:rPr>
              <a:t>prev</a:t>
            </a:r>
            <a:endParaRPr kumimoji="0" lang="en-US" altLang="zh-CN" sz="1000" b="0" dirty="0">
              <a:solidFill>
                <a:schemeClr val="tx1"/>
              </a:solidFill>
              <a:effectLst>
                <a:outerShdw blurRad="38100" dist="38100" dir="2700000" algn="tl">
                  <a:srgbClr val="FFFFFF"/>
                </a:outerShdw>
              </a:effectLst>
              <a:ea typeface="宋体" pitchFamily="2" charset="-122"/>
            </a:endParaRPr>
          </a:p>
        </p:txBody>
      </p:sp>
      <p:sp>
        <p:nvSpPr>
          <p:cNvPr id="84" name="Oval 80"/>
          <p:cNvSpPr>
            <a:spLocks noChangeAspect="1" noChangeArrowheads="1"/>
          </p:cNvSpPr>
          <p:nvPr/>
        </p:nvSpPr>
        <p:spPr bwMode="auto">
          <a:xfrm>
            <a:off x="323850" y="6524625"/>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86" name="Oval 84"/>
          <p:cNvSpPr>
            <a:spLocks noChangeAspect="1" noChangeArrowheads="1"/>
          </p:cNvSpPr>
          <p:nvPr/>
        </p:nvSpPr>
        <p:spPr bwMode="auto">
          <a:xfrm>
            <a:off x="250825" y="1341438"/>
            <a:ext cx="71438" cy="71437"/>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87" name="Oval 80"/>
          <p:cNvSpPr>
            <a:spLocks noChangeAspect="1" noChangeArrowheads="1"/>
          </p:cNvSpPr>
          <p:nvPr/>
        </p:nvSpPr>
        <p:spPr bwMode="auto">
          <a:xfrm>
            <a:off x="8972876" y="6695326"/>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1"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70"/>
          <p:cNvSpPr/>
          <p:nvPr/>
        </p:nvSpPr>
        <p:spPr>
          <a:xfrm>
            <a:off x="8684845" y="6407294"/>
            <a:ext cx="448082" cy="434434"/>
          </a:xfrm>
          <a:prstGeom prst="ellipse">
            <a:avLst/>
          </a:prstGeom>
          <a:solidFill>
            <a:srgbClr val="00B0F0">
              <a:alpha val="5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lvl="0"/>
            <a:endParaRPr kumimoji="0" lang="en-US" sz="1000" b="0">
              <a:solidFill>
                <a:schemeClr val="tx1"/>
              </a:solidFill>
              <a:effectLst>
                <a:outerShdw blurRad="38100" dist="38100" dir="2700000" algn="tl">
                  <a:srgbClr val="FFFFFF"/>
                </a:outerShdw>
              </a:effectLst>
              <a:latin typeface="Arial" charset="0"/>
              <a:ea typeface="宋体" pitchFamily="2" charset="-122"/>
            </a:endParaRPr>
          </a:p>
        </p:txBody>
      </p:sp>
      <p:sp>
        <p:nvSpPr>
          <p:cNvPr id="63" name="Oval 71">
            <a:hlinkClick r:id="rId15" action="ppaction://hlinksldjump"/>
          </p:cNvPr>
          <p:cNvSpPr>
            <a:spLocks noChangeAspect="1" noChangeArrowheads="1"/>
          </p:cNvSpPr>
          <p:nvPr/>
        </p:nvSpPr>
        <p:spPr bwMode="auto">
          <a:xfrm>
            <a:off x="0" y="1268413"/>
            <a:ext cx="468313" cy="468312"/>
          </a:xfrm>
          <a:prstGeom prst="ellipse">
            <a:avLst/>
          </a:prstGeom>
          <a:solidFill>
            <a:srgbClr val="00B0F0">
              <a:alpha val="50000"/>
            </a:srgbClr>
          </a:solidFill>
          <a:ln w="9525" algn="ctr">
            <a:noFill/>
            <a:round/>
            <a:headEnd/>
            <a:tailEnd/>
          </a:ln>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dir</a:t>
            </a:r>
          </a:p>
        </p:txBody>
      </p:sp>
      <p:sp>
        <p:nvSpPr>
          <p:cNvPr id="64" name="Oval 75">
            <a:hlinkClick r:id="" action="ppaction://hlinkshowjump?jump=nextslide"/>
          </p:cNvPr>
          <p:cNvSpPr>
            <a:spLocks noChangeAspect="1" noChangeArrowheads="1"/>
          </p:cNvSpPr>
          <p:nvPr/>
        </p:nvSpPr>
        <p:spPr bwMode="auto">
          <a:xfrm>
            <a:off x="0" y="6092825"/>
            <a:ext cx="576263" cy="576263"/>
          </a:xfrm>
          <a:prstGeom prst="ellipse">
            <a:avLst/>
          </a:prstGeom>
          <a:solidFill>
            <a:srgbClr val="0070C0">
              <a:alpha val="40000"/>
            </a:srgbClr>
          </a:solidFill>
          <a:ln w="9525" algn="ctr">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next</a:t>
            </a:r>
          </a:p>
        </p:txBody>
      </p:sp>
      <p:sp>
        <p:nvSpPr>
          <p:cNvPr id="65" name="Oval 76">
            <a:hlinkClick r:id="" action="ppaction://hlinkshowjump?jump=previousslide"/>
          </p:cNvPr>
          <p:cNvSpPr>
            <a:spLocks noChangeAspect="1" noChangeArrowheads="1"/>
          </p:cNvSpPr>
          <p:nvPr/>
        </p:nvSpPr>
        <p:spPr bwMode="auto">
          <a:xfrm>
            <a:off x="179388" y="5661025"/>
            <a:ext cx="503237" cy="503238"/>
          </a:xfrm>
          <a:prstGeom prst="ellipse">
            <a:avLst/>
          </a:prstGeom>
          <a:solidFill>
            <a:srgbClr val="0070C0">
              <a:alpha val="4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dirty="0" err="1">
                <a:solidFill>
                  <a:schemeClr val="tx1"/>
                </a:solidFill>
                <a:effectLst>
                  <a:outerShdw blurRad="38100" dist="38100" dir="2700000" algn="tl">
                    <a:srgbClr val="FFFFFF"/>
                  </a:outerShdw>
                </a:effectLst>
                <a:ea typeface="宋体" pitchFamily="2" charset="-122"/>
              </a:rPr>
              <a:t>prev</a:t>
            </a:r>
            <a:endParaRPr kumimoji="0" lang="en-US" altLang="zh-CN" sz="1000" b="0" dirty="0">
              <a:solidFill>
                <a:schemeClr val="tx1"/>
              </a:solidFill>
              <a:effectLst>
                <a:outerShdw blurRad="38100" dist="38100" dir="2700000" algn="tl">
                  <a:srgbClr val="FFFFFF"/>
                </a:outerShdw>
              </a:effectLst>
              <a:ea typeface="宋体" pitchFamily="2" charset="-122"/>
            </a:endParaRPr>
          </a:p>
        </p:txBody>
      </p:sp>
      <p:sp>
        <p:nvSpPr>
          <p:cNvPr id="67" name="Oval 80"/>
          <p:cNvSpPr>
            <a:spLocks noChangeAspect="1" noChangeArrowheads="1"/>
          </p:cNvSpPr>
          <p:nvPr/>
        </p:nvSpPr>
        <p:spPr bwMode="auto">
          <a:xfrm>
            <a:off x="323850" y="6524625"/>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8" name="Oval 84"/>
          <p:cNvSpPr>
            <a:spLocks noChangeAspect="1" noChangeArrowheads="1"/>
          </p:cNvSpPr>
          <p:nvPr/>
        </p:nvSpPr>
        <p:spPr bwMode="auto">
          <a:xfrm>
            <a:off x="250825" y="1341438"/>
            <a:ext cx="71438" cy="71437"/>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9" name="Oval 80"/>
          <p:cNvSpPr>
            <a:spLocks noChangeAspect="1" noChangeArrowheads="1"/>
          </p:cNvSpPr>
          <p:nvPr/>
        </p:nvSpPr>
        <p:spPr bwMode="auto">
          <a:xfrm>
            <a:off x="8972876" y="6695326"/>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Tree>
    <p:extLst>
      <p:ext uri="{BB962C8B-B14F-4D97-AF65-F5344CB8AC3E}">
        <p14:creationId xmlns:p14="http://schemas.microsoft.com/office/powerpoint/2010/main" val="140831958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hf hdr="0" dt="0"/>
  <p:txStyles>
    <p:titleStyle>
      <a:lvl1pPr algn="l" defTabSz="914400" rtl="0" eaLnBrk="1" latinLnBrk="0" hangingPunct="1">
        <a:spcBef>
          <a:spcPct val="0"/>
        </a:spcBef>
        <a:buNone/>
        <a:defRPr sz="4000" b="1" kern="1200">
          <a:solidFill>
            <a:schemeClr val="tx1"/>
          </a:solidFill>
          <a:latin typeface="黑体" panose="02010609060101010101" pitchFamily="49" charset="-122"/>
          <a:ea typeface="黑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8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1pPr>
      <a:lvl2pPr marL="640080" indent="-27432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2pPr>
      <a:lvl3pPr marL="914400" indent="-22860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3pPr>
      <a:lvl4pPr marL="1124712" indent="-228600" algn="l" defTabSz="914400" rtl="0" eaLnBrk="1" latinLnBrk="0" hangingPunct="1">
        <a:spcBef>
          <a:spcPct val="20000"/>
        </a:spcBef>
        <a:buClr>
          <a:schemeClr val="accent1"/>
        </a:buClr>
        <a:buSzPct val="76000"/>
        <a:buFont typeface="Wingdings 2" pitchFamily="18" charset="2"/>
        <a:buChar char=""/>
        <a:defRPr sz="20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4pPr>
      <a:lvl5pPr marL="1325880" indent="-228600" algn="l" defTabSz="914400" rtl="0" eaLnBrk="1" latinLnBrk="0" hangingPunct="1">
        <a:spcBef>
          <a:spcPct val="20000"/>
        </a:spcBef>
        <a:buClr>
          <a:schemeClr val="accent1"/>
        </a:buClr>
        <a:buSzPct val="76000"/>
        <a:buFont typeface="Wingdings 2" pitchFamily="18" charset="2"/>
        <a:buChar char=""/>
        <a:defRPr sz="1800" b="1" kern="1200" baseline="0">
          <a:solidFill>
            <a:schemeClr val="tx2"/>
          </a:solidFill>
          <a:latin typeface="Courier New" panose="02070309020205020404" pitchFamily="49" charset="0"/>
          <a:ea typeface="楷体" panose="02010609060101010101" pitchFamily="49" charset="-122"/>
          <a:cs typeface="Courier New" panose="02070309020205020404" pitchFamily="49"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32.xml"/><Relationship Id="rId1" Type="http://schemas.openxmlformats.org/officeDocument/2006/relationships/slideLayout" Target="../slideLayouts/slideLayout6.xml"/><Relationship Id="rId4" Type="http://schemas.openxmlformats.org/officeDocument/2006/relationships/slide" Target="slide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3.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55.xml"/><Relationship Id="rId1" Type="http://schemas.openxmlformats.org/officeDocument/2006/relationships/slideLayout" Target="../slideLayouts/slideLayout6.xml"/><Relationship Id="rId4" Type="http://schemas.openxmlformats.org/officeDocument/2006/relationships/slide" Target="slide5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ctrTitle"/>
          </p:nvPr>
        </p:nvSpPr>
        <p:spPr/>
        <p:txBody>
          <a:bodyPr/>
          <a:lstStyle/>
          <a:p>
            <a:r>
              <a:rPr lang="zh-CN" altLang="en-US" dirty="0"/>
              <a:t>第十章</a:t>
            </a:r>
          </a:p>
        </p:txBody>
      </p:sp>
      <p:sp>
        <p:nvSpPr>
          <p:cNvPr id="3" name="副标题 2"/>
          <p:cNvSpPr>
            <a:spLocks noGrp="1"/>
          </p:cNvSpPr>
          <p:nvPr>
            <p:ph type="subTitle" idx="1"/>
          </p:nvPr>
        </p:nvSpPr>
        <p:spPr/>
        <p:txBody>
          <a:bodyPr/>
          <a:lstStyle/>
          <a:p>
            <a:r>
              <a:rPr lang="zh-CN" altLang="en-US" dirty="0"/>
              <a:t>代码优化和目标代码生成</a:t>
            </a:r>
          </a:p>
        </p:txBody>
      </p:sp>
    </p:spTree>
    <p:extLst>
      <p:ext uri="{BB962C8B-B14F-4D97-AF65-F5344CB8AC3E}">
        <p14:creationId xmlns:p14="http://schemas.microsoft.com/office/powerpoint/2010/main" val="3349285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B62E2-0582-454B-BE71-B7ADF3621F19}"/>
              </a:ext>
            </a:extLst>
          </p:cNvPr>
          <p:cNvSpPr>
            <a:spLocks noGrp="1"/>
          </p:cNvSpPr>
          <p:nvPr>
            <p:ph type="title"/>
          </p:nvPr>
        </p:nvSpPr>
        <p:spPr/>
        <p:txBody>
          <a:bodyPr/>
          <a:lstStyle/>
          <a:p>
            <a:endParaRPr lang="zh-CN" altLang="en-US" dirty="0"/>
          </a:p>
        </p:txBody>
      </p:sp>
      <p:graphicFrame>
        <p:nvGraphicFramePr>
          <p:cNvPr id="6" name="内容占位符 5">
            <a:extLst>
              <a:ext uri="{FF2B5EF4-FFF2-40B4-BE49-F238E27FC236}">
                <a16:creationId xmlns:a16="http://schemas.microsoft.com/office/drawing/2014/main" id="{96DCFE8D-2720-47BF-9A46-BF0074A0081B}"/>
              </a:ext>
            </a:extLst>
          </p:cNvPr>
          <p:cNvGraphicFramePr>
            <a:graphicFrameLocks noGrp="1"/>
          </p:cNvGraphicFramePr>
          <p:nvPr>
            <p:ph idx="1"/>
            <p:extLst>
              <p:ext uri="{D42A27DB-BD31-4B8C-83A1-F6EECF244321}">
                <p14:modId xmlns:p14="http://schemas.microsoft.com/office/powerpoint/2010/main" val="2889751267"/>
              </p:ext>
            </p:extLst>
          </p:nvPr>
        </p:nvGraphicFramePr>
        <p:xfrm>
          <a:off x="827088" y="1503363"/>
          <a:ext cx="7480300" cy="35818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页脚占位符 3">
            <a:extLst>
              <a:ext uri="{FF2B5EF4-FFF2-40B4-BE49-F238E27FC236}">
                <a16:creationId xmlns:a16="http://schemas.microsoft.com/office/drawing/2014/main" id="{2623223B-D8C0-4FD4-8756-7691E9B05D0E}"/>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dirty="0"/>
          </a:p>
        </p:txBody>
      </p:sp>
      <p:sp>
        <p:nvSpPr>
          <p:cNvPr id="5" name="灯片编号占位符 4">
            <a:extLst>
              <a:ext uri="{FF2B5EF4-FFF2-40B4-BE49-F238E27FC236}">
                <a16:creationId xmlns:a16="http://schemas.microsoft.com/office/drawing/2014/main" id="{3A744406-C7B2-42DD-AB52-17FA2C4A9F55}"/>
              </a:ext>
            </a:extLst>
          </p:cNvPr>
          <p:cNvSpPr>
            <a:spLocks noGrp="1"/>
          </p:cNvSpPr>
          <p:nvPr>
            <p:ph type="sldNum" sz="quarter" idx="12"/>
          </p:nvPr>
        </p:nvSpPr>
        <p:spPr/>
        <p:txBody>
          <a:bodyPr/>
          <a:lstStyle/>
          <a:p>
            <a:pPr>
              <a:defRPr/>
            </a:pPr>
            <a:fld id="{B5560236-5FD0-42E7-89CF-9E3F8282410C}" type="slidenum">
              <a:rPr lang="en-US" altLang="zh-CN" smtClean="0"/>
              <a:pPr>
                <a:defRPr/>
              </a:pPr>
              <a:t>10</a:t>
            </a:fld>
            <a:endParaRPr lang="en-US" altLang="zh-CN"/>
          </a:p>
        </p:txBody>
      </p:sp>
    </p:spTree>
    <p:extLst>
      <p:ext uri="{BB962C8B-B14F-4D97-AF65-F5344CB8AC3E}">
        <p14:creationId xmlns:p14="http://schemas.microsoft.com/office/powerpoint/2010/main" val="3340080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normAutofit/>
          </a:bodyPr>
          <a:lstStyle/>
          <a:p>
            <a:r>
              <a:rPr lang="zh-CN" altLang="en-US" sz="2800" dirty="0"/>
              <a:t>例　构造以下程序的流图</a:t>
            </a:r>
          </a:p>
        </p:txBody>
      </p:sp>
      <p:sp>
        <p:nvSpPr>
          <p:cNvPr id="32"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33" name="灯片编号占位符 5"/>
          <p:cNvSpPr>
            <a:spLocks noGrp="1"/>
          </p:cNvSpPr>
          <p:nvPr>
            <p:ph type="sldNum" sz="quarter" idx="12"/>
          </p:nvPr>
        </p:nvSpPr>
        <p:spPr/>
        <p:txBody>
          <a:bodyPr/>
          <a:lstStyle/>
          <a:p>
            <a:fld id="{E380DD8E-BF19-4F81-A6AB-80540A02553C}" type="slidenum">
              <a:rPr lang="en-US" altLang="zh-CN" smtClean="0"/>
              <a:pPr/>
              <a:t>11</a:t>
            </a:fld>
            <a:endParaRPr lang="en-US" altLang="zh-CN"/>
          </a:p>
        </p:txBody>
      </p:sp>
      <p:graphicFrame>
        <p:nvGraphicFramePr>
          <p:cNvPr id="71" name="Group 3">
            <a:extLst>
              <a:ext uri="{FF2B5EF4-FFF2-40B4-BE49-F238E27FC236}">
                <a16:creationId xmlns:a16="http://schemas.microsoft.com/office/drawing/2014/main" id="{72B75C09-FD77-4422-8550-A4CEEBE8AD77}"/>
              </a:ext>
            </a:extLst>
          </p:cNvPr>
          <p:cNvGraphicFramePr>
            <a:graphicFrameLocks noGrp="1"/>
          </p:cNvGraphicFramePr>
          <p:nvPr>
            <p:extLst>
              <p:ext uri="{D42A27DB-BD31-4B8C-83A1-F6EECF244321}">
                <p14:modId xmlns:p14="http://schemas.microsoft.com/office/powerpoint/2010/main" val="3920171952"/>
              </p:ext>
            </p:extLst>
          </p:nvPr>
        </p:nvGraphicFramePr>
        <p:xfrm>
          <a:off x="1615449" y="1557339"/>
          <a:ext cx="2541871" cy="1341120"/>
        </p:xfrm>
        <a:graphic>
          <a:graphicData uri="http://schemas.openxmlformats.org/drawingml/2006/table">
            <a:tbl>
              <a:tblPr/>
              <a:tblGrid>
                <a:gridCol w="457181">
                  <a:extLst>
                    <a:ext uri="{9D8B030D-6E8A-4147-A177-3AD203B41FA5}">
                      <a16:colId xmlns:a16="http://schemas.microsoft.com/office/drawing/2014/main" val="20000"/>
                    </a:ext>
                  </a:extLst>
                </a:gridCol>
                <a:gridCol w="2084690">
                  <a:extLst>
                    <a:ext uri="{9D8B030D-6E8A-4147-A177-3AD203B41FA5}">
                      <a16:colId xmlns:a16="http://schemas.microsoft.com/office/drawing/2014/main" val="20001"/>
                    </a:ext>
                  </a:extLst>
                </a:gridCol>
              </a:tblGrid>
              <a:tr h="329871">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(1)</a:t>
                      </a:r>
                    </a:p>
                  </a:txBody>
                  <a:tcPr marL="36000" marR="360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pi := 3.14</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329871">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(2)</a:t>
                      </a:r>
                    </a:p>
                  </a:txBody>
                  <a:tcPr marL="36000" marR="36000" horzOverflow="overflow">
                    <a:lnL w="12700" cap="flat" cmpd="sng" algn="ctr">
                      <a:solidFill>
                        <a:schemeClr val="tx1"/>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ar</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 := 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9871">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(3)</a:t>
                      </a:r>
                    </a:p>
                  </a:txBody>
                  <a:tcPr marL="36000" marR="36000" horzOverflow="overflow">
                    <a:lnL w="12700" cap="flat" cmpd="sng" algn="ctr">
                      <a:solidFill>
                        <a:schemeClr val="tx1"/>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n := 16</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3933942"/>
                  </a:ext>
                </a:extLst>
              </a:tr>
              <a:tr h="329871">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(4)</a:t>
                      </a:r>
                    </a:p>
                  </a:txBody>
                  <a:tcPr marL="36000" marR="3600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r := 1</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7061738"/>
                  </a:ext>
                </a:extLst>
              </a:tr>
            </a:tbl>
          </a:graphicData>
        </a:graphic>
      </p:graphicFrame>
      <p:graphicFrame>
        <p:nvGraphicFramePr>
          <p:cNvPr id="72" name="Group 43">
            <a:extLst>
              <a:ext uri="{FF2B5EF4-FFF2-40B4-BE49-F238E27FC236}">
                <a16:creationId xmlns:a16="http://schemas.microsoft.com/office/drawing/2014/main" id="{B31A618B-2081-46D5-AC4D-DBDBBE3B36C3}"/>
              </a:ext>
            </a:extLst>
          </p:cNvPr>
          <p:cNvGraphicFramePr>
            <a:graphicFrameLocks noGrp="1"/>
          </p:cNvGraphicFramePr>
          <p:nvPr>
            <p:extLst>
              <p:ext uri="{D42A27DB-BD31-4B8C-83A1-F6EECF244321}">
                <p14:modId xmlns:p14="http://schemas.microsoft.com/office/powerpoint/2010/main" val="2609309782"/>
              </p:ext>
            </p:extLst>
          </p:nvPr>
        </p:nvGraphicFramePr>
        <p:xfrm>
          <a:off x="1615449" y="3157082"/>
          <a:ext cx="2541871" cy="335280"/>
        </p:xfrm>
        <a:graphic>
          <a:graphicData uri="http://schemas.openxmlformats.org/drawingml/2006/table">
            <a:tbl>
              <a:tblPr/>
              <a:tblGrid>
                <a:gridCol w="473735">
                  <a:extLst>
                    <a:ext uri="{9D8B030D-6E8A-4147-A177-3AD203B41FA5}">
                      <a16:colId xmlns:a16="http://schemas.microsoft.com/office/drawing/2014/main" val="20000"/>
                    </a:ext>
                  </a:extLst>
                </a:gridCol>
                <a:gridCol w="2068136">
                  <a:extLst>
                    <a:ext uri="{9D8B030D-6E8A-4147-A177-3AD203B41FA5}">
                      <a16:colId xmlns:a16="http://schemas.microsoft.com/office/drawing/2014/main" val="20001"/>
                    </a:ext>
                  </a:extLst>
                </a:gridCol>
              </a:tblGrid>
              <a:tr h="329871">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(5)</a:t>
                      </a:r>
                    </a:p>
                  </a:txBody>
                  <a:tcPr marL="36000" marR="360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if n&lt;=1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goto</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 (9)</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3" name="Text Box 69">
            <a:extLst>
              <a:ext uri="{FF2B5EF4-FFF2-40B4-BE49-F238E27FC236}">
                <a16:creationId xmlns:a16="http://schemas.microsoft.com/office/drawing/2014/main" id="{75A99BBF-B439-43E5-9585-7BFA619CCEB7}"/>
              </a:ext>
            </a:extLst>
          </p:cNvPr>
          <p:cNvSpPr txBox="1">
            <a:spLocks noChangeArrowheads="1"/>
          </p:cNvSpPr>
          <p:nvPr/>
        </p:nvSpPr>
        <p:spPr bwMode="auto">
          <a:xfrm>
            <a:off x="827584" y="2244119"/>
            <a:ext cx="593432" cy="338554"/>
          </a:xfrm>
          <a:prstGeom prst="rect">
            <a:avLst/>
          </a:prstGeom>
          <a:noFill/>
          <a:ln w="19050" algn="ctr">
            <a:noFill/>
            <a:miter lim="800000"/>
            <a:headEnd/>
            <a:tailEnd/>
          </a:ln>
          <a:effectLst/>
        </p:spPr>
        <p:txBody>
          <a:bodyPr wrap="none">
            <a:spAutoFit/>
          </a:bodyPr>
          <a:lstStyle/>
          <a:p>
            <a:r>
              <a:rPr lang="en-US" altLang="zh-CN" sz="1600" dirty="0">
                <a:solidFill>
                  <a:srgbClr val="C00000"/>
                </a:solidFill>
                <a:effectLst>
                  <a:outerShdw blurRad="38100" dist="38100" dir="2700000" algn="tl">
                    <a:srgbClr val="000000">
                      <a:alpha val="43137"/>
                    </a:srgbClr>
                  </a:outerShdw>
                </a:effectLst>
              </a:rPr>
              <a:t>BB1</a:t>
            </a:r>
          </a:p>
        </p:txBody>
      </p:sp>
      <p:sp>
        <p:nvSpPr>
          <p:cNvPr id="74" name="Text Box 70">
            <a:extLst>
              <a:ext uri="{FF2B5EF4-FFF2-40B4-BE49-F238E27FC236}">
                <a16:creationId xmlns:a16="http://schemas.microsoft.com/office/drawing/2014/main" id="{4A3B07FD-72B9-4312-8C4C-EE6200E62923}"/>
              </a:ext>
            </a:extLst>
          </p:cNvPr>
          <p:cNvSpPr txBox="1">
            <a:spLocks noChangeArrowheads="1"/>
          </p:cNvSpPr>
          <p:nvPr/>
        </p:nvSpPr>
        <p:spPr bwMode="auto">
          <a:xfrm>
            <a:off x="827584" y="3068960"/>
            <a:ext cx="593432" cy="338554"/>
          </a:xfrm>
          <a:prstGeom prst="rect">
            <a:avLst/>
          </a:prstGeom>
          <a:noFill/>
          <a:ln w="19050" algn="ctr">
            <a:noFill/>
            <a:miter lim="800000"/>
            <a:headEnd/>
            <a:tailEnd/>
          </a:ln>
          <a:effectLst/>
        </p:spPr>
        <p:txBody>
          <a:bodyPr wrap="none">
            <a:spAutoFit/>
          </a:bodyPr>
          <a:lstStyle/>
          <a:p>
            <a:r>
              <a:rPr lang="en-US" altLang="zh-CN" sz="1600" dirty="0">
                <a:solidFill>
                  <a:srgbClr val="C00000"/>
                </a:solidFill>
                <a:effectLst>
                  <a:outerShdw blurRad="38100" dist="38100" dir="2700000" algn="tl">
                    <a:srgbClr val="000000">
                      <a:alpha val="43137"/>
                    </a:srgbClr>
                  </a:outerShdw>
                </a:effectLst>
              </a:rPr>
              <a:t>BB2</a:t>
            </a:r>
          </a:p>
        </p:txBody>
      </p:sp>
      <p:graphicFrame>
        <p:nvGraphicFramePr>
          <p:cNvPr id="75" name="表格 74">
            <a:extLst>
              <a:ext uri="{FF2B5EF4-FFF2-40B4-BE49-F238E27FC236}">
                <a16:creationId xmlns:a16="http://schemas.microsoft.com/office/drawing/2014/main" id="{6074859C-26D2-4B8D-82DA-24A083B33551}"/>
              </a:ext>
            </a:extLst>
          </p:cNvPr>
          <p:cNvGraphicFramePr>
            <a:graphicFrameLocks noGrp="1"/>
          </p:cNvGraphicFramePr>
          <p:nvPr>
            <p:extLst>
              <p:ext uri="{D42A27DB-BD31-4B8C-83A1-F6EECF244321}">
                <p14:modId xmlns:p14="http://schemas.microsoft.com/office/powerpoint/2010/main" val="1494621856"/>
              </p:ext>
            </p:extLst>
          </p:nvPr>
        </p:nvGraphicFramePr>
        <p:xfrm>
          <a:off x="1615449" y="3750985"/>
          <a:ext cx="2541871" cy="1005840"/>
        </p:xfrm>
        <a:graphic>
          <a:graphicData uri="http://schemas.openxmlformats.org/drawingml/2006/table">
            <a:tbl>
              <a:tblPr/>
              <a:tblGrid>
                <a:gridCol w="473735">
                  <a:extLst>
                    <a:ext uri="{9D8B030D-6E8A-4147-A177-3AD203B41FA5}">
                      <a16:colId xmlns:a16="http://schemas.microsoft.com/office/drawing/2014/main" val="3658355810"/>
                    </a:ext>
                  </a:extLst>
                </a:gridCol>
                <a:gridCol w="2068136">
                  <a:extLst>
                    <a:ext uri="{9D8B030D-6E8A-4147-A177-3AD203B41FA5}">
                      <a16:colId xmlns:a16="http://schemas.microsoft.com/office/drawing/2014/main" val="1757497564"/>
                    </a:ext>
                  </a:extLst>
                </a:gridCol>
              </a:tblGrid>
              <a:tr h="329871">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(6)</a:t>
                      </a:r>
                    </a:p>
                  </a:txBody>
                  <a:tcPr marL="36000" marR="360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r </a:t>
                      </a:r>
                      <a:r>
                        <a:rPr kumimoji="0" lang="zh-CN" altLang="en-US" sz="1600" b="1" i="0" u="none" strike="noStrike" cap="none" normalizeH="0" baseline="0" dirty="0">
                          <a:ln>
                            <a:noFill/>
                          </a:ln>
                          <a:solidFill>
                            <a:schemeClr val="tx1"/>
                          </a:solidFill>
                          <a:effectLst/>
                          <a:latin typeface="Courier New" pitchFamily="49" charset="0"/>
                          <a:ea typeface="楷体_GB2312" pitchFamily="49" charset="-122"/>
                        </a:rPr>
                        <a:t>：</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 r*n</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26371881"/>
                  </a:ext>
                </a:extLst>
              </a:tr>
              <a:tr h="329871">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(7)</a:t>
                      </a:r>
                    </a:p>
                  </a:txBody>
                  <a:tcPr marL="36000" marR="3600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n := n-1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051129174"/>
                  </a:ext>
                </a:extLst>
              </a:tr>
              <a:tr h="329871">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(8)</a:t>
                      </a:r>
                    </a:p>
                  </a:txBody>
                  <a:tcPr marL="36000" marR="3600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goto</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 (5)</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0094365"/>
                  </a:ext>
                </a:extLst>
              </a:tr>
            </a:tbl>
          </a:graphicData>
        </a:graphic>
      </p:graphicFrame>
      <p:graphicFrame>
        <p:nvGraphicFramePr>
          <p:cNvPr id="76" name="表格 75">
            <a:extLst>
              <a:ext uri="{FF2B5EF4-FFF2-40B4-BE49-F238E27FC236}">
                <a16:creationId xmlns:a16="http://schemas.microsoft.com/office/drawing/2014/main" id="{F581AF93-67A0-4D47-958B-79099C09347C}"/>
              </a:ext>
            </a:extLst>
          </p:cNvPr>
          <p:cNvGraphicFramePr>
            <a:graphicFrameLocks noGrp="1"/>
          </p:cNvGraphicFramePr>
          <p:nvPr>
            <p:extLst>
              <p:ext uri="{D42A27DB-BD31-4B8C-83A1-F6EECF244321}">
                <p14:modId xmlns:p14="http://schemas.microsoft.com/office/powerpoint/2010/main" val="2310033568"/>
              </p:ext>
            </p:extLst>
          </p:nvPr>
        </p:nvGraphicFramePr>
        <p:xfrm>
          <a:off x="1615449" y="5015448"/>
          <a:ext cx="2541871" cy="1005840"/>
        </p:xfrm>
        <a:graphic>
          <a:graphicData uri="http://schemas.openxmlformats.org/drawingml/2006/table">
            <a:tbl>
              <a:tblPr/>
              <a:tblGrid>
                <a:gridCol w="473735">
                  <a:extLst>
                    <a:ext uri="{9D8B030D-6E8A-4147-A177-3AD203B41FA5}">
                      <a16:colId xmlns:a16="http://schemas.microsoft.com/office/drawing/2014/main" val="3658355810"/>
                    </a:ext>
                  </a:extLst>
                </a:gridCol>
                <a:gridCol w="2068136">
                  <a:extLst>
                    <a:ext uri="{9D8B030D-6E8A-4147-A177-3AD203B41FA5}">
                      <a16:colId xmlns:a16="http://schemas.microsoft.com/office/drawing/2014/main" val="1757497564"/>
                    </a:ext>
                  </a:extLst>
                </a:gridCol>
              </a:tblGrid>
              <a:tr h="329871">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(9)</a:t>
                      </a:r>
                    </a:p>
                  </a:txBody>
                  <a:tcPr marL="36000" marR="360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ar</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 := 2*pi</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2596271926"/>
                  </a:ext>
                </a:extLst>
              </a:tr>
              <a:tr h="329871">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(10)</a:t>
                      </a:r>
                    </a:p>
                  </a:txBody>
                  <a:tcPr marL="36000" marR="3600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ar</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 :=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ar</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*r</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26371881"/>
                  </a:ext>
                </a:extLst>
              </a:tr>
              <a:tr h="329871">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(11)</a:t>
                      </a:r>
                    </a:p>
                  </a:txBody>
                  <a:tcPr marL="36000" marR="3600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print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ar</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1129174"/>
                  </a:ext>
                </a:extLst>
              </a:tr>
            </a:tbl>
          </a:graphicData>
        </a:graphic>
      </p:graphicFrame>
      <p:sp>
        <p:nvSpPr>
          <p:cNvPr id="77" name="Text Box 70">
            <a:extLst>
              <a:ext uri="{FF2B5EF4-FFF2-40B4-BE49-F238E27FC236}">
                <a16:creationId xmlns:a16="http://schemas.microsoft.com/office/drawing/2014/main" id="{E55F0D29-C467-4FA8-8CCF-8205D7E3E2A8}"/>
              </a:ext>
            </a:extLst>
          </p:cNvPr>
          <p:cNvSpPr txBox="1">
            <a:spLocks noChangeArrowheads="1"/>
          </p:cNvSpPr>
          <p:nvPr/>
        </p:nvSpPr>
        <p:spPr bwMode="auto">
          <a:xfrm>
            <a:off x="827584" y="4022654"/>
            <a:ext cx="593432" cy="338554"/>
          </a:xfrm>
          <a:prstGeom prst="rect">
            <a:avLst/>
          </a:prstGeom>
          <a:noFill/>
          <a:ln w="19050" algn="ctr">
            <a:noFill/>
            <a:miter lim="800000"/>
            <a:headEnd/>
            <a:tailEnd/>
          </a:ln>
          <a:effectLst/>
        </p:spPr>
        <p:txBody>
          <a:bodyPr wrap="none">
            <a:spAutoFit/>
          </a:bodyPr>
          <a:lstStyle/>
          <a:p>
            <a:r>
              <a:rPr lang="en-US" altLang="zh-CN" sz="1600" dirty="0">
                <a:solidFill>
                  <a:srgbClr val="C00000"/>
                </a:solidFill>
                <a:effectLst>
                  <a:outerShdw blurRad="38100" dist="38100" dir="2700000" algn="tl">
                    <a:srgbClr val="000000">
                      <a:alpha val="43137"/>
                    </a:srgbClr>
                  </a:outerShdw>
                </a:effectLst>
              </a:rPr>
              <a:t>BB3</a:t>
            </a:r>
          </a:p>
        </p:txBody>
      </p:sp>
      <p:sp>
        <p:nvSpPr>
          <p:cNvPr id="78" name="Text Box 70">
            <a:extLst>
              <a:ext uri="{FF2B5EF4-FFF2-40B4-BE49-F238E27FC236}">
                <a16:creationId xmlns:a16="http://schemas.microsoft.com/office/drawing/2014/main" id="{CCEFA5D8-7A2B-44D8-BCF8-E25C185564A1}"/>
              </a:ext>
            </a:extLst>
          </p:cNvPr>
          <p:cNvSpPr txBox="1">
            <a:spLocks noChangeArrowheads="1"/>
          </p:cNvSpPr>
          <p:nvPr/>
        </p:nvSpPr>
        <p:spPr bwMode="auto">
          <a:xfrm>
            <a:off x="827584" y="5318798"/>
            <a:ext cx="593432" cy="338554"/>
          </a:xfrm>
          <a:prstGeom prst="rect">
            <a:avLst/>
          </a:prstGeom>
          <a:noFill/>
          <a:ln w="19050" algn="ctr">
            <a:noFill/>
            <a:miter lim="800000"/>
            <a:headEnd/>
            <a:tailEnd/>
          </a:ln>
          <a:effectLst/>
        </p:spPr>
        <p:txBody>
          <a:bodyPr wrap="none">
            <a:spAutoFit/>
          </a:bodyPr>
          <a:lstStyle/>
          <a:p>
            <a:r>
              <a:rPr lang="en-US" altLang="zh-CN" sz="1600" dirty="0">
                <a:solidFill>
                  <a:srgbClr val="C00000"/>
                </a:solidFill>
                <a:effectLst>
                  <a:outerShdw blurRad="38100" dist="38100" dir="2700000" algn="tl">
                    <a:srgbClr val="000000">
                      <a:alpha val="43137"/>
                    </a:srgbClr>
                  </a:outerShdw>
                </a:effectLst>
              </a:rPr>
              <a:t>BB4</a:t>
            </a:r>
          </a:p>
        </p:txBody>
      </p:sp>
      <p:cxnSp>
        <p:nvCxnSpPr>
          <p:cNvPr id="45" name="AutoShape 8">
            <a:extLst>
              <a:ext uri="{FF2B5EF4-FFF2-40B4-BE49-F238E27FC236}">
                <a16:creationId xmlns:a16="http://schemas.microsoft.com/office/drawing/2014/main" id="{89A1EA8B-445D-4641-BAF4-958A62A002E6}"/>
              </a:ext>
            </a:extLst>
          </p:cNvPr>
          <p:cNvCxnSpPr>
            <a:cxnSpLocks noChangeShapeType="1"/>
            <a:stCxn id="71" idx="2"/>
            <a:endCxn id="72" idx="0"/>
          </p:cNvCxnSpPr>
          <p:nvPr/>
        </p:nvCxnSpPr>
        <p:spPr bwMode="auto">
          <a:xfrm>
            <a:off x="2886384" y="2898459"/>
            <a:ext cx="0" cy="258623"/>
          </a:xfrm>
          <a:prstGeom prst="straightConnector1">
            <a:avLst/>
          </a:prstGeom>
          <a:noFill/>
          <a:ln w="19050">
            <a:solidFill>
              <a:schemeClr val="tx1"/>
            </a:solidFill>
            <a:round/>
            <a:headEnd/>
            <a:tailEnd type="stealth" w="med" len="med"/>
          </a:ln>
          <a:effectLst/>
        </p:spPr>
      </p:cxnSp>
      <p:cxnSp>
        <p:nvCxnSpPr>
          <p:cNvPr id="47" name="AutoShape 8">
            <a:extLst>
              <a:ext uri="{FF2B5EF4-FFF2-40B4-BE49-F238E27FC236}">
                <a16:creationId xmlns:a16="http://schemas.microsoft.com/office/drawing/2014/main" id="{2C1D743C-B00D-4AE8-ABEB-ABA91058BED8}"/>
              </a:ext>
            </a:extLst>
          </p:cNvPr>
          <p:cNvCxnSpPr>
            <a:cxnSpLocks noChangeShapeType="1"/>
            <a:stCxn id="72" idx="2"/>
            <a:endCxn id="75" idx="0"/>
          </p:cNvCxnSpPr>
          <p:nvPr/>
        </p:nvCxnSpPr>
        <p:spPr bwMode="auto">
          <a:xfrm>
            <a:off x="2886384" y="3492362"/>
            <a:ext cx="0" cy="258623"/>
          </a:xfrm>
          <a:prstGeom prst="straightConnector1">
            <a:avLst/>
          </a:prstGeom>
          <a:noFill/>
          <a:ln w="19050">
            <a:solidFill>
              <a:schemeClr val="tx1"/>
            </a:solidFill>
            <a:round/>
            <a:headEnd/>
            <a:tailEnd type="stealth" w="med" len="med"/>
          </a:ln>
          <a:effectLst/>
        </p:spPr>
      </p:cxnSp>
      <p:cxnSp>
        <p:nvCxnSpPr>
          <p:cNvPr id="50" name="AutoShape 8">
            <a:extLst>
              <a:ext uri="{FF2B5EF4-FFF2-40B4-BE49-F238E27FC236}">
                <a16:creationId xmlns:a16="http://schemas.microsoft.com/office/drawing/2014/main" id="{A3060CB1-BBA1-48E4-8162-C3CDFB1D4579}"/>
              </a:ext>
            </a:extLst>
          </p:cNvPr>
          <p:cNvCxnSpPr>
            <a:cxnSpLocks noChangeShapeType="1"/>
            <a:stCxn id="62" idx="1"/>
            <a:endCxn id="72" idx="1"/>
          </p:cNvCxnSpPr>
          <p:nvPr/>
        </p:nvCxnSpPr>
        <p:spPr bwMode="auto">
          <a:xfrm rot="10800000" flipH="1">
            <a:off x="1614015" y="3324722"/>
            <a:ext cx="1433" cy="1270706"/>
          </a:xfrm>
          <a:prstGeom prst="bentConnector3">
            <a:avLst>
              <a:gd name="adj1" fmla="val -15952547"/>
            </a:avLst>
          </a:prstGeom>
          <a:noFill/>
          <a:ln w="19050">
            <a:solidFill>
              <a:schemeClr val="tx1"/>
            </a:solidFill>
            <a:round/>
            <a:headEnd/>
            <a:tailEnd type="stealth" w="med" len="med"/>
          </a:ln>
          <a:effectLst/>
        </p:spPr>
      </p:cxnSp>
      <p:cxnSp>
        <p:nvCxnSpPr>
          <p:cNvPr id="61" name="AutoShape 8">
            <a:extLst>
              <a:ext uri="{FF2B5EF4-FFF2-40B4-BE49-F238E27FC236}">
                <a16:creationId xmlns:a16="http://schemas.microsoft.com/office/drawing/2014/main" id="{2B358F92-7C76-4FE3-9B98-078BA667F567}"/>
              </a:ext>
            </a:extLst>
          </p:cNvPr>
          <p:cNvCxnSpPr>
            <a:cxnSpLocks noChangeShapeType="1"/>
            <a:stCxn id="72" idx="3"/>
            <a:endCxn id="69" idx="3"/>
          </p:cNvCxnSpPr>
          <p:nvPr/>
        </p:nvCxnSpPr>
        <p:spPr bwMode="auto">
          <a:xfrm>
            <a:off x="4157320" y="3324722"/>
            <a:ext cx="12700" cy="1797198"/>
          </a:xfrm>
          <a:prstGeom prst="bentConnector3">
            <a:avLst>
              <a:gd name="adj1" fmla="val 1800000"/>
            </a:avLst>
          </a:prstGeom>
          <a:noFill/>
          <a:ln w="19050">
            <a:solidFill>
              <a:schemeClr val="tx1"/>
            </a:solidFill>
            <a:round/>
            <a:headEnd/>
            <a:tailEnd type="stealth" w="med" len="med"/>
          </a:ln>
          <a:effectLst/>
        </p:spPr>
      </p:cxnSp>
      <p:sp>
        <p:nvSpPr>
          <p:cNvPr id="62" name="Rectangle 11">
            <a:extLst>
              <a:ext uri="{FF2B5EF4-FFF2-40B4-BE49-F238E27FC236}">
                <a16:creationId xmlns:a16="http://schemas.microsoft.com/office/drawing/2014/main" id="{D49A3F7D-F48E-4485-BF51-6C2D6DEB62EF}"/>
              </a:ext>
            </a:extLst>
          </p:cNvPr>
          <p:cNvSpPr>
            <a:spLocks noChangeArrowheads="1"/>
          </p:cNvSpPr>
          <p:nvPr/>
        </p:nvSpPr>
        <p:spPr bwMode="auto">
          <a:xfrm>
            <a:off x="1614016" y="4486684"/>
            <a:ext cx="287338" cy="217487"/>
          </a:xfrm>
          <a:prstGeom prst="rect">
            <a:avLst/>
          </a:prstGeom>
          <a:noFill/>
          <a:ln w="19050" algn="ctr">
            <a:noFill/>
            <a:miter lim="800000"/>
            <a:headEnd/>
            <a:tailEnd/>
          </a:ln>
          <a:effectLst/>
        </p:spPr>
        <p:txBody>
          <a:bodyPr wrap="none" anchor="ctr"/>
          <a:lstStyle/>
          <a:p>
            <a:endParaRPr lang="zh-CN" altLang="en-US"/>
          </a:p>
        </p:txBody>
      </p:sp>
      <p:sp>
        <p:nvSpPr>
          <p:cNvPr id="69" name="Rectangle 11">
            <a:extLst>
              <a:ext uri="{FF2B5EF4-FFF2-40B4-BE49-F238E27FC236}">
                <a16:creationId xmlns:a16="http://schemas.microsoft.com/office/drawing/2014/main" id="{D7B35873-BB86-4EFE-A85C-B0A76FF20A3A}"/>
              </a:ext>
            </a:extLst>
          </p:cNvPr>
          <p:cNvSpPr>
            <a:spLocks noChangeArrowheads="1"/>
          </p:cNvSpPr>
          <p:nvPr/>
        </p:nvSpPr>
        <p:spPr bwMode="auto">
          <a:xfrm>
            <a:off x="3869982" y="5013176"/>
            <a:ext cx="287338" cy="217487"/>
          </a:xfrm>
          <a:prstGeom prst="rect">
            <a:avLst/>
          </a:prstGeom>
          <a:noFill/>
          <a:ln w="19050" algn="ctr">
            <a:noFill/>
            <a:miter lim="800000"/>
            <a:headEnd/>
            <a:tailEnd/>
          </a:ln>
          <a:effectLst/>
        </p:spPr>
        <p:txBody>
          <a:bodyPr wrap="none" anchor="ctr"/>
          <a:lstStyle/>
          <a:p>
            <a:endParaRPr lang="zh-CN" altLang="en-US"/>
          </a:p>
        </p:txBody>
      </p:sp>
      <p:sp>
        <p:nvSpPr>
          <p:cNvPr id="79" name="Rectangle 5">
            <a:extLst>
              <a:ext uri="{FF2B5EF4-FFF2-40B4-BE49-F238E27FC236}">
                <a16:creationId xmlns:a16="http://schemas.microsoft.com/office/drawing/2014/main" id="{B0E7611B-4884-4364-8B7F-76A2E340683E}"/>
              </a:ext>
            </a:extLst>
          </p:cNvPr>
          <p:cNvSpPr>
            <a:spLocks noChangeArrowheads="1"/>
          </p:cNvSpPr>
          <p:nvPr/>
        </p:nvSpPr>
        <p:spPr bwMode="auto">
          <a:xfrm>
            <a:off x="6535572" y="2862262"/>
            <a:ext cx="719923" cy="720725"/>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36000" tIns="36000" rIns="36000" bIns="36000" anchor="ctr">
            <a:noAutofit/>
          </a:bodyPr>
          <a:lstStyle/>
          <a:p>
            <a:r>
              <a:rPr lang="en-US" altLang="zh-CN" sz="1600" dirty="0">
                <a:effectLst>
                  <a:outerShdw blurRad="38100" dist="38100" dir="2700000" algn="tl">
                    <a:srgbClr val="000000">
                      <a:alpha val="43137"/>
                    </a:srgbClr>
                  </a:outerShdw>
                </a:effectLst>
              </a:rPr>
              <a:t>BB2</a:t>
            </a:r>
          </a:p>
        </p:txBody>
      </p:sp>
      <p:sp>
        <p:nvSpPr>
          <p:cNvPr id="81" name="Rectangle 6">
            <a:extLst>
              <a:ext uri="{FF2B5EF4-FFF2-40B4-BE49-F238E27FC236}">
                <a16:creationId xmlns:a16="http://schemas.microsoft.com/office/drawing/2014/main" id="{09B66561-26EA-4B72-B01F-998AD1296D1D}"/>
              </a:ext>
            </a:extLst>
          </p:cNvPr>
          <p:cNvSpPr>
            <a:spLocks noChangeArrowheads="1"/>
          </p:cNvSpPr>
          <p:nvPr/>
        </p:nvSpPr>
        <p:spPr bwMode="auto">
          <a:xfrm>
            <a:off x="5742574" y="3965574"/>
            <a:ext cx="719923" cy="720725"/>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36000" tIns="36000" rIns="36000" bIns="36000" anchor="ctr">
            <a:noAutofit/>
          </a:bodyPr>
          <a:lstStyle/>
          <a:p>
            <a:r>
              <a:rPr lang="en-US" altLang="zh-CN" sz="1600" dirty="0">
                <a:effectLst>
                  <a:outerShdw blurRad="38100" dist="38100" dir="2700000" algn="tl">
                    <a:srgbClr val="000000">
                      <a:alpha val="43137"/>
                    </a:srgbClr>
                  </a:outerShdw>
                </a:effectLst>
              </a:rPr>
              <a:t>BB3</a:t>
            </a:r>
          </a:p>
        </p:txBody>
      </p:sp>
      <p:sp>
        <p:nvSpPr>
          <p:cNvPr id="82" name="Rectangle 7">
            <a:extLst>
              <a:ext uri="{FF2B5EF4-FFF2-40B4-BE49-F238E27FC236}">
                <a16:creationId xmlns:a16="http://schemas.microsoft.com/office/drawing/2014/main" id="{9EA17C8B-ED36-4A2B-9C90-2BBF15AC8E29}"/>
              </a:ext>
            </a:extLst>
          </p:cNvPr>
          <p:cNvSpPr>
            <a:spLocks noChangeArrowheads="1"/>
          </p:cNvSpPr>
          <p:nvPr/>
        </p:nvSpPr>
        <p:spPr bwMode="auto">
          <a:xfrm>
            <a:off x="7398939" y="3965574"/>
            <a:ext cx="719923" cy="720725"/>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36000" tIns="36000" rIns="36000" bIns="36000" anchor="ctr">
            <a:noAutofit/>
          </a:bodyPr>
          <a:lstStyle/>
          <a:p>
            <a:r>
              <a:rPr lang="en-US" altLang="zh-CN" sz="1600" dirty="0">
                <a:effectLst>
                  <a:outerShdw blurRad="38100" dist="38100" dir="2700000" algn="tl">
                    <a:srgbClr val="000000">
                      <a:alpha val="43137"/>
                    </a:srgbClr>
                  </a:outerShdw>
                </a:effectLst>
              </a:rPr>
              <a:t>BB4</a:t>
            </a:r>
          </a:p>
        </p:txBody>
      </p:sp>
      <p:cxnSp>
        <p:nvCxnSpPr>
          <p:cNvPr id="83" name="AutoShape 8">
            <a:extLst>
              <a:ext uri="{FF2B5EF4-FFF2-40B4-BE49-F238E27FC236}">
                <a16:creationId xmlns:a16="http://schemas.microsoft.com/office/drawing/2014/main" id="{C22C922B-15DF-4BEC-B41C-9119B3811661}"/>
              </a:ext>
            </a:extLst>
          </p:cNvPr>
          <p:cNvCxnSpPr>
            <a:cxnSpLocks noChangeShapeType="1"/>
            <a:stCxn id="88" idx="4"/>
            <a:endCxn id="79" idx="0"/>
          </p:cNvCxnSpPr>
          <p:nvPr/>
        </p:nvCxnSpPr>
        <p:spPr bwMode="auto">
          <a:xfrm>
            <a:off x="6895534" y="2346324"/>
            <a:ext cx="0" cy="515938"/>
          </a:xfrm>
          <a:prstGeom prst="straightConnector1">
            <a:avLst/>
          </a:prstGeom>
          <a:noFill/>
          <a:ln w="19050">
            <a:solidFill>
              <a:srgbClr val="5F7D85"/>
            </a:solidFill>
            <a:miter lim="800000"/>
            <a:headEnd/>
            <a:tailEnd type="triangle" w="med" len="med"/>
          </a:ln>
          <a:effectLst/>
        </p:spPr>
      </p:cxnSp>
      <p:cxnSp>
        <p:nvCxnSpPr>
          <p:cNvPr id="84" name="AutoShape 9">
            <a:extLst>
              <a:ext uri="{FF2B5EF4-FFF2-40B4-BE49-F238E27FC236}">
                <a16:creationId xmlns:a16="http://schemas.microsoft.com/office/drawing/2014/main" id="{F5291A27-EF34-4CB6-8BCB-8E3133956B74}"/>
              </a:ext>
            </a:extLst>
          </p:cNvPr>
          <p:cNvCxnSpPr>
            <a:cxnSpLocks noChangeShapeType="1"/>
            <a:stCxn id="79" idx="4"/>
            <a:endCxn id="81" idx="0"/>
          </p:cNvCxnSpPr>
          <p:nvPr/>
        </p:nvCxnSpPr>
        <p:spPr bwMode="auto">
          <a:xfrm flipH="1">
            <a:off x="6102536" y="3582987"/>
            <a:ext cx="792998" cy="382588"/>
          </a:xfrm>
          <a:prstGeom prst="straightConnector1">
            <a:avLst/>
          </a:prstGeom>
          <a:noFill/>
          <a:ln w="19050">
            <a:solidFill>
              <a:srgbClr val="5F7D85"/>
            </a:solidFill>
            <a:round/>
            <a:headEnd/>
            <a:tailEnd type="triangle" w="med" len="med"/>
          </a:ln>
          <a:effectLst/>
        </p:spPr>
      </p:cxnSp>
      <p:cxnSp>
        <p:nvCxnSpPr>
          <p:cNvPr id="85" name="AutoShape 10">
            <a:extLst>
              <a:ext uri="{FF2B5EF4-FFF2-40B4-BE49-F238E27FC236}">
                <a16:creationId xmlns:a16="http://schemas.microsoft.com/office/drawing/2014/main" id="{1AD7CFBE-5D15-4239-993C-FD7981733F3D}"/>
              </a:ext>
            </a:extLst>
          </p:cNvPr>
          <p:cNvCxnSpPr>
            <a:cxnSpLocks noChangeShapeType="1"/>
            <a:stCxn id="79" idx="4"/>
            <a:endCxn id="82" idx="0"/>
          </p:cNvCxnSpPr>
          <p:nvPr/>
        </p:nvCxnSpPr>
        <p:spPr bwMode="auto">
          <a:xfrm>
            <a:off x="6895534" y="3582987"/>
            <a:ext cx="863367" cy="382588"/>
          </a:xfrm>
          <a:prstGeom prst="straightConnector1">
            <a:avLst/>
          </a:prstGeom>
          <a:noFill/>
          <a:ln w="19050">
            <a:solidFill>
              <a:srgbClr val="5F7D85"/>
            </a:solidFill>
            <a:miter lim="800000"/>
            <a:headEnd/>
            <a:tailEnd type="triangle" w="med" len="med"/>
          </a:ln>
          <a:effectLst/>
        </p:spPr>
      </p:cxnSp>
      <p:cxnSp>
        <p:nvCxnSpPr>
          <p:cNvPr id="87" name="AutoShape 16">
            <a:extLst>
              <a:ext uri="{FF2B5EF4-FFF2-40B4-BE49-F238E27FC236}">
                <a16:creationId xmlns:a16="http://schemas.microsoft.com/office/drawing/2014/main" id="{7F2F1670-E09F-4215-B8BF-00D4ACF531C8}"/>
              </a:ext>
            </a:extLst>
          </p:cNvPr>
          <p:cNvCxnSpPr>
            <a:cxnSpLocks noChangeShapeType="1"/>
            <a:stCxn id="81" idx="2"/>
            <a:endCxn id="79" idx="2"/>
          </p:cNvCxnSpPr>
          <p:nvPr/>
        </p:nvCxnSpPr>
        <p:spPr bwMode="auto">
          <a:xfrm rot="10800000" flipH="1">
            <a:off x="5742574" y="3222624"/>
            <a:ext cx="792998" cy="1103313"/>
          </a:xfrm>
          <a:prstGeom prst="bentConnector3">
            <a:avLst>
              <a:gd name="adj1" fmla="val -28827"/>
            </a:avLst>
          </a:prstGeom>
          <a:noFill/>
          <a:ln w="19050">
            <a:solidFill>
              <a:srgbClr val="5F7D85"/>
            </a:solidFill>
            <a:miter lim="800000"/>
            <a:headEnd/>
            <a:tailEnd type="triangle" w="med" len="med"/>
          </a:ln>
          <a:effectLst/>
        </p:spPr>
      </p:cxnSp>
      <p:sp>
        <p:nvSpPr>
          <p:cNvPr id="88" name="Rectangle 17">
            <a:extLst>
              <a:ext uri="{FF2B5EF4-FFF2-40B4-BE49-F238E27FC236}">
                <a16:creationId xmlns:a16="http://schemas.microsoft.com/office/drawing/2014/main" id="{056B6D98-4391-469C-91AB-C6A5A90A2E15}"/>
              </a:ext>
            </a:extLst>
          </p:cNvPr>
          <p:cNvSpPr>
            <a:spLocks noChangeArrowheads="1"/>
          </p:cNvSpPr>
          <p:nvPr/>
        </p:nvSpPr>
        <p:spPr bwMode="auto">
          <a:xfrm>
            <a:off x="6535572" y="1625599"/>
            <a:ext cx="719923" cy="720725"/>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36000" tIns="36000" rIns="36000" bIns="36000" anchor="ctr">
            <a:noAutofit/>
          </a:bodyPr>
          <a:lstStyle/>
          <a:p>
            <a:r>
              <a:rPr lang="en-US" altLang="zh-CN" sz="1600" dirty="0">
                <a:effectLst>
                  <a:outerShdw blurRad="38100" dist="38100" dir="2700000" algn="tl">
                    <a:srgbClr val="000000">
                      <a:alpha val="43137"/>
                    </a:srgbClr>
                  </a:outerShdw>
                </a:effectLst>
              </a:rPr>
              <a:t>BB1</a:t>
            </a:r>
          </a:p>
        </p:txBody>
      </p:sp>
      <p:sp>
        <p:nvSpPr>
          <p:cNvPr id="89" name="文本框 88">
            <a:extLst>
              <a:ext uri="{FF2B5EF4-FFF2-40B4-BE49-F238E27FC236}">
                <a16:creationId xmlns:a16="http://schemas.microsoft.com/office/drawing/2014/main" id="{D7CA8CE2-51D6-4C6D-8F0A-2CEF31DA9BB7}"/>
              </a:ext>
            </a:extLst>
          </p:cNvPr>
          <p:cNvSpPr txBox="1"/>
          <p:nvPr/>
        </p:nvSpPr>
        <p:spPr>
          <a:xfrm>
            <a:off x="4602575" y="5051833"/>
            <a:ext cx="2457724" cy="884729"/>
          </a:xfrm>
          <a:prstGeom prst="rect">
            <a:avLst/>
          </a:prstGeom>
          <a:noFill/>
        </p:spPr>
        <p:txBody>
          <a:bodyPr wrap="none" rtlCol="0">
            <a:spAutoFit/>
          </a:bodyPr>
          <a:lstStyle/>
          <a:p>
            <a:pPr>
              <a:lnSpc>
                <a:spcPct val="150000"/>
              </a:lnSpc>
            </a:pPr>
            <a:r>
              <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rPr>
              <a:t>BB2</a:t>
            </a:r>
            <a:r>
              <a:rPr lang="zh-CN" altLang="en-US" dirty="0">
                <a:solidFill>
                  <a:schemeClr val="tx1"/>
                </a:solidFill>
                <a:latin typeface="Courier New" panose="02070309020205020404" pitchFamily="49" charset="0"/>
                <a:ea typeface="楷体" panose="02010609060101010101" pitchFamily="49" charset="-122"/>
                <a:cs typeface="Courier New" panose="02070309020205020404" pitchFamily="49" charset="0"/>
              </a:rPr>
              <a:t>的后继基本块是？</a:t>
            </a:r>
            <a:endPar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endParaRPr>
          </a:p>
          <a:p>
            <a:pPr>
              <a:lnSpc>
                <a:spcPct val="150000"/>
              </a:lnSpc>
            </a:pPr>
            <a:r>
              <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rPr>
              <a:t>BB2</a:t>
            </a:r>
            <a:r>
              <a:rPr lang="zh-CN" altLang="en-US" dirty="0">
                <a:solidFill>
                  <a:schemeClr val="tx1"/>
                </a:solidFill>
                <a:latin typeface="Courier New" panose="02070309020205020404" pitchFamily="49" charset="0"/>
                <a:ea typeface="楷体" panose="02010609060101010101" pitchFamily="49" charset="-122"/>
                <a:cs typeface="Courier New" panose="02070309020205020404" pitchFamily="49" charset="0"/>
              </a:rPr>
              <a:t>的前趋基本块是？</a:t>
            </a:r>
            <a:endPar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endParaRPr>
          </a:p>
        </p:txBody>
      </p:sp>
      <p:sp>
        <p:nvSpPr>
          <p:cNvPr id="90" name="文本框 89">
            <a:extLst>
              <a:ext uri="{FF2B5EF4-FFF2-40B4-BE49-F238E27FC236}">
                <a16:creationId xmlns:a16="http://schemas.microsoft.com/office/drawing/2014/main" id="{50FDBF90-8D91-46BB-B975-0BC3E7874EA3}"/>
              </a:ext>
            </a:extLst>
          </p:cNvPr>
          <p:cNvSpPr txBox="1"/>
          <p:nvPr/>
        </p:nvSpPr>
        <p:spPr>
          <a:xfrm>
            <a:off x="7044914" y="5043138"/>
            <a:ext cx="1271502" cy="884729"/>
          </a:xfrm>
          <a:prstGeom prst="rect">
            <a:avLst/>
          </a:prstGeom>
          <a:noFill/>
        </p:spPr>
        <p:txBody>
          <a:bodyPr wrap="none" rtlCol="0">
            <a:spAutoFit/>
          </a:bodyPr>
          <a:lstStyle/>
          <a:p>
            <a:pPr>
              <a:lnSpc>
                <a:spcPct val="150000"/>
              </a:lnSpc>
            </a:pPr>
            <a:r>
              <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rPr>
              <a:t>BB3</a:t>
            </a:r>
            <a:r>
              <a:rPr lang="zh-CN" altLang="en-US" dirty="0">
                <a:solidFill>
                  <a:schemeClr val="tx1"/>
                </a:solidFill>
                <a:latin typeface="Courier New" panose="02070309020205020404" pitchFamily="49" charset="0"/>
                <a:ea typeface="楷体" panose="02010609060101010101" pitchFamily="49" charset="-122"/>
                <a:cs typeface="Courier New" panose="02070309020205020404" pitchFamily="49" charset="0"/>
              </a:rPr>
              <a:t>和</a:t>
            </a:r>
            <a:r>
              <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rPr>
              <a:t>BB4</a:t>
            </a:r>
          </a:p>
          <a:p>
            <a:pPr algn="l">
              <a:lnSpc>
                <a:spcPct val="150000"/>
              </a:lnSpc>
            </a:pPr>
            <a:r>
              <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rPr>
              <a:t>BB1</a:t>
            </a:r>
            <a:r>
              <a:rPr lang="zh-CN" altLang="en-US" dirty="0">
                <a:solidFill>
                  <a:schemeClr val="tx1"/>
                </a:solidFill>
                <a:latin typeface="Courier New" panose="02070309020205020404" pitchFamily="49" charset="0"/>
                <a:ea typeface="楷体" panose="02010609060101010101" pitchFamily="49" charset="-122"/>
                <a:cs typeface="Courier New" panose="02070309020205020404" pitchFamily="49" charset="0"/>
              </a:rPr>
              <a:t>和</a:t>
            </a:r>
            <a:r>
              <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rPr>
              <a:t>BB3</a:t>
            </a:r>
          </a:p>
        </p:txBody>
      </p:sp>
    </p:spTree>
    <p:extLst>
      <p:ext uri="{BB962C8B-B14F-4D97-AF65-F5344CB8AC3E}">
        <p14:creationId xmlns:p14="http://schemas.microsoft.com/office/powerpoint/2010/main" val="69763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up)">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up)">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down)">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fade">
                                      <p:cBhvr>
                                        <p:cTn id="27" dur="500"/>
                                        <p:tgtEl>
                                          <p:spTgt spid="8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9"/>
                                        </p:tgtEl>
                                        <p:attrNameLst>
                                          <p:attrName>style.visibility</p:attrName>
                                        </p:attrNameLst>
                                      </p:cBhvr>
                                      <p:to>
                                        <p:strVal val="visible"/>
                                      </p:to>
                                    </p:set>
                                    <p:animEffect transition="in" filter="fade">
                                      <p:cBhvr>
                                        <p:cTn id="30" dur="500"/>
                                        <p:tgtEl>
                                          <p:spTgt spid="7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fade">
                                      <p:cBhvr>
                                        <p:cTn id="33" dur="500"/>
                                        <p:tgtEl>
                                          <p:spTgt spid="8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fade">
                                      <p:cBhvr>
                                        <p:cTn id="36" dur="500"/>
                                        <p:tgtEl>
                                          <p:spTgt spid="8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83"/>
                                        </p:tgtEl>
                                        <p:attrNameLst>
                                          <p:attrName>style.visibility</p:attrName>
                                        </p:attrNameLst>
                                      </p:cBhvr>
                                      <p:to>
                                        <p:strVal val="visible"/>
                                      </p:to>
                                    </p:set>
                                    <p:animEffect transition="in" filter="wipe(up)">
                                      <p:cBhvr>
                                        <p:cTn id="41" dur="500"/>
                                        <p:tgtEl>
                                          <p:spTgt spid="8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84"/>
                                        </p:tgtEl>
                                        <p:attrNameLst>
                                          <p:attrName>style.visibility</p:attrName>
                                        </p:attrNameLst>
                                      </p:cBhvr>
                                      <p:to>
                                        <p:strVal val="visible"/>
                                      </p:to>
                                    </p:set>
                                    <p:animEffect transition="in" filter="wipe(up)">
                                      <p:cBhvr>
                                        <p:cTn id="46" dur="500"/>
                                        <p:tgtEl>
                                          <p:spTgt spid="8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85"/>
                                        </p:tgtEl>
                                        <p:attrNameLst>
                                          <p:attrName>style.visibility</p:attrName>
                                        </p:attrNameLst>
                                      </p:cBhvr>
                                      <p:to>
                                        <p:strVal val="visible"/>
                                      </p:to>
                                    </p:set>
                                    <p:animEffect transition="in" filter="wipe(up)">
                                      <p:cBhvr>
                                        <p:cTn id="51" dur="500"/>
                                        <p:tgtEl>
                                          <p:spTgt spid="8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wipe(down)">
                                      <p:cBhvr>
                                        <p:cTn id="56" dur="500"/>
                                        <p:tgtEl>
                                          <p:spTgt spid="8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89"/>
                                        </p:tgtEl>
                                        <p:attrNameLst>
                                          <p:attrName>style.visibility</p:attrName>
                                        </p:attrNameLst>
                                      </p:cBhvr>
                                      <p:to>
                                        <p:strVal val="visible"/>
                                      </p:to>
                                    </p:set>
                                    <p:animEffect transition="in" filter="wipe(left)">
                                      <p:cBhvr>
                                        <p:cTn id="61" dur="500"/>
                                        <p:tgtEl>
                                          <p:spTgt spid="8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90">
                                            <p:txEl>
                                              <p:pRg st="0" end="0"/>
                                            </p:txEl>
                                          </p:spTgt>
                                        </p:tgtEl>
                                        <p:attrNameLst>
                                          <p:attrName>style.visibility</p:attrName>
                                        </p:attrNameLst>
                                      </p:cBhvr>
                                      <p:to>
                                        <p:strVal val="visible"/>
                                      </p:to>
                                    </p:set>
                                    <p:animEffect transition="in" filter="wipe(left)">
                                      <p:cBhvr>
                                        <p:cTn id="66" dur="500"/>
                                        <p:tgtEl>
                                          <p:spTgt spid="90">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90">
                                            <p:txEl>
                                              <p:pRg st="1" end="1"/>
                                            </p:txEl>
                                          </p:spTgt>
                                        </p:tgtEl>
                                        <p:attrNameLst>
                                          <p:attrName>style.visibility</p:attrName>
                                        </p:attrNameLst>
                                      </p:cBhvr>
                                      <p:to>
                                        <p:strVal val="visible"/>
                                      </p:to>
                                    </p:set>
                                    <p:animEffect transition="in" filter="wipe(left)">
                                      <p:cBhvr>
                                        <p:cTn id="71" dur="500"/>
                                        <p:tgtEl>
                                          <p:spTgt spid="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1" grpId="0" animBg="1"/>
      <p:bldP spid="82" grpId="0" animBg="1"/>
      <p:bldP spid="88" grpId="0" animBg="1"/>
      <p:bldP spid="89" grpId="0"/>
      <p:bldP spid="90"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normAutofit/>
          </a:bodyPr>
          <a:lstStyle/>
          <a:p>
            <a:r>
              <a:rPr lang="zh-CN" altLang="en-US" dirty="0"/>
              <a:t>循环</a:t>
            </a:r>
          </a:p>
        </p:txBody>
      </p:sp>
      <p:sp>
        <p:nvSpPr>
          <p:cNvPr id="698371" name="Rectangle 3"/>
          <p:cNvSpPr>
            <a:spLocks noGrp="1" noChangeArrowheads="1"/>
          </p:cNvSpPr>
          <p:nvPr>
            <p:ph idx="1"/>
          </p:nvPr>
        </p:nvSpPr>
        <p:spPr/>
        <p:txBody>
          <a:bodyPr/>
          <a:lstStyle/>
          <a:p>
            <a:r>
              <a:rPr lang="zh-CN" altLang="en-US" dirty="0"/>
              <a:t>在一个程序流程中，循环是必不可少的一种控制结构。因为循环体要反复执行，所以优化它们意义更大</a:t>
            </a:r>
          </a:p>
          <a:p>
            <a:r>
              <a:rPr lang="zh-CN" altLang="en-US" dirty="0"/>
              <a:t>要进行循环优化，就必须找出程序中的循环</a:t>
            </a:r>
          </a:p>
          <a:p>
            <a:r>
              <a:rPr lang="zh-CN" altLang="en-US" dirty="0"/>
              <a:t>为了找出程序中的循环，就必须对程序的流程进行分析。</a:t>
            </a:r>
          </a:p>
        </p:txBody>
      </p:sp>
      <p:sp>
        <p:nvSpPr>
          <p:cNvPr id="5"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 name="灯片编号占位符 5"/>
          <p:cNvSpPr>
            <a:spLocks noGrp="1"/>
          </p:cNvSpPr>
          <p:nvPr>
            <p:ph type="sldNum" sz="quarter" idx="12"/>
          </p:nvPr>
        </p:nvSpPr>
        <p:spPr/>
        <p:txBody>
          <a:bodyPr/>
          <a:lstStyle/>
          <a:p>
            <a:fld id="{BA7406E6-10B9-4434-AFF6-0616B200A37C}" type="slidenum">
              <a:rPr lang="en-US" altLang="zh-CN"/>
              <a:pPr/>
              <a:t>12</a:t>
            </a:fld>
            <a:endParaRPr lang="en-US" altLang="zh-CN"/>
          </a:p>
        </p:txBody>
      </p:sp>
    </p:spTree>
    <p:extLst>
      <p:ext uri="{BB962C8B-B14F-4D97-AF65-F5344CB8AC3E}">
        <p14:creationId xmlns:p14="http://schemas.microsoft.com/office/powerpoint/2010/main" val="957403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p:txBody>
          <a:bodyPr/>
          <a:lstStyle/>
          <a:p>
            <a:r>
              <a:rPr lang="zh-CN" altLang="en-US" sz="4000"/>
              <a:t>查找循环的步骤</a:t>
            </a:r>
          </a:p>
        </p:txBody>
      </p:sp>
      <p:sp>
        <p:nvSpPr>
          <p:cNvPr id="722947" name="Rectangle 3"/>
          <p:cNvSpPr>
            <a:spLocks noGrp="1" noChangeArrowheads="1"/>
          </p:cNvSpPr>
          <p:nvPr>
            <p:ph idx="1"/>
          </p:nvPr>
        </p:nvSpPr>
        <p:spPr/>
        <p:txBody>
          <a:bodyPr/>
          <a:lstStyle/>
          <a:p>
            <a:pPr marL="68580" indent="0">
              <a:buNone/>
            </a:pPr>
            <a:r>
              <a:rPr lang="en-US" altLang="zh-CN" sz="2400" dirty="0">
                <a:solidFill>
                  <a:srgbClr val="FF0000"/>
                </a:solidFill>
                <a:effectLst>
                  <a:outerShdw blurRad="38100" dist="38100" dir="2700000" algn="tl">
                    <a:srgbClr val="000000"/>
                  </a:outerShdw>
                </a:effectLst>
                <a:latin typeface="Arial" charset="0"/>
              </a:rPr>
              <a:t>step1</a:t>
            </a:r>
            <a:r>
              <a:rPr lang="zh-CN" altLang="en-US" sz="2400" dirty="0"/>
              <a:t>　画出流图</a:t>
            </a:r>
          </a:p>
          <a:p>
            <a:pPr marL="68580" indent="0">
              <a:buNone/>
            </a:pPr>
            <a:r>
              <a:rPr lang="en-US" altLang="zh-CN" sz="2400" dirty="0">
                <a:solidFill>
                  <a:srgbClr val="FF0000"/>
                </a:solidFill>
                <a:effectLst>
                  <a:outerShdw blurRad="38100" dist="38100" dir="2700000" algn="tl">
                    <a:srgbClr val="000000"/>
                  </a:outerShdw>
                </a:effectLst>
                <a:latin typeface="Arial" charset="0"/>
              </a:rPr>
              <a:t>step2</a:t>
            </a:r>
            <a:r>
              <a:rPr lang="zh-CN" altLang="en-US" sz="2400" dirty="0"/>
              <a:t>　求出每个结点必经结点集</a:t>
            </a:r>
          </a:p>
          <a:p>
            <a:pPr marL="68580" indent="0">
              <a:buNone/>
            </a:pPr>
            <a:r>
              <a:rPr lang="en-US" altLang="zh-CN" sz="2400" dirty="0">
                <a:solidFill>
                  <a:srgbClr val="FF0000"/>
                </a:solidFill>
                <a:effectLst>
                  <a:outerShdw blurRad="38100" dist="38100" dir="2700000" algn="tl">
                    <a:srgbClr val="000000"/>
                  </a:outerShdw>
                </a:effectLst>
                <a:latin typeface="Arial" charset="0"/>
              </a:rPr>
              <a:t>step2</a:t>
            </a:r>
            <a:r>
              <a:rPr lang="zh-CN" altLang="en-US" sz="2400" dirty="0"/>
              <a:t>　从流图中找出回边</a:t>
            </a:r>
          </a:p>
          <a:p>
            <a:pPr marL="68580" indent="0">
              <a:buNone/>
            </a:pPr>
            <a:r>
              <a:rPr lang="en-US" altLang="zh-CN" sz="2400" dirty="0">
                <a:solidFill>
                  <a:srgbClr val="FF0000"/>
                </a:solidFill>
                <a:effectLst>
                  <a:outerShdw blurRad="38100" dist="38100" dir="2700000" algn="tl">
                    <a:srgbClr val="000000"/>
                  </a:outerShdw>
                </a:effectLst>
                <a:latin typeface="Arial" charset="0"/>
              </a:rPr>
              <a:t>step3</a:t>
            </a:r>
            <a:r>
              <a:rPr lang="zh-CN" altLang="en-US" sz="2400" dirty="0"/>
              <a:t>　判断流图是否为可规约流图</a:t>
            </a:r>
          </a:p>
          <a:p>
            <a:pPr marL="68580" indent="0">
              <a:buNone/>
            </a:pPr>
            <a:r>
              <a:rPr lang="en-US" altLang="zh-CN" sz="2400" dirty="0">
                <a:solidFill>
                  <a:srgbClr val="FF0000"/>
                </a:solidFill>
                <a:effectLst>
                  <a:outerShdw blurRad="38100" dist="38100" dir="2700000" algn="tl">
                    <a:srgbClr val="000000"/>
                  </a:outerShdw>
                </a:effectLst>
                <a:latin typeface="Arial" charset="0"/>
              </a:rPr>
              <a:t>step4</a:t>
            </a:r>
            <a:r>
              <a:rPr lang="zh-CN" altLang="en-US" sz="2400" dirty="0"/>
              <a:t>　根据回边应用“查找循环”算法找出循环</a:t>
            </a:r>
            <a:endParaRPr lang="zh-CN" altLang="en-US" dirty="0"/>
          </a:p>
        </p:txBody>
      </p:sp>
      <p:sp>
        <p:nvSpPr>
          <p:cNvPr id="5"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 name="灯片编号占位符 5"/>
          <p:cNvSpPr>
            <a:spLocks noGrp="1"/>
          </p:cNvSpPr>
          <p:nvPr>
            <p:ph type="sldNum" sz="quarter" idx="12"/>
          </p:nvPr>
        </p:nvSpPr>
        <p:spPr/>
        <p:txBody>
          <a:bodyPr/>
          <a:lstStyle/>
          <a:p>
            <a:fld id="{12F1CBB0-E3CD-4D5C-B38C-F0991F50B8B7}" type="slidenum">
              <a:rPr lang="en-US" altLang="zh-CN"/>
              <a:pPr/>
              <a:t>13</a:t>
            </a:fld>
            <a:endParaRPr lang="en-US" altLang="zh-CN"/>
          </a:p>
        </p:txBody>
      </p:sp>
    </p:spTree>
    <p:extLst>
      <p:ext uri="{BB962C8B-B14F-4D97-AF65-F5344CB8AC3E}">
        <p14:creationId xmlns:p14="http://schemas.microsoft.com/office/powerpoint/2010/main" val="3817307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normAutofit/>
          </a:bodyPr>
          <a:lstStyle/>
          <a:p>
            <a:r>
              <a:rPr lang="zh-CN" altLang="en-US" sz="3200" dirty="0"/>
              <a:t>循环查找</a:t>
            </a:r>
            <a:r>
              <a:rPr lang="en-US" altLang="zh-CN" sz="3200" dirty="0"/>
              <a:t>——</a:t>
            </a:r>
            <a:r>
              <a:rPr lang="en-US" altLang="zh-CN" sz="3200" dirty="0">
                <a:solidFill>
                  <a:srgbClr val="FF0000"/>
                </a:solidFill>
                <a:effectLst>
                  <a:outerShdw blurRad="38100" dist="38100" dir="2700000" algn="tl">
                    <a:srgbClr val="000000"/>
                  </a:outerShdw>
                </a:effectLst>
                <a:latin typeface="Arial" charset="0"/>
                <a:ea typeface="楷体" panose="02010609060101010101" pitchFamily="49" charset="-122"/>
                <a:cs typeface="Courier New" panose="02070309020205020404" pitchFamily="49" charset="0"/>
              </a:rPr>
              <a:t>STEP2</a:t>
            </a:r>
            <a:r>
              <a:rPr lang="en-US" altLang="zh-CN" sz="3200" dirty="0"/>
              <a:t> </a:t>
            </a:r>
            <a:r>
              <a:rPr lang="zh-CN" altLang="en-US" sz="3200" dirty="0"/>
              <a:t>求必经节点集</a:t>
            </a:r>
          </a:p>
        </p:txBody>
      </p:sp>
      <p:sp>
        <p:nvSpPr>
          <p:cNvPr id="705539" name="Rectangle 3"/>
          <p:cNvSpPr>
            <a:spLocks noGrp="1" noChangeArrowheads="1"/>
          </p:cNvSpPr>
          <p:nvPr>
            <p:ph idx="1"/>
          </p:nvPr>
        </p:nvSpPr>
        <p:spPr/>
        <p:txBody>
          <a:bodyPr>
            <a:normAutofit fontScale="85000" lnSpcReduction="10000"/>
          </a:bodyPr>
          <a:lstStyle/>
          <a:p>
            <a:pPr>
              <a:lnSpc>
                <a:spcPct val="150000"/>
              </a:lnSpc>
            </a:pPr>
            <a:r>
              <a:rPr lang="zh-CN" altLang="en-US" dirty="0"/>
              <a:t>为了找出循环，需要分析结点的控制关系。因此，引入下面两个概念</a:t>
            </a:r>
          </a:p>
          <a:p>
            <a:pPr>
              <a:lnSpc>
                <a:spcPct val="150000"/>
              </a:lnSpc>
            </a:pPr>
            <a:r>
              <a:rPr lang="zh-CN" altLang="en-US" dirty="0">
                <a:solidFill>
                  <a:srgbClr val="FF0000"/>
                </a:solidFill>
                <a:effectLst>
                  <a:outerShdw blurRad="38100" dist="38100" dir="2700000" algn="tl">
                    <a:srgbClr val="000000"/>
                  </a:outerShdw>
                </a:effectLst>
                <a:latin typeface="黑体" pitchFamily="2" charset="-122"/>
                <a:ea typeface="黑体" pitchFamily="2" charset="-122"/>
              </a:rPr>
              <a:t>必经结点</a:t>
            </a:r>
            <a:r>
              <a:rPr lang="zh-CN" altLang="en-US" dirty="0"/>
              <a:t>　在程序流图中，对任意两个结点</a:t>
            </a:r>
            <a:r>
              <a:rPr lang="en-US" altLang="zh-CN" dirty="0"/>
              <a:t>m</a:t>
            </a:r>
            <a:r>
              <a:rPr lang="zh-CN" altLang="en-US" dirty="0"/>
              <a:t>和</a:t>
            </a:r>
            <a:r>
              <a:rPr lang="en-US" altLang="zh-CN" dirty="0"/>
              <a:t>n</a:t>
            </a:r>
            <a:r>
              <a:rPr lang="zh-CN" altLang="en-US" dirty="0"/>
              <a:t>，如果从流图的首结点出发，到达</a:t>
            </a:r>
            <a:r>
              <a:rPr lang="en-US" altLang="zh-CN" dirty="0"/>
              <a:t>n</a:t>
            </a:r>
            <a:r>
              <a:rPr lang="zh-CN" altLang="en-US" dirty="0"/>
              <a:t>的任意一条通路都要经过</a:t>
            </a:r>
            <a:r>
              <a:rPr lang="en-US" altLang="zh-CN" dirty="0"/>
              <a:t>m</a:t>
            </a:r>
            <a:r>
              <a:rPr lang="zh-CN" altLang="en-US" dirty="0"/>
              <a:t>，则称</a:t>
            </a:r>
            <a:r>
              <a:rPr lang="en-US" altLang="zh-CN" dirty="0"/>
              <a:t>m</a:t>
            </a:r>
            <a:r>
              <a:rPr lang="zh-CN" altLang="en-US" dirty="0"/>
              <a:t>是</a:t>
            </a:r>
            <a:r>
              <a:rPr lang="en-US" altLang="zh-CN" dirty="0"/>
              <a:t>n</a:t>
            </a:r>
            <a:r>
              <a:rPr lang="zh-CN" altLang="en-US" dirty="0"/>
              <a:t>的必经结点，记为</a:t>
            </a:r>
            <a:r>
              <a:rPr lang="en-US" altLang="zh-CN" dirty="0"/>
              <a:t>  </a:t>
            </a:r>
            <a:r>
              <a:rPr lang="en-US" altLang="zh-CN" dirty="0">
                <a:solidFill>
                  <a:srgbClr val="0070C0"/>
                </a:solidFill>
              </a:rPr>
              <a:t>m DOM n</a:t>
            </a:r>
          </a:p>
          <a:p>
            <a:pPr lvl="1">
              <a:lnSpc>
                <a:spcPct val="150000"/>
              </a:lnSpc>
            </a:pPr>
            <a:r>
              <a:rPr lang="zh-CN" altLang="en-US" dirty="0"/>
              <a:t>循环的入口结点是循环中所有结点的必经结点</a:t>
            </a:r>
          </a:p>
          <a:p>
            <a:pPr>
              <a:lnSpc>
                <a:spcPct val="150000"/>
              </a:lnSpc>
            </a:pPr>
            <a:r>
              <a:rPr lang="zh-CN" altLang="en-US" dirty="0">
                <a:solidFill>
                  <a:srgbClr val="FF0000"/>
                </a:solidFill>
                <a:effectLst>
                  <a:outerShdw blurRad="38100" dist="38100" dir="2700000" algn="tl">
                    <a:srgbClr val="000000"/>
                  </a:outerShdw>
                </a:effectLst>
                <a:latin typeface="黑体" pitchFamily="2" charset="-122"/>
                <a:ea typeface="黑体" pitchFamily="2" charset="-122"/>
              </a:rPr>
              <a:t>必经结点集</a:t>
            </a:r>
            <a:r>
              <a:rPr lang="zh-CN" altLang="en-US" dirty="0"/>
              <a:t>　流图中结点</a:t>
            </a:r>
            <a:r>
              <a:rPr lang="en-US" altLang="zh-CN" dirty="0"/>
              <a:t>n</a:t>
            </a:r>
            <a:r>
              <a:rPr lang="zh-CN" altLang="en-US" dirty="0"/>
              <a:t>的所有必经结点的集合，称为结点</a:t>
            </a:r>
            <a:r>
              <a:rPr lang="en-US" altLang="zh-CN" dirty="0"/>
              <a:t>n</a:t>
            </a:r>
            <a:r>
              <a:rPr lang="zh-CN" altLang="en-US" dirty="0"/>
              <a:t>的必经结点集，记为</a:t>
            </a:r>
            <a:r>
              <a:rPr lang="en-US" altLang="zh-CN" dirty="0"/>
              <a:t>D(n)</a:t>
            </a:r>
          </a:p>
        </p:txBody>
      </p:sp>
      <p:sp>
        <p:nvSpPr>
          <p:cNvPr id="5"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 name="灯片编号占位符 5"/>
          <p:cNvSpPr>
            <a:spLocks noGrp="1"/>
          </p:cNvSpPr>
          <p:nvPr>
            <p:ph type="sldNum" sz="quarter" idx="12"/>
          </p:nvPr>
        </p:nvSpPr>
        <p:spPr/>
        <p:txBody>
          <a:bodyPr/>
          <a:lstStyle/>
          <a:p>
            <a:fld id="{A7B48503-A8E8-45CA-8621-BC3F45FD9993}" type="slidenum">
              <a:rPr lang="en-US" altLang="zh-CN"/>
              <a:pPr/>
              <a:t>14</a:t>
            </a:fld>
            <a:endParaRPr lang="en-US" altLang="zh-CN"/>
          </a:p>
        </p:txBody>
      </p:sp>
    </p:spTree>
    <p:extLst>
      <p:ext uri="{BB962C8B-B14F-4D97-AF65-F5344CB8AC3E}">
        <p14:creationId xmlns:p14="http://schemas.microsoft.com/office/powerpoint/2010/main" val="296148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normAutofit/>
          </a:bodyPr>
          <a:lstStyle/>
          <a:p>
            <a:r>
              <a:rPr lang="zh-CN" altLang="en-US" sz="3200" dirty="0"/>
              <a:t>求图中各结点的</a:t>
            </a:r>
            <a:r>
              <a:rPr lang="en-US" altLang="zh-CN" sz="3200" dirty="0"/>
              <a:t>D(n)</a:t>
            </a:r>
          </a:p>
        </p:txBody>
      </p:sp>
      <p:sp>
        <p:nvSpPr>
          <p:cNvPr id="707587" name="Rectangle 3"/>
          <p:cNvSpPr>
            <a:spLocks noGrp="1" noChangeArrowheads="1"/>
          </p:cNvSpPr>
          <p:nvPr>
            <p:ph idx="1"/>
          </p:nvPr>
        </p:nvSpPr>
        <p:spPr/>
        <p:txBody>
          <a:bodyPr/>
          <a:lstStyle/>
          <a:p>
            <a:r>
              <a:rPr lang="en-US" altLang="zh-CN" dirty="0"/>
              <a:t>D(1)= { 1 }</a:t>
            </a:r>
          </a:p>
          <a:p>
            <a:r>
              <a:rPr lang="en-US" altLang="zh-CN" dirty="0"/>
              <a:t>D(2)= { 1,2 }</a:t>
            </a:r>
          </a:p>
          <a:p>
            <a:r>
              <a:rPr lang="en-US" altLang="zh-CN" dirty="0"/>
              <a:t>D(3)= { 1,2,3 }</a:t>
            </a:r>
          </a:p>
          <a:p>
            <a:r>
              <a:rPr lang="en-US" altLang="zh-CN" dirty="0"/>
              <a:t>D(4)= { 1,2,4 }</a:t>
            </a:r>
          </a:p>
          <a:p>
            <a:r>
              <a:rPr lang="en-US" altLang="zh-CN" dirty="0"/>
              <a:t>D(5)= { 1,2,4,5 }</a:t>
            </a:r>
          </a:p>
          <a:p>
            <a:r>
              <a:rPr lang="en-US" altLang="zh-CN" dirty="0"/>
              <a:t>D(6)= { 1,2,4,6 }</a:t>
            </a:r>
          </a:p>
          <a:p>
            <a:r>
              <a:rPr lang="en-US" altLang="zh-CN" dirty="0">
                <a:highlight>
                  <a:srgbClr val="FFFF00"/>
                </a:highlight>
              </a:rPr>
              <a:t>D(7)= { 1,2,4,7 }</a:t>
            </a:r>
          </a:p>
        </p:txBody>
      </p:sp>
      <p:sp>
        <p:nvSpPr>
          <p:cNvPr id="24"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25" name="灯片编号占位符 5"/>
          <p:cNvSpPr>
            <a:spLocks noGrp="1"/>
          </p:cNvSpPr>
          <p:nvPr>
            <p:ph type="sldNum" sz="quarter" idx="12"/>
          </p:nvPr>
        </p:nvSpPr>
        <p:spPr/>
        <p:txBody>
          <a:bodyPr/>
          <a:lstStyle/>
          <a:p>
            <a:fld id="{A7583EA2-0C0F-4D43-9555-EBD247F3505A}" type="slidenum">
              <a:rPr lang="en-US" altLang="zh-CN" smtClean="0"/>
              <a:pPr/>
              <a:t>15</a:t>
            </a:fld>
            <a:endParaRPr lang="en-US" altLang="zh-CN"/>
          </a:p>
        </p:txBody>
      </p:sp>
      <p:sp>
        <p:nvSpPr>
          <p:cNvPr id="707588" name="Oval 4"/>
          <p:cNvSpPr>
            <a:spLocks noChangeAspect="1" noChangeArrowheads="1"/>
          </p:cNvSpPr>
          <p:nvPr/>
        </p:nvSpPr>
        <p:spPr bwMode="auto">
          <a:xfrm>
            <a:off x="5725244" y="4192588"/>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6</a:t>
            </a:r>
            <a:endParaRPr lang="en-US" altLang="zh-CN" baseline="-25000"/>
          </a:p>
        </p:txBody>
      </p:sp>
      <p:sp>
        <p:nvSpPr>
          <p:cNvPr id="707589" name="Oval 5"/>
          <p:cNvSpPr>
            <a:spLocks noChangeAspect="1" noChangeArrowheads="1"/>
          </p:cNvSpPr>
          <p:nvPr/>
        </p:nvSpPr>
        <p:spPr bwMode="auto">
          <a:xfrm>
            <a:off x="6480894" y="4724400"/>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7</a:t>
            </a:r>
            <a:endParaRPr lang="en-US" altLang="zh-CN" baseline="-25000"/>
          </a:p>
        </p:txBody>
      </p:sp>
      <p:sp>
        <p:nvSpPr>
          <p:cNvPr id="707590" name="Oval 6"/>
          <p:cNvSpPr>
            <a:spLocks noChangeAspect="1" noChangeArrowheads="1"/>
          </p:cNvSpPr>
          <p:nvPr/>
        </p:nvSpPr>
        <p:spPr bwMode="auto">
          <a:xfrm>
            <a:off x="7236544" y="4149725"/>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5</a:t>
            </a:r>
            <a:endParaRPr lang="en-US" altLang="zh-CN" baseline="-25000"/>
          </a:p>
        </p:txBody>
      </p:sp>
      <p:sp>
        <p:nvSpPr>
          <p:cNvPr id="707591" name="Oval 7"/>
          <p:cNvSpPr>
            <a:spLocks noChangeAspect="1" noChangeArrowheads="1"/>
          </p:cNvSpPr>
          <p:nvPr/>
        </p:nvSpPr>
        <p:spPr bwMode="auto">
          <a:xfrm>
            <a:off x="6480894" y="35734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4</a:t>
            </a:r>
            <a:endParaRPr lang="en-US" altLang="zh-CN" baseline="-25000"/>
          </a:p>
        </p:txBody>
      </p:sp>
      <p:cxnSp>
        <p:nvCxnSpPr>
          <p:cNvPr id="707592" name="AutoShape 8"/>
          <p:cNvCxnSpPr>
            <a:cxnSpLocks noChangeShapeType="1"/>
            <a:stCxn id="707588" idx="4"/>
            <a:endCxn id="707589" idx="1"/>
          </p:cNvCxnSpPr>
          <p:nvPr/>
        </p:nvCxnSpPr>
        <p:spPr bwMode="auto">
          <a:xfrm>
            <a:off x="5941144" y="4633913"/>
            <a:ext cx="603250" cy="144462"/>
          </a:xfrm>
          <a:prstGeom prst="straightConnector1">
            <a:avLst/>
          </a:prstGeom>
          <a:noFill/>
          <a:ln w="19050">
            <a:solidFill>
              <a:srgbClr val="800000"/>
            </a:solidFill>
            <a:round/>
            <a:headEnd/>
            <a:tailEnd type="triangle" w="med" len="lg"/>
          </a:ln>
          <a:effectLst/>
        </p:spPr>
      </p:cxnSp>
      <p:cxnSp>
        <p:nvCxnSpPr>
          <p:cNvPr id="707593" name="AutoShape 9"/>
          <p:cNvCxnSpPr>
            <a:cxnSpLocks noChangeShapeType="1"/>
            <a:stCxn id="707591" idx="5"/>
            <a:endCxn id="707590" idx="1"/>
          </p:cNvCxnSpPr>
          <p:nvPr/>
        </p:nvCxnSpPr>
        <p:spPr bwMode="auto">
          <a:xfrm>
            <a:off x="6849194" y="3951288"/>
            <a:ext cx="450850" cy="252412"/>
          </a:xfrm>
          <a:prstGeom prst="straightConnector1">
            <a:avLst/>
          </a:prstGeom>
          <a:noFill/>
          <a:ln w="19050">
            <a:solidFill>
              <a:srgbClr val="800000"/>
            </a:solidFill>
            <a:round/>
            <a:headEnd/>
            <a:tailEnd type="triangle" w="med" len="lg"/>
          </a:ln>
          <a:effectLst/>
        </p:spPr>
      </p:cxnSp>
      <p:sp>
        <p:nvSpPr>
          <p:cNvPr id="707594" name="Oval 10"/>
          <p:cNvSpPr>
            <a:spLocks noChangeAspect="1" noChangeArrowheads="1"/>
          </p:cNvSpPr>
          <p:nvPr/>
        </p:nvSpPr>
        <p:spPr bwMode="auto">
          <a:xfrm>
            <a:off x="6480894" y="2535238"/>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2</a:t>
            </a:r>
            <a:endParaRPr lang="en-US" altLang="zh-CN" baseline="-25000"/>
          </a:p>
        </p:txBody>
      </p:sp>
      <p:cxnSp>
        <p:nvCxnSpPr>
          <p:cNvPr id="707595" name="AutoShape 11"/>
          <p:cNvCxnSpPr>
            <a:cxnSpLocks noChangeShapeType="1"/>
            <a:stCxn id="707591" idx="3"/>
            <a:endCxn id="707588" idx="0"/>
          </p:cNvCxnSpPr>
          <p:nvPr/>
        </p:nvCxnSpPr>
        <p:spPr bwMode="auto">
          <a:xfrm flipH="1">
            <a:off x="5941144" y="3951288"/>
            <a:ext cx="603250" cy="231775"/>
          </a:xfrm>
          <a:prstGeom prst="straightConnector1">
            <a:avLst/>
          </a:prstGeom>
          <a:noFill/>
          <a:ln w="19050">
            <a:solidFill>
              <a:srgbClr val="800000"/>
            </a:solidFill>
            <a:round/>
            <a:headEnd/>
            <a:tailEnd type="triangle" w="med" len="lg"/>
          </a:ln>
          <a:effectLst/>
        </p:spPr>
      </p:cxnSp>
      <p:cxnSp>
        <p:nvCxnSpPr>
          <p:cNvPr id="707596" name="AutoShape 12"/>
          <p:cNvCxnSpPr>
            <a:cxnSpLocks noChangeShapeType="1"/>
            <a:stCxn id="707594" idx="4"/>
            <a:endCxn id="707591" idx="0"/>
          </p:cNvCxnSpPr>
          <p:nvPr/>
        </p:nvCxnSpPr>
        <p:spPr bwMode="auto">
          <a:xfrm>
            <a:off x="6696794" y="2976563"/>
            <a:ext cx="0" cy="587375"/>
          </a:xfrm>
          <a:prstGeom prst="straightConnector1">
            <a:avLst/>
          </a:prstGeom>
          <a:noFill/>
          <a:ln w="19050">
            <a:solidFill>
              <a:srgbClr val="800000"/>
            </a:solidFill>
            <a:round/>
            <a:headEnd/>
            <a:tailEnd type="triangle" w="med" len="lg"/>
          </a:ln>
          <a:effectLst/>
        </p:spPr>
      </p:cxnSp>
      <p:sp>
        <p:nvSpPr>
          <p:cNvPr id="707597" name="Oval 13"/>
          <p:cNvSpPr>
            <a:spLocks noChangeAspect="1" noChangeArrowheads="1"/>
          </p:cNvSpPr>
          <p:nvPr/>
        </p:nvSpPr>
        <p:spPr bwMode="auto">
          <a:xfrm>
            <a:off x="7236544" y="3068638"/>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3</a:t>
            </a:r>
            <a:endParaRPr lang="en-US" altLang="zh-CN" baseline="-25000"/>
          </a:p>
        </p:txBody>
      </p:sp>
      <p:cxnSp>
        <p:nvCxnSpPr>
          <p:cNvPr id="707598" name="AutoShape 14"/>
          <p:cNvCxnSpPr>
            <a:cxnSpLocks noChangeShapeType="1"/>
            <a:stCxn id="707597" idx="3"/>
            <a:endCxn id="707591" idx="7"/>
          </p:cNvCxnSpPr>
          <p:nvPr/>
        </p:nvCxnSpPr>
        <p:spPr bwMode="auto">
          <a:xfrm flipH="1">
            <a:off x="6849194" y="3446463"/>
            <a:ext cx="450850" cy="180975"/>
          </a:xfrm>
          <a:prstGeom prst="straightConnector1">
            <a:avLst/>
          </a:prstGeom>
          <a:noFill/>
          <a:ln w="19050">
            <a:solidFill>
              <a:srgbClr val="800000"/>
            </a:solidFill>
            <a:round/>
            <a:headEnd/>
            <a:tailEnd type="triangle" w="med" len="lg"/>
          </a:ln>
          <a:effectLst/>
        </p:spPr>
      </p:cxnSp>
      <p:sp>
        <p:nvSpPr>
          <p:cNvPr id="707599" name="Oval 15"/>
          <p:cNvSpPr>
            <a:spLocks noChangeAspect="1" noChangeArrowheads="1"/>
          </p:cNvSpPr>
          <p:nvPr/>
        </p:nvSpPr>
        <p:spPr bwMode="auto">
          <a:xfrm>
            <a:off x="6480894" y="1773238"/>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1</a:t>
            </a:r>
            <a:endParaRPr lang="en-US" altLang="zh-CN" baseline="-25000"/>
          </a:p>
        </p:txBody>
      </p:sp>
      <p:cxnSp>
        <p:nvCxnSpPr>
          <p:cNvPr id="707600" name="AutoShape 16"/>
          <p:cNvCxnSpPr>
            <a:cxnSpLocks noChangeShapeType="1"/>
            <a:stCxn id="707599" idx="4"/>
            <a:endCxn id="707594" idx="0"/>
          </p:cNvCxnSpPr>
          <p:nvPr/>
        </p:nvCxnSpPr>
        <p:spPr bwMode="auto">
          <a:xfrm>
            <a:off x="6696794" y="2214563"/>
            <a:ext cx="0" cy="311150"/>
          </a:xfrm>
          <a:prstGeom prst="straightConnector1">
            <a:avLst/>
          </a:prstGeom>
          <a:noFill/>
          <a:ln w="19050">
            <a:solidFill>
              <a:srgbClr val="800000"/>
            </a:solidFill>
            <a:round/>
            <a:headEnd/>
            <a:tailEnd type="triangle" w="med" len="lg"/>
          </a:ln>
          <a:effectLst/>
        </p:spPr>
      </p:cxnSp>
      <p:cxnSp>
        <p:nvCxnSpPr>
          <p:cNvPr id="707601" name="AutoShape 17"/>
          <p:cNvCxnSpPr>
            <a:cxnSpLocks noChangeShapeType="1"/>
            <a:stCxn id="707594" idx="5"/>
            <a:endCxn id="707597" idx="1"/>
          </p:cNvCxnSpPr>
          <p:nvPr/>
        </p:nvCxnSpPr>
        <p:spPr bwMode="auto">
          <a:xfrm>
            <a:off x="6849194" y="2913063"/>
            <a:ext cx="450850" cy="209550"/>
          </a:xfrm>
          <a:prstGeom prst="straightConnector1">
            <a:avLst/>
          </a:prstGeom>
          <a:noFill/>
          <a:ln w="19050">
            <a:solidFill>
              <a:srgbClr val="800000"/>
            </a:solidFill>
            <a:round/>
            <a:headEnd/>
            <a:tailEnd type="triangle" w="med" len="lg"/>
          </a:ln>
          <a:effectLst/>
        </p:spPr>
      </p:cxnSp>
      <p:cxnSp>
        <p:nvCxnSpPr>
          <p:cNvPr id="707602" name="AutoShape 18"/>
          <p:cNvCxnSpPr>
            <a:cxnSpLocks noChangeShapeType="1"/>
            <a:stCxn id="707590" idx="3"/>
            <a:endCxn id="707589" idx="7"/>
          </p:cNvCxnSpPr>
          <p:nvPr/>
        </p:nvCxnSpPr>
        <p:spPr bwMode="auto">
          <a:xfrm flipH="1">
            <a:off x="6849194" y="4527550"/>
            <a:ext cx="450850" cy="250825"/>
          </a:xfrm>
          <a:prstGeom prst="straightConnector1">
            <a:avLst/>
          </a:prstGeom>
          <a:noFill/>
          <a:ln w="19050">
            <a:solidFill>
              <a:srgbClr val="800000"/>
            </a:solidFill>
            <a:round/>
            <a:headEnd/>
            <a:tailEnd type="triangle" w="med" len="lg"/>
          </a:ln>
          <a:effectLst/>
        </p:spPr>
      </p:cxnSp>
      <p:cxnSp>
        <p:nvCxnSpPr>
          <p:cNvPr id="707603" name="AutoShape 19"/>
          <p:cNvCxnSpPr>
            <a:cxnSpLocks noChangeShapeType="1"/>
            <a:stCxn id="707589" idx="2"/>
            <a:endCxn id="707591" idx="2"/>
          </p:cNvCxnSpPr>
          <p:nvPr/>
        </p:nvCxnSpPr>
        <p:spPr bwMode="auto">
          <a:xfrm rot="10800000" flipH="1">
            <a:off x="6471369" y="3789363"/>
            <a:ext cx="1588" cy="1150937"/>
          </a:xfrm>
          <a:prstGeom prst="curvedConnector3">
            <a:avLst>
              <a:gd name="adj1" fmla="val -58100000"/>
            </a:avLst>
          </a:prstGeom>
          <a:noFill/>
          <a:ln w="19050">
            <a:solidFill>
              <a:srgbClr val="800000"/>
            </a:solidFill>
            <a:round/>
            <a:headEnd/>
            <a:tailEnd type="triangle" w="med" len="lg"/>
          </a:ln>
          <a:effectLst/>
        </p:spPr>
      </p:cxnSp>
      <p:cxnSp>
        <p:nvCxnSpPr>
          <p:cNvPr id="707604" name="AutoShape 20"/>
          <p:cNvCxnSpPr>
            <a:cxnSpLocks noChangeShapeType="1"/>
            <a:stCxn id="707591" idx="2"/>
            <a:endCxn id="707594" idx="2"/>
          </p:cNvCxnSpPr>
          <p:nvPr/>
        </p:nvCxnSpPr>
        <p:spPr bwMode="auto">
          <a:xfrm rot="10800000" flipH="1">
            <a:off x="6471369" y="2751138"/>
            <a:ext cx="1588" cy="1038225"/>
          </a:xfrm>
          <a:prstGeom prst="curvedConnector3">
            <a:avLst>
              <a:gd name="adj1" fmla="val -13800000"/>
            </a:avLst>
          </a:prstGeom>
          <a:noFill/>
          <a:ln w="19050">
            <a:solidFill>
              <a:srgbClr val="800000"/>
            </a:solidFill>
            <a:round/>
            <a:headEnd/>
            <a:tailEnd type="triangle" w="med" len="lg"/>
          </a:ln>
          <a:effectLst/>
        </p:spPr>
      </p:cxnSp>
      <p:cxnSp>
        <p:nvCxnSpPr>
          <p:cNvPr id="707605" name="AutoShape 21"/>
          <p:cNvCxnSpPr>
            <a:cxnSpLocks noChangeShapeType="1"/>
            <a:stCxn id="707588" idx="5"/>
            <a:endCxn id="707588" idx="7"/>
          </p:cNvCxnSpPr>
          <p:nvPr/>
        </p:nvCxnSpPr>
        <p:spPr bwMode="auto">
          <a:xfrm rot="5400000" flipH="1" flipV="1">
            <a:off x="5932413" y="4407694"/>
            <a:ext cx="323850" cy="1588"/>
          </a:xfrm>
          <a:prstGeom prst="curvedConnector5">
            <a:avLst>
              <a:gd name="adj1" fmla="val -12259"/>
              <a:gd name="adj2" fmla="val 20700000"/>
              <a:gd name="adj3" fmla="val 110782"/>
            </a:avLst>
          </a:prstGeom>
          <a:noFill/>
          <a:ln w="19050">
            <a:solidFill>
              <a:srgbClr val="800000"/>
            </a:solidFill>
            <a:round/>
            <a:headEnd/>
            <a:tailEnd type="triangle" w="med" len="lg"/>
          </a:ln>
          <a:effectLst/>
        </p:spPr>
      </p:cxnSp>
      <p:sp>
        <p:nvSpPr>
          <p:cNvPr id="707607" name="Oval 23">
            <a:hlinkClick r:id="rId2" action="ppaction://hlinksldjump" tooltip="可规约前缀图"/>
          </p:cNvPr>
          <p:cNvSpPr>
            <a:spLocks noChangeArrowheads="1"/>
          </p:cNvSpPr>
          <p:nvPr/>
        </p:nvSpPr>
        <p:spPr bwMode="auto">
          <a:xfrm>
            <a:off x="8388350" y="404813"/>
            <a:ext cx="576263" cy="576262"/>
          </a:xfrm>
          <a:prstGeom prst="ellipse">
            <a:avLst/>
          </a:prstGeom>
          <a:solidFill>
            <a:srgbClr val="99CCFF">
              <a:alpha val="50000"/>
            </a:srgbClr>
          </a:solidFill>
          <a:ln w="127000" cap="rnd" cmpd="dbl" algn="ctr">
            <a:solidFill>
              <a:srgbClr val="3366FF"/>
            </a:solidFill>
            <a:prstDash val="sysDot"/>
            <a:round/>
            <a:headEnd/>
            <a:tailEnd/>
          </a:ln>
          <a:effectLst/>
        </p:spPr>
        <p:txBody>
          <a:bodyPr wrap="none" anchor="ctr"/>
          <a:lstStyle/>
          <a:p>
            <a:r>
              <a:rPr lang="zh-CN" altLang="en-US" sz="1600" b="0">
                <a:latin typeface="Arial" charset="0"/>
              </a:rPr>
              <a:t>表</a:t>
            </a:r>
          </a:p>
        </p:txBody>
      </p:sp>
    </p:spTree>
    <p:extLst>
      <p:ext uri="{BB962C8B-B14F-4D97-AF65-F5344CB8AC3E}">
        <p14:creationId xmlns:p14="http://schemas.microsoft.com/office/powerpoint/2010/main" val="412937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7587">
                                            <p:txEl>
                                              <p:pRg st="0" end="0"/>
                                            </p:txEl>
                                          </p:spTgt>
                                        </p:tgtEl>
                                        <p:attrNameLst>
                                          <p:attrName>style.visibility</p:attrName>
                                        </p:attrNameLst>
                                      </p:cBhvr>
                                      <p:to>
                                        <p:strVal val="visible"/>
                                      </p:to>
                                    </p:set>
                                    <p:animEffect transition="in" filter="wipe(left)">
                                      <p:cBhvr>
                                        <p:cTn id="7" dur="500"/>
                                        <p:tgtEl>
                                          <p:spTgt spid="707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7587">
                                            <p:txEl>
                                              <p:pRg st="1" end="1"/>
                                            </p:txEl>
                                          </p:spTgt>
                                        </p:tgtEl>
                                        <p:attrNameLst>
                                          <p:attrName>style.visibility</p:attrName>
                                        </p:attrNameLst>
                                      </p:cBhvr>
                                      <p:to>
                                        <p:strVal val="visible"/>
                                      </p:to>
                                    </p:set>
                                    <p:animEffect transition="in" filter="wipe(left)">
                                      <p:cBhvr>
                                        <p:cTn id="12" dur="500"/>
                                        <p:tgtEl>
                                          <p:spTgt spid="707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7587">
                                            <p:txEl>
                                              <p:pRg st="2" end="2"/>
                                            </p:txEl>
                                          </p:spTgt>
                                        </p:tgtEl>
                                        <p:attrNameLst>
                                          <p:attrName>style.visibility</p:attrName>
                                        </p:attrNameLst>
                                      </p:cBhvr>
                                      <p:to>
                                        <p:strVal val="visible"/>
                                      </p:to>
                                    </p:set>
                                    <p:animEffect transition="in" filter="wipe(left)">
                                      <p:cBhvr>
                                        <p:cTn id="17" dur="500"/>
                                        <p:tgtEl>
                                          <p:spTgt spid="7075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07587">
                                            <p:txEl>
                                              <p:pRg st="3" end="3"/>
                                            </p:txEl>
                                          </p:spTgt>
                                        </p:tgtEl>
                                        <p:attrNameLst>
                                          <p:attrName>style.visibility</p:attrName>
                                        </p:attrNameLst>
                                      </p:cBhvr>
                                      <p:to>
                                        <p:strVal val="visible"/>
                                      </p:to>
                                    </p:set>
                                    <p:animEffect transition="in" filter="wipe(left)">
                                      <p:cBhvr>
                                        <p:cTn id="22" dur="500"/>
                                        <p:tgtEl>
                                          <p:spTgt spid="7075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07587">
                                            <p:txEl>
                                              <p:pRg st="4" end="4"/>
                                            </p:txEl>
                                          </p:spTgt>
                                        </p:tgtEl>
                                        <p:attrNameLst>
                                          <p:attrName>style.visibility</p:attrName>
                                        </p:attrNameLst>
                                      </p:cBhvr>
                                      <p:to>
                                        <p:strVal val="visible"/>
                                      </p:to>
                                    </p:set>
                                    <p:animEffect transition="in" filter="wipe(left)">
                                      <p:cBhvr>
                                        <p:cTn id="27" dur="500"/>
                                        <p:tgtEl>
                                          <p:spTgt spid="7075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07587">
                                            <p:txEl>
                                              <p:pRg st="5" end="5"/>
                                            </p:txEl>
                                          </p:spTgt>
                                        </p:tgtEl>
                                        <p:attrNameLst>
                                          <p:attrName>style.visibility</p:attrName>
                                        </p:attrNameLst>
                                      </p:cBhvr>
                                      <p:to>
                                        <p:strVal val="visible"/>
                                      </p:to>
                                    </p:set>
                                    <p:animEffect transition="in" filter="wipe(left)">
                                      <p:cBhvr>
                                        <p:cTn id="32" dur="500"/>
                                        <p:tgtEl>
                                          <p:spTgt spid="7075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07587">
                                            <p:txEl>
                                              <p:pRg st="6" end="6"/>
                                            </p:txEl>
                                          </p:spTgt>
                                        </p:tgtEl>
                                        <p:attrNameLst>
                                          <p:attrName>style.visibility</p:attrName>
                                        </p:attrNameLst>
                                      </p:cBhvr>
                                      <p:to>
                                        <p:strVal val="visible"/>
                                      </p:to>
                                    </p:set>
                                    <p:animEffect transition="in" filter="wipe(left)">
                                      <p:cBhvr>
                                        <p:cTn id="37" dur="500"/>
                                        <p:tgtEl>
                                          <p:spTgt spid="7075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normAutofit/>
          </a:bodyPr>
          <a:lstStyle/>
          <a:p>
            <a:r>
              <a:rPr lang="zh-CN" altLang="en-US" sz="3200" dirty="0"/>
              <a:t>循环查找</a:t>
            </a:r>
            <a:r>
              <a:rPr lang="en-US" altLang="zh-CN" sz="3200" dirty="0"/>
              <a:t>——</a:t>
            </a:r>
            <a:r>
              <a:rPr lang="en-US" altLang="zh-CN" sz="3200" dirty="0">
                <a:solidFill>
                  <a:srgbClr val="FF0000"/>
                </a:solidFill>
                <a:effectLst>
                  <a:outerShdw blurRad="38100" dist="38100" dir="2700000" algn="tl">
                    <a:srgbClr val="000000"/>
                  </a:outerShdw>
                </a:effectLst>
                <a:latin typeface="Arial" charset="0"/>
                <a:ea typeface="楷体" panose="02010609060101010101" pitchFamily="49" charset="-122"/>
                <a:cs typeface="Courier New" panose="02070309020205020404" pitchFamily="49" charset="0"/>
              </a:rPr>
              <a:t>STEP3 </a:t>
            </a:r>
            <a:r>
              <a:rPr lang="zh-CN" altLang="en-US" sz="3200" dirty="0"/>
              <a:t>找回边</a:t>
            </a:r>
          </a:p>
        </p:txBody>
      </p:sp>
      <p:sp>
        <p:nvSpPr>
          <p:cNvPr id="713731" name="Rectangle 3"/>
          <p:cNvSpPr>
            <a:spLocks noGrp="1" noChangeArrowheads="1"/>
          </p:cNvSpPr>
          <p:nvPr>
            <p:ph idx="1"/>
          </p:nvPr>
        </p:nvSpPr>
        <p:spPr/>
        <p:txBody>
          <a:bodyPr>
            <a:normAutofit/>
          </a:bodyPr>
          <a:lstStyle/>
          <a:p>
            <a:r>
              <a:rPr lang="zh-CN" altLang="en-US" dirty="0">
                <a:solidFill>
                  <a:srgbClr val="FF0000"/>
                </a:solidFill>
                <a:effectLst>
                  <a:outerShdw blurRad="38100" dist="38100" dir="2700000" algn="tl">
                    <a:srgbClr val="000000"/>
                  </a:outerShdw>
                </a:effectLst>
                <a:latin typeface="黑体" pitchFamily="2" charset="-122"/>
                <a:ea typeface="黑体" pitchFamily="2" charset="-122"/>
              </a:rPr>
              <a:t>回边</a:t>
            </a:r>
            <a:r>
              <a:rPr lang="zh-CN" altLang="en-US" dirty="0"/>
              <a:t>　假设</a:t>
            </a:r>
            <a:r>
              <a:rPr lang="en-US" altLang="zh-CN" dirty="0" err="1"/>
              <a:t>a</a:t>
            </a:r>
            <a:r>
              <a:rPr lang="en-US" altLang="zh-CN" dirty="0" err="1">
                <a:cs typeface="Arial" charset="0"/>
              </a:rPr>
              <a:t>→</a:t>
            </a:r>
            <a:r>
              <a:rPr lang="en-US" altLang="zh-CN" dirty="0" err="1"/>
              <a:t>b</a:t>
            </a:r>
            <a:r>
              <a:rPr lang="zh-CN" altLang="en-US" dirty="0"/>
              <a:t>是流图中的一条有向边，如果</a:t>
            </a:r>
            <a:r>
              <a:rPr lang="en-US" altLang="zh-CN" dirty="0"/>
              <a:t>b DOM a</a:t>
            </a:r>
            <a:r>
              <a:rPr lang="zh-CN" altLang="en-US" dirty="0"/>
              <a:t>，则称</a:t>
            </a:r>
            <a:r>
              <a:rPr lang="en-US" altLang="zh-CN" dirty="0" err="1"/>
              <a:t>a</a:t>
            </a:r>
            <a:r>
              <a:rPr lang="en-US" altLang="zh-CN" dirty="0" err="1">
                <a:cs typeface="Arial" charset="0"/>
              </a:rPr>
              <a:t>→</a:t>
            </a:r>
            <a:r>
              <a:rPr lang="en-US" altLang="zh-CN" dirty="0" err="1"/>
              <a:t>b</a:t>
            </a:r>
            <a:r>
              <a:rPr lang="zh-CN" altLang="en-US" dirty="0"/>
              <a:t>是流图中的一条回边</a:t>
            </a:r>
            <a:endParaRPr lang="en-US" altLang="zh-CN" dirty="0"/>
          </a:p>
          <a:p>
            <a:pPr>
              <a:lnSpc>
                <a:spcPct val="90000"/>
              </a:lnSpc>
            </a:pPr>
            <a:r>
              <a:rPr lang="zh-CN" altLang="en-US" sz="2400" dirty="0"/>
              <a:t>对于一已知流图，只要求出各结点的必经结点集，就可以求出流图中所有的回边</a:t>
            </a:r>
          </a:p>
          <a:p>
            <a:pPr marL="365760" lvl="1" indent="0">
              <a:lnSpc>
                <a:spcPct val="90000"/>
              </a:lnSpc>
              <a:buNone/>
            </a:pPr>
            <a:r>
              <a:rPr lang="en-US" altLang="zh-CN" sz="2000" dirty="0"/>
              <a:t>   </a:t>
            </a:r>
            <a:r>
              <a:rPr lang="en-US" altLang="zh-CN" sz="1400" dirty="0"/>
              <a:t> </a:t>
            </a:r>
            <a:r>
              <a:rPr kumimoji="1" lang="en-US" altLang="zh-CN" sz="2000" dirty="0">
                <a:solidFill>
                  <a:srgbClr val="00B050"/>
                </a:solidFill>
              </a:rPr>
              <a:t>a  →  b </a:t>
            </a:r>
          </a:p>
          <a:p>
            <a:pPr lvl="1">
              <a:lnSpc>
                <a:spcPct val="90000"/>
              </a:lnSpc>
            </a:pPr>
            <a:r>
              <a:rPr lang="en-US" altLang="zh-CN" sz="2000" dirty="0"/>
              <a:t>D(1)= { 1 }</a:t>
            </a:r>
          </a:p>
          <a:p>
            <a:pPr lvl="1">
              <a:lnSpc>
                <a:spcPct val="90000"/>
              </a:lnSpc>
            </a:pPr>
            <a:r>
              <a:rPr lang="en-US" altLang="zh-CN" sz="2000" dirty="0"/>
              <a:t>D(2)= { 1,2 }</a:t>
            </a:r>
          </a:p>
          <a:p>
            <a:pPr lvl="1">
              <a:lnSpc>
                <a:spcPct val="90000"/>
              </a:lnSpc>
            </a:pPr>
            <a:r>
              <a:rPr lang="en-US" altLang="zh-CN" sz="2000" dirty="0"/>
              <a:t>D(3)= { 1,2,3 }</a:t>
            </a:r>
          </a:p>
          <a:p>
            <a:pPr lvl="1">
              <a:lnSpc>
                <a:spcPct val="90000"/>
              </a:lnSpc>
            </a:pPr>
            <a:r>
              <a:rPr lang="en-US" altLang="zh-CN" sz="2000" dirty="0"/>
              <a:t>D(4)= { 1,2,4 }</a:t>
            </a:r>
          </a:p>
          <a:p>
            <a:pPr lvl="1">
              <a:lnSpc>
                <a:spcPct val="90000"/>
              </a:lnSpc>
            </a:pPr>
            <a:r>
              <a:rPr lang="en-US" altLang="zh-CN" sz="2000" dirty="0"/>
              <a:t>D(5)= { 1,2,4,5 }</a:t>
            </a:r>
          </a:p>
          <a:p>
            <a:pPr lvl="1">
              <a:lnSpc>
                <a:spcPct val="90000"/>
              </a:lnSpc>
            </a:pPr>
            <a:r>
              <a:rPr lang="en-US" altLang="zh-CN" sz="2000" dirty="0"/>
              <a:t>D(6)= { 1,2,4,6 }</a:t>
            </a:r>
          </a:p>
          <a:p>
            <a:pPr lvl="1">
              <a:lnSpc>
                <a:spcPct val="90000"/>
              </a:lnSpc>
            </a:pPr>
            <a:r>
              <a:rPr lang="en-US" altLang="zh-CN" sz="2000" dirty="0"/>
              <a:t>D(7)= { 1,2,4,7 }</a:t>
            </a:r>
            <a:endParaRPr lang="zh-CN" altLang="en-US" sz="2200" dirty="0"/>
          </a:p>
        </p:txBody>
      </p:sp>
      <p:sp>
        <p:nvSpPr>
          <p:cNvPr id="5"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 name="灯片编号占位符 5"/>
          <p:cNvSpPr>
            <a:spLocks noGrp="1"/>
          </p:cNvSpPr>
          <p:nvPr>
            <p:ph type="sldNum" sz="quarter" idx="12"/>
          </p:nvPr>
        </p:nvSpPr>
        <p:spPr/>
        <p:txBody>
          <a:bodyPr/>
          <a:lstStyle/>
          <a:p>
            <a:fld id="{C7AA0B16-22EF-4B40-8C61-3A3336CC38F1}" type="slidenum">
              <a:rPr lang="en-US" altLang="zh-CN"/>
              <a:pPr/>
              <a:t>16</a:t>
            </a:fld>
            <a:endParaRPr lang="en-US" altLang="zh-CN"/>
          </a:p>
        </p:txBody>
      </p:sp>
      <p:sp>
        <p:nvSpPr>
          <p:cNvPr id="7" name="Oval 22">
            <a:extLst>
              <a:ext uri="{FF2B5EF4-FFF2-40B4-BE49-F238E27FC236}">
                <a16:creationId xmlns:a16="http://schemas.microsoft.com/office/drawing/2014/main" id="{A5C82D00-D7FD-4FC9-9C4A-E9A50113D427}"/>
              </a:ext>
            </a:extLst>
          </p:cNvPr>
          <p:cNvSpPr>
            <a:spLocks noChangeAspect="1" noChangeArrowheads="1"/>
          </p:cNvSpPr>
          <p:nvPr/>
        </p:nvSpPr>
        <p:spPr bwMode="auto">
          <a:xfrm>
            <a:off x="6123789" y="5417716"/>
            <a:ext cx="431800" cy="431800"/>
          </a:xfrm>
          <a:prstGeom prst="ellipse">
            <a:avLst/>
          </a:prstGeom>
          <a:solidFill>
            <a:srgbClr val="FFFF99">
              <a:alpha val="50000"/>
            </a:srgbClr>
          </a:solidFill>
          <a:ln w="19050" algn="ctr">
            <a:solidFill>
              <a:srgbClr val="993300"/>
            </a:solidFill>
            <a:round/>
            <a:headEnd/>
            <a:tailEnd/>
          </a:ln>
          <a:effectLst/>
        </p:spPr>
        <p:txBody>
          <a:bodyPr wrap="none" anchor="ctr"/>
          <a:lstStyle/>
          <a:p>
            <a:r>
              <a:rPr lang="en-US" altLang="zh-CN"/>
              <a:t>6</a:t>
            </a:r>
            <a:endParaRPr lang="en-US" altLang="zh-CN" baseline="-25000"/>
          </a:p>
        </p:txBody>
      </p:sp>
      <p:sp>
        <p:nvSpPr>
          <p:cNvPr id="8" name="Oval 23">
            <a:extLst>
              <a:ext uri="{FF2B5EF4-FFF2-40B4-BE49-F238E27FC236}">
                <a16:creationId xmlns:a16="http://schemas.microsoft.com/office/drawing/2014/main" id="{8B346C86-8AE4-4FDE-BF5F-93985A959069}"/>
              </a:ext>
            </a:extLst>
          </p:cNvPr>
          <p:cNvSpPr>
            <a:spLocks noChangeAspect="1" noChangeArrowheads="1"/>
          </p:cNvSpPr>
          <p:nvPr/>
        </p:nvSpPr>
        <p:spPr bwMode="auto">
          <a:xfrm>
            <a:off x="6879439" y="5949528"/>
            <a:ext cx="431800" cy="431800"/>
          </a:xfrm>
          <a:prstGeom prst="ellipse">
            <a:avLst/>
          </a:prstGeom>
          <a:solidFill>
            <a:srgbClr val="FFFF99">
              <a:alpha val="50000"/>
            </a:srgbClr>
          </a:solidFill>
          <a:ln w="19050" algn="ctr">
            <a:solidFill>
              <a:srgbClr val="993300"/>
            </a:solidFill>
            <a:round/>
            <a:headEnd/>
            <a:tailEnd/>
          </a:ln>
          <a:effectLst/>
        </p:spPr>
        <p:txBody>
          <a:bodyPr wrap="none" anchor="ctr"/>
          <a:lstStyle/>
          <a:p>
            <a:r>
              <a:rPr lang="en-US" altLang="zh-CN"/>
              <a:t>7</a:t>
            </a:r>
            <a:endParaRPr lang="en-US" altLang="zh-CN" baseline="-25000"/>
          </a:p>
        </p:txBody>
      </p:sp>
      <p:sp>
        <p:nvSpPr>
          <p:cNvPr id="9" name="Oval 24">
            <a:extLst>
              <a:ext uri="{FF2B5EF4-FFF2-40B4-BE49-F238E27FC236}">
                <a16:creationId xmlns:a16="http://schemas.microsoft.com/office/drawing/2014/main" id="{AEB93AE9-2312-4FDE-A7F5-C0D5F3DD858D}"/>
              </a:ext>
            </a:extLst>
          </p:cNvPr>
          <p:cNvSpPr>
            <a:spLocks noChangeAspect="1" noChangeArrowheads="1"/>
          </p:cNvSpPr>
          <p:nvPr/>
        </p:nvSpPr>
        <p:spPr bwMode="auto">
          <a:xfrm>
            <a:off x="7635089" y="5374853"/>
            <a:ext cx="431800" cy="431800"/>
          </a:xfrm>
          <a:prstGeom prst="ellipse">
            <a:avLst/>
          </a:prstGeom>
          <a:solidFill>
            <a:srgbClr val="FFFF99">
              <a:alpha val="50000"/>
            </a:srgbClr>
          </a:solidFill>
          <a:ln w="19050" algn="ctr">
            <a:solidFill>
              <a:srgbClr val="993300"/>
            </a:solidFill>
            <a:round/>
            <a:headEnd/>
            <a:tailEnd/>
          </a:ln>
          <a:effectLst/>
        </p:spPr>
        <p:txBody>
          <a:bodyPr wrap="none" anchor="ctr"/>
          <a:lstStyle/>
          <a:p>
            <a:r>
              <a:rPr lang="en-US" altLang="zh-CN"/>
              <a:t>5</a:t>
            </a:r>
            <a:endParaRPr lang="en-US" altLang="zh-CN" baseline="-25000"/>
          </a:p>
        </p:txBody>
      </p:sp>
      <p:sp>
        <p:nvSpPr>
          <p:cNvPr id="10" name="Oval 25">
            <a:extLst>
              <a:ext uri="{FF2B5EF4-FFF2-40B4-BE49-F238E27FC236}">
                <a16:creationId xmlns:a16="http://schemas.microsoft.com/office/drawing/2014/main" id="{013E4050-A7B9-4CE0-9484-BF45422A3D74}"/>
              </a:ext>
            </a:extLst>
          </p:cNvPr>
          <p:cNvSpPr>
            <a:spLocks noChangeAspect="1" noChangeArrowheads="1"/>
          </p:cNvSpPr>
          <p:nvPr/>
        </p:nvSpPr>
        <p:spPr bwMode="auto">
          <a:xfrm>
            <a:off x="6879439" y="4798591"/>
            <a:ext cx="431800" cy="431800"/>
          </a:xfrm>
          <a:prstGeom prst="ellipse">
            <a:avLst/>
          </a:prstGeom>
          <a:solidFill>
            <a:srgbClr val="FFFF99">
              <a:alpha val="50000"/>
            </a:srgbClr>
          </a:solidFill>
          <a:ln w="19050" algn="ctr">
            <a:solidFill>
              <a:srgbClr val="993300"/>
            </a:solidFill>
            <a:round/>
            <a:headEnd/>
            <a:tailEnd/>
          </a:ln>
          <a:effectLst/>
        </p:spPr>
        <p:txBody>
          <a:bodyPr wrap="none" anchor="ctr"/>
          <a:lstStyle/>
          <a:p>
            <a:r>
              <a:rPr lang="en-US" altLang="zh-CN"/>
              <a:t>4</a:t>
            </a:r>
            <a:endParaRPr lang="en-US" altLang="zh-CN" baseline="-25000"/>
          </a:p>
        </p:txBody>
      </p:sp>
      <p:cxnSp>
        <p:nvCxnSpPr>
          <p:cNvPr id="11" name="AutoShape 26">
            <a:extLst>
              <a:ext uri="{FF2B5EF4-FFF2-40B4-BE49-F238E27FC236}">
                <a16:creationId xmlns:a16="http://schemas.microsoft.com/office/drawing/2014/main" id="{8090C28D-3AE1-4AA6-9400-120F09CB1C6B}"/>
              </a:ext>
            </a:extLst>
          </p:cNvPr>
          <p:cNvCxnSpPr>
            <a:cxnSpLocks noChangeShapeType="1"/>
            <a:stCxn id="7" idx="4"/>
            <a:endCxn id="8" idx="1"/>
          </p:cNvCxnSpPr>
          <p:nvPr/>
        </p:nvCxnSpPr>
        <p:spPr bwMode="auto">
          <a:xfrm>
            <a:off x="6339689" y="5859041"/>
            <a:ext cx="603250" cy="144462"/>
          </a:xfrm>
          <a:prstGeom prst="straightConnector1">
            <a:avLst/>
          </a:prstGeom>
          <a:noFill/>
          <a:ln w="19050">
            <a:solidFill>
              <a:srgbClr val="993300"/>
            </a:solidFill>
            <a:round/>
            <a:headEnd/>
            <a:tailEnd type="triangle" w="med" len="lg"/>
          </a:ln>
          <a:effectLst/>
        </p:spPr>
      </p:cxnSp>
      <p:cxnSp>
        <p:nvCxnSpPr>
          <p:cNvPr id="12" name="AutoShape 27">
            <a:extLst>
              <a:ext uri="{FF2B5EF4-FFF2-40B4-BE49-F238E27FC236}">
                <a16:creationId xmlns:a16="http://schemas.microsoft.com/office/drawing/2014/main" id="{DE423704-376F-4A9E-A5E7-30D9055EB964}"/>
              </a:ext>
            </a:extLst>
          </p:cNvPr>
          <p:cNvCxnSpPr>
            <a:cxnSpLocks noChangeShapeType="1"/>
            <a:stCxn id="10" idx="5"/>
            <a:endCxn id="9" idx="1"/>
          </p:cNvCxnSpPr>
          <p:nvPr/>
        </p:nvCxnSpPr>
        <p:spPr bwMode="auto">
          <a:xfrm>
            <a:off x="7247739" y="5176416"/>
            <a:ext cx="450850" cy="252412"/>
          </a:xfrm>
          <a:prstGeom prst="straightConnector1">
            <a:avLst/>
          </a:prstGeom>
          <a:noFill/>
          <a:ln w="19050">
            <a:solidFill>
              <a:srgbClr val="993300"/>
            </a:solidFill>
            <a:round/>
            <a:headEnd/>
            <a:tailEnd type="triangle" w="med" len="lg"/>
          </a:ln>
          <a:effectLst/>
        </p:spPr>
      </p:cxnSp>
      <p:sp>
        <p:nvSpPr>
          <p:cNvPr id="13" name="Oval 28">
            <a:extLst>
              <a:ext uri="{FF2B5EF4-FFF2-40B4-BE49-F238E27FC236}">
                <a16:creationId xmlns:a16="http://schemas.microsoft.com/office/drawing/2014/main" id="{9F2A41E7-1F59-4A20-94DF-86831F9629B6}"/>
              </a:ext>
            </a:extLst>
          </p:cNvPr>
          <p:cNvSpPr>
            <a:spLocks noChangeAspect="1" noChangeArrowheads="1"/>
          </p:cNvSpPr>
          <p:nvPr/>
        </p:nvSpPr>
        <p:spPr bwMode="auto">
          <a:xfrm>
            <a:off x="6879439" y="3760366"/>
            <a:ext cx="431800" cy="431800"/>
          </a:xfrm>
          <a:prstGeom prst="ellipse">
            <a:avLst/>
          </a:prstGeom>
          <a:solidFill>
            <a:srgbClr val="FFFF99">
              <a:alpha val="50000"/>
            </a:srgbClr>
          </a:solidFill>
          <a:ln w="19050" algn="ctr">
            <a:solidFill>
              <a:srgbClr val="993300"/>
            </a:solidFill>
            <a:round/>
            <a:headEnd/>
            <a:tailEnd/>
          </a:ln>
          <a:effectLst/>
        </p:spPr>
        <p:txBody>
          <a:bodyPr wrap="none" anchor="ctr"/>
          <a:lstStyle/>
          <a:p>
            <a:r>
              <a:rPr lang="en-US" altLang="zh-CN"/>
              <a:t>2</a:t>
            </a:r>
            <a:endParaRPr lang="en-US" altLang="zh-CN" baseline="-25000"/>
          </a:p>
        </p:txBody>
      </p:sp>
      <p:cxnSp>
        <p:nvCxnSpPr>
          <p:cNvPr id="14" name="AutoShape 29">
            <a:extLst>
              <a:ext uri="{FF2B5EF4-FFF2-40B4-BE49-F238E27FC236}">
                <a16:creationId xmlns:a16="http://schemas.microsoft.com/office/drawing/2014/main" id="{09A66D50-721B-4F71-A8F7-CBD1164F9031}"/>
              </a:ext>
            </a:extLst>
          </p:cNvPr>
          <p:cNvCxnSpPr>
            <a:cxnSpLocks noChangeShapeType="1"/>
            <a:stCxn id="10" idx="3"/>
            <a:endCxn id="7" idx="0"/>
          </p:cNvCxnSpPr>
          <p:nvPr/>
        </p:nvCxnSpPr>
        <p:spPr bwMode="auto">
          <a:xfrm flipH="1">
            <a:off x="6339689" y="5176416"/>
            <a:ext cx="603250" cy="231775"/>
          </a:xfrm>
          <a:prstGeom prst="straightConnector1">
            <a:avLst/>
          </a:prstGeom>
          <a:noFill/>
          <a:ln w="19050">
            <a:solidFill>
              <a:srgbClr val="993300"/>
            </a:solidFill>
            <a:round/>
            <a:headEnd/>
            <a:tailEnd type="triangle" w="med" len="lg"/>
          </a:ln>
          <a:effectLst/>
        </p:spPr>
      </p:cxnSp>
      <p:cxnSp>
        <p:nvCxnSpPr>
          <p:cNvPr id="15" name="AutoShape 30">
            <a:extLst>
              <a:ext uri="{FF2B5EF4-FFF2-40B4-BE49-F238E27FC236}">
                <a16:creationId xmlns:a16="http://schemas.microsoft.com/office/drawing/2014/main" id="{97B70500-DCB7-43DA-B870-D464FBF9FC4B}"/>
              </a:ext>
            </a:extLst>
          </p:cNvPr>
          <p:cNvCxnSpPr>
            <a:cxnSpLocks noChangeShapeType="1"/>
            <a:stCxn id="13" idx="4"/>
            <a:endCxn id="10" idx="0"/>
          </p:cNvCxnSpPr>
          <p:nvPr/>
        </p:nvCxnSpPr>
        <p:spPr bwMode="auto">
          <a:xfrm>
            <a:off x="7095339" y="4201691"/>
            <a:ext cx="0" cy="587375"/>
          </a:xfrm>
          <a:prstGeom prst="straightConnector1">
            <a:avLst/>
          </a:prstGeom>
          <a:noFill/>
          <a:ln w="19050">
            <a:solidFill>
              <a:srgbClr val="993300"/>
            </a:solidFill>
            <a:round/>
            <a:headEnd/>
            <a:tailEnd type="triangle" w="med" len="lg"/>
          </a:ln>
          <a:effectLst/>
        </p:spPr>
      </p:cxnSp>
      <p:sp>
        <p:nvSpPr>
          <p:cNvPr id="16" name="Oval 31">
            <a:extLst>
              <a:ext uri="{FF2B5EF4-FFF2-40B4-BE49-F238E27FC236}">
                <a16:creationId xmlns:a16="http://schemas.microsoft.com/office/drawing/2014/main" id="{822F0D2F-A7DC-4483-A7ED-F8E3E3C5E68F}"/>
              </a:ext>
            </a:extLst>
          </p:cNvPr>
          <p:cNvSpPr>
            <a:spLocks noChangeAspect="1" noChangeArrowheads="1"/>
          </p:cNvSpPr>
          <p:nvPr/>
        </p:nvSpPr>
        <p:spPr bwMode="auto">
          <a:xfrm>
            <a:off x="7635089" y="4293766"/>
            <a:ext cx="431800" cy="431800"/>
          </a:xfrm>
          <a:prstGeom prst="ellipse">
            <a:avLst/>
          </a:prstGeom>
          <a:solidFill>
            <a:srgbClr val="FFFF99">
              <a:alpha val="50000"/>
            </a:srgbClr>
          </a:solidFill>
          <a:ln w="19050" algn="ctr">
            <a:solidFill>
              <a:srgbClr val="993300"/>
            </a:solidFill>
            <a:round/>
            <a:headEnd/>
            <a:tailEnd/>
          </a:ln>
          <a:effectLst/>
        </p:spPr>
        <p:txBody>
          <a:bodyPr wrap="none" anchor="ctr"/>
          <a:lstStyle/>
          <a:p>
            <a:r>
              <a:rPr lang="en-US" altLang="zh-CN"/>
              <a:t>3</a:t>
            </a:r>
            <a:endParaRPr lang="en-US" altLang="zh-CN" baseline="-25000"/>
          </a:p>
        </p:txBody>
      </p:sp>
      <p:cxnSp>
        <p:nvCxnSpPr>
          <p:cNvPr id="17" name="AutoShape 32">
            <a:extLst>
              <a:ext uri="{FF2B5EF4-FFF2-40B4-BE49-F238E27FC236}">
                <a16:creationId xmlns:a16="http://schemas.microsoft.com/office/drawing/2014/main" id="{E1716853-FE6F-4D23-969A-6B4B0F43D29A}"/>
              </a:ext>
            </a:extLst>
          </p:cNvPr>
          <p:cNvCxnSpPr>
            <a:cxnSpLocks noChangeShapeType="1"/>
            <a:stCxn id="16" idx="3"/>
            <a:endCxn id="10" idx="7"/>
          </p:cNvCxnSpPr>
          <p:nvPr/>
        </p:nvCxnSpPr>
        <p:spPr bwMode="auto">
          <a:xfrm flipH="1">
            <a:off x="7247739" y="4671591"/>
            <a:ext cx="450850" cy="180975"/>
          </a:xfrm>
          <a:prstGeom prst="straightConnector1">
            <a:avLst/>
          </a:prstGeom>
          <a:noFill/>
          <a:ln w="19050">
            <a:solidFill>
              <a:srgbClr val="993300"/>
            </a:solidFill>
            <a:round/>
            <a:headEnd/>
            <a:tailEnd type="triangle" w="med" len="lg"/>
          </a:ln>
          <a:effectLst/>
        </p:spPr>
      </p:cxnSp>
      <p:sp>
        <p:nvSpPr>
          <p:cNvPr id="18" name="Oval 33">
            <a:extLst>
              <a:ext uri="{FF2B5EF4-FFF2-40B4-BE49-F238E27FC236}">
                <a16:creationId xmlns:a16="http://schemas.microsoft.com/office/drawing/2014/main" id="{9E81982D-F320-4FBA-9758-03DA043CDAA9}"/>
              </a:ext>
            </a:extLst>
          </p:cNvPr>
          <p:cNvSpPr>
            <a:spLocks noChangeAspect="1" noChangeArrowheads="1"/>
          </p:cNvSpPr>
          <p:nvPr/>
        </p:nvSpPr>
        <p:spPr bwMode="auto">
          <a:xfrm>
            <a:off x="6879439" y="2998366"/>
            <a:ext cx="431800" cy="431800"/>
          </a:xfrm>
          <a:prstGeom prst="ellipse">
            <a:avLst/>
          </a:prstGeom>
          <a:solidFill>
            <a:srgbClr val="FFFF99">
              <a:alpha val="50000"/>
            </a:srgbClr>
          </a:solidFill>
          <a:ln w="19050" algn="ctr">
            <a:solidFill>
              <a:srgbClr val="993300"/>
            </a:solidFill>
            <a:round/>
            <a:headEnd/>
            <a:tailEnd/>
          </a:ln>
          <a:effectLst/>
        </p:spPr>
        <p:txBody>
          <a:bodyPr wrap="none" anchor="ctr"/>
          <a:lstStyle/>
          <a:p>
            <a:r>
              <a:rPr lang="en-US" altLang="zh-CN"/>
              <a:t>1</a:t>
            </a:r>
            <a:endParaRPr lang="en-US" altLang="zh-CN" baseline="-25000"/>
          </a:p>
        </p:txBody>
      </p:sp>
      <p:cxnSp>
        <p:nvCxnSpPr>
          <p:cNvPr id="19" name="AutoShape 34">
            <a:extLst>
              <a:ext uri="{FF2B5EF4-FFF2-40B4-BE49-F238E27FC236}">
                <a16:creationId xmlns:a16="http://schemas.microsoft.com/office/drawing/2014/main" id="{3E38DAB1-CE11-454E-A952-4D37A9BBD7F9}"/>
              </a:ext>
            </a:extLst>
          </p:cNvPr>
          <p:cNvCxnSpPr>
            <a:cxnSpLocks noChangeShapeType="1"/>
            <a:stCxn id="18" idx="4"/>
            <a:endCxn id="13" idx="0"/>
          </p:cNvCxnSpPr>
          <p:nvPr/>
        </p:nvCxnSpPr>
        <p:spPr bwMode="auto">
          <a:xfrm>
            <a:off x="7095339" y="3439691"/>
            <a:ext cx="0" cy="311150"/>
          </a:xfrm>
          <a:prstGeom prst="straightConnector1">
            <a:avLst/>
          </a:prstGeom>
          <a:noFill/>
          <a:ln w="19050">
            <a:solidFill>
              <a:srgbClr val="993300"/>
            </a:solidFill>
            <a:round/>
            <a:headEnd/>
            <a:tailEnd type="triangle" w="med" len="lg"/>
          </a:ln>
          <a:effectLst/>
        </p:spPr>
      </p:cxnSp>
      <p:cxnSp>
        <p:nvCxnSpPr>
          <p:cNvPr id="20" name="AutoShape 35">
            <a:extLst>
              <a:ext uri="{FF2B5EF4-FFF2-40B4-BE49-F238E27FC236}">
                <a16:creationId xmlns:a16="http://schemas.microsoft.com/office/drawing/2014/main" id="{9E858923-D5D4-4317-9148-A9FBE7AB4225}"/>
              </a:ext>
            </a:extLst>
          </p:cNvPr>
          <p:cNvCxnSpPr>
            <a:cxnSpLocks noChangeShapeType="1"/>
            <a:stCxn id="13" idx="5"/>
            <a:endCxn id="16" idx="1"/>
          </p:cNvCxnSpPr>
          <p:nvPr/>
        </p:nvCxnSpPr>
        <p:spPr bwMode="auto">
          <a:xfrm>
            <a:off x="7247739" y="4138191"/>
            <a:ext cx="450850" cy="209550"/>
          </a:xfrm>
          <a:prstGeom prst="straightConnector1">
            <a:avLst/>
          </a:prstGeom>
          <a:noFill/>
          <a:ln w="19050">
            <a:solidFill>
              <a:srgbClr val="993300"/>
            </a:solidFill>
            <a:round/>
            <a:headEnd/>
            <a:tailEnd type="triangle" w="med" len="lg"/>
          </a:ln>
          <a:effectLst/>
        </p:spPr>
      </p:cxnSp>
      <p:cxnSp>
        <p:nvCxnSpPr>
          <p:cNvPr id="21" name="AutoShape 36">
            <a:extLst>
              <a:ext uri="{FF2B5EF4-FFF2-40B4-BE49-F238E27FC236}">
                <a16:creationId xmlns:a16="http://schemas.microsoft.com/office/drawing/2014/main" id="{A9F4D2D4-1843-464D-98F8-DBAA987491B6}"/>
              </a:ext>
            </a:extLst>
          </p:cNvPr>
          <p:cNvCxnSpPr>
            <a:cxnSpLocks noChangeShapeType="1"/>
            <a:stCxn id="9" idx="3"/>
            <a:endCxn id="8" idx="7"/>
          </p:cNvCxnSpPr>
          <p:nvPr/>
        </p:nvCxnSpPr>
        <p:spPr bwMode="auto">
          <a:xfrm flipH="1">
            <a:off x="7247739" y="5752678"/>
            <a:ext cx="450850" cy="250825"/>
          </a:xfrm>
          <a:prstGeom prst="straightConnector1">
            <a:avLst/>
          </a:prstGeom>
          <a:noFill/>
          <a:ln w="19050">
            <a:solidFill>
              <a:srgbClr val="993300"/>
            </a:solidFill>
            <a:round/>
            <a:headEnd/>
            <a:tailEnd type="triangle" w="med" len="lg"/>
          </a:ln>
          <a:effectLst/>
        </p:spPr>
      </p:cxnSp>
      <p:cxnSp>
        <p:nvCxnSpPr>
          <p:cNvPr id="22" name="AutoShape 37">
            <a:extLst>
              <a:ext uri="{FF2B5EF4-FFF2-40B4-BE49-F238E27FC236}">
                <a16:creationId xmlns:a16="http://schemas.microsoft.com/office/drawing/2014/main" id="{F52B5921-51A2-4E70-B357-73B52BD6CEB3}"/>
              </a:ext>
            </a:extLst>
          </p:cNvPr>
          <p:cNvCxnSpPr>
            <a:cxnSpLocks noChangeShapeType="1"/>
            <a:stCxn id="8" idx="2"/>
            <a:endCxn id="10" idx="2"/>
          </p:cNvCxnSpPr>
          <p:nvPr/>
        </p:nvCxnSpPr>
        <p:spPr bwMode="auto">
          <a:xfrm rot="10800000" flipH="1">
            <a:off x="6869914" y="5014491"/>
            <a:ext cx="1587" cy="1150937"/>
          </a:xfrm>
          <a:prstGeom prst="curvedConnector3">
            <a:avLst>
              <a:gd name="adj1" fmla="val -58800000"/>
            </a:avLst>
          </a:prstGeom>
          <a:noFill/>
          <a:ln w="19050">
            <a:solidFill>
              <a:srgbClr val="993300"/>
            </a:solidFill>
            <a:round/>
            <a:headEnd/>
            <a:tailEnd type="triangle" w="med" len="lg"/>
          </a:ln>
          <a:effectLst/>
        </p:spPr>
      </p:cxnSp>
      <p:cxnSp>
        <p:nvCxnSpPr>
          <p:cNvPr id="23" name="AutoShape 38">
            <a:extLst>
              <a:ext uri="{FF2B5EF4-FFF2-40B4-BE49-F238E27FC236}">
                <a16:creationId xmlns:a16="http://schemas.microsoft.com/office/drawing/2014/main" id="{45E584CF-368F-40D0-B002-9858C4E062E2}"/>
              </a:ext>
            </a:extLst>
          </p:cNvPr>
          <p:cNvCxnSpPr>
            <a:cxnSpLocks noChangeShapeType="1"/>
            <a:stCxn id="10" idx="2"/>
            <a:endCxn id="13" idx="2"/>
          </p:cNvCxnSpPr>
          <p:nvPr/>
        </p:nvCxnSpPr>
        <p:spPr bwMode="auto">
          <a:xfrm rot="10800000" flipH="1">
            <a:off x="6869914" y="3976266"/>
            <a:ext cx="1587" cy="1038225"/>
          </a:xfrm>
          <a:prstGeom prst="curvedConnector3">
            <a:avLst>
              <a:gd name="adj1" fmla="val -13800000"/>
            </a:avLst>
          </a:prstGeom>
          <a:noFill/>
          <a:ln w="19050">
            <a:solidFill>
              <a:srgbClr val="993300"/>
            </a:solidFill>
            <a:round/>
            <a:headEnd/>
            <a:tailEnd type="triangle" w="med" len="lg"/>
          </a:ln>
          <a:effectLst/>
        </p:spPr>
      </p:cxnSp>
      <p:cxnSp>
        <p:nvCxnSpPr>
          <p:cNvPr id="24" name="AutoShape 39">
            <a:extLst>
              <a:ext uri="{FF2B5EF4-FFF2-40B4-BE49-F238E27FC236}">
                <a16:creationId xmlns:a16="http://schemas.microsoft.com/office/drawing/2014/main" id="{569334FC-BD2B-4F9E-9562-EDE78A44F2C6}"/>
              </a:ext>
            </a:extLst>
          </p:cNvPr>
          <p:cNvCxnSpPr>
            <a:cxnSpLocks noChangeShapeType="1"/>
            <a:stCxn id="7" idx="5"/>
            <a:endCxn id="7" idx="7"/>
          </p:cNvCxnSpPr>
          <p:nvPr/>
        </p:nvCxnSpPr>
        <p:spPr bwMode="auto">
          <a:xfrm rot="5400000" flipH="1" flipV="1">
            <a:off x="6330958" y="5632822"/>
            <a:ext cx="323850" cy="1587"/>
          </a:xfrm>
          <a:prstGeom prst="curvedConnector5">
            <a:avLst>
              <a:gd name="adj1" fmla="val -12259"/>
              <a:gd name="adj2" fmla="val 20700000"/>
              <a:gd name="adj3" fmla="val 110782"/>
            </a:avLst>
          </a:prstGeom>
          <a:noFill/>
          <a:ln w="19050">
            <a:solidFill>
              <a:srgbClr val="993300"/>
            </a:solidFill>
            <a:round/>
            <a:headEnd/>
            <a:tailEnd type="triangle" w="med" len="lg"/>
          </a:ln>
          <a:effectLst/>
        </p:spPr>
      </p:cxnSp>
      <p:sp>
        <p:nvSpPr>
          <p:cNvPr id="25" name="Text Box 69">
            <a:extLst>
              <a:ext uri="{FF2B5EF4-FFF2-40B4-BE49-F238E27FC236}">
                <a16:creationId xmlns:a16="http://schemas.microsoft.com/office/drawing/2014/main" id="{31F34B19-0FC9-40C4-A3C1-6CDCEB69CE3E}"/>
              </a:ext>
            </a:extLst>
          </p:cNvPr>
          <p:cNvSpPr txBox="1">
            <a:spLocks noChangeArrowheads="1"/>
          </p:cNvSpPr>
          <p:nvPr/>
        </p:nvSpPr>
        <p:spPr bwMode="auto">
          <a:xfrm>
            <a:off x="4355976" y="4485999"/>
            <a:ext cx="1162498" cy="400110"/>
          </a:xfrm>
          <a:prstGeom prst="rect">
            <a:avLst/>
          </a:prstGeom>
          <a:noFill/>
          <a:ln w="19050" algn="ctr">
            <a:noFill/>
            <a:miter lim="800000"/>
            <a:headEnd/>
            <a:tailEnd/>
          </a:ln>
          <a:effectLst/>
        </p:spPr>
        <p:txBody>
          <a:bodyPr wrap="none">
            <a:spAutoFit/>
          </a:bodyPr>
          <a:lstStyle/>
          <a:p>
            <a:pPr algn="l"/>
            <a:r>
              <a:rPr lang="en-US" altLang="zh-CN" sz="2000" dirty="0">
                <a:solidFill>
                  <a:srgbClr val="00B050"/>
                </a:solidFill>
                <a:latin typeface="Courier New" panose="02070309020205020404" pitchFamily="49" charset="0"/>
                <a:ea typeface="楷体" pitchFamily="49" charset="-122"/>
                <a:cs typeface="Courier New" panose="02070309020205020404" pitchFamily="49" charset="0"/>
              </a:rPr>
              <a:t>4</a:t>
            </a:r>
            <a:r>
              <a:rPr lang="en-US" altLang="en-US" sz="2000" dirty="0">
                <a:solidFill>
                  <a:srgbClr val="00B050"/>
                </a:solidFill>
                <a:latin typeface="Courier New" panose="02070309020205020404" pitchFamily="49" charset="0"/>
                <a:ea typeface="楷体" pitchFamily="49" charset="-122"/>
                <a:cs typeface="Courier New" panose="02070309020205020404" pitchFamily="49" charset="0"/>
              </a:rPr>
              <a:t>→</a:t>
            </a:r>
            <a:r>
              <a:rPr lang="en-US" altLang="zh-CN" sz="2000" dirty="0">
                <a:solidFill>
                  <a:srgbClr val="00B050"/>
                </a:solidFill>
                <a:latin typeface="Courier New" panose="02070309020205020404" pitchFamily="49" charset="0"/>
                <a:ea typeface="楷体" pitchFamily="49" charset="-122"/>
                <a:cs typeface="Courier New" panose="02070309020205020404" pitchFamily="49" charset="0"/>
              </a:rPr>
              <a:t>2</a:t>
            </a:r>
            <a:r>
              <a:rPr lang="zh-CN" altLang="en-US" sz="2000" dirty="0">
                <a:solidFill>
                  <a:srgbClr val="00B050"/>
                </a:solidFill>
                <a:latin typeface="Courier New" panose="02070309020205020404" pitchFamily="49" charset="0"/>
                <a:ea typeface="楷体" pitchFamily="49" charset="-122"/>
                <a:cs typeface="Courier New" panose="02070309020205020404" pitchFamily="49" charset="0"/>
              </a:rPr>
              <a:t>回边</a:t>
            </a:r>
          </a:p>
        </p:txBody>
      </p:sp>
      <p:sp>
        <p:nvSpPr>
          <p:cNvPr id="26" name="Text Box 70">
            <a:extLst>
              <a:ext uri="{FF2B5EF4-FFF2-40B4-BE49-F238E27FC236}">
                <a16:creationId xmlns:a16="http://schemas.microsoft.com/office/drawing/2014/main" id="{C4FA8CC6-2615-424F-80DB-0A0E6D651BB7}"/>
              </a:ext>
            </a:extLst>
          </p:cNvPr>
          <p:cNvSpPr txBox="1">
            <a:spLocks noChangeArrowheads="1"/>
          </p:cNvSpPr>
          <p:nvPr/>
        </p:nvSpPr>
        <p:spPr bwMode="auto">
          <a:xfrm>
            <a:off x="4355976" y="5129620"/>
            <a:ext cx="1162498" cy="400110"/>
          </a:xfrm>
          <a:prstGeom prst="rect">
            <a:avLst/>
          </a:prstGeom>
          <a:noFill/>
          <a:ln w="19050" algn="ctr">
            <a:noFill/>
            <a:miter lim="800000"/>
            <a:headEnd/>
            <a:tailEnd/>
          </a:ln>
          <a:effectLst/>
        </p:spPr>
        <p:txBody>
          <a:bodyPr wrap="none">
            <a:spAutoFit/>
          </a:bodyPr>
          <a:lstStyle/>
          <a:p>
            <a:pPr algn="l"/>
            <a:r>
              <a:rPr lang="en-US" altLang="zh-CN" sz="2000" dirty="0">
                <a:solidFill>
                  <a:srgbClr val="00B050"/>
                </a:solidFill>
                <a:latin typeface="Courier New" panose="02070309020205020404" pitchFamily="49" charset="0"/>
                <a:ea typeface="楷体" pitchFamily="49" charset="-122"/>
                <a:cs typeface="Courier New" panose="02070309020205020404" pitchFamily="49" charset="0"/>
              </a:rPr>
              <a:t>6</a:t>
            </a:r>
            <a:r>
              <a:rPr lang="en-US" altLang="en-US" sz="2000" dirty="0">
                <a:solidFill>
                  <a:srgbClr val="00B050"/>
                </a:solidFill>
                <a:latin typeface="Courier New" panose="02070309020205020404" pitchFamily="49" charset="0"/>
                <a:ea typeface="楷体" pitchFamily="49" charset="-122"/>
                <a:cs typeface="Courier New" panose="02070309020205020404" pitchFamily="49" charset="0"/>
              </a:rPr>
              <a:t>→</a:t>
            </a:r>
            <a:r>
              <a:rPr lang="en-US" altLang="zh-CN" sz="2000" dirty="0">
                <a:solidFill>
                  <a:srgbClr val="00B050"/>
                </a:solidFill>
                <a:latin typeface="Courier New" panose="02070309020205020404" pitchFamily="49" charset="0"/>
                <a:ea typeface="楷体" pitchFamily="49" charset="-122"/>
                <a:cs typeface="Courier New" panose="02070309020205020404" pitchFamily="49" charset="0"/>
              </a:rPr>
              <a:t>6</a:t>
            </a:r>
            <a:r>
              <a:rPr lang="zh-CN" altLang="en-US" sz="2000" dirty="0">
                <a:solidFill>
                  <a:srgbClr val="00B050"/>
                </a:solidFill>
                <a:latin typeface="Courier New" panose="02070309020205020404" pitchFamily="49" charset="0"/>
                <a:ea typeface="楷体" pitchFamily="49" charset="-122"/>
                <a:cs typeface="Courier New" panose="02070309020205020404" pitchFamily="49" charset="0"/>
              </a:rPr>
              <a:t>回边</a:t>
            </a:r>
          </a:p>
        </p:txBody>
      </p:sp>
      <p:sp>
        <p:nvSpPr>
          <p:cNvPr id="27" name="Text Box 71">
            <a:extLst>
              <a:ext uri="{FF2B5EF4-FFF2-40B4-BE49-F238E27FC236}">
                <a16:creationId xmlns:a16="http://schemas.microsoft.com/office/drawing/2014/main" id="{9FECB12F-6DCB-4F1D-A88A-C23EF81C1952}"/>
              </a:ext>
            </a:extLst>
          </p:cNvPr>
          <p:cNvSpPr txBox="1">
            <a:spLocks noChangeArrowheads="1"/>
          </p:cNvSpPr>
          <p:nvPr/>
        </p:nvSpPr>
        <p:spPr bwMode="auto">
          <a:xfrm>
            <a:off x="4355976" y="5481496"/>
            <a:ext cx="1162498" cy="400110"/>
          </a:xfrm>
          <a:prstGeom prst="rect">
            <a:avLst/>
          </a:prstGeom>
          <a:noFill/>
          <a:ln w="19050" algn="ctr">
            <a:noFill/>
            <a:miter lim="800000"/>
            <a:headEnd/>
            <a:tailEnd/>
          </a:ln>
          <a:effectLst/>
        </p:spPr>
        <p:txBody>
          <a:bodyPr wrap="none">
            <a:spAutoFit/>
          </a:bodyPr>
          <a:lstStyle/>
          <a:p>
            <a:pPr algn="l"/>
            <a:r>
              <a:rPr lang="en-US" altLang="zh-CN" sz="2000" dirty="0">
                <a:solidFill>
                  <a:srgbClr val="00B050"/>
                </a:solidFill>
                <a:latin typeface="Courier New" panose="02070309020205020404" pitchFamily="49" charset="0"/>
                <a:ea typeface="楷体" pitchFamily="49" charset="-122"/>
                <a:cs typeface="Courier New" panose="02070309020205020404" pitchFamily="49" charset="0"/>
              </a:rPr>
              <a:t>7</a:t>
            </a:r>
            <a:r>
              <a:rPr lang="en-US" altLang="en-US" sz="2000" dirty="0">
                <a:solidFill>
                  <a:srgbClr val="00B050"/>
                </a:solidFill>
                <a:latin typeface="Courier New" panose="02070309020205020404" pitchFamily="49" charset="0"/>
                <a:ea typeface="楷体" pitchFamily="49" charset="-122"/>
                <a:cs typeface="Courier New" panose="02070309020205020404" pitchFamily="49" charset="0"/>
              </a:rPr>
              <a:t>→</a:t>
            </a:r>
            <a:r>
              <a:rPr lang="en-US" altLang="zh-CN" sz="2000" dirty="0">
                <a:solidFill>
                  <a:srgbClr val="00B050"/>
                </a:solidFill>
                <a:latin typeface="Courier New" panose="02070309020205020404" pitchFamily="49" charset="0"/>
                <a:ea typeface="楷体" pitchFamily="49" charset="-122"/>
                <a:cs typeface="Courier New" panose="02070309020205020404" pitchFamily="49" charset="0"/>
              </a:rPr>
              <a:t>4</a:t>
            </a:r>
            <a:r>
              <a:rPr lang="zh-CN" altLang="en-US" sz="2000" dirty="0">
                <a:solidFill>
                  <a:srgbClr val="00B050"/>
                </a:solidFill>
                <a:latin typeface="Courier New" panose="02070309020205020404" pitchFamily="49" charset="0"/>
                <a:ea typeface="楷体" pitchFamily="49" charset="-122"/>
                <a:cs typeface="Courier New" panose="02070309020205020404" pitchFamily="49" charset="0"/>
              </a:rPr>
              <a:t>回边</a:t>
            </a:r>
          </a:p>
        </p:txBody>
      </p:sp>
      <p:cxnSp>
        <p:nvCxnSpPr>
          <p:cNvPr id="28" name="AutoShape 72">
            <a:extLst>
              <a:ext uri="{FF2B5EF4-FFF2-40B4-BE49-F238E27FC236}">
                <a16:creationId xmlns:a16="http://schemas.microsoft.com/office/drawing/2014/main" id="{464A0ACE-6290-40F9-AF68-061A3F7CAEBB}"/>
              </a:ext>
            </a:extLst>
          </p:cNvPr>
          <p:cNvCxnSpPr>
            <a:cxnSpLocks noChangeShapeType="1"/>
          </p:cNvCxnSpPr>
          <p:nvPr/>
        </p:nvCxnSpPr>
        <p:spPr bwMode="auto">
          <a:xfrm rot="10800000" flipH="1">
            <a:off x="6860389" y="5012903"/>
            <a:ext cx="1587" cy="1150938"/>
          </a:xfrm>
          <a:prstGeom prst="curvedConnector3">
            <a:avLst>
              <a:gd name="adj1" fmla="val -58800000"/>
            </a:avLst>
          </a:prstGeom>
          <a:noFill/>
          <a:ln w="38100">
            <a:solidFill>
              <a:srgbClr val="00B050"/>
            </a:solidFill>
            <a:round/>
            <a:headEnd/>
            <a:tailEnd type="triangle" w="med" len="lg"/>
          </a:ln>
          <a:effectLst/>
        </p:spPr>
      </p:cxnSp>
      <p:cxnSp>
        <p:nvCxnSpPr>
          <p:cNvPr id="29" name="AutoShape 73">
            <a:extLst>
              <a:ext uri="{FF2B5EF4-FFF2-40B4-BE49-F238E27FC236}">
                <a16:creationId xmlns:a16="http://schemas.microsoft.com/office/drawing/2014/main" id="{4D992F6F-8F16-4909-85FE-DFF1EBA889B2}"/>
              </a:ext>
            </a:extLst>
          </p:cNvPr>
          <p:cNvCxnSpPr>
            <a:cxnSpLocks noChangeShapeType="1"/>
          </p:cNvCxnSpPr>
          <p:nvPr/>
        </p:nvCxnSpPr>
        <p:spPr bwMode="auto">
          <a:xfrm rot="10800000" flipH="1">
            <a:off x="6860389" y="3974678"/>
            <a:ext cx="1587" cy="1038225"/>
          </a:xfrm>
          <a:prstGeom prst="curvedConnector3">
            <a:avLst>
              <a:gd name="adj1" fmla="val -13800000"/>
            </a:avLst>
          </a:prstGeom>
          <a:noFill/>
          <a:ln w="38100">
            <a:solidFill>
              <a:srgbClr val="00B050"/>
            </a:solidFill>
            <a:round/>
            <a:headEnd/>
            <a:tailEnd type="triangle" w="med" len="lg"/>
          </a:ln>
          <a:effectLst/>
        </p:spPr>
      </p:cxnSp>
      <p:cxnSp>
        <p:nvCxnSpPr>
          <p:cNvPr id="30" name="AutoShape 74">
            <a:extLst>
              <a:ext uri="{FF2B5EF4-FFF2-40B4-BE49-F238E27FC236}">
                <a16:creationId xmlns:a16="http://schemas.microsoft.com/office/drawing/2014/main" id="{EEA5A62A-CC17-40DC-B98C-7A7544F7C440}"/>
              </a:ext>
            </a:extLst>
          </p:cNvPr>
          <p:cNvCxnSpPr>
            <a:cxnSpLocks noChangeShapeType="1"/>
          </p:cNvCxnSpPr>
          <p:nvPr/>
        </p:nvCxnSpPr>
        <p:spPr bwMode="auto">
          <a:xfrm rot="5400000" flipH="1" flipV="1">
            <a:off x="6321433" y="5631234"/>
            <a:ext cx="323850" cy="1587"/>
          </a:xfrm>
          <a:prstGeom prst="curvedConnector5">
            <a:avLst>
              <a:gd name="adj1" fmla="val -12259"/>
              <a:gd name="adj2" fmla="val 20700000"/>
              <a:gd name="adj3" fmla="val 110782"/>
            </a:avLst>
          </a:prstGeom>
          <a:noFill/>
          <a:ln w="38100">
            <a:solidFill>
              <a:srgbClr val="00B050"/>
            </a:solidFill>
            <a:round/>
            <a:headEnd/>
            <a:tailEnd type="triangle" w="med" len="lg"/>
          </a:ln>
          <a:effectLst/>
        </p:spPr>
      </p:cxnSp>
      <p:sp>
        <p:nvSpPr>
          <p:cNvPr id="31" name="Arc 42">
            <a:extLst>
              <a:ext uri="{FF2B5EF4-FFF2-40B4-BE49-F238E27FC236}">
                <a16:creationId xmlns:a16="http://schemas.microsoft.com/office/drawing/2014/main" id="{81A71DB3-8A5B-44F9-BC7E-6FF74AB6B8F6}"/>
              </a:ext>
            </a:extLst>
          </p:cNvPr>
          <p:cNvSpPr>
            <a:spLocks/>
          </p:cNvSpPr>
          <p:nvPr/>
        </p:nvSpPr>
        <p:spPr bwMode="auto">
          <a:xfrm flipV="1">
            <a:off x="1979712" y="3765051"/>
            <a:ext cx="900000" cy="72000"/>
          </a:xfrm>
          <a:custGeom>
            <a:avLst/>
            <a:gdLst>
              <a:gd name="G0" fmla="+- 21237 0 0"/>
              <a:gd name="G1" fmla="+- 21600 0 0"/>
              <a:gd name="G2" fmla="+- 21600 0 0"/>
              <a:gd name="T0" fmla="*/ 0 w 42837"/>
              <a:gd name="T1" fmla="*/ 17659 h 21600"/>
              <a:gd name="T2" fmla="*/ 42837 w 42837"/>
              <a:gd name="T3" fmla="*/ 21600 h 21600"/>
              <a:gd name="T4" fmla="*/ 21237 w 42837"/>
              <a:gd name="T5" fmla="*/ 21600 h 21600"/>
            </a:gdLst>
            <a:ahLst/>
            <a:cxnLst>
              <a:cxn ang="0">
                <a:pos x="T0" y="T1"/>
              </a:cxn>
              <a:cxn ang="0">
                <a:pos x="T2" y="T3"/>
              </a:cxn>
              <a:cxn ang="0">
                <a:pos x="T4" y="T5"/>
              </a:cxn>
            </a:cxnLst>
            <a:rect l="0" t="0" r="r" b="b"/>
            <a:pathLst>
              <a:path w="42837" h="21600" fill="none" extrusionOk="0">
                <a:moveTo>
                  <a:pt x="-1" y="17658"/>
                </a:moveTo>
                <a:cubicBezTo>
                  <a:pt x="1898" y="7424"/>
                  <a:pt x="10827" y="-1"/>
                  <a:pt x="21237" y="0"/>
                </a:cubicBezTo>
                <a:cubicBezTo>
                  <a:pt x="33166" y="0"/>
                  <a:pt x="42837" y="9670"/>
                  <a:pt x="42837" y="21600"/>
                </a:cubicBezTo>
              </a:path>
              <a:path w="42837" h="21600" stroke="0" extrusionOk="0">
                <a:moveTo>
                  <a:pt x="-1" y="17658"/>
                </a:moveTo>
                <a:cubicBezTo>
                  <a:pt x="1898" y="7424"/>
                  <a:pt x="10827" y="-1"/>
                  <a:pt x="21237" y="0"/>
                </a:cubicBezTo>
                <a:cubicBezTo>
                  <a:pt x="33166" y="0"/>
                  <a:pt x="42837" y="9670"/>
                  <a:pt x="42837" y="21600"/>
                </a:cubicBezTo>
                <a:lnTo>
                  <a:pt x="21237" y="21600"/>
                </a:lnTo>
                <a:close/>
              </a:path>
            </a:pathLst>
          </a:custGeom>
          <a:noFill/>
          <a:ln w="28575">
            <a:solidFill>
              <a:srgbClr val="3366FF"/>
            </a:solidFill>
            <a:round/>
            <a:headEnd/>
            <a:tailEnd type="triangle" w="med" len="lg"/>
          </a:ln>
          <a:effectLst/>
        </p:spPr>
        <p:txBody>
          <a:bodyPr wrap="none" anchor="ctr"/>
          <a:lstStyle/>
          <a:p>
            <a:endParaRPr lang="zh-CN" altLang="en-US"/>
          </a:p>
        </p:txBody>
      </p:sp>
      <p:sp>
        <p:nvSpPr>
          <p:cNvPr id="32" name="Arc 43">
            <a:extLst>
              <a:ext uri="{FF2B5EF4-FFF2-40B4-BE49-F238E27FC236}">
                <a16:creationId xmlns:a16="http://schemas.microsoft.com/office/drawing/2014/main" id="{DC9830AB-1E84-4C30-A376-2D2FC3203454}"/>
              </a:ext>
            </a:extLst>
          </p:cNvPr>
          <p:cNvSpPr>
            <a:spLocks/>
          </p:cNvSpPr>
          <p:nvPr/>
        </p:nvSpPr>
        <p:spPr bwMode="auto">
          <a:xfrm flipV="1">
            <a:off x="1979712" y="4053951"/>
            <a:ext cx="900000" cy="72000"/>
          </a:xfrm>
          <a:custGeom>
            <a:avLst/>
            <a:gdLst>
              <a:gd name="G0" fmla="+- 21237 0 0"/>
              <a:gd name="G1" fmla="+- 21600 0 0"/>
              <a:gd name="G2" fmla="+- 21600 0 0"/>
              <a:gd name="T0" fmla="*/ 0 w 42837"/>
              <a:gd name="T1" fmla="*/ 17659 h 21600"/>
              <a:gd name="T2" fmla="*/ 42837 w 42837"/>
              <a:gd name="T3" fmla="*/ 21600 h 21600"/>
              <a:gd name="T4" fmla="*/ 21237 w 42837"/>
              <a:gd name="T5" fmla="*/ 21600 h 21600"/>
            </a:gdLst>
            <a:ahLst/>
            <a:cxnLst>
              <a:cxn ang="0">
                <a:pos x="T0" y="T1"/>
              </a:cxn>
              <a:cxn ang="0">
                <a:pos x="T2" y="T3"/>
              </a:cxn>
              <a:cxn ang="0">
                <a:pos x="T4" y="T5"/>
              </a:cxn>
            </a:cxnLst>
            <a:rect l="0" t="0" r="r" b="b"/>
            <a:pathLst>
              <a:path w="42837" h="21600" fill="none" extrusionOk="0">
                <a:moveTo>
                  <a:pt x="-1" y="17658"/>
                </a:moveTo>
                <a:cubicBezTo>
                  <a:pt x="1898" y="7424"/>
                  <a:pt x="10827" y="-1"/>
                  <a:pt x="21237" y="0"/>
                </a:cubicBezTo>
                <a:cubicBezTo>
                  <a:pt x="33166" y="0"/>
                  <a:pt x="42837" y="9670"/>
                  <a:pt x="42837" y="21600"/>
                </a:cubicBezTo>
              </a:path>
              <a:path w="42837" h="21600" stroke="0" extrusionOk="0">
                <a:moveTo>
                  <a:pt x="-1" y="17658"/>
                </a:moveTo>
                <a:cubicBezTo>
                  <a:pt x="1898" y="7424"/>
                  <a:pt x="10827" y="-1"/>
                  <a:pt x="21237" y="0"/>
                </a:cubicBezTo>
                <a:cubicBezTo>
                  <a:pt x="33166" y="0"/>
                  <a:pt x="42837" y="9670"/>
                  <a:pt x="42837" y="21600"/>
                </a:cubicBezTo>
                <a:lnTo>
                  <a:pt x="21237" y="21600"/>
                </a:lnTo>
                <a:close/>
              </a:path>
            </a:pathLst>
          </a:custGeom>
          <a:noFill/>
          <a:ln w="28575">
            <a:solidFill>
              <a:srgbClr val="3366FF"/>
            </a:solidFill>
            <a:round/>
            <a:headEnd/>
            <a:tailEnd type="triangle" w="med" len="lg"/>
          </a:ln>
          <a:effectLst/>
        </p:spPr>
        <p:txBody>
          <a:bodyPr wrap="none" anchor="ctr"/>
          <a:lstStyle/>
          <a:p>
            <a:endParaRPr lang="zh-CN" altLang="en-US"/>
          </a:p>
        </p:txBody>
      </p:sp>
      <p:sp>
        <p:nvSpPr>
          <p:cNvPr id="33" name="Arc 44">
            <a:extLst>
              <a:ext uri="{FF2B5EF4-FFF2-40B4-BE49-F238E27FC236}">
                <a16:creationId xmlns:a16="http://schemas.microsoft.com/office/drawing/2014/main" id="{410953AA-BDFA-4D19-A67F-6F49BC929E5F}"/>
              </a:ext>
            </a:extLst>
          </p:cNvPr>
          <p:cNvSpPr>
            <a:spLocks/>
          </p:cNvSpPr>
          <p:nvPr/>
        </p:nvSpPr>
        <p:spPr bwMode="auto">
          <a:xfrm flipV="1">
            <a:off x="1979712" y="4053951"/>
            <a:ext cx="1224000" cy="72000"/>
          </a:xfrm>
          <a:custGeom>
            <a:avLst/>
            <a:gdLst>
              <a:gd name="G0" fmla="+- 21237 0 0"/>
              <a:gd name="G1" fmla="+- 21600 0 0"/>
              <a:gd name="G2" fmla="+- 21600 0 0"/>
              <a:gd name="T0" fmla="*/ 0 w 42837"/>
              <a:gd name="T1" fmla="*/ 17659 h 21600"/>
              <a:gd name="T2" fmla="*/ 42837 w 42837"/>
              <a:gd name="T3" fmla="*/ 21600 h 21600"/>
              <a:gd name="T4" fmla="*/ 21237 w 42837"/>
              <a:gd name="T5" fmla="*/ 21600 h 21600"/>
            </a:gdLst>
            <a:ahLst/>
            <a:cxnLst>
              <a:cxn ang="0">
                <a:pos x="T0" y="T1"/>
              </a:cxn>
              <a:cxn ang="0">
                <a:pos x="T2" y="T3"/>
              </a:cxn>
              <a:cxn ang="0">
                <a:pos x="T4" y="T5"/>
              </a:cxn>
            </a:cxnLst>
            <a:rect l="0" t="0" r="r" b="b"/>
            <a:pathLst>
              <a:path w="42837" h="21600" fill="none" extrusionOk="0">
                <a:moveTo>
                  <a:pt x="-1" y="17658"/>
                </a:moveTo>
                <a:cubicBezTo>
                  <a:pt x="1898" y="7424"/>
                  <a:pt x="10827" y="-1"/>
                  <a:pt x="21237" y="0"/>
                </a:cubicBezTo>
                <a:cubicBezTo>
                  <a:pt x="33166" y="0"/>
                  <a:pt x="42837" y="9670"/>
                  <a:pt x="42837" y="21600"/>
                </a:cubicBezTo>
              </a:path>
              <a:path w="42837" h="21600" stroke="0" extrusionOk="0">
                <a:moveTo>
                  <a:pt x="-1" y="17658"/>
                </a:moveTo>
                <a:cubicBezTo>
                  <a:pt x="1898" y="7424"/>
                  <a:pt x="10827" y="-1"/>
                  <a:pt x="21237" y="0"/>
                </a:cubicBezTo>
                <a:cubicBezTo>
                  <a:pt x="33166" y="0"/>
                  <a:pt x="42837" y="9670"/>
                  <a:pt x="42837" y="21600"/>
                </a:cubicBezTo>
                <a:lnTo>
                  <a:pt x="21237" y="21600"/>
                </a:lnTo>
                <a:close/>
              </a:path>
            </a:pathLst>
          </a:custGeom>
          <a:noFill/>
          <a:ln w="28575">
            <a:solidFill>
              <a:srgbClr val="3366FF"/>
            </a:solidFill>
            <a:round/>
            <a:headEnd/>
            <a:tailEnd type="triangle" w="med" len="lg"/>
          </a:ln>
          <a:effectLst/>
        </p:spPr>
        <p:txBody>
          <a:bodyPr wrap="none" anchor="ctr"/>
          <a:lstStyle/>
          <a:p>
            <a:endParaRPr lang="zh-CN" altLang="en-US"/>
          </a:p>
        </p:txBody>
      </p:sp>
      <p:sp>
        <p:nvSpPr>
          <p:cNvPr id="34" name="Arc 45">
            <a:extLst>
              <a:ext uri="{FF2B5EF4-FFF2-40B4-BE49-F238E27FC236}">
                <a16:creationId xmlns:a16="http://schemas.microsoft.com/office/drawing/2014/main" id="{EA2C858F-228D-446E-83B3-EF1E0B66E15C}"/>
              </a:ext>
            </a:extLst>
          </p:cNvPr>
          <p:cNvSpPr>
            <a:spLocks/>
          </p:cNvSpPr>
          <p:nvPr/>
        </p:nvSpPr>
        <p:spPr bwMode="auto">
          <a:xfrm flipV="1">
            <a:off x="1979712" y="4413991"/>
            <a:ext cx="900000" cy="72000"/>
          </a:xfrm>
          <a:custGeom>
            <a:avLst/>
            <a:gdLst>
              <a:gd name="G0" fmla="+- 21237 0 0"/>
              <a:gd name="G1" fmla="+- 21600 0 0"/>
              <a:gd name="G2" fmla="+- 21600 0 0"/>
              <a:gd name="T0" fmla="*/ 0 w 42837"/>
              <a:gd name="T1" fmla="*/ 17659 h 21600"/>
              <a:gd name="T2" fmla="*/ 42837 w 42837"/>
              <a:gd name="T3" fmla="*/ 21600 h 21600"/>
              <a:gd name="T4" fmla="*/ 21237 w 42837"/>
              <a:gd name="T5" fmla="*/ 21600 h 21600"/>
            </a:gdLst>
            <a:ahLst/>
            <a:cxnLst>
              <a:cxn ang="0">
                <a:pos x="T0" y="T1"/>
              </a:cxn>
              <a:cxn ang="0">
                <a:pos x="T2" y="T3"/>
              </a:cxn>
              <a:cxn ang="0">
                <a:pos x="T4" y="T5"/>
              </a:cxn>
            </a:cxnLst>
            <a:rect l="0" t="0" r="r" b="b"/>
            <a:pathLst>
              <a:path w="42837" h="21600" fill="none" extrusionOk="0">
                <a:moveTo>
                  <a:pt x="-1" y="17658"/>
                </a:moveTo>
                <a:cubicBezTo>
                  <a:pt x="1898" y="7424"/>
                  <a:pt x="10827" y="-1"/>
                  <a:pt x="21237" y="0"/>
                </a:cubicBezTo>
                <a:cubicBezTo>
                  <a:pt x="33166" y="0"/>
                  <a:pt x="42837" y="9670"/>
                  <a:pt x="42837" y="21600"/>
                </a:cubicBezTo>
              </a:path>
              <a:path w="42837" h="21600" stroke="0" extrusionOk="0">
                <a:moveTo>
                  <a:pt x="-1" y="17658"/>
                </a:moveTo>
                <a:cubicBezTo>
                  <a:pt x="1898" y="7424"/>
                  <a:pt x="10827" y="-1"/>
                  <a:pt x="21237" y="0"/>
                </a:cubicBezTo>
                <a:cubicBezTo>
                  <a:pt x="33166" y="0"/>
                  <a:pt x="42837" y="9670"/>
                  <a:pt x="42837" y="21600"/>
                </a:cubicBezTo>
                <a:lnTo>
                  <a:pt x="21237" y="21600"/>
                </a:lnTo>
                <a:close/>
              </a:path>
            </a:pathLst>
          </a:custGeom>
          <a:noFill/>
          <a:ln w="28575">
            <a:solidFill>
              <a:srgbClr val="3366FF"/>
            </a:solidFill>
            <a:round/>
            <a:headEnd/>
            <a:tailEnd type="triangle" w="med" len="lg"/>
          </a:ln>
          <a:effectLst/>
        </p:spPr>
        <p:txBody>
          <a:bodyPr wrap="none" anchor="ctr"/>
          <a:lstStyle/>
          <a:p>
            <a:endParaRPr lang="zh-CN" altLang="en-US"/>
          </a:p>
        </p:txBody>
      </p:sp>
      <p:sp>
        <p:nvSpPr>
          <p:cNvPr id="35" name="Arc 46">
            <a:extLst>
              <a:ext uri="{FF2B5EF4-FFF2-40B4-BE49-F238E27FC236}">
                <a16:creationId xmlns:a16="http://schemas.microsoft.com/office/drawing/2014/main" id="{BAA9AFE0-F12B-4593-987E-AE622A6663D5}"/>
              </a:ext>
            </a:extLst>
          </p:cNvPr>
          <p:cNvSpPr>
            <a:spLocks/>
          </p:cNvSpPr>
          <p:nvPr/>
        </p:nvSpPr>
        <p:spPr bwMode="auto">
          <a:xfrm flipV="1">
            <a:off x="1979712" y="4413991"/>
            <a:ext cx="1224000" cy="72000"/>
          </a:xfrm>
          <a:custGeom>
            <a:avLst/>
            <a:gdLst>
              <a:gd name="G0" fmla="+- 21237 0 0"/>
              <a:gd name="G1" fmla="+- 21600 0 0"/>
              <a:gd name="G2" fmla="+- 21600 0 0"/>
              <a:gd name="T0" fmla="*/ 0 w 42837"/>
              <a:gd name="T1" fmla="*/ 17659 h 21600"/>
              <a:gd name="T2" fmla="*/ 42837 w 42837"/>
              <a:gd name="T3" fmla="*/ 21600 h 21600"/>
              <a:gd name="T4" fmla="*/ 21237 w 42837"/>
              <a:gd name="T5" fmla="*/ 21600 h 21600"/>
            </a:gdLst>
            <a:ahLst/>
            <a:cxnLst>
              <a:cxn ang="0">
                <a:pos x="T0" y="T1"/>
              </a:cxn>
              <a:cxn ang="0">
                <a:pos x="T2" y="T3"/>
              </a:cxn>
              <a:cxn ang="0">
                <a:pos x="T4" y="T5"/>
              </a:cxn>
            </a:cxnLst>
            <a:rect l="0" t="0" r="r" b="b"/>
            <a:pathLst>
              <a:path w="42837" h="21600" fill="none" extrusionOk="0">
                <a:moveTo>
                  <a:pt x="-1" y="17658"/>
                </a:moveTo>
                <a:cubicBezTo>
                  <a:pt x="1898" y="7424"/>
                  <a:pt x="10827" y="-1"/>
                  <a:pt x="21237" y="0"/>
                </a:cubicBezTo>
                <a:cubicBezTo>
                  <a:pt x="33166" y="0"/>
                  <a:pt x="42837" y="9670"/>
                  <a:pt x="42837" y="21600"/>
                </a:cubicBezTo>
              </a:path>
              <a:path w="42837" h="21600" stroke="0" extrusionOk="0">
                <a:moveTo>
                  <a:pt x="-1" y="17658"/>
                </a:moveTo>
                <a:cubicBezTo>
                  <a:pt x="1898" y="7424"/>
                  <a:pt x="10827" y="-1"/>
                  <a:pt x="21237" y="0"/>
                </a:cubicBezTo>
                <a:cubicBezTo>
                  <a:pt x="33166" y="0"/>
                  <a:pt x="42837" y="9670"/>
                  <a:pt x="42837" y="21600"/>
                </a:cubicBezTo>
                <a:lnTo>
                  <a:pt x="21237" y="21600"/>
                </a:lnTo>
                <a:close/>
              </a:path>
            </a:pathLst>
          </a:custGeom>
          <a:noFill/>
          <a:ln w="28575">
            <a:solidFill>
              <a:srgbClr val="3366FF"/>
            </a:solidFill>
            <a:round/>
            <a:headEnd/>
            <a:tailEnd type="triangle" w="med" len="lg"/>
          </a:ln>
          <a:effectLst/>
        </p:spPr>
        <p:txBody>
          <a:bodyPr wrap="none" anchor="ctr"/>
          <a:lstStyle/>
          <a:p>
            <a:endParaRPr lang="zh-CN" altLang="en-US"/>
          </a:p>
        </p:txBody>
      </p:sp>
      <p:sp>
        <p:nvSpPr>
          <p:cNvPr id="36" name="Arc 47">
            <a:extLst>
              <a:ext uri="{FF2B5EF4-FFF2-40B4-BE49-F238E27FC236}">
                <a16:creationId xmlns:a16="http://schemas.microsoft.com/office/drawing/2014/main" id="{4661CA0A-5F22-468F-B57E-BCE71D0537C8}"/>
              </a:ext>
            </a:extLst>
          </p:cNvPr>
          <p:cNvSpPr>
            <a:spLocks/>
          </p:cNvSpPr>
          <p:nvPr/>
        </p:nvSpPr>
        <p:spPr bwMode="auto">
          <a:xfrm flipV="1">
            <a:off x="1979712" y="4413991"/>
            <a:ext cx="1548000" cy="72000"/>
          </a:xfrm>
          <a:custGeom>
            <a:avLst/>
            <a:gdLst>
              <a:gd name="G0" fmla="+- 21237 0 0"/>
              <a:gd name="G1" fmla="+- 21600 0 0"/>
              <a:gd name="G2" fmla="+- 21600 0 0"/>
              <a:gd name="T0" fmla="*/ 0 w 42837"/>
              <a:gd name="T1" fmla="*/ 17659 h 21600"/>
              <a:gd name="T2" fmla="*/ 42837 w 42837"/>
              <a:gd name="T3" fmla="*/ 21600 h 21600"/>
              <a:gd name="T4" fmla="*/ 21237 w 42837"/>
              <a:gd name="T5" fmla="*/ 21600 h 21600"/>
            </a:gdLst>
            <a:ahLst/>
            <a:cxnLst>
              <a:cxn ang="0">
                <a:pos x="T0" y="T1"/>
              </a:cxn>
              <a:cxn ang="0">
                <a:pos x="T2" y="T3"/>
              </a:cxn>
              <a:cxn ang="0">
                <a:pos x="T4" y="T5"/>
              </a:cxn>
            </a:cxnLst>
            <a:rect l="0" t="0" r="r" b="b"/>
            <a:pathLst>
              <a:path w="42837" h="21600" fill="none" extrusionOk="0">
                <a:moveTo>
                  <a:pt x="-1" y="17658"/>
                </a:moveTo>
                <a:cubicBezTo>
                  <a:pt x="1898" y="7424"/>
                  <a:pt x="10827" y="-1"/>
                  <a:pt x="21237" y="0"/>
                </a:cubicBezTo>
                <a:cubicBezTo>
                  <a:pt x="33166" y="0"/>
                  <a:pt x="42837" y="9670"/>
                  <a:pt x="42837" y="21600"/>
                </a:cubicBezTo>
              </a:path>
              <a:path w="42837" h="21600" stroke="0" extrusionOk="0">
                <a:moveTo>
                  <a:pt x="-1" y="17658"/>
                </a:moveTo>
                <a:cubicBezTo>
                  <a:pt x="1898" y="7424"/>
                  <a:pt x="10827" y="-1"/>
                  <a:pt x="21237" y="0"/>
                </a:cubicBezTo>
                <a:cubicBezTo>
                  <a:pt x="33166" y="0"/>
                  <a:pt x="42837" y="9670"/>
                  <a:pt x="42837" y="21600"/>
                </a:cubicBezTo>
                <a:lnTo>
                  <a:pt x="21237" y="21600"/>
                </a:lnTo>
                <a:close/>
              </a:path>
            </a:pathLst>
          </a:custGeom>
          <a:noFill/>
          <a:ln w="28575">
            <a:solidFill>
              <a:srgbClr val="3366FF"/>
            </a:solidFill>
            <a:round/>
            <a:headEnd/>
            <a:tailEnd type="triangle" w="med" len="lg"/>
          </a:ln>
          <a:effectLst/>
        </p:spPr>
        <p:txBody>
          <a:bodyPr wrap="none" anchor="ctr"/>
          <a:lstStyle/>
          <a:p>
            <a:endParaRPr lang="zh-CN" altLang="en-US"/>
          </a:p>
        </p:txBody>
      </p:sp>
      <p:sp>
        <p:nvSpPr>
          <p:cNvPr id="37" name="Arc 48">
            <a:extLst>
              <a:ext uri="{FF2B5EF4-FFF2-40B4-BE49-F238E27FC236}">
                <a16:creationId xmlns:a16="http://schemas.microsoft.com/office/drawing/2014/main" id="{AE2B1970-3FAC-4B45-B97A-70801BF5C749}"/>
              </a:ext>
            </a:extLst>
          </p:cNvPr>
          <p:cNvSpPr>
            <a:spLocks/>
          </p:cNvSpPr>
          <p:nvPr/>
        </p:nvSpPr>
        <p:spPr bwMode="auto">
          <a:xfrm flipV="1">
            <a:off x="1979712" y="4774031"/>
            <a:ext cx="900000" cy="72000"/>
          </a:xfrm>
          <a:custGeom>
            <a:avLst/>
            <a:gdLst>
              <a:gd name="G0" fmla="+- 21237 0 0"/>
              <a:gd name="G1" fmla="+- 21600 0 0"/>
              <a:gd name="G2" fmla="+- 21600 0 0"/>
              <a:gd name="T0" fmla="*/ 0 w 42837"/>
              <a:gd name="T1" fmla="*/ 17659 h 21600"/>
              <a:gd name="T2" fmla="*/ 42837 w 42837"/>
              <a:gd name="T3" fmla="*/ 21600 h 21600"/>
              <a:gd name="T4" fmla="*/ 21237 w 42837"/>
              <a:gd name="T5" fmla="*/ 21600 h 21600"/>
            </a:gdLst>
            <a:ahLst/>
            <a:cxnLst>
              <a:cxn ang="0">
                <a:pos x="T0" y="T1"/>
              </a:cxn>
              <a:cxn ang="0">
                <a:pos x="T2" y="T3"/>
              </a:cxn>
              <a:cxn ang="0">
                <a:pos x="T4" y="T5"/>
              </a:cxn>
            </a:cxnLst>
            <a:rect l="0" t="0" r="r" b="b"/>
            <a:pathLst>
              <a:path w="42837" h="21600" fill="none" extrusionOk="0">
                <a:moveTo>
                  <a:pt x="-1" y="17658"/>
                </a:moveTo>
                <a:cubicBezTo>
                  <a:pt x="1898" y="7424"/>
                  <a:pt x="10827" y="-1"/>
                  <a:pt x="21237" y="0"/>
                </a:cubicBezTo>
                <a:cubicBezTo>
                  <a:pt x="33166" y="0"/>
                  <a:pt x="42837" y="9670"/>
                  <a:pt x="42837" y="21600"/>
                </a:cubicBezTo>
              </a:path>
              <a:path w="42837" h="21600" stroke="0" extrusionOk="0">
                <a:moveTo>
                  <a:pt x="-1" y="17658"/>
                </a:moveTo>
                <a:cubicBezTo>
                  <a:pt x="1898" y="7424"/>
                  <a:pt x="10827" y="-1"/>
                  <a:pt x="21237" y="0"/>
                </a:cubicBezTo>
                <a:cubicBezTo>
                  <a:pt x="33166" y="0"/>
                  <a:pt x="42837" y="9670"/>
                  <a:pt x="42837" y="21600"/>
                </a:cubicBezTo>
                <a:lnTo>
                  <a:pt x="21237" y="21600"/>
                </a:lnTo>
                <a:close/>
              </a:path>
            </a:pathLst>
          </a:custGeom>
          <a:noFill/>
          <a:ln w="28575">
            <a:solidFill>
              <a:srgbClr val="3366FF"/>
            </a:solidFill>
            <a:round/>
            <a:headEnd/>
            <a:tailEnd type="triangle" w="med" len="lg"/>
          </a:ln>
          <a:effectLst/>
        </p:spPr>
        <p:txBody>
          <a:bodyPr wrap="none" anchor="ctr"/>
          <a:lstStyle/>
          <a:p>
            <a:endParaRPr lang="zh-CN" altLang="en-US"/>
          </a:p>
        </p:txBody>
      </p:sp>
      <p:sp>
        <p:nvSpPr>
          <p:cNvPr id="38" name="Arc 49">
            <a:extLst>
              <a:ext uri="{FF2B5EF4-FFF2-40B4-BE49-F238E27FC236}">
                <a16:creationId xmlns:a16="http://schemas.microsoft.com/office/drawing/2014/main" id="{194A9E90-3386-4481-83EB-CBEBB5DEFECB}"/>
              </a:ext>
            </a:extLst>
          </p:cNvPr>
          <p:cNvSpPr>
            <a:spLocks/>
          </p:cNvSpPr>
          <p:nvPr/>
        </p:nvSpPr>
        <p:spPr bwMode="auto">
          <a:xfrm flipV="1">
            <a:off x="1979712" y="4774031"/>
            <a:ext cx="1224000" cy="72000"/>
          </a:xfrm>
          <a:custGeom>
            <a:avLst/>
            <a:gdLst>
              <a:gd name="G0" fmla="+- 21237 0 0"/>
              <a:gd name="G1" fmla="+- 21600 0 0"/>
              <a:gd name="G2" fmla="+- 21600 0 0"/>
              <a:gd name="T0" fmla="*/ 0 w 42837"/>
              <a:gd name="T1" fmla="*/ 17659 h 21600"/>
              <a:gd name="T2" fmla="*/ 42837 w 42837"/>
              <a:gd name="T3" fmla="*/ 21600 h 21600"/>
              <a:gd name="T4" fmla="*/ 21237 w 42837"/>
              <a:gd name="T5" fmla="*/ 21600 h 21600"/>
            </a:gdLst>
            <a:ahLst/>
            <a:cxnLst>
              <a:cxn ang="0">
                <a:pos x="T0" y="T1"/>
              </a:cxn>
              <a:cxn ang="0">
                <a:pos x="T2" y="T3"/>
              </a:cxn>
              <a:cxn ang="0">
                <a:pos x="T4" y="T5"/>
              </a:cxn>
            </a:cxnLst>
            <a:rect l="0" t="0" r="r" b="b"/>
            <a:pathLst>
              <a:path w="42837" h="21600" fill="none" extrusionOk="0">
                <a:moveTo>
                  <a:pt x="-1" y="17658"/>
                </a:moveTo>
                <a:cubicBezTo>
                  <a:pt x="1898" y="7424"/>
                  <a:pt x="10827" y="-1"/>
                  <a:pt x="21237" y="0"/>
                </a:cubicBezTo>
                <a:cubicBezTo>
                  <a:pt x="33166" y="0"/>
                  <a:pt x="42837" y="9670"/>
                  <a:pt x="42837" y="21600"/>
                </a:cubicBezTo>
              </a:path>
              <a:path w="42837" h="21600" stroke="0" extrusionOk="0">
                <a:moveTo>
                  <a:pt x="-1" y="17658"/>
                </a:moveTo>
                <a:cubicBezTo>
                  <a:pt x="1898" y="7424"/>
                  <a:pt x="10827" y="-1"/>
                  <a:pt x="21237" y="0"/>
                </a:cubicBezTo>
                <a:cubicBezTo>
                  <a:pt x="33166" y="0"/>
                  <a:pt x="42837" y="9670"/>
                  <a:pt x="42837" y="21600"/>
                </a:cubicBezTo>
                <a:lnTo>
                  <a:pt x="21237" y="21600"/>
                </a:lnTo>
                <a:close/>
              </a:path>
            </a:pathLst>
          </a:custGeom>
          <a:noFill/>
          <a:ln w="28575">
            <a:solidFill>
              <a:srgbClr val="3366FF"/>
            </a:solidFill>
            <a:round/>
            <a:headEnd/>
            <a:tailEnd type="triangle" w="med" len="lg"/>
          </a:ln>
          <a:effectLst/>
        </p:spPr>
        <p:txBody>
          <a:bodyPr wrap="none" anchor="ctr"/>
          <a:lstStyle/>
          <a:p>
            <a:endParaRPr lang="zh-CN" altLang="en-US"/>
          </a:p>
        </p:txBody>
      </p:sp>
      <p:sp>
        <p:nvSpPr>
          <p:cNvPr id="39" name="Arc 50">
            <a:extLst>
              <a:ext uri="{FF2B5EF4-FFF2-40B4-BE49-F238E27FC236}">
                <a16:creationId xmlns:a16="http://schemas.microsoft.com/office/drawing/2014/main" id="{48B1E0D2-5D48-4718-8424-251753C13C27}"/>
              </a:ext>
            </a:extLst>
          </p:cNvPr>
          <p:cNvSpPr>
            <a:spLocks/>
          </p:cNvSpPr>
          <p:nvPr/>
        </p:nvSpPr>
        <p:spPr bwMode="auto">
          <a:xfrm flipV="1">
            <a:off x="1979712" y="4774031"/>
            <a:ext cx="1548000" cy="72000"/>
          </a:xfrm>
          <a:custGeom>
            <a:avLst/>
            <a:gdLst>
              <a:gd name="G0" fmla="+- 21237 0 0"/>
              <a:gd name="G1" fmla="+- 21600 0 0"/>
              <a:gd name="G2" fmla="+- 21600 0 0"/>
              <a:gd name="T0" fmla="*/ 0 w 42837"/>
              <a:gd name="T1" fmla="*/ 17659 h 21600"/>
              <a:gd name="T2" fmla="*/ 42837 w 42837"/>
              <a:gd name="T3" fmla="*/ 21600 h 21600"/>
              <a:gd name="T4" fmla="*/ 21237 w 42837"/>
              <a:gd name="T5" fmla="*/ 21600 h 21600"/>
            </a:gdLst>
            <a:ahLst/>
            <a:cxnLst>
              <a:cxn ang="0">
                <a:pos x="T0" y="T1"/>
              </a:cxn>
              <a:cxn ang="0">
                <a:pos x="T2" y="T3"/>
              </a:cxn>
              <a:cxn ang="0">
                <a:pos x="T4" y="T5"/>
              </a:cxn>
            </a:cxnLst>
            <a:rect l="0" t="0" r="r" b="b"/>
            <a:pathLst>
              <a:path w="42837" h="21600" fill="none" extrusionOk="0">
                <a:moveTo>
                  <a:pt x="-1" y="17658"/>
                </a:moveTo>
                <a:cubicBezTo>
                  <a:pt x="1898" y="7424"/>
                  <a:pt x="10827" y="-1"/>
                  <a:pt x="21237" y="0"/>
                </a:cubicBezTo>
                <a:cubicBezTo>
                  <a:pt x="33166" y="0"/>
                  <a:pt x="42837" y="9670"/>
                  <a:pt x="42837" y="21600"/>
                </a:cubicBezTo>
              </a:path>
              <a:path w="42837" h="21600" stroke="0" extrusionOk="0">
                <a:moveTo>
                  <a:pt x="-1" y="17658"/>
                </a:moveTo>
                <a:cubicBezTo>
                  <a:pt x="1898" y="7424"/>
                  <a:pt x="10827" y="-1"/>
                  <a:pt x="21237" y="0"/>
                </a:cubicBezTo>
                <a:cubicBezTo>
                  <a:pt x="33166" y="0"/>
                  <a:pt x="42837" y="9670"/>
                  <a:pt x="42837" y="21600"/>
                </a:cubicBezTo>
                <a:lnTo>
                  <a:pt x="21237" y="21600"/>
                </a:lnTo>
                <a:close/>
              </a:path>
            </a:pathLst>
          </a:custGeom>
          <a:noFill/>
          <a:ln w="28575">
            <a:solidFill>
              <a:srgbClr val="3366FF"/>
            </a:solidFill>
            <a:round/>
            <a:headEnd/>
            <a:tailEnd type="triangle" w="med" len="lg"/>
          </a:ln>
          <a:effectLst/>
        </p:spPr>
        <p:txBody>
          <a:bodyPr wrap="none" anchor="ctr"/>
          <a:lstStyle/>
          <a:p>
            <a:endParaRPr lang="zh-CN" altLang="en-US"/>
          </a:p>
        </p:txBody>
      </p:sp>
      <p:sp>
        <p:nvSpPr>
          <p:cNvPr id="40" name="Arc 51">
            <a:extLst>
              <a:ext uri="{FF2B5EF4-FFF2-40B4-BE49-F238E27FC236}">
                <a16:creationId xmlns:a16="http://schemas.microsoft.com/office/drawing/2014/main" id="{5C1E2A27-5798-4D20-831A-B861C4A75BA9}"/>
              </a:ext>
            </a:extLst>
          </p:cNvPr>
          <p:cNvSpPr>
            <a:spLocks/>
          </p:cNvSpPr>
          <p:nvPr/>
        </p:nvSpPr>
        <p:spPr bwMode="auto">
          <a:xfrm flipV="1">
            <a:off x="1979712" y="5062063"/>
            <a:ext cx="900000" cy="72000"/>
          </a:xfrm>
          <a:custGeom>
            <a:avLst/>
            <a:gdLst>
              <a:gd name="G0" fmla="+- 21237 0 0"/>
              <a:gd name="G1" fmla="+- 21600 0 0"/>
              <a:gd name="G2" fmla="+- 21600 0 0"/>
              <a:gd name="T0" fmla="*/ 0 w 42837"/>
              <a:gd name="T1" fmla="*/ 17659 h 21600"/>
              <a:gd name="T2" fmla="*/ 42837 w 42837"/>
              <a:gd name="T3" fmla="*/ 21600 h 21600"/>
              <a:gd name="T4" fmla="*/ 21237 w 42837"/>
              <a:gd name="T5" fmla="*/ 21600 h 21600"/>
            </a:gdLst>
            <a:ahLst/>
            <a:cxnLst>
              <a:cxn ang="0">
                <a:pos x="T0" y="T1"/>
              </a:cxn>
              <a:cxn ang="0">
                <a:pos x="T2" y="T3"/>
              </a:cxn>
              <a:cxn ang="0">
                <a:pos x="T4" y="T5"/>
              </a:cxn>
            </a:cxnLst>
            <a:rect l="0" t="0" r="r" b="b"/>
            <a:pathLst>
              <a:path w="42837" h="21600" fill="none" extrusionOk="0">
                <a:moveTo>
                  <a:pt x="-1" y="17658"/>
                </a:moveTo>
                <a:cubicBezTo>
                  <a:pt x="1898" y="7424"/>
                  <a:pt x="10827" y="-1"/>
                  <a:pt x="21237" y="0"/>
                </a:cubicBezTo>
                <a:cubicBezTo>
                  <a:pt x="33166" y="0"/>
                  <a:pt x="42837" y="9670"/>
                  <a:pt x="42837" y="21600"/>
                </a:cubicBezTo>
              </a:path>
              <a:path w="42837" h="21600" stroke="0" extrusionOk="0">
                <a:moveTo>
                  <a:pt x="-1" y="17658"/>
                </a:moveTo>
                <a:cubicBezTo>
                  <a:pt x="1898" y="7424"/>
                  <a:pt x="10827" y="-1"/>
                  <a:pt x="21237" y="0"/>
                </a:cubicBezTo>
                <a:cubicBezTo>
                  <a:pt x="33166" y="0"/>
                  <a:pt x="42837" y="9670"/>
                  <a:pt x="42837" y="21600"/>
                </a:cubicBezTo>
                <a:lnTo>
                  <a:pt x="21237" y="21600"/>
                </a:lnTo>
                <a:close/>
              </a:path>
            </a:pathLst>
          </a:custGeom>
          <a:noFill/>
          <a:ln w="28575">
            <a:solidFill>
              <a:srgbClr val="3366FF"/>
            </a:solidFill>
            <a:round/>
            <a:headEnd/>
            <a:tailEnd type="triangle" w="med" len="lg"/>
          </a:ln>
          <a:effectLst/>
        </p:spPr>
        <p:txBody>
          <a:bodyPr wrap="none" anchor="ctr"/>
          <a:lstStyle/>
          <a:p>
            <a:endParaRPr lang="zh-CN" altLang="en-US"/>
          </a:p>
        </p:txBody>
      </p:sp>
      <p:sp>
        <p:nvSpPr>
          <p:cNvPr id="41" name="Arc 52">
            <a:extLst>
              <a:ext uri="{FF2B5EF4-FFF2-40B4-BE49-F238E27FC236}">
                <a16:creationId xmlns:a16="http://schemas.microsoft.com/office/drawing/2014/main" id="{DB3B309D-29C2-46C2-B6F4-C997DBC2032F}"/>
              </a:ext>
            </a:extLst>
          </p:cNvPr>
          <p:cNvSpPr>
            <a:spLocks/>
          </p:cNvSpPr>
          <p:nvPr/>
        </p:nvSpPr>
        <p:spPr bwMode="auto">
          <a:xfrm flipV="1">
            <a:off x="1979712" y="5062063"/>
            <a:ext cx="1224000" cy="72000"/>
          </a:xfrm>
          <a:custGeom>
            <a:avLst/>
            <a:gdLst>
              <a:gd name="G0" fmla="+- 21237 0 0"/>
              <a:gd name="G1" fmla="+- 21600 0 0"/>
              <a:gd name="G2" fmla="+- 21600 0 0"/>
              <a:gd name="T0" fmla="*/ 0 w 42837"/>
              <a:gd name="T1" fmla="*/ 17659 h 21600"/>
              <a:gd name="T2" fmla="*/ 42837 w 42837"/>
              <a:gd name="T3" fmla="*/ 21600 h 21600"/>
              <a:gd name="T4" fmla="*/ 21237 w 42837"/>
              <a:gd name="T5" fmla="*/ 21600 h 21600"/>
            </a:gdLst>
            <a:ahLst/>
            <a:cxnLst>
              <a:cxn ang="0">
                <a:pos x="T0" y="T1"/>
              </a:cxn>
              <a:cxn ang="0">
                <a:pos x="T2" y="T3"/>
              </a:cxn>
              <a:cxn ang="0">
                <a:pos x="T4" y="T5"/>
              </a:cxn>
            </a:cxnLst>
            <a:rect l="0" t="0" r="r" b="b"/>
            <a:pathLst>
              <a:path w="42837" h="21600" fill="none" extrusionOk="0">
                <a:moveTo>
                  <a:pt x="-1" y="17658"/>
                </a:moveTo>
                <a:cubicBezTo>
                  <a:pt x="1898" y="7424"/>
                  <a:pt x="10827" y="-1"/>
                  <a:pt x="21237" y="0"/>
                </a:cubicBezTo>
                <a:cubicBezTo>
                  <a:pt x="33166" y="0"/>
                  <a:pt x="42837" y="9670"/>
                  <a:pt x="42837" y="21600"/>
                </a:cubicBezTo>
              </a:path>
              <a:path w="42837" h="21600" stroke="0" extrusionOk="0">
                <a:moveTo>
                  <a:pt x="-1" y="17658"/>
                </a:moveTo>
                <a:cubicBezTo>
                  <a:pt x="1898" y="7424"/>
                  <a:pt x="10827" y="-1"/>
                  <a:pt x="21237" y="0"/>
                </a:cubicBezTo>
                <a:cubicBezTo>
                  <a:pt x="33166" y="0"/>
                  <a:pt x="42837" y="9670"/>
                  <a:pt x="42837" y="21600"/>
                </a:cubicBezTo>
                <a:lnTo>
                  <a:pt x="21237" y="21600"/>
                </a:lnTo>
                <a:close/>
              </a:path>
            </a:pathLst>
          </a:custGeom>
          <a:noFill/>
          <a:ln w="28575">
            <a:solidFill>
              <a:srgbClr val="3366FF"/>
            </a:solidFill>
            <a:round/>
            <a:headEnd/>
            <a:tailEnd type="triangle" w="med" len="lg"/>
          </a:ln>
          <a:effectLst/>
        </p:spPr>
        <p:txBody>
          <a:bodyPr wrap="none" anchor="ctr"/>
          <a:lstStyle/>
          <a:p>
            <a:endParaRPr lang="zh-CN" altLang="en-US"/>
          </a:p>
        </p:txBody>
      </p:sp>
      <p:sp>
        <p:nvSpPr>
          <p:cNvPr id="42" name="Arc 53">
            <a:extLst>
              <a:ext uri="{FF2B5EF4-FFF2-40B4-BE49-F238E27FC236}">
                <a16:creationId xmlns:a16="http://schemas.microsoft.com/office/drawing/2014/main" id="{71CFA87E-B1C5-4905-A7ED-B3AF53FE18B7}"/>
              </a:ext>
            </a:extLst>
          </p:cNvPr>
          <p:cNvSpPr>
            <a:spLocks/>
          </p:cNvSpPr>
          <p:nvPr/>
        </p:nvSpPr>
        <p:spPr bwMode="auto">
          <a:xfrm flipV="1">
            <a:off x="1979712" y="5062063"/>
            <a:ext cx="1548000" cy="72000"/>
          </a:xfrm>
          <a:custGeom>
            <a:avLst/>
            <a:gdLst>
              <a:gd name="G0" fmla="+- 21237 0 0"/>
              <a:gd name="G1" fmla="+- 21600 0 0"/>
              <a:gd name="G2" fmla="+- 21600 0 0"/>
              <a:gd name="T0" fmla="*/ 0 w 42837"/>
              <a:gd name="T1" fmla="*/ 17659 h 21600"/>
              <a:gd name="T2" fmla="*/ 42837 w 42837"/>
              <a:gd name="T3" fmla="*/ 21600 h 21600"/>
              <a:gd name="T4" fmla="*/ 21237 w 42837"/>
              <a:gd name="T5" fmla="*/ 21600 h 21600"/>
            </a:gdLst>
            <a:ahLst/>
            <a:cxnLst>
              <a:cxn ang="0">
                <a:pos x="T0" y="T1"/>
              </a:cxn>
              <a:cxn ang="0">
                <a:pos x="T2" y="T3"/>
              </a:cxn>
              <a:cxn ang="0">
                <a:pos x="T4" y="T5"/>
              </a:cxn>
            </a:cxnLst>
            <a:rect l="0" t="0" r="r" b="b"/>
            <a:pathLst>
              <a:path w="42837" h="21600" fill="none" extrusionOk="0">
                <a:moveTo>
                  <a:pt x="-1" y="17658"/>
                </a:moveTo>
                <a:cubicBezTo>
                  <a:pt x="1898" y="7424"/>
                  <a:pt x="10827" y="-1"/>
                  <a:pt x="21237" y="0"/>
                </a:cubicBezTo>
                <a:cubicBezTo>
                  <a:pt x="33166" y="0"/>
                  <a:pt x="42837" y="9670"/>
                  <a:pt x="42837" y="21600"/>
                </a:cubicBezTo>
              </a:path>
              <a:path w="42837" h="21600" stroke="0" extrusionOk="0">
                <a:moveTo>
                  <a:pt x="-1" y="17658"/>
                </a:moveTo>
                <a:cubicBezTo>
                  <a:pt x="1898" y="7424"/>
                  <a:pt x="10827" y="-1"/>
                  <a:pt x="21237" y="0"/>
                </a:cubicBezTo>
                <a:cubicBezTo>
                  <a:pt x="33166" y="0"/>
                  <a:pt x="42837" y="9670"/>
                  <a:pt x="42837" y="21600"/>
                </a:cubicBezTo>
                <a:lnTo>
                  <a:pt x="21237" y="21600"/>
                </a:lnTo>
                <a:close/>
              </a:path>
            </a:pathLst>
          </a:custGeom>
          <a:noFill/>
          <a:ln w="28575">
            <a:solidFill>
              <a:srgbClr val="3366FF"/>
            </a:solidFill>
            <a:round/>
            <a:headEnd/>
            <a:tailEnd type="triangle" w="med" len="lg"/>
          </a:ln>
          <a:effectLst/>
        </p:spPr>
        <p:txBody>
          <a:bodyPr wrap="none" anchor="ctr"/>
          <a:lstStyle/>
          <a:p>
            <a:endParaRPr lang="zh-CN" altLang="en-US"/>
          </a:p>
        </p:txBody>
      </p:sp>
      <p:sp>
        <p:nvSpPr>
          <p:cNvPr id="43" name="Arc 60">
            <a:extLst>
              <a:ext uri="{FF2B5EF4-FFF2-40B4-BE49-F238E27FC236}">
                <a16:creationId xmlns:a16="http://schemas.microsoft.com/office/drawing/2014/main" id="{DE8F4605-CA33-4AA3-A26D-A7AACA716C75}"/>
              </a:ext>
            </a:extLst>
          </p:cNvPr>
          <p:cNvSpPr>
            <a:spLocks/>
          </p:cNvSpPr>
          <p:nvPr/>
        </p:nvSpPr>
        <p:spPr bwMode="auto">
          <a:xfrm flipV="1">
            <a:off x="1979712" y="5062063"/>
            <a:ext cx="1908000" cy="72000"/>
          </a:xfrm>
          <a:custGeom>
            <a:avLst/>
            <a:gdLst>
              <a:gd name="G0" fmla="+- 21237 0 0"/>
              <a:gd name="G1" fmla="+- 21600 0 0"/>
              <a:gd name="G2" fmla="+- 21600 0 0"/>
              <a:gd name="T0" fmla="*/ 0 w 42837"/>
              <a:gd name="T1" fmla="*/ 17659 h 21600"/>
              <a:gd name="T2" fmla="*/ 42837 w 42837"/>
              <a:gd name="T3" fmla="*/ 21600 h 21600"/>
              <a:gd name="T4" fmla="*/ 21237 w 42837"/>
              <a:gd name="T5" fmla="*/ 21600 h 21600"/>
            </a:gdLst>
            <a:ahLst/>
            <a:cxnLst>
              <a:cxn ang="0">
                <a:pos x="T0" y="T1"/>
              </a:cxn>
              <a:cxn ang="0">
                <a:pos x="T2" y="T3"/>
              </a:cxn>
              <a:cxn ang="0">
                <a:pos x="T4" y="T5"/>
              </a:cxn>
            </a:cxnLst>
            <a:rect l="0" t="0" r="r" b="b"/>
            <a:pathLst>
              <a:path w="42837" h="21600" fill="none" extrusionOk="0">
                <a:moveTo>
                  <a:pt x="-1" y="17658"/>
                </a:moveTo>
                <a:cubicBezTo>
                  <a:pt x="1898" y="7424"/>
                  <a:pt x="10827" y="-1"/>
                  <a:pt x="21237" y="0"/>
                </a:cubicBezTo>
                <a:cubicBezTo>
                  <a:pt x="33166" y="0"/>
                  <a:pt x="42837" y="9670"/>
                  <a:pt x="42837" y="21600"/>
                </a:cubicBezTo>
              </a:path>
              <a:path w="42837" h="21600" stroke="0" extrusionOk="0">
                <a:moveTo>
                  <a:pt x="-1" y="17658"/>
                </a:moveTo>
                <a:cubicBezTo>
                  <a:pt x="1898" y="7424"/>
                  <a:pt x="10827" y="-1"/>
                  <a:pt x="21237" y="0"/>
                </a:cubicBezTo>
                <a:cubicBezTo>
                  <a:pt x="33166" y="0"/>
                  <a:pt x="42837" y="9670"/>
                  <a:pt x="42837" y="21600"/>
                </a:cubicBezTo>
                <a:lnTo>
                  <a:pt x="21237" y="21600"/>
                </a:lnTo>
                <a:close/>
              </a:path>
            </a:pathLst>
          </a:custGeom>
          <a:noFill/>
          <a:ln w="28575">
            <a:solidFill>
              <a:srgbClr val="3366FF"/>
            </a:solidFill>
            <a:round/>
            <a:headEnd/>
            <a:tailEnd type="triangle" w="med" len="lg"/>
          </a:ln>
          <a:effectLst/>
        </p:spPr>
        <p:txBody>
          <a:bodyPr wrap="none" anchor="ctr"/>
          <a:lstStyle/>
          <a:p>
            <a:endParaRPr lang="zh-CN" altLang="en-US"/>
          </a:p>
        </p:txBody>
      </p:sp>
      <p:sp>
        <p:nvSpPr>
          <p:cNvPr id="44" name="Arc 61">
            <a:extLst>
              <a:ext uri="{FF2B5EF4-FFF2-40B4-BE49-F238E27FC236}">
                <a16:creationId xmlns:a16="http://schemas.microsoft.com/office/drawing/2014/main" id="{B9854480-FC29-4E63-A9E3-0EA755CBF12B}"/>
              </a:ext>
            </a:extLst>
          </p:cNvPr>
          <p:cNvSpPr>
            <a:spLocks/>
          </p:cNvSpPr>
          <p:nvPr/>
        </p:nvSpPr>
        <p:spPr bwMode="auto">
          <a:xfrm flipV="1">
            <a:off x="1979712" y="5422103"/>
            <a:ext cx="900000" cy="72000"/>
          </a:xfrm>
          <a:custGeom>
            <a:avLst/>
            <a:gdLst>
              <a:gd name="G0" fmla="+- 21237 0 0"/>
              <a:gd name="G1" fmla="+- 21600 0 0"/>
              <a:gd name="G2" fmla="+- 21600 0 0"/>
              <a:gd name="T0" fmla="*/ 0 w 42837"/>
              <a:gd name="T1" fmla="*/ 17659 h 21600"/>
              <a:gd name="T2" fmla="*/ 42837 w 42837"/>
              <a:gd name="T3" fmla="*/ 21600 h 21600"/>
              <a:gd name="T4" fmla="*/ 21237 w 42837"/>
              <a:gd name="T5" fmla="*/ 21600 h 21600"/>
            </a:gdLst>
            <a:ahLst/>
            <a:cxnLst>
              <a:cxn ang="0">
                <a:pos x="T0" y="T1"/>
              </a:cxn>
              <a:cxn ang="0">
                <a:pos x="T2" y="T3"/>
              </a:cxn>
              <a:cxn ang="0">
                <a:pos x="T4" y="T5"/>
              </a:cxn>
            </a:cxnLst>
            <a:rect l="0" t="0" r="r" b="b"/>
            <a:pathLst>
              <a:path w="42837" h="21600" fill="none" extrusionOk="0">
                <a:moveTo>
                  <a:pt x="-1" y="17658"/>
                </a:moveTo>
                <a:cubicBezTo>
                  <a:pt x="1898" y="7424"/>
                  <a:pt x="10827" y="-1"/>
                  <a:pt x="21237" y="0"/>
                </a:cubicBezTo>
                <a:cubicBezTo>
                  <a:pt x="33166" y="0"/>
                  <a:pt x="42837" y="9670"/>
                  <a:pt x="42837" y="21600"/>
                </a:cubicBezTo>
              </a:path>
              <a:path w="42837" h="21600" stroke="0" extrusionOk="0">
                <a:moveTo>
                  <a:pt x="-1" y="17658"/>
                </a:moveTo>
                <a:cubicBezTo>
                  <a:pt x="1898" y="7424"/>
                  <a:pt x="10827" y="-1"/>
                  <a:pt x="21237" y="0"/>
                </a:cubicBezTo>
                <a:cubicBezTo>
                  <a:pt x="33166" y="0"/>
                  <a:pt x="42837" y="9670"/>
                  <a:pt x="42837" y="21600"/>
                </a:cubicBezTo>
                <a:lnTo>
                  <a:pt x="21237" y="21600"/>
                </a:lnTo>
                <a:close/>
              </a:path>
            </a:pathLst>
          </a:custGeom>
          <a:noFill/>
          <a:ln w="28575">
            <a:solidFill>
              <a:srgbClr val="3366FF"/>
            </a:solidFill>
            <a:round/>
            <a:headEnd/>
            <a:tailEnd type="triangle" w="med" len="lg"/>
          </a:ln>
          <a:effectLst/>
        </p:spPr>
        <p:txBody>
          <a:bodyPr wrap="none" anchor="ctr"/>
          <a:lstStyle/>
          <a:p>
            <a:endParaRPr lang="zh-CN" altLang="en-US"/>
          </a:p>
        </p:txBody>
      </p:sp>
      <p:sp>
        <p:nvSpPr>
          <p:cNvPr id="45" name="Arc 62">
            <a:extLst>
              <a:ext uri="{FF2B5EF4-FFF2-40B4-BE49-F238E27FC236}">
                <a16:creationId xmlns:a16="http://schemas.microsoft.com/office/drawing/2014/main" id="{A7202ED6-5F22-436B-B439-CFD6B79F2295}"/>
              </a:ext>
            </a:extLst>
          </p:cNvPr>
          <p:cNvSpPr>
            <a:spLocks/>
          </p:cNvSpPr>
          <p:nvPr/>
        </p:nvSpPr>
        <p:spPr bwMode="auto">
          <a:xfrm flipV="1">
            <a:off x="1979712" y="5422103"/>
            <a:ext cx="1224000" cy="72000"/>
          </a:xfrm>
          <a:custGeom>
            <a:avLst/>
            <a:gdLst>
              <a:gd name="G0" fmla="+- 21237 0 0"/>
              <a:gd name="G1" fmla="+- 21600 0 0"/>
              <a:gd name="G2" fmla="+- 21600 0 0"/>
              <a:gd name="T0" fmla="*/ 0 w 42837"/>
              <a:gd name="T1" fmla="*/ 17659 h 21600"/>
              <a:gd name="T2" fmla="*/ 42837 w 42837"/>
              <a:gd name="T3" fmla="*/ 21600 h 21600"/>
              <a:gd name="T4" fmla="*/ 21237 w 42837"/>
              <a:gd name="T5" fmla="*/ 21600 h 21600"/>
            </a:gdLst>
            <a:ahLst/>
            <a:cxnLst>
              <a:cxn ang="0">
                <a:pos x="T0" y="T1"/>
              </a:cxn>
              <a:cxn ang="0">
                <a:pos x="T2" y="T3"/>
              </a:cxn>
              <a:cxn ang="0">
                <a:pos x="T4" y="T5"/>
              </a:cxn>
            </a:cxnLst>
            <a:rect l="0" t="0" r="r" b="b"/>
            <a:pathLst>
              <a:path w="42837" h="21600" fill="none" extrusionOk="0">
                <a:moveTo>
                  <a:pt x="-1" y="17658"/>
                </a:moveTo>
                <a:cubicBezTo>
                  <a:pt x="1898" y="7424"/>
                  <a:pt x="10827" y="-1"/>
                  <a:pt x="21237" y="0"/>
                </a:cubicBezTo>
                <a:cubicBezTo>
                  <a:pt x="33166" y="0"/>
                  <a:pt x="42837" y="9670"/>
                  <a:pt x="42837" y="21600"/>
                </a:cubicBezTo>
              </a:path>
              <a:path w="42837" h="21600" stroke="0" extrusionOk="0">
                <a:moveTo>
                  <a:pt x="-1" y="17658"/>
                </a:moveTo>
                <a:cubicBezTo>
                  <a:pt x="1898" y="7424"/>
                  <a:pt x="10827" y="-1"/>
                  <a:pt x="21237" y="0"/>
                </a:cubicBezTo>
                <a:cubicBezTo>
                  <a:pt x="33166" y="0"/>
                  <a:pt x="42837" y="9670"/>
                  <a:pt x="42837" y="21600"/>
                </a:cubicBezTo>
                <a:lnTo>
                  <a:pt x="21237" y="21600"/>
                </a:lnTo>
                <a:close/>
              </a:path>
            </a:pathLst>
          </a:custGeom>
          <a:noFill/>
          <a:ln w="28575">
            <a:solidFill>
              <a:srgbClr val="3366FF"/>
            </a:solidFill>
            <a:round/>
            <a:headEnd/>
            <a:tailEnd type="triangle" w="med" len="lg"/>
          </a:ln>
          <a:effectLst/>
        </p:spPr>
        <p:txBody>
          <a:bodyPr wrap="none" anchor="ctr"/>
          <a:lstStyle/>
          <a:p>
            <a:endParaRPr lang="zh-CN" altLang="en-US"/>
          </a:p>
        </p:txBody>
      </p:sp>
      <p:sp>
        <p:nvSpPr>
          <p:cNvPr id="46" name="Arc 63">
            <a:extLst>
              <a:ext uri="{FF2B5EF4-FFF2-40B4-BE49-F238E27FC236}">
                <a16:creationId xmlns:a16="http://schemas.microsoft.com/office/drawing/2014/main" id="{87613DB3-552B-4C63-B7FD-9BB916CDA5EB}"/>
              </a:ext>
            </a:extLst>
          </p:cNvPr>
          <p:cNvSpPr>
            <a:spLocks/>
          </p:cNvSpPr>
          <p:nvPr/>
        </p:nvSpPr>
        <p:spPr bwMode="auto">
          <a:xfrm flipV="1">
            <a:off x="1979712" y="5422103"/>
            <a:ext cx="1548000" cy="72000"/>
          </a:xfrm>
          <a:custGeom>
            <a:avLst/>
            <a:gdLst>
              <a:gd name="G0" fmla="+- 21237 0 0"/>
              <a:gd name="G1" fmla="+- 21600 0 0"/>
              <a:gd name="G2" fmla="+- 21600 0 0"/>
              <a:gd name="T0" fmla="*/ 0 w 42837"/>
              <a:gd name="T1" fmla="*/ 17659 h 21600"/>
              <a:gd name="T2" fmla="*/ 42837 w 42837"/>
              <a:gd name="T3" fmla="*/ 21600 h 21600"/>
              <a:gd name="T4" fmla="*/ 21237 w 42837"/>
              <a:gd name="T5" fmla="*/ 21600 h 21600"/>
            </a:gdLst>
            <a:ahLst/>
            <a:cxnLst>
              <a:cxn ang="0">
                <a:pos x="T0" y="T1"/>
              </a:cxn>
              <a:cxn ang="0">
                <a:pos x="T2" y="T3"/>
              </a:cxn>
              <a:cxn ang="0">
                <a:pos x="T4" y="T5"/>
              </a:cxn>
            </a:cxnLst>
            <a:rect l="0" t="0" r="r" b="b"/>
            <a:pathLst>
              <a:path w="42837" h="21600" fill="none" extrusionOk="0">
                <a:moveTo>
                  <a:pt x="-1" y="17658"/>
                </a:moveTo>
                <a:cubicBezTo>
                  <a:pt x="1898" y="7424"/>
                  <a:pt x="10827" y="-1"/>
                  <a:pt x="21237" y="0"/>
                </a:cubicBezTo>
                <a:cubicBezTo>
                  <a:pt x="33166" y="0"/>
                  <a:pt x="42837" y="9670"/>
                  <a:pt x="42837" y="21600"/>
                </a:cubicBezTo>
              </a:path>
              <a:path w="42837" h="21600" stroke="0" extrusionOk="0">
                <a:moveTo>
                  <a:pt x="-1" y="17658"/>
                </a:moveTo>
                <a:cubicBezTo>
                  <a:pt x="1898" y="7424"/>
                  <a:pt x="10827" y="-1"/>
                  <a:pt x="21237" y="0"/>
                </a:cubicBezTo>
                <a:cubicBezTo>
                  <a:pt x="33166" y="0"/>
                  <a:pt x="42837" y="9670"/>
                  <a:pt x="42837" y="21600"/>
                </a:cubicBezTo>
                <a:lnTo>
                  <a:pt x="21237" y="21600"/>
                </a:lnTo>
                <a:close/>
              </a:path>
            </a:pathLst>
          </a:custGeom>
          <a:noFill/>
          <a:ln w="28575">
            <a:solidFill>
              <a:srgbClr val="3366FF"/>
            </a:solidFill>
            <a:round/>
            <a:headEnd/>
            <a:tailEnd type="triangle" w="med" len="lg"/>
          </a:ln>
          <a:effectLst/>
        </p:spPr>
        <p:txBody>
          <a:bodyPr wrap="none" anchor="ctr"/>
          <a:lstStyle/>
          <a:p>
            <a:endParaRPr lang="zh-CN" altLang="en-US"/>
          </a:p>
        </p:txBody>
      </p:sp>
      <p:sp>
        <p:nvSpPr>
          <p:cNvPr id="47" name="Arc 64">
            <a:extLst>
              <a:ext uri="{FF2B5EF4-FFF2-40B4-BE49-F238E27FC236}">
                <a16:creationId xmlns:a16="http://schemas.microsoft.com/office/drawing/2014/main" id="{44D64B46-29ED-4776-9362-BF610C85F9AE}"/>
              </a:ext>
            </a:extLst>
          </p:cNvPr>
          <p:cNvSpPr>
            <a:spLocks/>
          </p:cNvSpPr>
          <p:nvPr/>
        </p:nvSpPr>
        <p:spPr bwMode="auto">
          <a:xfrm flipV="1">
            <a:off x="1979712" y="5422103"/>
            <a:ext cx="1908000" cy="72000"/>
          </a:xfrm>
          <a:custGeom>
            <a:avLst/>
            <a:gdLst>
              <a:gd name="G0" fmla="+- 21237 0 0"/>
              <a:gd name="G1" fmla="+- 21600 0 0"/>
              <a:gd name="G2" fmla="+- 21600 0 0"/>
              <a:gd name="T0" fmla="*/ 0 w 42837"/>
              <a:gd name="T1" fmla="*/ 17659 h 21600"/>
              <a:gd name="T2" fmla="*/ 42837 w 42837"/>
              <a:gd name="T3" fmla="*/ 21600 h 21600"/>
              <a:gd name="T4" fmla="*/ 21237 w 42837"/>
              <a:gd name="T5" fmla="*/ 21600 h 21600"/>
            </a:gdLst>
            <a:ahLst/>
            <a:cxnLst>
              <a:cxn ang="0">
                <a:pos x="T0" y="T1"/>
              </a:cxn>
              <a:cxn ang="0">
                <a:pos x="T2" y="T3"/>
              </a:cxn>
              <a:cxn ang="0">
                <a:pos x="T4" y="T5"/>
              </a:cxn>
            </a:cxnLst>
            <a:rect l="0" t="0" r="r" b="b"/>
            <a:pathLst>
              <a:path w="42837" h="21600" fill="none" extrusionOk="0">
                <a:moveTo>
                  <a:pt x="-1" y="17658"/>
                </a:moveTo>
                <a:cubicBezTo>
                  <a:pt x="1898" y="7424"/>
                  <a:pt x="10827" y="-1"/>
                  <a:pt x="21237" y="0"/>
                </a:cubicBezTo>
                <a:cubicBezTo>
                  <a:pt x="33166" y="0"/>
                  <a:pt x="42837" y="9670"/>
                  <a:pt x="42837" y="21600"/>
                </a:cubicBezTo>
              </a:path>
              <a:path w="42837" h="21600" stroke="0" extrusionOk="0">
                <a:moveTo>
                  <a:pt x="-1" y="17658"/>
                </a:moveTo>
                <a:cubicBezTo>
                  <a:pt x="1898" y="7424"/>
                  <a:pt x="10827" y="-1"/>
                  <a:pt x="21237" y="0"/>
                </a:cubicBezTo>
                <a:cubicBezTo>
                  <a:pt x="33166" y="0"/>
                  <a:pt x="42837" y="9670"/>
                  <a:pt x="42837" y="21600"/>
                </a:cubicBezTo>
                <a:lnTo>
                  <a:pt x="21237" y="21600"/>
                </a:lnTo>
                <a:close/>
              </a:path>
            </a:pathLst>
          </a:custGeom>
          <a:noFill/>
          <a:ln w="28575">
            <a:solidFill>
              <a:srgbClr val="3366FF"/>
            </a:solidFill>
            <a:round/>
            <a:headEnd/>
            <a:tailEnd type="triangle" w="med" len="lg"/>
          </a:ln>
          <a:effectLst/>
        </p:spPr>
        <p:txBody>
          <a:bodyPr wrap="none" anchor="ctr"/>
          <a:lstStyle/>
          <a:p>
            <a:endParaRPr lang="zh-CN" altLang="en-US"/>
          </a:p>
        </p:txBody>
      </p:sp>
      <p:sp>
        <p:nvSpPr>
          <p:cNvPr id="48" name="Arc 65">
            <a:extLst>
              <a:ext uri="{FF2B5EF4-FFF2-40B4-BE49-F238E27FC236}">
                <a16:creationId xmlns:a16="http://schemas.microsoft.com/office/drawing/2014/main" id="{C06336F5-0E64-47E4-AF6E-CA38BCAF1879}"/>
              </a:ext>
            </a:extLst>
          </p:cNvPr>
          <p:cNvSpPr>
            <a:spLocks/>
          </p:cNvSpPr>
          <p:nvPr/>
        </p:nvSpPr>
        <p:spPr bwMode="auto">
          <a:xfrm flipV="1">
            <a:off x="1979712" y="5782143"/>
            <a:ext cx="900000" cy="72000"/>
          </a:xfrm>
          <a:custGeom>
            <a:avLst/>
            <a:gdLst>
              <a:gd name="G0" fmla="+- 21237 0 0"/>
              <a:gd name="G1" fmla="+- 21600 0 0"/>
              <a:gd name="G2" fmla="+- 21600 0 0"/>
              <a:gd name="T0" fmla="*/ 0 w 42837"/>
              <a:gd name="T1" fmla="*/ 17659 h 21600"/>
              <a:gd name="T2" fmla="*/ 42837 w 42837"/>
              <a:gd name="T3" fmla="*/ 21600 h 21600"/>
              <a:gd name="T4" fmla="*/ 21237 w 42837"/>
              <a:gd name="T5" fmla="*/ 21600 h 21600"/>
            </a:gdLst>
            <a:ahLst/>
            <a:cxnLst>
              <a:cxn ang="0">
                <a:pos x="T0" y="T1"/>
              </a:cxn>
              <a:cxn ang="0">
                <a:pos x="T2" y="T3"/>
              </a:cxn>
              <a:cxn ang="0">
                <a:pos x="T4" y="T5"/>
              </a:cxn>
            </a:cxnLst>
            <a:rect l="0" t="0" r="r" b="b"/>
            <a:pathLst>
              <a:path w="42837" h="21600" fill="none" extrusionOk="0">
                <a:moveTo>
                  <a:pt x="-1" y="17658"/>
                </a:moveTo>
                <a:cubicBezTo>
                  <a:pt x="1898" y="7424"/>
                  <a:pt x="10827" y="-1"/>
                  <a:pt x="21237" y="0"/>
                </a:cubicBezTo>
                <a:cubicBezTo>
                  <a:pt x="33166" y="0"/>
                  <a:pt x="42837" y="9670"/>
                  <a:pt x="42837" y="21600"/>
                </a:cubicBezTo>
              </a:path>
              <a:path w="42837" h="21600" stroke="0" extrusionOk="0">
                <a:moveTo>
                  <a:pt x="-1" y="17658"/>
                </a:moveTo>
                <a:cubicBezTo>
                  <a:pt x="1898" y="7424"/>
                  <a:pt x="10827" y="-1"/>
                  <a:pt x="21237" y="0"/>
                </a:cubicBezTo>
                <a:cubicBezTo>
                  <a:pt x="33166" y="0"/>
                  <a:pt x="42837" y="9670"/>
                  <a:pt x="42837" y="21600"/>
                </a:cubicBezTo>
                <a:lnTo>
                  <a:pt x="21237" y="21600"/>
                </a:lnTo>
                <a:close/>
              </a:path>
            </a:pathLst>
          </a:custGeom>
          <a:noFill/>
          <a:ln w="28575">
            <a:solidFill>
              <a:srgbClr val="3366FF"/>
            </a:solidFill>
            <a:round/>
            <a:headEnd/>
            <a:tailEnd type="triangle" w="med" len="lg"/>
          </a:ln>
          <a:effectLst/>
        </p:spPr>
        <p:txBody>
          <a:bodyPr wrap="none" anchor="ctr"/>
          <a:lstStyle/>
          <a:p>
            <a:endParaRPr lang="zh-CN" altLang="en-US"/>
          </a:p>
        </p:txBody>
      </p:sp>
      <p:sp>
        <p:nvSpPr>
          <p:cNvPr id="49" name="Arc 66">
            <a:extLst>
              <a:ext uri="{FF2B5EF4-FFF2-40B4-BE49-F238E27FC236}">
                <a16:creationId xmlns:a16="http://schemas.microsoft.com/office/drawing/2014/main" id="{A8459349-2845-4560-B2C2-F40BFA2A16F9}"/>
              </a:ext>
            </a:extLst>
          </p:cNvPr>
          <p:cNvSpPr>
            <a:spLocks/>
          </p:cNvSpPr>
          <p:nvPr/>
        </p:nvSpPr>
        <p:spPr bwMode="auto">
          <a:xfrm flipV="1">
            <a:off x="1979712" y="5782143"/>
            <a:ext cx="1224000" cy="72000"/>
          </a:xfrm>
          <a:custGeom>
            <a:avLst/>
            <a:gdLst>
              <a:gd name="G0" fmla="+- 21237 0 0"/>
              <a:gd name="G1" fmla="+- 21600 0 0"/>
              <a:gd name="G2" fmla="+- 21600 0 0"/>
              <a:gd name="T0" fmla="*/ 0 w 42837"/>
              <a:gd name="T1" fmla="*/ 17659 h 21600"/>
              <a:gd name="T2" fmla="*/ 42837 w 42837"/>
              <a:gd name="T3" fmla="*/ 21600 h 21600"/>
              <a:gd name="T4" fmla="*/ 21237 w 42837"/>
              <a:gd name="T5" fmla="*/ 21600 h 21600"/>
            </a:gdLst>
            <a:ahLst/>
            <a:cxnLst>
              <a:cxn ang="0">
                <a:pos x="T0" y="T1"/>
              </a:cxn>
              <a:cxn ang="0">
                <a:pos x="T2" y="T3"/>
              </a:cxn>
              <a:cxn ang="0">
                <a:pos x="T4" y="T5"/>
              </a:cxn>
            </a:cxnLst>
            <a:rect l="0" t="0" r="r" b="b"/>
            <a:pathLst>
              <a:path w="42837" h="21600" fill="none" extrusionOk="0">
                <a:moveTo>
                  <a:pt x="-1" y="17658"/>
                </a:moveTo>
                <a:cubicBezTo>
                  <a:pt x="1898" y="7424"/>
                  <a:pt x="10827" y="-1"/>
                  <a:pt x="21237" y="0"/>
                </a:cubicBezTo>
                <a:cubicBezTo>
                  <a:pt x="33166" y="0"/>
                  <a:pt x="42837" y="9670"/>
                  <a:pt x="42837" y="21600"/>
                </a:cubicBezTo>
              </a:path>
              <a:path w="42837" h="21600" stroke="0" extrusionOk="0">
                <a:moveTo>
                  <a:pt x="-1" y="17658"/>
                </a:moveTo>
                <a:cubicBezTo>
                  <a:pt x="1898" y="7424"/>
                  <a:pt x="10827" y="-1"/>
                  <a:pt x="21237" y="0"/>
                </a:cubicBezTo>
                <a:cubicBezTo>
                  <a:pt x="33166" y="0"/>
                  <a:pt x="42837" y="9670"/>
                  <a:pt x="42837" y="21600"/>
                </a:cubicBezTo>
                <a:lnTo>
                  <a:pt x="21237" y="21600"/>
                </a:lnTo>
                <a:close/>
              </a:path>
            </a:pathLst>
          </a:custGeom>
          <a:noFill/>
          <a:ln w="28575">
            <a:solidFill>
              <a:srgbClr val="3366FF"/>
            </a:solidFill>
            <a:round/>
            <a:headEnd/>
            <a:tailEnd type="triangle" w="med" len="lg"/>
          </a:ln>
          <a:effectLst/>
        </p:spPr>
        <p:txBody>
          <a:bodyPr wrap="none" anchor="ctr"/>
          <a:lstStyle/>
          <a:p>
            <a:endParaRPr lang="zh-CN" altLang="en-US"/>
          </a:p>
        </p:txBody>
      </p:sp>
      <p:sp>
        <p:nvSpPr>
          <p:cNvPr id="50" name="Arc 67">
            <a:extLst>
              <a:ext uri="{FF2B5EF4-FFF2-40B4-BE49-F238E27FC236}">
                <a16:creationId xmlns:a16="http://schemas.microsoft.com/office/drawing/2014/main" id="{B68B3ACB-AFF4-4FA7-AB2D-0EFB1C1A5D54}"/>
              </a:ext>
            </a:extLst>
          </p:cNvPr>
          <p:cNvSpPr>
            <a:spLocks/>
          </p:cNvSpPr>
          <p:nvPr/>
        </p:nvSpPr>
        <p:spPr bwMode="auto">
          <a:xfrm flipV="1">
            <a:off x="1979712" y="5782143"/>
            <a:ext cx="1548000" cy="72000"/>
          </a:xfrm>
          <a:custGeom>
            <a:avLst/>
            <a:gdLst>
              <a:gd name="G0" fmla="+- 21237 0 0"/>
              <a:gd name="G1" fmla="+- 21600 0 0"/>
              <a:gd name="G2" fmla="+- 21600 0 0"/>
              <a:gd name="T0" fmla="*/ 0 w 42837"/>
              <a:gd name="T1" fmla="*/ 17659 h 21600"/>
              <a:gd name="T2" fmla="*/ 42837 w 42837"/>
              <a:gd name="T3" fmla="*/ 21600 h 21600"/>
              <a:gd name="T4" fmla="*/ 21237 w 42837"/>
              <a:gd name="T5" fmla="*/ 21600 h 21600"/>
            </a:gdLst>
            <a:ahLst/>
            <a:cxnLst>
              <a:cxn ang="0">
                <a:pos x="T0" y="T1"/>
              </a:cxn>
              <a:cxn ang="0">
                <a:pos x="T2" y="T3"/>
              </a:cxn>
              <a:cxn ang="0">
                <a:pos x="T4" y="T5"/>
              </a:cxn>
            </a:cxnLst>
            <a:rect l="0" t="0" r="r" b="b"/>
            <a:pathLst>
              <a:path w="42837" h="21600" fill="none" extrusionOk="0">
                <a:moveTo>
                  <a:pt x="-1" y="17658"/>
                </a:moveTo>
                <a:cubicBezTo>
                  <a:pt x="1898" y="7424"/>
                  <a:pt x="10827" y="-1"/>
                  <a:pt x="21237" y="0"/>
                </a:cubicBezTo>
                <a:cubicBezTo>
                  <a:pt x="33166" y="0"/>
                  <a:pt x="42837" y="9670"/>
                  <a:pt x="42837" y="21600"/>
                </a:cubicBezTo>
              </a:path>
              <a:path w="42837" h="21600" stroke="0" extrusionOk="0">
                <a:moveTo>
                  <a:pt x="-1" y="17658"/>
                </a:moveTo>
                <a:cubicBezTo>
                  <a:pt x="1898" y="7424"/>
                  <a:pt x="10827" y="-1"/>
                  <a:pt x="21237" y="0"/>
                </a:cubicBezTo>
                <a:cubicBezTo>
                  <a:pt x="33166" y="0"/>
                  <a:pt x="42837" y="9670"/>
                  <a:pt x="42837" y="21600"/>
                </a:cubicBezTo>
                <a:lnTo>
                  <a:pt x="21237" y="21600"/>
                </a:lnTo>
                <a:close/>
              </a:path>
            </a:pathLst>
          </a:custGeom>
          <a:noFill/>
          <a:ln w="28575">
            <a:solidFill>
              <a:srgbClr val="3366FF"/>
            </a:solidFill>
            <a:round/>
            <a:headEnd/>
            <a:tailEnd type="triangle" w="med" len="lg"/>
          </a:ln>
          <a:effectLst/>
        </p:spPr>
        <p:txBody>
          <a:bodyPr wrap="none" anchor="ctr"/>
          <a:lstStyle/>
          <a:p>
            <a:endParaRPr lang="zh-CN" altLang="en-US"/>
          </a:p>
        </p:txBody>
      </p:sp>
      <p:sp>
        <p:nvSpPr>
          <p:cNvPr id="51" name="Arc 68">
            <a:extLst>
              <a:ext uri="{FF2B5EF4-FFF2-40B4-BE49-F238E27FC236}">
                <a16:creationId xmlns:a16="http://schemas.microsoft.com/office/drawing/2014/main" id="{D2AD1D22-1B88-4057-8CD9-12A0E403691A}"/>
              </a:ext>
            </a:extLst>
          </p:cNvPr>
          <p:cNvSpPr>
            <a:spLocks/>
          </p:cNvSpPr>
          <p:nvPr/>
        </p:nvSpPr>
        <p:spPr bwMode="auto">
          <a:xfrm flipV="1">
            <a:off x="1979712" y="5782143"/>
            <a:ext cx="1908000" cy="72000"/>
          </a:xfrm>
          <a:custGeom>
            <a:avLst/>
            <a:gdLst>
              <a:gd name="G0" fmla="+- 21237 0 0"/>
              <a:gd name="G1" fmla="+- 21600 0 0"/>
              <a:gd name="G2" fmla="+- 21600 0 0"/>
              <a:gd name="T0" fmla="*/ 0 w 42837"/>
              <a:gd name="T1" fmla="*/ 17659 h 21600"/>
              <a:gd name="T2" fmla="*/ 42837 w 42837"/>
              <a:gd name="T3" fmla="*/ 21600 h 21600"/>
              <a:gd name="T4" fmla="*/ 21237 w 42837"/>
              <a:gd name="T5" fmla="*/ 21600 h 21600"/>
            </a:gdLst>
            <a:ahLst/>
            <a:cxnLst>
              <a:cxn ang="0">
                <a:pos x="T0" y="T1"/>
              </a:cxn>
              <a:cxn ang="0">
                <a:pos x="T2" y="T3"/>
              </a:cxn>
              <a:cxn ang="0">
                <a:pos x="T4" y="T5"/>
              </a:cxn>
            </a:cxnLst>
            <a:rect l="0" t="0" r="r" b="b"/>
            <a:pathLst>
              <a:path w="42837" h="21600" fill="none" extrusionOk="0">
                <a:moveTo>
                  <a:pt x="-1" y="17658"/>
                </a:moveTo>
                <a:cubicBezTo>
                  <a:pt x="1898" y="7424"/>
                  <a:pt x="10827" y="-1"/>
                  <a:pt x="21237" y="0"/>
                </a:cubicBezTo>
                <a:cubicBezTo>
                  <a:pt x="33166" y="0"/>
                  <a:pt x="42837" y="9670"/>
                  <a:pt x="42837" y="21600"/>
                </a:cubicBezTo>
              </a:path>
              <a:path w="42837" h="21600" stroke="0" extrusionOk="0">
                <a:moveTo>
                  <a:pt x="-1" y="17658"/>
                </a:moveTo>
                <a:cubicBezTo>
                  <a:pt x="1898" y="7424"/>
                  <a:pt x="10827" y="-1"/>
                  <a:pt x="21237" y="0"/>
                </a:cubicBezTo>
                <a:cubicBezTo>
                  <a:pt x="33166" y="0"/>
                  <a:pt x="42837" y="9670"/>
                  <a:pt x="42837" y="21600"/>
                </a:cubicBezTo>
                <a:lnTo>
                  <a:pt x="21237" y="21600"/>
                </a:lnTo>
                <a:close/>
              </a:path>
            </a:pathLst>
          </a:custGeom>
          <a:noFill/>
          <a:ln w="28575">
            <a:solidFill>
              <a:srgbClr val="3366FF"/>
            </a:solidFill>
            <a:round/>
            <a:headEnd/>
            <a:tailEnd type="triangle" w="med" len="lg"/>
          </a:ln>
          <a:effectLst/>
        </p:spPr>
        <p:txBody>
          <a:bodyPr wrap="none" anchor="ctr"/>
          <a:lstStyle/>
          <a:p>
            <a:endParaRPr lang="zh-CN" altLang="en-US"/>
          </a:p>
        </p:txBody>
      </p:sp>
    </p:spTree>
    <p:extLst>
      <p:ext uri="{BB962C8B-B14F-4D97-AF65-F5344CB8AC3E}">
        <p14:creationId xmlns:p14="http://schemas.microsoft.com/office/powerpoint/2010/main" val="95341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left)">
                                      <p:cBhvr>
                                        <p:cTn id="37"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down)">
                                      <p:cBhvr>
                                        <p:cTn id="51" dur="500"/>
                                        <p:tgtEl>
                                          <p:spTgt spid="2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left)">
                                      <p:cBhvr>
                                        <p:cTn id="56"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wipe(left)">
                                      <p:cBhvr>
                                        <p:cTn id="61"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left)">
                                      <p:cBhvr>
                                        <p:cTn id="66"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left)">
                                      <p:cBhvr>
                                        <p:cTn id="71"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left)">
                                      <p:cBhvr>
                                        <p:cTn id="76"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wipe(left)">
                                      <p:cBhvr>
                                        <p:cTn id="81"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wipe(left)">
                                      <p:cBhvr>
                                        <p:cTn id="86" dur="500"/>
                                        <p:tgtEl>
                                          <p:spTgt spid="45"/>
                                        </p:tgtEl>
                                      </p:cBhvr>
                                    </p:animEffec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wipe(left)">
                                      <p:cBhvr>
                                        <p:cTn id="91"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wipe(left)">
                                      <p:cBhvr>
                                        <p:cTn id="96" dur="500"/>
                                        <p:tgtEl>
                                          <p:spTgt spid="47"/>
                                        </p:tgtEl>
                                      </p:cBhvr>
                                    </p:animEffec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wipe(left)">
                                      <p:cBhvr>
                                        <p:cTn id="101" dur="500"/>
                                        <p:tgtEl>
                                          <p:spTgt spid="26"/>
                                        </p:tgtEl>
                                      </p:cBhvr>
                                    </p:animEffect>
                                  </p:childTnLst>
                                </p:cTn>
                              </p:par>
                            </p:childTnLst>
                          </p:cTn>
                        </p:par>
                        <p:par>
                          <p:cTn id="102" fill="hold">
                            <p:stCondLst>
                              <p:cond delay="500"/>
                            </p:stCondLst>
                            <p:childTnLst>
                              <p:par>
                                <p:cTn id="103" presetID="22" presetClass="entr" presetSubtype="4" fill="hold" nodeType="after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wipe(down)">
                                      <p:cBhvr>
                                        <p:cTn id="105" dur="500"/>
                                        <p:tgtEl>
                                          <p:spTgt spid="30"/>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left)">
                                      <p:cBhvr>
                                        <p:cTn id="110"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49"/>
                                        </p:tgtEl>
                                        <p:attrNameLst>
                                          <p:attrName>style.visibility</p:attrName>
                                        </p:attrNameLst>
                                      </p:cBhvr>
                                      <p:to>
                                        <p:strVal val="visible"/>
                                      </p:to>
                                    </p:set>
                                    <p:animEffect transition="in" filter="wipe(left)">
                                      <p:cBhvr>
                                        <p:cTn id="115"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50"/>
                                        </p:tgtEl>
                                        <p:attrNameLst>
                                          <p:attrName>style.visibility</p:attrName>
                                        </p:attrNameLst>
                                      </p:cBhvr>
                                      <p:to>
                                        <p:strVal val="visible"/>
                                      </p:to>
                                    </p:set>
                                    <p:animEffect transition="in" filter="wipe(left)">
                                      <p:cBhvr>
                                        <p:cTn id="120" dur="5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wipe(left)">
                                      <p:cBhvr>
                                        <p:cTn id="125" dur="500"/>
                                        <p:tgtEl>
                                          <p:spTgt spid="27"/>
                                        </p:tgtEl>
                                      </p:cBhvr>
                                    </p:animEffect>
                                  </p:childTnLst>
                                </p:cTn>
                              </p:par>
                            </p:childTnLst>
                          </p:cTn>
                        </p:par>
                        <p:par>
                          <p:cTn id="126" fill="hold">
                            <p:stCondLst>
                              <p:cond delay="500"/>
                            </p:stCondLst>
                            <p:childTnLst>
                              <p:par>
                                <p:cTn id="127" presetID="22" presetClass="entr" presetSubtype="4" fill="hold" nodeType="afterEffect">
                                  <p:stCondLst>
                                    <p:cond delay="0"/>
                                  </p:stCondLst>
                                  <p:childTnLst>
                                    <p:set>
                                      <p:cBhvr>
                                        <p:cTn id="128" dur="1" fill="hold">
                                          <p:stCondLst>
                                            <p:cond delay="0"/>
                                          </p:stCondLst>
                                        </p:cTn>
                                        <p:tgtEl>
                                          <p:spTgt spid="28"/>
                                        </p:tgtEl>
                                        <p:attrNameLst>
                                          <p:attrName>style.visibility</p:attrName>
                                        </p:attrNameLst>
                                      </p:cBhvr>
                                      <p:to>
                                        <p:strVal val="visible"/>
                                      </p:to>
                                    </p:set>
                                    <p:animEffect transition="in" filter="wipe(down)">
                                      <p:cBhvr>
                                        <p:cTn id="129" dur="500"/>
                                        <p:tgtEl>
                                          <p:spTgt spid="28"/>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51"/>
                                        </p:tgtEl>
                                        <p:attrNameLst>
                                          <p:attrName>style.visibility</p:attrName>
                                        </p:attrNameLst>
                                      </p:cBhvr>
                                      <p:to>
                                        <p:strVal val="visible"/>
                                      </p:to>
                                    </p:set>
                                    <p:animEffect transition="in" filter="wipe(left)">
                                      <p:cBhvr>
                                        <p:cTn id="134"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normAutofit fontScale="90000"/>
          </a:bodyPr>
          <a:lstStyle/>
          <a:p>
            <a:r>
              <a:rPr lang="zh-CN" altLang="en-US" sz="3600" dirty="0"/>
              <a:t>循环的查找</a:t>
            </a:r>
            <a:r>
              <a:rPr lang="en-US" altLang="zh-CN" sz="3600" dirty="0"/>
              <a:t>——</a:t>
            </a:r>
            <a:r>
              <a:rPr lang="en-US" altLang="zh-CN" sz="3100" dirty="0">
                <a:solidFill>
                  <a:srgbClr val="FF0000"/>
                </a:solidFill>
                <a:effectLst>
                  <a:outerShdw blurRad="38100" dist="38100" dir="2700000" algn="tl">
                    <a:srgbClr val="000000"/>
                  </a:outerShdw>
                </a:effectLst>
                <a:latin typeface="Arial" charset="0"/>
                <a:ea typeface="楷体" panose="02010609060101010101" pitchFamily="49" charset="-122"/>
                <a:cs typeface="Courier New" panose="02070309020205020404" pitchFamily="49" charset="0"/>
              </a:rPr>
              <a:t>STEP4 </a:t>
            </a:r>
            <a:r>
              <a:rPr lang="zh-CN" altLang="en-US" sz="3100" dirty="0"/>
              <a:t>是否为可规约流图</a:t>
            </a:r>
            <a:endParaRPr lang="zh-CN" altLang="en-US" sz="3600" dirty="0"/>
          </a:p>
        </p:txBody>
      </p:sp>
      <p:sp>
        <p:nvSpPr>
          <p:cNvPr id="721923" name="Rectangle 3"/>
          <p:cNvSpPr>
            <a:spLocks noGrp="1" noChangeArrowheads="1"/>
          </p:cNvSpPr>
          <p:nvPr>
            <p:ph idx="1"/>
          </p:nvPr>
        </p:nvSpPr>
        <p:spPr/>
        <p:txBody>
          <a:bodyPr/>
          <a:lstStyle/>
          <a:p>
            <a:r>
              <a:rPr lang="zh-CN" altLang="en-US" dirty="0">
                <a:solidFill>
                  <a:srgbClr val="FF0000"/>
                </a:solidFill>
                <a:effectLst>
                  <a:outerShdw blurRad="38100" dist="38100" dir="2700000" algn="tl">
                    <a:srgbClr val="000000"/>
                  </a:outerShdw>
                </a:effectLst>
                <a:latin typeface="黑体" pitchFamily="2" charset="-122"/>
                <a:ea typeface="黑体" pitchFamily="2" charset="-122"/>
              </a:rPr>
              <a:t>可规约流图</a:t>
            </a:r>
            <a:r>
              <a:rPr lang="zh-CN" altLang="en-US" dirty="0"/>
              <a:t>　一个流图被称为可规约的，当且仅当流图中除去回边外，其余的边构成一个无环路流图</a:t>
            </a:r>
          </a:p>
        </p:txBody>
      </p:sp>
      <p:sp>
        <p:nvSpPr>
          <p:cNvPr id="30"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31" name="灯片编号占位符 5"/>
          <p:cNvSpPr>
            <a:spLocks noGrp="1"/>
          </p:cNvSpPr>
          <p:nvPr>
            <p:ph type="sldNum" sz="quarter" idx="12"/>
          </p:nvPr>
        </p:nvSpPr>
        <p:spPr/>
        <p:txBody>
          <a:bodyPr/>
          <a:lstStyle/>
          <a:p>
            <a:fld id="{1F42AB10-7103-4978-B165-93364B16BF04}" type="slidenum">
              <a:rPr lang="en-US" altLang="zh-CN"/>
              <a:pPr/>
              <a:t>17</a:t>
            </a:fld>
            <a:endParaRPr lang="en-US" altLang="zh-CN"/>
          </a:p>
        </p:txBody>
      </p:sp>
      <p:sp>
        <p:nvSpPr>
          <p:cNvPr id="721924" name="Oval 4"/>
          <p:cNvSpPr>
            <a:spLocks noChangeAspect="1" noChangeArrowheads="1"/>
          </p:cNvSpPr>
          <p:nvPr/>
        </p:nvSpPr>
        <p:spPr bwMode="auto">
          <a:xfrm>
            <a:off x="1547912" y="5344294"/>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6</a:t>
            </a:r>
            <a:endParaRPr lang="en-US" altLang="zh-CN" baseline="-25000"/>
          </a:p>
        </p:txBody>
      </p:sp>
      <p:sp>
        <p:nvSpPr>
          <p:cNvPr id="721925" name="Oval 5"/>
          <p:cNvSpPr>
            <a:spLocks noChangeAspect="1" noChangeArrowheads="1"/>
          </p:cNvSpPr>
          <p:nvPr/>
        </p:nvSpPr>
        <p:spPr bwMode="auto">
          <a:xfrm>
            <a:off x="2268538" y="5876106"/>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7</a:t>
            </a:r>
            <a:endParaRPr lang="en-US" altLang="zh-CN" baseline="-25000"/>
          </a:p>
        </p:txBody>
      </p:sp>
      <p:sp>
        <p:nvSpPr>
          <p:cNvPr id="721926" name="Oval 6"/>
          <p:cNvSpPr>
            <a:spLocks noChangeAspect="1" noChangeArrowheads="1"/>
          </p:cNvSpPr>
          <p:nvPr/>
        </p:nvSpPr>
        <p:spPr bwMode="auto">
          <a:xfrm>
            <a:off x="3024188" y="5301431"/>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5</a:t>
            </a:r>
            <a:endParaRPr lang="en-US" altLang="zh-CN" baseline="-25000"/>
          </a:p>
        </p:txBody>
      </p:sp>
      <p:sp>
        <p:nvSpPr>
          <p:cNvPr id="721927" name="Oval 7"/>
          <p:cNvSpPr>
            <a:spLocks noChangeAspect="1" noChangeArrowheads="1"/>
          </p:cNvSpPr>
          <p:nvPr/>
        </p:nvSpPr>
        <p:spPr bwMode="auto">
          <a:xfrm>
            <a:off x="2268538" y="4725169"/>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4</a:t>
            </a:r>
            <a:endParaRPr lang="en-US" altLang="zh-CN" baseline="-25000"/>
          </a:p>
        </p:txBody>
      </p:sp>
      <p:cxnSp>
        <p:nvCxnSpPr>
          <p:cNvPr id="721928" name="AutoShape 8"/>
          <p:cNvCxnSpPr>
            <a:cxnSpLocks noChangeShapeType="1"/>
            <a:stCxn id="721924" idx="4"/>
            <a:endCxn id="721925" idx="1"/>
          </p:cNvCxnSpPr>
          <p:nvPr/>
        </p:nvCxnSpPr>
        <p:spPr bwMode="auto">
          <a:xfrm>
            <a:off x="1763812" y="5776094"/>
            <a:ext cx="567962" cy="163248"/>
          </a:xfrm>
          <a:prstGeom prst="straightConnector1">
            <a:avLst/>
          </a:prstGeom>
          <a:noFill/>
          <a:ln w="19050">
            <a:solidFill>
              <a:srgbClr val="800000"/>
            </a:solidFill>
            <a:round/>
            <a:headEnd/>
            <a:tailEnd type="triangle" w="med" len="lg"/>
          </a:ln>
          <a:effectLst/>
        </p:spPr>
      </p:cxnSp>
      <p:cxnSp>
        <p:nvCxnSpPr>
          <p:cNvPr id="721929" name="AutoShape 9"/>
          <p:cNvCxnSpPr>
            <a:cxnSpLocks noChangeShapeType="1"/>
            <a:stCxn id="721927" idx="5"/>
            <a:endCxn id="721926" idx="1"/>
          </p:cNvCxnSpPr>
          <p:nvPr/>
        </p:nvCxnSpPr>
        <p:spPr bwMode="auto">
          <a:xfrm>
            <a:off x="2636838" y="5102994"/>
            <a:ext cx="450850" cy="252412"/>
          </a:xfrm>
          <a:prstGeom prst="straightConnector1">
            <a:avLst/>
          </a:prstGeom>
          <a:noFill/>
          <a:ln w="19050">
            <a:solidFill>
              <a:srgbClr val="800000"/>
            </a:solidFill>
            <a:round/>
            <a:headEnd/>
            <a:tailEnd type="triangle" w="med" len="lg"/>
          </a:ln>
          <a:effectLst/>
        </p:spPr>
      </p:cxnSp>
      <p:sp>
        <p:nvSpPr>
          <p:cNvPr id="721930" name="Oval 10"/>
          <p:cNvSpPr>
            <a:spLocks noChangeAspect="1" noChangeArrowheads="1"/>
          </p:cNvSpPr>
          <p:nvPr/>
        </p:nvSpPr>
        <p:spPr bwMode="auto">
          <a:xfrm>
            <a:off x="2268538" y="3686944"/>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2</a:t>
            </a:r>
            <a:endParaRPr lang="en-US" altLang="zh-CN" baseline="-25000"/>
          </a:p>
        </p:txBody>
      </p:sp>
      <p:cxnSp>
        <p:nvCxnSpPr>
          <p:cNvPr id="721931" name="AutoShape 11"/>
          <p:cNvCxnSpPr>
            <a:cxnSpLocks noChangeShapeType="1"/>
            <a:stCxn id="721927" idx="3"/>
            <a:endCxn id="721924" idx="0"/>
          </p:cNvCxnSpPr>
          <p:nvPr/>
        </p:nvCxnSpPr>
        <p:spPr bwMode="auto">
          <a:xfrm flipH="1">
            <a:off x="1763812" y="5093733"/>
            <a:ext cx="567962" cy="250561"/>
          </a:xfrm>
          <a:prstGeom prst="straightConnector1">
            <a:avLst/>
          </a:prstGeom>
          <a:noFill/>
          <a:ln w="19050">
            <a:solidFill>
              <a:srgbClr val="800000"/>
            </a:solidFill>
            <a:round/>
            <a:headEnd/>
            <a:tailEnd type="triangle" w="med" len="lg"/>
          </a:ln>
          <a:effectLst/>
        </p:spPr>
      </p:cxnSp>
      <p:cxnSp>
        <p:nvCxnSpPr>
          <p:cNvPr id="721932" name="AutoShape 12"/>
          <p:cNvCxnSpPr>
            <a:cxnSpLocks noChangeShapeType="1"/>
            <a:stCxn id="721930" idx="4"/>
            <a:endCxn id="721927" idx="0"/>
          </p:cNvCxnSpPr>
          <p:nvPr/>
        </p:nvCxnSpPr>
        <p:spPr bwMode="auto">
          <a:xfrm>
            <a:off x="2484438" y="4128269"/>
            <a:ext cx="0" cy="587375"/>
          </a:xfrm>
          <a:prstGeom prst="straightConnector1">
            <a:avLst/>
          </a:prstGeom>
          <a:noFill/>
          <a:ln w="19050">
            <a:solidFill>
              <a:srgbClr val="800000"/>
            </a:solidFill>
            <a:round/>
            <a:headEnd/>
            <a:tailEnd type="triangle" w="med" len="lg"/>
          </a:ln>
          <a:effectLst/>
        </p:spPr>
      </p:cxnSp>
      <p:sp>
        <p:nvSpPr>
          <p:cNvPr id="721933" name="Oval 13"/>
          <p:cNvSpPr>
            <a:spLocks noChangeAspect="1" noChangeArrowheads="1"/>
          </p:cNvSpPr>
          <p:nvPr/>
        </p:nvSpPr>
        <p:spPr bwMode="auto">
          <a:xfrm>
            <a:off x="3024188" y="4220344"/>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3</a:t>
            </a:r>
            <a:endParaRPr lang="en-US" altLang="zh-CN" baseline="-25000"/>
          </a:p>
        </p:txBody>
      </p:sp>
      <p:cxnSp>
        <p:nvCxnSpPr>
          <p:cNvPr id="721934" name="AutoShape 14"/>
          <p:cNvCxnSpPr>
            <a:cxnSpLocks noChangeShapeType="1"/>
            <a:stCxn id="721933" idx="3"/>
            <a:endCxn id="721927" idx="7"/>
          </p:cNvCxnSpPr>
          <p:nvPr/>
        </p:nvCxnSpPr>
        <p:spPr bwMode="auto">
          <a:xfrm flipH="1">
            <a:off x="2636838" y="4598169"/>
            <a:ext cx="450850" cy="180975"/>
          </a:xfrm>
          <a:prstGeom prst="straightConnector1">
            <a:avLst/>
          </a:prstGeom>
          <a:noFill/>
          <a:ln w="19050">
            <a:solidFill>
              <a:srgbClr val="800000"/>
            </a:solidFill>
            <a:round/>
            <a:headEnd/>
            <a:tailEnd type="triangle" w="med" len="lg"/>
          </a:ln>
          <a:effectLst/>
        </p:spPr>
      </p:cxnSp>
      <p:sp>
        <p:nvSpPr>
          <p:cNvPr id="721935" name="Oval 15"/>
          <p:cNvSpPr>
            <a:spLocks noChangeAspect="1" noChangeArrowheads="1"/>
          </p:cNvSpPr>
          <p:nvPr/>
        </p:nvSpPr>
        <p:spPr bwMode="auto">
          <a:xfrm>
            <a:off x="2268538" y="2924944"/>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1</a:t>
            </a:r>
            <a:endParaRPr lang="en-US" altLang="zh-CN" baseline="-25000"/>
          </a:p>
        </p:txBody>
      </p:sp>
      <p:cxnSp>
        <p:nvCxnSpPr>
          <p:cNvPr id="721936" name="AutoShape 16"/>
          <p:cNvCxnSpPr>
            <a:cxnSpLocks noChangeShapeType="1"/>
            <a:stCxn id="721935" idx="4"/>
            <a:endCxn id="721930" idx="0"/>
          </p:cNvCxnSpPr>
          <p:nvPr/>
        </p:nvCxnSpPr>
        <p:spPr bwMode="auto">
          <a:xfrm>
            <a:off x="2484438" y="3366269"/>
            <a:ext cx="0" cy="311150"/>
          </a:xfrm>
          <a:prstGeom prst="straightConnector1">
            <a:avLst/>
          </a:prstGeom>
          <a:noFill/>
          <a:ln w="19050">
            <a:solidFill>
              <a:srgbClr val="800000"/>
            </a:solidFill>
            <a:round/>
            <a:headEnd/>
            <a:tailEnd type="triangle" w="med" len="lg"/>
          </a:ln>
          <a:effectLst/>
        </p:spPr>
      </p:cxnSp>
      <p:cxnSp>
        <p:nvCxnSpPr>
          <p:cNvPr id="721937" name="AutoShape 17"/>
          <p:cNvCxnSpPr>
            <a:cxnSpLocks noChangeShapeType="1"/>
            <a:stCxn id="721930" idx="5"/>
            <a:endCxn id="721933" idx="1"/>
          </p:cNvCxnSpPr>
          <p:nvPr/>
        </p:nvCxnSpPr>
        <p:spPr bwMode="auto">
          <a:xfrm>
            <a:off x="2636838" y="4064769"/>
            <a:ext cx="450850" cy="209550"/>
          </a:xfrm>
          <a:prstGeom prst="straightConnector1">
            <a:avLst/>
          </a:prstGeom>
          <a:noFill/>
          <a:ln w="19050">
            <a:solidFill>
              <a:srgbClr val="800000"/>
            </a:solidFill>
            <a:round/>
            <a:headEnd/>
            <a:tailEnd type="triangle" w="med" len="lg"/>
          </a:ln>
          <a:effectLst/>
        </p:spPr>
      </p:cxnSp>
      <p:cxnSp>
        <p:nvCxnSpPr>
          <p:cNvPr id="721938" name="AutoShape 18"/>
          <p:cNvCxnSpPr>
            <a:cxnSpLocks noChangeShapeType="1"/>
            <a:stCxn id="721926" idx="3"/>
            <a:endCxn id="721925" idx="7"/>
          </p:cNvCxnSpPr>
          <p:nvPr/>
        </p:nvCxnSpPr>
        <p:spPr bwMode="auto">
          <a:xfrm flipH="1">
            <a:off x="2636838" y="5679256"/>
            <a:ext cx="450850" cy="250825"/>
          </a:xfrm>
          <a:prstGeom prst="straightConnector1">
            <a:avLst/>
          </a:prstGeom>
          <a:noFill/>
          <a:ln w="19050">
            <a:solidFill>
              <a:srgbClr val="800000"/>
            </a:solidFill>
            <a:round/>
            <a:headEnd/>
            <a:tailEnd type="triangle" w="med" len="lg"/>
          </a:ln>
          <a:effectLst/>
        </p:spPr>
      </p:cxnSp>
      <p:cxnSp>
        <p:nvCxnSpPr>
          <p:cNvPr id="721939" name="AutoShape 19"/>
          <p:cNvCxnSpPr>
            <a:cxnSpLocks noChangeShapeType="1"/>
            <a:stCxn id="721925" idx="2"/>
            <a:endCxn id="721927" idx="2"/>
          </p:cNvCxnSpPr>
          <p:nvPr/>
        </p:nvCxnSpPr>
        <p:spPr bwMode="auto">
          <a:xfrm rot="10800000" flipH="1">
            <a:off x="2259013" y="4941069"/>
            <a:ext cx="1587" cy="1150937"/>
          </a:xfrm>
          <a:prstGeom prst="curvedConnector3">
            <a:avLst>
              <a:gd name="adj1" fmla="val -58800000"/>
            </a:avLst>
          </a:prstGeom>
          <a:noFill/>
          <a:ln w="19050">
            <a:solidFill>
              <a:srgbClr val="800000"/>
            </a:solidFill>
            <a:round/>
            <a:headEnd/>
            <a:tailEnd type="triangle" w="med" len="lg"/>
          </a:ln>
          <a:effectLst/>
        </p:spPr>
      </p:cxnSp>
      <p:cxnSp>
        <p:nvCxnSpPr>
          <p:cNvPr id="721940" name="AutoShape 20"/>
          <p:cNvCxnSpPr>
            <a:cxnSpLocks noChangeShapeType="1"/>
            <a:stCxn id="721927" idx="2"/>
            <a:endCxn id="721930" idx="2"/>
          </p:cNvCxnSpPr>
          <p:nvPr/>
        </p:nvCxnSpPr>
        <p:spPr bwMode="auto">
          <a:xfrm rot="10800000" flipH="1">
            <a:off x="2259013" y="3902844"/>
            <a:ext cx="1587" cy="1038225"/>
          </a:xfrm>
          <a:prstGeom prst="curvedConnector3">
            <a:avLst>
              <a:gd name="adj1" fmla="val -13800000"/>
            </a:avLst>
          </a:prstGeom>
          <a:noFill/>
          <a:ln w="19050">
            <a:solidFill>
              <a:srgbClr val="800000"/>
            </a:solidFill>
            <a:round/>
            <a:headEnd/>
            <a:tailEnd type="triangle" w="med" len="lg"/>
          </a:ln>
          <a:effectLst/>
        </p:spPr>
      </p:cxnSp>
      <p:cxnSp>
        <p:nvCxnSpPr>
          <p:cNvPr id="721941" name="AutoShape 21"/>
          <p:cNvCxnSpPr>
            <a:cxnSpLocks noChangeShapeType="1"/>
            <a:stCxn id="721924" idx="5"/>
            <a:endCxn id="721924" idx="7"/>
          </p:cNvCxnSpPr>
          <p:nvPr/>
        </p:nvCxnSpPr>
        <p:spPr bwMode="auto">
          <a:xfrm rot="5400000" flipH="1">
            <a:off x="1763812" y="5560194"/>
            <a:ext cx="305328" cy="12700"/>
          </a:xfrm>
          <a:prstGeom prst="curvedConnector5">
            <a:avLst>
              <a:gd name="adj1" fmla="val -13782"/>
              <a:gd name="adj2" fmla="val -2430441"/>
              <a:gd name="adj3" fmla="val 116762"/>
            </a:avLst>
          </a:prstGeom>
          <a:noFill/>
          <a:ln w="19050">
            <a:solidFill>
              <a:srgbClr val="800000"/>
            </a:solidFill>
            <a:round/>
            <a:headEnd/>
            <a:tailEnd type="triangle" w="med" len="lg"/>
          </a:ln>
          <a:effectLst/>
        </p:spPr>
      </p:cxnSp>
      <p:sp>
        <p:nvSpPr>
          <p:cNvPr id="721942" name="Oval 22"/>
          <p:cNvSpPr>
            <a:spLocks noChangeAspect="1" noChangeArrowheads="1"/>
          </p:cNvSpPr>
          <p:nvPr/>
        </p:nvSpPr>
        <p:spPr bwMode="auto">
          <a:xfrm>
            <a:off x="5436096" y="4797425"/>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2</a:t>
            </a:r>
            <a:endParaRPr lang="en-US" altLang="zh-CN" baseline="-25000"/>
          </a:p>
        </p:txBody>
      </p:sp>
      <p:sp>
        <p:nvSpPr>
          <p:cNvPr id="721943" name="Oval 23"/>
          <p:cNvSpPr>
            <a:spLocks noChangeAspect="1" noChangeArrowheads="1"/>
          </p:cNvSpPr>
          <p:nvPr/>
        </p:nvSpPr>
        <p:spPr bwMode="auto">
          <a:xfrm>
            <a:off x="6120308" y="35734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1</a:t>
            </a:r>
            <a:endParaRPr lang="en-US" altLang="zh-CN" baseline="-25000"/>
          </a:p>
        </p:txBody>
      </p:sp>
      <p:cxnSp>
        <p:nvCxnSpPr>
          <p:cNvPr id="721944" name="AutoShape 24"/>
          <p:cNvCxnSpPr>
            <a:cxnSpLocks noChangeShapeType="1"/>
            <a:stCxn id="721943" idx="3"/>
            <a:endCxn id="721942" idx="0"/>
          </p:cNvCxnSpPr>
          <p:nvPr/>
        </p:nvCxnSpPr>
        <p:spPr bwMode="auto">
          <a:xfrm flipH="1">
            <a:off x="5651996" y="3951288"/>
            <a:ext cx="531812" cy="836612"/>
          </a:xfrm>
          <a:prstGeom prst="straightConnector1">
            <a:avLst/>
          </a:prstGeom>
          <a:noFill/>
          <a:ln w="19050">
            <a:solidFill>
              <a:srgbClr val="800000"/>
            </a:solidFill>
            <a:round/>
            <a:headEnd/>
            <a:tailEnd type="triangle" w="med" len="lg"/>
          </a:ln>
          <a:effectLst/>
        </p:spPr>
      </p:cxnSp>
      <p:sp>
        <p:nvSpPr>
          <p:cNvPr id="721945" name="Oval 25"/>
          <p:cNvSpPr>
            <a:spLocks noChangeAspect="1" noChangeArrowheads="1"/>
          </p:cNvSpPr>
          <p:nvPr/>
        </p:nvSpPr>
        <p:spPr bwMode="auto">
          <a:xfrm>
            <a:off x="6804521" y="4797425"/>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3</a:t>
            </a:r>
            <a:endParaRPr lang="en-US" altLang="zh-CN" baseline="-25000"/>
          </a:p>
        </p:txBody>
      </p:sp>
      <p:cxnSp>
        <p:nvCxnSpPr>
          <p:cNvPr id="721947" name="AutoShape 27"/>
          <p:cNvCxnSpPr>
            <a:cxnSpLocks noChangeShapeType="1"/>
            <a:stCxn id="721943" idx="5"/>
            <a:endCxn id="721945" idx="0"/>
          </p:cNvCxnSpPr>
          <p:nvPr/>
        </p:nvCxnSpPr>
        <p:spPr bwMode="auto">
          <a:xfrm>
            <a:off x="6488608" y="3951288"/>
            <a:ext cx="531813" cy="836612"/>
          </a:xfrm>
          <a:prstGeom prst="straightConnector1">
            <a:avLst/>
          </a:prstGeom>
          <a:noFill/>
          <a:ln w="19050">
            <a:solidFill>
              <a:srgbClr val="800000"/>
            </a:solidFill>
            <a:round/>
            <a:headEnd/>
            <a:tailEnd type="triangle" w="med" len="lg"/>
          </a:ln>
          <a:effectLst/>
        </p:spPr>
      </p:cxnSp>
      <p:cxnSp>
        <p:nvCxnSpPr>
          <p:cNvPr id="721950" name="AutoShape 30"/>
          <p:cNvCxnSpPr>
            <a:cxnSpLocks noChangeShapeType="1"/>
            <a:stCxn id="721945" idx="3"/>
            <a:endCxn id="721942" idx="5"/>
          </p:cNvCxnSpPr>
          <p:nvPr/>
        </p:nvCxnSpPr>
        <p:spPr bwMode="auto">
          <a:xfrm rot="5400000">
            <a:off x="6335415" y="4644231"/>
            <a:ext cx="1588" cy="1063625"/>
          </a:xfrm>
          <a:prstGeom prst="curvedConnector3">
            <a:avLst>
              <a:gd name="adj1" fmla="val 9400000"/>
            </a:avLst>
          </a:prstGeom>
          <a:noFill/>
          <a:ln w="19050">
            <a:solidFill>
              <a:srgbClr val="800000"/>
            </a:solidFill>
            <a:round/>
            <a:headEnd/>
            <a:tailEnd type="triangle" w="med" len="lg"/>
          </a:ln>
          <a:effectLst/>
        </p:spPr>
      </p:cxnSp>
      <p:cxnSp>
        <p:nvCxnSpPr>
          <p:cNvPr id="721951" name="AutoShape 31"/>
          <p:cNvCxnSpPr>
            <a:cxnSpLocks noChangeShapeType="1"/>
            <a:stCxn id="721942" idx="7"/>
            <a:endCxn id="721945" idx="1"/>
          </p:cNvCxnSpPr>
          <p:nvPr/>
        </p:nvCxnSpPr>
        <p:spPr bwMode="auto">
          <a:xfrm rot="5400000" flipV="1">
            <a:off x="6335415" y="4320381"/>
            <a:ext cx="1588" cy="1063625"/>
          </a:xfrm>
          <a:prstGeom prst="curvedConnector3">
            <a:avLst>
              <a:gd name="adj1" fmla="val -10300000"/>
            </a:avLst>
          </a:prstGeom>
          <a:noFill/>
          <a:ln w="19050">
            <a:solidFill>
              <a:srgbClr val="800000"/>
            </a:solidFill>
            <a:round/>
            <a:headEnd/>
            <a:tailEnd type="triangle" w="med" len="lg"/>
          </a:ln>
          <a:effectLst/>
        </p:spPr>
      </p:cxnSp>
    </p:spTree>
    <p:extLst>
      <p:ext uri="{BB962C8B-B14F-4D97-AF65-F5344CB8AC3E}">
        <p14:creationId xmlns:p14="http://schemas.microsoft.com/office/powerpoint/2010/main" val="346892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721939"/>
                                        </p:tgtEl>
                                      </p:cBhvr>
                                    </p:animEffect>
                                    <p:set>
                                      <p:cBhvr>
                                        <p:cTn id="7" dur="1" fill="hold">
                                          <p:stCondLst>
                                            <p:cond delay="499"/>
                                          </p:stCondLst>
                                        </p:cTn>
                                        <p:tgtEl>
                                          <p:spTgt spid="721939"/>
                                        </p:tgtEl>
                                        <p:attrNameLst>
                                          <p:attrName>style.visibility</p:attrName>
                                        </p:attrNameLst>
                                      </p:cBhvr>
                                      <p:to>
                                        <p:strVal val="hidden"/>
                                      </p:to>
                                    </p:set>
                                  </p:childTnLst>
                                </p:cTn>
                              </p:par>
                            </p:childTnLst>
                          </p:cTn>
                        </p:par>
                        <p:par>
                          <p:cTn id="8" fill="hold">
                            <p:stCondLst>
                              <p:cond delay="500"/>
                            </p:stCondLst>
                            <p:childTnLst>
                              <p:par>
                                <p:cTn id="9" presetID="22" presetClass="exit" presetSubtype="4" fill="hold" nodeType="afterEffect">
                                  <p:stCondLst>
                                    <p:cond delay="0"/>
                                  </p:stCondLst>
                                  <p:childTnLst>
                                    <p:animEffect transition="out" filter="wipe(down)">
                                      <p:cBhvr>
                                        <p:cTn id="10" dur="1000"/>
                                        <p:tgtEl>
                                          <p:spTgt spid="721941"/>
                                        </p:tgtEl>
                                      </p:cBhvr>
                                    </p:animEffect>
                                    <p:set>
                                      <p:cBhvr>
                                        <p:cTn id="11" dur="1" fill="hold">
                                          <p:stCondLst>
                                            <p:cond delay="999"/>
                                          </p:stCondLst>
                                        </p:cTn>
                                        <p:tgtEl>
                                          <p:spTgt spid="721941"/>
                                        </p:tgtEl>
                                        <p:attrNameLst>
                                          <p:attrName>style.visibility</p:attrName>
                                        </p:attrNameLst>
                                      </p:cBhvr>
                                      <p:to>
                                        <p:strVal val="hidden"/>
                                      </p:to>
                                    </p:set>
                                  </p:childTnLst>
                                  <p:subTnLst>
                                    <p:set>
                                      <p:cBhvr override="childStyle">
                                        <p:cTn dur="1" fill="hold" display="0" masterRel="nextClick" afterEffect="1"/>
                                        <p:tgtEl>
                                          <p:spTgt spid="721941"/>
                                        </p:tgtEl>
                                        <p:attrNameLst>
                                          <p:attrName>style.visibility</p:attrName>
                                        </p:attrNameLst>
                                      </p:cBhvr>
                                      <p:to>
                                        <p:strVal val="hidden"/>
                                      </p:to>
                                    </p:set>
                                  </p:subTnLst>
                                </p:cTn>
                              </p:par>
                            </p:childTnLst>
                          </p:cTn>
                        </p:par>
                        <p:par>
                          <p:cTn id="12" fill="hold">
                            <p:stCondLst>
                              <p:cond delay="1500"/>
                            </p:stCondLst>
                            <p:childTnLst>
                              <p:par>
                                <p:cTn id="13" presetID="22" presetClass="exit" presetSubtype="4" fill="hold" nodeType="afterEffect">
                                  <p:stCondLst>
                                    <p:cond delay="0"/>
                                  </p:stCondLst>
                                  <p:childTnLst>
                                    <p:animEffect transition="out" filter="wipe(down)">
                                      <p:cBhvr>
                                        <p:cTn id="14" dur="500"/>
                                        <p:tgtEl>
                                          <p:spTgt spid="721940"/>
                                        </p:tgtEl>
                                      </p:cBhvr>
                                    </p:animEffect>
                                    <p:set>
                                      <p:cBhvr>
                                        <p:cTn id="15" dur="1" fill="hold">
                                          <p:stCondLst>
                                            <p:cond delay="499"/>
                                          </p:stCondLst>
                                        </p:cTn>
                                        <p:tgtEl>
                                          <p:spTgt spid="721940"/>
                                        </p:tgtEl>
                                        <p:attrNameLst>
                                          <p:attrName>style.visibility</p:attrName>
                                        </p:attrNameLst>
                                      </p:cBhvr>
                                      <p:to>
                                        <p:strVal val="hidden"/>
                                      </p:to>
                                    </p:set>
                                  </p:childTnLst>
                                  <p:subTnLst>
                                    <p:set>
                                      <p:cBhvr override="childStyle">
                                        <p:cTn dur="1" fill="hold" display="0" masterRel="nextClick" afterEffect="1"/>
                                        <p:tgtEl>
                                          <p:spTgt spid="7219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785C3-C40A-4801-8B47-4DBCAB2B64E0}"/>
              </a:ext>
            </a:extLst>
          </p:cNvPr>
          <p:cNvSpPr>
            <a:spLocks noGrp="1"/>
          </p:cNvSpPr>
          <p:nvPr>
            <p:ph type="title"/>
          </p:nvPr>
        </p:nvSpPr>
        <p:spPr/>
        <p:txBody>
          <a:bodyPr>
            <a:noAutofit/>
          </a:bodyPr>
          <a:lstStyle/>
          <a:p>
            <a:r>
              <a:rPr lang="zh-CN" altLang="en-US" sz="3200" dirty="0"/>
              <a:t>循环的查找</a:t>
            </a:r>
            <a:r>
              <a:rPr lang="en-US" altLang="zh-CN" sz="3200" dirty="0"/>
              <a:t>——</a:t>
            </a:r>
            <a:r>
              <a:rPr lang="en-US" altLang="zh-CN" sz="2800" dirty="0">
                <a:solidFill>
                  <a:srgbClr val="FF0000"/>
                </a:solidFill>
                <a:effectLst>
                  <a:outerShdw blurRad="38100" dist="38100" dir="2700000" algn="tl">
                    <a:srgbClr val="000000"/>
                  </a:outerShdw>
                </a:effectLst>
                <a:latin typeface="Arial" charset="0"/>
                <a:ea typeface="楷体" panose="02010609060101010101" pitchFamily="49" charset="-122"/>
                <a:cs typeface="Courier New" panose="02070309020205020404" pitchFamily="49" charset="0"/>
              </a:rPr>
              <a:t>STEP5</a:t>
            </a:r>
            <a:r>
              <a:rPr lang="en-US" altLang="zh-CN" sz="2800" dirty="0"/>
              <a:t> </a:t>
            </a:r>
            <a:r>
              <a:rPr lang="zh-CN" altLang="en-US" sz="2800" dirty="0"/>
              <a:t>根据回边找循环</a:t>
            </a:r>
            <a:endParaRPr lang="zh-CN" altLang="en-US" sz="3200" dirty="0"/>
          </a:p>
        </p:txBody>
      </p:sp>
      <p:sp>
        <p:nvSpPr>
          <p:cNvPr id="715779" name="Rectangle 3"/>
          <p:cNvSpPr>
            <a:spLocks noGrp="1" noChangeArrowheads="1"/>
          </p:cNvSpPr>
          <p:nvPr>
            <p:ph idx="1"/>
          </p:nvPr>
        </p:nvSpPr>
        <p:spPr/>
        <p:txBody>
          <a:bodyPr/>
          <a:lstStyle/>
          <a:p>
            <a:r>
              <a:rPr lang="zh-CN" altLang="en-US" sz="2400" dirty="0"/>
              <a:t>如果已知有向边</a:t>
            </a:r>
            <a:r>
              <a:rPr lang="en-US" altLang="zh-CN" sz="2400" dirty="0" err="1"/>
              <a:t>n</a:t>
            </a:r>
            <a:r>
              <a:rPr lang="en-US" altLang="zh-CN" sz="2400" dirty="0" err="1">
                <a:cs typeface="Arial" charset="0"/>
              </a:rPr>
              <a:t>→d</a:t>
            </a:r>
            <a:r>
              <a:rPr lang="zh-CN" altLang="en-US" sz="2400" dirty="0">
                <a:cs typeface="Arial" charset="0"/>
              </a:rPr>
              <a:t>是回边，则该循环就是由</a:t>
            </a:r>
            <a:r>
              <a:rPr lang="zh-CN" altLang="en-US"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结点</a:t>
            </a:r>
            <a:r>
              <a:rPr lang="en-US" altLang="zh-CN"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d</a:t>
            </a:r>
            <a:r>
              <a:rPr lang="zh-CN" altLang="en-US" sz="2400" dirty="0">
                <a:cs typeface="Arial" charset="0"/>
              </a:rPr>
              <a:t>、</a:t>
            </a:r>
            <a:r>
              <a:rPr lang="zh-CN" altLang="en-US"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结点</a:t>
            </a:r>
            <a:r>
              <a:rPr lang="en-US" altLang="zh-CN"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n </a:t>
            </a:r>
            <a:r>
              <a:rPr lang="zh-CN" altLang="en-US" sz="2400" dirty="0">
                <a:cs typeface="Arial" charset="0"/>
              </a:rPr>
              <a:t>以及 </a:t>
            </a:r>
            <a:r>
              <a:rPr lang="zh-CN" altLang="en-US"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能够到达</a:t>
            </a:r>
            <a:r>
              <a:rPr lang="en-US" altLang="zh-CN"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n</a:t>
            </a:r>
            <a:r>
              <a:rPr lang="zh-CN" altLang="en-US"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但不经过</a:t>
            </a:r>
            <a:r>
              <a:rPr lang="en-US" altLang="zh-CN"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d</a:t>
            </a:r>
            <a:r>
              <a:rPr lang="zh-CN" altLang="en-US"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的通路上的所有结点</a:t>
            </a:r>
            <a:r>
              <a:rPr lang="zh-CN" altLang="en-US" sz="2400" dirty="0">
                <a:cs typeface="Arial" charset="0"/>
              </a:rPr>
              <a:t>组成，并且 </a:t>
            </a:r>
            <a:r>
              <a:rPr lang="en-US" altLang="zh-CN"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d</a:t>
            </a:r>
            <a:r>
              <a:rPr lang="zh-CN" altLang="en-US"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是该循环的唯一入口结点</a:t>
            </a:r>
          </a:p>
          <a:p>
            <a:pPr marL="68580" indent="0">
              <a:buNone/>
            </a:pPr>
            <a:r>
              <a:rPr lang="zh-CN" altLang="en-US" sz="2400" dirty="0">
                <a:cs typeface="Arial" charset="0"/>
              </a:rPr>
              <a:t>例如</a:t>
            </a:r>
          </a:p>
          <a:p>
            <a:pPr lvl="1"/>
            <a:r>
              <a:rPr lang="en-US" altLang="zh-CN" sz="2000" dirty="0"/>
              <a:t>6</a:t>
            </a:r>
            <a:r>
              <a:rPr lang="en-US" altLang="en-US" sz="2000" dirty="0"/>
              <a:t>→</a:t>
            </a:r>
            <a:r>
              <a:rPr lang="en-US" altLang="zh-CN" sz="2000" dirty="0"/>
              <a:t>6</a:t>
            </a:r>
            <a:r>
              <a:rPr lang="zh-CN" altLang="en-US" sz="2000" dirty="0"/>
              <a:t>回边</a:t>
            </a:r>
          </a:p>
          <a:p>
            <a:pPr lvl="2"/>
            <a:r>
              <a:rPr lang="en-US" altLang="zh-CN" sz="2000" dirty="0"/>
              <a:t>{ 6 }</a:t>
            </a:r>
          </a:p>
          <a:p>
            <a:pPr lvl="1"/>
            <a:r>
              <a:rPr lang="en-US" altLang="zh-CN" sz="2000" dirty="0"/>
              <a:t>7</a:t>
            </a:r>
            <a:r>
              <a:rPr lang="en-US" altLang="en-US" sz="2000" dirty="0"/>
              <a:t>→</a:t>
            </a:r>
            <a:r>
              <a:rPr lang="en-US" altLang="zh-CN" sz="2000" dirty="0"/>
              <a:t>4</a:t>
            </a:r>
            <a:r>
              <a:rPr lang="zh-CN" altLang="en-US" sz="2000" dirty="0"/>
              <a:t>回边</a:t>
            </a:r>
          </a:p>
          <a:p>
            <a:pPr lvl="2"/>
            <a:r>
              <a:rPr lang="en-US" altLang="zh-CN" sz="2000" dirty="0"/>
              <a:t>{4,5,6,7}</a:t>
            </a:r>
          </a:p>
          <a:p>
            <a:pPr lvl="1"/>
            <a:r>
              <a:rPr lang="en-US" altLang="zh-CN" sz="2000" dirty="0"/>
              <a:t>4</a:t>
            </a:r>
            <a:r>
              <a:rPr lang="en-US" altLang="en-US" sz="2000" dirty="0"/>
              <a:t>→</a:t>
            </a:r>
            <a:r>
              <a:rPr lang="en-US" altLang="zh-CN" sz="2000" dirty="0"/>
              <a:t>2</a:t>
            </a:r>
            <a:r>
              <a:rPr lang="zh-CN" altLang="en-US" sz="2000" dirty="0"/>
              <a:t>回边</a:t>
            </a:r>
            <a:endParaRPr lang="zh-CN" altLang="en-US" dirty="0"/>
          </a:p>
        </p:txBody>
      </p:sp>
      <p:sp>
        <p:nvSpPr>
          <p:cNvPr id="29"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30" name="灯片编号占位符 5"/>
          <p:cNvSpPr>
            <a:spLocks noGrp="1"/>
          </p:cNvSpPr>
          <p:nvPr>
            <p:ph type="sldNum" sz="quarter" idx="12"/>
          </p:nvPr>
        </p:nvSpPr>
        <p:spPr/>
        <p:txBody>
          <a:bodyPr/>
          <a:lstStyle/>
          <a:p>
            <a:fld id="{07242289-4EE1-49A6-97C9-C1DA9A78FF4D}" type="slidenum">
              <a:rPr lang="en-US" altLang="zh-CN"/>
              <a:pPr/>
              <a:t>18</a:t>
            </a:fld>
            <a:endParaRPr lang="en-US" altLang="zh-CN"/>
          </a:p>
        </p:txBody>
      </p:sp>
      <p:sp>
        <p:nvSpPr>
          <p:cNvPr id="715780" name="Oval 4"/>
          <p:cNvSpPr>
            <a:spLocks noChangeAspect="1" noChangeArrowheads="1"/>
          </p:cNvSpPr>
          <p:nvPr/>
        </p:nvSpPr>
        <p:spPr bwMode="auto">
          <a:xfrm>
            <a:off x="6013450" y="5200650"/>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6</a:t>
            </a:r>
            <a:endParaRPr lang="en-US" altLang="zh-CN" baseline="-25000"/>
          </a:p>
        </p:txBody>
      </p:sp>
      <p:sp>
        <p:nvSpPr>
          <p:cNvPr id="715781" name="Oval 5"/>
          <p:cNvSpPr>
            <a:spLocks noChangeAspect="1" noChangeArrowheads="1"/>
          </p:cNvSpPr>
          <p:nvPr/>
        </p:nvSpPr>
        <p:spPr bwMode="auto">
          <a:xfrm>
            <a:off x="6732588" y="57324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7</a:t>
            </a:r>
            <a:endParaRPr lang="en-US" altLang="zh-CN" baseline="-25000"/>
          </a:p>
        </p:txBody>
      </p:sp>
      <p:sp>
        <p:nvSpPr>
          <p:cNvPr id="715782" name="Oval 6"/>
          <p:cNvSpPr>
            <a:spLocks noChangeAspect="1" noChangeArrowheads="1"/>
          </p:cNvSpPr>
          <p:nvPr/>
        </p:nvSpPr>
        <p:spPr bwMode="auto">
          <a:xfrm>
            <a:off x="7524750" y="5157788"/>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5</a:t>
            </a:r>
            <a:endParaRPr lang="en-US" altLang="zh-CN" baseline="-25000"/>
          </a:p>
        </p:txBody>
      </p:sp>
      <p:sp>
        <p:nvSpPr>
          <p:cNvPr id="715783" name="Oval 7"/>
          <p:cNvSpPr>
            <a:spLocks noChangeAspect="1" noChangeArrowheads="1"/>
          </p:cNvSpPr>
          <p:nvPr/>
        </p:nvSpPr>
        <p:spPr bwMode="auto">
          <a:xfrm>
            <a:off x="6732588" y="4581525"/>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4</a:t>
            </a:r>
            <a:endParaRPr lang="en-US" altLang="zh-CN" baseline="-25000"/>
          </a:p>
        </p:txBody>
      </p:sp>
      <p:cxnSp>
        <p:nvCxnSpPr>
          <p:cNvPr id="715784" name="AutoShape 8"/>
          <p:cNvCxnSpPr>
            <a:cxnSpLocks noChangeShapeType="1"/>
            <a:stCxn id="715780" idx="4"/>
            <a:endCxn id="715781" idx="1"/>
          </p:cNvCxnSpPr>
          <p:nvPr/>
        </p:nvCxnSpPr>
        <p:spPr bwMode="auto">
          <a:xfrm>
            <a:off x="6229350" y="5641975"/>
            <a:ext cx="566738" cy="144463"/>
          </a:xfrm>
          <a:prstGeom prst="straightConnector1">
            <a:avLst/>
          </a:prstGeom>
          <a:noFill/>
          <a:ln w="19050">
            <a:solidFill>
              <a:srgbClr val="800000"/>
            </a:solidFill>
            <a:round/>
            <a:headEnd/>
            <a:tailEnd type="triangle" w="med" len="lg"/>
          </a:ln>
          <a:effectLst/>
        </p:spPr>
      </p:cxnSp>
      <p:cxnSp>
        <p:nvCxnSpPr>
          <p:cNvPr id="715785" name="AutoShape 9"/>
          <p:cNvCxnSpPr>
            <a:cxnSpLocks noChangeShapeType="1"/>
            <a:stCxn id="715783" idx="5"/>
            <a:endCxn id="715782" idx="1"/>
          </p:cNvCxnSpPr>
          <p:nvPr/>
        </p:nvCxnSpPr>
        <p:spPr bwMode="auto">
          <a:xfrm>
            <a:off x="7100888" y="4959350"/>
            <a:ext cx="487362" cy="252413"/>
          </a:xfrm>
          <a:prstGeom prst="straightConnector1">
            <a:avLst/>
          </a:prstGeom>
          <a:noFill/>
          <a:ln w="19050">
            <a:solidFill>
              <a:srgbClr val="800000"/>
            </a:solidFill>
            <a:round/>
            <a:headEnd/>
            <a:tailEnd type="triangle" w="med" len="lg"/>
          </a:ln>
          <a:effectLst/>
        </p:spPr>
      </p:cxnSp>
      <p:sp>
        <p:nvSpPr>
          <p:cNvPr id="715786" name="Oval 10"/>
          <p:cNvSpPr>
            <a:spLocks noChangeAspect="1" noChangeArrowheads="1"/>
          </p:cNvSpPr>
          <p:nvPr/>
        </p:nvSpPr>
        <p:spPr bwMode="auto">
          <a:xfrm>
            <a:off x="6732588" y="3543300"/>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2</a:t>
            </a:r>
            <a:endParaRPr lang="en-US" altLang="zh-CN" baseline="-25000"/>
          </a:p>
        </p:txBody>
      </p:sp>
      <p:cxnSp>
        <p:nvCxnSpPr>
          <p:cNvPr id="715787" name="AutoShape 11"/>
          <p:cNvCxnSpPr>
            <a:cxnSpLocks noChangeShapeType="1"/>
            <a:stCxn id="715783" idx="3"/>
            <a:endCxn id="715780" idx="0"/>
          </p:cNvCxnSpPr>
          <p:nvPr/>
        </p:nvCxnSpPr>
        <p:spPr bwMode="auto">
          <a:xfrm flipH="1">
            <a:off x="6229350" y="4959350"/>
            <a:ext cx="566738" cy="231775"/>
          </a:xfrm>
          <a:prstGeom prst="straightConnector1">
            <a:avLst/>
          </a:prstGeom>
          <a:noFill/>
          <a:ln w="19050">
            <a:solidFill>
              <a:srgbClr val="800000"/>
            </a:solidFill>
            <a:round/>
            <a:headEnd/>
            <a:tailEnd type="triangle" w="med" len="lg"/>
          </a:ln>
          <a:effectLst/>
        </p:spPr>
      </p:cxnSp>
      <p:cxnSp>
        <p:nvCxnSpPr>
          <p:cNvPr id="715788" name="AutoShape 12"/>
          <p:cNvCxnSpPr>
            <a:cxnSpLocks noChangeShapeType="1"/>
            <a:stCxn id="715786" idx="4"/>
            <a:endCxn id="715783" idx="0"/>
          </p:cNvCxnSpPr>
          <p:nvPr/>
        </p:nvCxnSpPr>
        <p:spPr bwMode="auto">
          <a:xfrm>
            <a:off x="6948488" y="3984625"/>
            <a:ext cx="0" cy="587375"/>
          </a:xfrm>
          <a:prstGeom prst="straightConnector1">
            <a:avLst/>
          </a:prstGeom>
          <a:noFill/>
          <a:ln w="19050">
            <a:solidFill>
              <a:srgbClr val="800000"/>
            </a:solidFill>
            <a:round/>
            <a:headEnd/>
            <a:tailEnd type="triangle" w="med" len="lg"/>
          </a:ln>
          <a:effectLst/>
        </p:spPr>
      </p:cxnSp>
      <p:sp>
        <p:nvSpPr>
          <p:cNvPr id="715789" name="Oval 13"/>
          <p:cNvSpPr>
            <a:spLocks noChangeAspect="1" noChangeArrowheads="1"/>
          </p:cNvSpPr>
          <p:nvPr/>
        </p:nvSpPr>
        <p:spPr bwMode="auto">
          <a:xfrm>
            <a:off x="7524750" y="4076700"/>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3</a:t>
            </a:r>
            <a:endParaRPr lang="en-US" altLang="zh-CN" baseline="-25000"/>
          </a:p>
        </p:txBody>
      </p:sp>
      <p:cxnSp>
        <p:nvCxnSpPr>
          <p:cNvPr id="715790" name="AutoShape 14"/>
          <p:cNvCxnSpPr>
            <a:cxnSpLocks noChangeShapeType="1"/>
            <a:stCxn id="715789" idx="3"/>
            <a:endCxn id="715783" idx="7"/>
          </p:cNvCxnSpPr>
          <p:nvPr/>
        </p:nvCxnSpPr>
        <p:spPr bwMode="auto">
          <a:xfrm flipH="1">
            <a:off x="7100888" y="4454525"/>
            <a:ext cx="487362" cy="180975"/>
          </a:xfrm>
          <a:prstGeom prst="straightConnector1">
            <a:avLst/>
          </a:prstGeom>
          <a:noFill/>
          <a:ln w="19050">
            <a:solidFill>
              <a:srgbClr val="800000"/>
            </a:solidFill>
            <a:round/>
            <a:headEnd/>
            <a:tailEnd type="triangle" w="med" len="lg"/>
          </a:ln>
          <a:effectLst/>
        </p:spPr>
      </p:cxnSp>
      <p:sp>
        <p:nvSpPr>
          <p:cNvPr id="715791" name="Oval 15"/>
          <p:cNvSpPr>
            <a:spLocks noChangeAspect="1" noChangeArrowheads="1"/>
          </p:cNvSpPr>
          <p:nvPr/>
        </p:nvSpPr>
        <p:spPr bwMode="auto">
          <a:xfrm>
            <a:off x="6732588" y="2781300"/>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1</a:t>
            </a:r>
            <a:endParaRPr lang="en-US" altLang="zh-CN" baseline="-25000"/>
          </a:p>
        </p:txBody>
      </p:sp>
      <p:cxnSp>
        <p:nvCxnSpPr>
          <p:cNvPr id="715792" name="AutoShape 16"/>
          <p:cNvCxnSpPr>
            <a:cxnSpLocks noChangeShapeType="1"/>
            <a:stCxn id="715791" idx="4"/>
            <a:endCxn id="715786" idx="0"/>
          </p:cNvCxnSpPr>
          <p:nvPr/>
        </p:nvCxnSpPr>
        <p:spPr bwMode="auto">
          <a:xfrm>
            <a:off x="6948488" y="3222625"/>
            <a:ext cx="0" cy="311150"/>
          </a:xfrm>
          <a:prstGeom prst="straightConnector1">
            <a:avLst/>
          </a:prstGeom>
          <a:noFill/>
          <a:ln w="19050">
            <a:solidFill>
              <a:srgbClr val="800000"/>
            </a:solidFill>
            <a:round/>
            <a:headEnd/>
            <a:tailEnd type="triangle" w="med" len="lg"/>
          </a:ln>
          <a:effectLst/>
        </p:spPr>
      </p:cxnSp>
      <p:cxnSp>
        <p:nvCxnSpPr>
          <p:cNvPr id="715793" name="AutoShape 17"/>
          <p:cNvCxnSpPr>
            <a:cxnSpLocks noChangeShapeType="1"/>
            <a:stCxn id="715786" idx="5"/>
            <a:endCxn id="715789" idx="1"/>
          </p:cNvCxnSpPr>
          <p:nvPr/>
        </p:nvCxnSpPr>
        <p:spPr bwMode="auto">
          <a:xfrm>
            <a:off x="7100888" y="3921125"/>
            <a:ext cx="487362" cy="209550"/>
          </a:xfrm>
          <a:prstGeom prst="straightConnector1">
            <a:avLst/>
          </a:prstGeom>
          <a:noFill/>
          <a:ln w="19050">
            <a:solidFill>
              <a:srgbClr val="800000"/>
            </a:solidFill>
            <a:round/>
            <a:headEnd/>
            <a:tailEnd type="triangle" w="med" len="lg"/>
          </a:ln>
          <a:effectLst/>
        </p:spPr>
      </p:cxnSp>
      <p:cxnSp>
        <p:nvCxnSpPr>
          <p:cNvPr id="715794" name="AutoShape 18"/>
          <p:cNvCxnSpPr>
            <a:cxnSpLocks noChangeShapeType="1"/>
            <a:stCxn id="715782" idx="3"/>
            <a:endCxn id="715781" idx="7"/>
          </p:cNvCxnSpPr>
          <p:nvPr/>
        </p:nvCxnSpPr>
        <p:spPr bwMode="auto">
          <a:xfrm flipH="1">
            <a:off x="7100888" y="5535613"/>
            <a:ext cx="487362" cy="250825"/>
          </a:xfrm>
          <a:prstGeom prst="straightConnector1">
            <a:avLst/>
          </a:prstGeom>
          <a:noFill/>
          <a:ln w="19050">
            <a:solidFill>
              <a:srgbClr val="800000"/>
            </a:solidFill>
            <a:round/>
            <a:headEnd/>
            <a:tailEnd type="triangle" w="med" len="lg"/>
          </a:ln>
          <a:effectLst/>
        </p:spPr>
      </p:cxnSp>
      <p:cxnSp>
        <p:nvCxnSpPr>
          <p:cNvPr id="715795" name="AutoShape 19"/>
          <p:cNvCxnSpPr>
            <a:cxnSpLocks noChangeShapeType="1"/>
            <a:stCxn id="715781" idx="2"/>
            <a:endCxn id="715783" idx="2"/>
          </p:cNvCxnSpPr>
          <p:nvPr/>
        </p:nvCxnSpPr>
        <p:spPr bwMode="auto">
          <a:xfrm rot="10800000" flipH="1">
            <a:off x="6723063" y="4797425"/>
            <a:ext cx="1587" cy="1150938"/>
          </a:xfrm>
          <a:prstGeom prst="curvedConnector3">
            <a:avLst>
              <a:gd name="adj1" fmla="val -54600000"/>
            </a:avLst>
          </a:prstGeom>
          <a:noFill/>
          <a:ln w="19050">
            <a:solidFill>
              <a:srgbClr val="800000"/>
            </a:solidFill>
            <a:round/>
            <a:headEnd/>
            <a:tailEnd type="triangle" w="med" len="lg"/>
          </a:ln>
          <a:effectLst/>
        </p:spPr>
      </p:cxnSp>
      <p:cxnSp>
        <p:nvCxnSpPr>
          <p:cNvPr id="715796" name="AutoShape 20"/>
          <p:cNvCxnSpPr>
            <a:cxnSpLocks noChangeShapeType="1"/>
            <a:stCxn id="715783" idx="2"/>
            <a:endCxn id="715786" idx="2"/>
          </p:cNvCxnSpPr>
          <p:nvPr/>
        </p:nvCxnSpPr>
        <p:spPr bwMode="auto">
          <a:xfrm rot="10800000" flipH="1">
            <a:off x="6723063" y="3759200"/>
            <a:ext cx="1587" cy="1038225"/>
          </a:xfrm>
          <a:prstGeom prst="curvedConnector3">
            <a:avLst>
              <a:gd name="adj1" fmla="val -13800000"/>
            </a:avLst>
          </a:prstGeom>
          <a:noFill/>
          <a:ln w="19050">
            <a:solidFill>
              <a:srgbClr val="800000"/>
            </a:solidFill>
            <a:round/>
            <a:headEnd/>
            <a:tailEnd type="triangle" w="med" len="lg"/>
          </a:ln>
          <a:effectLst/>
        </p:spPr>
      </p:cxnSp>
      <p:cxnSp>
        <p:nvCxnSpPr>
          <p:cNvPr id="715797" name="AutoShape 21"/>
          <p:cNvCxnSpPr>
            <a:cxnSpLocks noChangeShapeType="1"/>
            <a:stCxn id="715780" idx="5"/>
            <a:endCxn id="715780" idx="7"/>
          </p:cNvCxnSpPr>
          <p:nvPr/>
        </p:nvCxnSpPr>
        <p:spPr bwMode="auto">
          <a:xfrm rot="5400000" flipH="1" flipV="1">
            <a:off x="6220619" y="5415756"/>
            <a:ext cx="323850" cy="1588"/>
          </a:xfrm>
          <a:prstGeom prst="curvedConnector5">
            <a:avLst>
              <a:gd name="adj1" fmla="val -12259"/>
              <a:gd name="adj2" fmla="val 20700000"/>
              <a:gd name="adj3" fmla="val 110782"/>
            </a:avLst>
          </a:prstGeom>
          <a:noFill/>
          <a:ln w="19050">
            <a:solidFill>
              <a:srgbClr val="800000"/>
            </a:solidFill>
            <a:round/>
            <a:headEnd/>
            <a:tailEnd type="triangle" w="med" len="lg"/>
          </a:ln>
          <a:effectLst/>
        </p:spPr>
      </p:cxnSp>
      <p:grpSp>
        <p:nvGrpSpPr>
          <p:cNvPr id="715804" name="Group 28"/>
          <p:cNvGrpSpPr>
            <a:grpSpLocks/>
          </p:cNvGrpSpPr>
          <p:nvPr/>
        </p:nvGrpSpPr>
        <p:grpSpPr bwMode="auto">
          <a:xfrm>
            <a:off x="6732588" y="4581525"/>
            <a:ext cx="431800" cy="1584325"/>
            <a:chOff x="4264" y="2886"/>
            <a:chExt cx="272" cy="998"/>
          </a:xfrm>
        </p:grpSpPr>
        <p:sp>
          <p:nvSpPr>
            <p:cNvPr id="715798" name="Oval 22"/>
            <p:cNvSpPr>
              <a:spLocks noChangeAspect="1" noChangeArrowheads="1"/>
            </p:cNvSpPr>
            <p:nvPr/>
          </p:nvSpPr>
          <p:spPr bwMode="auto">
            <a:xfrm>
              <a:off x="4264" y="2886"/>
              <a:ext cx="272" cy="272"/>
            </a:xfrm>
            <a:prstGeom prst="ellipse">
              <a:avLst/>
            </a:prstGeom>
            <a:noFill/>
            <a:ln w="28575" algn="ctr">
              <a:solidFill>
                <a:srgbClr val="FF0000"/>
              </a:solidFill>
              <a:round/>
              <a:headEnd/>
              <a:tailEnd/>
            </a:ln>
            <a:effectLst/>
          </p:spPr>
          <p:txBody>
            <a:bodyPr wrap="none" anchor="ctr"/>
            <a:lstStyle/>
            <a:p>
              <a:endParaRPr lang="zh-CN" altLang="zh-CN" baseline="-25000"/>
            </a:p>
          </p:txBody>
        </p:sp>
        <p:sp>
          <p:nvSpPr>
            <p:cNvPr id="715799" name="Oval 23"/>
            <p:cNvSpPr>
              <a:spLocks noChangeAspect="1" noChangeArrowheads="1"/>
            </p:cNvSpPr>
            <p:nvPr/>
          </p:nvSpPr>
          <p:spPr bwMode="auto">
            <a:xfrm>
              <a:off x="4264" y="3612"/>
              <a:ext cx="272" cy="272"/>
            </a:xfrm>
            <a:prstGeom prst="ellipse">
              <a:avLst/>
            </a:prstGeom>
            <a:noFill/>
            <a:ln w="63500" cmpd="dbl" algn="ctr">
              <a:solidFill>
                <a:srgbClr val="FF0000"/>
              </a:solidFill>
              <a:round/>
              <a:headEnd/>
              <a:tailEnd/>
            </a:ln>
            <a:effectLst/>
          </p:spPr>
          <p:txBody>
            <a:bodyPr wrap="none" anchor="ctr"/>
            <a:lstStyle/>
            <a:p>
              <a:endParaRPr lang="zh-CN" altLang="zh-CN" baseline="-25000"/>
            </a:p>
          </p:txBody>
        </p:sp>
      </p:grpSp>
      <p:cxnSp>
        <p:nvCxnSpPr>
          <p:cNvPr id="715806" name="AutoShape 30"/>
          <p:cNvCxnSpPr>
            <a:cxnSpLocks noChangeShapeType="1"/>
          </p:cNvCxnSpPr>
          <p:nvPr/>
        </p:nvCxnSpPr>
        <p:spPr bwMode="auto">
          <a:xfrm>
            <a:off x="6227763" y="5661025"/>
            <a:ext cx="566737" cy="144463"/>
          </a:xfrm>
          <a:prstGeom prst="straightConnector1">
            <a:avLst/>
          </a:prstGeom>
          <a:noFill/>
          <a:ln w="38100">
            <a:solidFill>
              <a:srgbClr val="FF0000"/>
            </a:solidFill>
            <a:round/>
            <a:headEnd/>
            <a:tailEnd type="triangle" w="med" len="lg"/>
          </a:ln>
          <a:effectLst/>
        </p:spPr>
      </p:cxnSp>
      <p:cxnSp>
        <p:nvCxnSpPr>
          <p:cNvPr id="715807" name="AutoShape 31"/>
          <p:cNvCxnSpPr>
            <a:cxnSpLocks noChangeShapeType="1"/>
          </p:cNvCxnSpPr>
          <p:nvPr/>
        </p:nvCxnSpPr>
        <p:spPr bwMode="auto">
          <a:xfrm>
            <a:off x="7099300" y="4978400"/>
            <a:ext cx="487363" cy="252413"/>
          </a:xfrm>
          <a:prstGeom prst="straightConnector1">
            <a:avLst/>
          </a:prstGeom>
          <a:noFill/>
          <a:ln w="38100">
            <a:solidFill>
              <a:srgbClr val="FF0000"/>
            </a:solidFill>
            <a:round/>
            <a:headEnd/>
            <a:tailEnd type="triangle" w="med" len="lg"/>
          </a:ln>
          <a:effectLst/>
        </p:spPr>
      </p:cxnSp>
      <p:cxnSp>
        <p:nvCxnSpPr>
          <p:cNvPr id="715808" name="AutoShape 32"/>
          <p:cNvCxnSpPr>
            <a:cxnSpLocks noChangeShapeType="1"/>
          </p:cNvCxnSpPr>
          <p:nvPr/>
        </p:nvCxnSpPr>
        <p:spPr bwMode="auto">
          <a:xfrm flipH="1">
            <a:off x="6227763" y="4978400"/>
            <a:ext cx="566737" cy="231775"/>
          </a:xfrm>
          <a:prstGeom prst="straightConnector1">
            <a:avLst/>
          </a:prstGeom>
          <a:noFill/>
          <a:ln w="38100">
            <a:solidFill>
              <a:srgbClr val="FF0000"/>
            </a:solidFill>
            <a:round/>
            <a:headEnd/>
            <a:tailEnd type="triangle" w="med" len="lg"/>
          </a:ln>
          <a:effectLst/>
        </p:spPr>
      </p:cxnSp>
      <p:cxnSp>
        <p:nvCxnSpPr>
          <p:cNvPr id="715809" name="AutoShape 33"/>
          <p:cNvCxnSpPr>
            <a:cxnSpLocks noChangeShapeType="1"/>
          </p:cNvCxnSpPr>
          <p:nvPr/>
        </p:nvCxnSpPr>
        <p:spPr bwMode="auto">
          <a:xfrm flipH="1">
            <a:off x="7099300" y="5554663"/>
            <a:ext cx="487363" cy="250825"/>
          </a:xfrm>
          <a:prstGeom prst="straightConnector1">
            <a:avLst/>
          </a:prstGeom>
          <a:noFill/>
          <a:ln w="38100">
            <a:solidFill>
              <a:srgbClr val="FF0000"/>
            </a:solidFill>
            <a:round/>
            <a:headEnd/>
            <a:tailEnd type="triangle" w="med" len="lg"/>
          </a:ln>
          <a:effectLst/>
        </p:spPr>
      </p:cxnSp>
    </p:spTree>
    <p:extLst>
      <p:ext uri="{BB962C8B-B14F-4D97-AF65-F5344CB8AC3E}">
        <p14:creationId xmlns:p14="http://schemas.microsoft.com/office/powerpoint/2010/main" val="287690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5779">
                                            <p:txEl>
                                              <p:pRg st="3" end="3"/>
                                            </p:txEl>
                                          </p:spTgt>
                                        </p:tgtEl>
                                        <p:attrNameLst>
                                          <p:attrName>style.visibility</p:attrName>
                                        </p:attrNameLst>
                                      </p:cBhvr>
                                      <p:to>
                                        <p:strVal val="visible"/>
                                      </p:to>
                                    </p:set>
                                    <p:animEffect transition="in" filter="wipe(left)">
                                      <p:cBhvr>
                                        <p:cTn id="7" dur="500"/>
                                        <p:tgtEl>
                                          <p:spTgt spid="71577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15804"/>
                                        </p:tgtEl>
                                        <p:attrNameLst>
                                          <p:attrName>style.visibility</p:attrName>
                                        </p:attrNameLst>
                                      </p:cBhvr>
                                      <p:to>
                                        <p:strVal val="visible"/>
                                      </p:to>
                                    </p:set>
                                    <p:animEffect transition="in" filter="wipe(up)">
                                      <p:cBhvr>
                                        <p:cTn id="12" dur="500"/>
                                        <p:tgtEl>
                                          <p:spTgt spid="7158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5807"/>
                                        </p:tgtEl>
                                        <p:attrNameLst>
                                          <p:attrName>style.visibility</p:attrName>
                                        </p:attrNameLst>
                                      </p:cBhvr>
                                      <p:to>
                                        <p:strVal val="visible"/>
                                      </p:to>
                                    </p:set>
                                    <p:animEffect transition="in" filter="wipe(left)">
                                      <p:cBhvr>
                                        <p:cTn id="17" dur="500"/>
                                        <p:tgtEl>
                                          <p:spTgt spid="715807"/>
                                        </p:tgtEl>
                                      </p:cBhvr>
                                    </p:animEffect>
                                  </p:childTnLst>
                                </p:cTn>
                              </p:par>
                            </p:childTnLst>
                          </p:cTn>
                        </p:par>
                        <p:par>
                          <p:cTn id="18" fill="hold">
                            <p:stCondLst>
                              <p:cond delay="500"/>
                            </p:stCondLst>
                            <p:childTnLst>
                              <p:par>
                                <p:cTn id="19" presetID="22" presetClass="entr" presetSubtype="2" fill="hold" nodeType="afterEffect">
                                  <p:stCondLst>
                                    <p:cond delay="0"/>
                                  </p:stCondLst>
                                  <p:childTnLst>
                                    <p:set>
                                      <p:cBhvr>
                                        <p:cTn id="20" dur="1" fill="hold">
                                          <p:stCondLst>
                                            <p:cond delay="0"/>
                                          </p:stCondLst>
                                        </p:cTn>
                                        <p:tgtEl>
                                          <p:spTgt spid="715809"/>
                                        </p:tgtEl>
                                        <p:attrNameLst>
                                          <p:attrName>style.visibility</p:attrName>
                                        </p:attrNameLst>
                                      </p:cBhvr>
                                      <p:to>
                                        <p:strVal val="visible"/>
                                      </p:to>
                                    </p:set>
                                    <p:animEffect transition="in" filter="wipe(right)">
                                      <p:cBhvr>
                                        <p:cTn id="21" dur="500"/>
                                        <p:tgtEl>
                                          <p:spTgt spid="71580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715808"/>
                                        </p:tgtEl>
                                        <p:attrNameLst>
                                          <p:attrName>style.visibility</p:attrName>
                                        </p:attrNameLst>
                                      </p:cBhvr>
                                      <p:to>
                                        <p:strVal val="visible"/>
                                      </p:to>
                                    </p:set>
                                    <p:animEffect transition="in" filter="wipe(right)">
                                      <p:cBhvr>
                                        <p:cTn id="26" dur="500"/>
                                        <p:tgtEl>
                                          <p:spTgt spid="715808"/>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715806"/>
                                        </p:tgtEl>
                                        <p:attrNameLst>
                                          <p:attrName>style.visibility</p:attrName>
                                        </p:attrNameLst>
                                      </p:cBhvr>
                                      <p:to>
                                        <p:strVal val="visible"/>
                                      </p:to>
                                    </p:set>
                                    <p:animEffect transition="in" filter="wipe(left)">
                                      <p:cBhvr>
                                        <p:cTn id="30" dur="500"/>
                                        <p:tgtEl>
                                          <p:spTgt spid="71580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15779">
                                            <p:txEl>
                                              <p:pRg st="5" end="5"/>
                                            </p:txEl>
                                          </p:spTgt>
                                        </p:tgtEl>
                                        <p:attrNameLst>
                                          <p:attrName>style.visibility</p:attrName>
                                        </p:attrNameLst>
                                      </p:cBhvr>
                                      <p:to>
                                        <p:strVal val="visible"/>
                                      </p:to>
                                    </p:set>
                                    <p:animEffect transition="in" filter="wipe(left)">
                                      <p:cBhvr>
                                        <p:cTn id="35" dur="500"/>
                                        <p:tgtEl>
                                          <p:spTgt spid="7157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785C3-C40A-4801-8B47-4DBCAB2B64E0}"/>
              </a:ext>
            </a:extLst>
          </p:cNvPr>
          <p:cNvSpPr>
            <a:spLocks noGrp="1"/>
          </p:cNvSpPr>
          <p:nvPr>
            <p:ph type="title"/>
          </p:nvPr>
        </p:nvSpPr>
        <p:spPr/>
        <p:txBody>
          <a:bodyPr>
            <a:noAutofit/>
          </a:bodyPr>
          <a:lstStyle/>
          <a:p>
            <a:r>
              <a:rPr lang="zh-CN" altLang="en-US" sz="3200" dirty="0"/>
              <a:t>循环的查找</a:t>
            </a:r>
            <a:r>
              <a:rPr lang="en-US" altLang="zh-CN" sz="3200" dirty="0"/>
              <a:t>——</a:t>
            </a:r>
            <a:r>
              <a:rPr lang="en-US" altLang="zh-CN" sz="2800" dirty="0">
                <a:solidFill>
                  <a:srgbClr val="FF0000"/>
                </a:solidFill>
                <a:effectLst>
                  <a:outerShdw blurRad="38100" dist="38100" dir="2700000" algn="tl">
                    <a:srgbClr val="000000"/>
                  </a:outerShdw>
                </a:effectLst>
                <a:latin typeface="Arial" charset="0"/>
                <a:ea typeface="楷体" panose="02010609060101010101" pitchFamily="49" charset="-122"/>
                <a:cs typeface="Courier New" panose="02070309020205020404" pitchFamily="49" charset="0"/>
              </a:rPr>
              <a:t>STEP5</a:t>
            </a:r>
            <a:r>
              <a:rPr lang="en-US" altLang="zh-CN" sz="2800" dirty="0"/>
              <a:t> </a:t>
            </a:r>
            <a:r>
              <a:rPr lang="zh-CN" altLang="en-US" sz="2800" dirty="0"/>
              <a:t>根据回边找循环</a:t>
            </a:r>
            <a:endParaRPr lang="zh-CN" altLang="en-US" sz="3200" dirty="0"/>
          </a:p>
        </p:txBody>
      </p:sp>
      <p:sp>
        <p:nvSpPr>
          <p:cNvPr id="715779" name="Rectangle 3"/>
          <p:cNvSpPr>
            <a:spLocks noGrp="1" noChangeArrowheads="1"/>
          </p:cNvSpPr>
          <p:nvPr>
            <p:ph idx="1"/>
          </p:nvPr>
        </p:nvSpPr>
        <p:spPr/>
        <p:txBody>
          <a:bodyPr/>
          <a:lstStyle/>
          <a:p>
            <a:r>
              <a:rPr lang="zh-CN" altLang="en-US" sz="2400" dirty="0"/>
              <a:t>如果已知有向边</a:t>
            </a:r>
            <a:r>
              <a:rPr lang="en-US" altLang="zh-CN" sz="2400" dirty="0" err="1"/>
              <a:t>n</a:t>
            </a:r>
            <a:r>
              <a:rPr lang="en-US" altLang="zh-CN" sz="2400" dirty="0" err="1">
                <a:cs typeface="Arial" charset="0"/>
              </a:rPr>
              <a:t>→d</a:t>
            </a:r>
            <a:r>
              <a:rPr lang="zh-CN" altLang="en-US" sz="2400" dirty="0">
                <a:cs typeface="Arial" charset="0"/>
              </a:rPr>
              <a:t>是回边，则该循环就是由</a:t>
            </a:r>
            <a:r>
              <a:rPr lang="zh-CN" altLang="en-US"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结点</a:t>
            </a:r>
            <a:r>
              <a:rPr lang="en-US" altLang="zh-CN"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d</a:t>
            </a:r>
            <a:r>
              <a:rPr lang="zh-CN" altLang="en-US" sz="2400" dirty="0">
                <a:cs typeface="Arial" charset="0"/>
              </a:rPr>
              <a:t>、</a:t>
            </a:r>
            <a:r>
              <a:rPr lang="zh-CN" altLang="en-US"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结点</a:t>
            </a:r>
            <a:r>
              <a:rPr lang="en-US" altLang="zh-CN"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n </a:t>
            </a:r>
            <a:r>
              <a:rPr lang="zh-CN" altLang="en-US" sz="2400" dirty="0">
                <a:cs typeface="Arial" charset="0"/>
              </a:rPr>
              <a:t>以及 </a:t>
            </a:r>
            <a:r>
              <a:rPr lang="zh-CN" altLang="en-US"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能够到达</a:t>
            </a:r>
            <a:r>
              <a:rPr lang="en-US" altLang="zh-CN"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n</a:t>
            </a:r>
            <a:r>
              <a:rPr lang="zh-CN" altLang="en-US"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但不经过</a:t>
            </a:r>
            <a:r>
              <a:rPr lang="en-US" altLang="zh-CN"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d</a:t>
            </a:r>
            <a:r>
              <a:rPr lang="zh-CN" altLang="en-US"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的通路上的所有结点</a:t>
            </a:r>
            <a:r>
              <a:rPr lang="zh-CN" altLang="en-US" sz="2400" dirty="0">
                <a:cs typeface="Arial" charset="0"/>
              </a:rPr>
              <a:t>组成，并且 </a:t>
            </a:r>
            <a:r>
              <a:rPr lang="en-US" altLang="zh-CN"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d</a:t>
            </a:r>
            <a:r>
              <a:rPr lang="zh-CN" altLang="en-US" sz="2400" dirty="0">
                <a:solidFill>
                  <a:srgbClr val="0070C0"/>
                </a:solidFill>
                <a:effectLst>
                  <a:outerShdw blurRad="38100" dist="38100" dir="2700000" algn="tl">
                    <a:srgbClr val="000000"/>
                  </a:outerShdw>
                </a:effectLst>
                <a:latin typeface="黑体" pitchFamily="2" charset="-122"/>
                <a:ea typeface="黑体" pitchFamily="2" charset="-122"/>
                <a:cs typeface="Arial" charset="0"/>
              </a:rPr>
              <a:t>是该循环的唯一入口结点</a:t>
            </a:r>
          </a:p>
          <a:p>
            <a:pPr marL="68580" indent="0">
              <a:buNone/>
            </a:pPr>
            <a:r>
              <a:rPr lang="zh-CN" altLang="en-US" sz="2400" dirty="0">
                <a:cs typeface="Arial" charset="0"/>
              </a:rPr>
              <a:t>例如</a:t>
            </a:r>
          </a:p>
          <a:p>
            <a:pPr lvl="1"/>
            <a:r>
              <a:rPr lang="en-US" altLang="zh-CN" sz="2000" dirty="0"/>
              <a:t>6</a:t>
            </a:r>
            <a:r>
              <a:rPr lang="en-US" altLang="en-US" sz="2000" dirty="0"/>
              <a:t>→</a:t>
            </a:r>
            <a:r>
              <a:rPr lang="en-US" altLang="zh-CN" sz="2000" dirty="0"/>
              <a:t>6</a:t>
            </a:r>
            <a:r>
              <a:rPr lang="zh-CN" altLang="en-US" sz="2000" dirty="0"/>
              <a:t>回边</a:t>
            </a:r>
          </a:p>
          <a:p>
            <a:pPr lvl="2"/>
            <a:r>
              <a:rPr lang="en-US" altLang="zh-CN" sz="2000" dirty="0"/>
              <a:t>{ 6 }</a:t>
            </a:r>
          </a:p>
          <a:p>
            <a:pPr lvl="1"/>
            <a:r>
              <a:rPr lang="en-US" altLang="zh-CN" sz="2000" dirty="0"/>
              <a:t>7</a:t>
            </a:r>
            <a:r>
              <a:rPr lang="en-US" altLang="en-US" sz="2000" dirty="0"/>
              <a:t>→</a:t>
            </a:r>
            <a:r>
              <a:rPr lang="en-US" altLang="zh-CN" sz="2000" dirty="0"/>
              <a:t>4</a:t>
            </a:r>
            <a:r>
              <a:rPr lang="zh-CN" altLang="en-US" sz="2000" dirty="0"/>
              <a:t>回边</a:t>
            </a:r>
          </a:p>
          <a:p>
            <a:pPr lvl="2"/>
            <a:r>
              <a:rPr lang="en-US" altLang="zh-CN" sz="2000" dirty="0"/>
              <a:t>{4,5,6,7}</a:t>
            </a:r>
          </a:p>
          <a:p>
            <a:pPr lvl="1"/>
            <a:r>
              <a:rPr lang="en-US" altLang="zh-CN" sz="2000" dirty="0"/>
              <a:t>4</a:t>
            </a:r>
            <a:r>
              <a:rPr lang="en-US" altLang="en-US" sz="2000" dirty="0"/>
              <a:t>→</a:t>
            </a:r>
            <a:r>
              <a:rPr lang="en-US" altLang="zh-CN" sz="2000" dirty="0"/>
              <a:t>2</a:t>
            </a:r>
            <a:r>
              <a:rPr lang="zh-CN" altLang="en-US" sz="2000" dirty="0"/>
              <a:t>回边</a:t>
            </a:r>
            <a:endParaRPr lang="en-US" altLang="zh-CN" sz="2000" dirty="0"/>
          </a:p>
          <a:p>
            <a:pPr lvl="2"/>
            <a:r>
              <a:rPr lang="en-US" altLang="zh-CN" sz="2000" dirty="0"/>
              <a:t>{2,3,4,5,6,7}</a:t>
            </a:r>
            <a:endParaRPr lang="zh-CN" altLang="en-US" sz="2000" dirty="0"/>
          </a:p>
        </p:txBody>
      </p:sp>
      <p:sp>
        <p:nvSpPr>
          <p:cNvPr id="29"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30" name="灯片编号占位符 5"/>
          <p:cNvSpPr>
            <a:spLocks noGrp="1"/>
          </p:cNvSpPr>
          <p:nvPr>
            <p:ph type="sldNum" sz="quarter" idx="12"/>
          </p:nvPr>
        </p:nvSpPr>
        <p:spPr/>
        <p:txBody>
          <a:bodyPr/>
          <a:lstStyle/>
          <a:p>
            <a:fld id="{07242289-4EE1-49A6-97C9-C1DA9A78FF4D}" type="slidenum">
              <a:rPr lang="en-US" altLang="zh-CN"/>
              <a:pPr/>
              <a:t>19</a:t>
            </a:fld>
            <a:endParaRPr lang="en-US" altLang="zh-CN"/>
          </a:p>
        </p:txBody>
      </p:sp>
      <p:sp>
        <p:nvSpPr>
          <p:cNvPr id="31" name="Oval 3">
            <a:extLst>
              <a:ext uri="{FF2B5EF4-FFF2-40B4-BE49-F238E27FC236}">
                <a16:creationId xmlns:a16="http://schemas.microsoft.com/office/drawing/2014/main" id="{A29EC466-D75D-492A-8B54-6DD4F9E8BFCD}"/>
              </a:ext>
            </a:extLst>
          </p:cNvPr>
          <p:cNvSpPr>
            <a:spLocks noChangeAspect="1" noChangeArrowheads="1"/>
          </p:cNvSpPr>
          <p:nvPr/>
        </p:nvSpPr>
        <p:spPr bwMode="auto">
          <a:xfrm>
            <a:off x="6013450" y="5200650"/>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6</a:t>
            </a:r>
            <a:endParaRPr lang="en-US" altLang="zh-CN" baseline="-25000"/>
          </a:p>
        </p:txBody>
      </p:sp>
      <p:sp>
        <p:nvSpPr>
          <p:cNvPr id="32" name="Oval 4">
            <a:extLst>
              <a:ext uri="{FF2B5EF4-FFF2-40B4-BE49-F238E27FC236}">
                <a16:creationId xmlns:a16="http://schemas.microsoft.com/office/drawing/2014/main" id="{8D9DE589-F740-49A4-9F78-CF562A86812D}"/>
              </a:ext>
            </a:extLst>
          </p:cNvPr>
          <p:cNvSpPr>
            <a:spLocks noChangeAspect="1" noChangeArrowheads="1"/>
          </p:cNvSpPr>
          <p:nvPr/>
        </p:nvSpPr>
        <p:spPr bwMode="auto">
          <a:xfrm>
            <a:off x="6732588" y="57324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7</a:t>
            </a:r>
            <a:endParaRPr lang="en-US" altLang="zh-CN" baseline="-25000"/>
          </a:p>
        </p:txBody>
      </p:sp>
      <p:sp>
        <p:nvSpPr>
          <p:cNvPr id="33" name="Oval 5">
            <a:extLst>
              <a:ext uri="{FF2B5EF4-FFF2-40B4-BE49-F238E27FC236}">
                <a16:creationId xmlns:a16="http://schemas.microsoft.com/office/drawing/2014/main" id="{0B2B7F1B-1257-4D0C-9770-064554DDBD96}"/>
              </a:ext>
            </a:extLst>
          </p:cNvPr>
          <p:cNvSpPr>
            <a:spLocks noChangeAspect="1" noChangeArrowheads="1"/>
          </p:cNvSpPr>
          <p:nvPr/>
        </p:nvSpPr>
        <p:spPr bwMode="auto">
          <a:xfrm>
            <a:off x="7524750" y="5157788"/>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5</a:t>
            </a:r>
            <a:endParaRPr lang="en-US" altLang="zh-CN" baseline="-25000"/>
          </a:p>
        </p:txBody>
      </p:sp>
      <p:sp>
        <p:nvSpPr>
          <p:cNvPr id="34" name="Oval 6">
            <a:extLst>
              <a:ext uri="{FF2B5EF4-FFF2-40B4-BE49-F238E27FC236}">
                <a16:creationId xmlns:a16="http://schemas.microsoft.com/office/drawing/2014/main" id="{D2109413-39A8-4C43-AEB4-592595345936}"/>
              </a:ext>
            </a:extLst>
          </p:cNvPr>
          <p:cNvSpPr>
            <a:spLocks noChangeAspect="1" noChangeArrowheads="1"/>
          </p:cNvSpPr>
          <p:nvPr/>
        </p:nvSpPr>
        <p:spPr bwMode="auto">
          <a:xfrm>
            <a:off x="6732588" y="4581525"/>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4</a:t>
            </a:r>
            <a:endParaRPr lang="en-US" altLang="zh-CN" baseline="-25000"/>
          </a:p>
        </p:txBody>
      </p:sp>
      <p:cxnSp>
        <p:nvCxnSpPr>
          <p:cNvPr id="35" name="AutoShape 7">
            <a:extLst>
              <a:ext uri="{FF2B5EF4-FFF2-40B4-BE49-F238E27FC236}">
                <a16:creationId xmlns:a16="http://schemas.microsoft.com/office/drawing/2014/main" id="{9BB37B19-0474-4DB3-9EE9-8424EF1677DE}"/>
              </a:ext>
            </a:extLst>
          </p:cNvPr>
          <p:cNvCxnSpPr>
            <a:cxnSpLocks noChangeShapeType="1"/>
            <a:stCxn id="31" idx="4"/>
            <a:endCxn id="32" idx="1"/>
          </p:cNvCxnSpPr>
          <p:nvPr/>
        </p:nvCxnSpPr>
        <p:spPr bwMode="auto">
          <a:xfrm>
            <a:off x="6229350" y="5641975"/>
            <a:ext cx="566738" cy="144463"/>
          </a:xfrm>
          <a:prstGeom prst="straightConnector1">
            <a:avLst/>
          </a:prstGeom>
          <a:noFill/>
          <a:ln w="19050">
            <a:solidFill>
              <a:srgbClr val="800000"/>
            </a:solidFill>
            <a:round/>
            <a:headEnd/>
            <a:tailEnd type="triangle" w="med" len="lg"/>
          </a:ln>
          <a:effectLst/>
        </p:spPr>
      </p:cxnSp>
      <p:cxnSp>
        <p:nvCxnSpPr>
          <p:cNvPr id="36" name="AutoShape 8">
            <a:extLst>
              <a:ext uri="{FF2B5EF4-FFF2-40B4-BE49-F238E27FC236}">
                <a16:creationId xmlns:a16="http://schemas.microsoft.com/office/drawing/2014/main" id="{D3091DAF-FEBC-4AA4-ACF0-FD62F241BC7A}"/>
              </a:ext>
            </a:extLst>
          </p:cNvPr>
          <p:cNvCxnSpPr>
            <a:cxnSpLocks noChangeShapeType="1"/>
            <a:stCxn id="34" idx="5"/>
            <a:endCxn id="33" idx="1"/>
          </p:cNvCxnSpPr>
          <p:nvPr/>
        </p:nvCxnSpPr>
        <p:spPr bwMode="auto">
          <a:xfrm>
            <a:off x="7100888" y="4959350"/>
            <a:ext cx="487362" cy="252413"/>
          </a:xfrm>
          <a:prstGeom prst="straightConnector1">
            <a:avLst/>
          </a:prstGeom>
          <a:noFill/>
          <a:ln w="19050">
            <a:solidFill>
              <a:srgbClr val="800000"/>
            </a:solidFill>
            <a:round/>
            <a:headEnd/>
            <a:tailEnd type="triangle" w="med" len="lg"/>
          </a:ln>
          <a:effectLst/>
        </p:spPr>
      </p:cxnSp>
      <p:sp>
        <p:nvSpPr>
          <p:cNvPr id="37" name="Oval 9">
            <a:extLst>
              <a:ext uri="{FF2B5EF4-FFF2-40B4-BE49-F238E27FC236}">
                <a16:creationId xmlns:a16="http://schemas.microsoft.com/office/drawing/2014/main" id="{3AD23B12-2AEA-40F1-A414-1EC36C7A21D9}"/>
              </a:ext>
            </a:extLst>
          </p:cNvPr>
          <p:cNvSpPr>
            <a:spLocks noChangeAspect="1" noChangeArrowheads="1"/>
          </p:cNvSpPr>
          <p:nvPr/>
        </p:nvSpPr>
        <p:spPr bwMode="auto">
          <a:xfrm>
            <a:off x="6732588" y="3543300"/>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2</a:t>
            </a:r>
            <a:endParaRPr lang="en-US" altLang="zh-CN" baseline="-25000"/>
          </a:p>
        </p:txBody>
      </p:sp>
      <p:cxnSp>
        <p:nvCxnSpPr>
          <p:cNvPr id="38" name="AutoShape 10">
            <a:extLst>
              <a:ext uri="{FF2B5EF4-FFF2-40B4-BE49-F238E27FC236}">
                <a16:creationId xmlns:a16="http://schemas.microsoft.com/office/drawing/2014/main" id="{DD6028C8-E8F5-48AD-97B5-3A723E792B9B}"/>
              </a:ext>
            </a:extLst>
          </p:cNvPr>
          <p:cNvCxnSpPr>
            <a:cxnSpLocks noChangeShapeType="1"/>
            <a:stCxn id="34" idx="3"/>
            <a:endCxn id="31" idx="0"/>
          </p:cNvCxnSpPr>
          <p:nvPr/>
        </p:nvCxnSpPr>
        <p:spPr bwMode="auto">
          <a:xfrm flipH="1">
            <a:off x="6229350" y="4959350"/>
            <a:ext cx="566738" cy="231775"/>
          </a:xfrm>
          <a:prstGeom prst="straightConnector1">
            <a:avLst/>
          </a:prstGeom>
          <a:noFill/>
          <a:ln w="19050">
            <a:solidFill>
              <a:srgbClr val="800000"/>
            </a:solidFill>
            <a:round/>
            <a:headEnd/>
            <a:tailEnd type="triangle" w="med" len="lg"/>
          </a:ln>
          <a:effectLst/>
        </p:spPr>
      </p:cxnSp>
      <p:cxnSp>
        <p:nvCxnSpPr>
          <p:cNvPr id="39" name="AutoShape 11">
            <a:extLst>
              <a:ext uri="{FF2B5EF4-FFF2-40B4-BE49-F238E27FC236}">
                <a16:creationId xmlns:a16="http://schemas.microsoft.com/office/drawing/2014/main" id="{435D6943-6CA0-467D-A3C2-FDA91F93567E}"/>
              </a:ext>
            </a:extLst>
          </p:cNvPr>
          <p:cNvCxnSpPr>
            <a:cxnSpLocks noChangeShapeType="1"/>
            <a:stCxn id="37" idx="4"/>
            <a:endCxn id="34" idx="0"/>
          </p:cNvCxnSpPr>
          <p:nvPr/>
        </p:nvCxnSpPr>
        <p:spPr bwMode="auto">
          <a:xfrm>
            <a:off x="6948488" y="3984625"/>
            <a:ext cx="0" cy="587375"/>
          </a:xfrm>
          <a:prstGeom prst="straightConnector1">
            <a:avLst/>
          </a:prstGeom>
          <a:noFill/>
          <a:ln w="19050">
            <a:solidFill>
              <a:srgbClr val="800000"/>
            </a:solidFill>
            <a:round/>
            <a:headEnd/>
            <a:tailEnd type="triangle" w="med" len="lg"/>
          </a:ln>
          <a:effectLst/>
        </p:spPr>
      </p:cxnSp>
      <p:sp>
        <p:nvSpPr>
          <p:cNvPr id="40" name="Oval 12">
            <a:extLst>
              <a:ext uri="{FF2B5EF4-FFF2-40B4-BE49-F238E27FC236}">
                <a16:creationId xmlns:a16="http://schemas.microsoft.com/office/drawing/2014/main" id="{760D33A1-6F15-4646-8680-931F362B36D0}"/>
              </a:ext>
            </a:extLst>
          </p:cNvPr>
          <p:cNvSpPr>
            <a:spLocks noChangeAspect="1" noChangeArrowheads="1"/>
          </p:cNvSpPr>
          <p:nvPr/>
        </p:nvSpPr>
        <p:spPr bwMode="auto">
          <a:xfrm>
            <a:off x="7524750" y="4076700"/>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3</a:t>
            </a:r>
            <a:endParaRPr lang="en-US" altLang="zh-CN" baseline="-25000"/>
          </a:p>
        </p:txBody>
      </p:sp>
      <p:cxnSp>
        <p:nvCxnSpPr>
          <p:cNvPr id="41" name="AutoShape 13">
            <a:extLst>
              <a:ext uri="{FF2B5EF4-FFF2-40B4-BE49-F238E27FC236}">
                <a16:creationId xmlns:a16="http://schemas.microsoft.com/office/drawing/2014/main" id="{41BBB3F5-BB4D-4AEF-B7FA-1607959059C8}"/>
              </a:ext>
            </a:extLst>
          </p:cNvPr>
          <p:cNvCxnSpPr>
            <a:cxnSpLocks noChangeShapeType="1"/>
            <a:stCxn id="40" idx="3"/>
            <a:endCxn id="34" idx="7"/>
          </p:cNvCxnSpPr>
          <p:nvPr/>
        </p:nvCxnSpPr>
        <p:spPr bwMode="auto">
          <a:xfrm flipH="1">
            <a:off x="7100888" y="4454525"/>
            <a:ext cx="487362" cy="180975"/>
          </a:xfrm>
          <a:prstGeom prst="straightConnector1">
            <a:avLst/>
          </a:prstGeom>
          <a:noFill/>
          <a:ln w="19050">
            <a:solidFill>
              <a:srgbClr val="800000"/>
            </a:solidFill>
            <a:round/>
            <a:headEnd/>
            <a:tailEnd type="triangle" w="med" len="lg"/>
          </a:ln>
          <a:effectLst/>
        </p:spPr>
      </p:cxnSp>
      <p:sp>
        <p:nvSpPr>
          <p:cNvPr id="42" name="Oval 14">
            <a:extLst>
              <a:ext uri="{FF2B5EF4-FFF2-40B4-BE49-F238E27FC236}">
                <a16:creationId xmlns:a16="http://schemas.microsoft.com/office/drawing/2014/main" id="{2E4FFAF6-5879-48B0-8DA9-5FF9C90B9046}"/>
              </a:ext>
            </a:extLst>
          </p:cNvPr>
          <p:cNvSpPr>
            <a:spLocks noChangeAspect="1" noChangeArrowheads="1"/>
          </p:cNvSpPr>
          <p:nvPr/>
        </p:nvSpPr>
        <p:spPr bwMode="auto">
          <a:xfrm>
            <a:off x="6732588" y="2781300"/>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1</a:t>
            </a:r>
            <a:endParaRPr lang="en-US" altLang="zh-CN" baseline="-25000"/>
          </a:p>
        </p:txBody>
      </p:sp>
      <p:cxnSp>
        <p:nvCxnSpPr>
          <p:cNvPr id="43" name="AutoShape 15">
            <a:extLst>
              <a:ext uri="{FF2B5EF4-FFF2-40B4-BE49-F238E27FC236}">
                <a16:creationId xmlns:a16="http://schemas.microsoft.com/office/drawing/2014/main" id="{8E362259-86F8-4EC2-A0F4-B8732BE865E9}"/>
              </a:ext>
            </a:extLst>
          </p:cNvPr>
          <p:cNvCxnSpPr>
            <a:cxnSpLocks noChangeShapeType="1"/>
            <a:stCxn id="42" idx="4"/>
            <a:endCxn id="37" idx="0"/>
          </p:cNvCxnSpPr>
          <p:nvPr/>
        </p:nvCxnSpPr>
        <p:spPr bwMode="auto">
          <a:xfrm>
            <a:off x="6948488" y="3222625"/>
            <a:ext cx="0" cy="311150"/>
          </a:xfrm>
          <a:prstGeom prst="straightConnector1">
            <a:avLst/>
          </a:prstGeom>
          <a:noFill/>
          <a:ln w="19050">
            <a:solidFill>
              <a:srgbClr val="800000"/>
            </a:solidFill>
            <a:round/>
            <a:headEnd/>
            <a:tailEnd type="triangle" w="med" len="lg"/>
          </a:ln>
          <a:effectLst/>
        </p:spPr>
      </p:cxnSp>
      <p:cxnSp>
        <p:nvCxnSpPr>
          <p:cNvPr id="44" name="AutoShape 16">
            <a:extLst>
              <a:ext uri="{FF2B5EF4-FFF2-40B4-BE49-F238E27FC236}">
                <a16:creationId xmlns:a16="http://schemas.microsoft.com/office/drawing/2014/main" id="{4CAA91B9-146C-4875-B79C-86D0B227AD1C}"/>
              </a:ext>
            </a:extLst>
          </p:cNvPr>
          <p:cNvCxnSpPr>
            <a:cxnSpLocks noChangeShapeType="1"/>
            <a:stCxn id="37" idx="5"/>
            <a:endCxn id="40" idx="1"/>
          </p:cNvCxnSpPr>
          <p:nvPr/>
        </p:nvCxnSpPr>
        <p:spPr bwMode="auto">
          <a:xfrm>
            <a:off x="7100888" y="3921125"/>
            <a:ext cx="487362" cy="209550"/>
          </a:xfrm>
          <a:prstGeom prst="straightConnector1">
            <a:avLst/>
          </a:prstGeom>
          <a:noFill/>
          <a:ln w="19050">
            <a:solidFill>
              <a:srgbClr val="800000"/>
            </a:solidFill>
            <a:round/>
            <a:headEnd/>
            <a:tailEnd type="triangle" w="med" len="lg"/>
          </a:ln>
          <a:effectLst/>
        </p:spPr>
      </p:cxnSp>
      <p:cxnSp>
        <p:nvCxnSpPr>
          <p:cNvPr id="45" name="AutoShape 17">
            <a:extLst>
              <a:ext uri="{FF2B5EF4-FFF2-40B4-BE49-F238E27FC236}">
                <a16:creationId xmlns:a16="http://schemas.microsoft.com/office/drawing/2014/main" id="{CFB25477-46CF-4261-857C-39507A45AABD}"/>
              </a:ext>
            </a:extLst>
          </p:cNvPr>
          <p:cNvCxnSpPr>
            <a:cxnSpLocks noChangeShapeType="1"/>
            <a:stCxn id="33" idx="3"/>
            <a:endCxn id="32" idx="7"/>
          </p:cNvCxnSpPr>
          <p:nvPr/>
        </p:nvCxnSpPr>
        <p:spPr bwMode="auto">
          <a:xfrm flipH="1">
            <a:off x="7100888" y="5535613"/>
            <a:ext cx="487362" cy="250825"/>
          </a:xfrm>
          <a:prstGeom prst="straightConnector1">
            <a:avLst/>
          </a:prstGeom>
          <a:noFill/>
          <a:ln w="19050">
            <a:solidFill>
              <a:srgbClr val="800000"/>
            </a:solidFill>
            <a:round/>
            <a:headEnd/>
            <a:tailEnd type="triangle" w="med" len="lg"/>
          </a:ln>
          <a:effectLst/>
        </p:spPr>
      </p:cxnSp>
      <p:cxnSp>
        <p:nvCxnSpPr>
          <p:cNvPr id="46" name="AutoShape 18">
            <a:extLst>
              <a:ext uri="{FF2B5EF4-FFF2-40B4-BE49-F238E27FC236}">
                <a16:creationId xmlns:a16="http://schemas.microsoft.com/office/drawing/2014/main" id="{FC8C91C2-F92F-4461-9021-73E87F61016F}"/>
              </a:ext>
            </a:extLst>
          </p:cNvPr>
          <p:cNvCxnSpPr>
            <a:cxnSpLocks noChangeShapeType="1"/>
            <a:stCxn id="32" idx="2"/>
            <a:endCxn id="34" idx="2"/>
          </p:cNvCxnSpPr>
          <p:nvPr/>
        </p:nvCxnSpPr>
        <p:spPr bwMode="auto">
          <a:xfrm rot="10800000" flipH="1">
            <a:off x="6723063" y="4797425"/>
            <a:ext cx="1587" cy="1150938"/>
          </a:xfrm>
          <a:prstGeom prst="curvedConnector3">
            <a:avLst>
              <a:gd name="adj1" fmla="val -54600000"/>
            </a:avLst>
          </a:prstGeom>
          <a:noFill/>
          <a:ln w="19050">
            <a:solidFill>
              <a:srgbClr val="800000"/>
            </a:solidFill>
            <a:round/>
            <a:headEnd/>
            <a:tailEnd type="triangle" w="med" len="lg"/>
          </a:ln>
          <a:effectLst/>
        </p:spPr>
      </p:cxnSp>
      <p:cxnSp>
        <p:nvCxnSpPr>
          <p:cNvPr id="47" name="AutoShape 19">
            <a:extLst>
              <a:ext uri="{FF2B5EF4-FFF2-40B4-BE49-F238E27FC236}">
                <a16:creationId xmlns:a16="http://schemas.microsoft.com/office/drawing/2014/main" id="{58C67155-6847-403A-87BD-80096081A2C1}"/>
              </a:ext>
            </a:extLst>
          </p:cNvPr>
          <p:cNvCxnSpPr>
            <a:cxnSpLocks noChangeShapeType="1"/>
            <a:stCxn id="34" idx="2"/>
            <a:endCxn id="37" idx="2"/>
          </p:cNvCxnSpPr>
          <p:nvPr/>
        </p:nvCxnSpPr>
        <p:spPr bwMode="auto">
          <a:xfrm rot="10800000" flipH="1">
            <a:off x="6723063" y="3759200"/>
            <a:ext cx="1587" cy="1038225"/>
          </a:xfrm>
          <a:prstGeom prst="curvedConnector3">
            <a:avLst>
              <a:gd name="adj1" fmla="val -13800000"/>
            </a:avLst>
          </a:prstGeom>
          <a:noFill/>
          <a:ln w="19050">
            <a:solidFill>
              <a:srgbClr val="800000"/>
            </a:solidFill>
            <a:round/>
            <a:headEnd/>
            <a:tailEnd type="triangle" w="med" len="lg"/>
          </a:ln>
          <a:effectLst/>
        </p:spPr>
      </p:cxnSp>
      <p:cxnSp>
        <p:nvCxnSpPr>
          <p:cNvPr id="48" name="AutoShape 20">
            <a:extLst>
              <a:ext uri="{FF2B5EF4-FFF2-40B4-BE49-F238E27FC236}">
                <a16:creationId xmlns:a16="http://schemas.microsoft.com/office/drawing/2014/main" id="{F4FDC495-E3CA-42E9-A0DD-9976CE5278A2}"/>
              </a:ext>
            </a:extLst>
          </p:cNvPr>
          <p:cNvCxnSpPr>
            <a:cxnSpLocks noChangeShapeType="1"/>
            <a:stCxn id="31" idx="5"/>
            <a:endCxn id="31" idx="7"/>
          </p:cNvCxnSpPr>
          <p:nvPr/>
        </p:nvCxnSpPr>
        <p:spPr bwMode="auto">
          <a:xfrm rot="5400000" flipH="1" flipV="1">
            <a:off x="6220619" y="5415756"/>
            <a:ext cx="323850" cy="1588"/>
          </a:xfrm>
          <a:prstGeom prst="curvedConnector5">
            <a:avLst>
              <a:gd name="adj1" fmla="val -12259"/>
              <a:gd name="adj2" fmla="val 20700000"/>
              <a:gd name="adj3" fmla="val 110782"/>
            </a:avLst>
          </a:prstGeom>
          <a:noFill/>
          <a:ln w="19050">
            <a:solidFill>
              <a:srgbClr val="800000"/>
            </a:solidFill>
            <a:round/>
            <a:headEnd/>
            <a:tailEnd type="triangle" w="med" len="lg"/>
          </a:ln>
          <a:effectLst/>
        </p:spPr>
      </p:cxnSp>
      <p:grpSp>
        <p:nvGrpSpPr>
          <p:cNvPr id="49" name="Group 24">
            <a:extLst>
              <a:ext uri="{FF2B5EF4-FFF2-40B4-BE49-F238E27FC236}">
                <a16:creationId xmlns:a16="http://schemas.microsoft.com/office/drawing/2014/main" id="{422C72A6-7519-43A9-9356-25E265747F30}"/>
              </a:ext>
            </a:extLst>
          </p:cNvPr>
          <p:cNvGrpSpPr>
            <a:grpSpLocks/>
          </p:cNvGrpSpPr>
          <p:nvPr/>
        </p:nvGrpSpPr>
        <p:grpSpPr bwMode="auto">
          <a:xfrm>
            <a:off x="6732588" y="3530600"/>
            <a:ext cx="431800" cy="1482725"/>
            <a:chOff x="4241" y="2224"/>
            <a:chExt cx="272" cy="934"/>
          </a:xfrm>
        </p:grpSpPr>
        <p:sp>
          <p:nvSpPr>
            <p:cNvPr id="50" name="Oval 25">
              <a:extLst>
                <a:ext uri="{FF2B5EF4-FFF2-40B4-BE49-F238E27FC236}">
                  <a16:creationId xmlns:a16="http://schemas.microsoft.com/office/drawing/2014/main" id="{5CB718F0-ADDE-4251-9606-C3FFB7993EBB}"/>
                </a:ext>
              </a:extLst>
            </p:cNvPr>
            <p:cNvSpPr>
              <a:spLocks noChangeAspect="1" noChangeArrowheads="1"/>
            </p:cNvSpPr>
            <p:nvPr/>
          </p:nvSpPr>
          <p:spPr bwMode="auto">
            <a:xfrm>
              <a:off x="4241" y="2886"/>
              <a:ext cx="272" cy="272"/>
            </a:xfrm>
            <a:prstGeom prst="ellipse">
              <a:avLst/>
            </a:prstGeom>
            <a:noFill/>
            <a:ln w="63500" cmpd="dbl" algn="ctr">
              <a:solidFill>
                <a:srgbClr val="FF0000"/>
              </a:solidFill>
              <a:round/>
              <a:headEnd/>
              <a:tailEnd/>
            </a:ln>
            <a:effectLst/>
          </p:spPr>
          <p:txBody>
            <a:bodyPr wrap="none" anchor="ctr"/>
            <a:lstStyle/>
            <a:p>
              <a:endParaRPr lang="zh-CN" altLang="zh-CN" baseline="-25000"/>
            </a:p>
          </p:txBody>
        </p:sp>
        <p:sp>
          <p:nvSpPr>
            <p:cNvPr id="51" name="Oval 26">
              <a:extLst>
                <a:ext uri="{FF2B5EF4-FFF2-40B4-BE49-F238E27FC236}">
                  <a16:creationId xmlns:a16="http://schemas.microsoft.com/office/drawing/2014/main" id="{639CE533-2111-407C-BF30-875ADF0DE8B8}"/>
                </a:ext>
              </a:extLst>
            </p:cNvPr>
            <p:cNvSpPr>
              <a:spLocks noChangeAspect="1" noChangeArrowheads="1"/>
            </p:cNvSpPr>
            <p:nvPr/>
          </p:nvSpPr>
          <p:spPr bwMode="auto">
            <a:xfrm>
              <a:off x="4241" y="2224"/>
              <a:ext cx="272" cy="272"/>
            </a:xfrm>
            <a:prstGeom prst="ellipse">
              <a:avLst/>
            </a:prstGeom>
            <a:noFill/>
            <a:ln w="28575" algn="ctr">
              <a:solidFill>
                <a:srgbClr val="FF0000"/>
              </a:solidFill>
              <a:round/>
              <a:headEnd/>
              <a:tailEnd/>
            </a:ln>
            <a:effectLst/>
          </p:spPr>
          <p:txBody>
            <a:bodyPr wrap="none" anchor="ctr"/>
            <a:lstStyle/>
            <a:p>
              <a:endParaRPr lang="zh-CN" altLang="zh-CN" baseline="-25000"/>
            </a:p>
          </p:txBody>
        </p:sp>
      </p:grpSp>
      <p:cxnSp>
        <p:nvCxnSpPr>
          <p:cNvPr id="52" name="AutoShape 27">
            <a:extLst>
              <a:ext uri="{FF2B5EF4-FFF2-40B4-BE49-F238E27FC236}">
                <a16:creationId xmlns:a16="http://schemas.microsoft.com/office/drawing/2014/main" id="{DB1AFBE0-D3FF-42F4-BE30-967AD0763BE7}"/>
              </a:ext>
            </a:extLst>
          </p:cNvPr>
          <p:cNvCxnSpPr>
            <a:cxnSpLocks noChangeShapeType="1"/>
          </p:cNvCxnSpPr>
          <p:nvPr/>
        </p:nvCxnSpPr>
        <p:spPr bwMode="auto">
          <a:xfrm>
            <a:off x="6221413" y="5624513"/>
            <a:ext cx="566737" cy="144462"/>
          </a:xfrm>
          <a:prstGeom prst="straightConnector1">
            <a:avLst/>
          </a:prstGeom>
          <a:noFill/>
          <a:ln w="38100">
            <a:solidFill>
              <a:srgbClr val="FF0000"/>
            </a:solidFill>
            <a:round/>
            <a:headEnd/>
            <a:tailEnd type="triangle" w="med" len="lg"/>
          </a:ln>
          <a:effectLst/>
        </p:spPr>
      </p:cxnSp>
      <p:cxnSp>
        <p:nvCxnSpPr>
          <p:cNvPr id="53" name="AutoShape 28">
            <a:extLst>
              <a:ext uri="{FF2B5EF4-FFF2-40B4-BE49-F238E27FC236}">
                <a16:creationId xmlns:a16="http://schemas.microsoft.com/office/drawing/2014/main" id="{56BBD78A-D565-45CC-B587-FC4D4E3095C0}"/>
              </a:ext>
            </a:extLst>
          </p:cNvPr>
          <p:cNvCxnSpPr>
            <a:cxnSpLocks noChangeShapeType="1"/>
          </p:cNvCxnSpPr>
          <p:nvPr/>
        </p:nvCxnSpPr>
        <p:spPr bwMode="auto">
          <a:xfrm>
            <a:off x="7092950" y="4941888"/>
            <a:ext cx="487363" cy="252412"/>
          </a:xfrm>
          <a:prstGeom prst="straightConnector1">
            <a:avLst/>
          </a:prstGeom>
          <a:noFill/>
          <a:ln w="38100">
            <a:solidFill>
              <a:srgbClr val="FF0000"/>
            </a:solidFill>
            <a:round/>
            <a:headEnd/>
            <a:tailEnd type="triangle" w="med" len="lg"/>
          </a:ln>
          <a:effectLst/>
        </p:spPr>
      </p:cxnSp>
      <p:cxnSp>
        <p:nvCxnSpPr>
          <p:cNvPr id="54" name="AutoShape 29">
            <a:extLst>
              <a:ext uri="{FF2B5EF4-FFF2-40B4-BE49-F238E27FC236}">
                <a16:creationId xmlns:a16="http://schemas.microsoft.com/office/drawing/2014/main" id="{17FD7DA5-A177-4860-85DE-5F6B17C7E5B2}"/>
              </a:ext>
            </a:extLst>
          </p:cNvPr>
          <p:cNvCxnSpPr>
            <a:cxnSpLocks noChangeShapeType="1"/>
          </p:cNvCxnSpPr>
          <p:nvPr/>
        </p:nvCxnSpPr>
        <p:spPr bwMode="auto">
          <a:xfrm flipH="1">
            <a:off x="6221413" y="4941888"/>
            <a:ext cx="566737" cy="231775"/>
          </a:xfrm>
          <a:prstGeom prst="straightConnector1">
            <a:avLst/>
          </a:prstGeom>
          <a:noFill/>
          <a:ln w="38100">
            <a:solidFill>
              <a:srgbClr val="FF0000"/>
            </a:solidFill>
            <a:round/>
            <a:headEnd/>
            <a:tailEnd type="triangle" w="med" len="lg"/>
          </a:ln>
          <a:effectLst/>
        </p:spPr>
      </p:cxnSp>
      <p:cxnSp>
        <p:nvCxnSpPr>
          <p:cNvPr id="55" name="AutoShape 30">
            <a:extLst>
              <a:ext uri="{FF2B5EF4-FFF2-40B4-BE49-F238E27FC236}">
                <a16:creationId xmlns:a16="http://schemas.microsoft.com/office/drawing/2014/main" id="{16CFB0B2-39C2-4239-B05D-CD0E73CA92F5}"/>
              </a:ext>
            </a:extLst>
          </p:cNvPr>
          <p:cNvCxnSpPr>
            <a:cxnSpLocks noChangeShapeType="1"/>
          </p:cNvCxnSpPr>
          <p:nvPr/>
        </p:nvCxnSpPr>
        <p:spPr bwMode="auto">
          <a:xfrm flipH="1">
            <a:off x="7092950" y="4437063"/>
            <a:ext cx="487363" cy="180975"/>
          </a:xfrm>
          <a:prstGeom prst="straightConnector1">
            <a:avLst/>
          </a:prstGeom>
          <a:noFill/>
          <a:ln w="38100">
            <a:solidFill>
              <a:srgbClr val="FF0000"/>
            </a:solidFill>
            <a:round/>
            <a:headEnd/>
            <a:tailEnd type="triangle" w="med" len="lg"/>
          </a:ln>
          <a:effectLst/>
        </p:spPr>
      </p:cxnSp>
      <p:cxnSp>
        <p:nvCxnSpPr>
          <p:cNvPr id="56" name="AutoShape 31">
            <a:extLst>
              <a:ext uri="{FF2B5EF4-FFF2-40B4-BE49-F238E27FC236}">
                <a16:creationId xmlns:a16="http://schemas.microsoft.com/office/drawing/2014/main" id="{D454A63F-F056-4F4E-BB27-061DF7C3549B}"/>
              </a:ext>
            </a:extLst>
          </p:cNvPr>
          <p:cNvCxnSpPr>
            <a:cxnSpLocks noChangeShapeType="1"/>
          </p:cNvCxnSpPr>
          <p:nvPr/>
        </p:nvCxnSpPr>
        <p:spPr bwMode="auto">
          <a:xfrm>
            <a:off x="7092950" y="3903663"/>
            <a:ext cx="487363" cy="209550"/>
          </a:xfrm>
          <a:prstGeom prst="straightConnector1">
            <a:avLst/>
          </a:prstGeom>
          <a:noFill/>
          <a:ln w="38100">
            <a:solidFill>
              <a:srgbClr val="FF0000"/>
            </a:solidFill>
            <a:round/>
            <a:headEnd/>
            <a:tailEnd type="triangle" w="med" len="lg"/>
          </a:ln>
          <a:effectLst/>
        </p:spPr>
      </p:cxnSp>
      <p:cxnSp>
        <p:nvCxnSpPr>
          <p:cNvPr id="57" name="AutoShape 32">
            <a:extLst>
              <a:ext uri="{FF2B5EF4-FFF2-40B4-BE49-F238E27FC236}">
                <a16:creationId xmlns:a16="http://schemas.microsoft.com/office/drawing/2014/main" id="{88E85C59-B70B-4D8B-AC2A-9AB977C54AFE}"/>
              </a:ext>
            </a:extLst>
          </p:cNvPr>
          <p:cNvCxnSpPr>
            <a:cxnSpLocks noChangeShapeType="1"/>
          </p:cNvCxnSpPr>
          <p:nvPr/>
        </p:nvCxnSpPr>
        <p:spPr bwMode="auto">
          <a:xfrm flipH="1">
            <a:off x="7092950" y="5518150"/>
            <a:ext cx="487363" cy="250825"/>
          </a:xfrm>
          <a:prstGeom prst="straightConnector1">
            <a:avLst/>
          </a:prstGeom>
          <a:noFill/>
          <a:ln w="38100">
            <a:solidFill>
              <a:srgbClr val="FF0000"/>
            </a:solidFill>
            <a:round/>
            <a:headEnd/>
            <a:tailEnd type="triangle" w="med" len="lg"/>
          </a:ln>
          <a:effectLst/>
        </p:spPr>
      </p:cxnSp>
      <p:cxnSp>
        <p:nvCxnSpPr>
          <p:cNvPr id="58" name="AutoShape 33">
            <a:extLst>
              <a:ext uri="{FF2B5EF4-FFF2-40B4-BE49-F238E27FC236}">
                <a16:creationId xmlns:a16="http://schemas.microsoft.com/office/drawing/2014/main" id="{11782F80-294B-43AF-A4AA-506C05FD34BE}"/>
              </a:ext>
            </a:extLst>
          </p:cNvPr>
          <p:cNvCxnSpPr>
            <a:cxnSpLocks noChangeShapeType="1"/>
          </p:cNvCxnSpPr>
          <p:nvPr/>
        </p:nvCxnSpPr>
        <p:spPr bwMode="auto">
          <a:xfrm rot="10800000" flipH="1">
            <a:off x="6715125" y="4779963"/>
            <a:ext cx="1588" cy="1150937"/>
          </a:xfrm>
          <a:prstGeom prst="curvedConnector3">
            <a:avLst>
              <a:gd name="adj1" fmla="val -54600000"/>
            </a:avLst>
          </a:prstGeom>
          <a:noFill/>
          <a:ln w="38100">
            <a:solidFill>
              <a:srgbClr val="FF0000"/>
            </a:solidFill>
            <a:round/>
            <a:headEnd/>
            <a:tailEnd type="triangle" w="med" len="lg"/>
          </a:ln>
          <a:effectLst/>
        </p:spPr>
      </p:cxnSp>
      <p:cxnSp>
        <p:nvCxnSpPr>
          <p:cNvPr id="59" name="AutoShape 34">
            <a:extLst>
              <a:ext uri="{FF2B5EF4-FFF2-40B4-BE49-F238E27FC236}">
                <a16:creationId xmlns:a16="http://schemas.microsoft.com/office/drawing/2014/main" id="{82C17E27-67E2-4DB3-BC0C-3BB8D1EBBD20}"/>
              </a:ext>
            </a:extLst>
          </p:cNvPr>
          <p:cNvCxnSpPr>
            <a:cxnSpLocks noChangeShapeType="1"/>
          </p:cNvCxnSpPr>
          <p:nvPr/>
        </p:nvCxnSpPr>
        <p:spPr bwMode="auto">
          <a:xfrm>
            <a:off x="6948488" y="3979863"/>
            <a:ext cx="0" cy="587375"/>
          </a:xfrm>
          <a:prstGeom prst="straightConnector1">
            <a:avLst/>
          </a:prstGeom>
          <a:noFill/>
          <a:ln w="38100">
            <a:solidFill>
              <a:srgbClr val="FF0000"/>
            </a:solidFill>
            <a:round/>
            <a:headEnd/>
            <a:tailEnd type="triangle" w="med" len="lg"/>
          </a:ln>
          <a:effectLst/>
        </p:spPr>
      </p:cxnSp>
    </p:spTree>
    <p:extLst>
      <p:ext uri="{BB962C8B-B14F-4D97-AF65-F5344CB8AC3E}">
        <p14:creationId xmlns:p14="http://schemas.microsoft.com/office/powerpoint/2010/main" val="37475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wipe(right)">
                                      <p:cBhvr>
                                        <p:cTn id="16" dur="500"/>
                                        <p:tgtEl>
                                          <p:spTgt spid="55"/>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ipe(up)">
                                      <p:cBhvr>
                                        <p:cTn id="20" dur="500"/>
                                        <p:tgtEl>
                                          <p:spTgt spid="5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left)">
                                      <p:cBhvr>
                                        <p:cTn id="25" dur="500"/>
                                        <p:tgtEl>
                                          <p:spTgt spid="53"/>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right)">
                                      <p:cBhvr>
                                        <p:cTn id="29" dur="500"/>
                                        <p:tgtEl>
                                          <p:spTgt spid="57"/>
                                        </p:tgtEl>
                                      </p:cBhvr>
                                    </p:animEffect>
                                  </p:childTnLst>
                                </p:cTn>
                              </p:par>
                            </p:childTnLst>
                          </p:cTn>
                        </p:par>
                        <p:par>
                          <p:cTn id="30" fill="hold">
                            <p:stCondLst>
                              <p:cond delay="1000"/>
                            </p:stCondLst>
                            <p:childTnLst>
                              <p:par>
                                <p:cTn id="31" presetID="22" presetClass="entr" presetSubtype="2"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right)">
                                      <p:cBhvr>
                                        <p:cTn id="33" dur="500"/>
                                        <p:tgtEl>
                                          <p:spTgt spid="54"/>
                                        </p:tgtEl>
                                      </p:cBhvr>
                                    </p:animEffect>
                                  </p:childTnLst>
                                </p:cTn>
                              </p:par>
                            </p:childTnLst>
                          </p:cTn>
                        </p:par>
                        <p:par>
                          <p:cTn id="34" fill="hold">
                            <p:stCondLst>
                              <p:cond delay="1500"/>
                            </p:stCondLst>
                            <p:childTnLst>
                              <p:par>
                                <p:cTn id="35" presetID="22" presetClass="entr" presetSubtype="8" fill="hold" nodeType="after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left)">
                                      <p:cBhvr>
                                        <p:cTn id="37" dur="500"/>
                                        <p:tgtEl>
                                          <p:spTgt spid="52"/>
                                        </p:tgtEl>
                                      </p:cBhvr>
                                    </p:animEffec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wipe(down)">
                                      <p:cBhvr>
                                        <p:cTn id="41" dur="500"/>
                                        <p:tgtEl>
                                          <p:spTgt spid="5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15779">
                                            <p:txEl>
                                              <p:pRg st="7" end="7"/>
                                            </p:txEl>
                                          </p:spTgt>
                                        </p:tgtEl>
                                        <p:attrNameLst>
                                          <p:attrName>style.visibility</p:attrName>
                                        </p:attrNameLst>
                                      </p:cBhvr>
                                      <p:to>
                                        <p:strVal val="visible"/>
                                      </p:to>
                                    </p:set>
                                    <p:animEffect transition="in" filter="wipe(left)">
                                      <p:cBhvr>
                                        <p:cTn id="46" dur="500"/>
                                        <p:tgtEl>
                                          <p:spTgt spid="7157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主要内容</a:t>
            </a:r>
            <a:endParaRPr lang="zh-CN" altLang="en-US" dirty="0"/>
          </a:p>
        </p:txBody>
      </p:sp>
      <p:sp>
        <p:nvSpPr>
          <p:cNvPr id="656387" name="Rectangle 3"/>
          <p:cNvSpPr>
            <a:spLocks noGrp="1" noChangeArrowheads="1"/>
          </p:cNvSpPr>
          <p:nvPr>
            <p:ph idx="1"/>
          </p:nvPr>
        </p:nvSpPr>
        <p:spPr/>
        <p:txBody>
          <a:bodyPr/>
          <a:lstStyle/>
          <a:p>
            <a:r>
              <a:rPr lang="en-US" altLang="zh-CN" dirty="0"/>
              <a:t>10.1 </a:t>
            </a:r>
            <a:r>
              <a:rPr lang="zh-CN" altLang="en-US" dirty="0"/>
              <a:t>基本块、流图和循环</a:t>
            </a:r>
          </a:p>
          <a:p>
            <a:r>
              <a:rPr lang="en-US" altLang="zh-CN" dirty="0"/>
              <a:t>10.2 </a:t>
            </a:r>
            <a:r>
              <a:rPr lang="zh-CN" altLang="en-US" dirty="0"/>
              <a:t>数据流分析</a:t>
            </a:r>
          </a:p>
          <a:p>
            <a:r>
              <a:rPr lang="en-US" altLang="zh-CN" dirty="0"/>
              <a:t>10.3 </a:t>
            </a:r>
            <a:r>
              <a:rPr lang="zh-CN" altLang="en-US" dirty="0"/>
              <a:t>代码优化技术</a:t>
            </a:r>
          </a:p>
          <a:p>
            <a:r>
              <a:rPr lang="en-US" altLang="zh-CN" dirty="0"/>
              <a:t>10.4 </a:t>
            </a:r>
            <a:r>
              <a:rPr lang="zh-CN" altLang="en-US" dirty="0"/>
              <a:t>目标代码生成技术</a:t>
            </a:r>
          </a:p>
        </p:txBody>
      </p:sp>
      <p:sp>
        <p:nvSpPr>
          <p:cNvPr id="5"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 name="灯片编号占位符 5"/>
          <p:cNvSpPr>
            <a:spLocks noGrp="1"/>
          </p:cNvSpPr>
          <p:nvPr>
            <p:ph type="sldNum" sz="quarter" idx="12"/>
          </p:nvPr>
        </p:nvSpPr>
        <p:spPr/>
        <p:txBody>
          <a:bodyPr/>
          <a:lstStyle/>
          <a:p>
            <a:fld id="{C1CC1168-17EB-431F-8FE3-AC2FF9E39BAD}" type="slidenum">
              <a:rPr lang="en-US" altLang="zh-CN" smtClean="0"/>
              <a:pPr/>
              <a:t>2</a:t>
            </a:fld>
            <a:endParaRPr lang="en-US" altLang="zh-CN"/>
          </a:p>
        </p:txBody>
      </p:sp>
    </p:spTree>
    <p:extLst>
      <p:ext uri="{BB962C8B-B14F-4D97-AF65-F5344CB8AC3E}">
        <p14:creationId xmlns:p14="http://schemas.microsoft.com/office/powerpoint/2010/main" val="1150598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A2ACD-CE42-42C1-805C-D82777915905}"/>
              </a:ext>
            </a:extLst>
          </p:cNvPr>
          <p:cNvSpPr>
            <a:spLocks noGrp="1"/>
          </p:cNvSpPr>
          <p:nvPr>
            <p:ph type="title"/>
          </p:nvPr>
        </p:nvSpPr>
        <p:spPr/>
        <p:txBody>
          <a:bodyPr>
            <a:normAutofit/>
          </a:bodyPr>
          <a:lstStyle/>
          <a:p>
            <a:r>
              <a:rPr lang="zh-CN" altLang="en-US" sz="3200" dirty="0"/>
              <a:t>举例</a:t>
            </a:r>
          </a:p>
        </p:txBody>
      </p:sp>
      <p:sp>
        <p:nvSpPr>
          <p:cNvPr id="3" name="内容占位符 2">
            <a:extLst>
              <a:ext uri="{FF2B5EF4-FFF2-40B4-BE49-F238E27FC236}">
                <a16:creationId xmlns:a16="http://schemas.microsoft.com/office/drawing/2014/main" id="{7F79CEC6-1667-4FB4-9DD6-22A745697921}"/>
              </a:ext>
            </a:extLst>
          </p:cNvPr>
          <p:cNvSpPr>
            <a:spLocks noGrp="1"/>
          </p:cNvSpPr>
          <p:nvPr>
            <p:ph idx="1"/>
          </p:nvPr>
        </p:nvSpPr>
        <p:spPr/>
        <p:txBody>
          <a:bodyPr/>
          <a:lstStyle/>
          <a:p>
            <a:r>
              <a:rPr lang="zh-CN" altLang="en-US" sz="2400" dirty="0"/>
              <a:t>必经结点集</a:t>
            </a:r>
            <a:endParaRPr lang="en-US" altLang="zh-CN" sz="2400" dirty="0"/>
          </a:p>
          <a:p>
            <a:pPr lvl="1"/>
            <a:r>
              <a:rPr lang="en-US" altLang="zh-CN" sz="2000" dirty="0"/>
              <a:t>D(BB1)={BB1}</a:t>
            </a:r>
          </a:p>
          <a:p>
            <a:pPr lvl="1"/>
            <a:r>
              <a:rPr lang="en-US" altLang="zh-CN" sz="2000" dirty="0"/>
              <a:t>D(BB2)={BB1, BB2}</a:t>
            </a:r>
          </a:p>
          <a:p>
            <a:pPr lvl="1"/>
            <a:r>
              <a:rPr lang="en-US" altLang="zh-CN" sz="2000" dirty="0"/>
              <a:t>D(BB3)={BB1, BB2, BB3}</a:t>
            </a:r>
          </a:p>
          <a:p>
            <a:pPr lvl="1"/>
            <a:r>
              <a:rPr lang="en-US" altLang="zh-CN" sz="2000" dirty="0"/>
              <a:t>D(BB4)={BB1, BB2, BB4}</a:t>
            </a:r>
          </a:p>
          <a:p>
            <a:r>
              <a:rPr lang="zh-CN" altLang="en-US" sz="2400" dirty="0"/>
              <a:t>回边</a:t>
            </a:r>
            <a:endParaRPr lang="en-US" altLang="zh-CN" sz="2400" dirty="0"/>
          </a:p>
          <a:p>
            <a:pPr lvl="1"/>
            <a:r>
              <a:rPr lang="en-US" altLang="zh-CN" sz="2000" dirty="0"/>
              <a:t>BB3</a:t>
            </a:r>
            <a:r>
              <a:rPr lang="en-US" altLang="zh-CN" sz="2000" dirty="0">
                <a:sym typeface="Wingdings" panose="05000000000000000000" pitchFamily="2" charset="2"/>
              </a:rPr>
              <a:t></a:t>
            </a:r>
            <a:r>
              <a:rPr lang="en-US" altLang="zh-CN" sz="2000" dirty="0"/>
              <a:t>BB2</a:t>
            </a:r>
          </a:p>
          <a:p>
            <a:r>
              <a:rPr lang="zh-CN" altLang="en-US" sz="2400" dirty="0"/>
              <a:t>循环</a:t>
            </a:r>
            <a:endParaRPr lang="en-US" altLang="zh-CN" sz="2400" dirty="0"/>
          </a:p>
          <a:p>
            <a:pPr lvl="1"/>
            <a:r>
              <a:rPr lang="en-US" altLang="zh-CN" sz="2000" dirty="0"/>
              <a:t>{BB2,BB3},</a:t>
            </a:r>
            <a:r>
              <a:rPr lang="zh-CN" altLang="en-US" sz="2000" dirty="0"/>
              <a:t> 其入口结点为</a:t>
            </a:r>
            <a:r>
              <a:rPr lang="en-US" altLang="zh-CN" sz="2000" dirty="0"/>
              <a:t>BB2</a:t>
            </a:r>
          </a:p>
          <a:p>
            <a:endParaRPr lang="zh-CN" altLang="en-US" dirty="0"/>
          </a:p>
        </p:txBody>
      </p:sp>
      <p:sp>
        <p:nvSpPr>
          <p:cNvPr id="4" name="页脚占位符 3">
            <a:extLst>
              <a:ext uri="{FF2B5EF4-FFF2-40B4-BE49-F238E27FC236}">
                <a16:creationId xmlns:a16="http://schemas.microsoft.com/office/drawing/2014/main" id="{AB6D305F-FC39-491E-B041-A5B473045718}"/>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dirty="0"/>
          </a:p>
        </p:txBody>
      </p:sp>
      <p:sp>
        <p:nvSpPr>
          <p:cNvPr id="5" name="灯片编号占位符 4">
            <a:extLst>
              <a:ext uri="{FF2B5EF4-FFF2-40B4-BE49-F238E27FC236}">
                <a16:creationId xmlns:a16="http://schemas.microsoft.com/office/drawing/2014/main" id="{DDACB9ED-0CB7-45A0-B660-40BBD807BF76}"/>
              </a:ext>
            </a:extLst>
          </p:cNvPr>
          <p:cNvSpPr>
            <a:spLocks noGrp="1"/>
          </p:cNvSpPr>
          <p:nvPr>
            <p:ph type="sldNum" sz="quarter" idx="12"/>
          </p:nvPr>
        </p:nvSpPr>
        <p:spPr/>
        <p:txBody>
          <a:bodyPr/>
          <a:lstStyle/>
          <a:p>
            <a:pPr>
              <a:defRPr/>
            </a:pPr>
            <a:fld id="{B5560236-5FD0-42E7-89CF-9E3F8282410C}" type="slidenum">
              <a:rPr lang="en-US" altLang="zh-CN" smtClean="0"/>
              <a:pPr>
                <a:defRPr/>
              </a:pPr>
              <a:t>20</a:t>
            </a:fld>
            <a:endParaRPr lang="en-US" altLang="zh-CN"/>
          </a:p>
        </p:txBody>
      </p:sp>
      <p:grpSp>
        <p:nvGrpSpPr>
          <p:cNvPr id="6" name="Group 21">
            <a:extLst>
              <a:ext uri="{FF2B5EF4-FFF2-40B4-BE49-F238E27FC236}">
                <a16:creationId xmlns:a16="http://schemas.microsoft.com/office/drawing/2014/main" id="{AEDCBB3B-3AA1-436E-A792-4BBFEF61B2AD}"/>
              </a:ext>
            </a:extLst>
          </p:cNvPr>
          <p:cNvGrpSpPr>
            <a:grpSpLocks/>
          </p:cNvGrpSpPr>
          <p:nvPr/>
        </p:nvGrpSpPr>
        <p:grpSpPr bwMode="auto">
          <a:xfrm>
            <a:off x="5508080" y="1625599"/>
            <a:ext cx="2376288" cy="3060700"/>
            <a:chOff x="3108" y="1024"/>
            <a:chExt cx="1756" cy="1928"/>
          </a:xfrm>
        </p:grpSpPr>
        <p:sp>
          <p:nvSpPr>
            <p:cNvPr id="7" name="Rectangle 5">
              <a:extLst>
                <a:ext uri="{FF2B5EF4-FFF2-40B4-BE49-F238E27FC236}">
                  <a16:creationId xmlns:a16="http://schemas.microsoft.com/office/drawing/2014/main" id="{CF55C894-356D-4CCC-BED2-53B91800433A}"/>
                </a:ext>
              </a:extLst>
            </p:cNvPr>
            <p:cNvSpPr>
              <a:spLocks noChangeArrowheads="1"/>
            </p:cNvSpPr>
            <p:nvPr/>
          </p:nvSpPr>
          <p:spPr bwMode="auto">
            <a:xfrm>
              <a:off x="3694" y="1803"/>
              <a:ext cx="532" cy="454"/>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36000" tIns="36000" rIns="36000" bIns="36000" anchor="ctr">
              <a:noAutofit/>
            </a:bodyPr>
            <a:lstStyle/>
            <a:p>
              <a:r>
                <a:rPr lang="en-US" altLang="zh-CN" sz="1600" dirty="0">
                  <a:effectLst>
                    <a:outerShdw blurRad="38100" dist="38100" dir="2700000" algn="tl">
                      <a:srgbClr val="000000">
                        <a:alpha val="43137"/>
                      </a:srgbClr>
                    </a:outerShdw>
                  </a:effectLst>
                </a:rPr>
                <a:t>BB2</a:t>
              </a:r>
            </a:p>
          </p:txBody>
        </p:sp>
        <p:sp>
          <p:nvSpPr>
            <p:cNvPr id="8" name="Rectangle 6">
              <a:extLst>
                <a:ext uri="{FF2B5EF4-FFF2-40B4-BE49-F238E27FC236}">
                  <a16:creationId xmlns:a16="http://schemas.microsoft.com/office/drawing/2014/main" id="{2E95D2FF-58EA-48FA-B6F9-B6732E815772}"/>
                </a:ext>
              </a:extLst>
            </p:cNvPr>
            <p:cNvSpPr>
              <a:spLocks noChangeArrowheads="1"/>
            </p:cNvSpPr>
            <p:nvPr/>
          </p:nvSpPr>
          <p:spPr bwMode="auto">
            <a:xfrm>
              <a:off x="3108" y="2498"/>
              <a:ext cx="532" cy="454"/>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36000" tIns="36000" rIns="36000" bIns="36000" anchor="ctr">
              <a:noAutofit/>
            </a:bodyPr>
            <a:lstStyle/>
            <a:p>
              <a:r>
                <a:rPr lang="en-US" altLang="zh-CN" sz="1600" dirty="0">
                  <a:effectLst>
                    <a:outerShdw blurRad="38100" dist="38100" dir="2700000" algn="tl">
                      <a:srgbClr val="000000">
                        <a:alpha val="43137"/>
                      </a:srgbClr>
                    </a:outerShdw>
                  </a:effectLst>
                </a:rPr>
                <a:t>BB3</a:t>
              </a:r>
            </a:p>
          </p:txBody>
        </p:sp>
        <p:sp>
          <p:nvSpPr>
            <p:cNvPr id="9" name="Rectangle 7">
              <a:extLst>
                <a:ext uri="{FF2B5EF4-FFF2-40B4-BE49-F238E27FC236}">
                  <a16:creationId xmlns:a16="http://schemas.microsoft.com/office/drawing/2014/main" id="{A8A048A1-C6F4-40B8-9421-9EB8A2A96E6F}"/>
                </a:ext>
              </a:extLst>
            </p:cNvPr>
            <p:cNvSpPr>
              <a:spLocks noChangeArrowheads="1"/>
            </p:cNvSpPr>
            <p:nvPr/>
          </p:nvSpPr>
          <p:spPr bwMode="auto">
            <a:xfrm>
              <a:off x="4332" y="2498"/>
              <a:ext cx="532" cy="454"/>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36000" tIns="36000" rIns="36000" bIns="36000" anchor="ctr">
              <a:noAutofit/>
            </a:bodyPr>
            <a:lstStyle/>
            <a:p>
              <a:r>
                <a:rPr lang="en-US" altLang="zh-CN" sz="1600" dirty="0">
                  <a:effectLst>
                    <a:outerShdw blurRad="38100" dist="38100" dir="2700000" algn="tl">
                      <a:srgbClr val="000000">
                        <a:alpha val="43137"/>
                      </a:srgbClr>
                    </a:outerShdw>
                  </a:effectLst>
                </a:rPr>
                <a:t>BB4</a:t>
              </a:r>
            </a:p>
          </p:txBody>
        </p:sp>
        <p:cxnSp>
          <p:nvCxnSpPr>
            <p:cNvPr id="10" name="AutoShape 8">
              <a:extLst>
                <a:ext uri="{FF2B5EF4-FFF2-40B4-BE49-F238E27FC236}">
                  <a16:creationId xmlns:a16="http://schemas.microsoft.com/office/drawing/2014/main" id="{A04A43BE-CE64-4E85-A122-1087B6ECAE6D}"/>
                </a:ext>
              </a:extLst>
            </p:cNvPr>
            <p:cNvCxnSpPr>
              <a:cxnSpLocks noChangeShapeType="1"/>
              <a:stCxn id="15" idx="4"/>
              <a:endCxn id="7" idx="0"/>
            </p:cNvCxnSpPr>
            <p:nvPr/>
          </p:nvCxnSpPr>
          <p:spPr bwMode="auto">
            <a:xfrm>
              <a:off x="3960" y="1478"/>
              <a:ext cx="0" cy="325"/>
            </a:xfrm>
            <a:prstGeom prst="straightConnector1">
              <a:avLst/>
            </a:prstGeom>
            <a:noFill/>
            <a:ln w="19050">
              <a:solidFill>
                <a:srgbClr val="5F7D85"/>
              </a:solidFill>
              <a:miter lim="800000"/>
              <a:headEnd/>
              <a:tailEnd type="triangle" w="med" len="med"/>
            </a:ln>
            <a:effectLst/>
          </p:spPr>
        </p:cxnSp>
        <p:cxnSp>
          <p:nvCxnSpPr>
            <p:cNvPr id="11" name="AutoShape 9">
              <a:extLst>
                <a:ext uri="{FF2B5EF4-FFF2-40B4-BE49-F238E27FC236}">
                  <a16:creationId xmlns:a16="http://schemas.microsoft.com/office/drawing/2014/main" id="{009C4F9E-8735-48CD-A2BA-EDA2B4F93393}"/>
                </a:ext>
              </a:extLst>
            </p:cNvPr>
            <p:cNvCxnSpPr>
              <a:cxnSpLocks noChangeShapeType="1"/>
              <a:stCxn id="7" idx="4"/>
              <a:endCxn id="8" idx="0"/>
            </p:cNvCxnSpPr>
            <p:nvPr/>
          </p:nvCxnSpPr>
          <p:spPr bwMode="auto">
            <a:xfrm flipH="1">
              <a:off x="3374" y="2257"/>
              <a:ext cx="586" cy="241"/>
            </a:xfrm>
            <a:prstGeom prst="straightConnector1">
              <a:avLst/>
            </a:prstGeom>
            <a:noFill/>
            <a:ln w="19050">
              <a:solidFill>
                <a:srgbClr val="5F7D85"/>
              </a:solidFill>
              <a:round/>
              <a:headEnd/>
              <a:tailEnd type="triangle" w="med" len="med"/>
            </a:ln>
            <a:effectLst/>
          </p:spPr>
        </p:cxnSp>
        <p:cxnSp>
          <p:nvCxnSpPr>
            <p:cNvPr id="12" name="AutoShape 10">
              <a:extLst>
                <a:ext uri="{FF2B5EF4-FFF2-40B4-BE49-F238E27FC236}">
                  <a16:creationId xmlns:a16="http://schemas.microsoft.com/office/drawing/2014/main" id="{DBD3B1F5-E5CD-4424-8CE5-159AE3B45B22}"/>
                </a:ext>
              </a:extLst>
            </p:cNvPr>
            <p:cNvCxnSpPr>
              <a:cxnSpLocks noChangeShapeType="1"/>
              <a:stCxn id="7" idx="4"/>
              <a:endCxn id="9" idx="0"/>
            </p:cNvCxnSpPr>
            <p:nvPr/>
          </p:nvCxnSpPr>
          <p:spPr bwMode="auto">
            <a:xfrm>
              <a:off x="3960" y="2257"/>
              <a:ext cx="638" cy="241"/>
            </a:xfrm>
            <a:prstGeom prst="straightConnector1">
              <a:avLst/>
            </a:prstGeom>
            <a:noFill/>
            <a:ln w="19050">
              <a:solidFill>
                <a:srgbClr val="5F7D85"/>
              </a:solidFill>
              <a:miter lim="800000"/>
              <a:headEnd/>
              <a:tailEnd type="triangle" w="med" len="med"/>
            </a:ln>
            <a:effectLst/>
          </p:spPr>
        </p:cxnSp>
        <p:sp>
          <p:nvSpPr>
            <p:cNvPr id="13" name="Rectangle 15">
              <a:extLst>
                <a:ext uri="{FF2B5EF4-FFF2-40B4-BE49-F238E27FC236}">
                  <a16:creationId xmlns:a16="http://schemas.microsoft.com/office/drawing/2014/main" id="{03269193-AC8B-451B-9FC2-F47586C2FD29}"/>
                </a:ext>
              </a:extLst>
            </p:cNvPr>
            <p:cNvSpPr>
              <a:spLocks noChangeArrowheads="1"/>
            </p:cNvSpPr>
            <p:nvPr/>
          </p:nvSpPr>
          <p:spPr bwMode="auto">
            <a:xfrm>
              <a:off x="3288" y="1842"/>
              <a:ext cx="181" cy="137"/>
            </a:xfrm>
            <a:prstGeom prst="rect">
              <a:avLst/>
            </a:prstGeom>
            <a:noFill/>
            <a:ln w="19050" algn="ctr">
              <a:noFill/>
              <a:miter lim="800000"/>
              <a:headEnd/>
              <a:tailEnd/>
            </a:ln>
            <a:effectLst/>
          </p:spPr>
          <p:txBody>
            <a:bodyPr wrap="none" anchor="ctr"/>
            <a:lstStyle/>
            <a:p>
              <a:endParaRPr lang="zh-CN" altLang="en-US"/>
            </a:p>
          </p:txBody>
        </p:sp>
        <p:cxnSp>
          <p:nvCxnSpPr>
            <p:cNvPr id="14" name="AutoShape 16">
              <a:extLst>
                <a:ext uri="{FF2B5EF4-FFF2-40B4-BE49-F238E27FC236}">
                  <a16:creationId xmlns:a16="http://schemas.microsoft.com/office/drawing/2014/main" id="{CF9823A7-01E1-4E5F-8246-631B77D23E30}"/>
                </a:ext>
              </a:extLst>
            </p:cNvPr>
            <p:cNvCxnSpPr>
              <a:cxnSpLocks noChangeShapeType="1"/>
              <a:stCxn id="8" idx="2"/>
              <a:endCxn id="7" idx="2"/>
            </p:cNvCxnSpPr>
            <p:nvPr/>
          </p:nvCxnSpPr>
          <p:spPr bwMode="auto">
            <a:xfrm rot="10800000" flipH="1">
              <a:off x="3108" y="2030"/>
              <a:ext cx="586" cy="695"/>
            </a:xfrm>
            <a:prstGeom prst="bentConnector3">
              <a:avLst>
                <a:gd name="adj1" fmla="val -28827"/>
              </a:avLst>
            </a:prstGeom>
            <a:noFill/>
            <a:ln w="19050">
              <a:solidFill>
                <a:srgbClr val="5F7D85"/>
              </a:solidFill>
              <a:miter lim="800000"/>
              <a:headEnd/>
              <a:tailEnd type="triangle" w="med" len="med"/>
            </a:ln>
            <a:effectLst/>
          </p:spPr>
        </p:cxnSp>
        <p:sp>
          <p:nvSpPr>
            <p:cNvPr id="15" name="Rectangle 17">
              <a:extLst>
                <a:ext uri="{FF2B5EF4-FFF2-40B4-BE49-F238E27FC236}">
                  <a16:creationId xmlns:a16="http://schemas.microsoft.com/office/drawing/2014/main" id="{DEFE5773-2023-4E99-968B-13DE32F64A07}"/>
                </a:ext>
              </a:extLst>
            </p:cNvPr>
            <p:cNvSpPr>
              <a:spLocks noChangeArrowheads="1"/>
            </p:cNvSpPr>
            <p:nvPr/>
          </p:nvSpPr>
          <p:spPr bwMode="auto">
            <a:xfrm>
              <a:off x="3694" y="1024"/>
              <a:ext cx="532" cy="454"/>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36000" tIns="36000" rIns="36000" bIns="36000" anchor="ctr">
              <a:noAutofit/>
            </a:bodyPr>
            <a:lstStyle/>
            <a:p>
              <a:r>
                <a:rPr lang="en-US" altLang="zh-CN" sz="1600" dirty="0">
                  <a:effectLst>
                    <a:outerShdw blurRad="38100" dist="38100" dir="2700000" algn="tl">
                      <a:srgbClr val="000000">
                        <a:alpha val="43137"/>
                      </a:srgbClr>
                    </a:outerShdw>
                  </a:effectLst>
                </a:rPr>
                <a:t>BB1</a:t>
              </a:r>
            </a:p>
          </p:txBody>
        </p:sp>
      </p:grpSp>
    </p:spTree>
    <p:extLst>
      <p:ext uri="{BB962C8B-B14F-4D97-AF65-F5344CB8AC3E}">
        <p14:creationId xmlns:p14="http://schemas.microsoft.com/office/powerpoint/2010/main" val="118427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left)">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p:txBody>
          <a:bodyPr/>
          <a:lstStyle/>
          <a:p>
            <a:pPr algn="l"/>
            <a:r>
              <a:rPr lang="zh-CN" altLang="en-US" sz="3200" dirty="0"/>
              <a:t>例 求流图中回边</a:t>
            </a:r>
            <a:r>
              <a:rPr lang="en-US" altLang="zh-CN" sz="3200" dirty="0"/>
              <a:t>7→4</a:t>
            </a:r>
            <a:r>
              <a:rPr lang="zh-CN" altLang="en-US" sz="3200" dirty="0"/>
              <a:t>组成的循环</a:t>
            </a:r>
          </a:p>
        </p:txBody>
      </p:sp>
      <p:sp>
        <p:nvSpPr>
          <p:cNvPr id="71"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72" name="灯片编号占位符 5"/>
          <p:cNvSpPr>
            <a:spLocks noGrp="1"/>
          </p:cNvSpPr>
          <p:nvPr>
            <p:ph type="sldNum" sz="quarter" idx="12"/>
          </p:nvPr>
        </p:nvSpPr>
        <p:spPr/>
        <p:txBody>
          <a:bodyPr/>
          <a:lstStyle/>
          <a:p>
            <a:fld id="{DB4182A1-7A26-4D9C-957E-C5342DAEC5DE}" type="slidenum">
              <a:rPr lang="en-US" altLang="zh-CN"/>
              <a:pPr/>
              <a:t>21</a:t>
            </a:fld>
            <a:endParaRPr lang="en-US" altLang="zh-CN"/>
          </a:p>
        </p:txBody>
      </p:sp>
      <p:sp>
        <p:nvSpPr>
          <p:cNvPr id="720900" name="Oval 4"/>
          <p:cNvSpPr>
            <a:spLocks noChangeAspect="1" noChangeArrowheads="1"/>
          </p:cNvSpPr>
          <p:nvPr/>
        </p:nvSpPr>
        <p:spPr bwMode="auto">
          <a:xfrm>
            <a:off x="6227763" y="4264025"/>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6</a:t>
            </a:r>
            <a:endParaRPr lang="en-US" altLang="zh-CN" baseline="-25000"/>
          </a:p>
        </p:txBody>
      </p:sp>
      <p:sp>
        <p:nvSpPr>
          <p:cNvPr id="720901" name="Oval 5"/>
          <p:cNvSpPr>
            <a:spLocks noChangeAspect="1" noChangeArrowheads="1"/>
          </p:cNvSpPr>
          <p:nvPr/>
        </p:nvSpPr>
        <p:spPr bwMode="auto">
          <a:xfrm>
            <a:off x="6983413" y="4795838"/>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7</a:t>
            </a:r>
            <a:endParaRPr lang="en-US" altLang="zh-CN" baseline="-25000"/>
          </a:p>
        </p:txBody>
      </p:sp>
      <p:sp>
        <p:nvSpPr>
          <p:cNvPr id="720902" name="Oval 6"/>
          <p:cNvSpPr>
            <a:spLocks noChangeAspect="1" noChangeArrowheads="1"/>
          </p:cNvSpPr>
          <p:nvPr/>
        </p:nvSpPr>
        <p:spPr bwMode="auto">
          <a:xfrm>
            <a:off x="7739063" y="42211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5</a:t>
            </a:r>
            <a:endParaRPr lang="en-US" altLang="zh-CN" baseline="-25000"/>
          </a:p>
        </p:txBody>
      </p:sp>
      <p:sp>
        <p:nvSpPr>
          <p:cNvPr id="720903" name="Oval 7"/>
          <p:cNvSpPr>
            <a:spLocks noChangeAspect="1" noChangeArrowheads="1"/>
          </p:cNvSpPr>
          <p:nvPr/>
        </p:nvSpPr>
        <p:spPr bwMode="auto">
          <a:xfrm>
            <a:off x="6983413" y="3644900"/>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4</a:t>
            </a:r>
            <a:endParaRPr lang="en-US" altLang="zh-CN" baseline="-25000"/>
          </a:p>
        </p:txBody>
      </p:sp>
      <p:cxnSp>
        <p:nvCxnSpPr>
          <p:cNvPr id="720904" name="AutoShape 8"/>
          <p:cNvCxnSpPr>
            <a:cxnSpLocks noChangeShapeType="1"/>
            <a:stCxn id="720900" idx="4"/>
            <a:endCxn id="720901" idx="1"/>
          </p:cNvCxnSpPr>
          <p:nvPr/>
        </p:nvCxnSpPr>
        <p:spPr bwMode="auto">
          <a:xfrm>
            <a:off x="6443663" y="4705350"/>
            <a:ext cx="603250" cy="144463"/>
          </a:xfrm>
          <a:prstGeom prst="straightConnector1">
            <a:avLst/>
          </a:prstGeom>
          <a:noFill/>
          <a:ln w="19050">
            <a:solidFill>
              <a:srgbClr val="800000"/>
            </a:solidFill>
            <a:round/>
            <a:headEnd/>
            <a:tailEnd type="triangle" w="med" len="lg"/>
          </a:ln>
          <a:effectLst/>
        </p:spPr>
      </p:cxnSp>
      <p:cxnSp>
        <p:nvCxnSpPr>
          <p:cNvPr id="720905" name="AutoShape 9"/>
          <p:cNvCxnSpPr>
            <a:cxnSpLocks noChangeShapeType="1"/>
            <a:stCxn id="720903" idx="5"/>
            <a:endCxn id="720902" idx="1"/>
          </p:cNvCxnSpPr>
          <p:nvPr/>
        </p:nvCxnSpPr>
        <p:spPr bwMode="auto">
          <a:xfrm>
            <a:off x="7351713" y="4022725"/>
            <a:ext cx="450850" cy="252413"/>
          </a:xfrm>
          <a:prstGeom prst="straightConnector1">
            <a:avLst/>
          </a:prstGeom>
          <a:noFill/>
          <a:ln w="19050">
            <a:solidFill>
              <a:srgbClr val="800000"/>
            </a:solidFill>
            <a:round/>
            <a:headEnd/>
            <a:tailEnd type="triangle" w="med" len="lg"/>
          </a:ln>
          <a:effectLst/>
        </p:spPr>
      </p:cxnSp>
      <p:sp>
        <p:nvSpPr>
          <p:cNvPr id="720906" name="Oval 10"/>
          <p:cNvSpPr>
            <a:spLocks noChangeAspect="1" noChangeArrowheads="1"/>
          </p:cNvSpPr>
          <p:nvPr/>
        </p:nvSpPr>
        <p:spPr bwMode="auto">
          <a:xfrm>
            <a:off x="6983413" y="2606675"/>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2</a:t>
            </a:r>
            <a:endParaRPr lang="en-US" altLang="zh-CN" baseline="-25000"/>
          </a:p>
        </p:txBody>
      </p:sp>
      <p:cxnSp>
        <p:nvCxnSpPr>
          <p:cNvPr id="720907" name="AutoShape 11"/>
          <p:cNvCxnSpPr>
            <a:cxnSpLocks noChangeShapeType="1"/>
            <a:stCxn id="720903" idx="3"/>
            <a:endCxn id="720900" idx="0"/>
          </p:cNvCxnSpPr>
          <p:nvPr/>
        </p:nvCxnSpPr>
        <p:spPr bwMode="auto">
          <a:xfrm flipH="1">
            <a:off x="6443663" y="4022725"/>
            <a:ext cx="603250" cy="231775"/>
          </a:xfrm>
          <a:prstGeom prst="straightConnector1">
            <a:avLst/>
          </a:prstGeom>
          <a:noFill/>
          <a:ln w="19050">
            <a:solidFill>
              <a:srgbClr val="800000"/>
            </a:solidFill>
            <a:round/>
            <a:headEnd/>
            <a:tailEnd type="triangle" w="med" len="lg"/>
          </a:ln>
          <a:effectLst/>
        </p:spPr>
      </p:cxnSp>
      <p:cxnSp>
        <p:nvCxnSpPr>
          <p:cNvPr id="720908" name="AutoShape 12"/>
          <p:cNvCxnSpPr>
            <a:cxnSpLocks noChangeShapeType="1"/>
            <a:stCxn id="720906" idx="4"/>
            <a:endCxn id="720903" idx="0"/>
          </p:cNvCxnSpPr>
          <p:nvPr/>
        </p:nvCxnSpPr>
        <p:spPr bwMode="auto">
          <a:xfrm>
            <a:off x="7199313" y="3048000"/>
            <a:ext cx="0" cy="587375"/>
          </a:xfrm>
          <a:prstGeom prst="straightConnector1">
            <a:avLst/>
          </a:prstGeom>
          <a:noFill/>
          <a:ln w="19050">
            <a:solidFill>
              <a:srgbClr val="800000"/>
            </a:solidFill>
            <a:round/>
            <a:headEnd/>
            <a:tailEnd type="triangle" w="med" len="lg"/>
          </a:ln>
          <a:effectLst/>
        </p:spPr>
      </p:cxnSp>
      <p:sp>
        <p:nvSpPr>
          <p:cNvPr id="720909" name="Oval 13"/>
          <p:cNvSpPr>
            <a:spLocks noChangeAspect="1" noChangeArrowheads="1"/>
          </p:cNvSpPr>
          <p:nvPr/>
        </p:nvSpPr>
        <p:spPr bwMode="auto">
          <a:xfrm>
            <a:off x="7739063" y="3140075"/>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3</a:t>
            </a:r>
            <a:endParaRPr lang="en-US" altLang="zh-CN" baseline="-25000"/>
          </a:p>
        </p:txBody>
      </p:sp>
      <p:cxnSp>
        <p:nvCxnSpPr>
          <p:cNvPr id="720910" name="AutoShape 14"/>
          <p:cNvCxnSpPr>
            <a:cxnSpLocks noChangeShapeType="1"/>
            <a:stCxn id="720909" idx="3"/>
            <a:endCxn id="720903" idx="7"/>
          </p:cNvCxnSpPr>
          <p:nvPr/>
        </p:nvCxnSpPr>
        <p:spPr bwMode="auto">
          <a:xfrm flipH="1">
            <a:off x="7351713" y="3517900"/>
            <a:ext cx="450850" cy="180975"/>
          </a:xfrm>
          <a:prstGeom prst="straightConnector1">
            <a:avLst/>
          </a:prstGeom>
          <a:noFill/>
          <a:ln w="19050">
            <a:solidFill>
              <a:srgbClr val="800000"/>
            </a:solidFill>
            <a:round/>
            <a:headEnd/>
            <a:tailEnd type="triangle" w="med" len="lg"/>
          </a:ln>
          <a:effectLst/>
        </p:spPr>
      </p:cxnSp>
      <p:sp>
        <p:nvSpPr>
          <p:cNvPr id="720911" name="Oval 15"/>
          <p:cNvSpPr>
            <a:spLocks noChangeAspect="1" noChangeArrowheads="1"/>
          </p:cNvSpPr>
          <p:nvPr/>
        </p:nvSpPr>
        <p:spPr bwMode="auto">
          <a:xfrm>
            <a:off x="6983413" y="1844675"/>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1</a:t>
            </a:r>
            <a:endParaRPr lang="en-US" altLang="zh-CN" baseline="-25000"/>
          </a:p>
        </p:txBody>
      </p:sp>
      <p:cxnSp>
        <p:nvCxnSpPr>
          <p:cNvPr id="720912" name="AutoShape 16"/>
          <p:cNvCxnSpPr>
            <a:cxnSpLocks noChangeShapeType="1"/>
            <a:stCxn id="720911" idx="4"/>
            <a:endCxn id="720906" idx="0"/>
          </p:cNvCxnSpPr>
          <p:nvPr/>
        </p:nvCxnSpPr>
        <p:spPr bwMode="auto">
          <a:xfrm>
            <a:off x="7199313" y="2286000"/>
            <a:ext cx="0" cy="311150"/>
          </a:xfrm>
          <a:prstGeom prst="straightConnector1">
            <a:avLst/>
          </a:prstGeom>
          <a:noFill/>
          <a:ln w="19050">
            <a:solidFill>
              <a:srgbClr val="800000"/>
            </a:solidFill>
            <a:round/>
            <a:headEnd/>
            <a:tailEnd type="triangle" w="med" len="lg"/>
          </a:ln>
          <a:effectLst/>
        </p:spPr>
      </p:cxnSp>
      <p:cxnSp>
        <p:nvCxnSpPr>
          <p:cNvPr id="720913" name="AutoShape 17"/>
          <p:cNvCxnSpPr>
            <a:cxnSpLocks noChangeShapeType="1"/>
            <a:stCxn id="720906" idx="5"/>
            <a:endCxn id="720909" idx="1"/>
          </p:cNvCxnSpPr>
          <p:nvPr/>
        </p:nvCxnSpPr>
        <p:spPr bwMode="auto">
          <a:xfrm>
            <a:off x="7351713" y="2984500"/>
            <a:ext cx="450850" cy="209550"/>
          </a:xfrm>
          <a:prstGeom prst="straightConnector1">
            <a:avLst/>
          </a:prstGeom>
          <a:noFill/>
          <a:ln w="19050">
            <a:solidFill>
              <a:srgbClr val="800000"/>
            </a:solidFill>
            <a:round/>
            <a:headEnd/>
            <a:tailEnd type="triangle" w="med" len="lg"/>
          </a:ln>
          <a:effectLst/>
        </p:spPr>
      </p:cxnSp>
      <p:cxnSp>
        <p:nvCxnSpPr>
          <p:cNvPr id="720914" name="AutoShape 18"/>
          <p:cNvCxnSpPr>
            <a:cxnSpLocks noChangeShapeType="1"/>
            <a:stCxn id="720902" idx="3"/>
            <a:endCxn id="720901" idx="7"/>
          </p:cNvCxnSpPr>
          <p:nvPr/>
        </p:nvCxnSpPr>
        <p:spPr bwMode="auto">
          <a:xfrm flipH="1">
            <a:off x="7351713" y="4598988"/>
            <a:ext cx="450850" cy="250825"/>
          </a:xfrm>
          <a:prstGeom prst="straightConnector1">
            <a:avLst/>
          </a:prstGeom>
          <a:noFill/>
          <a:ln w="19050">
            <a:solidFill>
              <a:srgbClr val="800000"/>
            </a:solidFill>
            <a:round/>
            <a:headEnd/>
            <a:tailEnd type="triangle" w="med" len="lg"/>
          </a:ln>
          <a:effectLst/>
        </p:spPr>
      </p:cxnSp>
      <p:cxnSp>
        <p:nvCxnSpPr>
          <p:cNvPr id="720915" name="AutoShape 19"/>
          <p:cNvCxnSpPr>
            <a:cxnSpLocks noChangeShapeType="1"/>
            <a:stCxn id="720901" idx="2"/>
            <a:endCxn id="720903" idx="2"/>
          </p:cNvCxnSpPr>
          <p:nvPr/>
        </p:nvCxnSpPr>
        <p:spPr bwMode="auto">
          <a:xfrm rot="10800000" flipH="1">
            <a:off x="6973888" y="3860800"/>
            <a:ext cx="1587" cy="1150938"/>
          </a:xfrm>
          <a:prstGeom prst="curvedConnector3">
            <a:avLst>
              <a:gd name="adj1" fmla="val -58800000"/>
            </a:avLst>
          </a:prstGeom>
          <a:noFill/>
          <a:ln w="19050">
            <a:solidFill>
              <a:srgbClr val="800000"/>
            </a:solidFill>
            <a:round/>
            <a:headEnd/>
            <a:tailEnd type="triangle" w="med" len="lg"/>
          </a:ln>
          <a:effectLst/>
        </p:spPr>
      </p:cxnSp>
      <p:cxnSp>
        <p:nvCxnSpPr>
          <p:cNvPr id="720916" name="AutoShape 20"/>
          <p:cNvCxnSpPr>
            <a:cxnSpLocks noChangeShapeType="1"/>
            <a:stCxn id="720903" idx="2"/>
            <a:endCxn id="720906" idx="2"/>
          </p:cNvCxnSpPr>
          <p:nvPr/>
        </p:nvCxnSpPr>
        <p:spPr bwMode="auto">
          <a:xfrm rot="10800000" flipH="1">
            <a:off x="6973888" y="2822575"/>
            <a:ext cx="1587" cy="1038225"/>
          </a:xfrm>
          <a:prstGeom prst="curvedConnector3">
            <a:avLst>
              <a:gd name="adj1" fmla="val -13800000"/>
            </a:avLst>
          </a:prstGeom>
          <a:noFill/>
          <a:ln w="19050">
            <a:solidFill>
              <a:srgbClr val="800000"/>
            </a:solidFill>
            <a:round/>
            <a:headEnd/>
            <a:tailEnd type="triangle" w="med" len="lg"/>
          </a:ln>
          <a:effectLst/>
        </p:spPr>
      </p:cxnSp>
      <p:cxnSp>
        <p:nvCxnSpPr>
          <p:cNvPr id="720917" name="AutoShape 21"/>
          <p:cNvCxnSpPr>
            <a:cxnSpLocks noChangeShapeType="1"/>
            <a:stCxn id="720900" idx="5"/>
            <a:endCxn id="720900" idx="7"/>
          </p:cNvCxnSpPr>
          <p:nvPr/>
        </p:nvCxnSpPr>
        <p:spPr bwMode="auto">
          <a:xfrm rot="5400000" flipH="1" flipV="1">
            <a:off x="6434932" y="4479131"/>
            <a:ext cx="323850" cy="1587"/>
          </a:xfrm>
          <a:prstGeom prst="curvedConnector5">
            <a:avLst>
              <a:gd name="adj1" fmla="val -12259"/>
              <a:gd name="adj2" fmla="val 20700000"/>
              <a:gd name="adj3" fmla="val 110782"/>
            </a:avLst>
          </a:prstGeom>
          <a:noFill/>
          <a:ln w="19050">
            <a:solidFill>
              <a:srgbClr val="800000"/>
            </a:solidFill>
            <a:round/>
            <a:headEnd/>
            <a:tailEnd type="triangle" w="med" len="lg"/>
          </a:ln>
          <a:effectLst/>
        </p:spPr>
      </p:cxnSp>
      <p:graphicFrame>
        <p:nvGraphicFramePr>
          <p:cNvPr id="721027" name="Group 131"/>
          <p:cNvGraphicFramePr>
            <a:graphicFrameLocks noGrp="1"/>
          </p:cNvGraphicFramePr>
          <p:nvPr/>
        </p:nvGraphicFramePr>
        <p:xfrm>
          <a:off x="755650" y="1989138"/>
          <a:ext cx="4824413" cy="2743200"/>
        </p:xfrm>
        <a:graphic>
          <a:graphicData uri="http://schemas.openxmlformats.org/drawingml/2006/table">
            <a:tbl>
              <a:tblPr/>
              <a:tblGrid>
                <a:gridCol w="863600">
                  <a:extLst>
                    <a:ext uri="{9D8B030D-6E8A-4147-A177-3AD203B41FA5}">
                      <a16:colId xmlns:a16="http://schemas.microsoft.com/office/drawing/2014/main" val="20000"/>
                    </a:ext>
                  </a:extLst>
                </a:gridCol>
                <a:gridCol w="1081088">
                  <a:extLst>
                    <a:ext uri="{9D8B030D-6E8A-4147-A177-3AD203B41FA5}">
                      <a16:colId xmlns:a16="http://schemas.microsoft.com/office/drawing/2014/main" val="20001"/>
                    </a:ext>
                  </a:extLst>
                </a:gridCol>
                <a:gridCol w="1081087">
                  <a:extLst>
                    <a:ext uri="{9D8B030D-6E8A-4147-A177-3AD203B41FA5}">
                      <a16:colId xmlns:a16="http://schemas.microsoft.com/office/drawing/2014/main" val="20002"/>
                    </a:ext>
                  </a:extLst>
                </a:gridCol>
                <a:gridCol w="1798638">
                  <a:extLst>
                    <a:ext uri="{9D8B030D-6E8A-4147-A177-3AD203B41FA5}">
                      <a16:colId xmlns:a16="http://schemas.microsoft.com/office/drawing/2014/main" val="20003"/>
                    </a:ext>
                  </a:extLst>
                </a:gridCol>
              </a:tblGrid>
              <a:tr h="3476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Courier New" pitchFamily="49" charset="0"/>
                          <a:ea typeface="楷体_GB2312" pitchFamily="49"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Courier New" pitchFamily="49" charset="0"/>
                          <a:ea typeface="楷体_GB2312" pitchFamily="49" charset="-122"/>
                        </a:rPr>
                        <a:t>循环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Courier New" pitchFamily="49" charset="0"/>
                          <a:ea typeface="楷体_GB2312" pitchFamily="49" charset="-122"/>
                        </a:rPr>
                        <a:t>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Courier New" pitchFamily="49" charset="0"/>
                          <a:ea typeface="楷体_GB2312" pitchFamily="49" charset="-122"/>
                        </a:rPr>
                        <a:t>栈顶前驱</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76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925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20987" name="Rectangle 91"/>
          <p:cNvSpPr>
            <a:spLocks noChangeArrowheads="1"/>
          </p:cNvSpPr>
          <p:nvPr/>
        </p:nvSpPr>
        <p:spPr bwMode="auto">
          <a:xfrm>
            <a:off x="1619250" y="2466975"/>
            <a:ext cx="366713" cy="457200"/>
          </a:xfrm>
          <a:prstGeom prst="rect">
            <a:avLst/>
          </a:prstGeom>
          <a:noFill/>
          <a:ln w="19050" algn="ctr">
            <a:noFill/>
            <a:miter lim="800000"/>
            <a:headEnd/>
            <a:tailEnd/>
          </a:ln>
          <a:effectLst/>
        </p:spPr>
        <p:txBody>
          <a:bodyPr wrap="none">
            <a:spAutoFit/>
          </a:bodyPr>
          <a:lstStyle/>
          <a:p>
            <a:r>
              <a:rPr lang="en-US" altLang="zh-CN" sz="2400">
                <a:latin typeface="Courier New" panose="02070309020205020404" pitchFamily="49" charset="0"/>
                <a:cs typeface="Courier New" panose="02070309020205020404" pitchFamily="49" charset="0"/>
              </a:rPr>
              <a:t>4</a:t>
            </a:r>
          </a:p>
        </p:txBody>
      </p:sp>
      <p:sp>
        <p:nvSpPr>
          <p:cNvPr id="720998" name="Rectangle 102"/>
          <p:cNvSpPr>
            <a:spLocks noChangeArrowheads="1"/>
          </p:cNvSpPr>
          <p:nvPr/>
        </p:nvSpPr>
        <p:spPr bwMode="auto">
          <a:xfrm>
            <a:off x="1619250" y="3371850"/>
            <a:ext cx="914400" cy="457200"/>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sz="2400">
                <a:latin typeface="Courier New" panose="02070309020205020404" pitchFamily="49" charset="0"/>
                <a:cs typeface="Courier New" panose="02070309020205020404" pitchFamily="49" charset="0"/>
              </a:rPr>
              <a:t>4567</a:t>
            </a:r>
          </a:p>
        </p:txBody>
      </p:sp>
      <p:sp>
        <p:nvSpPr>
          <p:cNvPr id="720999" name="Rectangle 103"/>
          <p:cNvSpPr>
            <a:spLocks noChangeArrowheads="1"/>
          </p:cNvSpPr>
          <p:nvPr/>
        </p:nvSpPr>
        <p:spPr bwMode="auto">
          <a:xfrm>
            <a:off x="2843213" y="3371850"/>
            <a:ext cx="549275" cy="457200"/>
          </a:xfrm>
          <a:prstGeom prst="rect">
            <a:avLst/>
          </a:prstGeom>
          <a:noFill/>
          <a:ln w="19050" algn="ctr">
            <a:noFill/>
            <a:miter lim="800000"/>
            <a:headEnd/>
            <a:tailEnd/>
          </a:ln>
          <a:effectLst/>
        </p:spPr>
        <p:txBody>
          <a:bodyPr wrap="none">
            <a:spAutoFit/>
          </a:bodyPr>
          <a:lstStyle/>
          <a:p>
            <a:r>
              <a:rPr lang="en-US" altLang="zh-CN" sz="2400">
                <a:latin typeface="Courier New" panose="02070309020205020404" pitchFamily="49" charset="0"/>
                <a:cs typeface="Courier New" panose="02070309020205020404" pitchFamily="49" charset="0"/>
              </a:rPr>
              <a:t>56</a:t>
            </a:r>
          </a:p>
        </p:txBody>
      </p:sp>
      <p:sp>
        <p:nvSpPr>
          <p:cNvPr id="721000" name="Rectangle 104"/>
          <p:cNvSpPr>
            <a:spLocks noChangeArrowheads="1"/>
          </p:cNvSpPr>
          <p:nvPr/>
        </p:nvSpPr>
        <p:spPr bwMode="auto">
          <a:xfrm>
            <a:off x="3938588" y="3371850"/>
            <a:ext cx="366712" cy="457200"/>
          </a:xfrm>
          <a:prstGeom prst="rect">
            <a:avLst/>
          </a:prstGeom>
          <a:noFill/>
          <a:ln w="19050" algn="ctr">
            <a:noFill/>
            <a:miter lim="800000"/>
            <a:headEnd/>
            <a:tailEnd/>
          </a:ln>
          <a:effectLst/>
        </p:spPr>
        <p:txBody>
          <a:bodyPr wrap="none">
            <a:spAutoFit/>
          </a:bodyPr>
          <a:lstStyle/>
          <a:p>
            <a:r>
              <a:rPr lang="en-US" altLang="zh-CN" sz="2400">
                <a:latin typeface="Courier New" panose="02070309020205020404" pitchFamily="49" charset="0"/>
                <a:cs typeface="Courier New" panose="02070309020205020404" pitchFamily="49" charset="0"/>
              </a:rPr>
              <a:t>4</a:t>
            </a:r>
          </a:p>
        </p:txBody>
      </p:sp>
      <p:sp>
        <p:nvSpPr>
          <p:cNvPr id="721001" name="Rectangle 105"/>
          <p:cNvSpPr>
            <a:spLocks noChangeArrowheads="1"/>
          </p:cNvSpPr>
          <p:nvPr/>
        </p:nvSpPr>
        <p:spPr bwMode="auto">
          <a:xfrm>
            <a:off x="1619250" y="2924175"/>
            <a:ext cx="366713" cy="457200"/>
          </a:xfrm>
          <a:prstGeom prst="rect">
            <a:avLst/>
          </a:prstGeom>
          <a:noFill/>
          <a:ln w="19050" algn="ctr">
            <a:noFill/>
            <a:miter lim="800000"/>
            <a:headEnd/>
            <a:tailEnd/>
          </a:ln>
          <a:effectLst/>
        </p:spPr>
        <p:txBody>
          <a:bodyPr wrap="none">
            <a:spAutoFit/>
          </a:bodyPr>
          <a:lstStyle/>
          <a:p>
            <a:r>
              <a:rPr lang="en-US" altLang="zh-CN" sz="2400">
                <a:latin typeface="Courier New" panose="02070309020205020404" pitchFamily="49" charset="0"/>
                <a:cs typeface="Courier New" panose="02070309020205020404" pitchFamily="49" charset="0"/>
              </a:rPr>
              <a:t>4</a:t>
            </a:r>
          </a:p>
        </p:txBody>
      </p:sp>
      <p:sp>
        <p:nvSpPr>
          <p:cNvPr id="721002" name="Rectangle 106"/>
          <p:cNvSpPr>
            <a:spLocks noChangeArrowheads="1"/>
          </p:cNvSpPr>
          <p:nvPr/>
        </p:nvSpPr>
        <p:spPr bwMode="auto">
          <a:xfrm>
            <a:off x="2843213" y="2924175"/>
            <a:ext cx="366712" cy="457200"/>
          </a:xfrm>
          <a:prstGeom prst="rect">
            <a:avLst/>
          </a:prstGeom>
          <a:noFill/>
          <a:ln w="19050" algn="ctr">
            <a:noFill/>
            <a:miter lim="800000"/>
            <a:headEnd/>
            <a:tailEnd/>
          </a:ln>
          <a:effectLst/>
        </p:spPr>
        <p:txBody>
          <a:bodyPr wrap="none">
            <a:spAutoFit/>
          </a:bodyPr>
          <a:lstStyle/>
          <a:p>
            <a:r>
              <a:rPr lang="en-US" altLang="zh-CN" sz="2400">
                <a:latin typeface="Courier New" panose="02070309020205020404" pitchFamily="49" charset="0"/>
                <a:cs typeface="Courier New" panose="02070309020205020404" pitchFamily="49" charset="0"/>
              </a:rPr>
              <a:t>7</a:t>
            </a:r>
          </a:p>
        </p:txBody>
      </p:sp>
      <p:sp>
        <p:nvSpPr>
          <p:cNvPr id="721003" name="Rectangle 107"/>
          <p:cNvSpPr>
            <a:spLocks noChangeArrowheads="1"/>
          </p:cNvSpPr>
          <p:nvPr/>
        </p:nvSpPr>
        <p:spPr bwMode="auto">
          <a:xfrm>
            <a:off x="3938588" y="2924175"/>
            <a:ext cx="549275" cy="457200"/>
          </a:xfrm>
          <a:prstGeom prst="rect">
            <a:avLst/>
          </a:prstGeom>
          <a:noFill/>
          <a:ln w="19050" algn="ctr">
            <a:noFill/>
            <a:miter lim="800000"/>
            <a:headEnd/>
            <a:tailEnd/>
          </a:ln>
          <a:effectLst/>
        </p:spPr>
        <p:txBody>
          <a:bodyPr wrap="none">
            <a:spAutoFit/>
          </a:bodyPr>
          <a:lstStyle/>
          <a:p>
            <a:r>
              <a:rPr lang="en-US" altLang="zh-CN" sz="2400">
                <a:latin typeface="Courier New" panose="02070309020205020404" pitchFamily="49" charset="0"/>
                <a:cs typeface="Courier New" panose="02070309020205020404" pitchFamily="49" charset="0"/>
              </a:rPr>
              <a:t>56</a:t>
            </a:r>
          </a:p>
        </p:txBody>
      </p:sp>
      <p:sp>
        <p:nvSpPr>
          <p:cNvPr id="721014" name="Rectangle 118"/>
          <p:cNvSpPr>
            <a:spLocks noChangeArrowheads="1"/>
          </p:cNvSpPr>
          <p:nvPr/>
        </p:nvSpPr>
        <p:spPr bwMode="auto">
          <a:xfrm>
            <a:off x="1619250" y="3833813"/>
            <a:ext cx="914400" cy="457200"/>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sz="2400">
                <a:latin typeface="Courier New" panose="02070309020205020404" pitchFamily="49" charset="0"/>
                <a:cs typeface="Courier New" panose="02070309020205020404" pitchFamily="49" charset="0"/>
              </a:rPr>
              <a:t>4567</a:t>
            </a:r>
          </a:p>
        </p:txBody>
      </p:sp>
      <p:sp>
        <p:nvSpPr>
          <p:cNvPr id="721015" name="Rectangle 119"/>
          <p:cNvSpPr>
            <a:spLocks noChangeArrowheads="1"/>
          </p:cNvSpPr>
          <p:nvPr/>
        </p:nvSpPr>
        <p:spPr bwMode="auto">
          <a:xfrm>
            <a:off x="2843213" y="3833813"/>
            <a:ext cx="366712" cy="457200"/>
          </a:xfrm>
          <a:prstGeom prst="rect">
            <a:avLst/>
          </a:prstGeom>
          <a:noFill/>
          <a:ln w="19050" algn="ctr">
            <a:noFill/>
            <a:miter lim="800000"/>
            <a:headEnd/>
            <a:tailEnd/>
          </a:ln>
          <a:effectLst/>
        </p:spPr>
        <p:txBody>
          <a:bodyPr wrap="none">
            <a:spAutoFit/>
          </a:bodyPr>
          <a:lstStyle/>
          <a:p>
            <a:r>
              <a:rPr lang="en-US" altLang="zh-CN" sz="2400">
                <a:latin typeface="Courier New" panose="02070309020205020404" pitchFamily="49" charset="0"/>
                <a:cs typeface="Courier New" panose="02070309020205020404" pitchFamily="49" charset="0"/>
              </a:rPr>
              <a:t>5</a:t>
            </a:r>
          </a:p>
        </p:txBody>
      </p:sp>
      <p:sp>
        <p:nvSpPr>
          <p:cNvPr id="721016" name="Rectangle 120"/>
          <p:cNvSpPr>
            <a:spLocks noChangeArrowheads="1"/>
          </p:cNvSpPr>
          <p:nvPr/>
        </p:nvSpPr>
        <p:spPr bwMode="auto">
          <a:xfrm>
            <a:off x="3938588" y="3833813"/>
            <a:ext cx="366712" cy="457200"/>
          </a:xfrm>
          <a:prstGeom prst="rect">
            <a:avLst/>
          </a:prstGeom>
          <a:noFill/>
          <a:ln w="19050" algn="ctr">
            <a:noFill/>
            <a:miter lim="800000"/>
            <a:headEnd/>
            <a:tailEnd/>
          </a:ln>
          <a:effectLst/>
        </p:spPr>
        <p:txBody>
          <a:bodyPr wrap="none">
            <a:spAutoFit/>
          </a:bodyPr>
          <a:lstStyle/>
          <a:p>
            <a:r>
              <a:rPr lang="en-US" altLang="zh-CN" sz="2400">
                <a:latin typeface="Courier New" panose="02070309020205020404" pitchFamily="49" charset="0"/>
                <a:cs typeface="Courier New" panose="02070309020205020404" pitchFamily="49" charset="0"/>
              </a:rPr>
              <a:t>4</a:t>
            </a:r>
          </a:p>
        </p:txBody>
      </p:sp>
      <p:sp>
        <p:nvSpPr>
          <p:cNvPr id="721018" name="Rectangle 122"/>
          <p:cNvSpPr>
            <a:spLocks noChangeArrowheads="1"/>
          </p:cNvSpPr>
          <p:nvPr/>
        </p:nvSpPr>
        <p:spPr bwMode="auto">
          <a:xfrm>
            <a:off x="1828800" y="2924175"/>
            <a:ext cx="366713" cy="457200"/>
          </a:xfrm>
          <a:prstGeom prst="rect">
            <a:avLst/>
          </a:prstGeom>
          <a:noFill/>
          <a:ln w="19050" algn="ctr">
            <a:noFill/>
            <a:miter lim="800000"/>
            <a:headEnd/>
            <a:tailEnd/>
          </a:ln>
          <a:effectLst/>
        </p:spPr>
        <p:txBody>
          <a:bodyPr wrap="none">
            <a:spAutoFit/>
          </a:bodyPr>
          <a:lstStyle/>
          <a:p>
            <a:r>
              <a:rPr lang="en-US" altLang="zh-CN" sz="2400">
                <a:latin typeface="Courier New" panose="02070309020205020404" pitchFamily="49" charset="0"/>
                <a:cs typeface="Courier New" panose="02070309020205020404" pitchFamily="49" charset="0"/>
              </a:rPr>
              <a:t>7</a:t>
            </a:r>
          </a:p>
        </p:txBody>
      </p:sp>
      <p:sp>
        <p:nvSpPr>
          <p:cNvPr id="721028" name="Rectangle 132"/>
          <p:cNvSpPr>
            <a:spLocks noChangeArrowheads="1"/>
          </p:cNvSpPr>
          <p:nvPr/>
        </p:nvSpPr>
        <p:spPr bwMode="auto">
          <a:xfrm>
            <a:off x="1619250" y="4267200"/>
            <a:ext cx="914400" cy="457200"/>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sz="2400">
                <a:latin typeface="Courier New" panose="02070309020205020404" pitchFamily="49" charset="0"/>
                <a:cs typeface="Courier New" panose="02070309020205020404" pitchFamily="49" charset="0"/>
              </a:rPr>
              <a:t>4567</a:t>
            </a:r>
          </a:p>
        </p:txBody>
      </p:sp>
    </p:spTree>
    <p:extLst>
      <p:ext uri="{BB962C8B-B14F-4D97-AF65-F5344CB8AC3E}">
        <p14:creationId xmlns:p14="http://schemas.microsoft.com/office/powerpoint/2010/main" val="1109680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0987"/>
                                        </p:tgtEl>
                                        <p:attrNameLst>
                                          <p:attrName>style.visibility</p:attrName>
                                        </p:attrNameLst>
                                      </p:cBhvr>
                                      <p:to>
                                        <p:strVal val="visible"/>
                                      </p:to>
                                    </p:set>
                                    <p:animEffect transition="in" filter="wipe(left)">
                                      <p:cBhvr>
                                        <p:cTn id="7" dur="500"/>
                                        <p:tgtEl>
                                          <p:spTgt spid="7209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1001"/>
                                        </p:tgtEl>
                                        <p:attrNameLst>
                                          <p:attrName>style.visibility</p:attrName>
                                        </p:attrNameLst>
                                      </p:cBhvr>
                                      <p:to>
                                        <p:strVal val="visible"/>
                                      </p:to>
                                    </p:set>
                                    <p:animEffect transition="in" filter="wipe(left)">
                                      <p:cBhvr>
                                        <p:cTn id="12" dur="500"/>
                                        <p:tgtEl>
                                          <p:spTgt spid="7210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1018"/>
                                        </p:tgtEl>
                                        <p:attrNameLst>
                                          <p:attrName>style.visibility</p:attrName>
                                        </p:attrNameLst>
                                      </p:cBhvr>
                                      <p:to>
                                        <p:strVal val="visible"/>
                                      </p:to>
                                    </p:set>
                                    <p:animEffect transition="in" filter="wipe(left)">
                                      <p:cBhvr>
                                        <p:cTn id="17" dur="500"/>
                                        <p:tgtEl>
                                          <p:spTgt spid="72101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21002"/>
                                        </p:tgtEl>
                                        <p:attrNameLst>
                                          <p:attrName>style.visibility</p:attrName>
                                        </p:attrNameLst>
                                      </p:cBhvr>
                                      <p:to>
                                        <p:strVal val="visible"/>
                                      </p:to>
                                    </p:set>
                                    <p:animEffect transition="in" filter="wipe(left)">
                                      <p:cBhvr>
                                        <p:cTn id="20" dur="500"/>
                                        <p:tgtEl>
                                          <p:spTgt spid="72100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21003"/>
                                        </p:tgtEl>
                                        <p:attrNameLst>
                                          <p:attrName>style.visibility</p:attrName>
                                        </p:attrNameLst>
                                      </p:cBhvr>
                                      <p:to>
                                        <p:strVal val="visible"/>
                                      </p:to>
                                    </p:set>
                                    <p:animEffect transition="in" filter="wipe(left)">
                                      <p:cBhvr>
                                        <p:cTn id="25" dur="500"/>
                                        <p:tgtEl>
                                          <p:spTgt spid="72100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20998"/>
                                        </p:tgtEl>
                                        <p:attrNameLst>
                                          <p:attrName>style.visibility</p:attrName>
                                        </p:attrNameLst>
                                      </p:cBhvr>
                                      <p:to>
                                        <p:strVal val="visible"/>
                                      </p:to>
                                    </p:set>
                                    <p:animEffect transition="in" filter="wipe(left)">
                                      <p:cBhvr>
                                        <p:cTn id="30" dur="500"/>
                                        <p:tgtEl>
                                          <p:spTgt spid="72099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20999"/>
                                        </p:tgtEl>
                                        <p:attrNameLst>
                                          <p:attrName>style.visibility</p:attrName>
                                        </p:attrNameLst>
                                      </p:cBhvr>
                                      <p:to>
                                        <p:strVal val="visible"/>
                                      </p:to>
                                    </p:set>
                                    <p:animEffect transition="in" filter="wipe(left)">
                                      <p:cBhvr>
                                        <p:cTn id="35" dur="500"/>
                                        <p:tgtEl>
                                          <p:spTgt spid="72099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21000"/>
                                        </p:tgtEl>
                                        <p:attrNameLst>
                                          <p:attrName>style.visibility</p:attrName>
                                        </p:attrNameLst>
                                      </p:cBhvr>
                                      <p:to>
                                        <p:strVal val="visible"/>
                                      </p:to>
                                    </p:set>
                                    <p:animEffect transition="in" filter="wipe(left)">
                                      <p:cBhvr>
                                        <p:cTn id="40" dur="500"/>
                                        <p:tgtEl>
                                          <p:spTgt spid="72100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21014"/>
                                        </p:tgtEl>
                                        <p:attrNameLst>
                                          <p:attrName>style.visibility</p:attrName>
                                        </p:attrNameLst>
                                      </p:cBhvr>
                                      <p:to>
                                        <p:strVal val="visible"/>
                                      </p:to>
                                    </p:set>
                                    <p:animEffect transition="in" filter="wipe(left)">
                                      <p:cBhvr>
                                        <p:cTn id="45" dur="500"/>
                                        <p:tgtEl>
                                          <p:spTgt spid="7210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721015"/>
                                        </p:tgtEl>
                                        <p:attrNameLst>
                                          <p:attrName>style.visibility</p:attrName>
                                        </p:attrNameLst>
                                      </p:cBhvr>
                                      <p:to>
                                        <p:strVal val="visible"/>
                                      </p:to>
                                    </p:set>
                                    <p:animEffect transition="in" filter="wipe(left)">
                                      <p:cBhvr>
                                        <p:cTn id="50" dur="500"/>
                                        <p:tgtEl>
                                          <p:spTgt spid="72101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721016"/>
                                        </p:tgtEl>
                                        <p:attrNameLst>
                                          <p:attrName>style.visibility</p:attrName>
                                        </p:attrNameLst>
                                      </p:cBhvr>
                                      <p:to>
                                        <p:strVal val="visible"/>
                                      </p:to>
                                    </p:set>
                                    <p:animEffect transition="in" filter="wipe(left)">
                                      <p:cBhvr>
                                        <p:cTn id="55" dur="500"/>
                                        <p:tgtEl>
                                          <p:spTgt spid="72101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21028"/>
                                        </p:tgtEl>
                                        <p:attrNameLst>
                                          <p:attrName>style.visibility</p:attrName>
                                        </p:attrNameLst>
                                      </p:cBhvr>
                                      <p:to>
                                        <p:strVal val="visible"/>
                                      </p:to>
                                    </p:set>
                                    <p:animEffect transition="in" filter="wipe(left)">
                                      <p:cBhvr>
                                        <p:cTn id="60" dur="500"/>
                                        <p:tgtEl>
                                          <p:spTgt spid="72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87" grpId="0"/>
      <p:bldP spid="720998" grpId="0"/>
      <p:bldP spid="720999" grpId="0"/>
      <p:bldP spid="721000" grpId="0"/>
      <p:bldP spid="721001" grpId="0"/>
      <p:bldP spid="721002" grpId="0"/>
      <p:bldP spid="721003" grpId="0"/>
      <p:bldP spid="721014" grpId="0"/>
      <p:bldP spid="721015" grpId="0"/>
      <p:bldP spid="721016" grpId="0"/>
      <p:bldP spid="721018" grpId="0"/>
      <p:bldP spid="7210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a:xfrm>
            <a:off x="827584" y="404664"/>
            <a:ext cx="7240650" cy="864096"/>
          </a:xfrm>
        </p:spPr>
        <p:txBody>
          <a:bodyPr>
            <a:normAutofit/>
          </a:bodyPr>
          <a:lstStyle/>
          <a:p>
            <a:r>
              <a:rPr lang="en-US" altLang="zh-CN" dirty="0">
                <a:solidFill>
                  <a:schemeClr val="bg1">
                    <a:lumMod val="65000"/>
                  </a:schemeClr>
                </a:solidFill>
              </a:rPr>
              <a:t>10.2 </a:t>
            </a:r>
            <a:r>
              <a:rPr lang="zh-CN" altLang="en-US" dirty="0">
                <a:solidFill>
                  <a:schemeClr val="bg1">
                    <a:lumMod val="65000"/>
                  </a:schemeClr>
                </a:solidFill>
              </a:rPr>
              <a:t>数据流分析基础</a:t>
            </a:r>
          </a:p>
        </p:txBody>
      </p:sp>
      <p:sp>
        <p:nvSpPr>
          <p:cNvPr id="724995" name="Rectangle 3"/>
          <p:cNvSpPr>
            <a:spLocks noGrp="1" noChangeArrowheads="1"/>
          </p:cNvSpPr>
          <p:nvPr>
            <p:ph idx="1"/>
          </p:nvPr>
        </p:nvSpPr>
        <p:spPr>
          <a:xfrm>
            <a:off x="827584" y="1502570"/>
            <a:ext cx="7479620" cy="4613028"/>
          </a:xfrm>
        </p:spPr>
        <p:txBody>
          <a:bodyPr>
            <a:normAutofit/>
          </a:bodyPr>
          <a:lstStyle/>
          <a:p>
            <a:r>
              <a:rPr lang="zh-CN" altLang="en-US" dirty="0"/>
              <a:t>为了做好代码优化和代码生成，通常需要收集整个程序流图的一些特定信息，并把这些信息分配给流图的各个基本块。这些信息被称为数据流信息，收集数据流信息的过程为数据流分析</a:t>
            </a:r>
            <a:endParaRPr lang="en-US" altLang="zh-CN" dirty="0"/>
          </a:p>
          <a:p>
            <a:r>
              <a:rPr lang="zh-CN" altLang="en-US" dirty="0"/>
              <a:t>实现数据流分析的一种途径</a:t>
            </a:r>
            <a:r>
              <a:rPr lang="en-US" altLang="zh-CN" dirty="0"/>
              <a:t>——</a:t>
            </a:r>
            <a:r>
              <a:rPr lang="zh-CN" altLang="en-US" dirty="0"/>
              <a:t>建立和求解数据流方程</a:t>
            </a:r>
            <a:r>
              <a:rPr lang="en-US" altLang="zh-CN" dirty="0"/>
              <a:t>(data-flow equations).</a:t>
            </a:r>
            <a:endParaRPr lang="zh-CN" altLang="en-US" dirty="0"/>
          </a:p>
        </p:txBody>
      </p:sp>
      <p:sp>
        <p:nvSpPr>
          <p:cNvPr id="5" name="页脚占位符 4"/>
          <p:cNvSpPr>
            <a:spLocks noGrp="1"/>
          </p:cNvSpPr>
          <p:nvPr>
            <p:ph type="ftr" sz="quarter" idx="11"/>
          </p:nvPr>
        </p:nvSpPr>
        <p:spPr>
          <a:xfrm>
            <a:off x="872833" y="6519134"/>
            <a:ext cx="3399704" cy="365125"/>
          </a:xfrm>
        </p:spPr>
        <p:txBody>
          <a:bodyPr/>
          <a:lstStyle/>
          <a:p>
            <a:r>
              <a:rPr lang="zh-CN" altLang="en-US"/>
              <a:t>华北电力大学控制与计算机工程学院王红制作</a:t>
            </a:r>
            <a:endParaRPr lang="en-US" altLang="zh-CN"/>
          </a:p>
        </p:txBody>
      </p:sp>
      <p:sp>
        <p:nvSpPr>
          <p:cNvPr id="6" name="灯片编号占位符 5"/>
          <p:cNvSpPr>
            <a:spLocks noGrp="1"/>
          </p:cNvSpPr>
          <p:nvPr>
            <p:ph type="sldNum" sz="quarter" idx="12"/>
          </p:nvPr>
        </p:nvSpPr>
        <p:spPr>
          <a:xfrm>
            <a:off x="8684844" y="6463791"/>
            <a:ext cx="426546" cy="365125"/>
          </a:xfrm>
        </p:spPr>
        <p:txBody>
          <a:bodyPr/>
          <a:lstStyle/>
          <a:p>
            <a:fld id="{575247F5-EC5E-4475-90B7-0B4AE8E5C47C}" type="slidenum">
              <a:rPr lang="en-US" altLang="zh-CN" smtClean="0"/>
              <a:pPr/>
              <a:t>22</a:t>
            </a:fld>
            <a:endParaRPr lang="en-US" altLang="zh-CN"/>
          </a:p>
        </p:txBody>
      </p:sp>
    </p:spTree>
    <p:extLst>
      <p:ext uri="{BB962C8B-B14F-4D97-AF65-F5344CB8AC3E}">
        <p14:creationId xmlns:p14="http://schemas.microsoft.com/office/powerpoint/2010/main" val="2480709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r>
              <a:rPr lang="zh-CN" altLang="en-US"/>
              <a:t>数据流方程的一般形式</a:t>
            </a:r>
          </a:p>
        </p:txBody>
      </p:sp>
      <p:sp>
        <p:nvSpPr>
          <p:cNvPr id="729091" name="Rectangle 3"/>
          <p:cNvSpPr>
            <a:spLocks noGrp="1" noChangeArrowheads="1"/>
          </p:cNvSpPr>
          <p:nvPr>
            <p:ph idx="1"/>
          </p:nvPr>
        </p:nvSpPr>
        <p:spPr/>
        <p:txBody>
          <a:bodyPr>
            <a:normAutofit/>
          </a:bodyPr>
          <a:lstStyle/>
          <a:p>
            <a:pPr marL="68580" indent="0">
              <a:buNone/>
            </a:pPr>
            <a:r>
              <a:rPr lang="zh-CN" altLang="en-US" dirty="0"/>
              <a:t>数据流方程用于描述流入和流出某程序单元或程序中不同点之间的数据流信息之间的联系</a:t>
            </a:r>
            <a:r>
              <a:rPr lang="en-US" altLang="zh-CN" dirty="0"/>
              <a:t>.</a:t>
            </a:r>
            <a:r>
              <a:rPr lang="zh-CN" altLang="en-US" dirty="0"/>
              <a:t> </a:t>
            </a:r>
            <a:endParaRPr lang="en-US" altLang="zh-CN" dirty="0"/>
          </a:p>
          <a:p>
            <a:r>
              <a:rPr lang="zh-CN" altLang="en-US" dirty="0"/>
              <a:t>典型的方程为：</a:t>
            </a:r>
          </a:p>
          <a:p>
            <a:pPr marL="365760" lvl="1" indent="0">
              <a:buNone/>
            </a:pPr>
            <a:r>
              <a:rPr lang="en-US" altLang="zh-CN" dirty="0">
                <a:solidFill>
                  <a:srgbClr val="669900"/>
                </a:solidFill>
                <a:effectLst>
                  <a:outerShdw blurRad="38100" dist="38100" dir="2700000" algn="tl">
                    <a:srgbClr val="000000"/>
                  </a:outerShdw>
                </a:effectLst>
              </a:rPr>
              <a:t>out[S]</a:t>
            </a:r>
            <a:r>
              <a:rPr lang="zh-CN" altLang="en-US" dirty="0">
                <a:solidFill>
                  <a:srgbClr val="669900"/>
                </a:solidFill>
                <a:effectLst>
                  <a:outerShdw blurRad="38100" dist="38100" dir="2700000" algn="tl">
                    <a:srgbClr val="000000"/>
                  </a:outerShdw>
                </a:effectLst>
              </a:rPr>
              <a:t>＝</a:t>
            </a:r>
            <a:r>
              <a:rPr lang="en-US" altLang="zh-CN" dirty="0">
                <a:solidFill>
                  <a:srgbClr val="669900"/>
                </a:solidFill>
                <a:effectLst>
                  <a:outerShdw blurRad="38100" dist="38100" dir="2700000" algn="tl">
                    <a:srgbClr val="000000"/>
                  </a:outerShdw>
                </a:effectLst>
              </a:rPr>
              <a:t>(in[S] – kill[S]) ∪ gen[S]</a:t>
            </a:r>
          </a:p>
          <a:p>
            <a:pPr marL="365760" lvl="1" indent="0">
              <a:buNone/>
            </a:pPr>
            <a:r>
              <a:rPr lang="zh-CN" altLang="en-US" dirty="0"/>
              <a:t>方程的意思是，当控制流通过一个语句时，在语句</a:t>
            </a:r>
            <a:r>
              <a:rPr lang="zh-CN" altLang="en-US" dirty="0">
                <a:solidFill>
                  <a:srgbClr val="0033CC"/>
                </a:solidFill>
              </a:rPr>
              <a:t>末尾</a:t>
            </a:r>
            <a:r>
              <a:rPr lang="zh-CN" altLang="en-US" dirty="0"/>
              <a:t>的信息是</a:t>
            </a:r>
            <a:endParaRPr lang="en-US" altLang="zh-CN" dirty="0"/>
          </a:p>
          <a:p>
            <a:pPr marL="1097280" lvl="2" indent="-457200">
              <a:buFont typeface="+mj-ea"/>
              <a:buAutoNum type="circleNumDbPlain"/>
            </a:pPr>
            <a:r>
              <a:rPr lang="zh-CN" altLang="en-US" dirty="0">
                <a:solidFill>
                  <a:srgbClr val="0033CC"/>
                </a:solidFill>
              </a:rPr>
              <a:t>进入</a:t>
            </a:r>
            <a:r>
              <a:rPr lang="zh-CN" altLang="en-US" dirty="0"/>
              <a:t>这个语句中的信息扣除语句中</a:t>
            </a:r>
            <a:r>
              <a:rPr lang="zh-CN" altLang="en-US" dirty="0">
                <a:solidFill>
                  <a:srgbClr val="0033CC"/>
                </a:solidFill>
              </a:rPr>
              <a:t>注销</a:t>
            </a:r>
            <a:r>
              <a:rPr lang="zh-CN" altLang="en-US" dirty="0"/>
              <a:t>的信息：</a:t>
            </a:r>
            <a:r>
              <a:rPr lang="en-US" altLang="zh-CN" dirty="0"/>
              <a:t>in[S]–kill[S]</a:t>
            </a:r>
          </a:p>
          <a:p>
            <a:pPr marL="1097280" lvl="2" indent="-457200">
              <a:buFont typeface="+mj-ea"/>
              <a:buAutoNum type="circleNumDbPlain"/>
            </a:pPr>
            <a:r>
              <a:rPr lang="zh-CN" altLang="en-US" dirty="0"/>
              <a:t>或者是在语句中</a:t>
            </a:r>
            <a:r>
              <a:rPr lang="zh-CN" altLang="en-US" dirty="0">
                <a:solidFill>
                  <a:srgbClr val="0033CC"/>
                </a:solidFill>
              </a:rPr>
              <a:t>产生</a:t>
            </a:r>
            <a:r>
              <a:rPr lang="zh-CN" altLang="en-US" dirty="0"/>
              <a:t>的信息：</a:t>
            </a:r>
            <a:r>
              <a:rPr lang="en-US" altLang="zh-CN" dirty="0"/>
              <a:t>gen[S]</a:t>
            </a:r>
          </a:p>
          <a:p>
            <a:pPr marL="365760" lvl="1" indent="0">
              <a:buNone/>
            </a:pPr>
            <a:r>
              <a:rPr lang="zh-CN" altLang="en-US" dirty="0"/>
              <a:t>说明：</a:t>
            </a:r>
            <a:r>
              <a:rPr lang="en-US" altLang="zh-CN" dirty="0"/>
              <a:t>S</a:t>
            </a:r>
            <a:r>
              <a:rPr lang="zh-CN" altLang="en-US" dirty="0"/>
              <a:t>可为任何单元</a:t>
            </a:r>
            <a:r>
              <a:rPr lang="en-US" altLang="zh-CN" dirty="0"/>
              <a:t>,</a:t>
            </a:r>
            <a:r>
              <a:rPr lang="zh-CN" altLang="en-US" dirty="0"/>
              <a:t>如基本块</a:t>
            </a:r>
            <a:r>
              <a:rPr lang="en-US" altLang="zh-CN" dirty="0"/>
              <a:t>,</a:t>
            </a:r>
            <a:r>
              <a:rPr lang="zh-CN" altLang="en-US" dirty="0"/>
              <a:t>循环或单条语句</a:t>
            </a:r>
          </a:p>
        </p:txBody>
      </p:sp>
      <p:sp>
        <p:nvSpPr>
          <p:cNvPr id="5"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 name="灯片编号占位符 5"/>
          <p:cNvSpPr>
            <a:spLocks noGrp="1"/>
          </p:cNvSpPr>
          <p:nvPr>
            <p:ph type="sldNum" sz="quarter" idx="12"/>
          </p:nvPr>
        </p:nvSpPr>
        <p:spPr/>
        <p:txBody>
          <a:bodyPr/>
          <a:lstStyle/>
          <a:p>
            <a:fld id="{C7331F0A-CC13-47DC-AA93-009D762D5A68}" type="slidenum">
              <a:rPr lang="en-US" altLang="zh-CN"/>
              <a:pPr/>
              <a:t>23</a:t>
            </a:fld>
            <a:endParaRPr lang="en-US" altLang="zh-CN"/>
          </a:p>
        </p:txBody>
      </p:sp>
    </p:spTree>
    <p:extLst>
      <p:ext uri="{BB962C8B-B14F-4D97-AF65-F5344CB8AC3E}">
        <p14:creationId xmlns:p14="http://schemas.microsoft.com/office/powerpoint/2010/main" val="2322624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endParaRPr lang="zh-CN" altLang="zh-CN"/>
          </a:p>
        </p:txBody>
      </p:sp>
      <p:sp>
        <p:nvSpPr>
          <p:cNvPr id="748547" name="Rectangle 3"/>
          <p:cNvSpPr>
            <a:spLocks noGrp="1" noChangeArrowheads="1"/>
          </p:cNvSpPr>
          <p:nvPr>
            <p:ph idx="1"/>
          </p:nvPr>
        </p:nvSpPr>
        <p:spPr/>
        <p:txBody>
          <a:bodyPr/>
          <a:lstStyle/>
          <a:p>
            <a:r>
              <a:rPr lang="en-US" altLang="zh-CN" sz="2800" dirty="0"/>
              <a:t>The information at the end of a statement is either generated within the statement, or enters at the beginning and is not killed as control flows through the statement</a:t>
            </a:r>
          </a:p>
          <a:p>
            <a:endParaRPr lang="en-US" altLang="zh-CN" sz="2800" dirty="0"/>
          </a:p>
          <a:p>
            <a:r>
              <a:rPr lang="en-US" altLang="zh-CN" sz="2800" dirty="0"/>
              <a:t>——《Compilers : principles, techniques ,and tools》, p608</a:t>
            </a:r>
          </a:p>
        </p:txBody>
      </p:sp>
      <p:sp>
        <p:nvSpPr>
          <p:cNvPr id="5"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 name="灯片编号占位符 5"/>
          <p:cNvSpPr>
            <a:spLocks noGrp="1"/>
          </p:cNvSpPr>
          <p:nvPr>
            <p:ph type="sldNum" sz="quarter" idx="12"/>
          </p:nvPr>
        </p:nvSpPr>
        <p:spPr/>
        <p:txBody>
          <a:bodyPr/>
          <a:lstStyle/>
          <a:p>
            <a:fld id="{52258F5D-72E2-4D7D-95AD-4BA24EEE3222}" type="slidenum">
              <a:rPr lang="en-US" altLang="zh-CN"/>
              <a:pPr/>
              <a:t>24</a:t>
            </a:fld>
            <a:endParaRPr lang="en-US" altLang="zh-CN"/>
          </a:p>
        </p:txBody>
      </p:sp>
    </p:spTree>
    <p:extLst>
      <p:ext uri="{BB962C8B-B14F-4D97-AF65-F5344CB8AC3E}">
        <p14:creationId xmlns:p14="http://schemas.microsoft.com/office/powerpoint/2010/main" val="2965749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02583-FCFA-4843-BB40-9E172BA2E4B0}"/>
              </a:ext>
            </a:extLst>
          </p:cNvPr>
          <p:cNvSpPr>
            <a:spLocks noGrp="1"/>
          </p:cNvSpPr>
          <p:nvPr>
            <p:ph type="title"/>
          </p:nvPr>
        </p:nvSpPr>
        <p:spPr/>
        <p:txBody>
          <a:bodyPr>
            <a:normAutofit/>
          </a:bodyPr>
          <a:lstStyle/>
          <a:p>
            <a:r>
              <a:rPr lang="zh-CN" altLang="en-US" dirty="0"/>
              <a:t>四种数据流方程</a:t>
            </a:r>
          </a:p>
        </p:txBody>
      </p:sp>
      <p:sp>
        <p:nvSpPr>
          <p:cNvPr id="742403" name="Rectangle 3"/>
          <p:cNvSpPr>
            <a:spLocks noGrp="1" noChangeArrowheads="1"/>
          </p:cNvSpPr>
          <p:nvPr>
            <p:ph idx="1"/>
          </p:nvPr>
        </p:nvSpPr>
        <p:spPr/>
        <p:txBody>
          <a:bodyPr/>
          <a:lstStyle/>
          <a:p>
            <a:r>
              <a:rPr lang="zh-CN" altLang="en-US" dirty="0"/>
              <a:t>到达－定值数据流方程</a:t>
            </a:r>
          </a:p>
          <a:p>
            <a:pPr lvl="1"/>
            <a:r>
              <a:rPr lang="zh-CN" altLang="en-US" dirty="0"/>
              <a:t>解决常数传播和合并已知量的优化问题</a:t>
            </a:r>
          </a:p>
          <a:p>
            <a:r>
              <a:rPr lang="zh-CN" altLang="en-US" dirty="0">
                <a:solidFill>
                  <a:schemeClr val="tx1">
                    <a:lumMod val="50000"/>
                    <a:lumOff val="50000"/>
                  </a:schemeClr>
                </a:solidFill>
              </a:rPr>
              <a:t>可用表达式数据流方程</a:t>
            </a:r>
          </a:p>
          <a:p>
            <a:pPr lvl="1"/>
            <a:r>
              <a:rPr lang="zh-CN" altLang="en-US" dirty="0">
                <a:solidFill>
                  <a:schemeClr val="tx1">
                    <a:lumMod val="50000"/>
                    <a:lumOff val="50000"/>
                  </a:schemeClr>
                </a:solidFill>
              </a:rPr>
              <a:t>解决公共子表达式的优化问题</a:t>
            </a:r>
          </a:p>
          <a:p>
            <a:r>
              <a:rPr lang="zh-CN" altLang="en-US" dirty="0">
                <a:solidFill>
                  <a:schemeClr val="tx1"/>
                </a:solidFill>
              </a:rPr>
              <a:t>活跃变量数据流方程</a:t>
            </a:r>
          </a:p>
          <a:p>
            <a:pPr lvl="1"/>
            <a:r>
              <a:rPr lang="zh-CN" altLang="en-US" dirty="0">
                <a:solidFill>
                  <a:schemeClr val="tx1"/>
                </a:solidFill>
              </a:rPr>
              <a:t>删除无用赋值、代码外提</a:t>
            </a:r>
          </a:p>
          <a:p>
            <a:r>
              <a:rPr lang="zh-CN" altLang="en-US" dirty="0">
                <a:solidFill>
                  <a:schemeClr val="tx1">
                    <a:lumMod val="50000"/>
                    <a:lumOff val="50000"/>
                  </a:schemeClr>
                </a:solidFill>
              </a:rPr>
              <a:t>复写传播数据流方程</a:t>
            </a:r>
          </a:p>
          <a:p>
            <a:pPr lvl="1"/>
            <a:r>
              <a:rPr lang="zh-CN" altLang="en-US" dirty="0">
                <a:solidFill>
                  <a:schemeClr val="tx1">
                    <a:lumMod val="50000"/>
                    <a:lumOff val="50000"/>
                  </a:schemeClr>
                </a:solidFill>
              </a:rPr>
              <a:t>删除复写传播</a:t>
            </a:r>
          </a:p>
        </p:txBody>
      </p:sp>
      <p:sp>
        <p:nvSpPr>
          <p:cNvPr id="4"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5" name="灯片编号占位符 5"/>
          <p:cNvSpPr>
            <a:spLocks noGrp="1"/>
          </p:cNvSpPr>
          <p:nvPr>
            <p:ph type="sldNum" sz="quarter" idx="12"/>
          </p:nvPr>
        </p:nvSpPr>
        <p:spPr/>
        <p:txBody>
          <a:bodyPr/>
          <a:lstStyle/>
          <a:p>
            <a:fld id="{74A0F2A6-A7DB-4D6B-8368-D1CE45CF9F95}" type="slidenum">
              <a:rPr lang="en-US" altLang="zh-CN"/>
              <a:pPr/>
              <a:t>25</a:t>
            </a:fld>
            <a:endParaRPr lang="en-US" altLang="zh-CN"/>
          </a:p>
        </p:txBody>
      </p:sp>
    </p:spTree>
    <p:extLst>
      <p:ext uri="{BB962C8B-B14F-4D97-AF65-F5344CB8AC3E}">
        <p14:creationId xmlns:p14="http://schemas.microsoft.com/office/powerpoint/2010/main" val="2175284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a:xfrm>
            <a:off x="827584" y="404664"/>
            <a:ext cx="7240650" cy="864096"/>
          </a:xfrm>
        </p:spPr>
        <p:txBody>
          <a:bodyPr>
            <a:normAutofit/>
          </a:bodyPr>
          <a:lstStyle/>
          <a:p>
            <a:r>
              <a:rPr lang="zh-CN" altLang="en-US" dirty="0"/>
              <a:t>主要概念</a:t>
            </a:r>
          </a:p>
        </p:txBody>
      </p:sp>
      <p:sp>
        <p:nvSpPr>
          <p:cNvPr id="724995" name="Rectangle 3"/>
          <p:cNvSpPr>
            <a:spLocks noGrp="1" noChangeArrowheads="1"/>
          </p:cNvSpPr>
          <p:nvPr>
            <p:ph idx="1"/>
          </p:nvPr>
        </p:nvSpPr>
        <p:spPr>
          <a:xfrm>
            <a:off x="827584" y="1502570"/>
            <a:ext cx="7479620" cy="4613028"/>
          </a:xfrm>
        </p:spPr>
        <p:txBody>
          <a:bodyPr>
            <a:normAutofit/>
          </a:bodyPr>
          <a:lstStyle/>
          <a:p>
            <a:r>
              <a:rPr lang="zh-CN" altLang="en-US" dirty="0">
                <a:solidFill>
                  <a:srgbClr val="FF0000"/>
                </a:solidFill>
                <a:effectLst>
                  <a:outerShdw blurRad="38100" dist="38100" dir="2700000" algn="tl">
                    <a:srgbClr val="000000"/>
                  </a:outerShdw>
                </a:effectLst>
                <a:latin typeface="黑体" pitchFamily="2" charset="-122"/>
                <a:ea typeface="黑体" pitchFamily="2" charset="-122"/>
              </a:rPr>
              <a:t>到达－定值</a:t>
            </a:r>
          </a:p>
          <a:p>
            <a:pPr lvl="1"/>
            <a:r>
              <a:rPr lang="zh-CN" altLang="en-US" dirty="0">
                <a:solidFill>
                  <a:srgbClr val="FF0000"/>
                </a:solidFill>
                <a:effectLst>
                  <a:outerShdw blurRad="38100" dist="38100" dir="2700000" algn="tl">
                    <a:srgbClr val="000000"/>
                  </a:outerShdw>
                </a:effectLst>
                <a:latin typeface="黑体" pitchFamily="2" charset="-122"/>
                <a:ea typeface="黑体" pitchFamily="2" charset="-122"/>
              </a:rPr>
              <a:t>定值　</a:t>
            </a:r>
            <a:r>
              <a:rPr lang="zh-CN" altLang="en-US" dirty="0"/>
              <a:t>变量</a:t>
            </a:r>
            <a:r>
              <a:rPr lang="en-US" altLang="zh-CN" dirty="0"/>
              <a:t>A</a:t>
            </a:r>
            <a:r>
              <a:rPr lang="zh-CN" altLang="en-US" dirty="0"/>
              <a:t>的定值是一个语句，它赋值或可能赋值给</a:t>
            </a:r>
            <a:r>
              <a:rPr lang="en-US" altLang="zh-CN" dirty="0"/>
              <a:t>A</a:t>
            </a:r>
            <a:r>
              <a:rPr lang="zh-CN" altLang="en-US" dirty="0"/>
              <a:t>，最普通的定值是对</a:t>
            </a:r>
            <a:r>
              <a:rPr lang="en-US" altLang="zh-CN" dirty="0">
                <a:solidFill>
                  <a:srgbClr val="0033CC"/>
                </a:solidFill>
                <a:effectLst>
                  <a:outerShdw blurRad="38100" dist="38100" dir="2700000" algn="tl">
                    <a:srgbClr val="000000"/>
                  </a:outerShdw>
                </a:effectLst>
              </a:rPr>
              <a:t>A</a:t>
            </a:r>
            <a:r>
              <a:rPr lang="zh-CN" altLang="en-US" dirty="0">
                <a:solidFill>
                  <a:srgbClr val="0033CC"/>
                </a:solidFill>
                <a:effectLst>
                  <a:outerShdw blurRad="38100" dist="38100" dir="2700000" algn="tl">
                    <a:srgbClr val="000000"/>
                  </a:outerShdw>
                </a:effectLst>
              </a:rPr>
              <a:t>赋值或读值到</a:t>
            </a:r>
            <a:r>
              <a:rPr lang="en-US" altLang="zh-CN" dirty="0">
                <a:solidFill>
                  <a:srgbClr val="0033CC"/>
                </a:solidFill>
                <a:effectLst>
                  <a:outerShdw blurRad="38100" dist="38100" dir="2700000" algn="tl">
                    <a:srgbClr val="000000"/>
                  </a:outerShdw>
                </a:effectLst>
              </a:rPr>
              <a:t>A</a:t>
            </a:r>
            <a:r>
              <a:rPr lang="zh-CN" altLang="en-US" dirty="0"/>
              <a:t>这样的语句</a:t>
            </a:r>
          </a:p>
          <a:p>
            <a:pPr lvl="1"/>
            <a:r>
              <a:rPr lang="zh-CN" altLang="en-US" dirty="0">
                <a:solidFill>
                  <a:srgbClr val="FF0000"/>
                </a:solidFill>
                <a:effectLst>
                  <a:outerShdw blurRad="38100" dist="38100" dir="2700000" algn="tl">
                    <a:srgbClr val="000000"/>
                  </a:outerShdw>
                </a:effectLst>
                <a:latin typeface="黑体" pitchFamily="2" charset="-122"/>
                <a:ea typeface="黑体" pitchFamily="2" charset="-122"/>
              </a:rPr>
              <a:t>定值点　</a:t>
            </a:r>
            <a:r>
              <a:rPr lang="zh-CN" altLang="en-US" dirty="0"/>
              <a:t>定值语句所在的位置是定值点</a:t>
            </a:r>
            <a:endParaRPr lang="en-US" altLang="zh-CN" dirty="0"/>
          </a:p>
          <a:p>
            <a:pPr lvl="1"/>
            <a:r>
              <a:rPr lang="zh-CN" altLang="en-US" dirty="0"/>
              <a:t>变量</a:t>
            </a:r>
            <a:r>
              <a:rPr lang="en-US" altLang="zh-CN" dirty="0"/>
              <a:t>A</a:t>
            </a:r>
            <a:r>
              <a:rPr lang="zh-CN" altLang="en-US" dirty="0"/>
              <a:t>的</a:t>
            </a:r>
            <a:r>
              <a:rPr lang="zh-CN" altLang="en-US" dirty="0">
                <a:solidFill>
                  <a:srgbClr val="FF0000"/>
                </a:solidFill>
                <a:effectLst>
                  <a:outerShdw blurRad="38100" dist="38100" dir="2700000" algn="tl">
                    <a:srgbClr val="000000"/>
                  </a:outerShdw>
                </a:effectLst>
                <a:latin typeface="黑体" pitchFamily="2" charset="-122"/>
                <a:ea typeface="黑体" pitchFamily="2" charset="-122"/>
              </a:rPr>
              <a:t>定值点</a:t>
            </a:r>
            <a:r>
              <a:rPr lang="en-US" altLang="zh-CN" dirty="0">
                <a:solidFill>
                  <a:srgbClr val="FF0000"/>
                </a:solidFill>
                <a:effectLst>
                  <a:outerShdw blurRad="38100" dist="38100" dir="2700000" algn="tl">
                    <a:srgbClr val="000000"/>
                  </a:outerShdw>
                </a:effectLst>
                <a:latin typeface="黑体" pitchFamily="2" charset="-122"/>
                <a:ea typeface="黑体" pitchFamily="2" charset="-122"/>
              </a:rPr>
              <a:t>d</a:t>
            </a:r>
            <a:r>
              <a:rPr lang="zh-CN" altLang="en-US" dirty="0">
                <a:solidFill>
                  <a:srgbClr val="FF0000"/>
                </a:solidFill>
                <a:effectLst>
                  <a:outerShdw blurRad="38100" dist="38100" dir="2700000" algn="tl">
                    <a:srgbClr val="000000"/>
                  </a:outerShdw>
                </a:effectLst>
                <a:latin typeface="黑体" pitchFamily="2" charset="-122"/>
                <a:ea typeface="黑体" pitchFamily="2" charset="-122"/>
              </a:rPr>
              <a:t>到达某点</a:t>
            </a:r>
            <a:r>
              <a:rPr lang="en-US" altLang="zh-CN" dirty="0">
                <a:solidFill>
                  <a:srgbClr val="FF0000"/>
                </a:solidFill>
                <a:effectLst>
                  <a:outerShdw blurRad="38100" dist="38100" dir="2700000" algn="tl">
                    <a:srgbClr val="000000"/>
                  </a:outerShdw>
                </a:effectLst>
                <a:latin typeface="黑体" pitchFamily="2" charset="-122"/>
                <a:ea typeface="黑体" pitchFamily="2" charset="-122"/>
              </a:rPr>
              <a:t>p</a:t>
            </a:r>
            <a:r>
              <a:rPr lang="zh-CN" altLang="en-US" dirty="0"/>
              <a:t>，是指如果有路径从紧跟</a:t>
            </a:r>
            <a:r>
              <a:rPr lang="en-US" altLang="zh-CN" dirty="0"/>
              <a:t>d</a:t>
            </a:r>
            <a:r>
              <a:rPr lang="zh-CN" altLang="en-US" dirty="0"/>
              <a:t>的点到达</a:t>
            </a:r>
            <a:r>
              <a:rPr lang="en-US" altLang="zh-CN" dirty="0"/>
              <a:t>p</a:t>
            </a:r>
            <a:r>
              <a:rPr lang="zh-CN" altLang="en-US" dirty="0"/>
              <a:t>，并且在这条路径上的</a:t>
            </a:r>
            <a:r>
              <a:rPr lang="en-US" altLang="zh-CN" dirty="0"/>
              <a:t>d</a:t>
            </a:r>
            <a:r>
              <a:rPr lang="zh-CN" altLang="en-US" dirty="0"/>
              <a:t>没有被“注销”</a:t>
            </a:r>
            <a:r>
              <a:rPr lang="en-US" altLang="zh-CN" dirty="0"/>
              <a:t>(</a:t>
            </a:r>
            <a:r>
              <a:rPr lang="zh-CN" altLang="en-US" dirty="0"/>
              <a:t>重新被定值</a:t>
            </a:r>
            <a:r>
              <a:rPr lang="en-US" altLang="zh-CN" dirty="0"/>
              <a:t>)</a:t>
            </a:r>
            <a:br>
              <a:rPr lang="en-US" altLang="zh-CN" dirty="0"/>
            </a:br>
            <a:r>
              <a:rPr lang="zh-CN" altLang="en-US" dirty="0"/>
              <a:t>直观的说，流图中从</a:t>
            </a:r>
            <a:r>
              <a:rPr lang="en-US" altLang="zh-CN" dirty="0"/>
              <a:t>d</a:t>
            </a:r>
            <a:r>
              <a:rPr lang="zh-CN" altLang="en-US" dirty="0"/>
              <a:t>有一条路径到达</a:t>
            </a:r>
            <a:r>
              <a:rPr lang="en-US" altLang="zh-CN" dirty="0"/>
              <a:t>p</a:t>
            </a:r>
            <a:r>
              <a:rPr lang="zh-CN" altLang="en-US" dirty="0"/>
              <a:t>，且该通路上没有</a:t>
            </a:r>
            <a:r>
              <a:rPr lang="en-US" altLang="zh-CN" dirty="0"/>
              <a:t>A</a:t>
            </a:r>
            <a:r>
              <a:rPr lang="zh-CN" altLang="en-US" dirty="0"/>
              <a:t>的其它定值</a:t>
            </a:r>
          </a:p>
          <a:p>
            <a:pPr lvl="1"/>
            <a:endParaRPr lang="zh-CN" altLang="en-US" dirty="0"/>
          </a:p>
        </p:txBody>
      </p:sp>
      <p:sp>
        <p:nvSpPr>
          <p:cNvPr id="5" name="页脚占位符 4"/>
          <p:cNvSpPr>
            <a:spLocks noGrp="1"/>
          </p:cNvSpPr>
          <p:nvPr>
            <p:ph type="ftr" sz="quarter" idx="11"/>
          </p:nvPr>
        </p:nvSpPr>
        <p:spPr>
          <a:xfrm>
            <a:off x="872833" y="6519134"/>
            <a:ext cx="3399704" cy="365125"/>
          </a:xfrm>
        </p:spPr>
        <p:txBody>
          <a:bodyPr/>
          <a:lstStyle/>
          <a:p>
            <a:r>
              <a:rPr lang="zh-CN" altLang="en-US"/>
              <a:t>华北电力大学控制与计算机工程学院王红制作</a:t>
            </a:r>
            <a:endParaRPr lang="en-US" altLang="zh-CN"/>
          </a:p>
        </p:txBody>
      </p:sp>
      <p:sp>
        <p:nvSpPr>
          <p:cNvPr id="6" name="灯片编号占位符 5"/>
          <p:cNvSpPr>
            <a:spLocks noGrp="1"/>
          </p:cNvSpPr>
          <p:nvPr>
            <p:ph type="sldNum" sz="quarter" idx="12"/>
          </p:nvPr>
        </p:nvSpPr>
        <p:spPr>
          <a:xfrm>
            <a:off x="8684844" y="6463791"/>
            <a:ext cx="426546" cy="365125"/>
          </a:xfrm>
        </p:spPr>
        <p:txBody>
          <a:bodyPr/>
          <a:lstStyle/>
          <a:p>
            <a:fld id="{575247F5-EC5E-4475-90B7-0B4AE8E5C47C}" type="slidenum">
              <a:rPr lang="en-US" altLang="zh-CN" smtClean="0"/>
              <a:pPr/>
              <a:t>26</a:t>
            </a:fld>
            <a:endParaRPr lang="en-US" altLang="zh-CN"/>
          </a:p>
        </p:txBody>
      </p:sp>
    </p:spTree>
    <p:extLst>
      <p:ext uri="{BB962C8B-B14F-4D97-AF65-F5344CB8AC3E}">
        <p14:creationId xmlns:p14="http://schemas.microsoft.com/office/powerpoint/2010/main" val="3580672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5A35255D-D2B0-419F-A0AA-3BA7E34CBED8}"/>
              </a:ext>
            </a:extLst>
          </p:cNvPr>
          <p:cNvSpPr>
            <a:spLocks noGrp="1"/>
          </p:cNvSpPr>
          <p:nvPr>
            <p:ph type="title"/>
          </p:nvPr>
        </p:nvSpPr>
        <p:spPr/>
        <p:txBody>
          <a:bodyPr/>
          <a:lstStyle/>
          <a:p>
            <a:endParaRPr lang="zh-CN" altLang="en-US"/>
          </a:p>
        </p:txBody>
      </p:sp>
      <p:sp>
        <p:nvSpPr>
          <p:cNvPr id="727043" name="Rectangle 3"/>
          <p:cNvSpPr>
            <a:spLocks noGrp="1" noChangeArrowheads="1"/>
          </p:cNvSpPr>
          <p:nvPr>
            <p:ph idx="1"/>
          </p:nvPr>
        </p:nvSpPr>
        <p:spPr>
          <a:xfrm>
            <a:off x="827584" y="1502570"/>
            <a:ext cx="7479620" cy="4613028"/>
          </a:xfrm>
        </p:spPr>
        <p:txBody>
          <a:bodyPr>
            <a:normAutofit/>
          </a:bodyPr>
          <a:lstStyle/>
          <a:p>
            <a:r>
              <a:rPr lang="zh-CN" altLang="en-US" sz="2400" dirty="0">
                <a:solidFill>
                  <a:srgbClr val="FF0000"/>
                </a:solidFill>
                <a:effectLst>
                  <a:outerShdw blurRad="38100" dist="38100" dir="2700000" algn="tl">
                    <a:srgbClr val="000000"/>
                  </a:outerShdw>
                </a:effectLst>
                <a:latin typeface="黑体" pitchFamily="2" charset="-122"/>
                <a:ea typeface="黑体" pitchFamily="2" charset="-122"/>
              </a:rPr>
              <a:t>引用－定值链　</a:t>
            </a:r>
            <a:r>
              <a:rPr lang="en-US" altLang="zh-CN" sz="2400" dirty="0"/>
              <a:t>(</a:t>
            </a:r>
            <a:r>
              <a:rPr lang="en-US" altLang="zh-CN" sz="2400" dirty="0" err="1"/>
              <a:t>ud</a:t>
            </a:r>
            <a:r>
              <a:rPr lang="zh-CN" altLang="en-US" sz="2400" dirty="0"/>
              <a:t>链</a:t>
            </a:r>
            <a:r>
              <a:rPr lang="en-US" altLang="zh-CN" sz="2400" dirty="0"/>
              <a:t>)</a:t>
            </a:r>
            <a:r>
              <a:rPr lang="zh-CN" altLang="en-US" sz="2400" dirty="0"/>
              <a:t>假设在程序中某点</a:t>
            </a:r>
            <a:r>
              <a:rPr lang="en-US" altLang="zh-CN" sz="2400" dirty="0"/>
              <a:t>u</a:t>
            </a:r>
            <a:r>
              <a:rPr lang="zh-CN" altLang="en-US" sz="2400" dirty="0"/>
              <a:t>引用了变量</a:t>
            </a:r>
            <a:r>
              <a:rPr lang="en-US" altLang="zh-CN" sz="2400" dirty="0"/>
              <a:t>A</a:t>
            </a:r>
            <a:r>
              <a:rPr lang="zh-CN" altLang="en-US" sz="2400" dirty="0"/>
              <a:t>的值，则把能到达</a:t>
            </a:r>
            <a:r>
              <a:rPr lang="en-US" altLang="zh-CN" sz="2400" dirty="0"/>
              <a:t>u</a:t>
            </a:r>
            <a:r>
              <a:rPr lang="zh-CN" altLang="en-US" sz="2400" dirty="0"/>
              <a:t>的</a:t>
            </a:r>
            <a:r>
              <a:rPr lang="en-US" altLang="zh-CN" sz="2400" dirty="0"/>
              <a:t>A</a:t>
            </a:r>
            <a:r>
              <a:rPr lang="zh-CN" altLang="en-US" sz="2400" dirty="0"/>
              <a:t>的所有定值点的全体，称为</a:t>
            </a:r>
            <a:r>
              <a:rPr lang="en-US" altLang="zh-CN" sz="2400" dirty="0"/>
              <a:t>A</a:t>
            </a:r>
            <a:r>
              <a:rPr lang="zh-CN" altLang="en-US" sz="2400" dirty="0"/>
              <a:t>在引用点</a:t>
            </a:r>
            <a:r>
              <a:rPr lang="en-US" altLang="zh-CN" sz="2400" dirty="0"/>
              <a:t>u</a:t>
            </a:r>
            <a:r>
              <a:rPr lang="zh-CN" altLang="en-US" sz="2400" dirty="0"/>
              <a:t>的引用－定值链</a:t>
            </a:r>
            <a:endParaRPr lang="en-US" altLang="zh-CN" sz="2400" dirty="0"/>
          </a:p>
          <a:p>
            <a:r>
              <a:rPr lang="zh-CN" altLang="en-US" sz="2400" dirty="0">
                <a:solidFill>
                  <a:srgbClr val="FF0000"/>
                </a:solidFill>
                <a:effectLst>
                  <a:outerShdw blurRad="38100" dist="38100" dir="2700000" algn="tl">
                    <a:srgbClr val="000000"/>
                  </a:outerShdw>
                </a:effectLst>
                <a:latin typeface="黑体" pitchFamily="2" charset="-122"/>
                <a:ea typeface="黑体" pitchFamily="2" charset="-122"/>
              </a:rPr>
              <a:t>活跃变量</a:t>
            </a:r>
            <a:r>
              <a:rPr lang="zh-CN" altLang="en-US" sz="2400" dirty="0"/>
              <a:t>　对程序中的某变量</a:t>
            </a:r>
            <a:r>
              <a:rPr lang="en-US" altLang="zh-CN" sz="2400" dirty="0"/>
              <a:t>A</a:t>
            </a:r>
            <a:r>
              <a:rPr lang="zh-CN" altLang="en-US" sz="2400" dirty="0"/>
              <a:t>和某点</a:t>
            </a:r>
            <a:r>
              <a:rPr lang="en-US" altLang="zh-CN" sz="2400" dirty="0"/>
              <a:t>p</a:t>
            </a:r>
            <a:r>
              <a:rPr lang="zh-CN" altLang="en-US" sz="2400" dirty="0"/>
              <a:t>而言，如果存在一条从</a:t>
            </a:r>
            <a:r>
              <a:rPr lang="en-US" altLang="zh-CN" sz="2400" dirty="0"/>
              <a:t>p</a:t>
            </a:r>
            <a:r>
              <a:rPr lang="zh-CN" altLang="en-US" sz="2400" dirty="0"/>
              <a:t>开始的通路，其中引用了</a:t>
            </a:r>
            <a:r>
              <a:rPr lang="en-US" altLang="zh-CN" sz="2400" dirty="0"/>
              <a:t>A</a:t>
            </a:r>
            <a:r>
              <a:rPr lang="zh-CN" altLang="en-US" sz="2400" dirty="0"/>
              <a:t>在</a:t>
            </a:r>
            <a:r>
              <a:rPr lang="en-US" altLang="zh-CN" sz="2400" dirty="0"/>
              <a:t>p</a:t>
            </a:r>
            <a:r>
              <a:rPr lang="zh-CN" altLang="en-US" sz="2400" dirty="0"/>
              <a:t>点的值，则称</a:t>
            </a:r>
            <a:r>
              <a:rPr lang="en-US" altLang="zh-CN" sz="2400" dirty="0"/>
              <a:t>A</a:t>
            </a:r>
            <a:r>
              <a:rPr lang="zh-CN" altLang="en-US" sz="2400" dirty="0"/>
              <a:t>在点</a:t>
            </a:r>
            <a:r>
              <a:rPr lang="en-US" altLang="zh-CN" sz="2400" dirty="0"/>
              <a:t>p</a:t>
            </a:r>
            <a:r>
              <a:rPr lang="zh-CN" altLang="en-US" sz="2400" dirty="0"/>
              <a:t>是活跃的，否则称</a:t>
            </a:r>
            <a:r>
              <a:rPr lang="en-US" altLang="zh-CN" sz="2400" dirty="0"/>
              <a:t>A</a:t>
            </a:r>
            <a:r>
              <a:rPr lang="zh-CN" altLang="en-US" sz="2400" dirty="0"/>
              <a:t>在点</a:t>
            </a:r>
            <a:r>
              <a:rPr lang="en-US" altLang="zh-CN" sz="2400" dirty="0"/>
              <a:t>p</a:t>
            </a:r>
            <a:r>
              <a:rPr lang="zh-CN" altLang="en-US" sz="2400" dirty="0"/>
              <a:t>是死亡的</a:t>
            </a:r>
          </a:p>
          <a:p>
            <a:r>
              <a:rPr lang="zh-CN" altLang="en-US" sz="2400" dirty="0">
                <a:solidFill>
                  <a:srgbClr val="FF0000"/>
                </a:solidFill>
                <a:effectLst>
                  <a:outerShdw blurRad="38100" dist="38100" dir="2700000" algn="tl">
                    <a:srgbClr val="000000"/>
                  </a:outerShdw>
                </a:effectLst>
                <a:latin typeface="黑体" pitchFamily="2" charset="-122"/>
                <a:ea typeface="黑体" pitchFamily="2" charset="-122"/>
              </a:rPr>
              <a:t>定值－引用链</a:t>
            </a:r>
            <a:r>
              <a:rPr lang="zh-CN" altLang="en-US" sz="2400" dirty="0"/>
              <a:t>　</a:t>
            </a:r>
            <a:r>
              <a:rPr lang="en-US" altLang="zh-CN" sz="2400" dirty="0"/>
              <a:t>(du</a:t>
            </a:r>
            <a:r>
              <a:rPr lang="zh-CN" altLang="en-US" sz="2400" dirty="0"/>
              <a:t>链</a:t>
            </a:r>
            <a:r>
              <a:rPr lang="en-US" altLang="zh-CN" sz="2400" dirty="0"/>
              <a:t>)</a:t>
            </a:r>
            <a:r>
              <a:rPr lang="zh-CN" altLang="en-US" sz="2400" dirty="0"/>
              <a:t>对一个变量</a:t>
            </a:r>
            <a:r>
              <a:rPr lang="en-US" altLang="zh-CN" sz="2400" dirty="0"/>
              <a:t>A</a:t>
            </a:r>
            <a:r>
              <a:rPr lang="zh-CN" altLang="en-US" sz="2400" dirty="0"/>
              <a:t>在某点</a:t>
            </a:r>
            <a:r>
              <a:rPr lang="en-US" altLang="zh-CN" sz="2400" dirty="0"/>
              <a:t>p</a:t>
            </a:r>
            <a:r>
              <a:rPr lang="zh-CN" altLang="en-US" sz="2400" dirty="0"/>
              <a:t>的定值，也可计算该定值能到达的对</a:t>
            </a:r>
            <a:r>
              <a:rPr lang="en-US" altLang="zh-CN" sz="2400" dirty="0"/>
              <a:t>A</a:t>
            </a:r>
            <a:r>
              <a:rPr lang="zh-CN" altLang="en-US" sz="2400" dirty="0"/>
              <a:t>的所有引用点。这些引用点的集合称为定值点的定值－引用链</a:t>
            </a:r>
          </a:p>
          <a:p>
            <a:pPr lvl="1"/>
            <a:endParaRPr lang="zh-CN" altLang="en-US" dirty="0"/>
          </a:p>
        </p:txBody>
      </p:sp>
      <p:sp>
        <p:nvSpPr>
          <p:cNvPr id="5" name="页脚占位符 4"/>
          <p:cNvSpPr>
            <a:spLocks noGrp="1"/>
          </p:cNvSpPr>
          <p:nvPr>
            <p:ph type="ftr" sz="quarter" idx="11"/>
          </p:nvPr>
        </p:nvSpPr>
        <p:spPr>
          <a:xfrm>
            <a:off x="872833" y="6519134"/>
            <a:ext cx="3399704" cy="365125"/>
          </a:xfrm>
        </p:spPr>
        <p:txBody>
          <a:bodyPr/>
          <a:lstStyle/>
          <a:p>
            <a:r>
              <a:rPr lang="zh-CN" altLang="en-US"/>
              <a:t>华北电力大学控制与计算机工程学院王红制作</a:t>
            </a:r>
            <a:endParaRPr lang="en-US" altLang="zh-CN"/>
          </a:p>
        </p:txBody>
      </p:sp>
      <p:sp>
        <p:nvSpPr>
          <p:cNvPr id="6" name="灯片编号占位符 5"/>
          <p:cNvSpPr>
            <a:spLocks noGrp="1"/>
          </p:cNvSpPr>
          <p:nvPr>
            <p:ph type="sldNum" sz="quarter" idx="12"/>
          </p:nvPr>
        </p:nvSpPr>
        <p:spPr>
          <a:xfrm>
            <a:off x="8684844" y="6463791"/>
            <a:ext cx="426546" cy="365125"/>
          </a:xfrm>
        </p:spPr>
        <p:txBody>
          <a:bodyPr/>
          <a:lstStyle/>
          <a:p>
            <a:fld id="{9BEAA872-34DB-4AF7-A7E3-0F2E33DAF46E}" type="slidenum">
              <a:rPr lang="en-US" altLang="zh-CN" smtClean="0"/>
              <a:pPr/>
              <a:t>27</a:t>
            </a:fld>
            <a:endParaRPr lang="en-US" altLang="zh-CN"/>
          </a:p>
        </p:txBody>
      </p:sp>
    </p:spTree>
    <p:extLst>
      <p:ext uri="{BB962C8B-B14F-4D97-AF65-F5344CB8AC3E}">
        <p14:creationId xmlns:p14="http://schemas.microsoft.com/office/powerpoint/2010/main" val="1866351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p:txBody>
          <a:bodyPr/>
          <a:lstStyle/>
          <a:p>
            <a:r>
              <a:rPr lang="zh-CN" altLang="en-US"/>
              <a:t>到达－定值数据流方程</a:t>
            </a:r>
          </a:p>
        </p:txBody>
      </p:sp>
      <p:sp>
        <p:nvSpPr>
          <p:cNvPr id="730115" name="Rectangle 3"/>
          <p:cNvSpPr>
            <a:spLocks noGrp="1" noChangeArrowheads="1"/>
          </p:cNvSpPr>
          <p:nvPr>
            <p:ph idx="1"/>
          </p:nvPr>
        </p:nvSpPr>
        <p:spPr/>
        <p:txBody>
          <a:bodyPr/>
          <a:lstStyle/>
          <a:p>
            <a:r>
              <a:rPr lang="zh-CN" altLang="en-US" dirty="0"/>
              <a:t>对程序中所有</a:t>
            </a:r>
            <a:r>
              <a:rPr lang="zh-CN" altLang="en-US" dirty="0">
                <a:solidFill>
                  <a:srgbClr val="0033CC"/>
                </a:solidFill>
              </a:rPr>
              <a:t>基本块</a:t>
            </a:r>
            <a:r>
              <a:rPr lang="en-US" altLang="zh-CN" dirty="0">
                <a:solidFill>
                  <a:srgbClr val="0033CC"/>
                </a:solidFill>
              </a:rPr>
              <a:t>B</a:t>
            </a:r>
            <a:r>
              <a:rPr lang="zh-CN" altLang="en-US" dirty="0"/>
              <a:t>，定义几个集合</a:t>
            </a:r>
          </a:p>
          <a:p>
            <a:pPr lvl="1"/>
            <a:r>
              <a:rPr lang="en-US" altLang="zh-CN" dirty="0">
                <a:solidFill>
                  <a:srgbClr val="FF0000"/>
                </a:solidFill>
                <a:effectLst>
                  <a:outerShdw blurRad="38100" dist="38100" dir="2700000" algn="tl">
                    <a:srgbClr val="000000"/>
                  </a:outerShdw>
                </a:effectLst>
                <a:ea typeface="黑体" pitchFamily="2" charset="-122"/>
              </a:rPr>
              <a:t>in[B]</a:t>
            </a:r>
            <a:r>
              <a:rPr lang="zh-CN" altLang="en-US" dirty="0"/>
              <a:t>　到达基本块</a:t>
            </a:r>
            <a:r>
              <a:rPr lang="en-US" altLang="zh-CN" dirty="0"/>
              <a:t>B</a:t>
            </a:r>
            <a:r>
              <a:rPr lang="zh-CN" altLang="en-US" dirty="0"/>
              <a:t>入口处</a:t>
            </a:r>
            <a:r>
              <a:rPr lang="en-US" altLang="zh-CN" dirty="0"/>
              <a:t>(</a:t>
            </a:r>
            <a:r>
              <a:rPr lang="zh-CN" altLang="en-US" dirty="0">
                <a:solidFill>
                  <a:srgbClr val="0033CC"/>
                </a:solidFill>
              </a:rPr>
              <a:t>入口语句之前的位置</a:t>
            </a:r>
            <a:r>
              <a:rPr lang="en-US" altLang="zh-CN" dirty="0"/>
              <a:t>)</a:t>
            </a:r>
            <a:r>
              <a:rPr lang="zh-CN" altLang="en-US" dirty="0"/>
              <a:t>的各个变量的所有定值点集</a:t>
            </a:r>
          </a:p>
          <a:p>
            <a:pPr lvl="1"/>
            <a:r>
              <a:rPr lang="en-US" altLang="zh-CN" dirty="0">
                <a:solidFill>
                  <a:srgbClr val="FF0000"/>
                </a:solidFill>
                <a:effectLst>
                  <a:outerShdw blurRad="38100" dist="38100" dir="2700000" algn="tl">
                    <a:srgbClr val="000000"/>
                  </a:outerShdw>
                </a:effectLst>
                <a:ea typeface="黑体" pitchFamily="2" charset="-122"/>
              </a:rPr>
              <a:t>out[B]</a:t>
            </a:r>
            <a:r>
              <a:rPr lang="zh-CN" altLang="en-US" dirty="0"/>
              <a:t>　到达基本块</a:t>
            </a:r>
            <a:r>
              <a:rPr lang="en-US" altLang="zh-CN" dirty="0"/>
              <a:t>B</a:t>
            </a:r>
            <a:r>
              <a:rPr lang="zh-CN" altLang="en-US" dirty="0"/>
              <a:t>的出口处</a:t>
            </a:r>
            <a:r>
              <a:rPr lang="en-US" altLang="zh-CN" dirty="0"/>
              <a:t>(</a:t>
            </a:r>
            <a:r>
              <a:rPr lang="zh-CN" altLang="en-US" dirty="0">
                <a:solidFill>
                  <a:srgbClr val="0033CC"/>
                </a:solidFill>
              </a:rPr>
              <a:t>紧接着出口语句之后</a:t>
            </a:r>
            <a:r>
              <a:rPr lang="en-US" altLang="zh-CN" dirty="0"/>
              <a:t>)</a:t>
            </a:r>
            <a:r>
              <a:rPr lang="zh-CN" altLang="en-US" dirty="0"/>
              <a:t>的各个变量的所有定值点集</a:t>
            </a:r>
          </a:p>
          <a:p>
            <a:pPr lvl="1"/>
            <a:r>
              <a:rPr lang="en-US" altLang="zh-CN" dirty="0">
                <a:solidFill>
                  <a:srgbClr val="FF0000"/>
                </a:solidFill>
                <a:effectLst>
                  <a:outerShdw blurRad="38100" dist="38100" dir="2700000" algn="tl">
                    <a:srgbClr val="000000"/>
                  </a:outerShdw>
                </a:effectLst>
                <a:ea typeface="黑体" pitchFamily="2" charset="-122"/>
              </a:rPr>
              <a:t>gen[B]</a:t>
            </a:r>
            <a:r>
              <a:rPr lang="zh-CN" altLang="en-US" dirty="0"/>
              <a:t>　</a:t>
            </a:r>
            <a:r>
              <a:rPr lang="en-US" altLang="zh-CN" dirty="0">
                <a:solidFill>
                  <a:srgbClr val="0033CC"/>
                </a:solidFill>
              </a:rPr>
              <a:t>B</a:t>
            </a:r>
            <a:r>
              <a:rPr lang="zh-CN" altLang="en-US" dirty="0">
                <a:solidFill>
                  <a:srgbClr val="0033CC"/>
                </a:solidFill>
              </a:rPr>
              <a:t>中定值</a:t>
            </a:r>
            <a:r>
              <a:rPr lang="zh-CN" altLang="en-US" dirty="0"/>
              <a:t>的并</a:t>
            </a:r>
            <a:r>
              <a:rPr lang="zh-CN" altLang="en-US" dirty="0">
                <a:solidFill>
                  <a:srgbClr val="0033CC"/>
                </a:solidFill>
              </a:rPr>
              <a:t>到达</a:t>
            </a:r>
            <a:r>
              <a:rPr lang="en-US" altLang="zh-CN" dirty="0">
                <a:solidFill>
                  <a:srgbClr val="0033CC"/>
                </a:solidFill>
              </a:rPr>
              <a:t>B</a:t>
            </a:r>
            <a:r>
              <a:rPr lang="zh-CN" altLang="en-US" dirty="0">
                <a:solidFill>
                  <a:srgbClr val="0033CC"/>
                </a:solidFill>
              </a:rPr>
              <a:t>出口之后</a:t>
            </a:r>
            <a:r>
              <a:rPr lang="zh-CN" altLang="en-US" dirty="0"/>
              <a:t>的所有定值点集。即在</a:t>
            </a:r>
            <a:r>
              <a:rPr lang="en-US" altLang="zh-CN" dirty="0"/>
              <a:t>B</a:t>
            </a:r>
            <a:r>
              <a:rPr lang="zh-CN" altLang="en-US" dirty="0"/>
              <a:t>中</a:t>
            </a:r>
            <a:r>
              <a:rPr lang="zh-CN" altLang="en-US" dirty="0">
                <a:solidFill>
                  <a:srgbClr val="0033CC"/>
                </a:solidFill>
              </a:rPr>
              <a:t>“产生的”</a:t>
            </a:r>
            <a:r>
              <a:rPr lang="zh-CN" altLang="en-US" dirty="0"/>
              <a:t>能到达</a:t>
            </a:r>
            <a:r>
              <a:rPr lang="en-US" altLang="zh-CN" dirty="0"/>
              <a:t>B</a:t>
            </a:r>
            <a:r>
              <a:rPr lang="zh-CN" altLang="en-US" dirty="0"/>
              <a:t>外的定值点</a:t>
            </a:r>
          </a:p>
          <a:p>
            <a:pPr lvl="1"/>
            <a:r>
              <a:rPr lang="en-US" altLang="zh-CN" dirty="0">
                <a:solidFill>
                  <a:srgbClr val="FF0000"/>
                </a:solidFill>
                <a:effectLst>
                  <a:outerShdw blurRad="38100" dist="38100" dir="2700000" algn="tl">
                    <a:srgbClr val="000000"/>
                  </a:outerShdw>
                </a:effectLst>
                <a:ea typeface="黑体" pitchFamily="2" charset="-122"/>
              </a:rPr>
              <a:t>kill[B]</a:t>
            </a:r>
            <a:r>
              <a:rPr lang="zh-CN" altLang="en-US" dirty="0"/>
              <a:t>　</a:t>
            </a:r>
            <a:r>
              <a:rPr lang="en-US" altLang="zh-CN" dirty="0"/>
              <a:t>B</a:t>
            </a:r>
            <a:r>
              <a:rPr lang="zh-CN" altLang="en-US" dirty="0"/>
              <a:t>中定值点所定值的变量，在</a:t>
            </a:r>
            <a:r>
              <a:rPr lang="en-US" altLang="zh-CN" dirty="0"/>
              <a:t>B</a:t>
            </a:r>
            <a:r>
              <a:rPr lang="zh-CN" altLang="en-US" dirty="0"/>
              <a:t>外被</a:t>
            </a:r>
            <a:r>
              <a:rPr lang="zh-CN" altLang="en-US" dirty="0">
                <a:solidFill>
                  <a:srgbClr val="0033CC"/>
                </a:solidFill>
              </a:rPr>
              <a:t>“注销”</a:t>
            </a:r>
            <a:r>
              <a:rPr lang="zh-CN" altLang="en-US" dirty="0"/>
              <a:t>，在</a:t>
            </a:r>
            <a:r>
              <a:rPr lang="en-US" altLang="zh-CN" dirty="0"/>
              <a:t>B</a:t>
            </a:r>
            <a:r>
              <a:rPr lang="zh-CN" altLang="en-US" dirty="0"/>
              <a:t>外的完成注销功能的定值点集</a:t>
            </a:r>
          </a:p>
        </p:txBody>
      </p:sp>
      <p:sp>
        <p:nvSpPr>
          <p:cNvPr id="5"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 name="灯片编号占位符 5"/>
          <p:cNvSpPr>
            <a:spLocks noGrp="1"/>
          </p:cNvSpPr>
          <p:nvPr>
            <p:ph type="sldNum" sz="quarter" idx="12"/>
          </p:nvPr>
        </p:nvSpPr>
        <p:spPr/>
        <p:txBody>
          <a:bodyPr/>
          <a:lstStyle/>
          <a:p>
            <a:fld id="{05FD0958-18F8-4740-853D-5061F79C8260}" type="slidenum">
              <a:rPr lang="en-US" altLang="zh-CN"/>
              <a:pPr/>
              <a:t>28</a:t>
            </a:fld>
            <a:endParaRPr lang="en-US" altLang="zh-CN"/>
          </a:p>
        </p:txBody>
      </p:sp>
    </p:spTree>
    <p:extLst>
      <p:ext uri="{BB962C8B-B14F-4D97-AF65-F5344CB8AC3E}">
        <p14:creationId xmlns:p14="http://schemas.microsoft.com/office/powerpoint/2010/main" val="825532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9AD479-A420-46A2-A4E5-DDB865BA4BF5}"/>
              </a:ext>
            </a:extLst>
          </p:cNvPr>
          <p:cNvSpPr>
            <a:spLocks noGrp="1"/>
          </p:cNvSpPr>
          <p:nvPr>
            <p:ph type="title"/>
          </p:nvPr>
        </p:nvSpPr>
        <p:spPr/>
        <p:txBody>
          <a:bodyPr>
            <a:noAutofit/>
          </a:bodyPr>
          <a:lstStyle/>
          <a:p>
            <a:r>
              <a:rPr lang="en-US" altLang="zh-CN" sz="2800" dirty="0"/>
              <a:t>gen[B]</a:t>
            </a:r>
            <a:r>
              <a:rPr lang="zh-CN" altLang="en-US" sz="2800" dirty="0"/>
              <a:t>和</a:t>
            </a:r>
            <a:r>
              <a:rPr lang="en-US" altLang="zh-CN" sz="2800" dirty="0"/>
              <a:t>kill[B]</a:t>
            </a:r>
            <a:r>
              <a:rPr lang="zh-CN" altLang="en-US" sz="2800" dirty="0"/>
              <a:t>可直接从给定的流图中求出</a:t>
            </a:r>
          </a:p>
        </p:txBody>
      </p:sp>
      <p:sp>
        <p:nvSpPr>
          <p:cNvPr id="101" name="页脚占位符 2"/>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102" name="灯片编号占位符 3"/>
          <p:cNvSpPr>
            <a:spLocks noGrp="1"/>
          </p:cNvSpPr>
          <p:nvPr>
            <p:ph type="sldNum" sz="quarter" idx="12"/>
          </p:nvPr>
        </p:nvSpPr>
        <p:spPr/>
        <p:txBody>
          <a:bodyPr/>
          <a:lstStyle/>
          <a:p>
            <a:fld id="{BE5879D6-4E25-4900-A476-F320FB2E8019}" type="slidenum">
              <a:rPr lang="en-US" altLang="zh-CN"/>
              <a:pPr/>
              <a:t>29</a:t>
            </a:fld>
            <a:endParaRPr lang="en-US" altLang="zh-CN"/>
          </a:p>
        </p:txBody>
      </p:sp>
      <p:sp>
        <p:nvSpPr>
          <p:cNvPr id="732164" name="Rectangle 4"/>
          <p:cNvSpPr>
            <a:spLocks noChangeArrowheads="1"/>
          </p:cNvSpPr>
          <p:nvPr/>
        </p:nvSpPr>
        <p:spPr bwMode="auto">
          <a:xfrm>
            <a:off x="1800225" y="1700213"/>
            <a:ext cx="1223963" cy="536575"/>
          </a:xfrm>
          <a:prstGeom prst="rect">
            <a:avLst/>
          </a:prstGeom>
          <a:solidFill>
            <a:schemeClr val="accent6">
              <a:lumMod val="20000"/>
              <a:lumOff val="80000"/>
              <a:alpha val="50000"/>
            </a:schemeClr>
          </a:solidFill>
          <a:ln w="19050" algn="ctr">
            <a:solidFill>
              <a:schemeClr val="accent6">
                <a:lumMod val="75000"/>
              </a:schemeClr>
            </a:solidFill>
            <a:miter lim="800000"/>
            <a:headEnd/>
            <a:tailEnd/>
          </a:ln>
          <a:effectLst/>
        </p:spPr>
        <p:txBody>
          <a:bodyPr anchor="ctr">
            <a:spAutoFit/>
          </a:bodyPr>
          <a:lstStyle/>
          <a:p>
            <a:r>
              <a:rPr lang="en-US" altLang="zh-CN" sz="1400" dirty="0">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i:=2</a:t>
            </a:r>
          </a:p>
          <a:p>
            <a:r>
              <a:rPr lang="en-US" altLang="zh-CN" sz="1400" dirty="0">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j:=i+1</a:t>
            </a:r>
          </a:p>
        </p:txBody>
      </p:sp>
      <p:sp>
        <p:nvSpPr>
          <p:cNvPr id="732165" name="Rectangle 5"/>
          <p:cNvSpPr>
            <a:spLocks noChangeArrowheads="1"/>
          </p:cNvSpPr>
          <p:nvPr/>
        </p:nvSpPr>
        <p:spPr bwMode="auto">
          <a:xfrm>
            <a:off x="1800225" y="2671861"/>
            <a:ext cx="1223963" cy="307777"/>
          </a:xfrm>
          <a:prstGeom prst="rect">
            <a:avLst/>
          </a:prstGeom>
          <a:solidFill>
            <a:schemeClr val="accent6">
              <a:lumMod val="20000"/>
              <a:lumOff val="80000"/>
              <a:alpha val="50000"/>
            </a:schemeClr>
          </a:solidFill>
          <a:ln w="19050" algn="ctr">
            <a:solidFill>
              <a:schemeClr val="accent6">
                <a:lumMod val="75000"/>
              </a:schemeClr>
            </a:solidFill>
            <a:miter lim="800000"/>
            <a:headEnd/>
            <a:tailEnd/>
          </a:ln>
          <a:effectLst/>
        </p:spPr>
        <p:txBody>
          <a:bodyPr anchor="ctr">
            <a:spAutoFit/>
          </a:bodyPr>
          <a:lstStyle/>
          <a:p>
            <a:r>
              <a:rPr lang="en-US" altLang="zh-CN" sz="1400">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i:=1</a:t>
            </a:r>
          </a:p>
        </p:txBody>
      </p:sp>
      <p:sp>
        <p:nvSpPr>
          <p:cNvPr id="732166" name="Rectangle 6"/>
          <p:cNvSpPr>
            <a:spLocks noChangeArrowheads="1"/>
          </p:cNvSpPr>
          <p:nvPr/>
        </p:nvSpPr>
        <p:spPr bwMode="auto">
          <a:xfrm>
            <a:off x="1800225" y="3357661"/>
            <a:ext cx="1223963" cy="307777"/>
          </a:xfrm>
          <a:prstGeom prst="rect">
            <a:avLst/>
          </a:prstGeom>
          <a:solidFill>
            <a:schemeClr val="accent6">
              <a:lumMod val="20000"/>
              <a:lumOff val="80000"/>
              <a:alpha val="50000"/>
            </a:schemeClr>
          </a:solidFill>
          <a:ln w="19050" algn="ctr">
            <a:solidFill>
              <a:schemeClr val="accent6">
                <a:lumMod val="75000"/>
              </a:schemeClr>
            </a:solidFill>
            <a:miter lim="800000"/>
            <a:headEnd/>
            <a:tailEnd/>
          </a:ln>
          <a:effectLst/>
        </p:spPr>
        <p:txBody>
          <a:bodyPr anchor="ctr">
            <a:spAutoFit/>
          </a:bodyPr>
          <a:lstStyle/>
          <a:p>
            <a:r>
              <a:rPr lang="en-US" altLang="zh-CN" sz="1400">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j:=j+1</a:t>
            </a:r>
          </a:p>
        </p:txBody>
      </p:sp>
      <p:sp>
        <p:nvSpPr>
          <p:cNvPr id="732167" name="Rectangle 7"/>
          <p:cNvSpPr>
            <a:spLocks noChangeArrowheads="1"/>
          </p:cNvSpPr>
          <p:nvPr/>
        </p:nvSpPr>
        <p:spPr bwMode="auto">
          <a:xfrm>
            <a:off x="900113" y="4222849"/>
            <a:ext cx="1152525" cy="307777"/>
          </a:xfrm>
          <a:prstGeom prst="rect">
            <a:avLst/>
          </a:prstGeom>
          <a:solidFill>
            <a:schemeClr val="accent6">
              <a:lumMod val="20000"/>
              <a:lumOff val="80000"/>
              <a:alpha val="50000"/>
            </a:schemeClr>
          </a:solidFill>
          <a:ln w="19050" algn="ctr">
            <a:solidFill>
              <a:schemeClr val="accent6">
                <a:lumMod val="75000"/>
              </a:schemeClr>
            </a:solidFill>
            <a:miter lim="800000"/>
            <a:headEnd/>
            <a:tailEnd/>
          </a:ln>
          <a:effectLst/>
        </p:spPr>
        <p:txBody>
          <a:bodyPr anchor="ctr">
            <a:spAutoFit/>
          </a:bodyPr>
          <a:lstStyle/>
          <a:p>
            <a:r>
              <a:rPr lang="en-US" altLang="zh-CN" sz="1400">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j:=j-</a:t>
            </a:r>
            <a:r>
              <a:rPr lang="en-US" altLang="zh-CN" sz="14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4</a:t>
            </a:r>
          </a:p>
        </p:txBody>
      </p:sp>
      <p:sp>
        <p:nvSpPr>
          <p:cNvPr id="732168" name="Rectangle 8"/>
          <p:cNvSpPr>
            <a:spLocks noChangeArrowheads="1"/>
          </p:cNvSpPr>
          <p:nvPr/>
        </p:nvSpPr>
        <p:spPr bwMode="auto">
          <a:xfrm>
            <a:off x="1801813" y="5138738"/>
            <a:ext cx="1223962" cy="536575"/>
          </a:xfrm>
          <a:prstGeom prst="rect">
            <a:avLst/>
          </a:prstGeom>
          <a:solidFill>
            <a:schemeClr val="accent6">
              <a:lumMod val="20000"/>
              <a:lumOff val="80000"/>
              <a:alpha val="50000"/>
            </a:schemeClr>
          </a:solidFill>
          <a:ln w="19050" algn="ctr">
            <a:solidFill>
              <a:schemeClr val="accent6">
                <a:lumMod val="75000"/>
              </a:schemeClr>
            </a:solidFill>
            <a:miter lim="800000"/>
            <a:headEnd/>
            <a:tailEnd/>
          </a:ln>
          <a:effectLst/>
        </p:spPr>
        <p:txBody>
          <a:bodyPr anchor="ctr">
            <a:spAutoFit/>
          </a:bodyPr>
          <a:lstStyle/>
          <a:p>
            <a:r>
              <a:rPr lang="en-US" altLang="zh-CN" sz="1400">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a:=i</a:t>
            </a:r>
          </a:p>
          <a:p>
            <a:r>
              <a:rPr lang="en-US" altLang="zh-CN" sz="1400">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b:=j</a:t>
            </a:r>
          </a:p>
        </p:txBody>
      </p:sp>
      <p:sp>
        <p:nvSpPr>
          <p:cNvPr id="732187" name="Rectangle 27"/>
          <p:cNvSpPr>
            <a:spLocks noChangeArrowheads="1"/>
          </p:cNvSpPr>
          <p:nvPr/>
        </p:nvSpPr>
        <p:spPr bwMode="auto">
          <a:xfrm>
            <a:off x="2990850" y="1814513"/>
            <a:ext cx="504825" cy="304800"/>
          </a:xfrm>
          <a:prstGeom prst="rect">
            <a:avLst/>
          </a:prstGeom>
          <a:noFill/>
          <a:ln w="9525">
            <a:noFill/>
            <a:miter lim="800000"/>
            <a:headEnd/>
            <a:tailEnd/>
          </a:ln>
          <a:effectLst/>
        </p:spPr>
        <p:txBody>
          <a:bodyPr anchor="ctr">
            <a:spAutoFit/>
          </a:bodyPr>
          <a:lstStyle/>
          <a:p>
            <a:r>
              <a:rPr lang="en-US" altLang="zh-CN" sz="1400" dirty="0">
                <a:solidFill>
                  <a:srgbClr val="00B050"/>
                </a:solidFill>
                <a:effectLst>
                  <a:outerShdw blurRad="38100" dist="38100" dir="2700000" algn="tl">
                    <a:srgbClr val="000000"/>
                  </a:outerShdw>
                </a:effectLst>
                <a:ea typeface="宋体" charset="-122"/>
              </a:rPr>
              <a:t>B</a:t>
            </a:r>
            <a:r>
              <a:rPr lang="en-US" altLang="zh-CN" sz="1400" baseline="-25000" dirty="0">
                <a:solidFill>
                  <a:srgbClr val="00B050"/>
                </a:solidFill>
                <a:effectLst>
                  <a:outerShdw blurRad="38100" dist="38100" dir="2700000" algn="tl">
                    <a:srgbClr val="000000"/>
                  </a:outerShdw>
                </a:effectLst>
                <a:ea typeface="宋体" charset="-122"/>
              </a:rPr>
              <a:t>1</a:t>
            </a:r>
          </a:p>
        </p:txBody>
      </p:sp>
      <p:sp>
        <p:nvSpPr>
          <p:cNvPr id="732188" name="Rectangle 28"/>
          <p:cNvSpPr>
            <a:spLocks noChangeArrowheads="1"/>
          </p:cNvSpPr>
          <p:nvPr/>
        </p:nvSpPr>
        <p:spPr bwMode="auto">
          <a:xfrm>
            <a:off x="2990850" y="2673350"/>
            <a:ext cx="504825" cy="304800"/>
          </a:xfrm>
          <a:prstGeom prst="rect">
            <a:avLst/>
          </a:prstGeom>
          <a:noFill/>
          <a:ln w="9525">
            <a:noFill/>
            <a:miter lim="800000"/>
            <a:headEnd/>
            <a:tailEnd/>
          </a:ln>
          <a:effectLst/>
        </p:spPr>
        <p:txBody>
          <a:bodyPr anchor="ctr">
            <a:spAutoFit/>
          </a:bodyPr>
          <a:lstStyle/>
          <a:p>
            <a:r>
              <a:rPr lang="en-US" altLang="zh-CN" sz="1400">
                <a:solidFill>
                  <a:srgbClr val="00B050"/>
                </a:solidFill>
                <a:effectLst>
                  <a:outerShdw blurRad="38100" dist="38100" dir="2700000" algn="tl">
                    <a:srgbClr val="000000"/>
                  </a:outerShdw>
                </a:effectLst>
                <a:ea typeface="宋体" charset="-122"/>
              </a:rPr>
              <a:t>B</a:t>
            </a:r>
            <a:r>
              <a:rPr lang="en-US" altLang="zh-CN" sz="1400" baseline="-25000">
                <a:solidFill>
                  <a:srgbClr val="00B050"/>
                </a:solidFill>
                <a:effectLst>
                  <a:outerShdw blurRad="38100" dist="38100" dir="2700000" algn="tl">
                    <a:srgbClr val="000000"/>
                  </a:outerShdw>
                </a:effectLst>
                <a:ea typeface="宋体" charset="-122"/>
              </a:rPr>
              <a:t>2</a:t>
            </a:r>
          </a:p>
        </p:txBody>
      </p:sp>
      <p:sp>
        <p:nvSpPr>
          <p:cNvPr id="732189" name="Rectangle 29"/>
          <p:cNvSpPr>
            <a:spLocks noChangeArrowheads="1"/>
          </p:cNvSpPr>
          <p:nvPr/>
        </p:nvSpPr>
        <p:spPr bwMode="auto">
          <a:xfrm>
            <a:off x="2990850" y="3360738"/>
            <a:ext cx="504825" cy="304800"/>
          </a:xfrm>
          <a:prstGeom prst="rect">
            <a:avLst/>
          </a:prstGeom>
          <a:noFill/>
          <a:ln w="9525">
            <a:noFill/>
            <a:miter lim="800000"/>
            <a:headEnd/>
            <a:tailEnd/>
          </a:ln>
          <a:effectLst/>
        </p:spPr>
        <p:txBody>
          <a:bodyPr anchor="ctr">
            <a:spAutoFit/>
          </a:bodyPr>
          <a:lstStyle/>
          <a:p>
            <a:r>
              <a:rPr lang="en-US" altLang="zh-CN" sz="1400">
                <a:solidFill>
                  <a:srgbClr val="00B050"/>
                </a:solidFill>
                <a:effectLst>
                  <a:outerShdw blurRad="38100" dist="38100" dir="2700000" algn="tl">
                    <a:srgbClr val="000000"/>
                  </a:outerShdw>
                </a:effectLst>
                <a:ea typeface="宋体" charset="-122"/>
              </a:rPr>
              <a:t>B</a:t>
            </a:r>
            <a:r>
              <a:rPr lang="en-US" altLang="zh-CN" sz="1400" baseline="-25000">
                <a:solidFill>
                  <a:srgbClr val="00B050"/>
                </a:solidFill>
                <a:effectLst>
                  <a:outerShdw blurRad="38100" dist="38100" dir="2700000" algn="tl">
                    <a:srgbClr val="000000"/>
                  </a:outerShdw>
                </a:effectLst>
                <a:ea typeface="宋体" charset="-122"/>
              </a:rPr>
              <a:t>3</a:t>
            </a:r>
          </a:p>
        </p:txBody>
      </p:sp>
      <p:sp>
        <p:nvSpPr>
          <p:cNvPr id="732190" name="Rectangle 30"/>
          <p:cNvSpPr>
            <a:spLocks noChangeArrowheads="1"/>
          </p:cNvSpPr>
          <p:nvPr/>
        </p:nvSpPr>
        <p:spPr bwMode="auto">
          <a:xfrm>
            <a:off x="1981200" y="4224338"/>
            <a:ext cx="504825" cy="304800"/>
          </a:xfrm>
          <a:prstGeom prst="rect">
            <a:avLst/>
          </a:prstGeom>
          <a:noFill/>
          <a:ln w="9525" algn="ctr">
            <a:noFill/>
            <a:miter lim="800000"/>
            <a:headEnd/>
            <a:tailEnd/>
          </a:ln>
          <a:effectLst/>
        </p:spPr>
        <p:txBody>
          <a:bodyPr anchor="ctr">
            <a:spAutoFit/>
          </a:bodyPr>
          <a:lstStyle/>
          <a:p>
            <a:r>
              <a:rPr lang="en-US" altLang="zh-CN" sz="1400" dirty="0">
                <a:solidFill>
                  <a:srgbClr val="00B050"/>
                </a:solidFill>
                <a:effectLst>
                  <a:outerShdw blurRad="38100" dist="38100" dir="2700000" algn="tl">
                    <a:srgbClr val="000000"/>
                  </a:outerShdw>
                </a:effectLst>
                <a:ea typeface="宋体" charset="-122"/>
              </a:rPr>
              <a:t>B</a:t>
            </a:r>
            <a:r>
              <a:rPr lang="en-US" altLang="zh-CN" sz="1400" baseline="-25000" dirty="0">
                <a:solidFill>
                  <a:srgbClr val="00B050"/>
                </a:solidFill>
                <a:effectLst>
                  <a:outerShdw blurRad="38100" dist="38100" dir="2700000" algn="tl">
                    <a:srgbClr val="000000"/>
                  </a:outerShdw>
                </a:effectLst>
                <a:ea typeface="宋体" charset="-122"/>
              </a:rPr>
              <a:t>4</a:t>
            </a:r>
          </a:p>
        </p:txBody>
      </p:sp>
      <p:sp>
        <p:nvSpPr>
          <p:cNvPr id="732191" name="Rectangle 31"/>
          <p:cNvSpPr>
            <a:spLocks noChangeArrowheads="1"/>
          </p:cNvSpPr>
          <p:nvPr/>
        </p:nvSpPr>
        <p:spPr bwMode="auto">
          <a:xfrm>
            <a:off x="2990850" y="5253038"/>
            <a:ext cx="504825" cy="304800"/>
          </a:xfrm>
          <a:prstGeom prst="rect">
            <a:avLst/>
          </a:prstGeom>
          <a:noFill/>
          <a:ln w="9525">
            <a:noFill/>
            <a:miter lim="800000"/>
            <a:headEnd/>
            <a:tailEnd/>
          </a:ln>
          <a:effectLst/>
        </p:spPr>
        <p:txBody>
          <a:bodyPr anchor="ctr">
            <a:spAutoFit/>
          </a:bodyPr>
          <a:lstStyle/>
          <a:p>
            <a:r>
              <a:rPr lang="en-US" altLang="zh-CN" sz="1400" dirty="0">
                <a:solidFill>
                  <a:srgbClr val="00B050"/>
                </a:solidFill>
                <a:effectLst>
                  <a:outerShdw blurRad="38100" dist="38100" dir="2700000" algn="tl">
                    <a:srgbClr val="000000"/>
                  </a:outerShdw>
                </a:effectLst>
                <a:ea typeface="宋体" charset="-122"/>
              </a:rPr>
              <a:t>B</a:t>
            </a:r>
            <a:r>
              <a:rPr lang="en-US" altLang="zh-CN" sz="1400" baseline="-25000" dirty="0">
                <a:solidFill>
                  <a:srgbClr val="00B050"/>
                </a:solidFill>
                <a:effectLst>
                  <a:outerShdw blurRad="38100" dist="38100" dir="2700000" algn="tl">
                    <a:srgbClr val="000000"/>
                  </a:outerShdw>
                </a:effectLst>
                <a:ea typeface="宋体" charset="-122"/>
              </a:rPr>
              <a:t>5</a:t>
            </a:r>
          </a:p>
        </p:txBody>
      </p:sp>
      <p:sp>
        <p:nvSpPr>
          <p:cNvPr id="732192" name="Rectangle 32"/>
          <p:cNvSpPr>
            <a:spLocks noChangeArrowheads="1"/>
          </p:cNvSpPr>
          <p:nvPr/>
        </p:nvSpPr>
        <p:spPr bwMode="auto">
          <a:xfrm>
            <a:off x="1376363" y="1706891"/>
            <a:ext cx="504825" cy="523220"/>
          </a:xfrm>
          <a:prstGeom prst="rect">
            <a:avLst/>
          </a:prstGeom>
          <a:noFill/>
          <a:ln w="9525">
            <a:noFill/>
            <a:miter lim="800000"/>
            <a:headEnd/>
            <a:tailEnd/>
          </a:ln>
          <a:effectLst/>
        </p:spPr>
        <p:txBody>
          <a:bodyPr anchor="ctr">
            <a:spAutoFit/>
          </a:bodyPr>
          <a:lstStyle/>
          <a:p>
            <a:r>
              <a:rPr lang="en-US" altLang="zh-CN" sz="14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d</a:t>
            </a:r>
            <a:r>
              <a:rPr lang="en-US" altLang="zh-CN" sz="1400" baseline="-250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1</a:t>
            </a:r>
          </a:p>
          <a:p>
            <a:r>
              <a:rPr lang="en-US" altLang="zh-CN" sz="14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d</a:t>
            </a:r>
            <a:r>
              <a:rPr lang="en-US" altLang="zh-CN" sz="1400" baseline="-250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2</a:t>
            </a:r>
          </a:p>
        </p:txBody>
      </p:sp>
      <p:sp>
        <p:nvSpPr>
          <p:cNvPr id="732194" name="Rectangle 34"/>
          <p:cNvSpPr>
            <a:spLocks noChangeArrowheads="1"/>
          </p:cNvSpPr>
          <p:nvPr/>
        </p:nvSpPr>
        <p:spPr bwMode="auto">
          <a:xfrm>
            <a:off x="1376363" y="2673350"/>
            <a:ext cx="504825" cy="304800"/>
          </a:xfrm>
          <a:prstGeom prst="rect">
            <a:avLst/>
          </a:prstGeom>
          <a:noFill/>
          <a:ln w="9525">
            <a:noFill/>
            <a:miter lim="800000"/>
            <a:headEnd/>
            <a:tailEnd/>
          </a:ln>
          <a:effectLst/>
        </p:spPr>
        <p:txBody>
          <a:bodyPr anchor="ctr">
            <a:spAutoFit/>
          </a:bodyPr>
          <a:lstStyle/>
          <a:p>
            <a:r>
              <a:rPr lang="en-US" altLang="zh-CN" sz="14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d</a:t>
            </a:r>
            <a:r>
              <a:rPr lang="en-US" altLang="zh-CN" sz="1400" baseline="-250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3</a:t>
            </a:r>
          </a:p>
        </p:txBody>
      </p:sp>
      <p:sp>
        <p:nvSpPr>
          <p:cNvPr id="732195" name="Rectangle 35"/>
          <p:cNvSpPr>
            <a:spLocks noChangeArrowheads="1"/>
          </p:cNvSpPr>
          <p:nvPr/>
        </p:nvSpPr>
        <p:spPr bwMode="auto">
          <a:xfrm>
            <a:off x="1376363" y="3359150"/>
            <a:ext cx="504825" cy="304800"/>
          </a:xfrm>
          <a:prstGeom prst="rect">
            <a:avLst/>
          </a:prstGeom>
          <a:noFill/>
          <a:ln w="9525">
            <a:noFill/>
            <a:miter lim="800000"/>
            <a:headEnd/>
            <a:tailEnd/>
          </a:ln>
          <a:effectLst/>
        </p:spPr>
        <p:txBody>
          <a:bodyPr anchor="ctr">
            <a:spAutoFit/>
          </a:bodyPr>
          <a:lstStyle/>
          <a:p>
            <a:r>
              <a:rPr lang="en-US" altLang="zh-CN" sz="14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d</a:t>
            </a:r>
            <a:r>
              <a:rPr lang="en-US" altLang="zh-CN" sz="1400" baseline="-250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4</a:t>
            </a:r>
          </a:p>
        </p:txBody>
      </p:sp>
      <p:sp>
        <p:nvSpPr>
          <p:cNvPr id="732196" name="Rectangle 36"/>
          <p:cNvSpPr>
            <a:spLocks noChangeArrowheads="1"/>
          </p:cNvSpPr>
          <p:nvPr/>
        </p:nvSpPr>
        <p:spPr bwMode="auto">
          <a:xfrm>
            <a:off x="468313" y="4224338"/>
            <a:ext cx="504825" cy="304800"/>
          </a:xfrm>
          <a:prstGeom prst="rect">
            <a:avLst/>
          </a:prstGeom>
          <a:noFill/>
          <a:ln w="9525">
            <a:noFill/>
            <a:miter lim="800000"/>
            <a:headEnd/>
            <a:tailEnd/>
          </a:ln>
          <a:effectLst/>
        </p:spPr>
        <p:txBody>
          <a:bodyPr anchor="ctr">
            <a:spAutoFit/>
          </a:bodyPr>
          <a:lstStyle/>
          <a:p>
            <a:r>
              <a:rPr lang="en-US" altLang="zh-CN" sz="1400" dirty="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d</a:t>
            </a:r>
            <a:r>
              <a:rPr lang="en-US" altLang="zh-CN" sz="1400" baseline="-25000" dirty="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5</a:t>
            </a:r>
          </a:p>
        </p:txBody>
      </p:sp>
      <p:sp>
        <p:nvSpPr>
          <p:cNvPr id="732197" name="Rectangle 37"/>
          <p:cNvSpPr>
            <a:spLocks noChangeArrowheads="1"/>
          </p:cNvSpPr>
          <p:nvPr/>
        </p:nvSpPr>
        <p:spPr bwMode="auto">
          <a:xfrm>
            <a:off x="1376363" y="5145416"/>
            <a:ext cx="504825" cy="523220"/>
          </a:xfrm>
          <a:prstGeom prst="rect">
            <a:avLst/>
          </a:prstGeom>
          <a:noFill/>
          <a:ln w="9525">
            <a:noFill/>
            <a:miter lim="800000"/>
            <a:headEnd/>
            <a:tailEnd/>
          </a:ln>
          <a:effectLst/>
        </p:spPr>
        <p:txBody>
          <a:bodyPr anchor="ctr">
            <a:spAutoFit/>
          </a:bodyPr>
          <a:lstStyle/>
          <a:p>
            <a:r>
              <a:rPr lang="en-US" altLang="zh-CN" sz="14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d</a:t>
            </a:r>
            <a:r>
              <a:rPr lang="en-US" altLang="zh-CN" sz="1400" baseline="-250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6</a:t>
            </a:r>
          </a:p>
          <a:p>
            <a:r>
              <a:rPr lang="en-US" altLang="zh-CN" sz="14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d</a:t>
            </a:r>
            <a:r>
              <a:rPr lang="en-US" altLang="zh-CN" sz="1400" baseline="-250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7</a:t>
            </a:r>
          </a:p>
        </p:txBody>
      </p:sp>
      <p:cxnSp>
        <p:nvCxnSpPr>
          <p:cNvPr id="732245" name="AutoShape 85"/>
          <p:cNvCxnSpPr>
            <a:cxnSpLocks noChangeShapeType="1"/>
            <a:stCxn id="732164" idx="2"/>
            <a:endCxn id="732165" idx="0"/>
          </p:cNvCxnSpPr>
          <p:nvPr/>
        </p:nvCxnSpPr>
        <p:spPr bwMode="auto">
          <a:xfrm>
            <a:off x="2412207" y="2236788"/>
            <a:ext cx="0" cy="435073"/>
          </a:xfrm>
          <a:prstGeom prst="straightConnector1">
            <a:avLst/>
          </a:prstGeom>
          <a:noFill/>
          <a:ln w="25400">
            <a:solidFill>
              <a:schemeClr val="accent6">
                <a:lumMod val="75000"/>
              </a:schemeClr>
            </a:solidFill>
            <a:miter lim="800000"/>
            <a:headEnd/>
            <a:tailEnd type="triangle" w="med" len="med"/>
          </a:ln>
          <a:effectLst/>
        </p:spPr>
      </p:cxnSp>
      <p:cxnSp>
        <p:nvCxnSpPr>
          <p:cNvPr id="732246" name="AutoShape 86"/>
          <p:cNvCxnSpPr>
            <a:cxnSpLocks noChangeShapeType="1"/>
            <a:stCxn id="732165" idx="2"/>
            <a:endCxn id="732166" idx="0"/>
          </p:cNvCxnSpPr>
          <p:nvPr/>
        </p:nvCxnSpPr>
        <p:spPr bwMode="auto">
          <a:xfrm>
            <a:off x="2412207" y="2979638"/>
            <a:ext cx="0" cy="378023"/>
          </a:xfrm>
          <a:prstGeom prst="straightConnector1">
            <a:avLst/>
          </a:prstGeom>
          <a:noFill/>
          <a:ln w="25400">
            <a:solidFill>
              <a:schemeClr val="accent6">
                <a:lumMod val="75000"/>
              </a:schemeClr>
            </a:solidFill>
            <a:miter lim="800000"/>
            <a:headEnd/>
            <a:tailEnd type="triangle" w="med" len="med"/>
          </a:ln>
          <a:effectLst/>
        </p:spPr>
      </p:cxnSp>
      <p:cxnSp>
        <p:nvCxnSpPr>
          <p:cNvPr id="732247" name="AutoShape 87"/>
          <p:cNvCxnSpPr>
            <a:cxnSpLocks noChangeShapeType="1"/>
            <a:stCxn id="732166" idx="2"/>
            <a:endCxn id="732168" idx="0"/>
          </p:cNvCxnSpPr>
          <p:nvPr/>
        </p:nvCxnSpPr>
        <p:spPr bwMode="auto">
          <a:xfrm>
            <a:off x="2412207" y="3665438"/>
            <a:ext cx="1587" cy="1473300"/>
          </a:xfrm>
          <a:prstGeom prst="straightConnector1">
            <a:avLst/>
          </a:prstGeom>
          <a:noFill/>
          <a:ln w="19050">
            <a:solidFill>
              <a:schemeClr val="accent6">
                <a:lumMod val="75000"/>
              </a:schemeClr>
            </a:solidFill>
            <a:round/>
            <a:headEnd/>
            <a:tailEnd type="triangle" w="med" len="med"/>
          </a:ln>
          <a:effectLst/>
        </p:spPr>
      </p:cxnSp>
      <p:cxnSp>
        <p:nvCxnSpPr>
          <p:cNvPr id="732248" name="AutoShape 88"/>
          <p:cNvCxnSpPr>
            <a:cxnSpLocks noChangeShapeType="1"/>
            <a:stCxn id="732168" idx="2"/>
          </p:cNvCxnSpPr>
          <p:nvPr/>
        </p:nvCxnSpPr>
        <p:spPr bwMode="auto">
          <a:xfrm flipH="1">
            <a:off x="2413000" y="5675313"/>
            <a:ext cx="794" cy="427037"/>
          </a:xfrm>
          <a:prstGeom prst="straightConnector1">
            <a:avLst/>
          </a:prstGeom>
          <a:noFill/>
          <a:ln w="19050">
            <a:solidFill>
              <a:schemeClr val="accent6">
                <a:lumMod val="75000"/>
              </a:schemeClr>
            </a:solidFill>
            <a:round/>
            <a:headEnd/>
            <a:tailEnd type="triangle" w="med" len="med"/>
          </a:ln>
          <a:effectLst/>
        </p:spPr>
      </p:cxnSp>
      <p:sp>
        <p:nvSpPr>
          <p:cNvPr id="732249" name="Rectangle 89"/>
          <p:cNvSpPr>
            <a:spLocks noChangeArrowheads="1"/>
          </p:cNvSpPr>
          <p:nvPr/>
        </p:nvSpPr>
        <p:spPr bwMode="auto">
          <a:xfrm>
            <a:off x="1981200" y="5460775"/>
            <a:ext cx="215900" cy="217487"/>
          </a:xfrm>
          <a:prstGeom prst="rect">
            <a:avLst/>
          </a:prstGeom>
          <a:noFill/>
          <a:ln w="19050" algn="ctr">
            <a:noFill/>
            <a:miter lim="800000"/>
            <a:headEnd/>
            <a:tailEnd/>
          </a:ln>
          <a:effectLst/>
        </p:spPr>
        <p:txBody>
          <a:bodyPr wrap="none" anchor="ctr"/>
          <a:lstStyle/>
          <a:p>
            <a:endParaRPr lang="zh-CN" altLang="en-US"/>
          </a:p>
        </p:txBody>
      </p:sp>
      <p:sp>
        <p:nvSpPr>
          <p:cNvPr id="732250" name="Rectangle 90"/>
          <p:cNvSpPr>
            <a:spLocks noChangeArrowheads="1"/>
          </p:cNvSpPr>
          <p:nvPr/>
        </p:nvSpPr>
        <p:spPr bwMode="auto">
          <a:xfrm>
            <a:off x="1981200" y="5138738"/>
            <a:ext cx="215900" cy="217488"/>
          </a:xfrm>
          <a:prstGeom prst="rect">
            <a:avLst/>
          </a:prstGeom>
          <a:noFill/>
          <a:ln w="19050" algn="ctr">
            <a:noFill/>
            <a:miter lim="800000"/>
            <a:headEnd/>
            <a:tailEnd/>
          </a:ln>
          <a:effectLst/>
        </p:spPr>
        <p:txBody>
          <a:bodyPr wrap="none" anchor="ctr"/>
          <a:lstStyle/>
          <a:p>
            <a:endParaRPr lang="zh-CN" altLang="en-US"/>
          </a:p>
        </p:txBody>
      </p:sp>
      <p:sp>
        <p:nvSpPr>
          <p:cNvPr id="732253" name="Rectangle 93"/>
          <p:cNvSpPr>
            <a:spLocks noChangeArrowheads="1"/>
          </p:cNvSpPr>
          <p:nvPr/>
        </p:nvSpPr>
        <p:spPr bwMode="auto">
          <a:xfrm>
            <a:off x="1981200" y="3459390"/>
            <a:ext cx="215900" cy="217488"/>
          </a:xfrm>
          <a:prstGeom prst="rect">
            <a:avLst/>
          </a:prstGeom>
          <a:noFill/>
          <a:ln w="19050" algn="ctr">
            <a:noFill/>
            <a:miter lim="800000"/>
            <a:headEnd/>
            <a:tailEnd/>
          </a:ln>
          <a:effectLst/>
        </p:spPr>
        <p:txBody>
          <a:bodyPr wrap="none" anchor="ctr"/>
          <a:lstStyle/>
          <a:p>
            <a:endParaRPr lang="zh-CN" altLang="en-US"/>
          </a:p>
        </p:txBody>
      </p:sp>
      <p:sp>
        <p:nvSpPr>
          <p:cNvPr id="732256" name="Rectangle 96"/>
          <p:cNvSpPr>
            <a:spLocks noChangeArrowheads="1"/>
          </p:cNvSpPr>
          <p:nvPr/>
        </p:nvSpPr>
        <p:spPr bwMode="auto">
          <a:xfrm>
            <a:off x="1981200" y="2676525"/>
            <a:ext cx="215900" cy="217488"/>
          </a:xfrm>
          <a:prstGeom prst="rect">
            <a:avLst/>
          </a:prstGeom>
          <a:noFill/>
          <a:ln w="19050" algn="ctr">
            <a:noFill/>
            <a:miter lim="800000"/>
            <a:headEnd/>
            <a:tailEnd/>
          </a:ln>
          <a:effectLst/>
        </p:spPr>
        <p:txBody>
          <a:bodyPr wrap="none" anchor="ctr"/>
          <a:lstStyle/>
          <a:p>
            <a:endParaRPr lang="zh-CN" altLang="en-US"/>
          </a:p>
        </p:txBody>
      </p:sp>
      <p:cxnSp>
        <p:nvCxnSpPr>
          <p:cNvPr id="732257" name="AutoShape 97"/>
          <p:cNvCxnSpPr>
            <a:cxnSpLocks noChangeShapeType="1"/>
            <a:stCxn id="732249" idx="2"/>
            <a:endCxn id="732256" idx="0"/>
          </p:cNvCxnSpPr>
          <p:nvPr/>
        </p:nvCxnSpPr>
        <p:spPr bwMode="auto">
          <a:xfrm rot="5400000" flipH="1">
            <a:off x="588281" y="4177394"/>
            <a:ext cx="3001737" cy="12700"/>
          </a:xfrm>
          <a:prstGeom prst="bentConnector5">
            <a:avLst>
              <a:gd name="adj1" fmla="val -7616"/>
              <a:gd name="adj2" fmla="val 12067858"/>
              <a:gd name="adj3" fmla="val 107616"/>
            </a:avLst>
          </a:prstGeom>
          <a:noFill/>
          <a:ln w="25400">
            <a:solidFill>
              <a:schemeClr val="accent6">
                <a:lumMod val="75000"/>
              </a:schemeClr>
            </a:solidFill>
            <a:miter lim="800000"/>
            <a:headEnd/>
            <a:tailEnd type="triangle" w="med" len="med"/>
          </a:ln>
          <a:effectLst/>
        </p:spPr>
      </p:cxnSp>
      <p:cxnSp>
        <p:nvCxnSpPr>
          <p:cNvPr id="732259" name="AutoShape 99"/>
          <p:cNvCxnSpPr>
            <a:cxnSpLocks noChangeShapeType="1"/>
            <a:stCxn id="732253" idx="2"/>
            <a:endCxn id="732167" idx="0"/>
          </p:cNvCxnSpPr>
          <p:nvPr/>
        </p:nvCxnSpPr>
        <p:spPr bwMode="auto">
          <a:xfrm rot="5400000">
            <a:off x="1509778" y="3643476"/>
            <a:ext cx="545971" cy="612774"/>
          </a:xfrm>
          <a:prstGeom prst="bentConnector3">
            <a:avLst>
              <a:gd name="adj1" fmla="val 50000"/>
            </a:avLst>
          </a:prstGeom>
          <a:noFill/>
          <a:ln w="19050">
            <a:solidFill>
              <a:schemeClr val="accent6">
                <a:lumMod val="75000"/>
              </a:schemeClr>
            </a:solidFill>
            <a:miter lim="800000"/>
            <a:headEnd/>
            <a:tailEnd type="triangle" w="med" len="med"/>
          </a:ln>
          <a:effectLst/>
        </p:spPr>
      </p:cxnSp>
      <p:cxnSp>
        <p:nvCxnSpPr>
          <p:cNvPr id="732261" name="AutoShape 101"/>
          <p:cNvCxnSpPr>
            <a:cxnSpLocks noChangeShapeType="1"/>
            <a:stCxn id="732167" idx="2"/>
            <a:endCxn id="732250" idx="0"/>
          </p:cNvCxnSpPr>
          <p:nvPr/>
        </p:nvCxnSpPr>
        <p:spPr bwMode="auto">
          <a:xfrm rot="16200000" flipH="1">
            <a:off x="1478707" y="4528295"/>
            <a:ext cx="608112" cy="612774"/>
          </a:xfrm>
          <a:prstGeom prst="bentConnector3">
            <a:avLst>
              <a:gd name="adj1" fmla="val 50000"/>
            </a:avLst>
          </a:prstGeom>
          <a:noFill/>
          <a:ln w="19050">
            <a:solidFill>
              <a:schemeClr val="accent6">
                <a:lumMod val="75000"/>
              </a:schemeClr>
            </a:solidFill>
            <a:miter lim="800000"/>
            <a:headEnd/>
            <a:tailEnd type="triangle" w="med" len="med"/>
          </a:ln>
          <a:effectLst/>
        </p:spPr>
      </p:cxnSp>
      <p:graphicFrame>
        <p:nvGraphicFramePr>
          <p:cNvPr id="732356" name="Group 196"/>
          <p:cNvGraphicFramePr>
            <a:graphicFrameLocks noGrp="1"/>
          </p:cNvGraphicFramePr>
          <p:nvPr>
            <p:extLst>
              <p:ext uri="{D42A27DB-BD31-4B8C-83A1-F6EECF244321}">
                <p14:modId xmlns:p14="http://schemas.microsoft.com/office/powerpoint/2010/main" val="2608533694"/>
              </p:ext>
            </p:extLst>
          </p:nvPr>
        </p:nvGraphicFramePr>
        <p:xfrm>
          <a:off x="3528618" y="2420888"/>
          <a:ext cx="5111750" cy="2736850"/>
        </p:xfrm>
        <a:graphic>
          <a:graphicData uri="http://schemas.openxmlformats.org/drawingml/2006/table">
            <a:tbl>
              <a:tblPr firstRow="1" bandRow="1">
                <a:tableStyleId>{74C1A8A3-306A-4EB7-A6B1-4F7E0EB9C5D6}</a:tableStyleId>
              </a:tblPr>
              <a:tblGrid>
                <a:gridCol w="827358">
                  <a:extLst>
                    <a:ext uri="{9D8B030D-6E8A-4147-A177-3AD203B41FA5}">
                      <a16:colId xmlns:a16="http://schemas.microsoft.com/office/drawing/2014/main" val="20000"/>
                    </a:ext>
                  </a:extLst>
                </a:gridCol>
                <a:gridCol w="1071098">
                  <a:extLst>
                    <a:ext uri="{9D8B030D-6E8A-4147-A177-3AD203B41FA5}">
                      <a16:colId xmlns:a16="http://schemas.microsoft.com/office/drawing/2014/main" val="20001"/>
                    </a:ext>
                  </a:extLst>
                </a:gridCol>
                <a:gridCol w="1071098">
                  <a:extLst>
                    <a:ext uri="{9D8B030D-6E8A-4147-A177-3AD203B41FA5}">
                      <a16:colId xmlns:a16="http://schemas.microsoft.com/office/drawing/2014/main" val="20002"/>
                    </a:ext>
                  </a:extLst>
                </a:gridCol>
                <a:gridCol w="1071098">
                  <a:extLst>
                    <a:ext uri="{9D8B030D-6E8A-4147-A177-3AD203B41FA5}">
                      <a16:colId xmlns:a16="http://schemas.microsoft.com/office/drawing/2014/main" val="20003"/>
                    </a:ext>
                  </a:extLst>
                </a:gridCol>
                <a:gridCol w="1071098">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b="1" u="none" strike="noStrike" cap="none" normalizeH="0" baseline="0" dirty="0">
                          <a:ln>
                            <a:noFill/>
                          </a:ln>
                          <a:solidFill>
                            <a:schemeClr val="bg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基本块</a:t>
                      </a:r>
                      <a:r>
                        <a:rPr kumimoji="0" lang="en-US" altLang="zh-CN" sz="1600" b="1" u="none" strike="noStrike" cap="none" normalizeH="0" baseline="0" dirty="0">
                          <a:ln>
                            <a:noFill/>
                          </a:ln>
                          <a:solidFill>
                            <a:schemeClr val="bg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a:t>
                      </a:r>
                      <a:endParaRPr kumimoji="0" lang="en-US" altLang="zh-CN" sz="1600" b="1" i="0" u="none" strike="noStrike" cap="none" normalizeH="0" baseline="0" dirty="0">
                        <a:ln>
                          <a:noFill/>
                        </a:ln>
                        <a:solidFill>
                          <a:schemeClr val="bg1"/>
                        </a:solidFill>
                        <a:effectLst>
                          <a:outerShdw blurRad="38100" dist="38100" dir="2700000" algn="tl">
                            <a:srgbClr val="000000">
                              <a:alpha val="43137"/>
                            </a:srgbClr>
                          </a:outerShdw>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solidFill>
                            <a:schemeClr val="bg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gen[B]</a:t>
                      </a:r>
                      <a:endParaRPr kumimoji="0" lang="en-US" altLang="zh-CN" sz="1600" b="1" i="0" u="none" strike="noStrike" cap="none" normalizeH="0" baseline="0" dirty="0">
                        <a:ln>
                          <a:noFill/>
                        </a:ln>
                        <a:solidFill>
                          <a:schemeClr val="bg1"/>
                        </a:solidFill>
                        <a:effectLst>
                          <a:outerShdw blurRad="38100" dist="38100" dir="2700000" algn="tl">
                            <a:srgbClr val="000000">
                              <a:alpha val="43137"/>
                            </a:srgbClr>
                          </a:outerShdw>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b="1" u="none" strike="noStrike" cap="none" normalizeH="0" baseline="0" dirty="0">
                          <a:ln>
                            <a:noFill/>
                          </a:ln>
                          <a:solidFill>
                            <a:schemeClr val="bg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位向量</a:t>
                      </a:r>
                      <a:endParaRPr kumimoji="0" lang="zh-CN" altLang="en-US" sz="1600" b="1" i="0" u="none" strike="noStrike" cap="none" normalizeH="0" baseline="0" dirty="0">
                        <a:ln>
                          <a:noFill/>
                        </a:ln>
                        <a:solidFill>
                          <a:schemeClr val="bg1"/>
                        </a:solidFill>
                        <a:effectLst>
                          <a:outerShdw blurRad="38100" dist="38100" dir="2700000" algn="tl">
                            <a:srgbClr val="000000">
                              <a:alpha val="43137"/>
                            </a:srgbClr>
                          </a:outerShdw>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dirty="0">
                          <a:ln>
                            <a:noFill/>
                          </a:ln>
                          <a:solidFill>
                            <a:schemeClr val="bg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kill[B]</a:t>
                      </a:r>
                      <a:endParaRPr kumimoji="0" lang="en-US" altLang="zh-CN" sz="1600" b="1" i="0" u="none" strike="noStrike" cap="none" normalizeH="0" baseline="0" dirty="0">
                        <a:ln>
                          <a:noFill/>
                        </a:ln>
                        <a:solidFill>
                          <a:schemeClr val="bg1"/>
                        </a:solidFill>
                        <a:effectLst>
                          <a:outerShdw blurRad="38100" dist="38100" dir="2700000" algn="tl">
                            <a:srgbClr val="000000">
                              <a:alpha val="43137"/>
                            </a:srgbClr>
                          </a:outerShdw>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b="1" u="none" strike="noStrike" cap="none" normalizeH="0" baseline="0" dirty="0">
                          <a:ln>
                            <a:noFill/>
                          </a:ln>
                          <a:solidFill>
                            <a:schemeClr val="bg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位向量</a:t>
                      </a:r>
                      <a:endParaRPr kumimoji="0" lang="zh-CN" altLang="en-US" sz="1600" b="1" i="0" u="none" strike="noStrike" cap="none" normalizeH="0" baseline="0" dirty="0">
                        <a:ln>
                          <a:noFill/>
                        </a:ln>
                        <a:solidFill>
                          <a:schemeClr val="bg1"/>
                        </a:solidFill>
                        <a:effectLst>
                          <a:outerShdw blurRad="38100" dist="38100" dir="2700000" algn="tl">
                            <a:srgbClr val="000000">
                              <a:alpha val="43137"/>
                            </a:srgbClr>
                          </a:outerShdw>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extLst>
                  <a:ext uri="{0D108BD9-81ED-4DB2-BD59-A6C34878D82A}">
                    <a16:rowId xmlns:a16="http://schemas.microsoft.com/office/drawing/2014/main" val="10000"/>
                  </a:ext>
                </a:extLst>
              </a:tr>
              <a:tr h="4540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a:ln>
                            <a:noFill/>
                          </a:ln>
                          <a:solidFill>
                            <a:schemeClr val="tx1"/>
                          </a:solidFill>
                          <a:effectLst/>
                          <a:latin typeface="Courier New" panose="02070309020205020404" pitchFamily="49" charset="0"/>
                          <a:cs typeface="Courier New" panose="02070309020205020404" pitchFamily="49" charset="0"/>
                        </a:rPr>
                        <a:t>B</a:t>
                      </a:r>
                      <a:r>
                        <a:rPr kumimoji="0" lang="en-US" altLang="zh-CN" sz="1600" b="1" u="none" strike="noStrike" cap="none" normalizeH="0" baseline="-25000">
                          <a:ln>
                            <a:noFill/>
                          </a:ln>
                          <a:solidFill>
                            <a:schemeClr val="tx1"/>
                          </a:solidFill>
                          <a:effectLst/>
                          <a:latin typeface="Courier New" panose="02070309020205020404" pitchFamily="49" charset="0"/>
                          <a:cs typeface="Courier New" panose="02070309020205020404" pitchFamily="49" charset="0"/>
                        </a:rPr>
                        <a:t>1</a:t>
                      </a:r>
                      <a:endParaRPr kumimoji="0" lang="en-US" altLang="zh-CN" sz="1600" b="1" i="0" u="none" strike="noStrike" cap="none" normalizeH="0" baseline="-2500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6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6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6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6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a:ln>
                            <a:noFill/>
                          </a:ln>
                          <a:solidFill>
                            <a:schemeClr val="tx1"/>
                          </a:solidFill>
                          <a:effectLst/>
                          <a:latin typeface="Courier New" panose="02070309020205020404" pitchFamily="49" charset="0"/>
                          <a:cs typeface="Courier New" panose="02070309020205020404" pitchFamily="49" charset="0"/>
                        </a:rPr>
                        <a:t>B</a:t>
                      </a:r>
                      <a:r>
                        <a:rPr kumimoji="0" lang="en-US" altLang="zh-CN" sz="1600" b="1" u="none" strike="noStrike" cap="none" normalizeH="0" baseline="-25000">
                          <a:ln>
                            <a:noFill/>
                          </a:ln>
                          <a:solidFill>
                            <a:schemeClr val="tx1"/>
                          </a:solidFill>
                          <a:effectLst/>
                          <a:latin typeface="Courier New" panose="02070309020205020404" pitchFamily="49" charset="0"/>
                          <a:cs typeface="Courier New" panose="02070309020205020404" pitchFamily="49" charset="0"/>
                        </a:rPr>
                        <a:t>2</a:t>
                      </a:r>
                      <a:endParaRPr kumimoji="0" lang="en-US" altLang="zh-CN" sz="1600" b="1" i="0" u="none" strike="noStrike" cap="none" normalizeH="0" baseline="-2500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6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6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6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6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a:ln>
                            <a:noFill/>
                          </a:ln>
                          <a:solidFill>
                            <a:schemeClr val="tx1"/>
                          </a:solidFill>
                          <a:effectLst/>
                          <a:latin typeface="Courier New" panose="02070309020205020404" pitchFamily="49" charset="0"/>
                          <a:cs typeface="Courier New" panose="02070309020205020404" pitchFamily="49" charset="0"/>
                        </a:rPr>
                        <a:t>B</a:t>
                      </a:r>
                      <a:r>
                        <a:rPr kumimoji="0" lang="en-US" altLang="zh-CN" sz="1600" b="1" u="none" strike="noStrike" cap="none" normalizeH="0" baseline="-25000">
                          <a:ln>
                            <a:noFill/>
                          </a:ln>
                          <a:solidFill>
                            <a:schemeClr val="tx1"/>
                          </a:solidFill>
                          <a:effectLst/>
                          <a:latin typeface="Courier New" panose="02070309020205020404" pitchFamily="49" charset="0"/>
                          <a:cs typeface="Courier New" panose="02070309020205020404" pitchFamily="49" charset="0"/>
                        </a:rPr>
                        <a:t>3</a:t>
                      </a:r>
                      <a:endParaRPr kumimoji="0" lang="en-US" altLang="zh-CN" sz="1600" b="1" i="0" u="none" strike="noStrike" cap="none" normalizeH="0" baseline="-2500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6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6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6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6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extLst>
                  <a:ext uri="{0D108BD9-81ED-4DB2-BD59-A6C34878D82A}">
                    <a16:rowId xmlns:a16="http://schemas.microsoft.com/office/drawing/2014/main" val="10003"/>
                  </a:ext>
                </a:extLst>
              </a:tr>
              <a:tr h="4540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a:ln>
                            <a:noFill/>
                          </a:ln>
                          <a:solidFill>
                            <a:schemeClr val="tx1"/>
                          </a:solidFill>
                          <a:effectLst/>
                          <a:latin typeface="Courier New" panose="02070309020205020404" pitchFamily="49" charset="0"/>
                          <a:cs typeface="Courier New" panose="02070309020205020404" pitchFamily="49" charset="0"/>
                        </a:rPr>
                        <a:t>B</a:t>
                      </a:r>
                      <a:r>
                        <a:rPr kumimoji="0" lang="en-US" altLang="zh-CN" sz="1600" b="1" u="none" strike="noStrike" cap="none" normalizeH="0" baseline="-25000">
                          <a:ln>
                            <a:noFill/>
                          </a:ln>
                          <a:solidFill>
                            <a:schemeClr val="tx1"/>
                          </a:solidFill>
                          <a:effectLst/>
                          <a:latin typeface="Courier New" panose="02070309020205020404" pitchFamily="49" charset="0"/>
                          <a:cs typeface="Courier New" panose="02070309020205020404" pitchFamily="49" charset="0"/>
                        </a:rPr>
                        <a:t>4</a:t>
                      </a:r>
                      <a:endParaRPr kumimoji="0" lang="en-US" altLang="zh-CN" sz="1600" b="1" i="0" u="none" strike="noStrike" cap="none" normalizeH="0" baseline="-2500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6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6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6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6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u="none" strike="noStrike" cap="none" normalizeH="0" baseline="0">
                          <a:ln>
                            <a:noFill/>
                          </a:ln>
                          <a:solidFill>
                            <a:schemeClr val="tx1"/>
                          </a:solidFill>
                          <a:effectLst/>
                          <a:latin typeface="Courier New" panose="02070309020205020404" pitchFamily="49" charset="0"/>
                          <a:cs typeface="Courier New" panose="02070309020205020404" pitchFamily="49" charset="0"/>
                        </a:rPr>
                        <a:t>B</a:t>
                      </a:r>
                      <a:r>
                        <a:rPr kumimoji="0" lang="en-US" altLang="zh-CN" sz="1600" b="1" u="none" strike="noStrike" cap="none" normalizeH="0" baseline="-25000">
                          <a:ln>
                            <a:noFill/>
                          </a:ln>
                          <a:solidFill>
                            <a:schemeClr val="tx1"/>
                          </a:solidFill>
                          <a:effectLst/>
                          <a:latin typeface="Courier New" panose="02070309020205020404" pitchFamily="49" charset="0"/>
                          <a:cs typeface="Courier New" panose="02070309020205020404" pitchFamily="49" charset="0"/>
                        </a:rPr>
                        <a:t>5</a:t>
                      </a:r>
                      <a:endParaRPr kumimoji="0" lang="en-US" altLang="zh-CN" sz="1600" b="1" i="0" u="none" strike="noStrike" cap="none" normalizeH="0" baseline="-2500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el-GR" altLang="zh-CN" sz="16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6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6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6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36000" marR="36000" anchor="ctr" horzOverflow="overflow"/>
                </a:tc>
                <a:extLst>
                  <a:ext uri="{0D108BD9-81ED-4DB2-BD59-A6C34878D82A}">
                    <a16:rowId xmlns:a16="http://schemas.microsoft.com/office/drawing/2014/main" val="10005"/>
                  </a:ext>
                </a:extLst>
              </a:tr>
            </a:tbl>
          </a:graphicData>
        </a:graphic>
      </p:graphicFrame>
      <p:sp>
        <p:nvSpPr>
          <p:cNvPr id="732316" name="Rectangle 156"/>
          <p:cNvSpPr>
            <a:spLocks noChangeArrowheads="1"/>
          </p:cNvSpPr>
          <p:nvPr/>
        </p:nvSpPr>
        <p:spPr bwMode="auto">
          <a:xfrm>
            <a:off x="4224534" y="2924200"/>
            <a:ext cx="963613" cy="336550"/>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sz="1600">
                <a:solidFill>
                  <a:schemeClr val="tx1"/>
                </a:solidFill>
                <a:latin typeface="Courier New" panose="02070309020205020404" pitchFamily="49" charset="0"/>
                <a:cs typeface="Courier New" panose="02070309020205020404" pitchFamily="49" charset="0"/>
              </a:rPr>
              <a:t>{d</a:t>
            </a:r>
            <a:r>
              <a:rPr lang="en-US" altLang="zh-CN" sz="1600" baseline="-25000">
                <a:solidFill>
                  <a:schemeClr val="tx1"/>
                </a:solidFill>
                <a:latin typeface="Courier New" panose="02070309020205020404" pitchFamily="49" charset="0"/>
                <a:cs typeface="Courier New" panose="02070309020205020404" pitchFamily="49" charset="0"/>
              </a:rPr>
              <a:t>1</a:t>
            </a:r>
            <a:r>
              <a:rPr lang="en-US" altLang="zh-CN" sz="1600">
                <a:solidFill>
                  <a:schemeClr val="tx1"/>
                </a:solidFill>
                <a:latin typeface="Courier New" panose="02070309020205020404" pitchFamily="49" charset="0"/>
                <a:cs typeface="Courier New" panose="02070309020205020404" pitchFamily="49" charset="0"/>
              </a:rPr>
              <a:t>,d</a:t>
            </a:r>
            <a:r>
              <a:rPr lang="en-US" altLang="zh-CN" sz="1600" baseline="-25000">
                <a:solidFill>
                  <a:schemeClr val="tx1"/>
                </a:solidFill>
                <a:latin typeface="Courier New" panose="02070309020205020404" pitchFamily="49" charset="0"/>
                <a:cs typeface="Courier New" panose="02070309020205020404" pitchFamily="49" charset="0"/>
              </a:rPr>
              <a:t>2</a:t>
            </a:r>
            <a:r>
              <a:rPr lang="en-US" altLang="zh-CN" sz="1600">
                <a:solidFill>
                  <a:schemeClr val="tx1"/>
                </a:solidFill>
                <a:latin typeface="Courier New" panose="02070309020205020404" pitchFamily="49" charset="0"/>
                <a:cs typeface="Courier New" panose="02070309020205020404" pitchFamily="49" charset="0"/>
              </a:rPr>
              <a:t>}</a:t>
            </a:r>
          </a:p>
        </p:txBody>
      </p:sp>
      <p:sp>
        <p:nvSpPr>
          <p:cNvPr id="732317" name="Rectangle 157"/>
          <p:cNvSpPr>
            <a:spLocks noChangeArrowheads="1"/>
          </p:cNvSpPr>
          <p:nvPr/>
        </p:nvSpPr>
        <p:spPr bwMode="auto">
          <a:xfrm>
            <a:off x="4224534" y="3387750"/>
            <a:ext cx="635000" cy="336550"/>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sz="1600">
                <a:solidFill>
                  <a:schemeClr val="tx1"/>
                </a:solidFill>
                <a:latin typeface="Courier New" panose="02070309020205020404" pitchFamily="49" charset="0"/>
                <a:cs typeface="Courier New" panose="02070309020205020404" pitchFamily="49" charset="0"/>
              </a:rPr>
              <a:t>{d</a:t>
            </a:r>
            <a:r>
              <a:rPr lang="en-US" altLang="zh-CN" sz="1600" baseline="-25000">
                <a:solidFill>
                  <a:schemeClr val="tx1"/>
                </a:solidFill>
                <a:latin typeface="Courier New" panose="02070309020205020404" pitchFamily="49" charset="0"/>
                <a:cs typeface="Courier New" panose="02070309020205020404" pitchFamily="49" charset="0"/>
              </a:rPr>
              <a:t>3</a:t>
            </a:r>
            <a:r>
              <a:rPr lang="en-US" altLang="zh-CN" sz="1600">
                <a:solidFill>
                  <a:schemeClr val="tx1"/>
                </a:solidFill>
                <a:latin typeface="Courier New" panose="02070309020205020404" pitchFamily="49" charset="0"/>
                <a:cs typeface="Courier New" panose="02070309020205020404" pitchFamily="49" charset="0"/>
              </a:rPr>
              <a:t>}</a:t>
            </a:r>
          </a:p>
        </p:txBody>
      </p:sp>
      <p:sp>
        <p:nvSpPr>
          <p:cNvPr id="732318" name="Rectangle 158"/>
          <p:cNvSpPr>
            <a:spLocks noChangeArrowheads="1"/>
          </p:cNvSpPr>
          <p:nvPr/>
        </p:nvSpPr>
        <p:spPr bwMode="auto">
          <a:xfrm>
            <a:off x="4224534" y="3851300"/>
            <a:ext cx="635000" cy="336550"/>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sz="1600">
                <a:solidFill>
                  <a:schemeClr val="tx1"/>
                </a:solidFill>
                <a:latin typeface="Courier New" panose="02070309020205020404" pitchFamily="49" charset="0"/>
                <a:cs typeface="Courier New" panose="02070309020205020404" pitchFamily="49" charset="0"/>
              </a:rPr>
              <a:t>{d</a:t>
            </a:r>
            <a:r>
              <a:rPr lang="en-US" altLang="zh-CN" sz="1600" baseline="-25000">
                <a:solidFill>
                  <a:schemeClr val="tx1"/>
                </a:solidFill>
                <a:latin typeface="Courier New" panose="02070309020205020404" pitchFamily="49" charset="0"/>
                <a:cs typeface="Courier New" panose="02070309020205020404" pitchFamily="49" charset="0"/>
              </a:rPr>
              <a:t>4</a:t>
            </a:r>
            <a:r>
              <a:rPr lang="en-US" altLang="zh-CN" sz="1600">
                <a:solidFill>
                  <a:schemeClr val="tx1"/>
                </a:solidFill>
                <a:latin typeface="Courier New" panose="02070309020205020404" pitchFamily="49" charset="0"/>
                <a:cs typeface="Courier New" panose="02070309020205020404" pitchFamily="49" charset="0"/>
              </a:rPr>
              <a:t>}</a:t>
            </a:r>
          </a:p>
        </p:txBody>
      </p:sp>
      <p:sp>
        <p:nvSpPr>
          <p:cNvPr id="732319" name="Rectangle 159"/>
          <p:cNvSpPr>
            <a:spLocks noChangeArrowheads="1"/>
          </p:cNvSpPr>
          <p:nvPr/>
        </p:nvSpPr>
        <p:spPr bwMode="auto">
          <a:xfrm>
            <a:off x="4224534" y="4314850"/>
            <a:ext cx="635000" cy="336550"/>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sz="1600">
                <a:solidFill>
                  <a:schemeClr val="tx1"/>
                </a:solidFill>
                <a:latin typeface="Courier New" panose="02070309020205020404" pitchFamily="49" charset="0"/>
                <a:cs typeface="Courier New" panose="02070309020205020404" pitchFamily="49" charset="0"/>
              </a:rPr>
              <a:t>{d</a:t>
            </a:r>
            <a:r>
              <a:rPr lang="en-US" altLang="zh-CN" sz="1600" baseline="-25000">
                <a:solidFill>
                  <a:schemeClr val="tx1"/>
                </a:solidFill>
                <a:latin typeface="Courier New" panose="02070309020205020404" pitchFamily="49" charset="0"/>
                <a:cs typeface="Courier New" panose="02070309020205020404" pitchFamily="49" charset="0"/>
              </a:rPr>
              <a:t>5</a:t>
            </a:r>
            <a:r>
              <a:rPr lang="en-US" altLang="zh-CN" sz="1600">
                <a:solidFill>
                  <a:schemeClr val="tx1"/>
                </a:solidFill>
                <a:latin typeface="Courier New" panose="02070309020205020404" pitchFamily="49" charset="0"/>
                <a:cs typeface="Courier New" panose="02070309020205020404" pitchFamily="49" charset="0"/>
              </a:rPr>
              <a:t>}</a:t>
            </a:r>
          </a:p>
        </p:txBody>
      </p:sp>
      <p:sp>
        <p:nvSpPr>
          <p:cNvPr id="732320" name="Rectangle 160"/>
          <p:cNvSpPr>
            <a:spLocks noChangeArrowheads="1"/>
          </p:cNvSpPr>
          <p:nvPr/>
        </p:nvSpPr>
        <p:spPr bwMode="auto">
          <a:xfrm>
            <a:off x="4264954" y="4779988"/>
            <a:ext cx="308098" cy="338554"/>
          </a:xfrm>
          <a:prstGeom prst="rect">
            <a:avLst/>
          </a:prstGeom>
          <a:noFill/>
          <a:ln w="19050" algn="ctr">
            <a:noFill/>
            <a:miter lim="800000"/>
            <a:headEnd/>
            <a:tailEnd/>
          </a:ln>
          <a:effectLst/>
        </p:spPr>
        <p:txBody>
          <a:bodyPr wrap="none">
            <a:spAutoFit/>
          </a:bodyPr>
          <a:lstStyle/>
          <a:p>
            <a:r>
              <a:rPr lang="el-GR" altLang="zh-CN" sz="1600">
                <a:solidFill>
                  <a:schemeClr val="tx1"/>
                </a:solidFill>
                <a:latin typeface="Courier New" panose="02070309020205020404" pitchFamily="49" charset="0"/>
                <a:cs typeface="Courier New" panose="02070309020205020404" pitchFamily="49" charset="0"/>
              </a:rPr>
              <a:t>Φ</a:t>
            </a:r>
            <a:endParaRPr lang="en-US" altLang="zh-CN" sz="1600">
              <a:solidFill>
                <a:schemeClr val="tx1"/>
              </a:solidFill>
              <a:latin typeface="Courier New" panose="02070309020205020404" pitchFamily="49" charset="0"/>
              <a:cs typeface="Courier New" panose="02070309020205020404" pitchFamily="49" charset="0"/>
            </a:endParaRPr>
          </a:p>
        </p:txBody>
      </p:sp>
      <p:sp>
        <p:nvSpPr>
          <p:cNvPr id="732321" name="Rectangle 161"/>
          <p:cNvSpPr>
            <a:spLocks noChangeArrowheads="1"/>
          </p:cNvSpPr>
          <p:nvPr/>
        </p:nvSpPr>
        <p:spPr bwMode="auto">
          <a:xfrm>
            <a:off x="6461322" y="2924200"/>
            <a:ext cx="1216025" cy="336550"/>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sz="1600">
                <a:solidFill>
                  <a:schemeClr val="tx1"/>
                </a:solidFill>
                <a:latin typeface="Courier New" panose="02070309020205020404" pitchFamily="49" charset="0"/>
                <a:cs typeface="Courier New" panose="02070309020205020404" pitchFamily="49" charset="0"/>
              </a:rPr>
              <a:t>{d</a:t>
            </a:r>
            <a:r>
              <a:rPr lang="en-US" altLang="zh-CN" sz="1600" baseline="-25000">
                <a:solidFill>
                  <a:schemeClr val="tx1"/>
                </a:solidFill>
                <a:latin typeface="Courier New" panose="02070309020205020404" pitchFamily="49" charset="0"/>
                <a:cs typeface="Courier New" panose="02070309020205020404" pitchFamily="49" charset="0"/>
              </a:rPr>
              <a:t>3 </a:t>
            </a:r>
            <a:r>
              <a:rPr lang="en-US" altLang="zh-CN" sz="1600">
                <a:solidFill>
                  <a:schemeClr val="tx1"/>
                </a:solidFill>
                <a:latin typeface="Courier New" panose="02070309020205020404" pitchFamily="49" charset="0"/>
                <a:cs typeface="Courier New" panose="02070309020205020404" pitchFamily="49" charset="0"/>
              </a:rPr>
              <a:t>d</a:t>
            </a:r>
            <a:r>
              <a:rPr lang="en-US" altLang="zh-CN" sz="1600" baseline="-25000">
                <a:solidFill>
                  <a:schemeClr val="tx1"/>
                </a:solidFill>
                <a:latin typeface="Courier New" panose="02070309020205020404" pitchFamily="49" charset="0"/>
                <a:cs typeface="Courier New" panose="02070309020205020404" pitchFamily="49" charset="0"/>
              </a:rPr>
              <a:t>4 </a:t>
            </a:r>
            <a:r>
              <a:rPr lang="en-US" altLang="zh-CN" sz="1600">
                <a:solidFill>
                  <a:schemeClr val="tx1"/>
                </a:solidFill>
                <a:latin typeface="Courier New" panose="02070309020205020404" pitchFamily="49" charset="0"/>
                <a:cs typeface="Courier New" panose="02070309020205020404" pitchFamily="49" charset="0"/>
              </a:rPr>
              <a:t>d</a:t>
            </a:r>
            <a:r>
              <a:rPr lang="en-US" altLang="zh-CN" sz="1600" baseline="-25000">
                <a:solidFill>
                  <a:schemeClr val="tx1"/>
                </a:solidFill>
                <a:latin typeface="Courier New" panose="02070309020205020404" pitchFamily="49" charset="0"/>
                <a:cs typeface="Courier New" panose="02070309020205020404" pitchFamily="49" charset="0"/>
              </a:rPr>
              <a:t>5</a:t>
            </a:r>
            <a:r>
              <a:rPr lang="en-US" altLang="zh-CN" sz="1600">
                <a:solidFill>
                  <a:schemeClr val="tx1"/>
                </a:solidFill>
                <a:latin typeface="Courier New" panose="02070309020205020404" pitchFamily="49" charset="0"/>
                <a:cs typeface="Courier New" panose="02070309020205020404" pitchFamily="49" charset="0"/>
              </a:rPr>
              <a:t>}</a:t>
            </a:r>
          </a:p>
        </p:txBody>
      </p:sp>
      <p:sp>
        <p:nvSpPr>
          <p:cNvPr id="732326" name="Rectangle 166"/>
          <p:cNvSpPr>
            <a:spLocks noChangeArrowheads="1"/>
          </p:cNvSpPr>
          <p:nvPr/>
        </p:nvSpPr>
        <p:spPr bwMode="auto">
          <a:xfrm>
            <a:off x="6461322" y="3387750"/>
            <a:ext cx="635000" cy="336550"/>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sz="1600">
                <a:solidFill>
                  <a:schemeClr val="tx1"/>
                </a:solidFill>
                <a:latin typeface="Courier New" panose="02070309020205020404" pitchFamily="49" charset="0"/>
                <a:cs typeface="Courier New" panose="02070309020205020404" pitchFamily="49" charset="0"/>
              </a:rPr>
              <a:t>{d</a:t>
            </a:r>
            <a:r>
              <a:rPr lang="en-US" altLang="zh-CN" sz="1600" baseline="-25000">
                <a:solidFill>
                  <a:schemeClr val="tx1"/>
                </a:solidFill>
                <a:latin typeface="Courier New" panose="02070309020205020404" pitchFamily="49" charset="0"/>
                <a:cs typeface="Courier New" panose="02070309020205020404" pitchFamily="49" charset="0"/>
              </a:rPr>
              <a:t>1</a:t>
            </a:r>
            <a:r>
              <a:rPr lang="en-US" altLang="zh-CN" sz="1600">
                <a:solidFill>
                  <a:schemeClr val="tx1"/>
                </a:solidFill>
                <a:latin typeface="Courier New" panose="02070309020205020404" pitchFamily="49" charset="0"/>
                <a:cs typeface="Courier New" panose="02070309020205020404" pitchFamily="49" charset="0"/>
              </a:rPr>
              <a:t>}</a:t>
            </a:r>
          </a:p>
        </p:txBody>
      </p:sp>
      <p:sp>
        <p:nvSpPr>
          <p:cNvPr id="732327" name="Rectangle 167"/>
          <p:cNvSpPr>
            <a:spLocks noChangeArrowheads="1"/>
          </p:cNvSpPr>
          <p:nvPr/>
        </p:nvSpPr>
        <p:spPr bwMode="auto">
          <a:xfrm>
            <a:off x="6461322" y="3851300"/>
            <a:ext cx="963612" cy="336550"/>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sz="1600">
                <a:solidFill>
                  <a:schemeClr val="tx1"/>
                </a:solidFill>
                <a:latin typeface="Courier New" panose="02070309020205020404" pitchFamily="49" charset="0"/>
                <a:cs typeface="Courier New" panose="02070309020205020404" pitchFamily="49" charset="0"/>
              </a:rPr>
              <a:t>{d</a:t>
            </a:r>
            <a:r>
              <a:rPr lang="en-US" altLang="zh-CN" sz="1600" baseline="-25000">
                <a:solidFill>
                  <a:schemeClr val="tx1"/>
                </a:solidFill>
                <a:latin typeface="Courier New" panose="02070309020205020404" pitchFamily="49" charset="0"/>
                <a:cs typeface="Courier New" panose="02070309020205020404" pitchFamily="49" charset="0"/>
              </a:rPr>
              <a:t>2</a:t>
            </a:r>
            <a:r>
              <a:rPr lang="en-US" altLang="zh-CN" sz="1600">
                <a:solidFill>
                  <a:schemeClr val="tx1"/>
                </a:solidFill>
                <a:latin typeface="Courier New" panose="02070309020205020404" pitchFamily="49" charset="0"/>
                <a:cs typeface="Courier New" panose="02070309020205020404" pitchFamily="49" charset="0"/>
              </a:rPr>
              <a:t>,d</a:t>
            </a:r>
            <a:r>
              <a:rPr lang="en-US" altLang="zh-CN" sz="1600" baseline="-25000">
                <a:solidFill>
                  <a:schemeClr val="tx1"/>
                </a:solidFill>
                <a:latin typeface="Courier New" panose="02070309020205020404" pitchFamily="49" charset="0"/>
                <a:cs typeface="Courier New" panose="02070309020205020404" pitchFamily="49" charset="0"/>
              </a:rPr>
              <a:t>5</a:t>
            </a:r>
            <a:r>
              <a:rPr lang="en-US" altLang="zh-CN" sz="1600">
                <a:solidFill>
                  <a:schemeClr val="tx1"/>
                </a:solidFill>
                <a:latin typeface="Courier New" panose="02070309020205020404" pitchFamily="49" charset="0"/>
                <a:cs typeface="Courier New" panose="02070309020205020404" pitchFamily="49" charset="0"/>
              </a:rPr>
              <a:t>}</a:t>
            </a:r>
          </a:p>
        </p:txBody>
      </p:sp>
      <p:sp>
        <p:nvSpPr>
          <p:cNvPr id="732328" name="Rectangle 168"/>
          <p:cNvSpPr>
            <a:spLocks noChangeArrowheads="1"/>
          </p:cNvSpPr>
          <p:nvPr/>
        </p:nvSpPr>
        <p:spPr bwMode="auto">
          <a:xfrm>
            <a:off x="6461322" y="4314850"/>
            <a:ext cx="963612" cy="336550"/>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sz="1600">
                <a:solidFill>
                  <a:schemeClr val="tx1"/>
                </a:solidFill>
                <a:latin typeface="Courier New" panose="02070309020205020404" pitchFamily="49" charset="0"/>
                <a:cs typeface="Courier New" panose="02070309020205020404" pitchFamily="49" charset="0"/>
              </a:rPr>
              <a:t>{d</a:t>
            </a:r>
            <a:r>
              <a:rPr lang="en-US" altLang="zh-CN" sz="1600" baseline="-25000">
                <a:solidFill>
                  <a:schemeClr val="tx1"/>
                </a:solidFill>
                <a:latin typeface="Courier New" panose="02070309020205020404" pitchFamily="49" charset="0"/>
                <a:cs typeface="Courier New" panose="02070309020205020404" pitchFamily="49" charset="0"/>
              </a:rPr>
              <a:t>2</a:t>
            </a:r>
            <a:r>
              <a:rPr lang="en-US" altLang="zh-CN" sz="1600">
                <a:solidFill>
                  <a:schemeClr val="tx1"/>
                </a:solidFill>
                <a:latin typeface="Courier New" panose="02070309020205020404" pitchFamily="49" charset="0"/>
                <a:cs typeface="Courier New" panose="02070309020205020404" pitchFamily="49" charset="0"/>
              </a:rPr>
              <a:t>,d</a:t>
            </a:r>
            <a:r>
              <a:rPr lang="en-US" altLang="zh-CN" sz="1600" baseline="-25000">
                <a:solidFill>
                  <a:schemeClr val="tx1"/>
                </a:solidFill>
                <a:latin typeface="Courier New" panose="02070309020205020404" pitchFamily="49" charset="0"/>
                <a:cs typeface="Courier New" panose="02070309020205020404" pitchFamily="49" charset="0"/>
              </a:rPr>
              <a:t>4</a:t>
            </a:r>
            <a:r>
              <a:rPr lang="en-US" altLang="zh-CN" sz="1600">
                <a:solidFill>
                  <a:schemeClr val="tx1"/>
                </a:solidFill>
                <a:latin typeface="Courier New" panose="02070309020205020404" pitchFamily="49" charset="0"/>
                <a:cs typeface="Courier New" panose="02070309020205020404" pitchFamily="49" charset="0"/>
              </a:rPr>
              <a:t>}</a:t>
            </a:r>
          </a:p>
        </p:txBody>
      </p:sp>
      <p:sp>
        <p:nvSpPr>
          <p:cNvPr id="732329" name="Rectangle 169"/>
          <p:cNvSpPr>
            <a:spLocks noChangeArrowheads="1"/>
          </p:cNvSpPr>
          <p:nvPr/>
        </p:nvSpPr>
        <p:spPr bwMode="auto">
          <a:xfrm>
            <a:off x="6501741" y="4779988"/>
            <a:ext cx="308098" cy="338554"/>
          </a:xfrm>
          <a:prstGeom prst="rect">
            <a:avLst/>
          </a:prstGeom>
          <a:noFill/>
          <a:ln w="19050" algn="ctr">
            <a:noFill/>
            <a:miter lim="800000"/>
            <a:headEnd/>
            <a:tailEnd/>
          </a:ln>
          <a:effectLst/>
        </p:spPr>
        <p:txBody>
          <a:bodyPr wrap="none">
            <a:spAutoFit/>
          </a:bodyPr>
          <a:lstStyle/>
          <a:p>
            <a:r>
              <a:rPr lang="el-GR" altLang="zh-CN" sz="1600">
                <a:solidFill>
                  <a:schemeClr val="tx1"/>
                </a:solidFill>
                <a:latin typeface="Courier New" panose="02070309020205020404" pitchFamily="49" charset="0"/>
                <a:cs typeface="Courier New" panose="02070309020205020404" pitchFamily="49" charset="0"/>
              </a:rPr>
              <a:t>Φ</a:t>
            </a:r>
            <a:endParaRPr lang="en-US" altLang="zh-CN" sz="1600">
              <a:solidFill>
                <a:schemeClr val="tx1"/>
              </a:solidFill>
              <a:latin typeface="Courier New" panose="02070309020205020404" pitchFamily="49" charset="0"/>
              <a:cs typeface="Courier New" panose="02070309020205020404" pitchFamily="49" charset="0"/>
            </a:endParaRPr>
          </a:p>
        </p:txBody>
      </p:sp>
      <p:sp>
        <p:nvSpPr>
          <p:cNvPr id="732330" name="Rectangle 170"/>
          <p:cNvSpPr>
            <a:spLocks noChangeArrowheads="1"/>
          </p:cNvSpPr>
          <p:nvPr/>
        </p:nvSpPr>
        <p:spPr bwMode="auto">
          <a:xfrm>
            <a:off x="5389759" y="2924200"/>
            <a:ext cx="1039813" cy="336550"/>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sz="1600">
                <a:solidFill>
                  <a:schemeClr val="tx1"/>
                </a:solidFill>
                <a:latin typeface="Courier New" panose="02070309020205020404" pitchFamily="49" charset="0"/>
                <a:cs typeface="Courier New" panose="02070309020205020404" pitchFamily="49" charset="0"/>
              </a:rPr>
              <a:t>1100000</a:t>
            </a:r>
          </a:p>
        </p:txBody>
      </p:sp>
      <p:sp>
        <p:nvSpPr>
          <p:cNvPr id="732331" name="Rectangle 171"/>
          <p:cNvSpPr>
            <a:spLocks noChangeArrowheads="1"/>
          </p:cNvSpPr>
          <p:nvPr/>
        </p:nvSpPr>
        <p:spPr bwMode="auto">
          <a:xfrm>
            <a:off x="5389759" y="3386163"/>
            <a:ext cx="1039813" cy="336550"/>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sz="1600">
                <a:solidFill>
                  <a:schemeClr val="tx1"/>
                </a:solidFill>
                <a:latin typeface="Courier New" panose="02070309020205020404" pitchFamily="49" charset="0"/>
                <a:cs typeface="Courier New" panose="02070309020205020404" pitchFamily="49" charset="0"/>
              </a:rPr>
              <a:t>0010000</a:t>
            </a:r>
          </a:p>
        </p:txBody>
      </p:sp>
      <p:sp>
        <p:nvSpPr>
          <p:cNvPr id="732332" name="Rectangle 172"/>
          <p:cNvSpPr>
            <a:spLocks noChangeArrowheads="1"/>
          </p:cNvSpPr>
          <p:nvPr/>
        </p:nvSpPr>
        <p:spPr bwMode="auto">
          <a:xfrm>
            <a:off x="5389759" y="3849713"/>
            <a:ext cx="1039813" cy="336550"/>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sz="1600">
                <a:solidFill>
                  <a:schemeClr val="tx1"/>
                </a:solidFill>
                <a:latin typeface="Courier New" panose="02070309020205020404" pitchFamily="49" charset="0"/>
                <a:cs typeface="Courier New" panose="02070309020205020404" pitchFamily="49" charset="0"/>
              </a:rPr>
              <a:t>0001000</a:t>
            </a:r>
          </a:p>
        </p:txBody>
      </p:sp>
      <p:sp>
        <p:nvSpPr>
          <p:cNvPr id="732333" name="Rectangle 173"/>
          <p:cNvSpPr>
            <a:spLocks noChangeArrowheads="1"/>
          </p:cNvSpPr>
          <p:nvPr/>
        </p:nvSpPr>
        <p:spPr bwMode="auto">
          <a:xfrm>
            <a:off x="5389759" y="4311675"/>
            <a:ext cx="1039813" cy="336550"/>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sz="1600">
                <a:solidFill>
                  <a:schemeClr val="tx1"/>
                </a:solidFill>
                <a:latin typeface="Courier New" panose="02070309020205020404" pitchFamily="49" charset="0"/>
                <a:cs typeface="Courier New" panose="02070309020205020404" pitchFamily="49" charset="0"/>
              </a:rPr>
              <a:t>0000100</a:t>
            </a:r>
          </a:p>
        </p:txBody>
      </p:sp>
      <p:sp>
        <p:nvSpPr>
          <p:cNvPr id="732334" name="Rectangle 174"/>
          <p:cNvSpPr>
            <a:spLocks noChangeArrowheads="1"/>
          </p:cNvSpPr>
          <p:nvPr/>
        </p:nvSpPr>
        <p:spPr bwMode="auto">
          <a:xfrm>
            <a:off x="5389759" y="4775225"/>
            <a:ext cx="1039813" cy="336550"/>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sz="1600">
                <a:solidFill>
                  <a:schemeClr val="tx1"/>
                </a:solidFill>
                <a:latin typeface="Courier New" panose="02070309020205020404" pitchFamily="49" charset="0"/>
                <a:cs typeface="Courier New" panose="02070309020205020404" pitchFamily="49" charset="0"/>
              </a:rPr>
              <a:t>0000000</a:t>
            </a:r>
          </a:p>
        </p:txBody>
      </p:sp>
      <p:sp>
        <p:nvSpPr>
          <p:cNvPr id="732335" name="Rectangle 175"/>
          <p:cNvSpPr>
            <a:spLocks noChangeArrowheads="1"/>
          </p:cNvSpPr>
          <p:nvPr/>
        </p:nvSpPr>
        <p:spPr bwMode="auto">
          <a:xfrm>
            <a:off x="7593209" y="2924200"/>
            <a:ext cx="1039813" cy="336550"/>
          </a:xfrm>
          <a:prstGeom prst="rect">
            <a:avLst/>
          </a:prstGeom>
          <a:noFill/>
          <a:ln w="19050" algn="ctr">
            <a:noFill/>
            <a:miter lim="800000"/>
            <a:headEnd/>
            <a:tailEnd/>
          </a:ln>
          <a:effectLst/>
        </p:spPr>
        <p:txBody>
          <a:bodyPr wrap="none">
            <a:spAutoFit/>
          </a:bodyPr>
          <a:lstStyle/>
          <a:p>
            <a:r>
              <a:rPr lang="en-US" altLang="zh-CN" sz="1600">
                <a:solidFill>
                  <a:schemeClr val="tx1"/>
                </a:solidFill>
                <a:latin typeface="Courier New" panose="02070309020205020404" pitchFamily="49" charset="0"/>
                <a:cs typeface="Courier New" panose="02070309020205020404" pitchFamily="49" charset="0"/>
              </a:rPr>
              <a:t>0011100</a:t>
            </a:r>
          </a:p>
        </p:txBody>
      </p:sp>
      <p:sp>
        <p:nvSpPr>
          <p:cNvPr id="732336" name="Rectangle 176"/>
          <p:cNvSpPr>
            <a:spLocks noChangeArrowheads="1"/>
          </p:cNvSpPr>
          <p:nvPr/>
        </p:nvSpPr>
        <p:spPr bwMode="auto">
          <a:xfrm>
            <a:off x="7593209" y="3386163"/>
            <a:ext cx="1039813" cy="336550"/>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sz="1600">
                <a:solidFill>
                  <a:schemeClr val="tx1"/>
                </a:solidFill>
                <a:latin typeface="Courier New" panose="02070309020205020404" pitchFamily="49" charset="0"/>
                <a:cs typeface="Courier New" panose="02070309020205020404" pitchFamily="49" charset="0"/>
              </a:rPr>
              <a:t>1000000</a:t>
            </a:r>
          </a:p>
        </p:txBody>
      </p:sp>
      <p:sp>
        <p:nvSpPr>
          <p:cNvPr id="732337" name="Rectangle 177"/>
          <p:cNvSpPr>
            <a:spLocks noChangeArrowheads="1"/>
          </p:cNvSpPr>
          <p:nvPr/>
        </p:nvSpPr>
        <p:spPr bwMode="auto">
          <a:xfrm>
            <a:off x="7593209" y="3849713"/>
            <a:ext cx="1039813" cy="336550"/>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sz="1600">
                <a:solidFill>
                  <a:schemeClr val="tx1"/>
                </a:solidFill>
                <a:latin typeface="Courier New" panose="02070309020205020404" pitchFamily="49" charset="0"/>
                <a:cs typeface="Courier New" panose="02070309020205020404" pitchFamily="49" charset="0"/>
              </a:rPr>
              <a:t>0100100</a:t>
            </a:r>
          </a:p>
        </p:txBody>
      </p:sp>
      <p:sp>
        <p:nvSpPr>
          <p:cNvPr id="732338" name="Rectangle 178"/>
          <p:cNvSpPr>
            <a:spLocks noChangeArrowheads="1"/>
          </p:cNvSpPr>
          <p:nvPr/>
        </p:nvSpPr>
        <p:spPr bwMode="auto">
          <a:xfrm>
            <a:off x="7593209" y="4311675"/>
            <a:ext cx="1039813" cy="336550"/>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sz="1600">
                <a:solidFill>
                  <a:schemeClr val="tx1"/>
                </a:solidFill>
                <a:latin typeface="Courier New" panose="02070309020205020404" pitchFamily="49" charset="0"/>
                <a:cs typeface="Courier New" panose="02070309020205020404" pitchFamily="49" charset="0"/>
              </a:rPr>
              <a:t>0101000</a:t>
            </a:r>
          </a:p>
        </p:txBody>
      </p:sp>
      <p:sp>
        <p:nvSpPr>
          <p:cNvPr id="732339" name="Rectangle 179"/>
          <p:cNvSpPr>
            <a:spLocks noChangeArrowheads="1"/>
          </p:cNvSpPr>
          <p:nvPr/>
        </p:nvSpPr>
        <p:spPr bwMode="auto">
          <a:xfrm>
            <a:off x="7593209" y="4775225"/>
            <a:ext cx="1039813" cy="336550"/>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sz="1600">
                <a:solidFill>
                  <a:schemeClr val="tx1"/>
                </a:solidFill>
                <a:latin typeface="Courier New" panose="02070309020205020404" pitchFamily="49" charset="0"/>
                <a:cs typeface="Courier New" panose="02070309020205020404" pitchFamily="49" charset="0"/>
              </a:rPr>
              <a:t>0000000</a:t>
            </a:r>
          </a:p>
        </p:txBody>
      </p:sp>
      <p:sp>
        <p:nvSpPr>
          <p:cNvPr id="732351" name="Rectangle 191"/>
          <p:cNvSpPr>
            <a:spLocks noChangeArrowheads="1"/>
          </p:cNvSpPr>
          <p:nvPr/>
        </p:nvSpPr>
        <p:spPr bwMode="auto">
          <a:xfrm>
            <a:off x="2627313" y="1700213"/>
            <a:ext cx="215900" cy="217487"/>
          </a:xfrm>
          <a:prstGeom prst="rect">
            <a:avLst/>
          </a:prstGeom>
          <a:noFill/>
          <a:ln w="19050" algn="ctr">
            <a:noFill/>
            <a:miter lim="800000"/>
            <a:headEnd/>
            <a:tailEnd/>
          </a:ln>
          <a:effectLst/>
        </p:spPr>
        <p:txBody>
          <a:bodyPr wrap="none" anchor="ctr"/>
          <a:lstStyle/>
          <a:p>
            <a:endParaRPr lang="zh-CN" altLang="en-US"/>
          </a:p>
        </p:txBody>
      </p:sp>
      <p:cxnSp>
        <p:nvCxnSpPr>
          <p:cNvPr id="732352" name="AutoShape 192"/>
          <p:cNvCxnSpPr>
            <a:cxnSpLocks noChangeShapeType="1"/>
            <a:stCxn id="732355" idx="2"/>
            <a:endCxn id="732351" idx="0"/>
          </p:cNvCxnSpPr>
          <p:nvPr/>
        </p:nvCxnSpPr>
        <p:spPr bwMode="auto">
          <a:xfrm rot="5400000" flipH="1">
            <a:off x="2100262" y="2335214"/>
            <a:ext cx="1270001" cy="12700"/>
          </a:xfrm>
          <a:prstGeom prst="bentConnector5">
            <a:avLst>
              <a:gd name="adj1" fmla="val -18000"/>
              <a:gd name="adj2" fmla="val -5739323"/>
              <a:gd name="adj3" fmla="val 118000"/>
            </a:avLst>
          </a:prstGeom>
          <a:noFill/>
          <a:ln w="19050">
            <a:solidFill>
              <a:schemeClr val="accent6">
                <a:lumMod val="75000"/>
              </a:schemeClr>
            </a:solidFill>
            <a:miter lim="800000"/>
            <a:headEnd/>
            <a:tailEnd type="triangle" w="med" len="med"/>
          </a:ln>
          <a:effectLst/>
        </p:spPr>
      </p:cxnSp>
      <p:cxnSp>
        <p:nvCxnSpPr>
          <p:cNvPr id="732353" name="AutoShape 193"/>
          <p:cNvCxnSpPr>
            <a:cxnSpLocks noChangeShapeType="1"/>
            <a:endCxn id="732164" idx="0"/>
          </p:cNvCxnSpPr>
          <p:nvPr/>
        </p:nvCxnSpPr>
        <p:spPr bwMode="auto">
          <a:xfrm>
            <a:off x="2411413" y="1484313"/>
            <a:ext cx="1587" cy="206375"/>
          </a:xfrm>
          <a:prstGeom prst="straightConnector1">
            <a:avLst/>
          </a:prstGeom>
          <a:noFill/>
          <a:ln w="25400">
            <a:solidFill>
              <a:schemeClr val="accent6">
                <a:lumMod val="75000"/>
              </a:schemeClr>
            </a:solidFill>
            <a:miter lim="800000"/>
            <a:headEnd/>
            <a:tailEnd type="triangle" w="med" len="med"/>
          </a:ln>
          <a:effectLst/>
        </p:spPr>
      </p:cxnSp>
      <p:sp>
        <p:nvSpPr>
          <p:cNvPr id="732355" name="Rectangle 195"/>
          <p:cNvSpPr>
            <a:spLocks noChangeArrowheads="1"/>
          </p:cNvSpPr>
          <p:nvPr/>
        </p:nvSpPr>
        <p:spPr bwMode="auto">
          <a:xfrm>
            <a:off x="2627313" y="2752726"/>
            <a:ext cx="215900" cy="217488"/>
          </a:xfrm>
          <a:prstGeom prst="rect">
            <a:avLst/>
          </a:prstGeom>
          <a:noFill/>
          <a:ln w="19050" algn="ctr">
            <a:noFill/>
            <a:miter lim="800000"/>
            <a:headEnd/>
            <a:tailEnd/>
          </a:ln>
          <a:effectLst/>
        </p:spPr>
        <p:txBody>
          <a:bodyPr wrap="none" anchor="ctr"/>
          <a:lstStyle/>
          <a:p>
            <a:endParaRPr lang="zh-CN" altLang="en-US"/>
          </a:p>
        </p:txBody>
      </p:sp>
      <p:sp>
        <p:nvSpPr>
          <p:cNvPr id="732357" name="Oval 197">
            <a:hlinkClick r:id="rId2" action="ppaction://hlinksldjump" tooltip="可规约前缀图"/>
          </p:cNvPr>
          <p:cNvSpPr>
            <a:spLocks noChangeArrowheads="1"/>
          </p:cNvSpPr>
          <p:nvPr/>
        </p:nvSpPr>
        <p:spPr bwMode="auto">
          <a:xfrm>
            <a:off x="6301880" y="1628601"/>
            <a:ext cx="540000" cy="360000"/>
          </a:xfrm>
          <a:prstGeom prst="roundRect">
            <a:avLst/>
          </a:prstGeom>
          <a:solidFill>
            <a:schemeClr val="accent2">
              <a:lumMod val="20000"/>
              <a:lumOff val="80000"/>
            </a:schemeClr>
          </a:solidFill>
          <a:ln>
            <a:solidFill>
              <a:schemeClr val="bg2">
                <a:lumMod val="75000"/>
              </a:schemeClr>
            </a:solidFill>
            <a:headEnd/>
            <a:tailEnd/>
          </a:ln>
        </p:spPr>
        <p:style>
          <a:lnRef idx="2">
            <a:schemeClr val="accent6"/>
          </a:lnRef>
          <a:fillRef idx="1">
            <a:schemeClr val="lt1"/>
          </a:fillRef>
          <a:effectRef idx="0">
            <a:schemeClr val="accent6"/>
          </a:effectRef>
          <a:fontRef idx="minor">
            <a:schemeClr val="dk1"/>
          </a:fontRef>
        </p:style>
        <p:txBody>
          <a:bodyPr wrap="none" anchor="ctr"/>
          <a:lstStyle/>
          <a:p>
            <a:r>
              <a:rPr lang="zh-CN" altLang="en-US" sz="1400">
                <a:latin typeface="Arial" charset="0"/>
              </a:rPr>
              <a:t>表</a:t>
            </a:r>
            <a:r>
              <a:rPr lang="en-US" altLang="zh-CN" sz="1400">
                <a:latin typeface="Arial" charset="0"/>
              </a:rPr>
              <a:t>1</a:t>
            </a:r>
          </a:p>
        </p:txBody>
      </p:sp>
      <p:sp>
        <p:nvSpPr>
          <p:cNvPr id="732358" name="Oval 198">
            <a:hlinkClick r:id="rId3" action="ppaction://hlinksldjump" tooltip="可规约前缀图"/>
          </p:cNvPr>
          <p:cNvSpPr>
            <a:spLocks noChangeArrowheads="1"/>
          </p:cNvSpPr>
          <p:nvPr/>
        </p:nvSpPr>
        <p:spPr bwMode="auto">
          <a:xfrm>
            <a:off x="7094042" y="1628601"/>
            <a:ext cx="540000" cy="360000"/>
          </a:xfrm>
          <a:prstGeom prst="roundRect">
            <a:avLst/>
          </a:prstGeom>
          <a:solidFill>
            <a:schemeClr val="accent2">
              <a:lumMod val="20000"/>
              <a:lumOff val="80000"/>
            </a:schemeClr>
          </a:solidFill>
          <a:ln>
            <a:solidFill>
              <a:schemeClr val="bg2">
                <a:lumMod val="75000"/>
              </a:schemeClr>
            </a:solidFill>
            <a:headEnd/>
            <a:tailEnd/>
          </a:ln>
        </p:spPr>
        <p:style>
          <a:lnRef idx="2">
            <a:schemeClr val="accent6"/>
          </a:lnRef>
          <a:fillRef idx="1">
            <a:schemeClr val="lt1"/>
          </a:fillRef>
          <a:effectRef idx="0">
            <a:schemeClr val="accent6"/>
          </a:effectRef>
          <a:fontRef idx="minor">
            <a:schemeClr val="dk1"/>
          </a:fontRef>
        </p:style>
        <p:txBody>
          <a:bodyPr wrap="none" anchor="ctr"/>
          <a:lstStyle/>
          <a:p>
            <a:r>
              <a:rPr lang="zh-CN" altLang="en-US" sz="1400">
                <a:latin typeface="Arial" charset="0"/>
              </a:rPr>
              <a:t>表</a:t>
            </a:r>
            <a:r>
              <a:rPr lang="en-US" altLang="zh-CN" sz="1400">
                <a:latin typeface="Arial" charset="0"/>
              </a:rPr>
              <a:t>2</a:t>
            </a:r>
          </a:p>
        </p:txBody>
      </p:sp>
      <p:sp>
        <p:nvSpPr>
          <p:cNvPr id="732359" name="Oval 199">
            <a:hlinkClick r:id="rId4" action="ppaction://hlinksldjump" tooltip="可规约前缀图"/>
          </p:cNvPr>
          <p:cNvSpPr>
            <a:spLocks noChangeArrowheads="1"/>
          </p:cNvSpPr>
          <p:nvPr/>
        </p:nvSpPr>
        <p:spPr bwMode="auto">
          <a:xfrm>
            <a:off x="7885832" y="1628601"/>
            <a:ext cx="540000" cy="360000"/>
          </a:xfrm>
          <a:prstGeom prst="roundRect">
            <a:avLst/>
          </a:prstGeom>
          <a:solidFill>
            <a:schemeClr val="accent2">
              <a:lumMod val="20000"/>
              <a:lumOff val="80000"/>
            </a:schemeClr>
          </a:solidFill>
          <a:ln>
            <a:solidFill>
              <a:schemeClr val="bg2">
                <a:lumMod val="75000"/>
              </a:schemeClr>
            </a:solidFill>
            <a:headEnd/>
            <a:tailEnd/>
          </a:ln>
        </p:spPr>
        <p:style>
          <a:lnRef idx="2">
            <a:schemeClr val="accent6"/>
          </a:lnRef>
          <a:fillRef idx="1">
            <a:schemeClr val="lt1"/>
          </a:fillRef>
          <a:effectRef idx="0">
            <a:schemeClr val="accent6"/>
          </a:effectRef>
          <a:fontRef idx="minor">
            <a:schemeClr val="dk1"/>
          </a:fontRef>
        </p:style>
        <p:txBody>
          <a:bodyPr wrap="none" anchor="ctr"/>
          <a:lstStyle/>
          <a:p>
            <a:r>
              <a:rPr lang="zh-CN" altLang="en-US" sz="1400">
                <a:latin typeface="Arial" charset="0"/>
              </a:rPr>
              <a:t>表</a:t>
            </a:r>
            <a:r>
              <a:rPr lang="en-US" altLang="zh-CN" sz="1400">
                <a:latin typeface="Arial" charset="0"/>
              </a:rPr>
              <a:t>3</a:t>
            </a:r>
          </a:p>
        </p:txBody>
      </p:sp>
    </p:spTree>
    <p:extLst>
      <p:ext uri="{BB962C8B-B14F-4D97-AF65-F5344CB8AC3E}">
        <p14:creationId xmlns:p14="http://schemas.microsoft.com/office/powerpoint/2010/main" val="383602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2316"/>
                                        </p:tgtEl>
                                        <p:attrNameLst>
                                          <p:attrName>style.visibility</p:attrName>
                                        </p:attrNameLst>
                                      </p:cBhvr>
                                      <p:to>
                                        <p:strVal val="visible"/>
                                      </p:to>
                                    </p:set>
                                    <p:animEffect transition="in" filter="wipe(left)">
                                      <p:cBhvr>
                                        <p:cTn id="7" dur="500"/>
                                        <p:tgtEl>
                                          <p:spTgt spid="7323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2330"/>
                                        </p:tgtEl>
                                        <p:attrNameLst>
                                          <p:attrName>style.visibility</p:attrName>
                                        </p:attrNameLst>
                                      </p:cBhvr>
                                      <p:to>
                                        <p:strVal val="visible"/>
                                      </p:to>
                                    </p:set>
                                    <p:animEffect transition="in" filter="wipe(left)">
                                      <p:cBhvr>
                                        <p:cTn id="12" dur="500"/>
                                        <p:tgtEl>
                                          <p:spTgt spid="7323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2321"/>
                                        </p:tgtEl>
                                        <p:attrNameLst>
                                          <p:attrName>style.visibility</p:attrName>
                                        </p:attrNameLst>
                                      </p:cBhvr>
                                      <p:to>
                                        <p:strVal val="visible"/>
                                      </p:to>
                                    </p:set>
                                    <p:animEffect transition="in" filter="wipe(left)">
                                      <p:cBhvr>
                                        <p:cTn id="17" dur="500"/>
                                        <p:tgtEl>
                                          <p:spTgt spid="7323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2335"/>
                                        </p:tgtEl>
                                        <p:attrNameLst>
                                          <p:attrName>style.visibility</p:attrName>
                                        </p:attrNameLst>
                                      </p:cBhvr>
                                      <p:to>
                                        <p:strVal val="visible"/>
                                      </p:to>
                                    </p:set>
                                    <p:animEffect transition="in" filter="wipe(left)">
                                      <p:cBhvr>
                                        <p:cTn id="22" dur="500"/>
                                        <p:tgtEl>
                                          <p:spTgt spid="7323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2317"/>
                                        </p:tgtEl>
                                        <p:attrNameLst>
                                          <p:attrName>style.visibility</p:attrName>
                                        </p:attrNameLst>
                                      </p:cBhvr>
                                      <p:to>
                                        <p:strVal val="visible"/>
                                      </p:to>
                                    </p:set>
                                    <p:animEffect transition="in" filter="wipe(left)">
                                      <p:cBhvr>
                                        <p:cTn id="27" dur="500"/>
                                        <p:tgtEl>
                                          <p:spTgt spid="7323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32331"/>
                                        </p:tgtEl>
                                        <p:attrNameLst>
                                          <p:attrName>style.visibility</p:attrName>
                                        </p:attrNameLst>
                                      </p:cBhvr>
                                      <p:to>
                                        <p:strVal val="visible"/>
                                      </p:to>
                                    </p:set>
                                    <p:animEffect transition="in" filter="wipe(left)">
                                      <p:cBhvr>
                                        <p:cTn id="32" dur="500"/>
                                        <p:tgtEl>
                                          <p:spTgt spid="7323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32326"/>
                                        </p:tgtEl>
                                        <p:attrNameLst>
                                          <p:attrName>style.visibility</p:attrName>
                                        </p:attrNameLst>
                                      </p:cBhvr>
                                      <p:to>
                                        <p:strVal val="visible"/>
                                      </p:to>
                                    </p:set>
                                    <p:animEffect transition="in" filter="wipe(left)">
                                      <p:cBhvr>
                                        <p:cTn id="37" dur="500"/>
                                        <p:tgtEl>
                                          <p:spTgt spid="7323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32336"/>
                                        </p:tgtEl>
                                        <p:attrNameLst>
                                          <p:attrName>style.visibility</p:attrName>
                                        </p:attrNameLst>
                                      </p:cBhvr>
                                      <p:to>
                                        <p:strVal val="visible"/>
                                      </p:to>
                                    </p:set>
                                    <p:animEffect transition="in" filter="wipe(left)">
                                      <p:cBhvr>
                                        <p:cTn id="42" dur="500"/>
                                        <p:tgtEl>
                                          <p:spTgt spid="7323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32318"/>
                                        </p:tgtEl>
                                        <p:attrNameLst>
                                          <p:attrName>style.visibility</p:attrName>
                                        </p:attrNameLst>
                                      </p:cBhvr>
                                      <p:to>
                                        <p:strVal val="visible"/>
                                      </p:to>
                                    </p:set>
                                    <p:animEffect transition="in" filter="wipe(left)">
                                      <p:cBhvr>
                                        <p:cTn id="47" dur="500"/>
                                        <p:tgtEl>
                                          <p:spTgt spid="7323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32332"/>
                                        </p:tgtEl>
                                        <p:attrNameLst>
                                          <p:attrName>style.visibility</p:attrName>
                                        </p:attrNameLst>
                                      </p:cBhvr>
                                      <p:to>
                                        <p:strVal val="visible"/>
                                      </p:to>
                                    </p:set>
                                    <p:animEffect transition="in" filter="wipe(left)">
                                      <p:cBhvr>
                                        <p:cTn id="52" dur="500"/>
                                        <p:tgtEl>
                                          <p:spTgt spid="7323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32327"/>
                                        </p:tgtEl>
                                        <p:attrNameLst>
                                          <p:attrName>style.visibility</p:attrName>
                                        </p:attrNameLst>
                                      </p:cBhvr>
                                      <p:to>
                                        <p:strVal val="visible"/>
                                      </p:to>
                                    </p:set>
                                    <p:animEffect transition="in" filter="wipe(left)">
                                      <p:cBhvr>
                                        <p:cTn id="57" dur="500"/>
                                        <p:tgtEl>
                                          <p:spTgt spid="7323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32337"/>
                                        </p:tgtEl>
                                        <p:attrNameLst>
                                          <p:attrName>style.visibility</p:attrName>
                                        </p:attrNameLst>
                                      </p:cBhvr>
                                      <p:to>
                                        <p:strVal val="visible"/>
                                      </p:to>
                                    </p:set>
                                    <p:animEffect transition="in" filter="wipe(left)">
                                      <p:cBhvr>
                                        <p:cTn id="62" dur="500"/>
                                        <p:tgtEl>
                                          <p:spTgt spid="73233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32319"/>
                                        </p:tgtEl>
                                        <p:attrNameLst>
                                          <p:attrName>style.visibility</p:attrName>
                                        </p:attrNameLst>
                                      </p:cBhvr>
                                      <p:to>
                                        <p:strVal val="visible"/>
                                      </p:to>
                                    </p:set>
                                    <p:animEffect transition="in" filter="wipe(left)">
                                      <p:cBhvr>
                                        <p:cTn id="67" dur="500"/>
                                        <p:tgtEl>
                                          <p:spTgt spid="7323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32333"/>
                                        </p:tgtEl>
                                        <p:attrNameLst>
                                          <p:attrName>style.visibility</p:attrName>
                                        </p:attrNameLst>
                                      </p:cBhvr>
                                      <p:to>
                                        <p:strVal val="visible"/>
                                      </p:to>
                                    </p:set>
                                    <p:animEffect transition="in" filter="wipe(left)">
                                      <p:cBhvr>
                                        <p:cTn id="72" dur="500"/>
                                        <p:tgtEl>
                                          <p:spTgt spid="73233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32328"/>
                                        </p:tgtEl>
                                        <p:attrNameLst>
                                          <p:attrName>style.visibility</p:attrName>
                                        </p:attrNameLst>
                                      </p:cBhvr>
                                      <p:to>
                                        <p:strVal val="visible"/>
                                      </p:to>
                                    </p:set>
                                    <p:animEffect transition="in" filter="wipe(left)">
                                      <p:cBhvr>
                                        <p:cTn id="77" dur="500"/>
                                        <p:tgtEl>
                                          <p:spTgt spid="73232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732338"/>
                                        </p:tgtEl>
                                        <p:attrNameLst>
                                          <p:attrName>style.visibility</p:attrName>
                                        </p:attrNameLst>
                                      </p:cBhvr>
                                      <p:to>
                                        <p:strVal val="visible"/>
                                      </p:to>
                                    </p:set>
                                    <p:animEffect transition="in" filter="wipe(left)">
                                      <p:cBhvr>
                                        <p:cTn id="82" dur="500"/>
                                        <p:tgtEl>
                                          <p:spTgt spid="73233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732320"/>
                                        </p:tgtEl>
                                        <p:attrNameLst>
                                          <p:attrName>style.visibility</p:attrName>
                                        </p:attrNameLst>
                                      </p:cBhvr>
                                      <p:to>
                                        <p:strVal val="visible"/>
                                      </p:to>
                                    </p:set>
                                    <p:animEffect transition="in" filter="wipe(left)">
                                      <p:cBhvr>
                                        <p:cTn id="87" dur="500"/>
                                        <p:tgtEl>
                                          <p:spTgt spid="73232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32334"/>
                                        </p:tgtEl>
                                        <p:attrNameLst>
                                          <p:attrName>style.visibility</p:attrName>
                                        </p:attrNameLst>
                                      </p:cBhvr>
                                      <p:to>
                                        <p:strVal val="visible"/>
                                      </p:to>
                                    </p:set>
                                    <p:animEffect transition="in" filter="wipe(left)">
                                      <p:cBhvr>
                                        <p:cTn id="92" dur="500"/>
                                        <p:tgtEl>
                                          <p:spTgt spid="73233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32329"/>
                                        </p:tgtEl>
                                        <p:attrNameLst>
                                          <p:attrName>style.visibility</p:attrName>
                                        </p:attrNameLst>
                                      </p:cBhvr>
                                      <p:to>
                                        <p:strVal val="visible"/>
                                      </p:to>
                                    </p:set>
                                    <p:animEffect transition="in" filter="wipe(left)">
                                      <p:cBhvr>
                                        <p:cTn id="97" dur="500"/>
                                        <p:tgtEl>
                                          <p:spTgt spid="73232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32339"/>
                                        </p:tgtEl>
                                        <p:attrNameLst>
                                          <p:attrName>style.visibility</p:attrName>
                                        </p:attrNameLst>
                                      </p:cBhvr>
                                      <p:to>
                                        <p:strVal val="visible"/>
                                      </p:to>
                                    </p:set>
                                    <p:animEffect transition="in" filter="wipe(left)">
                                      <p:cBhvr>
                                        <p:cTn id="102" dur="500"/>
                                        <p:tgtEl>
                                          <p:spTgt spid="732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316" grpId="0"/>
      <p:bldP spid="732317" grpId="0"/>
      <p:bldP spid="732318" grpId="0"/>
      <p:bldP spid="732319" grpId="0"/>
      <p:bldP spid="732320" grpId="0"/>
      <p:bldP spid="732321" grpId="0"/>
      <p:bldP spid="732326" grpId="0"/>
      <p:bldP spid="732327" grpId="0"/>
      <p:bldP spid="732328" grpId="0"/>
      <p:bldP spid="732329" grpId="0"/>
      <p:bldP spid="732330" grpId="0"/>
      <p:bldP spid="732331" grpId="0"/>
      <p:bldP spid="732332" grpId="0"/>
      <p:bldP spid="732333" grpId="0"/>
      <p:bldP spid="732334" grpId="0"/>
      <p:bldP spid="732335" grpId="0"/>
      <p:bldP spid="732336" grpId="0"/>
      <p:bldP spid="732337" grpId="0"/>
      <p:bldP spid="732338" grpId="0"/>
      <p:bldP spid="7323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00C2E-0932-4B9A-91E6-F221E26529C6}"/>
              </a:ext>
            </a:extLst>
          </p:cNvPr>
          <p:cNvSpPr>
            <a:spLocks noGrp="1"/>
          </p:cNvSpPr>
          <p:nvPr>
            <p:ph type="title"/>
          </p:nvPr>
        </p:nvSpPr>
        <p:spPr/>
        <p:txBody>
          <a:bodyPr/>
          <a:lstStyle/>
          <a:p>
            <a:r>
              <a:rPr lang="en-US" altLang="zh-CN" dirty="0"/>
              <a:t>10.1 </a:t>
            </a:r>
            <a:r>
              <a:rPr lang="zh-CN" altLang="en-US" dirty="0"/>
              <a:t>基本块、流图和循环</a:t>
            </a:r>
          </a:p>
        </p:txBody>
      </p:sp>
      <p:sp>
        <p:nvSpPr>
          <p:cNvPr id="3" name="文本占位符 2">
            <a:extLst>
              <a:ext uri="{FF2B5EF4-FFF2-40B4-BE49-F238E27FC236}">
                <a16:creationId xmlns:a16="http://schemas.microsoft.com/office/drawing/2014/main" id="{86B54321-FDF8-4F73-B3D9-47024C4E6B20}"/>
              </a:ext>
            </a:extLst>
          </p:cNvPr>
          <p:cNvSpPr>
            <a:spLocks noGrp="1"/>
          </p:cNvSpPr>
          <p:nvPr>
            <p:ph type="body" idx="1"/>
          </p:nvPr>
        </p:nvSpPr>
        <p:spPr/>
        <p:txBody>
          <a:bodyPr/>
          <a:lstStyle/>
          <a:p>
            <a:endParaRPr lang="zh-CN" altLang="en-US"/>
          </a:p>
        </p:txBody>
      </p:sp>
      <p:sp>
        <p:nvSpPr>
          <p:cNvPr id="4" name="页脚占位符 3">
            <a:extLst>
              <a:ext uri="{FF2B5EF4-FFF2-40B4-BE49-F238E27FC236}">
                <a16:creationId xmlns:a16="http://schemas.microsoft.com/office/drawing/2014/main" id="{A47AC4DE-B3FB-4BFB-A759-3B92C1BA9244}"/>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5" name="灯片编号占位符 4">
            <a:extLst>
              <a:ext uri="{FF2B5EF4-FFF2-40B4-BE49-F238E27FC236}">
                <a16:creationId xmlns:a16="http://schemas.microsoft.com/office/drawing/2014/main" id="{0DB4534E-C195-46DC-837F-7186096F9519}"/>
              </a:ext>
            </a:extLst>
          </p:cNvPr>
          <p:cNvSpPr>
            <a:spLocks noGrp="1"/>
          </p:cNvSpPr>
          <p:nvPr>
            <p:ph type="sldNum" sz="quarter" idx="12"/>
          </p:nvPr>
        </p:nvSpPr>
        <p:spPr/>
        <p:txBody>
          <a:bodyPr/>
          <a:lstStyle/>
          <a:p>
            <a:pPr>
              <a:defRPr/>
            </a:pPr>
            <a:fld id="{4A7B6F75-E382-4B42-9EA4-94C0BE56C755}" type="slidenum">
              <a:rPr lang="en-US" altLang="zh-CN" smtClean="0"/>
              <a:pPr>
                <a:defRPr/>
              </a:pPr>
              <a:t>3</a:t>
            </a:fld>
            <a:endParaRPr lang="en-US" altLang="zh-CN"/>
          </a:p>
        </p:txBody>
      </p:sp>
    </p:spTree>
    <p:extLst>
      <p:ext uri="{BB962C8B-B14F-4D97-AF65-F5344CB8AC3E}">
        <p14:creationId xmlns:p14="http://schemas.microsoft.com/office/powerpoint/2010/main" val="910733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A030D-8C2C-4078-AB5A-EF9C1A1AFCCB}"/>
              </a:ext>
            </a:extLst>
          </p:cNvPr>
          <p:cNvSpPr>
            <a:spLocks noGrp="1"/>
          </p:cNvSpPr>
          <p:nvPr>
            <p:ph type="title"/>
          </p:nvPr>
        </p:nvSpPr>
        <p:spPr/>
        <p:txBody>
          <a:bodyPr/>
          <a:lstStyle/>
          <a:p>
            <a:endParaRPr lang="zh-CN" altLang="en-US"/>
          </a:p>
        </p:txBody>
      </p:sp>
      <p:sp>
        <p:nvSpPr>
          <p:cNvPr id="734211" name="Rectangle 3"/>
          <p:cNvSpPr>
            <a:spLocks noGrp="1" noChangeArrowheads="1"/>
          </p:cNvSpPr>
          <p:nvPr>
            <p:ph idx="1"/>
          </p:nvPr>
        </p:nvSpPr>
        <p:spPr/>
        <p:txBody>
          <a:bodyPr/>
          <a:lstStyle/>
          <a:p>
            <a:r>
              <a:rPr lang="zh-CN" altLang="en-US" dirty="0"/>
              <a:t>基本块</a:t>
            </a:r>
            <a:r>
              <a:rPr lang="en-US" altLang="zh-CN" dirty="0"/>
              <a:t>B</a:t>
            </a:r>
            <a:r>
              <a:rPr lang="zh-CN" altLang="en-US" dirty="0"/>
              <a:t>的到达－定值的线性方程组</a:t>
            </a:r>
          </a:p>
          <a:p>
            <a:pPr lvl="1"/>
            <a:r>
              <a:rPr lang="en-US" altLang="zh-CN" dirty="0"/>
              <a:t>out[B]=(in[B]-kill[B]) </a:t>
            </a:r>
            <a:r>
              <a:rPr lang="zh-CN" altLang="en-US" dirty="0"/>
              <a:t>∪ </a:t>
            </a:r>
            <a:r>
              <a:rPr lang="en-US" altLang="zh-CN" dirty="0"/>
              <a:t>gen[B]</a:t>
            </a:r>
          </a:p>
          <a:p>
            <a:pPr lvl="1"/>
            <a:r>
              <a:rPr lang="en-US" altLang="zh-CN" dirty="0"/>
              <a:t>in[B]=∪out[p]   </a:t>
            </a:r>
            <a:r>
              <a:rPr lang="en-US" altLang="zh-CN" dirty="0" err="1"/>
              <a:t>p</a:t>
            </a:r>
            <a:r>
              <a:rPr lang="en-US" altLang="zh-CN" dirty="0" err="1">
                <a:sym typeface="Symbol" pitchFamily="18" charset="2"/>
              </a:rPr>
              <a:t></a:t>
            </a:r>
            <a:r>
              <a:rPr lang="en-US" altLang="zh-CN" dirty="0" err="1"/>
              <a:t>P</a:t>
            </a:r>
            <a:r>
              <a:rPr lang="en-US" altLang="zh-CN" dirty="0"/>
              <a:t>[B]</a:t>
            </a:r>
          </a:p>
          <a:p>
            <a:pPr marL="365760" lvl="1" indent="0">
              <a:buNone/>
            </a:pPr>
            <a:r>
              <a:rPr lang="zh-CN" altLang="en-US" dirty="0"/>
              <a:t>说明：</a:t>
            </a:r>
            <a:r>
              <a:rPr lang="en-US" altLang="zh-CN" dirty="0"/>
              <a:t>P[B]</a:t>
            </a:r>
            <a:r>
              <a:rPr lang="zh-CN" altLang="en-US" dirty="0"/>
              <a:t>为</a:t>
            </a:r>
            <a:r>
              <a:rPr lang="en-US" altLang="zh-CN" dirty="0"/>
              <a:t>B</a:t>
            </a:r>
            <a:r>
              <a:rPr lang="zh-CN" altLang="en-US" dirty="0"/>
              <a:t>的所有前驱基本块的集</a:t>
            </a:r>
          </a:p>
          <a:p>
            <a:endParaRPr lang="zh-CN" altLang="en-US" dirty="0"/>
          </a:p>
          <a:p>
            <a:r>
              <a:rPr lang="zh-CN" altLang="en-US" dirty="0"/>
              <a:t>设流图中有</a:t>
            </a:r>
            <a:r>
              <a:rPr lang="en-US" altLang="zh-CN" dirty="0"/>
              <a:t>n</a:t>
            </a:r>
            <a:r>
              <a:rPr lang="zh-CN" altLang="en-US" dirty="0"/>
              <a:t>个结点，则数据流方程是</a:t>
            </a:r>
            <a:r>
              <a:rPr lang="en-US" altLang="zh-CN" dirty="0"/>
              <a:t>2n</a:t>
            </a:r>
            <a:r>
              <a:rPr lang="zh-CN" altLang="en-US" dirty="0"/>
              <a:t>个变量的</a:t>
            </a:r>
            <a:r>
              <a:rPr lang="en-US" altLang="zh-CN" dirty="0"/>
              <a:t>in[B]</a:t>
            </a:r>
            <a:r>
              <a:rPr lang="zh-CN" altLang="en-US" dirty="0"/>
              <a:t>和</a:t>
            </a:r>
            <a:r>
              <a:rPr lang="en-US" altLang="zh-CN" dirty="0"/>
              <a:t>out[B]</a:t>
            </a:r>
            <a:r>
              <a:rPr lang="zh-CN" altLang="en-US" dirty="0"/>
              <a:t>的线性联立方程组。可以使用</a:t>
            </a:r>
            <a:r>
              <a:rPr lang="zh-CN" altLang="en-US" dirty="0">
                <a:solidFill>
                  <a:srgbClr val="FF0000"/>
                </a:solidFill>
                <a:effectLst>
                  <a:outerShdw blurRad="38100" dist="38100" dir="2700000" algn="tl">
                    <a:srgbClr val="000000"/>
                  </a:outerShdw>
                </a:effectLst>
                <a:latin typeface="黑体" pitchFamily="2" charset="-122"/>
                <a:ea typeface="黑体" pitchFamily="2" charset="-122"/>
              </a:rPr>
              <a:t>迭代法</a:t>
            </a:r>
            <a:r>
              <a:rPr lang="zh-CN" altLang="en-US" dirty="0"/>
              <a:t>求解</a:t>
            </a:r>
          </a:p>
        </p:txBody>
      </p:sp>
      <p:sp>
        <p:nvSpPr>
          <p:cNvPr id="4"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5" name="灯片编号占位符 5"/>
          <p:cNvSpPr>
            <a:spLocks noGrp="1"/>
          </p:cNvSpPr>
          <p:nvPr>
            <p:ph type="sldNum" sz="quarter" idx="12"/>
          </p:nvPr>
        </p:nvSpPr>
        <p:spPr/>
        <p:txBody>
          <a:bodyPr/>
          <a:lstStyle/>
          <a:p>
            <a:fld id="{5070592D-9E90-40B6-BFDB-69CA6F02FA49}" type="slidenum">
              <a:rPr lang="en-US" altLang="zh-CN"/>
              <a:pPr/>
              <a:t>30</a:t>
            </a:fld>
            <a:endParaRPr lang="en-US" altLang="zh-CN"/>
          </a:p>
        </p:txBody>
      </p:sp>
    </p:spTree>
    <p:extLst>
      <p:ext uri="{BB962C8B-B14F-4D97-AF65-F5344CB8AC3E}">
        <p14:creationId xmlns:p14="http://schemas.microsoft.com/office/powerpoint/2010/main" val="329703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2"/>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11" name="灯片编号占位符 3"/>
          <p:cNvSpPr>
            <a:spLocks noGrp="1"/>
          </p:cNvSpPr>
          <p:nvPr>
            <p:ph type="sldNum" sz="quarter" idx="12"/>
          </p:nvPr>
        </p:nvSpPr>
        <p:spPr/>
        <p:txBody>
          <a:bodyPr/>
          <a:lstStyle/>
          <a:p>
            <a:fld id="{2795954D-A77B-4460-B387-4C464E7D071B}" type="slidenum">
              <a:rPr lang="en-US" altLang="zh-CN"/>
              <a:pPr/>
              <a:t>31</a:t>
            </a:fld>
            <a:endParaRPr lang="en-US" altLang="zh-CN"/>
          </a:p>
        </p:txBody>
      </p:sp>
      <p:sp>
        <p:nvSpPr>
          <p:cNvPr id="754692" name="Text Box 4"/>
          <p:cNvSpPr txBox="1">
            <a:spLocks noChangeArrowheads="1"/>
          </p:cNvSpPr>
          <p:nvPr/>
        </p:nvSpPr>
        <p:spPr bwMode="auto">
          <a:xfrm>
            <a:off x="683568" y="472018"/>
            <a:ext cx="7848872" cy="5909310"/>
          </a:xfrm>
          <a:prstGeom prst="rect">
            <a:avLst/>
          </a:prstGeom>
          <a:solidFill>
            <a:schemeClr val="bg1">
              <a:lumMod val="95000"/>
            </a:schemeClr>
          </a:solidFill>
          <a:ln w="19050">
            <a:solidFill>
              <a:schemeClr val="bg1">
                <a:lumMod val="75000"/>
              </a:schemeClr>
            </a:solidFill>
            <a:miter lim="800000"/>
            <a:headEnd/>
            <a:tailEnd/>
          </a:ln>
          <a:effectLst/>
        </p:spPr>
        <p:txBody>
          <a:bodyPr wrap="square">
            <a:spAutoFit/>
          </a:bodyPr>
          <a:lstStyle/>
          <a:p>
            <a:pPr algn="l"/>
            <a:r>
              <a:rPr lang="en-US" altLang="zh-CN" dirty="0">
                <a:solidFill>
                  <a:schemeClr val="tx1"/>
                </a:solidFill>
                <a:latin typeface="Courier New" panose="02070309020205020404" pitchFamily="49" charset="0"/>
                <a:cs typeface="Courier New" panose="02070309020205020404" pitchFamily="49" charset="0"/>
              </a:rPr>
              <a:t>for (</a:t>
            </a:r>
            <a:r>
              <a:rPr lang="en-US" altLang="zh-CN" dirty="0" err="1">
                <a:solidFill>
                  <a:schemeClr val="tx1"/>
                </a:solidFill>
                <a:latin typeface="Courier New" panose="02070309020205020404" pitchFamily="49" charset="0"/>
                <a:cs typeface="Courier New" panose="02070309020205020404" pitchFamily="49" charset="0"/>
              </a:rPr>
              <a:t>i</a:t>
            </a:r>
            <a:r>
              <a:rPr lang="en-US" altLang="zh-CN" dirty="0">
                <a:solidFill>
                  <a:schemeClr val="tx1"/>
                </a:solidFill>
                <a:latin typeface="Courier New" panose="02070309020205020404" pitchFamily="49" charset="0"/>
                <a:cs typeface="Courier New" panose="02070309020205020404" pitchFamily="49" charset="0"/>
              </a:rPr>
              <a:t>=1; </a:t>
            </a:r>
            <a:r>
              <a:rPr lang="en-US" altLang="zh-CN" dirty="0" err="1">
                <a:solidFill>
                  <a:schemeClr val="tx1"/>
                </a:solidFill>
                <a:latin typeface="Courier New" panose="02070309020205020404" pitchFamily="49" charset="0"/>
                <a:cs typeface="Courier New" panose="02070309020205020404" pitchFamily="49" charset="0"/>
              </a:rPr>
              <a:t>i</a:t>
            </a:r>
            <a:r>
              <a:rPr lang="en-US" altLang="zh-CN" dirty="0">
                <a:solidFill>
                  <a:schemeClr val="tx1"/>
                </a:solidFill>
                <a:latin typeface="Courier New" panose="02070309020205020404" pitchFamily="49" charset="0"/>
                <a:cs typeface="Courier New" panose="02070309020205020404" pitchFamily="49" charset="0"/>
              </a:rPr>
              <a:t>&lt;=n; </a:t>
            </a:r>
            <a:r>
              <a:rPr lang="en-US" altLang="zh-CN" dirty="0" err="1">
                <a:solidFill>
                  <a:schemeClr val="tx1"/>
                </a:solidFill>
                <a:latin typeface="Courier New" panose="02070309020205020404" pitchFamily="49" charset="0"/>
                <a:cs typeface="Courier New" panose="02070309020205020404" pitchFamily="49" charset="0"/>
              </a:rPr>
              <a:t>i</a:t>
            </a:r>
            <a:r>
              <a:rPr lang="en-US" altLang="zh-CN" dirty="0">
                <a:solidFill>
                  <a:schemeClr val="tx1"/>
                </a:solidFill>
                <a:latin typeface="Courier New" panose="02070309020205020404" pitchFamily="49" charset="0"/>
                <a:cs typeface="Courier New" panose="02070309020205020404" pitchFamily="49" charset="0"/>
              </a:rPr>
              <a:t>++)</a:t>
            </a:r>
          </a:p>
          <a:p>
            <a:pPr algn="l"/>
            <a:r>
              <a:rPr lang="en-US" altLang="zh-CN" dirty="0">
                <a:solidFill>
                  <a:schemeClr val="tx1"/>
                </a:solidFill>
                <a:latin typeface="Courier New" panose="02070309020205020404" pitchFamily="49" charset="0"/>
                <a:cs typeface="Courier New" panose="02070309020205020404" pitchFamily="49" charset="0"/>
              </a:rPr>
              <a:t>{</a:t>
            </a:r>
          </a:p>
          <a:p>
            <a:pPr algn="l"/>
            <a:r>
              <a:rPr lang="en-US" altLang="zh-CN" dirty="0">
                <a:solidFill>
                  <a:schemeClr val="tx1"/>
                </a:solidFill>
                <a:latin typeface="Courier New" panose="02070309020205020404" pitchFamily="49" charset="0"/>
                <a:cs typeface="Courier New" panose="02070309020205020404" pitchFamily="49" charset="0"/>
              </a:rPr>
              <a:t>    in[B</a:t>
            </a:r>
            <a:r>
              <a:rPr lang="en-US" altLang="zh-CN" baseline="-25000" dirty="0">
                <a:solidFill>
                  <a:schemeClr val="tx1"/>
                </a:solidFill>
                <a:latin typeface="Courier New" panose="02070309020205020404" pitchFamily="49" charset="0"/>
                <a:cs typeface="Courier New" panose="02070309020205020404" pitchFamily="49" charset="0"/>
              </a:rPr>
              <a:t>i</a:t>
            </a:r>
            <a:r>
              <a:rPr lang="en-US" altLang="zh-CN" dirty="0">
                <a:solidFill>
                  <a:schemeClr val="tx1"/>
                </a:solidFill>
                <a:latin typeface="Courier New" panose="02070309020205020404" pitchFamily="49" charset="0"/>
                <a:cs typeface="Courier New" panose="02070309020205020404" pitchFamily="49" charset="0"/>
              </a:rPr>
              <a:t>]=</a:t>
            </a:r>
            <a:r>
              <a:rPr lang="en-US" altLang="zh-CN" dirty="0">
                <a:solidFill>
                  <a:schemeClr val="tx1"/>
                </a:solidFill>
                <a:latin typeface="Courier New" panose="02070309020205020404" pitchFamily="49" charset="0"/>
                <a:cs typeface="Courier New" panose="02070309020205020404" pitchFamily="49" charset="0"/>
                <a:sym typeface="Symbol" pitchFamily="18" charset="2"/>
              </a:rPr>
              <a:t>;</a:t>
            </a:r>
          </a:p>
          <a:p>
            <a:pPr algn="l"/>
            <a:r>
              <a:rPr lang="en-US" altLang="zh-CN" dirty="0">
                <a:solidFill>
                  <a:schemeClr val="tx1"/>
                </a:solidFill>
                <a:latin typeface="Courier New" panose="02070309020205020404" pitchFamily="49" charset="0"/>
                <a:cs typeface="Courier New" panose="02070309020205020404" pitchFamily="49" charset="0"/>
                <a:sym typeface="Symbol" pitchFamily="18" charset="2"/>
              </a:rPr>
              <a:t>    out[B</a:t>
            </a:r>
            <a:r>
              <a:rPr lang="en-US" altLang="zh-CN" baseline="-25000" dirty="0">
                <a:solidFill>
                  <a:schemeClr val="tx1"/>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solidFill>
                <a:latin typeface="Courier New" panose="02070309020205020404" pitchFamily="49" charset="0"/>
                <a:cs typeface="Courier New" panose="02070309020205020404" pitchFamily="49" charset="0"/>
                <a:sym typeface="Symbol" pitchFamily="18" charset="2"/>
              </a:rPr>
              <a:t>]=gen[B</a:t>
            </a:r>
            <a:r>
              <a:rPr lang="en-US" altLang="zh-CN" baseline="-25000" dirty="0">
                <a:solidFill>
                  <a:schemeClr val="tx1"/>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solidFill>
                <a:latin typeface="Courier New" panose="02070309020205020404" pitchFamily="49" charset="0"/>
                <a:cs typeface="Courier New" panose="02070309020205020404" pitchFamily="49" charset="0"/>
                <a:sym typeface="Symbol" pitchFamily="18" charset="2"/>
              </a:rPr>
              <a:t>];</a:t>
            </a:r>
          </a:p>
          <a:p>
            <a:pPr algn="l"/>
            <a:r>
              <a:rPr lang="en-US" altLang="zh-CN" dirty="0">
                <a:solidFill>
                  <a:schemeClr val="tx1"/>
                </a:solidFill>
                <a:latin typeface="Courier New" panose="02070309020205020404" pitchFamily="49" charset="0"/>
                <a:cs typeface="Courier New" panose="02070309020205020404" pitchFamily="49" charset="0"/>
                <a:sym typeface="Symbol" pitchFamily="18" charset="2"/>
              </a:rPr>
              <a:t>}</a:t>
            </a:r>
          </a:p>
          <a:p>
            <a:pPr algn="l"/>
            <a:endParaRPr lang="en-US" altLang="zh-CN" dirty="0">
              <a:solidFill>
                <a:schemeClr val="tx1"/>
              </a:solidFill>
              <a:latin typeface="Courier New" panose="02070309020205020404" pitchFamily="49" charset="0"/>
              <a:cs typeface="Courier New" panose="02070309020205020404" pitchFamily="49" charset="0"/>
              <a:sym typeface="Symbol" pitchFamily="18" charset="2"/>
            </a:endParaRPr>
          </a:p>
          <a:p>
            <a:pPr algn="l"/>
            <a:r>
              <a:rPr lang="en-US" altLang="zh-CN" dirty="0">
                <a:solidFill>
                  <a:schemeClr val="tx1"/>
                </a:solidFill>
                <a:latin typeface="Courier New" panose="02070309020205020404" pitchFamily="49" charset="0"/>
                <a:cs typeface="Courier New" panose="02070309020205020404" pitchFamily="49" charset="0"/>
                <a:sym typeface="Symbol" pitchFamily="18" charset="2"/>
              </a:rPr>
              <a:t>change=1;</a:t>
            </a:r>
          </a:p>
          <a:p>
            <a:pPr algn="l"/>
            <a:r>
              <a:rPr lang="en-US" altLang="zh-CN" dirty="0">
                <a:solidFill>
                  <a:schemeClr val="tx1"/>
                </a:solidFill>
                <a:latin typeface="Courier New" panose="02070309020205020404" pitchFamily="49" charset="0"/>
                <a:cs typeface="Courier New" panose="02070309020205020404" pitchFamily="49" charset="0"/>
                <a:sym typeface="Symbol" pitchFamily="18" charset="2"/>
              </a:rPr>
              <a:t>while (change)</a:t>
            </a:r>
          </a:p>
          <a:p>
            <a:pPr algn="l"/>
            <a:r>
              <a:rPr lang="en-US" altLang="zh-CN" dirty="0">
                <a:solidFill>
                  <a:schemeClr val="tx1"/>
                </a:solidFill>
                <a:latin typeface="Courier New" panose="02070309020205020404" pitchFamily="49" charset="0"/>
                <a:cs typeface="Courier New" panose="02070309020205020404" pitchFamily="49" charset="0"/>
                <a:sym typeface="Symbol" pitchFamily="18" charset="2"/>
              </a:rPr>
              <a:t>{</a:t>
            </a:r>
          </a:p>
          <a:p>
            <a:pPr algn="l"/>
            <a:r>
              <a:rPr lang="en-US" altLang="zh-CN" dirty="0">
                <a:solidFill>
                  <a:schemeClr val="tx1"/>
                </a:solidFill>
                <a:latin typeface="Courier New" panose="02070309020205020404" pitchFamily="49" charset="0"/>
                <a:cs typeface="Courier New" panose="02070309020205020404" pitchFamily="49" charset="0"/>
                <a:sym typeface="Symbol" pitchFamily="18" charset="2"/>
              </a:rPr>
              <a:t>    </a:t>
            </a:r>
            <a:r>
              <a:rPr lang="en-US" altLang="zh-CN" dirty="0">
                <a:solidFill>
                  <a:srgbClr val="0070C0"/>
                </a:solidFill>
                <a:latin typeface="Courier New" panose="02070309020205020404" pitchFamily="49" charset="0"/>
                <a:cs typeface="Courier New" panose="02070309020205020404" pitchFamily="49" charset="0"/>
                <a:sym typeface="Symbol" pitchFamily="18" charset="2"/>
              </a:rPr>
              <a:t>change=0;</a:t>
            </a:r>
          </a:p>
          <a:p>
            <a:pPr algn="l"/>
            <a:r>
              <a:rPr lang="en-US" altLang="zh-CN" dirty="0">
                <a:solidFill>
                  <a:schemeClr val="tx1"/>
                </a:solidFill>
                <a:latin typeface="Courier New" panose="02070309020205020404" pitchFamily="49" charset="0"/>
                <a:cs typeface="Courier New" panose="02070309020205020404" pitchFamily="49" charset="0"/>
                <a:sym typeface="Symbol" pitchFamily="18" charset="2"/>
              </a:rPr>
              <a:t>    for (</a:t>
            </a:r>
            <a:r>
              <a:rPr lang="en-US" altLang="zh-CN" dirty="0" err="1">
                <a:solidFill>
                  <a:schemeClr val="tx1"/>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solidFill>
                <a:latin typeface="Courier New" panose="02070309020205020404" pitchFamily="49" charset="0"/>
                <a:cs typeface="Courier New" panose="02070309020205020404" pitchFamily="49" charset="0"/>
                <a:sym typeface="Symbol" pitchFamily="18" charset="2"/>
              </a:rPr>
              <a:t>=1; </a:t>
            </a:r>
            <a:r>
              <a:rPr lang="en-US" altLang="zh-CN" dirty="0" err="1">
                <a:solidFill>
                  <a:schemeClr val="tx1"/>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solidFill>
                <a:latin typeface="Courier New" panose="02070309020205020404" pitchFamily="49" charset="0"/>
                <a:cs typeface="Courier New" panose="02070309020205020404" pitchFamily="49" charset="0"/>
                <a:sym typeface="Symbol" pitchFamily="18" charset="2"/>
              </a:rPr>
              <a:t>&lt;=n; </a:t>
            </a:r>
            <a:r>
              <a:rPr lang="en-US" altLang="zh-CN" dirty="0" err="1">
                <a:solidFill>
                  <a:schemeClr val="tx1"/>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solidFill>
                <a:latin typeface="Courier New" panose="02070309020205020404" pitchFamily="49" charset="0"/>
                <a:cs typeface="Courier New" panose="02070309020205020404" pitchFamily="49" charset="0"/>
                <a:sym typeface="Symbol" pitchFamily="18" charset="2"/>
              </a:rPr>
              <a:t>++)</a:t>
            </a:r>
          </a:p>
          <a:p>
            <a:pPr algn="l"/>
            <a:r>
              <a:rPr lang="en-US" altLang="zh-CN" dirty="0">
                <a:solidFill>
                  <a:schemeClr val="tx1"/>
                </a:solidFill>
                <a:latin typeface="Courier New" panose="02070309020205020404" pitchFamily="49" charset="0"/>
                <a:cs typeface="Courier New" panose="02070309020205020404" pitchFamily="49" charset="0"/>
                <a:sym typeface="Symbol" pitchFamily="18" charset="2"/>
              </a:rPr>
              <a:t>    {</a:t>
            </a:r>
          </a:p>
          <a:p>
            <a:pPr algn="l"/>
            <a:r>
              <a:rPr lang="en-US" altLang="zh-CN" dirty="0">
                <a:solidFill>
                  <a:schemeClr val="tx1"/>
                </a:solidFill>
                <a:latin typeface="Courier New" panose="02070309020205020404" pitchFamily="49" charset="0"/>
                <a:cs typeface="Courier New" panose="02070309020205020404" pitchFamily="49" charset="0"/>
                <a:sym typeface="Symbol" pitchFamily="18" charset="2"/>
              </a:rPr>
              <a:t>        </a:t>
            </a:r>
            <a:r>
              <a:rPr lang="en-US" altLang="zh-CN" dirty="0" err="1">
                <a:solidFill>
                  <a:srgbClr val="C00000"/>
                </a:solidFill>
                <a:latin typeface="Courier New" panose="02070309020205020404" pitchFamily="49" charset="0"/>
                <a:cs typeface="Courier New" panose="02070309020205020404" pitchFamily="49" charset="0"/>
                <a:sym typeface="Symbol" pitchFamily="18" charset="2"/>
              </a:rPr>
              <a:t>newin</a:t>
            </a:r>
            <a:r>
              <a:rPr lang="en-US" altLang="zh-CN" dirty="0">
                <a:solidFill>
                  <a:srgbClr val="C00000"/>
                </a:solidFill>
                <a:latin typeface="Courier New" panose="02070309020205020404" pitchFamily="49" charset="0"/>
                <a:cs typeface="Courier New" panose="02070309020205020404" pitchFamily="49" charset="0"/>
                <a:sym typeface="Symbol" pitchFamily="18" charset="2"/>
              </a:rPr>
              <a:t> = ∪out[p];  </a:t>
            </a:r>
            <a:r>
              <a:rPr lang="en-US" altLang="zh-CN" dirty="0">
                <a:solidFill>
                  <a:srgbClr val="00B050"/>
                </a:solidFill>
                <a:latin typeface="Courier New" panose="02070309020205020404" pitchFamily="49" charset="0"/>
                <a:cs typeface="Courier New" panose="02070309020205020404" pitchFamily="49" charset="0"/>
                <a:sym typeface="Symbol" pitchFamily="18" charset="2"/>
              </a:rPr>
              <a:t>//(</a:t>
            </a:r>
            <a:r>
              <a:rPr lang="en-US" altLang="zh-CN" dirty="0" err="1">
                <a:solidFill>
                  <a:srgbClr val="00B050"/>
                </a:solidFill>
                <a:latin typeface="Courier New" panose="02070309020205020404" pitchFamily="49" charset="0"/>
                <a:cs typeface="Courier New" panose="02070309020205020404" pitchFamily="49" charset="0"/>
                <a:sym typeface="Symbol" pitchFamily="18" charset="2"/>
              </a:rPr>
              <a:t>pP</a:t>
            </a:r>
            <a:r>
              <a:rPr lang="en-US" altLang="zh-CN" dirty="0">
                <a:solidFill>
                  <a:srgbClr val="00B050"/>
                </a:solidFill>
                <a:latin typeface="Courier New" panose="02070309020205020404" pitchFamily="49" charset="0"/>
                <a:cs typeface="Courier New" panose="02070309020205020404" pitchFamily="49" charset="0"/>
                <a:sym typeface="Symbol" pitchFamily="18" charset="2"/>
              </a:rPr>
              <a:t>[B</a:t>
            </a:r>
            <a:r>
              <a:rPr lang="en-US" altLang="zh-CN" baseline="-25000" dirty="0">
                <a:solidFill>
                  <a:srgbClr val="00B050"/>
                </a:solidFill>
                <a:latin typeface="Courier New" panose="02070309020205020404" pitchFamily="49" charset="0"/>
                <a:cs typeface="Courier New" panose="02070309020205020404" pitchFamily="49" charset="0"/>
                <a:sym typeface="Symbol" pitchFamily="18" charset="2"/>
              </a:rPr>
              <a:t>i</a:t>
            </a:r>
            <a:r>
              <a:rPr lang="en-US" altLang="zh-CN" dirty="0">
                <a:solidFill>
                  <a:srgbClr val="00B050"/>
                </a:solidFill>
                <a:latin typeface="Courier New" panose="02070309020205020404" pitchFamily="49" charset="0"/>
                <a:cs typeface="Courier New" panose="02070309020205020404" pitchFamily="49" charset="0"/>
                <a:sym typeface="Symbol" pitchFamily="18" charset="2"/>
              </a:rPr>
              <a:t>])</a:t>
            </a:r>
          </a:p>
          <a:p>
            <a:pPr algn="l"/>
            <a:r>
              <a:rPr lang="en-US" altLang="zh-CN" dirty="0">
                <a:solidFill>
                  <a:schemeClr val="tx1"/>
                </a:solidFill>
                <a:latin typeface="Courier New" panose="02070309020205020404" pitchFamily="49" charset="0"/>
                <a:cs typeface="Courier New" panose="02070309020205020404" pitchFamily="49" charset="0"/>
                <a:sym typeface="Symbol" pitchFamily="18" charset="2"/>
              </a:rPr>
              <a:t>        if (</a:t>
            </a:r>
            <a:r>
              <a:rPr lang="en-US" altLang="zh-CN" dirty="0" err="1">
                <a:solidFill>
                  <a:schemeClr val="tx1"/>
                </a:solidFill>
                <a:latin typeface="Courier New" panose="02070309020205020404" pitchFamily="49" charset="0"/>
                <a:cs typeface="Courier New" panose="02070309020205020404" pitchFamily="49" charset="0"/>
                <a:sym typeface="Symbol" pitchFamily="18" charset="2"/>
              </a:rPr>
              <a:t>newin</a:t>
            </a:r>
            <a:r>
              <a:rPr lang="en-US" altLang="zh-CN" dirty="0">
                <a:solidFill>
                  <a:schemeClr val="tx1"/>
                </a:solidFill>
                <a:latin typeface="Courier New" panose="02070309020205020404" pitchFamily="49" charset="0"/>
                <a:cs typeface="Courier New" panose="02070309020205020404" pitchFamily="49" charset="0"/>
                <a:sym typeface="Symbol" pitchFamily="18" charset="2"/>
              </a:rPr>
              <a:t> != in[B</a:t>
            </a:r>
            <a:r>
              <a:rPr lang="en-US" altLang="zh-CN" baseline="-25000" dirty="0">
                <a:solidFill>
                  <a:schemeClr val="tx1"/>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solidFill>
                <a:latin typeface="Courier New" panose="02070309020205020404" pitchFamily="49" charset="0"/>
                <a:cs typeface="Courier New" panose="02070309020205020404" pitchFamily="49" charset="0"/>
                <a:sym typeface="Symbol" pitchFamily="18" charset="2"/>
              </a:rPr>
              <a:t>])</a:t>
            </a:r>
          </a:p>
          <a:p>
            <a:pPr algn="l"/>
            <a:r>
              <a:rPr lang="en-US" altLang="zh-CN" dirty="0">
                <a:solidFill>
                  <a:schemeClr val="tx1"/>
                </a:solidFill>
                <a:latin typeface="Courier New" panose="02070309020205020404" pitchFamily="49" charset="0"/>
                <a:cs typeface="Courier New" panose="02070309020205020404" pitchFamily="49" charset="0"/>
                <a:sym typeface="Symbol" pitchFamily="18" charset="2"/>
              </a:rPr>
              <a:t>        {</a:t>
            </a:r>
          </a:p>
          <a:p>
            <a:pPr algn="l"/>
            <a:r>
              <a:rPr lang="en-US" altLang="zh-CN" dirty="0">
                <a:solidFill>
                  <a:schemeClr val="tx1"/>
                </a:solidFill>
                <a:latin typeface="Courier New" panose="02070309020205020404" pitchFamily="49" charset="0"/>
                <a:cs typeface="Courier New" panose="02070309020205020404" pitchFamily="49" charset="0"/>
                <a:sym typeface="Symbol" pitchFamily="18" charset="2"/>
              </a:rPr>
              <a:t>            </a:t>
            </a:r>
            <a:r>
              <a:rPr lang="en-US" altLang="zh-CN" dirty="0">
                <a:solidFill>
                  <a:srgbClr val="0070C0"/>
                </a:solidFill>
                <a:latin typeface="Courier New" panose="02070309020205020404" pitchFamily="49" charset="0"/>
                <a:cs typeface="Courier New" panose="02070309020205020404" pitchFamily="49" charset="0"/>
                <a:sym typeface="Symbol" pitchFamily="18" charset="2"/>
              </a:rPr>
              <a:t>change=1;</a:t>
            </a:r>
          </a:p>
          <a:p>
            <a:pPr algn="l"/>
            <a:r>
              <a:rPr lang="en-US" altLang="zh-CN" dirty="0">
                <a:solidFill>
                  <a:schemeClr val="tx1"/>
                </a:solidFill>
                <a:latin typeface="Courier New" panose="02070309020205020404" pitchFamily="49" charset="0"/>
                <a:cs typeface="Courier New" panose="02070309020205020404" pitchFamily="49" charset="0"/>
                <a:sym typeface="Symbol" pitchFamily="18" charset="2"/>
              </a:rPr>
              <a:t>            in[B</a:t>
            </a:r>
            <a:r>
              <a:rPr lang="en-US" altLang="zh-CN" baseline="-25000" dirty="0">
                <a:solidFill>
                  <a:schemeClr val="tx1"/>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solidFill>
                <a:latin typeface="Courier New" panose="02070309020205020404" pitchFamily="49" charset="0"/>
                <a:cs typeface="Courier New" panose="02070309020205020404" pitchFamily="49" charset="0"/>
                <a:sym typeface="Symbol" pitchFamily="18" charset="2"/>
              </a:rPr>
              <a:t>]= </a:t>
            </a:r>
            <a:r>
              <a:rPr lang="en-US" altLang="zh-CN" dirty="0" err="1">
                <a:solidFill>
                  <a:schemeClr val="tx1"/>
                </a:solidFill>
                <a:latin typeface="Courier New" panose="02070309020205020404" pitchFamily="49" charset="0"/>
                <a:cs typeface="Courier New" panose="02070309020205020404" pitchFamily="49" charset="0"/>
                <a:sym typeface="Symbol" pitchFamily="18" charset="2"/>
              </a:rPr>
              <a:t>newin</a:t>
            </a:r>
            <a:r>
              <a:rPr lang="en-US" altLang="zh-CN" dirty="0">
                <a:solidFill>
                  <a:schemeClr val="tx1"/>
                </a:solidFill>
                <a:latin typeface="Courier New" panose="02070309020205020404" pitchFamily="49" charset="0"/>
                <a:cs typeface="Courier New" panose="02070309020205020404" pitchFamily="49" charset="0"/>
                <a:sym typeface="Symbol" pitchFamily="18" charset="2"/>
              </a:rPr>
              <a:t>;</a:t>
            </a:r>
          </a:p>
          <a:p>
            <a:pPr algn="l"/>
            <a:r>
              <a:rPr lang="en-US" altLang="zh-CN" dirty="0">
                <a:solidFill>
                  <a:schemeClr val="tx1"/>
                </a:solidFill>
                <a:latin typeface="Courier New" panose="02070309020205020404" pitchFamily="49" charset="0"/>
                <a:cs typeface="Courier New" panose="02070309020205020404" pitchFamily="49" charset="0"/>
                <a:sym typeface="Symbol" pitchFamily="18" charset="2"/>
              </a:rPr>
              <a:t>            </a:t>
            </a:r>
            <a:r>
              <a:rPr lang="en-US" altLang="zh-CN" dirty="0">
                <a:solidFill>
                  <a:srgbClr val="C00000"/>
                </a:solidFill>
                <a:latin typeface="Courier New" panose="02070309020205020404" pitchFamily="49" charset="0"/>
                <a:cs typeface="Courier New" panose="02070309020205020404" pitchFamily="49" charset="0"/>
                <a:sym typeface="Symbol" pitchFamily="18" charset="2"/>
              </a:rPr>
              <a:t>out[B</a:t>
            </a:r>
            <a:r>
              <a:rPr lang="en-US" altLang="zh-CN" baseline="-25000" dirty="0">
                <a:solidFill>
                  <a:srgbClr val="C00000"/>
                </a:solidFill>
                <a:latin typeface="Courier New" panose="02070309020205020404" pitchFamily="49" charset="0"/>
                <a:cs typeface="Courier New" panose="02070309020205020404" pitchFamily="49" charset="0"/>
                <a:sym typeface="Symbol" pitchFamily="18" charset="2"/>
              </a:rPr>
              <a:t>i</a:t>
            </a:r>
            <a:r>
              <a:rPr lang="en-US" altLang="zh-CN" dirty="0">
                <a:solidFill>
                  <a:srgbClr val="C00000"/>
                </a:solidFill>
                <a:latin typeface="Courier New" panose="02070309020205020404" pitchFamily="49" charset="0"/>
                <a:cs typeface="Courier New" panose="02070309020205020404" pitchFamily="49" charset="0"/>
                <a:sym typeface="Symbol" pitchFamily="18" charset="2"/>
              </a:rPr>
              <a:t>]=(in[B</a:t>
            </a:r>
            <a:r>
              <a:rPr lang="en-US" altLang="zh-CN" baseline="-25000" dirty="0">
                <a:solidFill>
                  <a:srgbClr val="C00000"/>
                </a:solidFill>
                <a:latin typeface="Courier New" panose="02070309020205020404" pitchFamily="49" charset="0"/>
                <a:cs typeface="Courier New" panose="02070309020205020404" pitchFamily="49" charset="0"/>
                <a:sym typeface="Symbol" pitchFamily="18" charset="2"/>
              </a:rPr>
              <a:t>i</a:t>
            </a:r>
            <a:r>
              <a:rPr lang="en-US" altLang="zh-CN" dirty="0">
                <a:solidFill>
                  <a:srgbClr val="C00000"/>
                </a:solidFill>
                <a:latin typeface="Courier New" panose="02070309020205020404" pitchFamily="49" charset="0"/>
                <a:cs typeface="Courier New" panose="02070309020205020404" pitchFamily="49" charset="0"/>
                <a:sym typeface="Symbol" pitchFamily="18" charset="2"/>
              </a:rPr>
              <a:t>]-kill[B</a:t>
            </a:r>
            <a:r>
              <a:rPr lang="en-US" altLang="zh-CN" baseline="-25000" dirty="0">
                <a:solidFill>
                  <a:srgbClr val="C00000"/>
                </a:solidFill>
                <a:latin typeface="Courier New" panose="02070309020205020404" pitchFamily="49" charset="0"/>
                <a:cs typeface="Courier New" panose="02070309020205020404" pitchFamily="49" charset="0"/>
                <a:sym typeface="Symbol" pitchFamily="18" charset="2"/>
              </a:rPr>
              <a:t>i</a:t>
            </a:r>
            <a:r>
              <a:rPr lang="en-US" altLang="zh-CN" dirty="0">
                <a:solidFill>
                  <a:srgbClr val="C00000"/>
                </a:solidFill>
                <a:latin typeface="Courier New" panose="02070309020205020404" pitchFamily="49" charset="0"/>
                <a:cs typeface="Courier New" panose="02070309020205020404" pitchFamily="49" charset="0"/>
                <a:sym typeface="Symbol" pitchFamily="18" charset="2"/>
              </a:rPr>
              <a:t>]) ∪ gen[B</a:t>
            </a:r>
            <a:r>
              <a:rPr lang="en-US" altLang="zh-CN" baseline="-25000" dirty="0">
                <a:solidFill>
                  <a:srgbClr val="C00000"/>
                </a:solidFill>
                <a:latin typeface="Courier New" panose="02070309020205020404" pitchFamily="49" charset="0"/>
                <a:cs typeface="Courier New" panose="02070309020205020404" pitchFamily="49" charset="0"/>
                <a:sym typeface="Symbol" pitchFamily="18" charset="2"/>
              </a:rPr>
              <a:t>i</a:t>
            </a:r>
            <a:r>
              <a:rPr lang="en-US" altLang="zh-CN" dirty="0">
                <a:solidFill>
                  <a:srgbClr val="C00000"/>
                </a:solidFill>
                <a:latin typeface="Courier New" panose="02070309020205020404" pitchFamily="49" charset="0"/>
                <a:cs typeface="Courier New" panose="02070309020205020404" pitchFamily="49" charset="0"/>
                <a:sym typeface="Symbol" pitchFamily="18" charset="2"/>
              </a:rPr>
              <a:t>]</a:t>
            </a:r>
          </a:p>
          <a:p>
            <a:pPr algn="l"/>
            <a:r>
              <a:rPr lang="en-US" altLang="zh-CN" dirty="0">
                <a:solidFill>
                  <a:schemeClr val="tx1"/>
                </a:solidFill>
                <a:latin typeface="Courier New" panose="02070309020205020404" pitchFamily="49" charset="0"/>
                <a:cs typeface="Courier New" panose="02070309020205020404" pitchFamily="49" charset="0"/>
                <a:sym typeface="Symbol" pitchFamily="18" charset="2"/>
              </a:rPr>
              <a:t>        }</a:t>
            </a:r>
          </a:p>
          <a:p>
            <a:pPr algn="l"/>
            <a:r>
              <a:rPr lang="en-US" altLang="zh-CN" dirty="0">
                <a:solidFill>
                  <a:schemeClr val="tx1"/>
                </a:solidFill>
                <a:latin typeface="Courier New" panose="02070309020205020404" pitchFamily="49" charset="0"/>
                <a:cs typeface="Courier New" panose="02070309020205020404" pitchFamily="49" charset="0"/>
                <a:sym typeface="Symbol" pitchFamily="18" charset="2"/>
              </a:rPr>
              <a:t>    }</a:t>
            </a:r>
          </a:p>
          <a:p>
            <a:pPr algn="l"/>
            <a:r>
              <a:rPr lang="en-US" altLang="zh-CN" dirty="0">
                <a:solidFill>
                  <a:schemeClr val="tx1"/>
                </a:solidFill>
                <a:latin typeface="Courier New" panose="02070309020205020404" pitchFamily="49" charset="0"/>
                <a:cs typeface="Courier New" panose="02070309020205020404" pitchFamily="49" charset="0"/>
                <a:sym typeface="Symbol" pitchFamily="18" charset="2"/>
              </a:rPr>
              <a:t>} </a:t>
            </a:r>
          </a:p>
        </p:txBody>
      </p:sp>
      <p:sp>
        <p:nvSpPr>
          <p:cNvPr id="754697" name="Text Box 9"/>
          <p:cNvSpPr txBox="1">
            <a:spLocks noChangeArrowheads="1"/>
          </p:cNvSpPr>
          <p:nvPr/>
        </p:nvSpPr>
        <p:spPr bwMode="auto">
          <a:xfrm>
            <a:off x="3015905" y="-27384"/>
            <a:ext cx="3860351" cy="400110"/>
          </a:xfrm>
          <a:prstGeom prst="rect">
            <a:avLst/>
          </a:prstGeom>
          <a:noFill/>
          <a:ln w="19050">
            <a:noFill/>
            <a:miter lim="800000"/>
            <a:headEnd/>
            <a:tailEnd/>
          </a:ln>
          <a:effectLst/>
        </p:spPr>
        <p:txBody>
          <a:bodyPr wrap="none">
            <a:spAutoFit/>
          </a:bodyPr>
          <a:lstStyle/>
          <a:p>
            <a:r>
              <a:rPr lang="zh-CN" altLang="en-US" sz="2000" dirty="0">
                <a:solidFill>
                  <a:schemeClr val="bg1"/>
                </a:solidFill>
                <a:effectLst>
                  <a:outerShdw blurRad="38100" dist="38100" dir="2700000" algn="tl">
                    <a:srgbClr val="000000">
                      <a:alpha val="43137"/>
                    </a:srgbClr>
                  </a:outerShdw>
                </a:effectLst>
              </a:rPr>
              <a:t>迭代法求解到达</a:t>
            </a:r>
            <a:r>
              <a:rPr lang="en-US" altLang="zh-CN" sz="2000" dirty="0">
                <a:solidFill>
                  <a:schemeClr val="bg1"/>
                </a:solidFill>
                <a:effectLst>
                  <a:outerShdw blurRad="38100" dist="38100" dir="2700000" algn="tl">
                    <a:srgbClr val="000000">
                      <a:alpha val="43137"/>
                    </a:srgbClr>
                  </a:outerShdw>
                </a:effectLst>
              </a:rPr>
              <a:t>-</a:t>
            </a:r>
            <a:r>
              <a:rPr lang="zh-CN" altLang="en-US" sz="2000" dirty="0">
                <a:solidFill>
                  <a:schemeClr val="bg1"/>
                </a:solidFill>
                <a:effectLst>
                  <a:outerShdw blurRad="38100" dist="38100" dir="2700000" algn="tl">
                    <a:srgbClr val="000000">
                      <a:alpha val="43137"/>
                    </a:srgbClr>
                  </a:outerShdw>
                </a:effectLst>
              </a:rPr>
              <a:t>定值数据流方程</a:t>
            </a:r>
          </a:p>
        </p:txBody>
      </p:sp>
    </p:spTree>
    <p:extLst>
      <p:ext uri="{BB962C8B-B14F-4D97-AF65-F5344CB8AC3E}">
        <p14:creationId xmlns:p14="http://schemas.microsoft.com/office/powerpoint/2010/main" val="3601493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页脚占位符 5"/>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86" name="灯片编号占位符 6"/>
          <p:cNvSpPr>
            <a:spLocks noGrp="1"/>
          </p:cNvSpPr>
          <p:nvPr>
            <p:ph type="sldNum" sz="quarter" idx="12"/>
          </p:nvPr>
        </p:nvSpPr>
        <p:spPr/>
        <p:txBody>
          <a:bodyPr/>
          <a:lstStyle/>
          <a:p>
            <a:fld id="{583C24CB-BCB8-4009-8C44-B1330A6E38FD}" type="slidenum">
              <a:rPr lang="en-US" altLang="zh-CN"/>
              <a:pPr/>
              <a:t>32</a:t>
            </a:fld>
            <a:endParaRPr lang="en-US" altLang="zh-CN"/>
          </a:p>
        </p:txBody>
      </p:sp>
      <p:graphicFrame>
        <p:nvGraphicFramePr>
          <p:cNvPr id="757737" name="Group 1001"/>
          <p:cNvGraphicFramePr>
            <a:graphicFrameLocks noGrp="1"/>
          </p:cNvGraphicFramePr>
          <p:nvPr>
            <p:ph sz="quarter" idx="13"/>
          </p:nvPr>
        </p:nvGraphicFramePr>
        <p:xfrm>
          <a:off x="900113" y="1844675"/>
          <a:ext cx="7843837" cy="3967164"/>
        </p:xfrm>
        <a:graphic>
          <a:graphicData uri="http://schemas.openxmlformats.org/drawingml/2006/table">
            <a:tbl>
              <a:tblPr/>
              <a:tblGrid>
                <a:gridCol w="384175">
                  <a:extLst>
                    <a:ext uri="{9D8B030D-6E8A-4147-A177-3AD203B41FA5}">
                      <a16:colId xmlns:a16="http://schemas.microsoft.com/office/drawing/2014/main" val="20000"/>
                    </a:ext>
                  </a:extLst>
                </a:gridCol>
                <a:gridCol w="839787">
                  <a:extLst>
                    <a:ext uri="{9D8B030D-6E8A-4147-A177-3AD203B41FA5}">
                      <a16:colId xmlns:a16="http://schemas.microsoft.com/office/drawing/2014/main" val="20001"/>
                    </a:ext>
                  </a:extLst>
                </a:gridCol>
                <a:gridCol w="1103313">
                  <a:extLst>
                    <a:ext uri="{9D8B030D-6E8A-4147-A177-3AD203B41FA5}">
                      <a16:colId xmlns:a16="http://schemas.microsoft.com/office/drawing/2014/main" val="20002"/>
                    </a:ext>
                  </a:extLst>
                </a:gridCol>
                <a:gridCol w="1103312">
                  <a:extLst>
                    <a:ext uri="{9D8B030D-6E8A-4147-A177-3AD203B41FA5}">
                      <a16:colId xmlns:a16="http://schemas.microsoft.com/office/drawing/2014/main" val="20003"/>
                    </a:ext>
                  </a:extLst>
                </a:gridCol>
                <a:gridCol w="1103313">
                  <a:extLst>
                    <a:ext uri="{9D8B030D-6E8A-4147-A177-3AD203B41FA5}">
                      <a16:colId xmlns:a16="http://schemas.microsoft.com/office/drawing/2014/main" val="20004"/>
                    </a:ext>
                  </a:extLst>
                </a:gridCol>
                <a:gridCol w="1103312">
                  <a:extLst>
                    <a:ext uri="{9D8B030D-6E8A-4147-A177-3AD203B41FA5}">
                      <a16:colId xmlns:a16="http://schemas.microsoft.com/office/drawing/2014/main" val="20005"/>
                    </a:ext>
                  </a:extLst>
                </a:gridCol>
                <a:gridCol w="1103313">
                  <a:extLst>
                    <a:ext uri="{9D8B030D-6E8A-4147-A177-3AD203B41FA5}">
                      <a16:colId xmlns:a16="http://schemas.microsoft.com/office/drawing/2014/main" val="20006"/>
                    </a:ext>
                  </a:extLst>
                </a:gridCol>
                <a:gridCol w="1103312">
                  <a:extLst>
                    <a:ext uri="{9D8B030D-6E8A-4147-A177-3AD203B41FA5}">
                      <a16:colId xmlns:a16="http://schemas.microsoft.com/office/drawing/2014/main" val="20007"/>
                    </a:ext>
                  </a:extLst>
                </a:gridCol>
              </a:tblGrid>
              <a:tr h="5603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已知量</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初值</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第</a:t>
                      </a: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次</a:t>
                      </a: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6064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前驱</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gen[B]</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kill[B]</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in[B]</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out[B]</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in[B]</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out[B]</a:t>
                      </a: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1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B</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rPr>
                        <a:t>1</a:t>
                      </a: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rgbClr val="0033CC"/>
                          </a:solidFill>
                          <a:effectLst/>
                          <a:latin typeface="Courier New" pitchFamily="49" charset="0"/>
                          <a:ea typeface="楷体_GB2312" pitchFamily="49" charset="-122"/>
                        </a:rPr>
                        <a:t>B</a:t>
                      </a:r>
                      <a:r>
                        <a:rPr kumimoji="0" lang="en-US" altLang="zh-CN" sz="1800" b="1" i="0" u="none" strike="noStrike" cap="none" normalizeH="0" baseline="-25000">
                          <a:ln>
                            <a:noFill/>
                          </a:ln>
                          <a:solidFill>
                            <a:srgbClr val="0033CC"/>
                          </a:solidFill>
                          <a:effectLst/>
                          <a:latin typeface="Courier New" pitchFamily="49" charset="0"/>
                          <a:ea typeface="楷体_GB2312" pitchFamily="49" charset="-122"/>
                        </a:rPr>
                        <a:t>2</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1100000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0011100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0000000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1100000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88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B</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rPr>
                        <a:t>2</a:t>
                      </a: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rgbClr val="0033CC"/>
                          </a:solidFill>
                          <a:effectLst/>
                          <a:latin typeface="Courier New" pitchFamily="49" charset="0"/>
                          <a:ea typeface="楷体_GB2312" pitchFamily="49" charset="-122"/>
                        </a:rPr>
                        <a:t>B</a:t>
                      </a:r>
                      <a:r>
                        <a:rPr kumimoji="0" lang="en-US" altLang="zh-CN" sz="1800" b="1" i="0" u="none" strike="noStrike" cap="none" normalizeH="0" baseline="-25000">
                          <a:ln>
                            <a:noFill/>
                          </a:ln>
                          <a:solidFill>
                            <a:srgbClr val="0033CC"/>
                          </a:solidFill>
                          <a:effectLst/>
                          <a:latin typeface="Courier New" pitchFamily="49" charset="0"/>
                          <a:ea typeface="楷体_GB2312" pitchFamily="49" charset="-122"/>
                        </a:rPr>
                        <a:t>1 </a:t>
                      </a:r>
                      <a:r>
                        <a:rPr kumimoji="0" lang="en-US" altLang="zh-CN" sz="1800" b="1" i="0" u="none" strike="noStrike" cap="none" normalizeH="0" baseline="0">
                          <a:ln>
                            <a:noFill/>
                          </a:ln>
                          <a:solidFill>
                            <a:srgbClr val="0033CC"/>
                          </a:solidFill>
                          <a:effectLst/>
                          <a:latin typeface="Courier New" pitchFamily="49" charset="0"/>
                          <a:ea typeface="楷体_GB2312" pitchFamily="49" charset="-122"/>
                        </a:rPr>
                        <a:t>B</a:t>
                      </a:r>
                      <a:r>
                        <a:rPr kumimoji="0" lang="en-US" altLang="zh-CN" sz="1800" b="1" i="0" u="none" strike="noStrike" cap="none" normalizeH="0" baseline="-25000">
                          <a:ln>
                            <a:noFill/>
                          </a:ln>
                          <a:solidFill>
                            <a:srgbClr val="0033CC"/>
                          </a:solidFill>
                          <a:effectLst/>
                          <a:latin typeface="Courier New" pitchFamily="49" charset="0"/>
                          <a:ea typeface="楷体_GB2312" pitchFamily="49" charset="-122"/>
                        </a:rPr>
                        <a:t>5</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1000000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0000000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03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B</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rPr>
                        <a:t>3</a:t>
                      </a: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rgbClr val="0033CC"/>
                          </a:solidFill>
                          <a:effectLst/>
                          <a:latin typeface="Courier New" pitchFamily="49" charset="0"/>
                          <a:ea typeface="楷体_GB2312" pitchFamily="49" charset="-122"/>
                        </a:rPr>
                        <a:t>B</a:t>
                      </a:r>
                      <a:r>
                        <a:rPr kumimoji="0" lang="en-US" altLang="zh-CN" sz="1800" b="1" i="0" u="none" strike="noStrike" cap="none" normalizeH="0" baseline="-25000">
                          <a:ln>
                            <a:noFill/>
                          </a:ln>
                          <a:solidFill>
                            <a:srgbClr val="0033CC"/>
                          </a:solidFill>
                          <a:effectLst/>
                          <a:latin typeface="Courier New" pitchFamily="49" charset="0"/>
                          <a:ea typeface="楷体_GB2312" pitchFamily="49" charset="-122"/>
                        </a:rPr>
                        <a:t>2</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0001000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0100100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0000000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0001000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88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B</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rPr>
                        <a:t>4</a:t>
                      </a: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rgbClr val="0033CC"/>
                          </a:solidFill>
                          <a:effectLst/>
                          <a:latin typeface="Courier New" pitchFamily="49" charset="0"/>
                          <a:ea typeface="楷体_GB2312" pitchFamily="49" charset="-122"/>
                        </a:rPr>
                        <a:t>B</a:t>
                      </a:r>
                      <a:r>
                        <a:rPr kumimoji="0" lang="en-US" altLang="zh-CN" sz="1800" b="1" i="0" u="none" strike="noStrike" cap="none" normalizeH="0" baseline="-25000">
                          <a:ln>
                            <a:noFill/>
                          </a:ln>
                          <a:solidFill>
                            <a:srgbClr val="0033CC"/>
                          </a:solidFill>
                          <a:effectLst/>
                          <a:latin typeface="Courier New" pitchFamily="49" charset="0"/>
                          <a:ea typeface="楷体_GB2312" pitchFamily="49" charset="-122"/>
                        </a:rPr>
                        <a:t>3</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0000100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0101000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0000000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0000100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03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B</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rPr>
                        <a:t>5</a:t>
                      </a: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rgbClr val="0033CC"/>
                          </a:solidFill>
                          <a:effectLst/>
                          <a:latin typeface="Courier New" pitchFamily="49" charset="0"/>
                          <a:ea typeface="楷体_GB2312" pitchFamily="49" charset="-122"/>
                        </a:rPr>
                        <a:t>B</a:t>
                      </a:r>
                      <a:r>
                        <a:rPr kumimoji="0" lang="en-US" altLang="zh-CN" sz="1800" b="1" i="0" u="none" strike="noStrike" cap="none" normalizeH="0" baseline="-25000">
                          <a:ln>
                            <a:noFill/>
                          </a:ln>
                          <a:solidFill>
                            <a:srgbClr val="0033CC"/>
                          </a:solidFill>
                          <a:effectLst/>
                          <a:latin typeface="Courier New" pitchFamily="49" charset="0"/>
                          <a:ea typeface="楷体_GB2312" pitchFamily="49" charset="-122"/>
                        </a:rPr>
                        <a:t>3 </a:t>
                      </a:r>
                      <a:r>
                        <a:rPr kumimoji="0" lang="en-US" altLang="zh-CN" sz="1800" b="1" i="0" u="none" strike="noStrike" cap="none" normalizeH="0" baseline="0">
                          <a:ln>
                            <a:noFill/>
                          </a:ln>
                          <a:solidFill>
                            <a:srgbClr val="0033CC"/>
                          </a:solidFill>
                          <a:effectLst/>
                          <a:latin typeface="Courier New" pitchFamily="49" charset="0"/>
                          <a:ea typeface="楷体_GB2312" pitchFamily="49" charset="-122"/>
                        </a:rPr>
                        <a:t>B</a:t>
                      </a:r>
                      <a:r>
                        <a:rPr kumimoji="0" lang="en-US" altLang="zh-CN" sz="1800" b="1" i="0" u="none" strike="noStrike" cap="none" normalizeH="0" baseline="-25000">
                          <a:ln>
                            <a:noFill/>
                          </a:ln>
                          <a:solidFill>
                            <a:srgbClr val="0033CC"/>
                          </a:solidFill>
                          <a:effectLst/>
                          <a:latin typeface="Courier New" pitchFamily="49" charset="0"/>
                          <a:ea typeface="楷体_GB2312" pitchFamily="49" charset="-122"/>
                        </a:rPr>
                        <a:t>4</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0000000</a:t>
                      </a:r>
                      <a:endParaRPr kumimoji="0" lang="el-GR" altLang="zh-CN" sz="1800" b="1" i="0" u="none" strike="noStrike" cap="none" normalizeH="0" baseline="0">
                        <a:ln>
                          <a:noFill/>
                        </a:ln>
                        <a:solidFill>
                          <a:schemeClr val="tx1"/>
                        </a:solidFill>
                        <a:effectLst/>
                        <a:latin typeface="Courier New" pitchFamily="49" charset="0"/>
                        <a:ea typeface="楷体_GB2312" pitchFamily="49" charset="-122"/>
                        <a:cs typeface="Arial" charset="0"/>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0000000</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Arial" charset="0"/>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0000000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0000000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56984" name="Rectangle 248"/>
          <p:cNvSpPr>
            <a:spLocks noChangeArrowheads="1"/>
          </p:cNvSpPr>
          <p:nvPr/>
        </p:nvSpPr>
        <p:spPr bwMode="auto">
          <a:xfrm>
            <a:off x="6516688" y="3098800"/>
            <a:ext cx="1139825" cy="366713"/>
          </a:xfrm>
          <a:prstGeom prst="rect">
            <a:avLst/>
          </a:prstGeom>
          <a:noFill/>
          <a:ln w="19050">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0010000</a:t>
            </a:r>
          </a:p>
        </p:txBody>
      </p:sp>
      <p:sp>
        <p:nvSpPr>
          <p:cNvPr id="757019" name="Rectangle 283"/>
          <p:cNvSpPr>
            <a:spLocks noChangeArrowheads="1"/>
          </p:cNvSpPr>
          <p:nvPr/>
        </p:nvSpPr>
        <p:spPr bwMode="auto">
          <a:xfrm>
            <a:off x="1042988" y="981075"/>
            <a:ext cx="5834062" cy="646331"/>
          </a:xfrm>
          <a:prstGeom prst="rect">
            <a:avLst/>
          </a:prstGeom>
          <a:noFill/>
          <a:ln w="19050">
            <a:noFill/>
            <a:miter lim="800000"/>
            <a:headEnd/>
            <a:tailEnd/>
          </a:ln>
          <a:effectLst/>
        </p:spPr>
        <p:txBody>
          <a:bodyPr>
            <a:spAutoFit/>
          </a:bodyPr>
          <a:lstStyle/>
          <a:p>
            <a:pPr algn="l"/>
            <a:r>
              <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in[B</a:t>
            </a:r>
            <a:r>
              <a:rPr lang="en-US" altLang="zh-CN" baseline="-250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 </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∪out[p];  (</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pP</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[B</a:t>
            </a:r>
            <a:r>
              <a:rPr lang="en-US" altLang="zh-CN" sz="1800" baseline="-250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a:t>
            </a:r>
            <a:endPar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endParaRPr>
          </a:p>
          <a:p>
            <a:pPr algn="l"/>
            <a:r>
              <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out[B</a:t>
            </a:r>
            <a:r>
              <a:rPr lang="en-US" altLang="zh-CN" baseline="-250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]:=(in[B</a:t>
            </a:r>
            <a:r>
              <a:rPr lang="en-US" altLang="zh-CN" baseline="-250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]-kill[B</a:t>
            </a:r>
            <a:r>
              <a:rPr lang="en-US" altLang="zh-CN" baseline="-250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 ∪ gen[B</a:t>
            </a:r>
            <a:r>
              <a:rPr lang="en-US" altLang="zh-CN" baseline="-250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a:t>
            </a:r>
          </a:p>
        </p:txBody>
      </p:sp>
      <p:sp>
        <p:nvSpPr>
          <p:cNvPr id="757021" name="Rectangle 285"/>
          <p:cNvSpPr>
            <a:spLocks noChangeArrowheads="1"/>
          </p:cNvSpPr>
          <p:nvPr/>
        </p:nvSpPr>
        <p:spPr bwMode="auto">
          <a:xfrm>
            <a:off x="6516688" y="3657600"/>
            <a:ext cx="1139825" cy="366713"/>
          </a:xfrm>
          <a:prstGeom prst="rect">
            <a:avLst/>
          </a:prstGeom>
          <a:noFill/>
          <a:ln w="19050">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1100000</a:t>
            </a:r>
          </a:p>
        </p:txBody>
      </p:sp>
      <p:sp>
        <p:nvSpPr>
          <p:cNvPr id="757684" name="Oval 948">
            <a:hlinkClick r:id="rId2" action="ppaction://hlinksldjump" tooltip="可规约前缀图"/>
          </p:cNvPr>
          <p:cNvSpPr>
            <a:spLocks noChangeArrowheads="1"/>
          </p:cNvSpPr>
          <p:nvPr/>
        </p:nvSpPr>
        <p:spPr bwMode="auto">
          <a:xfrm>
            <a:off x="7740352" y="920984"/>
            <a:ext cx="432000" cy="432792"/>
          </a:xfrm>
          <a:prstGeom prst="ellipse">
            <a:avLst/>
          </a:prstGeom>
          <a:solidFill>
            <a:schemeClr val="accent6">
              <a:lumMod val="20000"/>
              <a:lumOff val="80000"/>
              <a:alpha val="50000"/>
            </a:schemeClr>
          </a:solidFill>
          <a:ln w="19050" algn="ctr">
            <a:solidFill>
              <a:schemeClr val="accent6">
                <a:lumMod val="75000"/>
              </a:schemeClr>
            </a:solidFill>
            <a:miter lim="800000"/>
            <a:headEnd/>
            <a:tailEnd/>
          </a:ln>
          <a:effectLst/>
        </p:spPr>
        <p:txBody>
          <a:bodyPr anchor="ctr">
            <a:spAutoFit/>
          </a:bodyPr>
          <a:lstStyle/>
          <a:p>
            <a:r>
              <a:rPr lang="zh-CN" altLang="en-US" sz="1400" dirty="0">
                <a:solidFill>
                  <a:schemeClr val="tx1"/>
                </a:solidFill>
                <a:effectLst>
                  <a:outerShdw blurRad="38100" dist="38100" dir="2700000" algn="tl">
                    <a:srgbClr val="FFFFFF"/>
                  </a:outerShdw>
                </a:effectLst>
                <a:latin typeface="+mn-ea"/>
                <a:ea typeface="+mn-ea"/>
                <a:cs typeface="Courier New" panose="02070309020205020404" pitchFamily="49" charset="0"/>
              </a:rPr>
              <a:t>图</a:t>
            </a:r>
          </a:p>
        </p:txBody>
      </p:sp>
      <p:sp>
        <p:nvSpPr>
          <p:cNvPr id="757685" name="Rectangle 949"/>
          <p:cNvSpPr>
            <a:spLocks noChangeArrowheads="1"/>
          </p:cNvSpPr>
          <p:nvPr/>
        </p:nvSpPr>
        <p:spPr bwMode="auto">
          <a:xfrm>
            <a:off x="6516688" y="4217988"/>
            <a:ext cx="1139825" cy="366712"/>
          </a:xfrm>
          <a:prstGeom prst="rect">
            <a:avLst/>
          </a:prstGeom>
          <a:noFill/>
          <a:ln w="19050">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0110000</a:t>
            </a:r>
          </a:p>
        </p:txBody>
      </p:sp>
      <p:sp>
        <p:nvSpPr>
          <p:cNvPr id="757686" name="Rectangle 950"/>
          <p:cNvSpPr>
            <a:spLocks noChangeArrowheads="1"/>
          </p:cNvSpPr>
          <p:nvPr/>
        </p:nvSpPr>
        <p:spPr bwMode="auto">
          <a:xfrm>
            <a:off x="6516688" y="4778375"/>
            <a:ext cx="1139825" cy="366713"/>
          </a:xfrm>
          <a:prstGeom prst="rect">
            <a:avLst/>
          </a:prstGeom>
          <a:noFill/>
          <a:ln w="19050">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0011000</a:t>
            </a:r>
          </a:p>
        </p:txBody>
      </p:sp>
      <p:sp>
        <p:nvSpPr>
          <p:cNvPr id="757687" name="Rectangle 951"/>
          <p:cNvSpPr>
            <a:spLocks noChangeArrowheads="1"/>
          </p:cNvSpPr>
          <p:nvPr/>
        </p:nvSpPr>
        <p:spPr bwMode="auto">
          <a:xfrm>
            <a:off x="6516688" y="5338763"/>
            <a:ext cx="1139825" cy="366712"/>
          </a:xfrm>
          <a:prstGeom prst="rect">
            <a:avLst/>
          </a:prstGeom>
          <a:noFill/>
          <a:ln w="19050">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0011100</a:t>
            </a:r>
          </a:p>
        </p:txBody>
      </p:sp>
      <p:sp>
        <p:nvSpPr>
          <p:cNvPr id="757688" name="Rectangle 952"/>
          <p:cNvSpPr>
            <a:spLocks noChangeArrowheads="1"/>
          </p:cNvSpPr>
          <p:nvPr/>
        </p:nvSpPr>
        <p:spPr bwMode="auto">
          <a:xfrm>
            <a:off x="7596188" y="3098800"/>
            <a:ext cx="1139825" cy="366713"/>
          </a:xfrm>
          <a:prstGeom prst="rect">
            <a:avLst/>
          </a:prstGeom>
          <a:noFill/>
          <a:ln w="19050">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1100000</a:t>
            </a:r>
          </a:p>
        </p:txBody>
      </p:sp>
      <p:sp>
        <p:nvSpPr>
          <p:cNvPr id="757733" name="Rectangle 997"/>
          <p:cNvSpPr>
            <a:spLocks noChangeArrowheads="1"/>
          </p:cNvSpPr>
          <p:nvPr/>
        </p:nvSpPr>
        <p:spPr bwMode="auto">
          <a:xfrm>
            <a:off x="7596188" y="3657600"/>
            <a:ext cx="1139825" cy="366713"/>
          </a:xfrm>
          <a:prstGeom prst="rect">
            <a:avLst/>
          </a:prstGeom>
          <a:noFill/>
          <a:ln w="19050">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0110000</a:t>
            </a:r>
          </a:p>
        </p:txBody>
      </p:sp>
      <p:sp>
        <p:nvSpPr>
          <p:cNvPr id="757734" name="Rectangle 998"/>
          <p:cNvSpPr>
            <a:spLocks noChangeArrowheads="1"/>
          </p:cNvSpPr>
          <p:nvPr/>
        </p:nvSpPr>
        <p:spPr bwMode="auto">
          <a:xfrm>
            <a:off x="7596188" y="4217988"/>
            <a:ext cx="1139825" cy="366712"/>
          </a:xfrm>
          <a:prstGeom prst="rect">
            <a:avLst/>
          </a:prstGeom>
          <a:noFill/>
          <a:ln w="19050">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0011000</a:t>
            </a:r>
          </a:p>
        </p:txBody>
      </p:sp>
      <p:sp>
        <p:nvSpPr>
          <p:cNvPr id="757735" name="Rectangle 999"/>
          <p:cNvSpPr>
            <a:spLocks noChangeArrowheads="1"/>
          </p:cNvSpPr>
          <p:nvPr/>
        </p:nvSpPr>
        <p:spPr bwMode="auto">
          <a:xfrm>
            <a:off x="7596188" y="4778375"/>
            <a:ext cx="1139825" cy="366713"/>
          </a:xfrm>
          <a:prstGeom prst="rect">
            <a:avLst/>
          </a:prstGeom>
          <a:noFill/>
          <a:ln w="19050">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0010100</a:t>
            </a:r>
          </a:p>
        </p:txBody>
      </p:sp>
      <p:sp>
        <p:nvSpPr>
          <p:cNvPr id="757736" name="Rectangle 1000"/>
          <p:cNvSpPr>
            <a:spLocks noChangeArrowheads="1"/>
          </p:cNvSpPr>
          <p:nvPr/>
        </p:nvSpPr>
        <p:spPr bwMode="auto">
          <a:xfrm>
            <a:off x="7596188" y="5338763"/>
            <a:ext cx="1139825" cy="366712"/>
          </a:xfrm>
          <a:prstGeom prst="rect">
            <a:avLst/>
          </a:prstGeom>
          <a:noFill/>
          <a:ln w="19050">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0011100</a:t>
            </a:r>
          </a:p>
        </p:txBody>
      </p:sp>
    </p:spTree>
    <p:extLst>
      <p:ext uri="{BB962C8B-B14F-4D97-AF65-F5344CB8AC3E}">
        <p14:creationId xmlns:p14="http://schemas.microsoft.com/office/powerpoint/2010/main" val="182781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6984"/>
                                        </p:tgtEl>
                                        <p:attrNameLst>
                                          <p:attrName>style.visibility</p:attrName>
                                        </p:attrNameLst>
                                      </p:cBhvr>
                                      <p:to>
                                        <p:strVal val="visible"/>
                                      </p:to>
                                    </p:set>
                                    <p:animEffect transition="in" filter="wipe(left)">
                                      <p:cBhvr>
                                        <p:cTn id="7" dur="500"/>
                                        <p:tgtEl>
                                          <p:spTgt spid="7569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688"/>
                                        </p:tgtEl>
                                        <p:attrNameLst>
                                          <p:attrName>style.visibility</p:attrName>
                                        </p:attrNameLst>
                                      </p:cBhvr>
                                      <p:to>
                                        <p:strVal val="visible"/>
                                      </p:to>
                                    </p:set>
                                    <p:animEffect transition="in" filter="wipe(left)">
                                      <p:cBhvr>
                                        <p:cTn id="12" dur="500"/>
                                        <p:tgtEl>
                                          <p:spTgt spid="7576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021"/>
                                        </p:tgtEl>
                                        <p:attrNameLst>
                                          <p:attrName>style.visibility</p:attrName>
                                        </p:attrNameLst>
                                      </p:cBhvr>
                                      <p:to>
                                        <p:strVal val="visible"/>
                                      </p:to>
                                    </p:set>
                                    <p:animEffect transition="in" filter="wipe(left)">
                                      <p:cBhvr>
                                        <p:cTn id="17" dur="500"/>
                                        <p:tgtEl>
                                          <p:spTgt spid="7570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57733"/>
                                        </p:tgtEl>
                                        <p:attrNameLst>
                                          <p:attrName>style.visibility</p:attrName>
                                        </p:attrNameLst>
                                      </p:cBhvr>
                                      <p:to>
                                        <p:strVal val="visible"/>
                                      </p:to>
                                    </p:set>
                                    <p:animEffect transition="in" filter="wipe(left)">
                                      <p:cBhvr>
                                        <p:cTn id="22" dur="500"/>
                                        <p:tgtEl>
                                          <p:spTgt spid="7577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57685"/>
                                        </p:tgtEl>
                                        <p:attrNameLst>
                                          <p:attrName>style.visibility</p:attrName>
                                        </p:attrNameLst>
                                      </p:cBhvr>
                                      <p:to>
                                        <p:strVal val="visible"/>
                                      </p:to>
                                    </p:set>
                                    <p:animEffect transition="in" filter="wipe(left)">
                                      <p:cBhvr>
                                        <p:cTn id="27" dur="500"/>
                                        <p:tgtEl>
                                          <p:spTgt spid="7576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57734"/>
                                        </p:tgtEl>
                                        <p:attrNameLst>
                                          <p:attrName>style.visibility</p:attrName>
                                        </p:attrNameLst>
                                      </p:cBhvr>
                                      <p:to>
                                        <p:strVal val="visible"/>
                                      </p:to>
                                    </p:set>
                                    <p:animEffect transition="in" filter="wipe(left)">
                                      <p:cBhvr>
                                        <p:cTn id="32" dur="500"/>
                                        <p:tgtEl>
                                          <p:spTgt spid="7577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57686"/>
                                        </p:tgtEl>
                                        <p:attrNameLst>
                                          <p:attrName>style.visibility</p:attrName>
                                        </p:attrNameLst>
                                      </p:cBhvr>
                                      <p:to>
                                        <p:strVal val="visible"/>
                                      </p:to>
                                    </p:set>
                                    <p:animEffect transition="in" filter="wipe(left)">
                                      <p:cBhvr>
                                        <p:cTn id="37" dur="500"/>
                                        <p:tgtEl>
                                          <p:spTgt spid="75768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57735"/>
                                        </p:tgtEl>
                                        <p:attrNameLst>
                                          <p:attrName>style.visibility</p:attrName>
                                        </p:attrNameLst>
                                      </p:cBhvr>
                                      <p:to>
                                        <p:strVal val="visible"/>
                                      </p:to>
                                    </p:set>
                                    <p:animEffect transition="in" filter="wipe(left)">
                                      <p:cBhvr>
                                        <p:cTn id="42" dur="500"/>
                                        <p:tgtEl>
                                          <p:spTgt spid="7577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57687"/>
                                        </p:tgtEl>
                                        <p:attrNameLst>
                                          <p:attrName>style.visibility</p:attrName>
                                        </p:attrNameLst>
                                      </p:cBhvr>
                                      <p:to>
                                        <p:strVal val="visible"/>
                                      </p:to>
                                    </p:set>
                                    <p:animEffect transition="in" filter="wipe(left)">
                                      <p:cBhvr>
                                        <p:cTn id="47" dur="500"/>
                                        <p:tgtEl>
                                          <p:spTgt spid="75768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57736"/>
                                        </p:tgtEl>
                                        <p:attrNameLst>
                                          <p:attrName>style.visibility</p:attrName>
                                        </p:attrNameLst>
                                      </p:cBhvr>
                                      <p:to>
                                        <p:strVal val="visible"/>
                                      </p:to>
                                    </p:set>
                                    <p:animEffect transition="in" filter="wipe(left)">
                                      <p:cBhvr>
                                        <p:cTn id="52" dur="500"/>
                                        <p:tgtEl>
                                          <p:spTgt spid="757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984" grpId="0"/>
      <p:bldP spid="757021" grpId="0"/>
      <p:bldP spid="757685" grpId="0"/>
      <p:bldP spid="757686" grpId="0"/>
      <p:bldP spid="757687" grpId="0"/>
      <p:bldP spid="757688" grpId="0"/>
      <p:bldP spid="757733" grpId="0"/>
      <p:bldP spid="757734" grpId="0"/>
      <p:bldP spid="757735" grpId="0"/>
      <p:bldP spid="75773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页脚占位符 5"/>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86" name="灯片编号占位符 6"/>
          <p:cNvSpPr>
            <a:spLocks noGrp="1"/>
          </p:cNvSpPr>
          <p:nvPr>
            <p:ph type="sldNum" sz="quarter" idx="12"/>
          </p:nvPr>
        </p:nvSpPr>
        <p:spPr/>
        <p:txBody>
          <a:bodyPr/>
          <a:lstStyle/>
          <a:p>
            <a:fld id="{0BA217EB-FFA6-4A66-825B-FA45A440E437}" type="slidenum">
              <a:rPr lang="en-US" altLang="zh-CN"/>
              <a:pPr/>
              <a:t>33</a:t>
            </a:fld>
            <a:endParaRPr lang="en-US" altLang="zh-CN"/>
          </a:p>
        </p:txBody>
      </p:sp>
      <p:graphicFrame>
        <p:nvGraphicFramePr>
          <p:cNvPr id="761942" name="Group 86"/>
          <p:cNvGraphicFramePr>
            <a:graphicFrameLocks noGrp="1"/>
          </p:cNvGraphicFramePr>
          <p:nvPr>
            <p:ph sz="quarter" idx="13"/>
          </p:nvPr>
        </p:nvGraphicFramePr>
        <p:xfrm>
          <a:off x="900113" y="1844675"/>
          <a:ext cx="7843837" cy="3967164"/>
        </p:xfrm>
        <a:graphic>
          <a:graphicData uri="http://schemas.openxmlformats.org/drawingml/2006/table">
            <a:tbl>
              <a:tblPr/>
              <a:tblGrid>
                <a:gridCol w="384175">
                  <a:extLst>
                    <a:ext uri="{9D8B030D-6E8A-4147-A177-3AD203B41FA5}">
                      <a16:colId xmlns:a16="http://schemas.microsoft.com/office/drawing/2014/main" val="20000"/>
                    </a:ext>
                  </a:extLst>
                </a:gridCol>
                <a:gridCol w="839787">
                  <a:extLst>
                    <a:ext uri="{9D8B030D-6E8A-4147-A177-3AD203B41FA5}">
                      <a16:colId xmlns:a16="http://schemas.microsoft.com/office/drawing/2014/main" val="20001"/>
                    </a:ext>
                  </a:extLst>
                </a:gridCol>
                <a:gridCol w="1103313">
                  <a:extLst>
                    <a:ext uri="{9D8B030D-6E8A-4147-A177-3AD203B41FA5}">
                      <a16:colId xmlns:a16="http://schemas.microsoft.com/office/drawing/2014/main" val="20002"/>
                    </a:ext>
                  </a:extLst>
                </a:gridCol>
                <a:gridCol w="1103312">
                  <a:extLst>
                    <a:ext uri="{9D8B030D-6E8A-4147-A177-3AD203B41FA5}">
                      <a16:colId xmlns:a16="http://schemas.microsoft.com/office/drawing/2014/main" val="20003"/>
                    </a:ext>
                  </a:extLst>
                </a:gridCol>
                <a:gridCol w="1103313">
                  <a:extLst>
                    <a:ext uri="{9D8B030D-6E8A-4147-A177-3AD203B41FA5}">
                      <a16:colId xmlns:a16="http://schemas.microsoft.com/office/drawing/2014/main" val="20004"/>
                    </a:ext>
                  </a:extLst>
                </a:gridCol>
                <a:gridCol w="1103312">
                  <a:extLst>
                    <a:ext uri="{9D8B030D-6E8A-4147-A177-3AD203B41FA5}">
                      <a16:colId xmlns:a16="http://schemas.microsoft.com/office/drawing/2014/main" val="20005"/>
                    </a:ext>
                  </a:extLst>
                </a:gridCol>
                <a:gridCol w="1103313">
                  <a:extLst>
                    <a:ext uri="{9D8B030D-6E8A-4147-A177-3AD203B41FA5}">
                      <a16:colId xmlns:a16="http://schemas.microsoft.com/office/drawing/2014/main" val="20006"/>
                    </a:ext>
                  </a:extLst>
                </a:gridCol>
                <a:gridCol w="1103312">
                  <a:extLst>
                    <a:ext uri="{9D8B030D-6E8A-4147-A177-3AD203B41FA5}">
                      <a16:colId xmlns:a16="http://schemas.microsoft.com/office/drawing/2014/main" val="20007"/>
                    </a:ext>
                  </a:extLst>
                </a:gridCol>
              </a:tblGrid>
              <a:tr h="5603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已知量</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第</a:t>
                      </a: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次</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第</a:t>
                      </a: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次</a:t>
                      </a:r>
                    </a:p>
                  </a:txBody>
                  <a:tcPr marL="36000" marR="36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6064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前驱</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gen[B]</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kill[B]</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in[B]</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out[B]</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in[B]</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out[B]</a:t>
                      </a: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1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B</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rPr>
                        <a:t>1</a:t>
                      </a: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rgbClr val="0033CC"/>
                          </a:solidFill>
                          <a:effectLst/>
                          <a:latin typeface="Courier New" pitchFamily="49" charset="0"/>
                          <a:ea typeface="楷体_GB2312" pitchFamily="49" charset="-122"/>
                        </a:rPr>
                        <a:t>B</a:t>
                      </a:r>
                      <a:r>
                        <a:rPr kumimoji="0" lang="en-US" altLang="zh-CN" sz="1800" b="1" i="0" u="none" strike="noStrike" cap="none" normalizeH="0" baseline="-25000">
                          <a:ln>
                            <a:noFill/>
                          </a:ln>
                          <a:solidFill>
                            <a:srgbClr val="0033CC"/>
                          </a:solidFill>
                          <a:effectLst/>
                          <a:latin typeface="Courier New" pitchFamily="49" charset="0"/>
                          <a:ea typeface="楷体_GB2312" pitchFamily="49" charset="-122"/>
                        </a:rPr>
                        <a:t>2</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1100000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0011100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1100000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88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B</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rPr>
                        <a:t>2</a:t>
                      </a: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rgbClr val="0033CC"/>
                          </a:solidFill>
                          <a:effectLst/>
                          <a:latin typeface="Courier New" pitchFamily="49" charset="0"/>
                          <a:ea typeface="楷体_GB2312" pitchFamily="49" charset="-122"/>
                        </a:rPr>
                        <a:t>B</a:t>
                      </a:r>
                      <a:r>
                        <a:rPr kumimoji="0" lang="en-US" altLang="zh-CN" sz="1800" b="1" i="0" u="none" strike="noStrike" cap="none" normalizeH="0" baseline="-25000">
                          <a:ln>
                            <a:noFill/>
                          </a:ln>
                          <a:solidFill>
                            <a:srgbClr val="0033CC"/>
                          </a:solidFill>
                          <a:effectLst/>
                          <a:latin typeface="Courier New" pitchFamily="49" charset="0"/>
                          <a:ea typeface="楷体_GB2312" pitchFamily="49" charset="-122"/>
                        </a:rPr>
                        <a:t>1 </a:t>
                      </a:r>
                      <a:r>
                        <a:rPr kumimoji="0" lang="en-US" altLang="zh-CN" sz="1800" b="1" i="0" u="none" strike="noStrike" cap="none" normalizeH="0" baseline="0">
                          <a:ln>
                            <a:noFill/>
                          </a:ln>
                          <a:solidFill>
                            <a:srgbClr val="0033CC"/>
                          </a:solidFill>
                          <a:effectLst/>
                          <a:latin typeface="Courier New" pitchFamily="49" charset="0"/>
                          <a:ea typeface="楷体_GB2312" pitchFamily="49" charset="-122"/>
                        </a:rPr>
                        <a:t>B</a:t>
                      </a:r>
                      <a:r>
                        <a:rPr kumimoji="0" lang="en-US" altLang="zh-CN" sz="1800" b="1" i="0" u="none" strike="noStrike" cap="none" normalizeH="0" baseline="-25000">
                          <a:ln>
                            <a:noFill/>
                          </a:ln>
                          <a:solidFill>
                            <a:srgbClr val="0033CC"/>
                          </a:solidFill>
                          <a:effectLst/>
                          <a:latin typeface="Courier New" pitchFamily="49" charset="0"/>
                          <a:ea typeface="楷体_GB2312" pitchFamily="49" charset="-122"/>
                        </a:rPr>
                        <a:t>5</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1000000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1100000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0110000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03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B</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rPr>
                        <a:t>3</a:t>
                      </a: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rgbClr val="0033CC"/>
                          </a:solidFill>
                          <a:effectLst/>
                          <a:latin typeface="Courier New" pitchFamily="49" charset="0"/>
                          <a:ea typeface="楷体_GB2312" pitchFamily="49" charset="-122"/>
                        </a:rPr>
                        <a:t>B</a:t>
                      </a:r>
                      <a:r>
                        <a:rPr kumimoji="0" lang="en-US" altLang="zh-CN" sz="1800" b="1" i="0" u="none" strike="noStrike" cap="none" normalizeH="0" baseline="-25000">
                          <a:ln>
                            <a:noFill/>
                          </a:ln>
                          <a:solidFill>
                            <a:srgbClr val="0033CC"/>
                          </a:solidFill>
                          <a:effectLst/>
                          <a:latin typeface="Courier New" pitchFamily="49" charset="0"/>
                          <a:ea typeface="楷体_GB2312" pitchFamily="49" charset="-122"/>
                        </a:rPr>
                        <a:t>2</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0001000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0100100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0110000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0011000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88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B</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rPr>
                        <a:t>4</a:t>
                      </a: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rgbClr val="0033CC"/>
                          </a:solidFill>
                          <a:effectLst/>
                          <a:latin typeface="Courier New" pitchFamily="49" charset="0"/>
                          <a:ea typeface="楷体_GB2312" pitchFamily="49" charset="-122"/>
                        </a:rPr>
                        <a:t>B</a:t>
                      </a:r>
                      <a:r>
                        <a:rPr kumimoji="0" lang="en-US" altLang="zh-CN" sz="1800" b="1" i="0" u="none" strike="noStrike" cap="none" normalizeH="0" baseline="-25000">
                          <a:ln>
                            <a:noFill/>
                          </a:ln>
                          <a:solidFill>
                            <a:srgbClr val="0033CC"/>
                          </a:solidFill>
                          <a:effectLst/>
                          <a:latin typeface="Courier New" pitchFamily="49" charset="0"/>
                          <a:ea typeface="楷体_GB2312" pitchFamily="49" charset="-122"/>
                        </a:rPr>
                        <a:t>3</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0000100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0101000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0011000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0010100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03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B</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rPr>
                        <a:t>5</a:t>
                      </a: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rgbClr val="0033CC"/>
                          </a:solidFill>
                          <a:effectLst/>
                          <a:latin typeface="Courier New" pitchFamily="49" charset="0"/>
                          <a:ea typeface="楷体_GB2312" pitchFamily="49" charset="-122"/>
                        </a:rPr>
                        <a:t>B</a:t>
                      </a:r>
                      <a:r>
                        <a:rPr kumimoji="0" lang="en-US" altLang="zh-CN" sz="1800" b="1" i="0" u="none" strike="noStrike" cap="none" normalizeH="0" baseline="-25000">
                          <a:ln>
                            <a:noFill/>
                          </a:ln>
                          <a:solidFill>
                            <a:srgbClr val="0033CC"/>
                          </a:solidFill>
                          <a:effectLst/>
                          <a:latin typeface="Courier New" pitchFamily="49" charset="0"/>
                          <a:ea typeface="楷体_GB2312" pitchFamily="49" charset="-122"/>
                        </a:rPr>
                        <a:t>3 </a:t>
                      </a:r>
                      <a:r>
                        <a:rPr kumimoji="0" lang="en-US" altLang="zh-CN" sz="1800" b="1" i="0" u="none" strike="noStrike" cap="none" normalizeH="0" baseline="0">
                          <a:ln>
                            <a:noFill/>
                          </a:ln>
                          <a:solidFill>
                            <a:srgbClr val="0033CC"/>
                          </a:solidFill>
                          <a:effectLst/>
                          <a:latin typeface="Courier New" pitchFamily="49" charset="0"/>
                          <a:ea typeface="楷体_GB2312" pitchFamily="49" charset="-122"/>
                        </a:rPr>
                        <a:t>B</a:t>
                      </a:r>
                      <a:r>
                        <a:rPr kumimoji="0" lang="en-US" altLang="zh-CN" sz="1800" b="1" i="0" u="none" strike="noStrike" cap="none" normalizeH="0" baseline="-25000">
                          <a:ln>
                            <a:noFill/>
                          </a:ln>
                          <a:solidFill>
                            <a:srgbClr val="0033CC"/>
                          </a:solidFill>
                          <a:effectLst/>
                          <a:latin typeface="Courier New" pitchFamily="49" charset="0"/>
                          <a:ea typeface="楷体_GB2312" pitchFamily="49" charset="-122"/>
                        </a:rPr>
                        <a:t>4</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0000000</a:t>
                      </a:r>
                      <a:endParaRPr kumimoji="0" lang="el-GR" altLang="zh-CN" sz="1800" b="1" i="0" u="none" strike="noStrike" cap="none" normalizeH="0" baseline="0">
                        <a:ln>
                          <a:noFill/>
                        </a:ln>
                        <a:solidFill>
                          <a:schemeClr val="tx1"/>
                        </a:solidFill>
                        <a:effectLst/>
                        <a:latin typeface="Courier New" pitchFamily="49" charset="0"/>
                        <a:ea typeface="楷体_GB2312" pitchFamily="49" charset="-122"/>
                        <a:cs typeface="Arial" charset="0"/>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0000000</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Arial" charset="0"/>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0011100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0011100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61928" name="Rectangle 72"/>
          <p:cNvSpPr>
            <a:spLocks noChangeArrowheads="1"/>
          </p:cNvSpPr>
          <p:nvPr/>
        </p:nvSpPr>
        <p:spPr bwMode="auto">
          <a:xfrm>
            <a:off x="6516688" y="3098800"/>
            <a:ext cx="1139825" cy="366713"/>
          </a:xfrm>
          <a:prstGeom prst="rect">
            <a:avLst/>
          </a:prstGeom>
          <a:noFill/>
          <a:ln w="19050">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0110000</a:t>
            </a:r>
          </a:p>
        </p:txBody>
      </p:sp>
      <p:sp>
        <p:nvSpPr>
          <p:cNvPr id="761929" name="Rectangle 73"/>
          <p:cNvSpPr>
            <a:spLocks noChangeArrowheads="1"/>
          </p:cNvSpPr>
          <p:nvPr/>
        </p:nvSpPr>
        <p:spPr bwMode="auto">
          <a:xfrm>
            <a:off x="1042988" y="981075"/>
            <a:ext cx="5834062" cy="646331"/>
          </a:xfrm>
          <a:prstGeom prst="rect">
            <a:avLst/>
          </a:prstGeom>
          <a:noFill/>
          <a:ln w="19050">
            <a:noFill/>
            <a:miter lim="800000"/>
            <a:headEnd/>
            <a:tailEnd/>
          </a:ln>
          <a:effectLst/>
        </p:spPr>
        <p:txBody>
          <a:bodyPr>
            <a:spAutoFit/>
          </a:bodyPr>
          <a:lstStyle/>
          <a:p>
            <a:pPr algn="l"/>
            <a:r>
              <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in[B</a:t>
            </a:r>
            <a:r>
              <a:rPr lang="en-US" altLang="zh-CN" baseline="-250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 </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∪out[p];  (</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pP</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[B</a:t>
            </a:r>
            <a:r>
              <a:rPr lang="en-US" altLang="zh-CN" sz="1800" baseline="-250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a:t>
            </a:r>
            <a:endPar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endParaRPr>
          </a:p>
          <a:p>
            <a:pPr algn="l"/>
            <a:r>
              <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out[B</a:t>
            </a:r>
            <a:r>
              <a:rPr lang="en-US" altLang="zh-CN" baseline="-250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]:=(in[B</a:t>
            </a:r>
            <a:r>
              <a:rPr lang="en-US" altLang="zh-CN" baseline="-250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]-kill[B</a:t>
            </a:r>
            <a:r>
              <a:rPr lang="en-US" altLang="zh-CN" baseline="-250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 ∪ gen[B</a:t>
            </a:r>
            <a:r>
              <a:rPr lang="en-US" altLang="zh-CN" baseline="-250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a:t>
            </a:r>
          </a:p>
        </p:txBody>
      </p:sp>
      <p:sp>
        <p:nvSpPr>
          <p:cNvPr id="761930" name="Rectangle 74"/>
          <p:cNvSpPr>
            <a:spLocks noChangeArrowheads="1"/>
          </p:cNvSpPr>
          <p:nvPr/>
        </p:nvSpPr>
        <p:spPr bwMode="auto">
          <a:xfrm>
            <a:off x="6516688" y="3657600"/>
            <a:ext cx="1139825" cy="366713"/>
          </a:xfrm>
          <a:prstGeom prst="rect">
            <a:avLst/>
          </a:prstGeom>
          <a:noFill/>
          <a:ln w="19050">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1111100</a:t>
            </a:r>
          </a:p>
        </p:txBody>
      </p:sp>
      <p:sp>
        <p:nvSpPr>
          <p:cNvPr id="761932" name="Rectangle 76"/>
          <p:cNvSpPr>
            <a:spLocks noChangeArrowheads="1"/>
          </p:cNvSpPr>
          <p:nvPr/>
        </p:nvSpPr>
        <p:spPr bwMode="auto">
          <a:xfrm>
            <a:off x="6516688" y="4217988"/>
            <a:ext cx="1139825" cy="366712"/>
          </a:xfrm>
          <a:prstGeom prst="rect">
            <a:avLst/>
          </a:prstGeom>
          <a:noFill/>
          <a:ln w="19050">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0110000</a:t>
            </a:r>
          </a:p>
        </p:txBody>
      </p:sp>
      <p:sp>
        <p:nvSpPr>
          <p:cNvPr id="761933" name="Rectangle 77"/>
          <p:cNvSpPr>
            <a:spLocks noChangeArrowheads="1"/>
          </p:cNvSpPr>
          <p:nvPr/>
        </p:nvSpPr>
        <p:spPr bwMode="auto">
          <a:xfrm>
            <a:off x="6516688" y="4778375"/>
            <a:ext cx="1139825" cy="366713"/>
          </a:xfrm>
          <a:prstGeom prst="rect">
            <a:avLst/>
          </a:prstGeom>
          <a:noFill/>
          <a:ln w="19050">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0011000</a:t>
            </a:r>
          </a:p>
        </p:txBody>
      </p:sp>
      <p:sp>
        <p:nvSpPr>
          <p:cNvPr id="761934" name="Rectangle 78"/>
          <p:cNvSpPr>
            <a:spLocks noChangeArrowheads="1"/>
          </p:cNvSpPr>
          <p:nvPr/>
        </p:nvSpPr>
        <p:spPr bwMode="auto">
          <a:xfrm>
            <a:off x="6516688" y="5338763"/>
            <a:ext cx="1139825" cy="366712"/>
          </a:xfrm>
          <a:prstGeom prst="rect">
            <a:avLst/>
          </a:prstGeom>
          <a:noFill/>
          <a:ln w="19050">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0011100</a:t>
            </a:r>
          </a:p>
        </p:txBody>
      </p:sp>
      <p:sp>
        <p:nvSpPr>
          <p:cNvPr id="761935" name="Rectangle 79"/>
          <p:cNvSpPr>
            <a:spLocks noChangeArrowheads="1"/>
          </p:cNvSpPr>
          <p:nvPr/>
        </p:nvSpPr>
        <p:spPr bwMode="auto">
          <a:xfrm>
            <a:off x="7596188" y="3098800"/>
            <a:ext cx="1139825" cy="366713"/>
          </a:xfrm>
          <a:prstGeom prst="rect">
            <a:avLst/>
          </a:prstGeom>
          <a:noFill/>
          <a:ln w="19050">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1100000</a:t>
            </a:r>
          </a:p>
        </p:txBody>
      </p:sp>
      <p:sp>
        <p:nvSpPr>
          <p:cNvPr id="761936" name="Rectangle 80"/>
          <p:cNvSpPr>
            <a:spLocks noChangeArrowheads="1"/>
          </p:cNvSpPr>
          <p:nvPr/>
        </p:nvSpPr>
        <p:spPr bwMode="auto">
          <a:xfrm>
            <a:off x="7596188" y="3657600"/>
            <a:ext cx="1139825" cy="366713"/>
          </a:xfrm>
          <a:prstGeom prst="rect">
            <a:avLst/>
          </a:prstGeom>
          <a:noFill/>
          <a:ln w="19050">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0111100</a:t>
            </a:r>
          </a:p>
        </p:txBody>
      </p:sp>
      <p:sp>
        <p:nvSpPr>
          <p:cNvPr id="761937" name="Rectangle 81"/>
          <p:cNvSpPr>
            <a:spLocks noChangeArrowheads="1"/>
          </p:cNvSpPr>
          <p:nvPr/>
        </p:nvSpPr>
        <p:spPr bwMode="auto">
          <a:xfrm>
            <a:off x="7596188" y="4217988"/>
            <a:ext cx="1139825" cy="366712"/>
          </a:xfrm>
          <a:prstGeom prst="rect">
            <a:avLst/>
          </a:prstGeom>
          <a:noFill/>
          <a:ln w="19050">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0011000</a:t>
            </a:r>
          </a:p>
        </p:txBody>
      </p:sp>
      <p:sp>
        <p:nvSpPr>
          <p:cNvPr id="761938" name="Rectangle 82"/>
          <p:cNvSpPr>
            <a:spLocks noChangeArrowheads="1"/>
          </p:cNvSpPr>
          <p:nvPr/>
        </p:nvSpPr>
        <p:spPr bwMode="auto">
          <a:xfrm>
            <a:off x="7596188" y="4778375"/>
            <a:ext cx="1139825" cy="366713"/>
          </a:xfrm>
          <a:prstGeom prst="rect">
            <a:avLst/>
          </a:prstGeom>
          <a:noFill/>
          <a:ln w="19050">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0010100</a:t>
            </a:r>
          </a:p>
        </p:txBody>
      </p:sp>
      <p:sp>
        <p:nvSpPr>
          <p:cNvPr id="761939" name="Rectangle 83"/>
          <p:cNvSpPr>
            <a:spLocks noChangeArrowheads="1"/>
          </p:cNvSpPr>
          <p:nvPr/>
        </p:nvSpPr>
        <p:spPr bwMode="auto">
          <a:xfrm>
            <a:off x="7596188" y="5338763"/>
            <a:ext cx="1139825" cy="366712"/>
          </a:xfrm>
          <a:prstGeom prst="rect">
            <a:avLst/>
          </a:prstGeom>
          <a:noFill/>
          <a:ln w="19050">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0011100</a:t>
            </a:r>
          </a:p>
        </p:txBody>
      </p:sp>
      <p:sp>
        <p:nvSpPr>
          <p:cNvPr id="17" name="Oval 948">
            <a:hlinkClick r:id="rId2" action="ppaction://hlinksldjump" tooltip="可规约前缀图"/>
            <a:extLst>
              <a:ext uri="{FF2B5EF4-FFF2-40B4-BE49-F238E27FC236}">
                <a16:creationId xmlns:a16="http://schemas.microsoft.com/office/drawing/2014/main" id="{059750C4-6F9E-4C93-A2FD-BB69B61BF612}"/>
              </a:ext>
            </a:extLst>
          </p:cNvPr>
          <p:cNvSpPr>
            <a:spLocks noChangeArrowheads="1"/>
          </p:cNvSpPr>
          <p:nvPr/>
        </p:nvSpPr>
        <p:spPr bwMode="auto">
          <a:xfrm>
            <a:off x="7740352" y="920984"/>
            <a:ext cx="432000" cy="432792"/>
          </a:xfrm>
          <a:prstGeom prst="ellipse">
            <a:avLst/>
          </a:prstGeom>
          <a:solidFill>
            <a:schemeClr val="accent6">
              <a:lumMod val="20000"/>
              <a:lumOff val="80000"/>
              <a:alpha val="50000"/>
            </a:schemeClr>
          </a:solidFill>
          <a:ln w="19050" algn="ctr">
            <a:solidFill>
              <a:schemeClr val="accent6">
                <a:lumMod val="75000"/>
              </a:schemeClr>
            </a:solidFill>
            <a:miter lim="800000"/>
            <a:headEnd/>
            <a:tailEnd/>
          </a:ln>
          <a:effectLst/>
        </p:spPr>
        <p:txBody>
          <a:bodyPr anchor="ctr">
            <a:spAutoFit/>
          </a:bodyPr>
          <a:lstStyle/>
          <a:p>
            <a:r>
              <a:rPr lang="zh-CN" altLang="en-US" sz="1400" dirty="0">
                <a:solidFill>
                  <a:schemeClr val="tx1"/>
                </a:solidFill>
                <a:effectLst>
                  <a:outerShdw blurRad="38100" dist="38100" dir="2700000" algn="tl">
                    <a:srgbClr val="FFFFFF"/>
                  </a:outerShdw>
                </a:effectLst>
                <a:latin typeface="+mn-ea"/>
                <a:ea typeface="+mn-ea"/>
                <a:cs typeface="Courier New" panose="02070309020205020404" pitchFamily="49" charset="0"/>
              </a:rPr>
              <a:t>图</a:t>
            </a:r>
          </a:p>
        </p:txBody>
      </p:sp>
    </p:spTree>
    <p:extLst>
      <p:ext uri="{BB962C8B-B14F-4D97-AF65-F5344CB8AC3E}">
        <p14:creationId xmlns:p14="http://schemas.microsoft.com/office/powerpoint/2010/main" val="303412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1928"/>
                                        </p:tgtEl>
                                        <p:attrNameLst>
                                          <p:attrName>style.visibility</p:attrName>
                                        </p:attrNameLst>
                                      </p:cBhvr>
                                      <p:to>
                                        <p:strVal val="visible"/>
                                      </p:to>
                                    </p:set>
                                    <p:animEffect transition="in" filter="wipe(left)">
                                      <p:cBhvr>
                                        <p:cTn id="7" dur="500"/>
                                        <p:tgtEl>
                                          <p:spTgt spid="7619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1935"/>
                                        </p:tgtEl>
                                        <p:attrNameLst>
                                          <p:attrName>style.visibility</p:attrName>
                                        </p:attrNameLst>
                                      </p:cBhvr>
                                      <p:to>
                                        <p:strVal val="visible"/>
                                      </p:to>
                                    </p:set>
                                    <p:animEffect transition="in" filter="wipe(left)">
                                      <p:cBhvr>
                                        <p:cTn id="12" dur="500"/>
                                        <p:tgtEl>
                                          <p:spTgt spid="7619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1930"/>
                                        </p:tgtEl>
                                        <p:attrNameLst>
                                          <p:attrName>style.visibility</p:attrName>
                                        </p:attrNameLst>
                                      </p:cBhvr>
                                      <p:to>
                                        <p:strVal val="visible"/>
                                      </p:to>
                                    </p:set>
                                    <p:animEffect transition="in" filter="wipe(left)">
                                      <p:cBhvr>
                                        <p:cTn id="17" dur="500"/>
                                        <p:tgtEl>
                                          <p:spTgt spid="7619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1936"/>
                                        </p:tgtEl>
                                        <p:attrNameLst>
                                          <p:attrName>style.visibility</p:attrName>
                                        </p:attrNameLst>
                                      </p:cBhvr>
                                      <p:to>
                                        <p:strVal val="visible"/>
                                      </p:to>
                                    </p:set>
                                    <p:animEffect transition="in" filter="wipe(left)">
                                      <p:cBhvr>
                                        <p:cTn id="22" dur="500"/>
                                        <p:tgtEl>
                                          <p:spTgt spid="7619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1932"/>
                                        </p:tgtEl>
                                        <p:attrNameLst>
                                          <p:attrName>style.visibility</p:attrName>
                                        </p:attrNameLst>
                                      </p:cBhvr>
                                      <p:to>
                                        <p:strVal val="visible"/>
                                      </p:to>
                                    </p:set>
                                    <p:animEffect transition="in" filter="wipe(left)">
                                      <p:cBhvr>
                                        <p:cTn id="27" dur="500"/>
                                        <p:tgtEl>
                                          <p:spTgt spid="7619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61937"/>
                                        </p:tgtEl>
                                        <p:attrNameLst>
                                          <p:attrName>style.visibility</p:attrName>
                                        </p:attrNameLst>
                                      </p:cBhvr>
                                      <p:to>
                                        <p:strVal val="visible"/>
                                      </p:to>
                                    </p:set>
                                    <p:animEffect transition="in" filter="wipe(left)">
                                      <p:cBhvr>
                                        <p:cTn id="32" dur="500"/>
                                        <p:tgtEl>
                                          <p:spTgt spid="76193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1933"/>
                                        </p:tgtEl>
                                        <p:attrNameLst>
                                          <p:attrName>style.visibility</p:attrName>
                                        </p:attrNameLst>
                                      </p:cBhvr>
                                      <p:to>
                                        <p:strVal val="visible"/>
                                      </p:to>
                                    </p:set>
                                    <p:animEffect transition="in" filter="wipe(left)">
                                      <p:cBhvr>
                                        <p:cTn id="37" dur="500"/>
                                        <p:tgtEl>
                                          <p:spTgt spid="7619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61938"/>
                                        </p:tgtEl>
                                        <p:attrNameLst>
                                          <p:attrName>style.visibility</p:attrName>
                                        </p:attrNameLst>
                                      </p:cBhvr>
                                      <p:to>
                                        <p:strVal val="visible"/>
                                      </p:to>
                                    </p:set>
                                    <p:animEffect transition="in" filter="wipe(left)">
                                      <p:cBhvr>
                                        <p:cTn id="42" dur="500"/>
                                        <p:tgtEl>
                                          <p:spTgt spid="76193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61934"/>
                                        </p:tgtEl>
                                        <p:attrNameLst>
                                          <p:attrName>style.visibility</p:attrName>
                                        </p:attrNameLst>
                                      </p:cBhvr>
                                      <p:to>
                                        <p:strVal val="visible"/>
                                      </p:to>
                                    </p:set>
                                    <p:animEffect transition="in" filter="wipe(left)">
                                      <p:cBhvr>
                                        <p:cTn id="47" dur="500"/>
                                        <p:tgtEl>
                                          <p:spTgt spid="76193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61939"/>
                                        </p:tgtEl>
                                        <p:attrNameLst>
                                          <p:attrName>style.visibility</p:attrName>
                                        </p:attrNameLst>
                                      </p:cBhvr>
                                      <p:to>
                                        <p:strVal val="visible"/>
                                      </p:to>
                                    </p:set>
                                    <p:animEffect transition="in" filter="wipe(left)">
                                      <p:cBhvr>
                                        <p:cTn id="52" dur="500"/>
                                        <p:tgtEl>
                                          <p:spTgt spid="761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928" grpId="0"/>
      <p:bldP spid="761930" grpId="0"/>
      <p:bldP spid="761932" grpId="0"/>
      <p:bldP spid="761933" grpId="0"/>
      <p:bldP spid="761934" grpId="0"/>
      <p:bldP spid="761935" grpId="0"/>
      <p:bldP spid="761936" grpId="0"/>
      <p:bldP spid="761937" grpId="0"/>
      <p:bldP spid="761938" grpId="0"/>
      <p:bldP spid="7619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页脚占位符 5"/>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76" name="灯片编号占位符 6"/>
          <p:cNvSpPr>
            <a:spLocks noGrp="1"/>
          </p:cNvSpPr>
          <p:nvPr>
            <p:ph type="sldNum" sz="quarter" idx="12"/>
          </p:nvPr>
        </p:nvSpPr>
        <p:spPr/>
        <p:txBody>
          <a:bodyPr/>
          <a:lstStyle/>
          <a:p>
            <a:fld id="{1A7D6320-6B51-41F9-94AE-9E5C82191BB6}" type="slidenum">
              <a:rPr lang="en-US" altLang="zh-CN"/>
              <a:pPr/>
              <a:t>34</a:t>
            </a:fld>
            <a:endParaRPr lang="en-US" altLang="zh-CN"/>
          </a:p>
        </p:txBody>
      </p:sp>
      <p:graphicFrame>
        <p:nvGraphicFramePr>
          <p:cNvPr id="762964" name="Group 84"/>
          <p:cNvGraphicFramePr>
            <a:graphicFrameLocks noGrp="1"/>
          </p:cNvGraphicFramePr>
          <p:nvPr>
            <p:ph sz="quarter" idx="13"/>
          </p:nvPr>
        </p:nvGraphicFramePr>
        <p:xfrm>
          <a:off x="900113" y="1844675"/>
          <a:ext cx="7843837" cy="3967164"/>
        </p:xfrm>
        <a:graphic>
          <a:graphicData uri="http://schemas.openxmlformats.org/drawingml/2006/table">
            <a:tbl>
              <a:tblPr/>
              <a:tblGrid>
                <a:gridCol w="384175">
                  <a:extLst>
                    <a:ext uri="{9D8B030D-6E8A-4147-A177-3AD203B41FA5}">
                      <a16:colId xmlns:a16="http://schemas.microsoft.com/office/drawing/2014/main" val="20000"/>
                    </a:ext>
                  </a:extLst>
                </a:gridCol>
                <a:gridCol w="839787">
                  <a:extLst>
                    <a:ext uri="{9D8B030D-6E8A-4147-A177-3AD203B41FA5}">
                      <a16:colId xmlns:a16="http://schemas.microsoft.com/office/drawing/2014/main" val="20001"/>
                    </a:ext>
                  </a:extLst>
                </a:gridCol>
                <a:gridCol w="1103313">
                  <a:extLst>
                    <a:ext uri="{9D8B030D-6E8A-4147-A177-3AD203B41FA5}">
                      <a16:colId xmlns:a16="http://schemas.microsoft.com/office/drawing/2014/main" val="20002"/>
                    </a:ext>
                  </a:extLst>
                </a:gridCol>
                <a:gridCol w="1103312">
                  <a:extLst>
                    <a:ext uri="{9D8B030D-6E8A-4147-A177-3AD203B41FA5}">
                      <a16:colId xmlns:a16="http://schemas.microsoft.com/office/drawing/2014/main" val="20003"/>
                    </a:ext>
                  </a:extLst>
                </a:gridCol>
                <a:gridCol w="1103313">
                  <a:extLst>
                    <a:ext uri="{9D8B030D-6E8A-4147-A177-3AD203B41FA5}">
                      <a16:colId xmlns:a16="http://schemas.microsoft.com/office/drawing/2014/main" val="20004"/>
                    </a:ext>
                  </a:extLst>
                </a:gridCol>
                <a:gridCol w="1103312">
                  <a:extLst>
                    <a:ext uri="{9D8B030D-6E8A-4147-A177-3AD203B41FA5}">
                      <a16:colId xmlns:a16="http://schemas.microsoft.com/office/drawing/2014/main" val="20005"/>
                    </a:ext>
                  </a:extLst>
                </a:gridCol>
                <a:gridCol w="1103313">
                  <a:extLst>
                    <a:ext uri="{9D8B030D-6E8A-4147-A177-3AD203B41FA5}">
                      <a16:colId xmlns:a16="http://schemas.microsoft.com/office/drawing/2014/main" val="20006"/>
                    </a:ext>
                  </a:extLst>
                </a:gridCol>
                <a:gridCol w="1103312">
                  <a:extLst>
                    <a:ext uri="{9D8B030D-6E8A-4147-A177-3AD203B41FA5}">
                      <a16:colId xmlns:a16="http://schemas.microsoft.com/office/drawing/2014/main" val="20007"/>
                    </a:ext>
                  </a:extLst>
                </a:gridCol>
              </a:tblGrid>
              <a:tr h="5603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已知量</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第</a:t>
                      </a: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次</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第</a:t>
                      </a: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次</a:t>
                      </a:r>
                    </a:p>
                  </a:txBody>
                  <a:tcPr marL="36000" marR="36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6064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前驱</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gen[B]</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kill[B]</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in[B]</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out[B]</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in[B]</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out[B]</a:t>
                      </a: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1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B</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rPr>
                        <a:t>1</a:t>
                      </a: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rgbClr val="0033CC"/>
                          </a:solidFill>
                          <a:effectLst/>
                          <a:latin typeface="Courier New" pitchFamily="49" charset="0"/>
                          <a:ea typeface="楷体_GB2312" pitchFamily="49" charset="-122"/>
                        </a:rPr>
                        <a:t>B</a:t>
                      </a:r>
                      <a:r>
                        <a:rPr kumimoji="0" lang="en-US" altLang="zh-CN" sz="1800" b="1" i="0" u="none" strike="noStrike" cap="none" normalizeH="0" baseline="-25000">
                          <a:ln>
                            <a:noFill/>
                          </a:ln>
                          <a:solidFill>
                            <a:srgbClr val="0033CC"/>
                          </a:solidFill>
                          <a:effectLst/>
                          <a:latin typeface="Courier New" pitchFamily="49" charset="0"/>
                          <a:ea typeface="楷体_GB2312" pitchFamily="49" charset="-122"/>
                        </a:rPr>
                        <a:t>2</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1100000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0011100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0111100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1100000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0111100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1100000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88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B</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rPr>
                        <a:t>2</a:t>
                      </a: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rgbClr val="0033CC"/>
                          </a:solidFill>
                          <a:effectLst/>
                          <a:latin typeface="Courier New" pitchFamily="49" charset="0"/>
                          <a:ea typeface="楷体_GB2312" pitchFamily="49" charset="-122"/>
                        </a:rPr>
                        <a:t>B</a:t>
                      </a:r>
                      <a:r>
                        <a:rPr kumimoji="0" lang="en-US" altLang="zh-CN" sz="1800" b="1" i="0" u="none" strike="noStrike" cap="none" normalizeH="0" baseline="-25000">
                          <a:ln>
                            <a:noFill/>
                          </a:ln>
                          <a:solidFill>
                            <a:srgbClr val="0033CC"/>
                          </a:solidFill>
                          <a:effectLst/>
                          <a:latin typeface="Courier New" pitchFamily="49" charset="0"/>
                          <a:ea typeface="楷体_GB2312" pitchFamily="49" charset="-122"/>
                        </a:rPr>
                        <a:t>1 </a:t>
                      </a:r>
                      <a:r>
                        <a:rPr kumimoji="0" lang="en-US" altLang="zh-CN" sz="1800" b="1" i="0" u="none" strike="noStrike" cap="none" normalizeH="0" baseline="0">
                          <a:ln>
                            <a:noFill/>
                          </a:ln>
                          <a:solidFill>
                            <a:srgbClr val="0033CC"/>
                          </a:solidFill>
                          <a:effectLst/>
                          <a:latin typeface="Courier New" pitchFamily="49" charset="0"/>
                          <a:ea typeface="楷体_GB2312" pitchFamily="49" charset="-122"/>
                        </a:rPr>
                        <a:t>B</a:t>
                      </a:r>
                      <a:r>
                        <a:rPr kumimoji="0" lang="en-US" altLang="zh-CN" sz="1800" b="1" i="0" u="none" strike="noStrike" cap="none" normalizeH="0" baseline="-25000">
                          <a:ln>
                            <a:noFill/>
                          </a:ln>
                          <a:solidFill>
                            <a:srgbClr val="0033CC"/>
                          </a:solidFill>
                          <a:effectLst/>
                          <a:latin typeface="Courier New" pitchFamily="49" charset="0"/>
                          <a:ea typeface="楷体_GB2312" pitchFamily="49" charset="-122"/>
                        </a:rPr>
                        <a:t>5</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1000000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1111100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0111100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1111100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0111100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03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B</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rPr>
                        <a:t>3</a:t>
                      </a: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rgbClr val="0033CC"/>
                          </a:solidFill>
                          <a:effectLst/>
                          <a:latin typeface="Courier New" pitchFamily="49" charset="0"/>
                          <a:ea typeface="楷体_GB2312" pitchFamily="49" charset="-122"/>
                        </a:rPr>
                        <a:t>B</a:t>
                      </a:r>
                      <a:r>
                        <a:rPr kumimoji="0" lang="en-US" altLang="zh-CN" sz="1800" b="1" i="0" u="none" strike="noStrike" cap="none" normalizeH="0" baseline="-25000">
                          <a:ln>
                            <a:noFill/>
                          </a:ln>
                          <a:solidFill>
                            <a:srgbClr val="0033CC"/>
                          </a:solidFill>
                          <a:effectLst/>
                          <a:latin typeface="Courier New" pitchFamily="49" charset="0"/>
                          <a:ea typeface="楷体_GB2312" pitchFamily="49" charset="-122"/>
                        </a:rPr>
                        <a:t>2</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0001000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0100100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0111100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0011000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0111100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0011000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88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B</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rPr>
                        <a:t>4</a:t>
                      </a: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rgbClr val="0033CC"/>
                          </a:solidFill>
                          <a:effectLst/>
                          <a:latin typeface="Courier New" pitchFamily="49" charset="0"/>
                          <a:ea typeface="楷体_GB2312" pitchFamily="49" charset="-122"/>
                        </a:rPr>
                        <a:t>B</a:t>
                      </a:r>
                      <a:r>
                        <a:rPr kumimoji="0" lang="en-US" altLang="zh-CN" sz="1800" b="1" i="0" u="none" strike="noStrike" cap="none" normalizeH="0" baseline="-25000">
                          <a:ln>
                            <a:noFill/>
                          </a:ln>
                          <a:solidFill>
                            <a:srgbClr val="0033CC"/>
                          </a:solidFill>
                          <a:effectLst/>
                          <a:latin typeface="Courier New" pitchFamily="49" charset="0"/>
                          <a:ea typeface="楷体_GB2312" pitchFamily="49" charset="-122"/>
                        </a:rPr>
                        <a:t>3</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0000100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0101000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0011000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0010100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0011000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0010100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03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B</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rPr>
                        <a:t>5</a:t>
                      </a: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rgbClr val="0033CC"/>
                          </a:solidFill>
                          <a:effectLst/>
                          <a:latin typeface="Courier New" pitchFamily="49" charset="0"/>
                          <a:ea typeface="楷体_GB2312" pitchFamily="49" charset="-122"/>
                        </a:rPr>
                        <a:t>B</a:t>
                      </a:r>
                      <a:r>
                        <a:rPr kumimoji="0" lang="en-US" altLang="zh-CN" sz="1800" b="1" i="0" u="none" strike="noStrike" cap="none" normalizeH="0" baseline="-25000">
                          <a:ln>
                            <a:noFill/>
                          </a:ln>
                          <a:solidFill>
                            <a:srgbClr val="0033CC"/>
                          </a:solidFill>
                          <a:effectLst/>
                          <a:latin typeface="Courier New" pitchFamily="49" charset="0"/>
                          <a:ea typeface="楷体_GB2312" pitchFamily="49" charset="-122"/>
                        </a:rPr>
                        <a:t>3 </a:t>
                      </a:r>
                      <a:r>
                        <a:rPr kumimoji="0" lang="en-US" altLang="zh-CN" sz="1800" b="1" i="0" u="none" strike="noStrike" cap="none" normalizeH="0" baseline="0">
                          <a:ln>
                            <a:noFill/>
                          </a:ln>
                          <a:solidFill>
                            <a:srgbClr val="0033CC"/>
                          </a:solidFill>
                          <a:effectLst/>
                          <a:latin typeface="Courier New" pitchFamily="49" charset="0"/>
                          <a:ea typeface="楷体_GB2312" pitchFamily="49" charset="-122"/>
                        </a:rPr>
                        <a:t>B</a:t>
                      </a:r>
                      <a:r>
                        <a:rPr kumimoji="0" lang="en-US" altLang="zh-CN" sz="1800" b="1" i="0" u="none" strike="noStrike" cap="none" normalizeH="0" baseline="-25000">
                          <a:ln>
                            <a:noFill/>
                          </a:ln>
                          <a:solidFill>
                            <a:srgbClr val="0033CC"/>
                          </a:solidFill>
                          <a:effectLst/>
                          <a:latin typeface="Courier New" pitchFamily="49" charset="0"/>
                          <a:ea typeface="楷体_GB2312" pitchFamily="49" charset="-122"/>
                        </a:rPr>
                        <a:t>4</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0000000</a:t>
                      </a:r>
                      <a:endParaRPr kumimoji="0" lang="el-GR" altLang="zh-CN" sz="1800" b="1" i="0" u="none" strike="noStrike" cap="none" normalizeH="0" baseline="0">
                        <a:ln>
                          <a:noFill/>
                        </a:ln>
                        <a:solidFill>
                          <a:schemeClr val="tx1"/>
                        </a:solidFill>
                        <a:effectLst/>
                        <a:latin typeface="Courier New" pitchFamily="49" charset="0"/>
                        <a:ea typeface="楷体_GB2312" pitchFamily="49" charset="-122"/>
                        <a:cs typeface="Arial" charset="0"/>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0000000</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Arial" charset="0"/>
                      </a:endParaRP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0011100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0011100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0011100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0011100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62953" name="Rectangle 73"/>
          <p:cNvSpPr>
            <a:spLocks noChangeArrowheads="1"/>
          </p:cNvSpPr>
          <p:nvPr/>
        </p:nvSpPr>
        <p:spPr bwMode="auto">
          <a:xfrm>
            <a:off x="1042988" y="981075"/>
            <a:ext cx="5834062" cy="646331"/>
          </a:xfrm>
          <a:prstGeom prst="rect">
            <a:avLst/>
          </a:prstGeom>
          <a:noFill/>
          <a:ln w="19050">
            <a:noFill/>
            <a:miter lim="800000"/>
            <a:headEnd/>
            <a:tailEnd/>
          </a:ln>
          <a:effectLst/>
        </p:spPr>
        <p:txBody>
          <a:bodyPr>
            <a:spAutoFit/>
          </a:bodyPr>
          <a:lstStyle/>
          <a:p>
            <a:pPr algn="l"/>
            <a:r>
              <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in[B</a:t>
            </a:r>
            <a:r>
              <a:rPr lang="en-US" altLang="zh-CN" baseline="-250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 </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∪out[p];  (</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pP</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[B</a:t>
            </a:r>
            <a:r>
              <a:rPr lang="en-US" altLang="zh-CN" sz="1800" baseline="-250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a:t>
            </a:r>
            <a:endPar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endParaRPr>
          </a:p>
          <a:p>
            <a:pPr algn="l"/>
            <a:r>
              <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out[B</a:t>
            </a:r>
            <a:r>
              <a:rPr lang="en-US" altLang="zh-CN" baseline="-250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]:=(in[B</a:t>
            </a:r>
            <a:r>
              <a:rPr lang="en-US" altLang="zh-CN" baseline="-250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]-kill[B</a:t>
            </a:r>
            <a:r>
              <a:rPr lang="en-US" altLang="zh-CN" baseline="-250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 ∪ gen[B</a:t>
            </a:r>
            <a:r>
              <a:rPr lang="en-US" altLang="zh-CN" baseline="-25000"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i</a:t>
            </a:r>
            <a:r>
              <a:rPr lang="en-US" altLang="zh-CN" dirty="0">
                <a:solidFill>
                  <a:schemeClr val="tx1">
                    <a:lumMod val="85000"/>
                    <a:lumOff val="15000"/>
                  </a:schemeClr>
                </a:solidFill>
                <a:latin typeface="Courier New" panose="02070309020205020404" pitchFamily="49" charset="0"/>
                <a:cs typeface="Courier New" panose="02070309020205020404" pitchFamily="49" charset="0"/>
                <a:sym typeface="Symbol" pitchFamily="18" charset="2"/>
              </a:rPr>
              <a:t>]</a:t>
            </a:r>
          </a:p>
        </p:txBody>
      </p:sp>
      <p:sp>
        <p:nvSpPr>
          <p:cNvPr id="7" name="Oval 948">
            <a:hlinkClick r:id="rId2" action="ppaction://hlinksldjump" tooltip="可规约前缀图"/>
            <a:extLst>
              <a:ext uri="{FF2B5EF4-FFF2-40B4-BE49-F238E27FC236}">
                <a16:creationId xmlns:a16="http://schemas.microsoft.com/office/drawing/2014/main" id="{9F971198-B3D3-41D9-AEE8-E2140D5306D6}"/>
              </a:ext>
            </a:extLst>
          </p:cNvPr>
          <p:cNvSpPr>
            <a:spLocks noChangeArrowheads="1"/>
          </p:cNvSpPr>
          <p:nvPr/>
        </p:nvSpPr>
        <p:spPr bwMode="auto">
          <a:xfrm>
            <a:off x="7740352" y="920984"/>
            <a:ext cx="432000" cy="432792"/>
          </a:xfrm>
          <a:prstGeom prst="ellipse">
            <a:avLst/>
          </a:prstGeom>
          <a:solidFill>
            <a:schemeClr val="accent6">
              <a:lumMod val="20000"/>
              <a:lumOff val="80000"/>
              <a:alpha val="50000"/>
            </a:schemeClr>
          </a:solidFill>
          <a:ln w="19050" algn="ctr">
            <a:solidFill>
              <a:schemeClr val="accent6">
                <a:lumMod val="75000"/>
              </a:schemeClr>
            </a:solidFill>
            <a:miter lim="800000"/>
            <a:headEnd/>
            <a:tailEnd/>
          </a:ln>
          <a:effectLst/>
        </p:spPr>
        <p:txBody>
          <a:bodyPr anchor="ctr">
            <a:spAutoFit/>
          </a:bodyPr>
          <a:lstStyle/>
          <a:p>
            <a:r>
              <a:rPr lang="zh-CN" altLang="en-US" sz="1400" dirty="0">
                <a:solidFill>
                  <a:schemeClr val="tx1"/>
                </a:solidFill>
                <a:effectLst>
                  <a:outerShdw blurRad="38100" dist="38100" dir="2700000" algn="tl">
                    <a:srgbClr val="FFFFFF"/>
                  </a:outerShdw>
                </a:effectLst>
                <a:latin typeface="+mn-ea"/>
                <a:ea typeface="+mn-ea"/>
                <a:cs typeface="Courier New" panose="02070309020205020404" pitchFamily="49" charset="0"/>
              </a:rPr>
              <a:t>图</a:t>
            </a:r>
          </a:p>
        </p:txBody>
      </p:sp>
    </p:spTree>
    <p:extLst>
      <p:ext uri="{BB962C8B-B14F-4D97-AF65-F5344CB8AC3E}">
        <p14:creationId xmlns:p14="http://schemas.microsoft.com/office/powerpoint/2010/main" val="2739597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5475" name="Rectangle 3"/>
          <p:cNvSpPr>
            <a:spLocks noGrp="1" noChangeArrowheads="1"/>
          </p:cNvSpPr>
          <p:nvPr>
            <p:ph idx="1"/>
          </p:nvPr>
        </p:nvSpPr>
        <p:spPr>
          <a:xfrm>
            <a:off x="468313" y="549275"/>
            <a:ext cx="8424862" cy="5534025"/>
          </a:xfrm>
        </p:spPr>
        <p:txBody>
          <a:bodyPr/>
          <a:lstStyle/>
          <a:p>
            <a:r>
              <a:rPr lang="zh-CN" altLang="en-US" dirty="0"/>
              <a:t>通过到达－定值数据流方程，可以得到流图中的到达－定值信息</a:t>
            </a:r>
            <a:r>
              <a:rPr lang="en-US" altLang="zh-CN" dirty="0">
                <a:solidFill>
                  <a:srgbClr val="669900"/>
                </a:solidFill>
                <a:effectLst>
                  <a:outerShdw blurRad="38100" dist="38100" dir="2700000" algn="tl">
                    <a:srgbClr val="000000"/>
                  </a:outerShdw>
                </a:effectLst>
              </a:rPr>
              <a:t>in[B]</a:t>
            </a:r>
            <a:r>
              <a:rPr lang="zh-CN" altLang="en-US" dirty="0"/>
              <a:t>，由这些信息可计算各变量在任何点的</a:t>
            </a:r>
            <a:r>
              <a:rPr lang="en-US" altLang="zh-CN" dirty="0" err="1"/>
              <a:t>ud</a:t>
            </a:r>
            <a:r>
              <a:rPr lang="zh-CN" altLang="en-US" dirty="0"/>
              <a:t>链，规则如下：</a:t>
            </a:r>
          </a:p>
          <a:p>
            <a:pPr lvl="1"/>
            <a:r>
              <a:rPr lang="zh-CN" altLang="en-US" dirty="0">
                <a:solidFill>
                  <a:srgbClr val="FF0000"/>
                </a:solidFill>
                <a:effectLst>
                  <a:outerShdw blurRad="38100" dist="38100" dir="2700000" algn="tl">
                    <a:srgbClr val="000000"/>
                  </a:outerShdw>
                </a:effectLst>
                <a:latin typeface="黑体" pitchFamily="2" charset="-122"/>
                <a:ea typeface="黑体" pitchFamily="2" charset="-122"/>
              </a:rPr>
              <a:t>规则</a:t>
            </a:r>
            <a:r>
              <a:rPr lang="en-US" altLang="zh-CN" dirty="0">
                <a:solidFill>
                  <a:srgbClr val="FF0000"/>
                </a:solidFill>
                <a:effectLst>
                  <a:outerShdw blurRad="38100" dist="38100" dir="2700000" algn="tl">
                    <a:srgbClr val="000000"/>
                  </a:outerShdw>
                </a:effectLst>
                <a:latin typeface="黑体" pitchFamily="2" charset="-122"/>
                <a:ea typeface="黑体" pitchFamily="2" charset="-122"/>
              </a:rPr>
              <a:t>1</a:t>
            </a:r>
            <a:r>
              <a:rPr lang="zh-CN" altLang="en-US" dirty="0"/>
              <a:t>　如果在基本块</a:t>
            </a:r>
            <a:r>
              <a:rPr lang="en-US" altLang="zh-CN" dirty="0"/>
              <a:t>B</a:t>
            </a:r>
            <a:r>
              <a:rPr lang="zh-CN" altLang="en-US" dirty="0"/>
              <a:t>中，变量</a:t>
            </a:r>
            <a:r>
              <a:rPr lang="en-US" altLang="zh-CN" dirty="0"/>
              <a:t>A</a:t>
            </a:r>
            <a:r>
              <a:rPr lang="zh-CN" altLang="en-US" dirty="0"/>
              <a:t>的引用点</a:t>
            </a:r>
            <a:r>
              <a:rPr lang="en-US" altLang="zh-CN" dirty="0"/>
              <a:t>u</a:t>
            </a:r>
            <a:r>
              <a:rPr lang="zh-CN" altLang="en-US" dirty="0"/>
              <a:t>之前有</a:t>
            </a:r>
            <a:r>
              <a:rPr lang="en-US" altLang="zh-CN" dirty="0"/>
              <a:t>A</a:t>
            </a:r>
            <a:r>
              <a:rPr lang="zh-CN" altLang="en-US" dirty="0"/>
              <a:t>的定值点</a:t>
            </a:r>
            <a:r>
              <a:rPr lang="en-US" altLang="zh-CN" dirty="0"/>
              <a:t>d</a:t>
            </a:r>
            <a:r>
              <a:rPr lang="zh-CN" altLang="en-US" dirty="0"/>
              <a:t>，并且</a:t>
            </a:r>
            <a:r>
              <a:rPr lang="en-US" altLang="zh-CN" dirty="0"/>
              <a:t>A</a:t>
            </a:r>
            <a:r>
              <a:rPr lang="zh-CN" altLang="en-US" dirty="0"/>
              <a:t>在点</a:t>
            </a:r>
            <a:r>
              <a:rPr lang="en-US" altLang="zh-CN" dirty="0"/>
              <a:t>d</a:t>
            </a:r>
            <a:r>
              <a:rPr lang="zh-CN" altLang="en-US" dirty="0"/>
              <a:t>的定值到达</a:t>
            </a:r>
            <a:r>
              <a:rPr lang="en-US" altLang="zh-CN" dirty="0"/>
              <a:t>u</a:t>
            </a:r>
            <a:r>
              <a:rPr lang="zh-CN" altLang="en-US" dirty="0"/>
              <a:t>，那么</a:t>
            </a:r>
            <a:r>
              <a:rPr lang="en-US" altLang="zh-CN" dirty="0"/>
              <a:t>A</a:t>
            </a:r>
            <a:r>
              <a:rPr lang="zh-CN" altLang="en-US" dirty="0"/>
              <a:t>在点</a:t>
            </a:r>
            <a:r>
              <a:rPr lang="en-US" altLang="zh-CN" dirty="0"/>
              <a:t>u</a:t>
            </a:r>
            <a:r>
              <a:rPr lang="zh-CN" altLang="en-US" dirty="0"/>
              <a:t>的</a:t>
            </a:r>
            <a:r>
              <a:rPr lang="en-US" altLang="zh-CN" dirty="0" err="1"/>
              <a:t>ud</a:t>
            </a:r>
            <a:r>
              <a:rPr lang="zh-CN" altLang="en-US" dirty="0"/>
              <a:t>链就是</a:t>
            </a:r>
            <a:r>
              <a:rPr lang="en-US" altLang="zh-CN" dirty="0"/>
              <a:t>{d}</a:t>
            </a:r>
          </a:p>
          <a:p>
            <a:pPr lvl="1"/>
            <a:r>
              <a:rPr lang="zh-CN" altLang="en-US" dirty="0">
                <a:solidFill>
                  <a:srgbClr val="FF0000"/>
                </a:solidFill>
                <a:effectLst>
                  <a:outerShdw blurRad="38100" dist="38100" dir="2700000" algn="tl">
                    <a:srgbClr val="000000"/>
                  </a:outerShdw>
                </a:effectLst>
                <a:latin typeface="黑体" pitchFamily="2" charset="-122"/>
                <a:ea typeface="黑体" pitchFamily="2" charset="-122"/>
              </a:rPr>
              <a:t>规则</a:t>
            </a:r>
            <a:r>
              <a:rPr lang="en-US" altLang="zh-CN" dirty="0">
                <a:solidFill>
                  <a:srgbClr val="FF0000"/>
                </a:solidFill>
                <a:effectLst>
                  <a:outerShdw blurRad="38100" dist="38100" dir="2700000" algn="tl">
                    <a:srgbClr val="000000"/>
                  </a:outerShdw>
                </a:effectLst>
                <a:latin typeface="黑体" pitchFamily="2" charset="-122"/>
                <a:ea typeface="黑体" pitchFamily="2" charset="-122"/>
              </a:rPr>
              <a:t>2</a:t>
            </a:r>
            <a:r>
              <a:rPr lang="zh-CN" altLang="en-US" dirty="0"/>
              <a:t>　如果在基本块</a:t>
            </a:r>
            <a:r>
              <a:rPr lang="en-US" altLang="zh-CN" dirty="0"/>
              <a:t>B</a:t>
            </a:r>
            <a:r>
              <a:rPr lang="zh-CN" altLang="en-US" dirty="0"/>
              <a:t>中，变量</a:t>
            </a:r>
            <a:r>
              <a:rPr lang="en-US" altLang="zh-CN" dirty="0"/>
              <a:t>A</a:t>
            </a:r>
            <a:r>
              <a:rPr lang="zh-CN" altLang="en-US" dirty="0"/>
              <a:t>的引用点</a:t>
            </a:r>
            <a:r>
              <a:rPr lang="en-US" altLang="zh-CN" dirty="0"/>
              <a:t>u</a:t>
            </a:r>
            <a:r>
              <a:rPr lang="zh-CN" altLang="en-US" dirty="0"/>
              <a:t>之前没有</a:t>
            </a:r>
            <a:r>
              <a:rPr lang="en-US" altLang="zh-CN" dirty="0"/>
              <a:t>A</a:t>
            </a:r>
            <a:r>
              <a:rPr lang="zh-CN" altLang="en-US" dirty="0"/>
              <a:t>的定值点，那么</a:t>
            </a:r>
            <a:r>
              <a:rPr lang="en-US" altLang="zh-CN" dirty="0">
                <a:solidFill>
                  <a:srgbClr val="669900"/>
                </a:solidFill>
                <a:effectLst>
                  <a:outerShdw blurRad="38100" dist="38100" dir="2700000" algn="tl">
                    <a:srgbClr val="000000"/>
                  </a:outerShdw>
                </a:effectLst>
              </a:rPr>
              <a:t>in[B]</a:t>
            </a:r>
            <a:r>
              <a:rPr lang="zh-CN" altLang="en-US" dirty="0"/>
              <a:t>中所有</a:t>
            </a:r>
            <a:r>
              <a:rPr lang="en-US" altLang="zh-CN" dirty="0"/>
              <a:t>A</a:t>
            </a:r>
            <a:r>
              <a:rPr lang="zh-CN" altLang="en-US" dirty="0"/>
              <a:t>的定值点均到达</a:t>
            </a:r>
            <a:r>
              <a:rPr lang="en-US" altLang="zh-CN" dirty="0"/>
              <a:t>u</a:t>
            </a:r>
            <a:r>
              <a:rPr lang="zh-CN" altLang="en-US" dirty="0"/>
              <a:t>，它们就是</a:t>
            </a:r>
            <a:r>
              <a:rPr lang="en-US" altLang="zh-CN" dirty="0"/>
              <a:t>A</a:t>
            </a:r>
            <a:r>
              <a:rPr lang="zh-CN" altLang="en-US" dirty="0"/>
              <a:t>在点</a:t>
            </a:r>
            <a:r>
              <a:rPr lang="en-US" altLang="zh-CN" dirty="0"/>
              <a:t>u</a:t>
            </a:r>
            <a:r>
              <a:rPr lang="zh-CN" altLang="en-US" dirty="0"/>
              <a:t>的</a:t>
            </a:r>
            <a:r>
              <a:rPr lang="en-US" altLang="zh-CN" dirty="0" err="1"/>
              <a:t>ud</a:t>
            </a:r>
            <a:r>
              <a:rPr lang="zh-CN" altLang="en-US" dirty="0"/>
              <a:t>链</a:t>
            </a:r>
          </a:p>
          <a:p>
            <a:r>
              <a:rPr lang="zh-CN" altLang="en-US" dirty="0"/>
              <a:t>有了</a:t>
            </a:r>
            <a:r>
              <a:rPr lang="en-US" altLang="zh-CN" dirty="0" err="1"/>
              <a:t>ud</a:t>
            </a:r>
            <a:r>
              <a:rPr lang="zh-CN" altLang="en-US" dirty="0"/>
              <a:t>链信息，就可以进行各种优化了，主要完成常数传播和合并已知量的优化</a:t>
            </a:r>
          </a:p>
        </p:txBody>
      </p:sp>
      <p:sp>
        <p:nvSpPr>
          <p:cNvPr id="4"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5" name="灯片编号占位符 5"/>
          <p:cNvSpPr>
            <a:spLocks noGrp="1"/>
          </p:cNvSpPr>
          <p:nvPr>
            <p:ph type="sldNum" sz="quarter" idx="12"/>
          </p:nvPr>
        </p:nvSpPr>
        <p:spPr/>
        <p:txBody>
          <a:bodyPr/>
          <a:lstStyle/>
          <a:p>
            <a:fld id="{4159703F-4031-4EA9-9C84-82FA376CFA91}" type="slidenum">
              <a:rPr lang="en-US" altLang="zh-CN"/>
              <a:pPr/>
              <a:t>35</a:t>
            </a:fld>
            <a:endParaRPr lang="en-US" altLang="zh-CN"/>
          </a:p>
        </p:txBody>
      </p:sp>
    </p:spTree>
    <p:extLst>
      <p:ext uri="{BB962C8B-B14F-4D97-AF65-F5344CB8AC3E}">
        <p14:creationId xmlns:p14="http://schemas.microsoft.com/office/powerpoint/2010/main" val="1073752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BBE0CB8-0ACF-47DD-8EE8-FC47AE85DE09}"/>
              </a:ext>
            </a:extLst>
          </p:cNvPr>
          <p:cNvSpPr>
            <a:spLocks noGrp="1"/>
          </p:cNvSpPr>
          <p:nvPr>
            <p:ph type="title"/>
          </p:nvPr>
        </p:nvSpPr>
        <p:spPr/>
        <p:txBody>
          <a:bodyPr/>
          <a:lstStyle/>
          <a:p>
            <a:endParaRPr lang="zh-CN" altLang="en-US"/>
          </a:p>
        </p:txBody>
      </p:sp>
      <p:sp>
        <p:nvSpPr>
          <p:cNvPr id="763907" name="Rectangle 3"/>
          <p:cNvSpPr>
            <a:spLocks noGrp="1" noChangeArrowheads="1"/>
          </p:cNvSpPr>
          <p:nvPr>
            <p:ph idx="1"/>
          </p:nvPr>
        </p:nvSpPr>
        <p:spPr>
          <a:xfrm>
            <a:off x="827584" y="1502570"/>
            <a:ext cx="4851746" cy="4613028"/>
          </a:xfrm>
        </p:spPr>
        <p:txBody>
          <a:bodyPr>
            <a:normAutofit/>
          </a:bodyPr>
          <a:lstStyle/>
          <a:p>
            <a:r>
              <a:rPr lang="zh-CN" altLang="en-US" sz="2400" dirty="0"/>
              <a:t>采用上述规则，我们可以求出图中变量</a:t>
            </a:r>
            <a:r>
              <a:rPr lang="en-US" altLang="zh-CN" sz="2400" dirty="0" err="1"/>
              <a:t>i</a:t>
            </a:r>
            <a:r>
              <a:rPr lang="zh-CN" altLang="en-US" sz="2400" dirty="0"/>
              <a:t>和</a:t>
            </a:r>
            <a:r>
              <a:rPr lang="en-US" altLang="zh-CN" sz="2400" dirty="0"/>
              <a:t>j</a:t>
            </a:r>
            <a:r>
              <a:rPr lang="zh-CN" altLang="en-US" sz="2400" dirty="0"/>
              <a:t>的</a:t>
            </a:r>
            <a:r>
              <a:rPr lang="en-US" altLang="zh-CN" sz="2400" dirty="0" err="1"/>
              <a:t>ud</a:t>
            </a:r>
            <a:r>
              <a:rPr lang="zh-CN" altLang="en-US" sz="2400" dirty="0"/>
              <a:t>链</a:t>
            </a:r>
          </a:p>
          <a:p>
            <a:pPr lvl="1"/>
            <a:r>
              <a:rPr lang="en-US" altLang="zh-CN" sz="2000" dirty="0" err="1"/>
              <a:t>i</a:t>
            </a:r>
            <a:r>
              <a:rPr lang="zh-CN" altLang="en-US" sz="2000" dirty="0"/>
              <a:t>在引用点</a:t>
            </a:r>
            <a:r>
              <a:rPr lang="en-US" altLang="zh-CN" sz="2000" dirty="0"/>
              <a:t>d</a:t>
            </a:r>
            <a:r>
              <a:rPr lang="en-US" altLang="zh-CN" sz="2000" baseline="-25000" dirty="0"/>
              <a:t>2</a:t>
            </a:r>
            <a:r>
              <a:rPr lang="zh-CN" altLang="en-US" sz="2000" dirty="0"/>
              <a:t>的</a:t>
            </a:r>
            <a:r>
              <a:rPr lang="en-US" altLang="zh-CN" sz="2000" dirty="0" err="1"/>
              <a:t>ud</a:t>
            </a:r>
            <a:r>
              <a:rPr lang="zh-CN" altLang="en-US" sz="2000" dirty="0"/>
              <a:t>链为</a:t>
            </a:r>
            <a:r>
              <a:rPr lang="en-US" altLang="zh-CN" sz="2000" dirty="0"/>
              <a:t>{d</a:t>
            </a:r>
            <a:r>
              <a:rPr lang="en-US" altLang="zh-CN" sz="2000" baseline="-25000" dirty="0"/>
              <a:t>1</a:t>
            </a:r>
            <a:r>
              <a:rPr lang="en-US" altLang="zh-CN" sz="2000" dirty="0"/>
              <a:t>}</a:t>
            </a:r>
          </a:p>
          <a:p>
            <a:pPr lvl="1"/>
            <a:r>
              <a:rPr lang="en-US" altLang="zh-CN" sz="2000" dirty="0"/>
              <a:t>j</a:t>
            </a:r>
            <a:r>
              <a:rPr lang="zh-CN" altLang="en-US" sz="2000" dirty="0"/>
              <a:t>在引用点</a:t>
            </a:r>
            <a:r>
              <a:rPr lang="en-US" altLang="zh-CN" sz="2000" dirty="0"/>
              <a:t>d</a:t>
            </a:r>
            <a:r>
              <a:rPr lang="en-US" altLang="zh-CN" sz="2000" baseline="-25000" dirty="0"/>
              <a:t>4</a:t>
            </a:r>
            <a:r>
              <a:rPr lang="zh-CN" altLang="en-US" sz="2000" dirty="0"/>
              <a:t>的</a:t>
            </a:r>
            <a:r>
              <a:rPr lang="en-US" altLang="zh-CN" sz="2000" dirty="0" err="1"/>
              <a:t>ud</a:t>
            </a:r>
            <a:r>
              <a:rPr lang="zh-CN" altLang="en-US" sz="2000" dirty="0"/>
              <a:t>链为</a:t>
            </a:r>
            <a:r>
              <a:rPr lang="en-US" altLang="zh-CN" sz="2000" dirty="0"/>
              <a:t>{d</a:t>
            </a:r>
            <a:r>
              <a:rPr lang="en-US" altLang="zh-CN" sz="2000" baseline="-25000" dirty="0"/>
              <a:t>2</a:t>
            </a:r>
            <a:r>
              <a:rPr lang="en-US" altLang="zh-CN" sz="2000" dirty="0"/>
              <a:t>,d</a:t>
            </a:r>
            <a:r>
              <a:rPr lang="en-US" altLang="zh-CN" sz="2000" baseline="-25000" dirty="0"/>
              <a:t>4</a:t>
            </a:r>
            <a:r>
              <a:rPr lang="en-US" altLang="zh-CN" sz="2000" dirty="0"/>
              <a:t>,d</a:t>
            </a:r>
            <a:r>
              <a:rPr lang="en-US" altLang="zh-CN" sz="2000" baseline="-25000" dirty="0"/>
              <a:t>5</a:t>
            </a:r>
            <a:r>
              <a:rPr lang="en-US" altLang="zh-CN" sz="2000" dirty="0"/>
              <a:t>}</a:t>
            </a:r>
          </a:p>
          <a:p>
            <a:pPr lvl="1"/>
            <a:r>
              <a:rPr lang="en-US" altLang="zh-CN" sz="2000" dirty="0"/>
              <a:t>j</a:t>
            </a:r>
            <a:r>
              <a:rPr lang="zh-CN" altLang="en-US" sz="2000" dirty="0"/>
              <a:t>在引用点</a:t>
            </a:r>
            <a:r>
              <a:rPr lang="en-US" altLang="zh-CN" sz="2000" dirty="0"/>
              <a:t>d</a:t>
            </a:r>
            <a:r>
              <a:rPr lang="en-US" altLang="zh-CN" sz="2000" baseline="-25000" dirty="0"/>
              <a:t>5</a:t>
            </a:r>
            <a:r>
              <a:rPr lang="zh-CN" altLang="en-US" sz="2000" dirty="0"/>
              <a:t>的</a:t>
            </a:r>
            <a:r>
              <a:rPr lang="en-US" altLang="zh-CN" sz="2000" dirty="0" err="1"/>
              <a:t>ud</a:t>
            </a:r>
            <a:r>
              <a:rPr lang="zh-CN" altLang="en-US" sz="2000" dirty="0"/>
              <a:t>链为</a:t>
            </a:r>
            <a:r>
              <a:rPr lang="en-US" altLang="zh-CN" sz="2000" dirty="0"/>
              <a:t>{d</a:t>
            </a:r>
            <a:r>
              <a:rPr lang="en-US" altLang="zh-CN" sz="2000" baseline="-25000" dirty="0"/>
              <a:t>4</a:t>
            </a:r>
            <a:r>
              <a:rPr lang="en-US" altLang="zh-CN" sz="2000" dirty="0"/>
              <a:t>}</a:t>
            </a:r>
          </a:p>
          <a:p>
            <a:pPr lvl="1"/>
            <a:r>
              <a:rPr lang="en-US" altLang="zh-CN" sz="2000" dirty="0" err="1"/>
              <a:t>i</a:t>
            </a:r>
            <a:r>
              <a:rPr lang="zh-CN" altLang="en-US" sz="2000" dirty="0"/>
              <a:t>在引用点</a:t>
            </a:r>
            <a:r>
              <a:rPr lang="en-US" altLang="zh-CN" sz="2000" dirty="0"/>
              <a:t>d</a:t>
            </a:r>
            <a:r>
              <a:rPr lang="en-US" altLang="zh-CN" sz="2000" baseline="-25000" dirty="0"/>
              <a:t>6</a:t>
            </a:r>
            <a:r>
              <a:rPr lang="zh-CN" altLang="en-US" sz="2000" dirty="0"/>
              <a:t>的</a:t>
            </a:r>
            <a:r>
              <a:rPr lang="en-US" altLang="zh-CN" sz="2000" dirty="0" err="1"/>
              <a:t>ud</a:t>
            </a:r>
            <a:r>
              <a:rPr lang="zh-CN" altLang="en-US" sz="2000" dirty="0"/>
              <a:t>链为</a:t>
            </a:r>
            <a:r>
              <a:rPr lang="en-US" altLang="zh-CN" sz="2000" dirty="0"/>
              <a:t>{d</a:t>
            </a:r>
            <a:r>
              <a:rPr lang="en-US" altLang="zh-CN" sz="2000" baseline="-25000" dirty="0"/>
              <a:t>3</a:t>
            </a:r>
            <a:r>
              <a:rPr lang="en-US" altLang="zh-CN" sz="2000" dirty="0"/>
              <a:t>}</a:t>
            </a:r>
          </a:p>
          <a:p>
            <a:pPr lvl="1"/>
            <a:r>
              <a:rPr lang="en-US" altLang="zh-CN" sz="2000" dirty="0"/>
              <a:t>j</a:t>
            </a:r>
            <a:r>
              <a:rPr lang="zh-CN" altLang="en-US" sz="2000" dirty="0"/>
              <a:t>在引用点</a:t>
            </a:r>
            <a:r>
              <a:rPr lang="en-US" altLang="zh-CN" sz="2000" dirty="0"/>
              <a:t>d</a:t>
            </a:r>
            <a:r>
              <a:rPr lang="en-US" altLang="zh-CN" sz="2000" baseline="-25000" dirty="0"/>
              <a:t>7</a:t>
            </a:r>
            <a:r>
              <a:rPr lang="zh-CN" altLang="en-US" sz="2000" dirty="0"/>
              <a:t>的</a:t>
            </a:r>
            <a:r>
              <a:rPr lang="en-US" altLang="zh-CN" sz="2000" dirty="0" err="1"/>
              <a:t>ud</a:t>
            </a:r>
            <a:r>
              <a:rPr lang="zh-CN" altLang="en-US" sz="2000" dirty="0"/>
              <a:t>链为</a:t>
            </a:r>
            <a:r>
              <a:rPr lang="en-US" altLang="zh-CN" sz="2000" dirty="0"/>
              <a:t>{d</a:t>
            </a:r>
            <a:r>
              <a:rPr lang="en-US" altLang="zh-CN" sz="2000" baseline="-25000" dirty="0"/>
              <a:t>4</a:t>
            </a:r>
            <a:r>
              <a:rPr lang="en-US" altLang="zh-CN" sz="2000" dirty="0"/>
              <a:t>,d</a:t>
            </a:r>
            <a:r>
              <a:rPr lang="en-US" altLang="zh-CN" sz="2000" baseline="-25000" dirty="0"/>
              <a:t>5</a:t>
            </a:r>
            <a:r>
              <a:rPr lang="en-US" altLang="zh-CN" sz="2000" dirty="0"/>
              <a:t>}</a:t>
            </a:r>
          </a:p>
        </p:txBody>
      </p:sp>
      <p:sp>
        <p:nvSpPr>
          <p:cNvPr id="58"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59" name="灯片编号占位符 5"/>
          <p:cNvSpPr>
            <a:spLocks noGrp="1"/>
          </p:cNvSpPr>
          <p:nvPr>
            <p:ph type="sldNum" sz="quarter" idx="12"/>
          </p:nvPr>
        </p:nvSpPr>
        <p:spPr/>
        <p:txBody>
          <a:bodyPr/>
          <a:lstStyle/>
          <a:p>
            <a:fld id="{12228E00-29D5-4799-91F8-043A196EDE7F}" type="slidenum">
              <a:rPr lang="en-US" altLang="zh-CN"/>
              <a:pPr/>
              <a:t>36</a:t>
            </a:fld>
            <a:endParaRPr lang="en-US" altLang="zh-CN"/>
          </a:p>
        </p:txBody>
      </p:sp>
      <p:sp>
        <p:nvSpPr>
          <p:cNvPr id="37" name="Rectangle 4">
            <a:extLst>
              <a:ext uri="{FF2B5EF4-FFF2-40B4-BE49-F238E27FC236}">
                <a16:creationId xmlns:a16="http://schemas.microsoft.com/office/drawing/2014/main" id="{568C7EFD-D65D-4BB8-B23F-B60DF821F9F9}"/>
              </a:ext>
            </a:extLst>
          </p:cNvPr>
          <p:cNvSpPr>
            <a:spLocks noChangeArrowheads="1"/>
          </p:cNvSpPr>
          <p:nvPr/>
        </p:nvSpPr>
        <p:spPr bwMode="auto">
          <a:xfrm>
            <a:off x="6912024" y="1913860"/>
            <a:ext cx="1223963" cy="523220"/>
          </a:xfrm>
          <a:prstGeom prst="rect">
            <a:avLst/>
          </a:prstGeom>
          <a:solidFill>
            <a:schemeClr val="accent6">
              <a:lumMod val="20000"/>
              <a:lumOff val="80000"/>
              <a:alpha val="50000"/>
            </a:schemeClr>
          </a:solidFill>
          <a:ln w="19050" algn="ctr">
            <a:solidFill>
              <a:schemeClr val="accent6">
                <a:lumMod val="75000"/>
              </a:schemeClr>
            </a:solidFill>
            <a:miter lim="800000"/>
            <a:headEnd/>
            <a:tailEnd/>
          </a:ln>
          <a:effectLst/>
        </p:spPr>
        <p:txBody>
          <a:bodyPr anchor="ctr">
            <a:spAutoFit/>
          </a:bodyPr>
          <a:lstStyle/>
          <a:p>
            <a:r>
              <a:rPr lang="en-US" altLang="zh-CN" sz="1400" dirty="0">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i:=2</a:t>
            </a:r>
          </a:p>
          <a:p>
            <a:r>
              <a:rPr lang="en-US" altLang="zh-CN" sz="1400" dirty="0">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j:=</a:t>
            </a:r>
            <a:r>
              <a:rPr lang="en-US" altLang="zh-CN" sz="1400" dirty="0">
                <a:solidFill>
                  <a:srgbClr val="FF0000"/>
                </a:solidFill>
                <a:effectLst>
                  <a:outerShdw blurRad="38100" dist="38100" dir="2700000" algn="tl">
                    <a:srgbClr val="000000"/>
                  </a:outerShdw>
                </a:effectLst>
                <a:latin typeface="Courier New" panose="02070309020205020404" pitchFamily="49" charset="0"/>
                <a:ea typeface="黑体" pitchFamily="2" charset="-122"/>
                <a:cs typeface="Courier New" panose="02070309020205020404" pitchFamily="49" charset="0"/>
              </a:rPr>
              <a:t>i</a:t>
            </a:r>
            <a:r>
              <a:rPr lang="en-US" altLang="zh-CN" sz="1400" dirty="0">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+1</a:t>
            </a:r>
          </a:p>
        </p:txBody>
      </p:sp>
      <p:sp>
        <p:nvSpPr>
          <p:cNvPr id="38" name="Rectangle 5">
            <a:extLst>
              <a:ext uri="{FF2B5EF4-FFF2-40B4-BE49-F238E27FC236}">
                <a16:creationId xmlns:a16="http://schemas.microsoft.com/office/drawing/2014/main" id="{5698A219-2B61-4B8B-916D-4BD8A56FB234}"/>
              </a:ext>
            </a:extLst>
          </p:cNvPr>
          <p:cNvSpPr>
            <a:spLocks noChangeArrowheads="1"/>
          </p:cNvSpPr>
          <p:nvPr/>
        </p:nvSpPr>
        <p:spPr bwMode="auto">
          <a:xfrm>
            <a:off x="6912024" y="2878831"/>
            <a:ext cx="1223963" cy="307777"/>
          </a:xfrm>
          <a:prstGeom prst="rect">
            <a:avLst/>
          </a:prstGeom>
          <a:solidFill>
            <a:schemeClr val="accent6">
              <a:lumMod val="20000"/>
              <a:lumOff val="80000"/>
              <a:alpha val="50000"/>
            </a:schemeClr>
          </a:solidFill>
          <a:ln w="19050" algn="ctr">
            <a:solidFill>
              <a:schemeClr val="accent6">
                <a:lumMod val="75000"/>
              </a:schemeClr>
            </a:solidFill>
            <a:miter lim="800000"/>
            <a:headEnd/>
            <a:tailEnd/>
          </a:ln>
          <a:effectLst/>
        </p:spPr>
        <p:txBody>
          <a:bodyPr anchor="ctr">
            <a:spAutoFit/>
          </a:bodyPr>
          <a:lstStyle/>
          <a:p>
            <a:r>
              <a:rPr lang="en-US" altLang="zh-CN" sz="1400">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i:=1</a:t>
            </a:r>
          </a:p>
        </p:txBody>
      </p:sp>
      <p:sp>
        <p:nvSpPr>
          <p:cNvPr id="39" name="Rectangle 6">
            <a:extLst>
              <a:ext uri="{FF2B5EF4-FFF2-40B4-BE49-F238E27FC236}">
                <a16:creationId xmlns:a16="http://schemas.microsoft.com/office/drawing/2014/main" id="{BC8F1802-9A4A-4FE4-BD90-5B60C37BDBFC}"/>
              </a:ext>
            </a:extLst>
          </p:cNvPr>
          <p:cNvSpPr>
            <a:spLocks noChangeArrowheads="1"/>
          </p:cNvSpPr>
          <p:nvPr/>
        </p:nvSpPr>
        <p:spPr bwMode="auto">
          <a:xfrm>
            <a:off x="6912024" y="3564631"/>
            <a:ext cx="1223963" cy="307777"/>
          </a:xfrm>
          <a:prstGeom prst="rect">
            <a:avLst/>
          </a:prstGeom>
          <a:solidFill>
            <a:schemeClr val="accent6">
              <a:lumMod val="20000"/>
              <a:lumOff val="80000"/>
              <a:alpha val="50000"/>
            </a:schemeClr>
          </a:solidFill>
          <a:ln w="19050" algn="ctr">
            <a:solidFill>
              <a:schemeClr val="accent6">
                <a:lumMod val="75000"/>
              </a:schemeClr>
            </a:solidFill>
            <a:miter lim="800000"/>
            <a:headEnd/>
            <a:tailEnd/>
          </a:ln>
          <a:effectLst/>
        </p:spPr>
        <p:txBody>
          <a:bodyPr anchor="ctr">
            <a:spAutoFit/>
          </a:bodyPr>
          <a:lstStyle/>
          <a:p>
            <a:r>
              <a:rPr lang="en-US" altLang="zh-CN" sz="1400" dirty="0">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j:=</a:t>
            </a:r>
            <a:r>
              <a:rPr lang="en-US" altLang="zh-CN" sz="1400" dirty="0">
                <a:solidFill>
                  <a:srgbClr val="FF0000"/>
                </a:solidFill>
                <a:effectLst>
                  <a:outerShdw blurRad="38100" dist="38100" dir="2700000" algn="tl">
                    <a:srgbClr val="000000"/>
                  </a:outerShdw>
                </a:effectLst>
                <a:latin typeface="Courier New" panose="02070309020205020404" pitchFamily="49" charset="0"/>
                <a:ea typeface="黑体" pitchFamily="2" charset="-122"/>
                <a:cs typeface="Courier New" panose="02070309020205020404" pitchFamily="49" charset="0"/>
              </a:rPr>
              <a:t>j</a:t>
            </a:r>
            <a:r>
              <a:rPr lang="en-US" altLang="zh-CN" sz="1400" dirty="0">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+1</a:t>
            </a:r>
          </a:p>
        </p:txBody>
      </p:sp>
      <p:sp>
        <p:nvSpPr>
          <p:cNvPr id="40" name="Rectangle 7">
            <a:extLst>
              <a:ext uri="{FF2B5EF4-FFF2-40B4-BE49-F238E27FC236}">
                <a16:creationId xmlns:a16="http://schemas.microsoft.com/office/drawing/2014/main" id="{CDC175BA-7E03-4AD3-9BC5-34D31DCF257A}"/>
              </a:ext>
            </a:extLst>
          </p:cNvPr>
          <p:cNvSpPr>
            <a:spLocks noChangeArrowheads="1"/>
          </p:cNvSpPr>
          <p:nvPr/>
        </p:nvSpPr>
        <p:spPr bwMode="auto">
          <a:xfrm>
            <a:off x="6011912" y="4429819"/>
            <a:ext cx="1152525" cy="307777"/>
          </a:xfrm>
          <a:prstGeom prst="rect">
            <a:avLst/>
          </a:prstGeom>
          <a:solidFill>
            <a:schemeClr val="accent6">
              <a:lumMod val="20000"/>
              <a:lumOff val="80000"/>
              <a:alpha val="50000"/>
            </a:schemeClr>
          </a:solidFill>
          <a:ln w="19050" algn="ctr">
            <a:solidFill>
              <a:schemeClr val="accent6">
                <a:lumMod val="75000"/>
              </a:schemeClr>
            </a:solidFill>
            <a:miter lim="800000"/>
            <a:headEnd/>
            <a:tailEnd/>
          </a:ln>
          <a:effectLst/>
        </p:spPr>
        <p:txBody>
          <a:bodyPr anchor="ctr">
            <a:spAutoFit/>
          </a:bodyPr>
          <a:lstStyle/>
          <a:p>
            <a:r>
              <a:rPr lang="en-US" altLang="zh-CN" sz="1400" dirty="0">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j:=</a:t>
            </a:r>
            <a:r>
              <a:rPr lang="en-US" altLang="zh-CN" sz="1400" dirty="0">
                <a:solidFill>
                  <a:srgbClr val="FF0000"/>
                </a:solidFill>
                <a:effectLst>
                  <a:outerShdw blurRad="38100" dist="38100" dir="2700000" algn="tl">
                    <a:srgbClr val="000000"/>
                  </a:outerShdw>
                </a:effectLst>
                <a:latin typeface="Courier New" panose="02070309020205020404" pitchFamily="49" charset="0"/>
                <a:ea typeface="黑体" pitchFamily="2" charset="-122"/>
                <a:cs typeface="Courier New" panose="02070309020205020404" pitchFamily="49" charset="0"/>
              </a:rPr>
              <a:t>j</a:t>
            </a:r>
            <a:r>
              <a:rPr lang="en-US" altLang="zh-CN" sz="1400" dirty="0">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a:t>
            </a:r>
            <a:r>
              <a:rPr lang="en-US" altLang="zh-CN" sz="1400" dirty="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4</a:t>
            </a:r>
          </a:p>
        </p:txBody>
      </p:sp>
      <p:sp>
        <p:nvSpPr>
          <p:cNvPr id="41" name="Rectangle 8">
            <a:extLst>
              <a:ext uri="{FF2B5EF4-FFF2-40B4-BE49-F238E27FC236}">
                <a16:creationId xmlns:a16="http://schemas.microsoft.com/office/drawing/2014/main" id="{98E7B10C-211C-43A4-A2B3-1051DAB9DDB9}"/>
              </a:ext>
            </a:extLst>
          </p:cNvPr>
          <p:cNvSpPr>
            <a:spLocks noChangeArrowheads="1"/>
          </p:cNvSpPr>
          <p:nvPr/>
        </p:nvSpPr>
        <p:spPr bwMode="auto">
          <a:xfrm>
            <a:off x="6913612" y="5345708"/>
            <a:ext cx="1223962" cy="536575"/>
          </a:xfrm>
          <a:prstGeom prst="rect">
            <a:avLst/>
          </a:prstGeom>
          <a:solidFill>
            <a:schemeClr val="accent6">
              <a:lumMod val="20000"/>
              <a:lumOff val="80000"/>
              <a:alpha val="50000"/>
            </a:schemeClr>
          </a:solidFill>
          <a:ln w="19050" algn="ctr">
            <a:solidFill>
              <a:schemeClr val="accent6">
                <a:lumMod val="75000"/>
              </a:schemeClr>
            </a:solidFill>
            <a:miter lim="800000"/>
            <a:headEnd/>
            <a:tailEnd/>
          </a:ln>
          <a:effectLst/>
        </p:spPr>
        <p:txBody>
          <a:bodyPr anchor="ctr">
            <a:spAutoFit/>
          </a:bodyPr>
          <a:lstStyle/>
          <a:p>
            <a:r>
              <a:rPr lang="en-US" altLang="zh-CN" sz="1400" dirty="0">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a:=</a:t>
            </a:r>
            <a:r>
              <a:rPr lang="en-US" altLang="zh-CN" sz="1400" dirty="0">
                <a:solidFill>
                  <a:srgbClr val="FF0000"/>
                </a:solidFill>
                <a:effectLst>
                  <a:outerShdw blurRad="38100" dist="38100" dir="2700000" algn="tl">
                    <a:srgbClr val="000000"/>
                  </a:outerShdw>
                </a:effectLst>
                <a:latin typeface="Courier New" panose="02070309020205020404" pitchFamily="49" charset="0"/>
                <a:ea typeface="黑体" pitchFamily="2" charset="-122"/>
                <a:cs typeface="Courier New" panose="02070309020205020404" pitchFamily="49" charset="0"/>
              </a:rPr>
              <a:t>i</a:t>
            </a:r>
          </a:p>
          <a:p>
            <a:r>
              <a:rPr lang="en-US" altLang="zh-CN" sz="1400" dirty="0">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b:=</a:t>
            </a:r>
            <a:r>
              <a:rPr lang="en-US" altLang="zh-CN" sz="1400" dirty="0">
                <a:solidFill>
                  <a:srgbClr val="FF0000"/>
                </a:solidFill>
                <a:effectLst>
                  <a:outerShdw blurRad="38100" dist="38100" dir="2700000" algn="tl">
                    <a:srgbClr val="000000"/>
                  </a:outerShdw>
                </a:effectLst>
                <a:latin typeface="Courier New" panose="02070309020205020404" pitchFamily="49" charset="0"/>
                <a:ea typeface="黑体" pitchFamily="2" charset="-122"/>
                <a:cs typeface="Courier New" panose="02070309020205020404" pitchFamily="49" charset="0"/>
              </a:rPr>
              <a:t>j</a:t>
            </a:r>
          </a:p>
        </p:txBody>
      </p:sp>
      <p:sp>
        <p:nvSpPr>
          <p:cNvPr id="42" name="Rectangle 27">
            <a:extLst>
              <a:ext uri="{FF2B5EF4-FFF2-40B4-BE49-F238E27FC236}">
                <a16:creationId xmlns:a16="http://schemas.microsoft.com/office/drawing/2014/main" id="{F81E57BA-DE6D-4FA9-81D4-A11CE21C65E8}"/>
              </a:ext>
            </a:extLst>
          </p:cNvPr>
          <p:cNvSpPr>
            <a:spLocks noChangeArrowheads="1"/>
          </p:cNvSpPr>
          <p:nvPr/>
        </p:nvSpPr>
        <p:spPr bwMode="auto">
          <a:xfrm>
            <a:off x="8102649" y="2021483"/>
            <a:ext cx="504825" cy="304800"/>
          </a:xfrm>
          <a:prstGeom prst="rect">
            <a:avLst/>
          </a:prstGeom>
          <a:noFill/>
          <a:ln w="9525">
            <a:noFill/>
            <a:miter lim="800000"/>
            <a:headEnd/>
            <a:tailEnd/>
          </a:ln>
          <a:effectLst/>
        </p:spPr>
        <p:txBody>
          <a:bodyPr anchor="ctr">
            <a:spAutoFit/>
          </a:bodyPr>
          <a:lstStyle/>
          <a:p>
            <a:r>
              <a:rPr lang="en-US" altLang="zh-CN" sz="1400" dirty="0">
                <a:solidFill>
                  <a:srgbClr val="00B050"/>
                </a:solidFill>
                <a:effectLst>
                  <a:outerShdw blurRad="38100" dist="38100" dir="2700000" algn="tl">
                    <a:srgbClr val="000000"/>
                  </a:outerShdw>
                </a:effectLst>
                <a:ea typeface="宋体" charset="-122"/>
              </a:rPr>
              <a:t>B</a:t>
            </a:r>
            <a:r>
              <a:rPr lang="en-US" altLang="zh-CN" sz="1400" baseline="-25000" dirty="0">
                <a:solidFill>
                  <a:srgbClr val="00B050"/>
                </a:solidFill>
                <a:effectLst>
                  <a:outerShdw blurRad="38100" dist="38100" dir="2700000" algn="tl">
                    <a:srgbClr val="000000"/>
                  </a:outerShdw>
                </a:effectLst>
                <a:ea typeface="宋体" charset="-122"/>
              </a:rPr>
              <a:t>1</a:t>
            </a:r>
          </a:p>
        </p:txBody>
      </p:sp>
      <p:sp>
        <p:nvSpPr>
          <p:cNvPr id="43" name="Rectangle 28">
            <a:extLst>
              <a:ext uri="{FF2B5EF4-FFF2-40B4-BE49-F238E27FC236}">
                <a16:creationId xmlns:a16="http://schemas.microsoft.com/office/drawing/2014/main" id="{4B152869-7618-4B4C-BAB1-B15363B6B0E9}"/>
              </a:ext>
            </a:extLst>
          </p:cNvPr>
          <p:cNvSpPr>
            <a:spLocks noChangeArrowheads="1"/>
          </p:cNvSpPr>
          <p:nvPr/>
        </p:nvSpPr>
        <p:spPr bwMode="auto">
          <a:xfrm>
            <a:off x="8102649" y="2880320"/>
            <a:ext cx="504825" cy="304800"/>
          </a:xfrm>
          <a:prstGeom prst="rect">
            <a:avLst/>
          </a:prstGeom>
          <a:noFill/>
          <a:ln w="9525">
            <a:noFill/>
            <a:miter lim="800000"/>
            <a:headEnd/>
            <a:tailEnd/>
          </a:ln>
          <a:effectLst/>
        </p:spPr>
        <p:txBody>
          <a:bodyPr anchor="ctr">
            <a:spAutoFit/>
          </a:bodyPr>
          <a:lstStyle/>
          <a:p>
            <a:r>
              <a:rPr lang="en-US" altLang="zh-CN" sz="1400">
                <a:solidFill>
                  <a:srgbClr val="00B050"/>
                </a:solidFill>
                <a:effectLst>
                  <a:outerShdw blurRad="38100" dist="38100" dir="2700000" algn="tl">
                    <a:srgbClr val="000000"/>
                  </a:outerShdw>
                </a:effectLst>
                <a:ea typeface="宋体" charset="-122"/>
              </a:rPr>
              <a:t>B</a:t>
            </a:r>
            <a:r>
              <a:rPr lang="en-US" altLang="zh-CN" sz="1400" baseline="-25000">
                <a:solidFill>
                  <a:srgbClr val="00B050"/>
                </a:solidFill>
                <a:effectLst>
                  <a:outerShdw blurRad="38100" dist="38100" dir="2700000" algn="tl">
                    <a:srgbClr val="000000"/>
                  </a:outerShdw>
                </a:effectLst>
                <a:ea typeface="宋体" charset="-122"/>
              </a:rPr>
              <a:t>2</a:t>
            </a:r>
          </a:p>
        </p:txBody>
      </p:sp>
      <p:sp>
        <p:nvSpPr>
          <p:cNvPr id="44" name="Rectangle 29">
            <a:extLst>
              <a:ext uri="{FF2B5EF4-FFF2-40B4-BE49-F238E27FC236}">
                <a16:creationId xmlns:a16="http://schemas.microsoft.com/office/drawing/2014/main" id="{D9767C64-F5E8-4611-95B6-172BE5DAEE22}"/>
              </a:ext>
            </a:extLst>
          </p:cNvPr>
          <p:cNvSpPr>
            <a:spLocks noChangeArrowheads="1"/>
          </p:cNvSpPr>
          <p:nvPr/>
        </p:nvSpPr>
        <p:spPr bwMode="auto">
          <a:xfrm>
            <a:off x="8102649" y="3567708"/>
            <a:ext cx="504825" cy="304800"/>
          </a:xfrm>
          <a:prstGeom prst="rect">
            <a:avLst/>
          </a:prstGeom>
          <a:noFill/>
          <a:ln w="9525">
            <a:noFill/>
            <a:miter lim="800000"/>
            <a:headEnd/>
            <a:tailEnd/>
          </a:ln>
          <a:effectLst/>
        </p:spPr>
        <p:txBody>
          <a:bodyPr anchor="ctr">
            <a:spAutoFit/>
          </a:bodyPr>
          <a:lstStyle/>
          <a:p>
            <a:r>
              <a:rPr lang="en-US" altLang="zh-CN" sz="1400">
                <a:solidFill>
                  <a:srgbClr val="00B050"/>
                </a:solidFill>
                <a:effectLst>
                  <a:outerShdw blurRad="38100" dist="38100" dir="2700000" algn="tl">
                    <a:srgbClr val="000000"/>
                  </a:outerShdw>
                </a:effectLst>
                <a:ea typeface="宋体" charset="-122"/>
              </a:rPr>
              <a:t>B</a:t>
            </a:r>
            <a:r>
              <a:rPr lang="en-US" altLang="zh-CN" sz="1400" baseline="-25000">
                <a:solidFill>
                  <a:srgbClr val="00B050"/>
                </a:solidFill>
                <a:effectLst>
                  <a:outerShdw blurRad="38100" dist="38100" dir="2700000" algn="tl">
                    <a:srgbClr val="000000"/>
                  </a:outerShdw>
                </a:effectLst>
                <a:ea typeface="宋体" charset="-122"/>
              </a:rPr>
              <a:t>3</a:t>
            </a:r>
          </a:p>
        </p:txBody>
      </p:sp>
      <p:sp>
        <p:nvSpPr>
          <p:cNvPr id="45" name="Rectangle 30">
            <a:extLst>
              <a:ext uri="{FF2B5EF4-FFF2-40B4-BE49-F238E27FC236}">
                <a16:creationId xmlns:a16="http://schemas.microsoft.com/office/drawing/2014/main" id="{2D9D315F-B82D-4599-BB14-C0C1C8447990}"/>
              </a:ext>
            </a:extLst>
          </p:cNvPr>
          <p:cNvSpPr>
            <a:spLocks noChangeArrowheads="1"/>
          </p:cNvSpPr>
          <p:nvPr/>
        </p:nvSpPr>
        <p:spPr bwMode="auto">
          <a:xfrm>
            <a:off x="7092999" y="4431308"/>
            <a:ext cx="504825" cy="304800"/>
          </a:xfrm>
          <a:prstGeom prst="rect">
            <a:avLst/>
          </a:prstGeom>
          <a:noFill/>
          <a:ln w="9525" algn="ctr">
            <a:noFill/>
            <a:miter lim="800000"/>
            <a:headEnd/>
            <a:tailEnd/>
          </a:ln>
          <a:effectLst/>
        </p:spPr>
        <p:txBody>
          <a:bodyPr anchor="ctr">
            <a:spAutoFit/>
          </a:bodyPr>
          <a:lstStyle/>
          <a:p>
            <a:r>
              <a:rPr lang="en-US" altLang="zh-CN" sz="1400" dirty="0">
                <a:solidFill>
                  <a:srgbClr val="00B050"/>
                </a:solidFill>
                <a:effectLst>
                  <a:outerShdw blurRad="38100" dist="38100" dir="2700000" algn="tl">
                    <a:srgbClr val="000000"/>
                  </a:outerShdw>
                </a:effectLst>
                <a:ea typeface="宋体" charset="-122"/>
              </a:rPr>
              <a:t>B</a:t>
            </a:r>
            <a:r>
              <a:rPr lang="en-US" altLang="zh-CN" sz="1400" baseline="-25000" dirty="0">
                <a:solidFill>
                  <a:srgbClr val="00B050"/>
                </a:solidFill>
                <a:effectLst>
                  <a:outerShdw blurRad="38100" dist="38100" dir="2700000" algn="tl">
                    <a:srgbClr val="000000"/>
                  </a:outerShdw>
                </a:effectLst>
                <a:ea typeface="宋体" charset="-122"/>
              </a:rPr>
              <a:t>4</a:t>
            </a:r>
          </a:p>
        </p:txBody>
      </p:sp>
      <p:sp>
        <p:nvSpPr>
          <p:cNvPr id="46" name="Rectangle 31">
            <a:extLst>
              <a:ext uri="{FF2B5EF4-FFF2-40B4-BE49-F238E27FC236}">
                <a16:creationId xmlns:a16="http://schemas.microsoft.com/office/drawing/2014/main" id="{D6F4E733-0659-4721-A656-1151545977F2}"/>
              </a:ext>
            </a:extLst>
          </p:cNvPr>
          <p:cNvSpPr>
            <a:spLocks noChangeArrowheads="1"/>
          </p:cNvSpPr>
          <p:nvPr/>
        </p:nvSpPr>
        <p:spPr bwMode="auto">
          <a:xfrm>
            <a:off x="8102649" y="5460008"/>
            <a:ext cx="504825" cy="304800"/>
          </a:xfrm>
          <a:prstGeom prst="rect">
            <a:avLst/>
          </a:prstGeom>
          <a:noFill/>
          <a:ln w="9525">
            <a:noFill/>
            <a:miter lim="800000"/>
            <a:headEnd/>
            <a:tailEnd/>
          </a:ln>
          <a:effectLst/>
        </p:spPr>
        <p:txBody>
          <a:bodyPr anchor="ctr">
            <a:spAutoFit/>
          </a:bodyPr>
          <a:lstStyle/>
          <a:p>
            <a:r>
              <a:rPr lang="en-US" altLang="zh-CN" sz="1400" dirty="0">
                <a:solidFill>
                  <a:srgbClr val="00B050"/>
                </a:solidFill>
                <a:effectLst>
                  <a:outerShdw blurRad="38100" dist="38100" dir="2700000" algn="tl">
                    <a:srgbClr val="000000"/>
                  </a:outerShdw>
                </a:effectLst>
                <a:ea typeface="宋体" charset="-122"/>
              </a:rPr>
              <a:t>B</a:t>
            </a:r>
            <a:r>
              <a:rPr lang="en-US" altLang="zh-CN" sz="1400" baseline="-25000" dirty="0">
                <a:solidFill>
                  <a:srgbClr val="00B050"/>
                </a:solidFill>
                <a:effectLst>
                  <a:outerShdw blurRad="38100" dist="38100" dir="2700000" algn="tl">
                    <a:srgbClr val="000000"/>
                  </a:outerShdw>
                </a:effectLst>
                <a:ea typeface="宋体" charset="-122"/>
              </a:rPr>
              <a:t>5</a:t>
            </a:r>
          </a:p>
        </p:txBody>
      </p:sp>
      <p:sp>
        <p:nvSpPr>
          <p:cNvPr id="47" name="Rectangle 32">
            <a:extLst>
              <a:ext uri="{FF2B5EF4-FFF2-40B4-BE49-F238E27FC236}">
                <a16:creationId xmlns:a16="http://schemas.microsoft.com/office/drawing/2014/main" id="{B4B7CDC6-4E12-42FC-8076-8CEA08C952FB}"/>
              </a:ext>
            </a:extLst>
          </p:cNvPr>
          <p:cNvSpPr>
            <a:spLocks noChangeArrowheads="1"/>
          </p:cNvSpPr>
          <p:nvPr/>
        </p:nvSpPr>
        <p:spPr bwMode="auto">
          <a:xfrm>
            <a:off x="6488162" y="1913861"/>
            <a:ext cx="504825" cy="523220"/>
          </a:xfrm>
          <a:prstGeom prst="rect">
            <a:avLst/>
          </a:prstGeom>
          <a:noFill/>
          <a:ln w="9525">
            <a:noFill/>
            <a:miter lim="800000"/>
            <a:headEnd/>
            <a:tailEnd/>
          </a:ln>
          <a:effectLst/>
        </p:spPr>
        <p:txBody>
          <a:bodyPr anchor="ctr">
            <a:spAutoFit/>
          </a:bodyPr>
          <a:lstStyle/>
          <a:p>
            <a:r>
              <a:rPr lang="en-US" altLang="zh-CN" sz="14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d</a:t>
            </a:r>
            <a:r>
              <a:rPr lang="en-US" altLang="zh-CN" sz="1400" baseline="-250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1</a:t>
            </a:r>
          </a:p>
          <a:p>
            <a:r>
              <a:rPr lang="en-US" altLang="zh-CN" sz="14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d</a:t>
            </a:r>
            <a:r>
              <a:rPr lang="en-US" altLang="zh-CN" sz="1400" baseline="-250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2</a:t>
            </a:r>
          </a:p>
        </p:txBody>
      </p:sp>
      <p:sp>
        <p:nvSpPr>
          <p:cNvPr id="48" name="Rectangle 34">
            <a:extLst>
              <a:ext uri="{FF2B5EF4-FFF2-40B4-BE49-F238E27FC236}">
                <a16:creationId xmlns:a16="http://schemas.microsoft.com/office/drawing/2014/main" id="{654EBDCE-565A-48AA-9AA9-1CAF78804D66}"/>
              </a:ext>
            </a:extLst>
          </p:cNvPr>
          <p:cNvSpPr>
            <a:spLocks noChangeArrowheads="1"/>
          </p:cNvSpPr>
          <p:nvPr/>
        </p:nvSpPr>
        <p:spPr bwMode="auto">
          <a:xfrm>
            <a:off x="6488162" y="2880320"/>
            <a:ext cx="504825" cy="304800"/>
          </a:xfrm>
          <a:prstGeom prst="rect">
            <a:avLst/>
          </a:prstGeom>
          <a:noFill/>
          <a:ln w="9525">
            <a:noFill/>
            <a:miter lim="800000"/>
            <a:headEnd/>
            <a:tailEnd/>
          </a:ln>
          <a:effectLst/>
        </p:spPr>
        <p:txBody>
          <a:bodyPr anchor="ctr">
            <a:spAutoFit/>
          </a:bodyPr>
          <a:lstStyle/>
          <a:p>
            <a:r>
              <a:rPr lang="en-US" altLang="zh-CN" sz="14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d</a:t>
            </a:r>
            <a:r>
              <a:rPr lang="en-US" altLang="zh-CN" sz="1400" baseline="-250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3</a:t>
            </a:r>
          </a:p>
        </p:txBody>
      </p:sp>
      <p:sp>
        <p:nvSpPr>
          <p:cNvPr id="49" name="Rectangle 35">
            <a:extLst>
              <a:ext uri="{FF2B5EF4-FFF2-40B4-BE49-F238E27FC236}">
                <a16:creationId xmlns:a16="http://schemas.microsoft.com/office/drawing/2014/main" id="{3D7B9C4C-69D6-4B46-9178-DA4AA4AA284A}"/>
              </a:ext>
            </a:extLst>
          </p:cNvPr>
          <p:cNvSpPr>
            <a:spLocks noChangeArrowheads="1"/>
          </p:cNvSpPr>
          <p:nvPr/>
        </p:nvSpPr>
        <p:spPr bwMode="auto">
          <a:xfrm>
            <a:off x="6488162" y="3566120"/>
            <a:ext cx="504825" cy="304800"/>
          </a:xfrm>
          <a:prstGeom prst="rect">
            <a:avLst/>
          </a:prstGeom>
          <a:noFill/>
          <a:ln w="9525">
            <a:noFill/>
            <a:miter lim="800000"/>
            <a:headEnd/>
            <a:tailEnd/>
          </a:ln>
          <a:effectLst/>
        </p:spPr>
        <p:txBody>
          <a:bodyPr anchor="ctr">
            <a:spAutoFit/>
          </a:bodyPr>
          <a:lstStyle/>
          <a:p>
            <a:r>
              <a:rPr lang="en-US" altLang="zh-CN" sz="14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d</a:t>
            </a:r>
            <a:r>
              <a:rPr lang="en-US" altLang="zh-CN" sz="1400" baseline="-250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4</a:t>
            </a:r>
          </a:p>
        </p:txBody>
      </p:sp>
      <p:sp>
        <p:nvSpPr>
          <p:cNvPr id="50" name="Rectangle 36">
            <a:extLst>
              <a:ext uri="{FF2B5EF4-FFF2-40B4-BE49-F238E27FC236}">
                <a16:creationId xmlns:a16="http://schemas.microsoft.com/office/drawing/2014/main" id="{D2F2E30F-F88D-4456-B008-771745763E80}"/>
              </a:ext>
            </a:extLst>
          </p:cNvPr>
          <p:cNvSpPr>
            <a:spLocks noChangeArrowheads="1"/>
          </p:cNvSpPr>
          <p:nvPr/>
        </p:nvSpPr>
        <p:spPr bwMode="auto">
          <a:xfrm>
            <a:off x="5580112" y="4431308"/>
            <a:ext cx="504825" cy="304800"/>
          </a:xfrm>
          <a:prstGeom prst="rect">
            <a:avLst/>
          </a:prstGeom>
          <a:noFill/>
          <a:ln w="9525">
            <a:noFill/>
            <a:miter lim="800000"/>
            <a:headEnd/>
            <a:tailEnd/>
          </a:ln>
          <a:effectLst/>
        </p:spPr>
        <p:txBody>
          <a:bodyPr anchor="ctr">
            <a:spAutoFit/>
          </a:bodyPr>
          <a:lstStyle/>
          <a:p>
            <a:r>
              <a:rPr lang="en-US" altLang="zh-CN" sz="1400" dirty="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d</a:t>
            </a:r>
            <a:r>
              <a:rPr lang="en-US" altLang="zh-CN" sz="1400" baseline="-25000" dirty="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5</a:t>
            </a:r>
          </a:p>
        </p:txBody>
      </p:sp>
      <p:sp>
        <p:nvSpPr>
          <p:cNvPr id="51" name="Rectangle 37">
            <a:extLst>
              <a:ext uri="{FF2B5EF4-FFF2-40B4-BE49-F238E27FC236}">
                <a16:creationId xmlns:a16="http://schemas.microsoft.com/office/drawing/2014/main" id="{69684978-D41A-4EEE-AD4C-ABA78ED2AC06}"/>
              </a:ext>
            </a:extLst>
          </p:cNvPr>
          <p:cNvSpPr>
            <a:spLocks noChangeArrowheads="1"/>
          </p:cNvSpPr>
          <p:nvPr/>
        </p:nvSpPr>
        <p:spPr bwMode="auto">
          <a:xfrm>
            <a:off x="6488162" y="5352386"/>
            <a:ext cx="504825" cy="523220"/>
          </a:xfrm>
          <a:prstGeom prst="rect">
            <a:avLst/>
          </a:prstGeom>
          <a:noFill/>
          <a:ln w="9525">
            <a:noFill/>
            <a:miter lim="800000"/>
            <a:headEnd/>
            <a:tailEnd/>
          </a:ln>
          <a:effectLst/>
        </p:spPr>
        <p:txBody>
          <a:bodyPr anchor="ctr">
            <a:spAutoFit/>
          </a:bodyPr>
          <a:lstStyle/>
          <a:p>
            <a:r>
              <a:rPr lang="en-US" altLang="zh-CN" sz="14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d</a:t>
            </a:r>
            <a:r>
              <a:rPr lang="en-US" altLang="zh-CN" sz="1400" baseline="-250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6</a:t>
            </a:r>
          </a:p>
          <a:p>
            <a:r>
              <a:rPr lang="en-US" altLang="zh-CN" sz="14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d</a:t>
            </a:r>
            <a:r>
              <a:rPr lang="en-US" altLang="zh-CN" sz="1400" baseline="-25000">
                <a:solidFill>
                  <a:schemeClr val="tx1"/>
                </a:solidFill>
                <a:effectLst>
                  <a:outerShdw blurRad="38100" dist="38100" dir="2700000" algn="tl">
                    <a:srgbClr val="FFFFFF"/>
                  </a:outerShdw>
                </a:effectLst>
                <a:latin typeface="Courier New" panose="02070309020205020404" pitchFamily="49" charset="0"/>
                <a:ea typeface="宋体" charset="-122"/>
                <a:cs typeface="Courier New" panose="02070309020205020404" pitchFamily="49" charset="0"/>
              </a:rPr>
              <a:t>7</a:t>
            </a:r>
          </a:p>
        </p:txBody>
      </p:sp>
      <p:cxnSp>
        <p:nvCxnSpPr>
          <p:cNvPr id="52" name="AutoShape 85">
            <a:extLst>
              <a:ext uri="{FF2B5EF4-FFF2-40B4-BE49-F238E27FC236}">
                <a16:creationId xmlns:a16="http://schemas.microsoft.com/office/drawing/2014/main" id="{2429F3B0-0C98-48ED-B68C-CF6498985012}"/>
              </a:ext>
            </a:extLst>
          </p:cNvPr>
          <p:cNvCxnSpPr>
            <a:cxnSpLocks noChangeShapeType="1"/>
            <a:stCxn id="37" idx="2"/>
            <a:endCxn id="38" idx="0"/>
          </p:cNvCxnSpPr>
          <p:nvPr/>
        </p:nvCxnSpPr>
        <p:spPr bwMode="auto">
          <a:xfrm>
            <a:off x="7524006" y="2437080"/>
            <a:ext cx="0" cy="441751"/>
          </a:xfrm>
          <a:prstGeom prst="straightConnector1">
            <a:avLst/>
          </a:prstGeom>
          <a:noFill/>
          <a:ln w="25400">
            <a:solidFill>
              <a:schemeClr val="accent6">
                <a:lumMod val="75000"/>
              </a:schemeClr>
            </a:solidFill>
            <a:miter lim="800000"/>
            <a:headEnd/>
            <a:tailEnd type="triangle" w="med" len="med"/>
          </a:ln>
          <a:effectLst/>
        </p:spPr>
      </p:cxnSp>
      <p:cxnSp>
        <p:nvCxnSpPr>
          <p:cNvPr id="53" name="AutoShape 86">
            <a:extLst>
              <a:ext uri="{FF2B5EF4-FFF2-40B4-BE49-F238E27FC236}">
                <a16:creationId xmlns:a16="http://schemas.microsoft.com/office/drawing/2014/main" id="{2B4D6435-FA05-46B7-8012-D57C5B96F156}"/>
              </a:ext>
            </a:extLst>
          </p:cNvPr>
          <p:cNvCxnSpPr>
            <a:cxnSpLocks noChangeShapeType="1"/>
            <a:stCxn id="38" idx="2"/>
            <a:endCxn id="39" idx="0"/>
          </p:cNvCxnSpPr>
          <p:nvPr/>
        </p:nvCxnSpPr>
        <p:spPr bwMode="auto">
          <a:xfrm>
            <a:off x="7524006" y="3186608"/>
            <a:ext cx="0" cy="378023"/>
          </a:xfrm>
          <a:prstGeom prst="straightConnector1">
            <a:avLst/>
          </a:prstGeom>
          <a:noFill/>
          <a:ln w="25400">
            <a:solidFill>
              <a:schemeClr val="accent6">
                <a:lumMod val="75000"/>
              </a:schemeClr>
            </a:solidFill>
            <a:miter lim="800000"/>
            <a:headEnd/>
            <a:tailEnd type="triangle" w="med" len="med"/>
          </a:ln>
          <a:effectLst/>
        </p:spPr>
      </p:cxnSp>
      <p:cxnSp>
        <p:nvCxnSpPr>
          <p:cNvPr id="54" name="AutoShape 87">
            <a:extLst>
              <a:ext uri="{FF2B5EF4-FFF2-40B4-BE49-F238E27FC236}">
                <a16:creationId xmlns:a16="http://schemas.microsoft.com/office/drawing/2014/main" id="{667DE803-AB25-4604-83D1-81062BF91538}"/>
              </a:ext>
            </a:extLst>
          </p:cNvPr>
          <p:cNvCxnSpPr>
            <a:cxnSpLocks noChangeShapeType="1"/>
            <a:stCxn id="39" idx="2"/>
            <a:endCxn id="41" idx="0"/>
          </p:cNvCxnSpPr>
          <p:nvPr/>
        </p:nvCxnSpPr>
        <p:spPr bwMode="auto">
          <a:xfrm>
            <a:off x="7524006" y="3872408"/>
            <a:ext cx="1587" cy="1473300"/>
          </a:xfrm>
          <a:prstGeom prst="straightConnector1">
            <a:avLst/>
          </a:prstGeom>
          <a:noFill/>
          <a:ln w="19050">
            <a:solidFill>
              <a:schemeClr val="accent6">
                <a:lumMod val="75000"/>
              </a:schemeClr>
            </a:solidFill>
            <a:round/>
            <a:headEnd/>
            <a:tailEnd type="triangle" w="med" len="med"/>
          </a:ln>
          <a:effectLst/>
        </p:spPr>
      </p:cxnSp>
      <p:cxnSp>
        <p:nvCxnSpPr>
          <p:cNvPr id="55" name="AutoShape 88">
            <a:extLst>
              <a:ext uri="{FF2B5EF4-FFF2-40B4-BE49-F238E27FC236}">
                <a16:creationId xmlns:a16="http://schemas.microsoft.com/office/drawing/2014/main" id="{84F9809E-D255-4AC8-A2D2-54F4CFD5AF28}"/>
              </a:ext>
            </a:extLst>
          </p:cNvPr>
          <p:cNvCxnSpPr>
            <a:cxnSpLocks noChangeShapeType="1"/>
            <a:stCxn id="41" idx="2"/>
          </p:cNvCxnSpPr>
          <p:nvPr/>
        </p:nvCxnSpPr>
        <p:spPr bwMode="auto">
          <a:xfrm flipH="1">
            <a:off x="7524799" y="5882283"/>
            <a:ext cx="794" cy="427037"/>
          </a:xfrm>
          <a:prstGeom prst="straightConnector1">
            <a:avLst/>
          </a:prstGeom>
          <a:noFill/>
          <a:ln w="19050">
            <a:solidFill>
              <a:schemeClr val="accent6">
                <a:lumMod val="75000"/>
              </a:schemeClr>
            </a:solidFill>
            <a:round/>
            <a:headEnd/>
            <a:tailEnd type="triangle" w="med" len="med"/>
          </a:ln>
          <a:effectLst/>
        </p:spPr>
      </p:cxnSp>
      <p:sp>
        <p:nvSpPr>
          <p:cNvPr id="56" name="Rectangle 89">
            <a:extLst>
              <a:ext uri="{FF2B5EF4-FFF2-40B4-BE49-F238E27FC236}">
                <a16:creationId xmlns:a16="http://schemas.microsoft.com/office/drawing/2014/main" id="{CA044D40-7C50-4AB9-8281-C20552E13EE2}"/>
              </a:ext>
            </a:extLst>
          </p:cNvPr>
          <p:cNvSpPr>
            <a:spLocks noChangeArrowheads="1"/>
          </p:cNvSpPr>
          <p:nvPr/>
        </p:nvSpPr>
        <p:spPr bwMode="auto">
          <a:xfrm>
            <a:off x="7092999" y="5667745"/>
            <a:ext cx="215900" cy="217487"/>
          </a:xfrm>
          <a:prstGeom prst="rect">
            <a:avLst/>
          </a:prstGeom>
          <a:noFill/>
          <a:ln w="19050" algn="ctr">
            <a:noFill/>
            <a:miter lim="800000"/>
            <a:headEnd/>
            <a:tailEnd/>
          </a:ln>
          <a:effectLst/>
        </p:spPr>
        <p:txBody>
          <a:bodyPr wrap="none" anchor="ctr"/>
          <a:lstStyle/>
          <a:p>
            <a:endParaRPr lang="zh-CN" altLang="en-US"/>
          </a:p>
        </p:txBody>
      </p:sp>
      <p:sp>
        <p:nvSpPr>
          <p:cNvPr id="57" name="Rectangle 90">
            <a:extLst>
              <a:ext uri="{FF2B5EF4-FFF2-40B4-BE49-F238E27FC236}">
                <a16:creationId xmlns:a16="http://schemas.microsoft.com/office/drawing/2014/main" id="{E79ED118-FB16-4C23-824D-F2C57C49EA3D}"/>
              </a:ext>
            </a:extLst>
          </p:cNvPr>
          <p:cNvSpPr>
            <a:spLocks noChangeArrowheads="1"/>
          </p:cNvSpPr>
          <p:nvPr/>
        </p:nvSpPr>
        <p:spPr bwMode="auto">
          <a:xfrm>
            <a:off x="7092999" y="5345708"/>
            <a:ext cx="215900" cy="217488"/>
          </a:xfrm>
          <a:prstGeom prst="rect">
            <a:avLst/>
          </a:prstGeom>
          <a:noFill/>
          <a:ln w="19050" algn="ctr">
            <a:noFill/>
            <a:miter lim="800000"/>
            <a:headEnd/>
            <a:tailEnd/>
          </a:ln>
          <a:effectLst/>
        </p:spPr>
        <p:txBody>
          <a:bodyPr wrap="none" anchor="ctr"/>
          <a:lstStyle/>
          <a:p>
            <a:endParaRPr lang="zh-CN" altLang="en-US"/>
          </a:p>
        </p:txBody>
      </p:sp>
      <p:sp>
        <p:nvSpPr>
          <p:cNvPr id="60" name="Rectangle 93">
            <a:extLst>
              <a:ext uri="{FF2B5EF4-FFF2-40B4-BE49-F238E27FC236}">
                <a16:creationId xmlns:a16="http://schemas.microsoft.com/office/drawing/2014/main" id="{B2F099A5-C4F5-4DDB-ADF0-BA6CA2375C59}"/>
              </a:ext>
            </a:extLst>
          </p:cNvPr>
          <p:cNvSpPr>
            <a:spLocks noChangeArrowheads="1"/>
          </p:cNvSpPr>
          <p:nvPr/>
        </p:nvSpPr>
        <p:spPr bwMode="auto">
          <a:xfrm>
            <a:off x="7092999" y="3666360"/>
            <a:ext cx="215900" cy="217488"/>
          </a:xfrm>
          <a:prstGeom prst="rect">
            <a:avLst/>
          </a:prstGeom>
          <a:noFill/>
          <a:ln w="19050" algn="ctr">
            <a:noFill/>
            <a:miter lim="800000"/>
            <a:headEnd/>
            <a:tailEnd/>
          </a:ln>
          <a:effectLst/>
        </p:spPr>
        <p:txBody>
          <a:bodyPr wrap="none" anchor="ctr"/>
          <a:lstStyle/>
          <a:p>
            <a:endParaRPr lang="zh-CN" altLang="en-US"/>
          </a:p>
        </p:txBody>
      </p:sp>
      <p:sp>
        <p:nvSpPr>
          <p:cNvPr id="61" name="Rectangle 96">
            <a:extLst>
              <a:ext uri="{FF2B5EF4-FFF2-40B4-BE49-F238E27FC236}">
                <a16:creationId xmlns:a16="http://schemas.microsoft.com/office/drawing/2014/main" id="{B79498EE-81C1-4AE5-B8E2-144086866F1A}"/>
              </a:ext>
            </a:extLst>
          </p:cNvPr>
          <p:cNvSpPr>
            <a:spLocks noChangeArrowheads="1"/>
          </p:cNvSpPr>
          <p:nvPr/>
        </p:nvSpPr>
        <p:spPr bwMode="auto">
          <a:xfrm>
            <a:off x="7092999" y="2883495"/>
            <a:ext cx="215900" cy="217488"/>
          </a:xfrm>
          <a:prstGeom prst="rect">
            <a:avLst/>
          </a:prstGeom>
          <a:noFill/>
          <a:ln w="19050" algn="ctr">
            <a:noFill/>
            <a:miter lim="800000"/>
            <a:headEnd/>
            <a:tailEnd/>
          </a:ln>
          <a:effectLst/>
        </p:spPr>
        <p:txBody>
          <a:bodyPr wrap="none" anchor="ctr"/>
          <a:lstStyle/>
          <a:p>
            <a:endParaRPr lang="zh-CN" altLang="en-US"/>
          </a:p>
        </p:txBody>
      </p:sp>
      <p:cxnSp>
        <p:nvCxnSpPr>
          <p:cNvPr id="62" name="AutoShape 97">
            <a:extLst>
              <a:ext uri="{FF2B5EF4-FFF2-40B4-BE49-F238E27FC236}">
                <a16:creationId xmlns:a16="http://schemas.microsoft.com/office/drawing/2014/main" id="{34C1AEAC-3358-4241-8B62-4A3BD854A818}"/>
              </a:ext>
            </a:extLst>
          </p:cNvPr>
          <p:cNvCxnSpPr>
            <a:cxnSpLocks noChangeShapeType="1"/>
            <a:stCxn id="56" idx="2"/>
            <a:endCxn id="61" idx="0"/>
          </p:cNvCxnSpPr>
          <p:nvPr/>
        </p:nvCxnSpPr>
        <p:spPr bwMode="auto">
          <a:xfrm rot="5400000" flipH="1">
            <a:off x="5700080" y="4384364"/>
            <a:ext cx="3001737" cy="12700"/>
          </a:xfrm>
          <a:prstGeom prst="bentConnector5">
            <a:avLst>
              <a:gd name="adj1" fmla="val -7616"/>
              <a:gd name="adj2" fmla="val 12067858"/>
              <a:gd name="adj3" fmla="val 107616"/>
            </a:avLst>
          </a:prstGeom>
          <a:noFill/>
          <a:ln w="25400">
            <a:solidFill>
              <a:schemeClr val="accent6">
                <a:lumMod val="75000"/>
              </a:schemeClr>
            </a:solidFill>
            <a:miter lim="800000"/>
            <a:headEnd/>
            <a:tailEnd type="triangle" w="med" len="med"/>
          </a:ln>
          <a:effectLst/>
        </p:spPr>
      </p:cxnSp>
      <p:cxnSp>
        <p:nvCxnSpPr>
          <p:cNvPr id="63" name="AutoShape 99">
            <a:extLst>
              <a:ext uri="{FF2B5EF4-FFF2-40B4-BE49-F238E27FC236}">
                <a16:creationId xmlns:a16="http://schemas.microsoft.com/office/drawing/2014/main" id="{FB297C0C-8E81-446C-8445-C321B2AC94E4}"/>
              </a:ext>
            </a:extLst>
          </p:cNvPr>
          <p:cNvCxnSpPr>
            <a:cxnSpLocks noChangeShapeType="1"/>
            <a:stCxn id="60" idx="2"/>
            <a:endCxn id="40" idx="0"/>
          </p:cNvCxnSpPr>
          <p:nvPr/>
        </p:nvCxnSpPr>
        <p:spPr bwMode="auto">
          <a:xfrm rot="5400000">
            <a:off x="6621577" y="3850446"/>
            <a:ext cx="545971" cy="612774"/>
          </a:xfrm>
          <a:prstGeom prst="bentConnector3">
            <a:avLst>
              <a:gd name="adj1" fmla="val 50000"/>
            </a:avLst>
          </a:prstGeom>
          <a:noFill/>
          <a:ln w="19050">
            <a:solidFill>
              <a:schemeClr val="accent6">
                <a:lumMod val="75000"/>
              </a:schemeClr>
            </a:solidFill>
            <a:miter lim="800000"/>
            <a:headEnd/>
            <a:tailEnd type="triangle" w="med" len="med"/>
          </a:ln>
          <a:effectLst/>
        </p:spPr>
      </p:cxnSp>
      <p:cxnSp>
        <p:nvCxnSpPr>
          <p:cNvPr id="64" name="AutoShape 101">
            <a:extLst>
              <a:ext uri="{FF2B5EF4-FFF2-40B4-BE49-F238E27FC236}">
                <a16:creationId xmlns:a16="http://schemas.microsoft.com/office/drawing/2014/main" id="{8E222157-7502-432C-BDB2-823A4C0649E1}"/>
              </a:ext>
            </a:extLst>
          </p:cNvPr>
          <p:cNvCxnSpPr>
            <a:cxnSpLocks noChangeShapeType="1"/>
            <a:stCxn id="40" idx="2"/>
            <a:endCxn id="57" idx="0"/>
          </p:cNvCxnSpPr>
          <p:nvPr/>
        </p:nvCxnSpPr>
        <p:spPr bwMode="auto">
          <a:xfrm rot="16200000" flipH="1">
            <a:off x="6590506" y="4735265"/>
            <a:ext cx="608112" cy="612774"/>
          </a:xfrm>
          <a:prstGeom prst="bentConnector3">
            <a:avLst>
              <a:gd name="adj1" fmla="val 50000"/>
            </a:avLst>
          </a:prstGeom>
          <a:noFill/>
          <a:ln w="19050">
            <a:solidFill>
              <a:schemeClr val="accent6">
                <a:lumMod val="75000"/>
              </a:schemeClr>
            </a:solidFill>
            <a:miter lim="800000"/>
            <a:headEnd/>
            <a:tailEnd type="triangle" w="med" len="med"/>
          </a:ln>
          <a:effectLst/>
        </p:spPr>
      </p:cxnSp>
      <p:sp>
        <p:nvSpPr>
          <p:cNvPr id="65" name="Rectangle 191">
            <a:extLst>
              <a:ext uri="{FF2B5EF4-FFF2-40B4-BE49-F238E27FC236}">
                <a16:creationId xmlns:a16="http://schemas.microsoft.com/office/drawing/2014/main" id="{619262BF-68C5-4ED3-BC3F-C73F18CCB48F}"/>
              </a:ext>
            </a:extLst>
          </p:cNvPr>
          <p:cNvSpPr>
            <a:spLocks noChangeArrowheads="1"/>
          </p:cNvSpPr>
          <p:nvPr/>
        </p:nvSpPr>
        <p:spPr bwMode="auto">
          <a:xfrm>
            <a:off x="7739112" y="1907183"/>
            <a:ext cx="215900" cy="217487"/>
          </a:xfrm>
          <a:prstGeom prst="rect">
            <a:avLst/>
          </a:prstGeom>
          <a:noFill/>
          <a:ln w="19050" algn="ctr">
            <a:noFill/>
            <a:miter lim="800000"/>
            <a:headEnd/>
            <a:tailEnd/>
          </a:ln>
          <a:effectLst/>
        </p:spPr>
        <p:txBody>
          <a:bodyPr wrap="none" anchor="ctr"/>
          <a:lstStyle/>
          <a:p>
            <a:endParaRPr lang="zh-CN" altLang="en-US"/>
          </a:p>
        </p:txBody>
      </p:sp>
      <p:cxnSp>
        <p:nvCxnSpPr>
          <p:cNvPr id="66" name="AutoShape 192">
            <a:extLst>
              <a:ext uri="{FF2B5EF4-FFF2-40B4-BE49-F238E27FC236}">
                <a16:creationId xmlns:a16="http://schemas.microsoft.com/office/drawing/2014/main" id="{575B7288-60FE-4004-AF1F-3430D12DDEBF}"/>
              </a:ext>
            </a:extLst>
          </p:cNvPr>
          <p:cNvCxnSpPr>
            <a:cxnSpLocks noChangeShapeType="1"/>
            <a:stCxn id="68" idx="2"/>
            <a:endCxn id="65" idx="0"/>
          </p:cNvCxnSpPr>
          <p:nvPr/>
        </p:nvCxnSpPr>
        <p:spPr bwMode="auto">
          <a:xfrm rot="5400000" flipH="1">
            <a:off x="7212061" y="2542184"/>
            <a:ext cx="1270001" cy="12700"/>
          </a:xfrm>
          <a:prstGeom prst="bentConnector5">
            <a:avLst>
              <a:gd name="adj1" fmla="val -18000"/>
              <a:gd name="adj2" fmla="val -5739323"/>
              <a:gd name="adj3" fmla="val 118000"/>
            </a:avLst>
          </a:prstGeom>
          <a:noFill/>
          <a:ln w="19050">
            <a:solidFill>
              <a:schemeClr val="accent6">
                <a:lumMod val="75000"/>
              </a:schemeClr>
            </a:solidFill>
            <a:miter lim="800000"/>
            <a:headEnd/>
            <a:tailEnd type="triangle" w="med" len="med"/>
          </a:ln>
          <a:effectLst/>
        </p:spPr>
      </p:cxnSp>
      <p:cxnSp>
        <p:nvCxnSpPr>
          <p:cNvPr id="67" name="AutoShape 193">
            <a:extLst>
              <a:ext uri="{FF2B5EF4-FFF2-40B4-BE49-F238E27FC236}">
                <a16:creationId xmlns:a16="http://schemas.microsoft.com/office/drawing/2014/main" id="{665C6640-3321-41FD-B260-DBD495329265}"/>
              </a:ext>
            </a:extLst>
          </p:cNvPr>
          <p:cNvCxnSpPr>
            <a:cxnSpLocks noChangeShapeType="1"/>
            <a:endCxn id="37" idx="0"/>
          </p:cNvCxnSpPr>
          <p:nvPr/>
        </p:nvCxnSpPr>
        <p:spPr bwMode="auto">
          <a:xfrm>
            <a:off x="7523212" y="1691283"/>
            <a:ext cx="794" cy="222577"/>
          </a:xfrm>
          <a:prstGeom prst="straightConnector1">
            <a:avLst/>
          </a:prstGeom>
          <a:noFill/>
          <a:ln w="25400">
            <a:solidFill>
              <a:schemeClr val="accent6">
                <a:lumMod val="75000"/>
              </a:schemeClr>
            </a:solidFill>
            <a:miter lim="800000"/>
            <a:headEnd/>
            <a:tailEnd type="triangle" w="med" len="med"/>
          </a:ln>
          <a:effectLst/>
        </p:spPr>
      </p:cxnSp>
      <p:sp>
        <p:nvSpPr>
          <p:cNvPr id="68" name="Rectangle 195">
            <a:extLst>
              <a:ext uri="{FF2B5EF4-FFF2-40B4-BE49-F238E27FC236}">
                <a16:creationId xmlns:a16="http://schemas.microsoft.com/office/drawing/2014/main" id="{CFAC9BBF-5922-4EB4-9FB3-DAA4A27F9BB6}"/>
              </a:ext>
            </a:extLst>
          </p:cNvPr>
          <p:cNvSpPr>
            <a:spLocks noChangeArrowheads="1"/>
          </p:cNvSpPr>
          <p:nvPr/>
        </p:nvSpPr>
        <p:spPr bwMode="auto">
          <a:xfrm>
            <a:off x="7739112" y="2959696"/>
            <a:ext cx="215900" cy="217488"/>
          </a:xfrm>
          <a:prstGeom prst="rect">
            <a:avLst/>
          </a:prstGeom>
          <a:noFill/>
          <a:ln w="19050" algn="ctr">
            <a:noFill/>
            <a:miter lim="800000"/>
            <a:headEnd/>
            <a:tailEnd/>
          </a:ln>
          <a:effectLst/>
        </p:spPr>
        <p:txBody>
          <a:bodyPr wrap="none" anchor="ctr"/>
          <a:lstStyle/>
          <a:p>
            <a:endParaRPr lang="zh-CN" altLang="en-US"/>
          </a:p>
        </p:txBody>
      </p:sp>
      <p:graphicFrame>
        <p:nvGraphicFramePr>
          <p:cNvPr id="71" name="Group 127">
            <a:extLst>
              <a:ext uri="{FF2B5EF4-FFF2-40B4-BE49-F238E27FC236}">
                <a16:creationId xmlns:a16="http://schemas.microsoft.com/office/drawing/2014/main" id="{B217046E-B070-45CC-86BD-8DD15C730463}"/>
              </a:ext>
            </a:extLst>
          </p:cNvPr>
          <p:cNvGraphicFramePr>
            <a:graphicFrameLocks/>
          </p:cNvGraphicFramePr>
          <p:nvPr>
            <p:extLst>
              <p:ext uri="{D42A27DB-BD31-4B8C-83A1-F6EECF244321}">
                <p14:modId xmlns:p14="http://schemas.microsoft.com/office/powerpoint/2010/main" val="320323363"/>
              </p:ext>
            </p:extLst>
          </p:nvPr>
        </p:nvGraphicFramePr>
        <p:xfrm>
          <a:off x="1331640" y="4221088"/>
          <a:ext cx="1687512" cy="2024640"/>
        </p:xfrm>
        <a:graphic>
          <a:graphicData uri="http://schemas.openxmlformats.org/drawingml/2006/table">
            <a:tbl>
              <a:tblPr/>
              <a:tblGrid>
                <a:gridCol w="412750">
                  <a:extLst>
                    <a:ext uri="{9D8B030D-6E8A-4147-A177-3AD203B41FA5}">
                      <a16:colId xmlns:a16="http://schemas.microsoft.com/office/drawing/2014/main" val="20000"/>
                    </a:ext>
                  </a:extLst>
                </a:gridCol>
                <a:gridCol w="1274762">
                  <a:extLst>
                    <a:ext uri="{9D8B030D-6E8A-4147-A177-3AD203B41FA5}">
                      <a16:colId xmlns:a16="http://schemas.microsoft.com/office/drawing/2014/main" val="20001"/>
                    </a:ext>
                  </a:extLst>
                </a:gridCol>
              </a:tblGrid>
              <a:tr h="242517">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600" b="1" i="0" u="none" strike="noStrike" cap="none" normalizeH="0" baseline="0">
                        <a:ln>
                          <a:noFill/>
                        </a:ln>
                        <a:solidFill>
                          <a:schemeClr val="tx1"/>
                        </a:solidFill>
                        <a:effectLst/>
                        <a:latin typeface="Courier New" pitchFamily="49" charset="0"/>
                        <a:ea typeface="楷体_GB2312" pitchFamily="49" charset="-122"/>
                      </a:endParaRP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rPr>
                        <a:t>in[B]</a:t>
                      </a: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2517">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rPr>
                        <a:t>B</a:t>
                      </a:r>
                      <a:r>
                        <a:rPr kumimoji="0" lang="en-US" altLang="zh-CN" sz="1600" b="1" i="0" u="none" strike="noStrike" cap="none" normalizeH="0" baseline="-25000">
                          <a:ln>
                            <a:noFill/>
                          </a:ln>
                          <a:solidFill>
                            <a:schemeClr val="tx1"/>
                          </a:solidFill>
                          <a:effectLst/>
                          <a:latin typeface="Courier New" pitchFamily="49" charset="0"/>
                          <a:ea typeface="楷体_GB2312" pitchFamily="49" charset="-122"/>
                        </a:rPr>
                        <a:t>1</a:t>
                      </a: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0111100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2517">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rPr>
                        <a:t>B</a:t>
                      </a:r>
                      <a:r>
                        <a:rPr kumimoji="0" lang="en-US" altLang="zh-CN" sz="1600" b="1" i="0" u="none" strike="noStrike" cap="none" normalizeH="0" baseline="-25000">
                          <a:ln>
                            <a:noFill/>
                          </a:ln>
                          <a:solidFill>
                            <a:schemeClr val="tx1"/>
                          </a:solidFill>
                          <a:effectLst/>
                          <a:latin typeface="Courier New" pitchFamily="49" charset="0"/>
                          <a:ea typeface="楷体_GB2312" pitchFamily="49" charset="-122"/>
                        </a:rPr>
                        <a:t>2</a:t>
                      </a: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rPr>
                        <a:t>1111100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517">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rPr>
                        <a:t>B</a:t>
                      </a:r>
                      <a:r>
                        <a:rPr kumimoji="0" lang="en-US" altLang="zh-CN" sz="1600" b="1" i="0" u="none" strike="noStrike" cap="none" normalizeH="0" baseline="-25000">
                          <a:ln>
                            <a:noFill/>
                          </a:ln>
                          <a:solidFill>
                            <a:schemeClr val="tx1"/>
                          </a:solidFill>
                          <a:effectLst/>
                          <a:latin typeface="Courier New" pitchFamily="49" charset="0"/>
                          <a:ea typeface="楷体_GB2312" pitchFamily="49" charset="-122"/>
                        </a:rPr>
                        <a:t>3</a:t>
                      </a: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rPr>
                        <a:t>0111100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2517">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rPr>
                        <a:t>B</a:t>
                      </a:r>
                      <a:r>
                        <a:rPr kumimoji="0" lang="en-US" altLang="zh-CN" sz="1600" b="1" i="0" u="none" strike="noStrike" cap="none" normalizeH="0" baseline="-25000">
                          <a:ln>
                            <a:noFill/>
                          </a:ln>
                          <a:solidFill>
                            <a:schemeClr val="tx1"/>
                          </a:solidFill>
                          <a:effectLst/>
                          <a:latin typeface="Courier New" pitchFamily="49" charset="0"/>
                          <a:ea typeface="楷体_GB2312" pitchFamily="49" charset="-122"/>
                        </a:rPr>
                        <a:t>4</a:t>
                      </a: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rPr>
                        <a:t>0011000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2517">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rPr>
                        <a:t>B</a:t>
                      </a:r>
                      <a:r>
                        <a:rPr kumimoji="0" lang="en-US" altLang="zh-CN" sz="1600" b="1" i="0" u="none" strike="noStrike" cap="none" normalizeH="0" baseline="-25000">
                          <a:ln>
                            <a:noFill/>
                          </a:ln>
                          <a:solidFill>
                            <a:schemeClr val="tx1"/>
                          </a:solidFill>
                          <a:effectLst/>
                          <a:latin typeface="Courier New" pitchFamily="49" charset="0"/>
                          <a:ea typeface="楷体_GB2312" pitchFamily="49" charset="-122"/>
                        </a:rPr>
                        <a:t>5</a:t>
                      </a:r>
                    </a:p>
                  </a:txBody>
                  <a:tcPr marL="36000" marR="36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0011100</a:t>
                      </a:r>
                    </a:p>
                  </a:txBody>
                  <a:tcPr marL="36000" marR="36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138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3907">
                                            <p:txEl>
                                              <p:pRg st="1" end="1"/>
                                            </p:txEl>
                                          </p:spTgt>
                                        </p:tgtEl>
                                        <p:attrNameLst>
                                          <p:attrName>style.visibility</p:attrName>
                                        </p:attrNameLst>
                                      </p:cBhvr>
                                      <p:to>
                                        <p:strVal val="visible"/>
                                      </p:to>
                                    </p:set>
                                    <p:animEffect transition="in" filter="wipe(left)">
                                      <p:cBhvr>
                                        <p:cTn id="7" dur="500"/>
                                        <p:tgtEl>
                                          <p:spTgt spid="7639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63907">
                                            <p:txEl>
                                              <p:pRg st="2" end="2"/>
                                            </p:txEl>
                                          </p:spTgt>
                                        </p:tgtEl>
                                        <p:attrNameLst>
                                          <p:attrName>style.visibility</p:attrName>
                                        </p:attrNameLst>
                                      </p:cBhvr>
                                      <p:to>
                                        <p:strVal val="visible"/>
                                      </p:to>
                                    </p:set>
                                    <p:animEffect transition="in" filter="wipe(left)">
                                      <p:cBhvr>
                                        <p:cTn id="12" dur="500"/>
                                        <p:tgtEl>
                                          <p:spTgt spid="76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63907">
                                            <p:txEl>
                                              <p:pRg st="3" end="3"/>
                                            </p:txEl>
                                          </p:spTgt>
                                        </p:tgtEl>
                                        <p:attrNameLst>
                                          <p:attrName>style.visibility</p:attrName>
                                        </p:attrNameLst>
                                      </p:cBhvr>
                                      <p:to>
                                        <p:strVal val="visible"/>
                                      </p:to>
                                    </p:set>
                                    <p:animEffect transition="in" filter="wipe(left)">
                                      <p:cBhvr>
                                        <p:cTn id="17" dur="500"/>
                                        <p:tgtEl>
                                          <p:spTgt spid="76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63907">
                                            <p:txEl>
                                              <p:pRg st="4" end="4"/>
                                            </p:txEl>
                                          </p:spTgt>
                                        </p:tgtEl>
                                        <p:attrNameLst>
                                          <p:attrName>style.visibility</p:attrName>
                                        </p:attrNameLst>
                                      </p:cBhvr>
                                      <p:to>
                                        <p:strVal val="visible"/>
                                      </p:to>
                                    </p:set>
                                    <p:animEffect transition="in" filter="wipe(left)">
                                      <p:cBhvr>
                                        <p:cTn id="22" dur="500"/>
                                        <p:tgtEl>
                                          <p:spTgt spid="76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63907">
                                            <p:txEl>
                                              <p:pRg st="5" end="5"/>
                                            </p:txEl>
                                          </p:spTgt>
                                        </p:tgtEl>
                                        <p:attrNameLst>
                                          <p:attrName>style.visibility</p:attrName>
                                        </p:attrNameLst>
                                      </p:cBhvr>
                                      <p:to>
                                        <p:strVal val="visible"/>
                                      </p:to>
                                    </p:set>
                                    <p:animEffect transition="in" filter="wipe(left)">
                                      <p:cBhvr>
                                        <p:cTn id="27" dur="500"/>
                                        <p:tgtEl>
                                          <p:spTgt spid="76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r>
              <a:rPr lang="zh-CN" altLang="en-US" dirty="0">
                <a:solidFill>
                  <a:schemeClr val="bg1">
                    <a:lumMod val="65000"/>
                  </a:schemeClr>
                </a:solidFill>
              </a:rPr>
              <a:t>可用表达式及其数据流方程</a:t>
            </a:r>
          </a:p>
        </p:txBody>
      </p:sp>
      <p:sp>
        <p:nvSpPr>
          <p:cNvPr id="737283" name="Rectangle 3"/>
          <p:cNvSpPr>
            <a:spLocks noGrp="1" noChangeArrowheads="1"/>
          </p:cNvSpPr>
          <p:nvPr>
            <p:ph idx="1"/>
          </p:nvPr>
        </p:nvSpPr>
        <p:spPr>
          <a:xfrm>
            <a:off x="468313" y="1557338"/>
            <a:ext cx="8280400" cy="4525962"/>
          </a:xfrm>
        </p:spPr>
        <p:txBody>
          <a:bodyPr/>
          <a:lstStyle/>
          <a:p>
            <a:pPr>
              <a:lnSpc>
                <a:spcPct val="90000"/>
              </a:lnSpc>
            </a:pPr>
            <a:r>
              <a:rPr lang="zh-CN" altLang="en-US"/>
              <a:t>相关概念</a:t>
            </a:r>
          </a:p>
          <a:p>
            <a:pPr lvl="1">
              <a:lnSpc>
                <a:spcPct val="90000"/>
              </a:lnSpc>
            </a:pPr>
            <a:r>
              <a:rPr lang="zh-CN" altLang="en-US">
                <a:solidFill>
                  <a:srgbClr val="FF0000"/>
                </a:solidFill>
                <a:effectLst>
                  <a:outerShdw blurRad="38100" dist="38100" dir="2700000" algn="tl">
                    <a:srgbClr val="000000"/>
                  </a:outerShdw>
                </a:effectLst>
                <a:latin typeface="黑体" pitchFamily="2" charset="-122"/>
                <a:ea typeface="黑体" pitchFamily="2" charset="-122"/>
              </a:rPr>
              <a:t>可用表达式</a:t>
            </a:r>
            <a:r>
              <a:rPr lang="zh-CN" altLang="en-US"/>
              <a:t>　如果从首结点到</a:t>
            </a:r>
            <a:r>
              <a:rPr lang="en-US" altLang="zh-CN"/>
              <a:t>p</a:t>
            </a:r>
            <a:r>
              <a:rPr lang="zh-CN" altLang="en-US"/>
              <a:t>的每条路径上都计算</a:t>
            </a:r>
            <a:r>
              <a:rPr lang="en-US" altLang="zh-CN"/>
              <a:t>X op Y</a:t>
            </a:r>
            <a:r>
              <a:rPr lang="zh-CN" altLang="en-US"/>
              <a:t>，并且在每条通路上最后一个这样的计算和</a:t>
            </a:r>
            <a:r>
              <a:rPr lang="en-US" altLang="zh-CN"/>
              <a:t>p</a:t>
            </a:r>
            <a:r>
              <a:rPr lang="zh-CN" altLang="en-US"/>
              <a:t>之间没有对 </a:t>
            </a:r>
            <a:r>
              <a:rPr lang="en-US" altLang="zh-CN"/>
              <a:t>X</a:t>
            </a:r>
            <a:r>
              <a:rPr lang="zh-CN" altLang="en-US"/>
              <a:t>和</a:t>
            </a:r>
            <a:r>
              <a:rPr lang="en-US" altLang="zh-CN"/>
              <a:t>Y</a:t>
            </a:r>
            <a:r>
              <a:rPr lang="zh-CN" altLang="en-US"/>
              <a:t>的定值，则称表达式 </a:t>
            </a:r>
            <a:r>
              <a:rPr lang="en-US" altLang="zh-CN"/>
              <a:t>X op Y </a:t>
            </a:r>
            <a:r>
              <a:rPr lang="zh-CN" altLang="en-US"/>
              <a:t>在</a:t>
            </a:r>
            <a:r>
              <a:rPr lang="en-US" altLang="zh-CN"/>
              <a:t>p</a:t>
            </a:r>
            <a:r>
              <a:rPr lang="zh-CN" altLang="en-US"/>
              <a:t>点可用</a:t>
            </a:r>
          </a:p>
          <a:p>
            <a:pPr lvl="1">
              <a:lnSpc>
                <a:spcPct val="90000"/>
              </a:lnSpc>
            </a:pPr>
            <a:r>
              <a:rPr lang="zh-CN" altLang="en-US">
                <a:solidFill>
                  <a:srgbClr val="FF0000"/>
                </a:solidFill>
                <a:effectLst>
                  <a:outerShdw blurRad="38100" dist="38100" dir="2700000" algn="tl">
                    <a:srgbClr val="000000"/>
                  </a:outerShdw>
                </a:effectLst>
                <a:latin typeface="黑体" pitchFamily="2" charset="-122"/>
                <a:ea typeface="黑体" pitchFamily="2" charset="-122"/>
              </a:rPr>
              <a:t>基本块注销表达式</a:t>
            </a:r>
            <a:r>
              <a:rPr lang="zh-CN" altLang="en-US"/>
              <a:t>　对可用表达式，如果一个基本块对 </a:t>
            </a:r>
            <a:r>
              <a:rPr lang="en-US" altLang="zh-CN"/>
              <a:t>X</a:t>
            </a:r>
            <a:r>
              <a:rPr lang="zh-CN" altLang="en-US"/>
              <a:t>或</a:t>
            </a:r>
            <a:r>
              <a:rPr lang="en-US" altLang="zh-CN"/>
              <a:t>Y </a:t>
            </a:r>
            <a:r>
              <a:rPr lang="zh-CN" altLang="en-US"/>
              <a:t>赋值，并且随后没有重新计算 </a:t>
            </a:r>
            <a:r>
              <a:rPr lang="en-US" altLang="zh-CN"/>
              <a:t>X op Y</a:t>
            </a:r>
            <a:r>
              <a:rPr lang="zh-CN" altLang="en-US"/>
              <a:t>，则称基本块注销表达式</a:t>
            </a:r>
            <a:r>
              <a:rPr lang="en-US" altLang="zh-CN"/>
              <a:t>X op Y</a:t>
            </a:r>
          </a:p>
          <a:p>
            <a:pPr lvl="1">
              <a:lnSpc>
                <a:spcPct val="90000"/>
              </a:lnSpc>
            </a:pPr>
            <a:r>
              <a:rPr lang="zh-CN" altLang="en-US">
                <a:solidFill>
                  <a:srgbClr val="FF0000"/>
                </a:solidFill>
                <a:effectLst>
                  <a:outerShdw blurRad="38100" dist="38100" dir="2700000" algn="tl">
                    <a:srgbClr val="000000"/>
                  </a:outerShdw>
                </a:effectLst>
                <a:latin typeface="黑体" pitchFamily="2" charset="-122"/>
                <a:ea typeface="黑体" pitchFamily="2" charset="-122"/>
              </a:rPr>
              <a:t>基本块产生表达式</a:t>
            </a:r>
            <a:r>
              <a:rPr lang="zh-CN" altLang="en-US"/>
              <a:t>　如基本块内计算</a:t>
            </a:r>
            <a:r>
              <a:rPr lang="en-US" altLang="zh-CN"/>
              <a:t>X op Y</a:t>
            </a:r>
            <a:r>
              <a:rPr lang="zh-CN" altLang="en-US"/>
              <a:t>，并且随后又没有重新定义</a:t>
            </a:r>
            <a:r>
              <a:rPr lang="en-US" altLang="zh-CN"/>
              <a:t>X</a:t>
            </a:r>
            <a:r>
              <a:rPr lang="zh-CN" altLang="en-US"/>
              <a:t>或</a:t>
            </a:r>
            <a:r>
              <a:rPr lang="en-US" altLang="zh-CN"/>
              <a:t>Y</a:t>
            </a:r>
          </a:p>
        </p:txBody>
      </p:sp>
      <p:sp>
        <p:nvSpPr>
          <p:cNvPr id="5"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 name="灯片编号占位符 5"/>
          <p:cNvSpPr>
            <a:spLocks noGrp="1"/>
          </p:cNvSpPr>
          <p:nvPr>
            <p:ph type="sldNum" sz="quarter" idx="12"/>
          </p:nvPr>
        </p:nvSpPr>
        <p:spPr/>
        <p:txBody>
          <a:bodyPr/>
          <a:lstStyle/>
          <a:p>
            <a:fld id="{3C06D064-6400-4EC5-896F-D77CFEC8811A}" type="slidenum">
              <a:rPr lang="en-US" altLang="zh-CN"/>
              <a:pPr/>
              <a:t>37</a:t>
            </a:fld>
            <a:endParaRPr lang="en-US" altLang="zh-CN"/>
          </a:p>
        </p:txBody>
      </p:sp>
    </p:spTree>
    <p:extLst>
      <p:ext uri="{BB962C8B-B14F-4D97-AF65-F5344CB8AC3E}">
        <p14:creationId xmlns:p14="http://schemas.microsoft.com/office/powerpoint/2010/main" val="15022860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8310" name="Rectangle 6"/>
          <p:cNvSpPr>
            <a:spLocks noGrp="1" noChangeArrowheads="1"/>
          </p:cNvSpPr>
          <p:nvPr>
            <p:ph idx="1"/>
          </p:nvPr>
        </p:nvSpPr>
        <p:spPr>
          <a:xfrm>
            <a:off x="468313" y="1557338"/>
            <a:ext cx="8424862" cy="4464050"/>
          </a:xfrm>
        </p:spPr>
        <p:txBody>
          <a:bodyPr/>
          <a:lstStyle/>
          <a:p>
            <a:pPr>
              <a:spcBef>
                <a:spcPct val="50000"/>
              </a:spcBef>
            </a:pPr>
            <a:r>
              <a:rPr lang="zh-CN" altLang="en-US"/>
              <a:t>计算基本块产生的可用表达式集合</a:t>
            </a:r>
            <a:r>
              <a:rPr lang="en-US" altLang="zh-CN"/>
              <a:t>E_gen[B]</a:t>
            </a:r>
          </a:p>
          <a:p>
            <a:pPr lvl="1"/>
            <a:r>
              <a:rPr lang="zh-CN" altLang="en-US"/>
              <a:t>在块的开始点，假定无可用表达式，从头到尾扫描块中所有语句</a:t>
            </a:r>
          </a:p>
          <a:p>
            <a:pPr lvl="1"/>
            <a:r>
              <a:rPr lang="zh-CN" altLang="en-US"/>
              <a:t>如果在</a:t>
            </a:r>
            <a:r>
              <a:rPr lang="en-US" altLang="zh-CN"/>
              <a:t>p</a:t>
            </a:r>
            <a:r>
              <a:rPr lang="zh-CN" altLang="en-US"/>
              <a:t>点可用表达式集合是</a:t>
            </a:r>
            <a:r>
              <a:rPr lang="en-US" altLang="zh-CN"/>
              <a:t>A</a:t>
            </a:r>
            <a:r>
              <a:rPr lang="zh-CN" altLang="en-US"/>
              <a:t>，</a:t>
            </a:r>
            <a:r>
              <a:rPr lang="en-US" altLang="zh-CN"/>
              <a:t>q</a:t>
            </a:r>
            <a:r>
              <a:rPr lang="zh-CN" altLang="en-US"/>
              <a:t>是</a:t>
            </a:r>
            <a:r>
              <a:rPr lang="en-US" altLang="zh-CN"/>
              <a:t>p</a:t>
            </a:r>
            <a:r>
              <a:rPr lang="zh-CN" altLang="en-US"/>
              <a:t>的下一点，</a:t>
            </a:r>
            <a:r>
              <a:rPr lang="en-US" altLang="zh-CN"/>
              <a:t>p</a:t>
            </a:r>
            <a:r>
              <a:rPr lang="zh-CN" altLang="en-US"/>
              <a:t>和</a:t>
            </a:r>
            <a:r>
              <a:rPr lang="en-US" altLang="zh-CN"/>
              <a:t>q</a:t>
            </a:r>
            <a:r>
              <a:rPr lang="zh-CN" altLang="en-US"/>
              <a:t>之间的语句是 </a:t>
            </a:r>
            <a:r>
              <a:rPr lang="en-US" altLang="zh-CN"/>
              <a:t>X:=Y op Z</a:t>
            </a:r>
            <a:r>
              <a:rPr lang="zh-CN" altLang="en-US"/>
              <a:t>。那么</a:t>
            </a:r>
            <a:r>
              <a:rPr lang="en-US" altLang="zh-CN"/>
              <a:t>q</a:t>
            </a:r>
            <a:r>
              <a:rPr lang="zh-CN" altLang="en-US"/>
              <a:t>点的可用表达式计算如下：</a:t>
            </a:r>
          </a:p>
          <a:p>
            <a:pPr lvl="2"/>
            <a:r>
              <a:rPr lang="en-US" altLang="zh-CN">
                <a:solidFill>
                  <a:srgbClr val="FF0000"/>
                </a:solidFill>
                <a:effectLst>
                  <a:outerShdw blurRad="38100" dist="38100" dir="2700000" algn="tl">
                    <a:srgbClr val="000000"/>
                  </a:outerShdw>
                </a:effectLst>
                <a:latin typeface="黑体" pitchFamily="2" charset="-122"/>
                <a:ea typeface="黑体" pitchFamily="2" charset="-122"/>
              </a:rPr>
              <a:t>step1</a:t>
            </a:r>
            <a:r>
              <a:rPr lang="en-US" altLang="zh-CN"/>
              <a:t> </a:t>
            </a:r>
            <a:r>
              <a:rPr lang="zh-CN" altLang="en-US"/>
              <a:t>把表达式 </a:t>
            </a:r>
            <a:r>
              <a:rPr lang="en-US" altLang="zh-CN"/>
              <a:t>Y op Z </a:t>
            </a:r>
            <a:r>
              <a:rPr lang="zh-CN" altLang="en-US"/>
              <a:t>加入</a:t>
            </a:r>
            <a:r>
              <a:rPr lang="en-US" altLang="zh-CN"/>
              <a:t>A</a:t>
            </a:r>
          </a:p>
          <a:p>
            <a:pPr lvl="2"/>
            <a:r>
              <a:rPr lang="en-US" altLang="zh-CN">
                <a:solidFill>
                  <a:srgbClr val="FF0000"/>
                </a:solidFill>
                <a:effectLst>
                  <a:outerShdw blurRad="38100" dist="38100" dir="2700000" algn="tl">
                    <a:srgbClr val="000000"/>
                  </a:outerShdw>
                </a:effectLst>
                <a:latin typeface="黑体" pitchFamily="2" charset="-122"/>
                <a:ea typeface="黑体" pitchFamily="2" charset="-122"/>
              </a:rPr>
              <a:t>step2</a:t>
            </a:r>
            <a:r>
              <a:rPr lang="en-US" altLang="zh-CN"/>
              <a:t> </a:t>
            </a:r>
            <a:r>
              <a:rPr lang="zh-CN" altLang="en-US"/>
              <a:t>删除</a:t>
            </a:r>
            <a:r>
              <a:rPr lang="en-US" altLang="zh-CN"/>
              <a:t>A</a:t>
            </a:r>
            <a:r>
              <a:rPr lang="zh-CN" altLang="en-US"/>
              <a:t>中任何含</a:t>
            </a:r>
            <a:r>
              <a:rPr lang="en-US" altLang="zh-CN"/>
              <a:t>X</a:t>
            </a:r>
            <a:r>
              <a:rPr lang="zh-CN" altLang="en-US"/>
              <a:t>的表达式</a:t>
            </a:r>
          </a:p>
        </p:txBody>
      </p:sp>
      <p:sp>
        <p:nvSpPr>
          <p:cNvPr id="4"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5" name="灯片编号占位符 5"/>
          <p:cNvSpPr>
            <a:spLocks noGrp="1"/>
          </p:cNvSpPr>
          <p:nvPr>
            <p:ph type="sldNum" sz="quarter" idx="12"/>
          </p:nvPr>
        </p:nvSpPr>
        <p:spPr/>
        <p:txBody>
          <a:bodyPr/>
          <a:lstStyle/>
          <a:p>
            <a:fld id="{EFB186D9-AC72-43DE-A1F6-B6B7059EA808}" type="slidenum">
              <a:rPr lang="en-US" altLang="zh-CN"/>
              <a:pPr/>
              <a:t>38</a:t>
            </a:fld>
            <a:endParaRPr lang="en-US" altLang="zh-CN"/>
          </a:p>
        </p:txBody>
      </p:sp>
    </p:spTree>
    <p:extLst>
      <p:ext uri="{BB962C8B-B14F-4D97-AF65-F5344CB8AC3E}">
        <p14:creationId xmlns:p14="http://schemas.microsoft.com/office/powerpoint/2010/main" val="3589984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p:txBody>
          <a:bodyPr/>
          <a:lstStyle/>
          <a:p>
            <a:pPr algn="l"/>
            <a:r>
              <a:rPr lang="zh-CN" altLang="en-US" sz="3200"/>
              <a:t>查找在每一点时刻的可用表达式集</a:t>
            </a:r>
          </a:p>
        </p:txBody>
      </p:sp>
      <p:sp>
        <p:nvSpPr>
          <p:cNvPr id="62"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3" name="灯片编号占位符 5"/>
          <p:cNvSpPr>
            <a:spLocks noGrp="1"/>
          </p:cNvSpPr>
          <p:nvPr>
            <p:ph type="sldNum" sz="quarter" idx="12"/>
          </p:nvPr>
        </p:nvSpPr>
        <p:spPr/>
        <p:txBody>
          <a:bodyPr/>
          <a:lstStyle/>
          <a:p>
            <a:fld id="{0F11D5E0-20FF-40A7-8A91-11467583DD6F}" type="slidenum">
              <a:rPr lang="en-US" altLang="zh-CN"/>
              <a:pPr/>
              <a:t>39</a:t>
            </a:fld>
            <a:endParaRPr lang="en-US" altLang="zh-CN"/>
          </a:p>
        </p:txBody>
      </p:sp>
      <p:graphicFrame>
        <p:nvGraphicFramePr>
          <p:cNvPr id="739473" name="Group 145"/>
          <p:cNvGraphicFramePr>
            <a:graphicFrameLocks noGrp="1"/>
          </p:cNvGraphicFramePr>
          <p:nvPr/>
        </p:nvGraphicFramePr>
        <p:xfrm>
          <a:off x="2051050" y="1557338"/>
          <a:ext cx="5838825" cy="4572000"/>
        </p:xfrm>
        <a:graphic>
          <a:graphicData uri="http://schemas.openxmlformats.org/drawingml/2006/table">
            <a:tbl>
              <a:tblPr/>
              <a:tblGrid>
                <a:gridCol w="2919413">
                  <a:extLst>
                    <a:ext uri="{9D8B030D-6E8A-4147-A177-3AD203B41FA5}">
                      <a16:colId xmlns:a16="http://schemas.microsoft.com/office/drawing/2014/main" val="20000"/>
                    </a:ext>
                  </a:extLst>
                </a:gridCol>
                <a:gridCol w="2919412">
                  <a:extLst>
                    <a:ext uri="{9D8B030D-6E8A-4147-A177-3AD203B41FA5}">
                      <a16:colId xmlns:a16="http://schemas.microsoft.com/office/drawing/2014/main" val="20001"/>
                    </a:ext>
                  </a:extLst>
                </a:gridCol>
              </a:tblGrid>
              <a:tr h="39528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Courier New" pitchFamily="49" charset="0"/>
                          <a:ea typeface="楷体_GB2312" pitchFamily="49" charset="-122"/>
                        </a:rPr>
                        <a:t>语句</a:t>
                      </a:r>
                    </a:p>
                  </a:txBody>
                  <a:tcP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Courier New" pitchFamily="49" charset="0"/>
                          <a:ea typeface="楷体_GB2312" pitchFamily="49" charset="-122"/>
                        </a:rPr>
                        <a:t>可用表达式集</a:t>
                      </a:r>
                    </a:p>
                  </a:txBody>
                  <a:tcP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l-GR" altLang="zh-CN" sz="2400" b="1" i="0" u="none" strike="noStrike" cap="none" normalizeH="0" baseline="0">
                          <a:ln>
                            <a:noFill/>
                          </a:ln>
                          <a:solidFill>
                            <a:schemeClr val="tx1"/>
                          </a:solidFill>
                          <a:effectLst/>
                          <a:latin typeface="Courier New" pitchFamily="49" charset="0"/>
                          <a:ea typeface="楷体_GB2312" pitchFamily="49" charset="-122"/>
                        </a:rPr>
                        <a:t>Φ</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a:=b+c</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b:=a-d</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3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528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c:=b+c</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528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528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d:=a-d</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528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Arial" charset="0"/>
                      </a:endParaRPr>
                    </a:p>
                  </a:txBody>
                  <a:tcPr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739370" name="Rectangle 42"/>
          <p:cNvSpPr>
            <a:spLocks noChangeArrowheads="1"/>
          </p:cNvSpPr>
          <p:nvPr/>
        </p:nvSpPr>
        <p:spPr bwMode="auto">
          <a:xfrm>
            <a:off x="4945063" y="2946400"/>
            <a:ext cx="963725" cy="461665"/>
          </a:xfrm>
          <a:prstGeom prst="rect">
            <a:avLst/>
          </a:prstGeom>
          <a:noFill/>
          <a:ln w="19050" algn="ctr">
            <a:noFill/>
            <a:miter lim="800000"/>
            <a:headEnd/>
            <a:tailEnd/>
          </a:ln>
          <a:effectLst/>
        </p:spPr>
        <p:txBody>
          <a:bodyPr wrap="none">
            <a:spAutoFit/>
          </a:bodyPr>
          <a:lstStyle/>
          <a:p>
            <a:pPr algn="l"/>
            <a:r>
              <a:rPr lang="en-US" altLang="zh-CN" sz="2400" dirty="0">
                <a:solidFill>
                  <a:schemeClr val="tx1">
                    <a:lumMod val="85000"/>
                    <a:lumOff val="15000"/>
                  </a:schemeClr>
                </a:solidFill>
              </a:rPr>
              <a:t>{</a:t>
            </a:r>
            <a:r>
              <a:rPr lang="en-US" altLang="zh-CN" sz="2400" dirty="0" err="1">
                <a:solidFill>
                  <a:schemeClr val="tx1">
                    <a:lumMod val="85000"/>
                    <a:lumOff val="15000"/>
                  </a:schemeClr>
                </a:solidFill>
              </a:rPr>
              <a:t>b+c</a:t>
            </a:r>
            <a:r>
              <a:rPr lang="en-US" altLang="zh-CN" sz="2400" dirty="0">
                <a:solidFill>
                  <a:schemeClr val="tx1">
                    <a:lumMod val="85000"/>
                    <a:lumOff val="15000"/>
                  </a:schemeClr>
                </a:solidFill>
              </a:rPr>
              <a:t>}</a:t>
            </a:r>
          </a:p>
        </p:txBody>
      </p:sp>
      <p:sp>
        <p:nvSpPr>
          <p:cNvPr id="739371" name="Rectangle 43"/>
          <p:cNvSpPr>
            <a:spLocks noChangeArrowheads="1"/>
          </p:cNvSpPr>
          <p:nvPr/>
        </p:nvSpPr>
        <p:spPr bwMode="auto">
          <a:xfrm>
            <a:off x="4945063" y="3857625"/>
            <a:ext cx="1510350" cy="461665"/>
          </a:xfrm>
          <a:prstGeom prst="rect">
            <a:avLst/>
          </a:prstGeom>
          <a:noFill/>
          <a:ln w="19050" algn="ctr">
            <a:noFill/>
            <a:miter lim="800000"/>
            <a:headEnd/>
            <a:tailEnd/>
          </a:ln>
          <a:effectLst/>
        </p:spPr>
        <p:txBody>
          <a:bodyPr wrap="none">
            <a:spAutoFit/>
          </a:bodyPr>
          <a:lstStyle/>
          <a:p>
            <a:pPr algn="l"/>
            <a:r>
              <a:rPr lang="en-US" altLang="zh-CN" sz="2400">
                <a:solidFill>
                  <a:schemeClr val="tx1">
                    <a:lumMod val="85000"/>
                    <a:lumOff val="15000"/>
                  </a:schemeClr>
                </a:solidFill>
              </a:rPr>
              <a:t>{b+c,a-d}</a:t>
            </a:r>
          </a:p>
        </p:txBody>
      </p:sp>
      <p:sp>
        <p:nvSpPr>
          <p:cNvPr id="739372" name="Rectangle 44"/>
          <p:cNvSpPr>
            <a:spLocks noChangeArrowheads="1"/>
          </p:cNvSpPr>
          <p:nvPr/>
        </p:nvSpPr>
        <p:spPr bwMode="auto">
          <a:xfrm>
            <a:off x="4945063" y="4768850"/>
            <a:ext cx="1510350" cy="461665"/>
          </a:xfrm>
          <a:prstGeom prst="rect">
            <a:avLst/>
          </a:prstGeom>
          <a:noFill/>
          <a:ln w="19050" algn="ctr">
            <a:noFill/>
            <a:miter lim="800000"/>
            <a:headEnd/>
            <a:tailEnd/>
          </a:ln>
          <a:effectLst/>
        </p:spPr>
        <p:txBody>
          <a:bodyPr wrap="none">
            <a:spAutoFit/>
          </a:bodyPr>
          <a:lstStyle/>
          <a:p>
            <a:pPr algn="l">
              <a:spcBef>
                <a:spcPct val="20000"/>
              </a:spcBef>
              <a:buClr>
                <a:srgbClr val="FF9900"/>
              </a:buClr>
              <a:buSzPct val="80000"/>
              <a:buFont typeface="Webdings" pitchFamily="18" charset="2"/>
              <a:buNone/>
            </a:pPr>
            <a:r>
              <a:rPr lang="en-US" altLang="zh-CN" sz="2400">
                <a:solidFill>
                  <a:schemeClr val="tx1">
                    <a:lumMod val="85000"/>
                    <a:lumOff val="15000"/>
                  </a:schemeClr>
                </a:solidFill>
              </a:rPr>
              <a:t>{a-d,b+c}</a:t>
            </a:r>
          </a:p>
        </p:txBody>
      </p:sp>
      <p:sp>
        <p:nvSpPr>
          <p:cNvPr id="739373" name="Rectangle 45"/>
          <p:cNvSpPr>
            <a:spLocks noChangeArrowheads="1"/>
          </p:cNvSpPr>
          <p:nvPr/>
        </p:nvSpPr>
        <p:spPr bwMode="auto">
          <a:xfrm>
            <a:off x="4945063" y="5680075"/>
            <a:ext cx="437940" cy="461665"/>
          </a:xfrm>
          <a:prstGeom prst="rect">
            <a:avLst/>
          </a:prstGeom>
          <a:noFill/>
          <a:ln w="19050" algn="ctr">
            <a:noFill/>
            <a:miter lim="800000"/>
            <a:headEnd/>
            <a:tailEnd/>
          </a:ln>
          <a:effectLst/>
        </p:spPr>
        <p:txBody>
          <a:bodyPr wrap="none">
            <a:spAutoFit/>
          </a:bodyPr>
          <a:lstStyle/>
          <a:p>
            <a:pPr algn="l"/>
            <a:r>
              <a:rPr lang="el-GR" altLang="zh-CN" sz="2400">
                <a:solidFill>
                  <a:schemeClr val="tx1">
                    <a:lumMod val="85000"/>
                    <a:lumOff val="15000"/>
                  </a:schemeClr>
                </a:solidFill>
                <a:ea typeface="宋体" charset="-122"/>
              </a:rPr>
              <a:t>Φ</a:t>
            </a:r>
            <a:endParaRPr lang="en-US" altLang="zh-CN" sz="2400">
              <a:solidFill>
                <a:schemeClr val="tx1">
                  <a:lumMod val="85000"/>
                  <a:lumOff val="15000"/>
                </a:schemeClr>
              </a:solidFill>
              <a:ea typeface="宋体" charset="-122"/>
            </a:endParaRPr>
          </a:p>
        </p:txBody>
      </p:sp>
      <p:sp>
        <p:nvSpPr>
          <p:cNvPr id="739376" name="Line 48"/>
          <p:cNvSpPr>
            <a:spLocks noChangeShapeType="1"/>
          </p:cNvSpPr>
          <p:nvPr/>
        </p:nvSpPr>
        <p:spPr bwMode="auto">
          <a:xfrm flipV="1">
            <a:off x="5219700" y="4076700"/>
            <a:ext cx="539750" cy="0"/>
          </a:xfrm>
          <a:prstGeom prst="line">
            <a:avLst/>
          </a:prstGeom>
          <a:noFill/>
          <a:ln w="38100">
            <a:solidFill>
              <a:srgbClr val="FF0000"/>
            </a:solidFill>
            <a:round/>
            <a:headEnd/>
            <a:tailEnd/>
          </a:ln>
          <a:effectLst/>
        </p:spPr>
        <p:txBody>
          <a:bodyPr wrap="none" anchor="ctr"/>
          <a:lstStyle/>
          <a:p>
            <a:endParaRPr lang="zh-CN" altLang="en-US"/>
          </a:p>
        </p:txBody>
      </p:sp>
      <p:sp>
        <p:nvSpPr>
          <p:cNvPr id="739377" name="Line 49"/>
          <p:cNvSpPr>
            <a:spLocks noChangeShapeType="1"/>
          </p:cNvSpPr>
          <p:nvPr/>
        </p:nvSpPr>
        <p:spPr bwMode="auto">
          <a:xfrm flipV="1">
            <a:off x="6011863" y="5013325"/>
            <a:ext cx="539750" cy="0"/>
          </a:xfrm>
          <a:prstGeom prst="line">
            <a:avLst/>
          </a:prstGeom>
          <a:noFill/>
          <a:ln w="38100">
            <a:solidFill>
              <a:srgbClr val="FF00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73553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9370"/>
                                        </p:tgtEl>
                                        <p:attrNameLst>
                                          <p:attrName>style.visibility</p:attrName>
                                        </p:attrNameLst>
                                      </p:cBhvr>
                                      <p:to>
                                        <p:strVal val="visible"/>
                                      </p:to>
                                    </p:set>
                                    <p:animEffect transition="in" filter="wipe(left)">
                                      <p:cBhvr>
                                        <p:cTn id="7" dur="500"/>
                                        <p:tgtEl>
                                          <p:spTgt spid="7393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9371"/>
                                        </p:tgtEl>
                                        <p:attrNameLst>
                                          <p:attrName>style.visibility</p:attrName>
                                        </p:attrNameLst>
                                      </p:cBhvr>
                                      <p:to>
                                        <p:strVal val="visible"/>
                                      </p:to>
                                    </p:set>
                                    <p:animEffect transition="in" filter="wipe(left)">
                                      <p:cBhvr>
                                        <p:cTn id="12" dur="500"/>
                                        <p:tgtEl>
                                          <p:spTgt spid="7393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9376"/>
                                        </p:tgtEl>
                                        <p:attrNameLst>
                                          <p:attrName>style.visibility</p:attrName>
                                        </p:attrNameLst>
                                      </p:cBhvr>
                                      <p:to>
                                        <p:strVal val="visible"/>
                                      </p:to>
                                    </p:set>
                                    <p:animEffect transition="in" filter="wipe(left)">
                                      <p:cBhvr>
                                        <p:cTn id="17" dur="500"/>
                                        <p:tgtEl>
                                          <p:spTgt spid="7393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9372"/>
                                        </p:tgtEl>
                                        <p:attrNameLst>
                                          <p:attrName>style.visibility</p:attrName>
                                        </p:attrNameLst>
                                      </p:cBhvr>
                                      <p:to>
                                        <p:strVal val="visible"/>
                                      </p:to>
                                    </p:set>
                                    <p:animEffect transition="in" filter="wipe(left)">
                                      <p:cBhvr>
                                        <p:cTn id="22" dur="500"/>
                                        <p:tgtEl>
                                          <p:spTgt spid="7393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9377"/>
                                        </p:tgtEl>
                                        <p:attrNameLst>
                                          <p:attrName>style.visibility</p:attrName>
                                        </p:attrNameLst>
                                      </p:cBhvr>
                                      <p:to>
                                        <p:strVal val="visible"/>
                                      </p:to>
                                    </p:set>
                                    <p:animEffect transition="in" filter="wipe(left)">
                                      <p:cBhvr>
                                        <p:cTn id="27" dur="500"/>
                                        <p:tgtEl>
                                          <p:spTgt spid="7393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39373"/>
                                        </p:tgtEl>
                                        <p:attrNameLst>
                                          <p:attrName>style.visibility</p:attrName>
                                        </p:attrNameLst>
                                      </p:cBhvr>
                                      <p:to>
                                        <p:strVal val="visible"/>
                                      </p:to>
                                    </p:set>
                                    <p:animEffect transition="in" filter="wipe(left)">
                                      <p:cBhvr>
                                        <p:cTn id="32" dur="500"/>
                                        <p:tgtEl>
                                          <p:spTgt spid="739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70" grpId="0"/>
      <p:bldP spid="739371" grpId="0"/>
      <p:bldP spid="739372" grpId="0"/>
      <p:bldP spid="739373" grpId="0"/>
      <p:bldP spid="739376" grpId="0" animBg="1"/>
      <p:bldP spid="73937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ED728-5131-40E1-ACF6-0F7E52C70640}"/>
              </a:ext>
            </a:extLst>
          </p:cNvPr>
          <p:cNvSpPr>
            <a:spLocks noGrp="1"/>
          </p:cNvSpPr>
          <p:nvPr>
            <p:ph type="title"/>
          </p:nvPr>
        </p:nvSpPr>
        <p:spPr/>
        <p:txBody>
          <a:bodyPr/>
          <a:lstStyle/>
          <a:p>
            <a:r>
              <a:rPr lang="zh-CN" altLang="en-US" dirty="0"/>
              <a:t>工具</a:t>
            </a:r>
            <a:r>
              <a:rPr lang="en-US" altLang="zh-CN" dirty="0"/>
              <a:t>/</a:t>
            </a:r>
            <a:r>
              <a:rPr lang="zh-CN" altLang="en-US" dirty="0"/>
              <a:t>算法的意义</a:t>
            </a:r>
          </a:p>
        </p:txBody>
      </p:sp>
      <p:graphicFrame>
        <p:nvGraphicFramePr>
          <p:cNvPr id="6" name="内容占位符 5">
            <a:extLst>
              <a:ext uri="{FF2B5EF4-FFF2-40B4-BE49-F238E27FC236}">
                <a16:creationId xmlns:a16="http://schemas.microsoft.com/office/drawing/2014/main" id="{E0A931F7-6845-4BA7-A293-C8141962828C}"/>
              </a:ext>
            </a:extLst>
          </p:cNvPr>
          <p:cNvGraphicFramePr>
            <a:graphicFrameLocks noGrp="1"/>
          </p:cNvGraphicFramePr>
          <p:nvPr>
            <p:ph idx="1"/>
            <p:extLst>
              <p:ext uri="{D42A27DB-BD31-4B8C-83A1-F6EECF244321}">
                <p14:modId xmlns:p14="http://schemas.microsoft.com/office/powerpoint/2010/main" val="1361633789"/>
              </p:ext>
            </p:extLst>
          </p:nvPr>
        </p:nvGraphicFramePr>
        <p:xfrm>
          <a:off x="827088" y="1503363"/>
          <a:ext cx="7480300" cy="4611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页脚占位符 3">
            <a:extLst>
              <a:ext uri="{FF2B5EF4-FFF2-40B4-BE49-F238E27FC236}">
                <a16:creationId xmlns:a16="http://schemas.microsoft.com/office/drawing/2014/main" id="{28087A01-E45F-4D85-BD52-4B4988CBB78B}"/>
              </a:ext>
            </a:extLst>
          </p:cNvPr>
          <p:cNvSpPr>
            <a:spLocks noGrp="1"/>
          </p:cNvSpPr>
          <p:nvPr>
            <p:ph type="ftr" sz="quarter" idx="11"/>
          </p:nvPr>
        </p:nvSpPr>
        <p:spPr/>
        <p:txBody>
          <a:bodyPr/>
          <a:lstStyle/>
          <a:p>
            <a:pPr>
              <a:defRPr/>
            </a:pPr>
            <a:r>
              <a:rPr lang="zh-CN" altLang="en-US" dirty="0"/>
              <a:t>华北电力大学控制与计算机工程学院王红制作</a:t>
            </a:r>
            <a:endParaRPr lang="en-US" altLang="zh-CN" dirty="0"/>
          </a:p>
        </p:txBody>
      </p:sp>
      <p:sp>
        <p:nvSpPr>
          <p:cNvPr id="5" name="灯片编号占位符 4">
            <a:extLst>
              <a:ext uri="{FF2B5EF4-FFF2-40B4-BE49-F238E27FC236}">
                <a16:creationId xmlns:a16="http://schemas.microsoft.com/office/drawing/2014/main" id="{8E6651AE-2B5E-46CE-A7BB-A25C8A467741}"/>
              </a:ext>
            </a:extLst>
          </p:cNvPr>
          <p:cNvSpPr>
            <a:spLocks noGrp="1"/>
          </p:cNvSpPr>
          <p:nvPr>
            <p:ph type="sldNum" sz="quarter" idx="12"/>
          </p:nvPr>
        </p:nvSpPr>
        <p:spPr/>
        <p:txBody>
          <a:bodyPr/>
          <a:lstStyle/>
          <a:p>
            <a:pPr>
              <a:defRPr/>
            </a:pPr>
            <a:fld id="{B5560236-5FD0-42E7-89CF-9E3F8282410C}" type="slidenum">
              <a:rPr lang="en-US" altLang="zh-CN" smtClean="0"/>
              <a:pPr>
                <a:defRPr/>
              </a:pPr>
              <a:t>4</a:t>
            </a:fld>
            <a:endParaRPr lang="en-US" altLang="zh-CN"/>
          </a:p>
        </p:txBody>
      </p:sp>
    </p:spTree>
    <p:extLst>
      <p:ext uri="{BB962C8B-B14F-4D97-AF65-F5344CB8AC3E}">
        <p14:creationId xmlns:p14="http://schemas.microsoft.com/office/powerpoint/2010/main" val="2149920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0355" name="Rectangle 3"/>
          <p:cNvSpPr>
            <a:spLocks noGrp="1" noChangeArrowheads="1"/>
          </p:cNvSpPr>
          <p:nvPr>
            <p:ph idx="1"/>
          </p:nvPr>
        </p:nvSpPr>
        <p:spPr>
          <a:xfrm>
            <a:off x="468313" y="692150"/>
            <a:ext cx="8424862" cy="5391150"/>
          </a:xfrm>
        </p:spPr>
        <p:txBody>
          <a:bodyPr/>
          <a:lstStyle/>
          <a:p>
            <a:r>
              <a:rPr lang="zh-CN" altLang="en-US" dirty="0"/>
              <a:t>对每个基本块</a:t>
            </a:r>
            <a:r>
              <a:rPr lang="en-US" altLang="zh-CN" dirty="0"/>
              <a:t>B</a:t>
            </a:r>
          </a:p>
          <a:p>
            <a:pPr>
              <a:buFont typeface="Webdings" pitchFamily="18" charset="2"/>
              <a:buNone/>
            </a:pPr>
            <a:r>
              <a:rPr lang="en-US" altLang="zh-CN" sz="2400" dirty="0"/>
              <a:t>	</a:t>
            </a:r>
            <a:r>
              <a:rPr lang="zh-CN" altLang="en-US" sz="2600" dirty="0"/>
              <a:t>假定</a:t>
            </a:r>
            <a:r>
              <a:rPr lang="en-US" altLang="zh-CN" sz="2600" dirty="0">
                <a:latin typeface="Monotype Corsiva" pitchFamily="66" charset="0"/>
              </a:rPr>
              <a:t>u </a:t>
            </a:r>
            <a:r>
              <a:rPr lang="zh-CN" altLang="en-US" sz="2600" dirty="0"/>
              <a:t>是程序中出现在各四元式右部的所有表达式集合</a:t>
            </a:r>
          </a:p>
          <a:p>
            <a:pPr lvl="1"/>
            <a:r>
              <a:rPr lang="zh-CN" altLang="en-US" dirty="0"/>
              <a:t>令</a:t>
            </a:r>
            <a:r>
              <a:rPr lang="en-US" altLang="zh-CN" dirty="0"/>
              <a:t>in[B]</a:t>
            </a:r>
            <a:r>
              <a:rPr lang="zh-CN" altLang="en-US" dirty="0"/>
              <a:t>是在</a:t>
            </a:r>
            <a:r>
              <a:rPr lang="en-US" altLang="zh-CN" dirty="0"/>
              <a:t>B</a:t>
            </a:r>
            <a:r>
              <a:rPr lang="zh-CN" altLang="en-US" dirty="0"/>
              <a:t>开始点的可用表达式</a:t>
            </a:r>
          </a:p>
          <a:p>
            <a:pPr lvl="1"/>
            <a:r>
              <a:rPr lang="zh-CN" altLang="en-US" dirty="0"/>
              <a:t>令</a:t>
            </a:r>
            <a:r>
              <a:rPr lang="en-US" altLang="zh-CN" dirty="0"/>
              <a:t>out</a:t>
            </a:r>
            <a:r>
              <a:rPr lang="zh-CN" altLang="en-US" dirty="0"/>
              <a:t>是在</a:t>
            </a:r>
            <a:r>
              <a:rPr lang="en-US" altLang="zh-CN" dirty="0"/>
              <a:t>B</a:t>
            </a:r>
            <a:r>
              <a:rPr lang="zh-CN" altLang="en-US" dirty="0"/>
              <a:t>结束点的可用表达式集合</a:t>
            </a:r>
          </a:p>
          <a:p>
            <a:pPr lvl="1"/>
            <a:r>
              <a:rPr lang="en-US" altLang="zh-CN" dirty="0" err="1"/>
              <a:t>E_gen</a:t>
            </a:r>
            <a:r>
              <a:rPr lang="en-US" altLang="zh-CN" dirty="0"/>
              <a:t>[B]</a:t>
            </a:r>
            <a:r>
              <a:rPr lang="zh-CN" altLang="en-US" dirty="0"/>
              <a:t>是</a:t>
            </a:r>
            <a:r>
              <a:rPr lang="en-US" altLang="zh-CN" dirty="0"/>
              <a:t>B</a:t>
            </a:r>
            <a:r>
              <a:rPr lang="zh-CN" altLang="en-US" dirty="0"/>
              <a:t>生成的表达式集合</a:t>
            </a:r>
          </a:p>
          <a:p>
            <a:pPr lvl="1"/>
            <a:r>
              <a:rPr lang="en-US" altLang="zh-CN" dirty="0" err="1"/>
              <a:t>E_kill</a:t>
            </a:r>
            <a:r>
              <a:rPr lang="en-US" altLang="zh-CN" dirty="0"/>
              <a:t>[B]</a:t>
            </a:r>
            <a:r>
              <a:rPr lang="zh-CN" altLang="en-US" dirty="0"/>
              <a:t>是</a:t>
            </a:r>
            <a:r>
              <a:rPr lang="en-US" altLang="zh-CN" dirty="0"/>
              <a:t>u</a:t>
            </a:r>
            <a:r>
              <a:rPr lang="zh-CN" altLang="en-US" dirty="0"/>
              <a:t>中被</a:t>
            </a:r>
            <a:r>
              <a:rPr lang="en-US" altLang="zh-CN" dirty="0"/>
              <a:t>B</a:t>
            </a:r>
            <a:r>
              <a:rPr lang="zh-CN" altLang="en-US" dirty="0"/>
              <a:t>注销表达式集合</a:t>
            </a:r>
          </a:p>
          <a:p>
            <a:r>
              <a:rPr lang="zh-CN" altLang="en-US" dirty="0"/>
              <a:t>可用表达式数据流方程如下</a:t>
            </a:r>
          </a:p>
          <a:p>
            <a:pPr lvl="1"/>
            <a:r>
              <a:rPr lang="en-US" altLang="zh-CN" dirty="0"/>
              <a:t>out[B]=(in[B]-</a:t>
            </a:r>
            <a:r>
              <a:rPr lang="en-US" altLang="zh-CN" dirty="0" err="1"/>
              <a:t>E_kill</a:t>
            </a:r>
            <a:r>
              <a:rPr lang="en-US" altLang="zh-CN" dirty="0"/>
              <a:t>[B])∪ </a:t>
            </a:r>
            <a:r>
              <a:rPr lang="en-US" altLang="zh-CN" dirty="0" err="1"/>
              <a:t>E_gen</a:t>
            </a:r>
            <a:r>
              <a:rPr lang="en-US" altLang="zh-CN" dirty="0"/>
              <a:t>[B]</a:t>
            </a:r>
          </a:p>
          <a:p>
            <a:pPr lvl="1"/>
            <a:r>
              <a:rPr lang="en-US" altLang="zh-CN" dirty="0"/>
              <a:t>in[B]=</a:t>
            </a:r>
            <a:r>
              <a:rPr lang="en-US" altLang="en-US" dirty="0"/>
              <a:t>∩</a:t>
            </a:r>
            <a:r>
              <a:rPr lang="en-US" altLang="zh-CN" dirty="0"/>
              <a:t>out[p]   </a:t>
            </a:r>
            <a:r>
              <a:rPr lang="en-US" altLang="zh-CN" dirty="0" err="1"/>
              <a:t>p</a:t>
            </a:r>
            <a:r>
              <a:rPr lang="en-US" altLang="zh-CN" dirty="0" err="1">
                <a:sym typeface="Symbol" pitchFamily="18" charset="2"/>
              </a:rPr>
              <a:t></a:t>
            </a:r>
            <a:r>
              <a:rPr lang="en-US" altLang="zh-CN" dirty="0" err="1"/>
              <a:t>P</a:t>
            </a:r>
            <a:r>
              <a:rPr lang="en-US" altLang="zh-CN" dirty="0"/>
              <a:t>[B] (B</a:t>
            </a:r>
            <a:r>
              <a:rPr lang="zh-CN" altLang="en-US" dirty="0"/>
              <a:t>不是首结点</a:t>
            </a:r>
            <a:r>
              <a:rPr lang="en-US" altLang="zh-CN" dirty="0"/>
              <a:t>)</a:t>
            </a:r>
          </a:p>
          <a:p>
            <a:pPr lvl="1"/>
            <a:r>
              <a:rPr lang="en-US" altLang="zh-CN" dirty="0"/>
              <a:t>in[B</a:t>
            </a:r>
            <a:r>
              <a:rPr lang="en-US" altLang="zh-CN" baseline="-25000" dirty="0"/>
              <a:t>1</a:t>
            </a:r>
            <a:r>
              <a:rPr lang="en-US" altLang="zh-CN" dirty="0"/>
              <a:t>]=</a:t>
            </a:r>
            <a:r>
              <a:rPr lang="en-US" altLang="zh-CN" dirty="0">
                <a:sym typeface="Symbol" pitchFamily="18" charset="2"/>
              </a:rPr>
              <a:t></a:t>
            </a:r>
          </a:p>
        </p:txBody>
      </p:sp>
      <p:sp>
        <p:nvSpPr>
          <p:cNvPr id="4"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5" name="灯片编号占位符 5"/>
          <p:cNvSpPr>
            <a:spLocks noGrp="1"/>
          </p:cNvSpPr>
          <p:nvPr>
            <p:ph type="sldNum" sz="quarter" idx="12"/>
          </p:nvPr>
        </p:nvSpPr>
        <p:spPr/>
        <p:txBody>
          <a:bodyPr/>
          <a:lstStyle/>
          <a:p>
            <a:fld id="{2E2609E4-0295-4B6B-BF34-9D1306B89952}" type="slidenum">
              <a:rPr lang="en-US" altLang="zh-CN"/>
              <a:pPr/>
              <a:t>40</a:t>
            </a:fld>
            <a:endParaRPr lang="en-US" altLang="zh-CN"/>
          </a:p>
        </p:txBody>
      </p:sp>
    </p:spTree>
    <p:extLst>
      <p:ext uri="{BB962C8B-B14F-4D97-AF65-F5344CB8AC3E}">
        <p14:creationId xmlns:p14="http://schemas.microsoft.com/office/powerpoint/2010/main" val="3455801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B4A8C-D45A-A637-3DE5-EEAFD59540FA}"/>
              </a:ext>
            </a:extLst>
          </p:cNvPr>
          <p:cNvSpPr>
            <a:spLocks noGrp="1"/>
          </p:cNvSpPr>
          <p:nvPr>
            <p:ph type="title"/>
          </p:nvPr>
        </p:nvSpPr>
        <p:spPr/>
        <p:txBody>
          <a:bodyPr/>
          <a:lstStyle/>
          <a:p>
            <a:r>
              <a:rPr lang="zh-CN" altLang="en-US" dirty="0"/>
              <a:t>本节内容回顾</a:t>
            </a:r>
          </a:p>
        </p:txBody>
      </p:sp>
      <p:sp>
        <p:nvSpPr>
          <p:cNvPr id="3" name="内容占位符 2">
            <a:extLst>
              <a:ext uri="{FF2B5EF4-FFF2-40B4-BE49-F238E27FC236}">
                <a16:creationId xmlns:a16="http://schemas.microsoft.com/office/drawing/2014/main" id="{929F5B62-CE55-AEC8-6CDC-5A200FEF7F78}"/>
              </a:ext>
            </a:extLst>
          </p:cNvPr>
          <p:cNvSpPr>
            <a:spLocks noGrp="1"/>
          </p:cNvSpPr>
          <p:nvPr>
            <p:ph idx="1"/>
          </p:nvPr>
        </p:nvSpPr>
        <p:spPr/>
        <p:txBody>
          <a:bodyPr/>
          <a:lstStyle/>
          <a:p>
            <a:endParaRPr lang="zh-CN" altLang="en-US" dirty="0"/>
          </a:p>
        </p:txBody>
      </p:sp>
      <p:sp>
        <p:nvSpPr>
          <p:cNvPr id="4" name="页脚占位符 3">
            <a:extLst>
              <a:ext uri="{FF2B5EF4-FFF2-40B4-BE49-F238E27FC236}">
                <a16:creationId xmlns:a16="http://schemas.microsoft.com/office/drawing/2014/main" id="{3B3D4A00-D2A6-3893-C0E4-B5FFB6DDE757}"/>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dirty="0"/>
          </a:p>
        </p:txBody>
      </p:sp>
      <p:sp>
        <p:nvSpPr>
          <p:cNvPr id="5" name="灯片编号占位符 4">
            <a:extLst>
              <a:ext uri="{FF2B5EF4-FFF2-40B4-BE49-F238E27FC236}">
                <a16:creationId xmlns:a16="http://schemas.microsoft.com/office/drawing/2014/main" id="{706272BC-06F6-E45B-E852-66E611F1BBB0}"/>
              </a:ext>
            </a:extLst>
          </p:cNvPr>
          <p:cNvSpPr>
            <a:spLocks noGrp="1"/>
          </p:cNvSpPr>
          <p:nvPr>
            <p:ph type="sldNum" sz="quarter" idx="12"/>
          </p:nvPr>
        </p:nvSpPr>
        <p:spPr/>
        <p:txBody>
          <a:bodyPr/>
          <a:lstStyle/>
          <a:p>
            <a:pPr>
              <a:defRPr/>
            </a:pPr>
            <a:fld id="{B5560236-5FD0-42E7-89CF-9E3F8282410C}" type="slidenum">
              <a:rPr lang="en-US" altLang="zh-CN" smtClean="0"/>
              <a:pPr>
                <a:defRPr/>
              </a:pPr>
              <a:t>41</a:t>
            </a:fld>
            <a:endParaRPr lang="en-US" altLang="zh-CN"/>
          </a:p>
        </p:txBody>
      </p:sp>
    </p:spTree>
    <p:extLst>
      <p:ext uri="{BB962C8B-B14F-4D97-AF65-F5344CB8AC3E}">
        <p14:creationId xmlns:p14="http://schemas.microsoft.com/office/powerpoint/2010/main" val="1697611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26" name="Rectangle 18"/>
          <p:cNvSpPr>
            <a:spLocks noGrp="1" noChangeArrowheads="1"/>
          </p:cNvSpPr>
          <p:nvPr>
            <p:ph type="title"/>
          </p:nvPr>
        </p:nvSpPr>
        <p:spPr/>
        <p:txBody>
          <a:bodyPr/>
          <a:lstStyle/>
          <a:p>
            <a:r>
              <a:rPr lang="en-US" altLang="zh-CN" dirty="0"/>
              <a:t>10.3 </a:t>
            </a:r>
            <a:r>
              <a:rPr lang="zh-CN" altLang="en-US" dirty="0"/>
              <a:t>代码优化技术</a:t>
            </a:r>
          </a:p>
        </p:txBody>
      </p:sp>
      <p:sp>
        <p:nvSpPr>
          <p:cNvPr id="657410" name="Rectangle 2"/>
          <p:cNvSpPr>
            <a:spLocks noGrp="1" noChangeArrowheads="1"/>
          </p:cNvSpPr>
          <p:nvPr>
            <p:ph idx="1"/>
          </p:nvPr>
        </p:nvSpPr>
        <p:spPr>
          <a:xfrm>
            <a:off x="468313" y="1630363"/>
            <a:ext cx="8424862" cy="2663825"/>
          </a:xfrm>
        </p:spPr>
        <p:txBody>
          <a:bodyPr/>
          <a:lstStyle/>
          <a:p>
            <a:pPr>
              <a:lnSpc>
                <a:spcPct val="90000"/>
              </a:lnSpc>
            </a:pPr>
            <a:r>
              <a:rPr lang="zh-CN" altLang="en-US" dirty="0">
                <a:solidFill>
                  <a:srgbClr val="FF0000"/>
                </a:solidFill>
                <a:effectLst>
                  <a:outerShdw blurRad="38100" dist="38100" dir="2700000" algn="tl">
                    <a:srgbClr val="000000"/>
                  </a:outerShdw>
                </a:effectLst>
                <a:latin typeface="黑体" pitchFamily="2" charset="-122"/>
                <a:ea typeface="黑体" pitchFamily="2" charset="-122"/>
              </a:rPr>
              <a:t>优化</a:t>
            </a:r>
            <a:r>
              <a:rPr lang="zh-CN" altLang="en-US" dirty="0"/>
              <a:t>　对代码进行等价变换，使得变换后的运行结果与变换前的</a:t>
            </a:r>
            <a:r>
              <a:rPr lang="zh-CN" altLang="en-US" dirty="0">
                <a:solidFill>
                  <a:srgbClr val="0070C0"/>
                </a:solidFill>
                <a:effectLst>
                  <a:outerShdw blurRad="38100" dist="38100" dir="2700000" algn="tl">
                    <a:srgbClr val="000000"/>
                  </a:outerShdw>
                </a:effectLst>
                <a:latin typeface="黑体" pitchFamily="2" charset="-122"/>
                <a:ea typeface="黑体" pitchFamily="2" charset="-122"/>
              </a:rPr>
              <a:t>运行结果相同</a:t>
            </a:r>
            <a:r>
              <a:rPr lang="zh-CN" altLang="en-US" dirty="0"/>
              <a:t>，而运行</a:t>
            </a:r>
            <a:r>
              <a:rPr lang="zh-CN" altLang="en-US" dirty="0">
                <a:solidFill>
                  <a:srgbClr val="0070C0"/>
                </a:solidFill>
                <a:effectLst>
                  <a:outerShdw blurRad="38100" dist="38100" dir="2700000" algn="tl">
                    <a:srgbClr val="000000"/>
                  </a:outerShdw>
                </a:effectLst>
                <a:latin typeface="黑体" pitchFamily="2" charset="-122"/>
                <a:ea typeface="黑体" pitchFamily="2" charset="-122"/>
              </a:rPr>
              <a:t>速度加快</a:t>
            </a:r>
            <a:r>
              <a:rPr lang="zh-CN" altLang="en-US" dirty="0"/>
              <a:t>或占用</a:t>
            </a:r>
            <a:r>
              <a:rPr lang="zh-CN" altLang="en-US" dirty="0">
                <a:solidFill>
                  <a:srgbClr val="0070C0"/>
                </a:solidFill>
                <a:effectLst>
                  <a:outerShdw blurRad="38100" dist="38100" dir="2700000" algn="tl">
                    <a:srgbClr val="000000"/>
                  </a:outerShdw>
                </a:effectLst>
                <a:latin typeface="黑体" pitchFamily="2" charset="-122"/>
                <a:ea typeface="黑体" pitchFamily="2" charset="-122"/>
              </a:rPr>
              <a:t>存贮空间减少</a:t>
            </a:r>
          </a:p>
          <a:p>
            <a:pPr>
              <a:lnSpc>
                <a:spcPct val="90000"/>
              </a:lnSpc>
            </a:pPr>
            <a:r>
              <a:rPr lang="zh-CN" altLang="en-US" dirty="0"/>
              <a:t>优化分类</a:t>
            </a:r>
          </a:p>
          <a:p>
            <a:pPr lvl="1">
              <a:lnSpc>
                <a:spcPct val="90000"/>
              </a:lnSpc>
            </a:pPr>
            <a:r>
              <a:rPr lang="zh-CN" altLang="en-US" dirty="0"/>
              <a:t>根据代码优化的阶段</a:t>
            </a:r>
          </a:p>
        </p:txBody>
      </p:sp>
      <p:sp>
        <p:nvSpPr>
          <p:cNvPr id="20"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21" name="灯片编号占位符 5"/>
          <p:cNvSpPr>
            <a:spLocks noGrp="1"/>
          </p:cNvSpPr>
          <p:nvPr>
            <p:ph type="sldNum" sz="quarter" idx="12"/>
          </p:nvPr>
        </p:nvSpPr>
        <p:spPr/>
        <p:txBody>
          <a:bodyPr/>
          <a:lstStyle/>
          <a:p>
            <a:fld id="{AF16EB41-8E07-46F4-976D-A511F7C15E9E}" type="slidenum">
              <a:rPr lang="en-US" altLang="zh-CN"/>
              <a:pPr/>
              <a:t>42</a:t>
            </a:fld>
            <a:endParaRPr lang="en-US" altLang="zh-CN"/>
          </a:p>
        </p:txBody>
      </p:sp>
      <p:grpSp>
        <p:nvGrpSpPr>
          <p:cNvPr id="657411" name="Group 3"/>
          <p:cNvGrpSpPr>
            <a:grpSpLocks/>
          </p:cNvGrpSpPr>
          <p:nvPr/>
        </p:nvGrpSpPr>
        <p:grpSpPr bwMode="auto">
          <a:xfrm>
            <a:off x="831850" y="4221088"/>
            <a:ext cx="7880350" cy="1368425"/>
            <a:chOff x="502" y="1979"/>
            <a:chExt cx="4964" cy="862"/>
          </a:xfrm>
        </p:grpSpPr>
        <p:sp>
          <p:nvSpPr>
            <p:cNvPr id="657412" name="Text Box 4"/>
            <p:cNvSpPr txBox="1">
              <a:spLocks noChangeArrowheads="1"/>
            </p:cNvSpPr>
            <p:nvPr/>
          </p:nvSpPr>
          <p:spPr bwMode="auto">
            <a:xfrm>
              <a:off x="502" y="2027"/>
              <a:ext cx="637" cy="231"/>
            </a:xfrm>
            <a:prstGeom prst="rect">
              <a:avLst/>
            </a:prstGeom>
            <a:noFill/>
            <a:ln w="19050" algn="ctr">
              <a:noFill/>
              <a:miter lim="800000"/>
              <a:headEnd/>
              <a:tailEnd/>
            </a:ln>
            <a:effectLst/>
          </p:spPr>
          <p:txBody>
            <a:bodyPr wrap="none">
              <a:spAutoFit/>
            </a:bodyPr>
            <a:lstStyle/>
            <a:p>
              <a:r>
                <a:rPr lang="zh-CN" altLang="en-US" sz="1800">
                  <a:solidFill>
                    <a:schemeClr val="tx1">
                      <a:lumMod val="95000"/>
                      <a:lumOff val="5000"/>
                    </a:schemeClr>
                  </a:solidFill>
                  <a:latin typeface="楷体" panose="02010609060101010101" pitchFamily="49" charset="-122"/>
                  <a:ea typeface="楷体" panose="02010609060101010101" pitchFamily="49" charset="-122"/>
                </a:rPr>
                <a:t>源代码 </a:t>
              </a:r>
            </a:p>
          </p:txBody>
        </p:sp>
        <p:sp>
          <p:nvSpPr>
            <p:cNvPr id="657413" name="Text Box 5"/>
            <p:cNvSpPr txBox="1">
              <a:spLocks noChangeArrowheads="1"/>
            </p:cNvSpPr>
            <p:nvPr/>
          </p:nvSpPr>
          <p:spPr bwMode="auto">
            <a:xfrm>
              <a:off x="2425" y="2027"/>
              <a:ext cx="782" cy="231"/>
            </a:xfrm>
            <a:prstGeom prst="rect">
              <a:avLst/>
            </a:prstGeom>
            <a:noFill/>
            <a:ln w="19050" algn="ctr">
              <a:noFill/>
              <a:miter lim="800000"/>
              <a:headEnd/>
              <a:tailEnd/>
            </a:ln>
            <a:effectLst/>
          </p:spPr>
          <p:txBody>
            <a:bodyPr wrap="none">
              <a:spAutoFit/>
            </a:bodyPr>
            <a:lstStyle/>
            <a:p>
              <a:r>
                <a:rPr lang="zh-CN" altLang="en-US" sz="1800">
                  <a:solidFill>
                    <a:schemeClr val="tx1">
                      <a:lumMod val="95000"/>
                      <a:lumOff val="5000"/>
                    </a:schemeClr>
                  </a:solidFill>
                  <a:latin typeface="楷体" panose="02010609060101010101" pitchFamily="49" charset="-122"/>
                  <a:ea typeface="楷体" panose="02010609060101010101" pitchFamily="49" charset="-122"/>
                </a:rPr>
                <a:t>中间代码 </a:t>
              </a:r>
            </a:p>
          </p:txBody>
        </p:sp>
        <p:sp>
          <p:nvSpPr>
            <p:cNvPr id="657414" name="Text Box 6"/>
            <p:cNvSpPr txBox="1">
              <a:spLocks noChangeArrowheads="1"/>
            </p:cNvSpPr>
            <p:nvPr/>
          </p:nvSpPr>
          <p:spPr bwMode="auto">
            <a:xfrm>
              <a:off x="4508" y="2027"/>
              <a:ext cx="782" cy="231"/>
            </a:xfrm>
            <a:prstGeom prst="rect">
              <a:avLst/>
            </a:prstGeom>
            <a:noFill/>
            <a:ln w="19050" algn="ctr">
              <a:noFill/>
              <a:miter lim="800000"/>
              <a:headEnd/>
              <a:tailEnd/>
            </a:ln>
            <a:effectLst/>
          </p:spPr>
          <p:txBody>
            <a:bodyPr wrap="none">
              <a:spAutoFit/>
            </a:bodyPr>
            <a:lstStyle/>
            <a:p>
              <a:r>
                <a:rPr lang="zh-CN" altLang="en-US" sz="1800">
                  <a:solidFill>
                    <a:schemeClr val="tx1">
                      <a:lumMod val="95000"/>
                      <a:lumOff val="5000"/>
                    </a:schemeClr>
                  </a:solidFill>
                  <a:latin typeface="楷体" panose="02010609060101010101" pitchFamily="49" charset="-122"/>
                  <a:ea typeface="楷体" panose="02010609060101010101" pitchFamily="49" charset="-122"/>
                </a:rPr>
                <a:t>目标代码 </a:t>
              </a:r>
            </a:p>
          </p:txBody>
        </p:sp>
        <p:sp>
          <p:nvSpPr>
            <p:cNvPr id="657415" name="Text Box 7"/>
            <p:cNvSpPr txBox="1">
              <a:spLocks noChangeArrowheads="1"/>
            </p:cNvSpPr>
            <p:nvPr/>
          </p:nvSpPr>
          <p:spPr bwMode="auto">
            <a:xfrm>
              <a:off x="1324" y="1979"/>
              <a:ext cx="907" cy="27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r>
                <a:rPr lang="zh-CN" altLang="en-US" sz="1800" dirty="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前端</a:t>
              </a:r>
            </a:p>
          </p:txBody>
        </p:sp>
        <p:sp>
          <p:nvSpPr>
            <p:cNvPr id="657416" name="Text Box 8"/>
            <p:cNvSpPr txBox="1">
              <a:spLocks noChangeArrowheads="1"/>
            </p:cNvSpPr>
            <p:nvPr/>
          </p:nvSpPr>
          <p:spPr bwMode="auto">
            <a:xfrm>
              <a:off x="3401" y="1979"/>
              <a:ext cx="907" cy="27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r>
                <a:rPr lang="zh-CN" altLang="en-US" sz="1800" dirty="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代码生成</a:t>
              </a:r>
            </a:p>
          </p:txBody>
        </p:sp>
        <p:sp>
          <p:nvSpPr>
            <p:cNvPr id="657417" name="Text Box 9"/>
            <p:cNvSpPr txBox="1">
              <a:spLocks noChangeArrowheads="1"/>
            </p:cNvSpPr>
            <p:nvPr/>
          </p:nvSpPr>
          <p:spPr bwMode="auto">
            <a:xfrm>
              <a:off x="4332" y="2569"/>
              <a:ext cx="1134" cy="272"/>
            </a:xfrm>
            <a:prstGeom prst="rect">
              <a:avLst/>
            </a:prstGeom>
            <a:solidFill>
              <a:schemeClr val="accent6">
                <a:lumMod val="40000"/>
                <a:lumOff val="60000"/>
              </a:schemeClr>
            </a:solidFill>
            <a:ln>
              <a:solidFill>
                <a:srgbClr val="195F91"/>
              </a:solidFill>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r>
                <a:rPr lang="zh-CN" altLang="en-US" sz="1800">
                  <a:solidFill>
                    <a:schemeClr val="tx1"/>
                  </a:solidFill>
                  <a:latin typeface="楷体" panose="02010609060101010101" pitchFamily="49" charset="-122"/>
                  <a:ea typeface="楷体" panose="02010609060101010101" pitchFamily="49" charset="-122"/>
                </a:rPr>
                <a:t>目标代码优化</a:t>
              </a:r>
            </a:p>
          </p:txBody>
        </p:sp>
        <p:sp>
          <p:nvSpPr>
            <p:cNvPr id="657418" name="Text Box 10"/>
            <p:cNvSpPr txBox="1">
              <a:spLocks noChangeArrowheads="1"/>
            </p:cNvSpPr>
            <p:nvPr/>
          </p:nvSpPr>
          <p:spPr bwMode="auto">
            <a:xfrm>
              <a:off x="2245" y="2569"/>
              <a:ext cx="1134" cy="272"/>
            </a:xfrm>
            <a:prstGeom prst="rect">
              <a:avLst/>
            </a:prstGeom>
            <a:solidFill>
              <a:schemeClr val="accent6">
                <a:lumMod val="40000"/>
                <a:lumOff val="60000"/>
              </a:schemeClr>
            </a:solidFill>
            <a:ln>
              <a:solidFill>
                <a:srgbClr val="195F91"/>
              </a:solidFill>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r>
                <a:rPr lang="zh-CN" altLang="en-US" sz="1800" dirty="0">
                  <a:solidFill>
                    <a:schemeClr val="tx1"/>
                  </a:solidFill>
                  <a:latin typeface="楷体" panose="02010609060101010101" pitchFamily="49" charset="-122"/>
                  <a:ea typeface="楷体" panose="02010609060101010101" pitchFamily="49" charset="-122"/>
                </a:rPr>
                <a:t>中间代码优化</a:t>
              </a:r>
            </a:p>
          </p:txBody>
        </p:sp>
        <p:cxnSp>
          <p:nvCxnSpPr>
            <p:cNvPr id="657419" name="AutoShape 11"/>
            <p:cNvCxnSpPr>
              <a:cxnSpLocks noChangeShapeType="1"/>
              <a:stCxn id="657412" idx="3"/>
              <a:endCxn id="657415" idx="1"/>
            </p:cNvCxnSpPr>
            <p:nvPr/>
          </p:nvCxnSpPr>
          <p:spPr bwMode="auto">
            <a:xfrm>
              <a:off x="1120" y="2115"/>
              <a:ext cx="198" cy="0"/>
            </a:xfrm>
            <a:prstGeom prst="straightConnector1">
              <a:avLst/>
            </a:prstGeom>
            <a:ln>
              <a:headEnd/>
              <a:tailEnd/>
            </a:ln>
          </p:spPr>
          <p:style>
            <a:lnRef idx="2">
              <a:schemeClr val="accent6">
                <a:shade val="50000"/>
              </a:schemeClr>
            </a:lnRef>
            <a:fillRef idx="1">
              <a:schemeClr val="accent6"/>
            </a:fillRef>
            <a:effectRef idx="0">
              <a:schemeClr val="accent6"/>
            </a:effectRef>
            <a:fontRef idx="minor">
              <a:schemeClr val="lt1"/>
            </a:fontRef>
          </p:style>
        </p:cxnSp>
        <p:cxnSp>
          <p:nvCxnSpPr>
            <p:cNvPr id="657420" name="AutoShape 12"/>
            <p:cNvCxnSpPr>
              <a:cxnSpLocks noChangeShapeType="1"/>
              <a:stCxn id="657415" idx="3"/>
              <a:endCxn id="657413" idx="1"/>
            </p:cNvCxnSpPr>
            <p:nvPr/>
          </p:nvCxnSpPr>
          <p:spPr bwMode="auto">
            <a:xfrm>
              <a:off x="2237" y="2115"/>
              <a:ext cx="199" cy="0"/>
            </a:xfrm>
            <a:prstGeom prst="straightConnector1">
              <a:avLst/>
            </a:prstGeom>
            <a:ln>
              <a:headEnd/>
              <a:tailEnd/>
            </a:ln>
          </p:spPr>
          <p:style>
            <a:lnRef idx="2">
              <a:schemeClr val="accent6">
                <a:shade val="50000"/>
              </a:schemeClr>
            </a:lnRef>
            <a:fillRef idx="1">
              <a:schemeClr val="accent6"/>
            </a:fillRef>
            <a:effectRef idx="0">
              <a:schemeClr val="accent6"/>
            </a:effectRef>
            <a:fontRef idx="minor">
              <a:schemeClr val="lt1"/>
            </a:fontRef>
          </p:style>
        </p:cxnSp>
        <p:cxnSp>
          <p:nvCxnSpPr>
            <p:cNvPr id="657421" name="AutoShape 13"/>
            <p:cNvCxnSpPr>
              <a:cxnSpLocks noChangeShapeType="1"/>
              <a:stCxn id="657413" idx="3"/>
              <a:endCxn id="657416" idx="1"/>
            </p:cNvCxnSpPr>
            <p:nvPr/>
          </p:nvCxnSpPr>
          <p:spPr bwMode="auto">
            <a:xfrm>
              <a:off x="3196" y="2115"/>
              <a:ext cx="199" cy="0"/>
            </a:xfrm>
            <a:prstGeom prst="straightConnector1">
              <a:avLst/>
            </a:prstGeom>
            <a:ln>
              <a:headEnd/>
              <a:tailEnd/>
            </a:ln>
          </p:spPr>
          <p:style>
            <a:lnRef idx="2">
              <a:schemeClr val="accent6">
                <a:shade val="50000"/>
              </a:schemeClr>
            </a:lnRef>
            <a:fillRef idx="1">
              <a:schemeClr val="accent6"/>
            </a:fillRef>
            <a:effectRef idx="0">
              <a:schemeClr val="accent6"/>
            </a:effectRef>
            <a:fontRef idx="minor">
              <a:schemeClr val="lt1"/>
            </a:fontRef>
          </p:style>
        </p:cxnSp>
        <p:cxnSp>
          <p:nvCxnSpPr>
            <p:cNvPr id="657422" name="AutoShape 14"/>
            <p:cNvCxnSpPr>
              <a:cxnSpLocks noChangeShapeType="1"/>
              <a:stCxn id="657416" idx="3"/>
              <a:endCxn id="657414" idx="1"/>
            </p:cNvCxnSpPr>
            <p:nvPr/>
          </p:nvCxnSpPr>
          <p:spPr bwMode="auto">
            <a:xfrm>
              <a:off x="4314" y="2115"/>
              <a:ext cx="205" cy="0"/>
            </a:xfrm>
            <a:prstGeom prst="straightConnector1">
              <a:avLst/>
            </a:prstGeom>
            <a:ln>
              <a:headEnd/>
              <a:tailEnd/>
            </a:ln>
          </p:spPr>
          <p:style>
            <a:lnRef idx="2">
              <a:schemeClr val="accent6">
                <a:shade val="50000"/>
              </a:schemeClr>
            </a:lnRef>
            <a:fillRef idx="1">
              <a:schemeClr val="accent6"/>
            </a:fillRef>
            <a:effectRef idx="0">
              <a:schemeClr val="accent6"/>
            </a:effectRef>
            <a:fontRef idx="minor">
              <a:schemeClr val="lt1"/>
            </a:fontRef>
          </p:style>
        </p:cxnSp>
        <p:cxnSp>
          <p:nvCxnSpPr>
            <p:cNvPr id="657423" name="AutoShape 15"/>
            <p:cNvCxnSpPr>
              <a:cxnSpLocks noChangeShapeType="1"/>
              <a:stCxn id="657414" idx="2"/>
              <a:endCxn id="657417" idx="0"/>
            </p:cNvCxnSpPr>
            <p:nvPr/>
          </p:nvCxnSpPr>
          <p:spPr bwMode="auto">
            <a:xfrm>
              <a:off x="4899" y="2240"/>
              <a:ext cx="0" cy="323"/>
            </a:xfrm>
            <a:prstGeom prst="straightConnector1">
              <a:avLst/>
            </a:prstGeom>
            <a:noFill/>
            <a:ln w="19050">
              <a:solidFill>
                <a:srgbClr val="195F91"/>
              </a:solidFill>
              <a:prstDash val="dash"/>
              <a:round/>
              <a:headEnd/>
              <a:tailEnd type="triangle" w="med" len="med"/>
            </a:ln>
            <a:effectLst/>
          </p:spPr>
        </p:cxnSp>
        <p:cxnSp>
          <p:nvCxnSpPr>
            <p:cNvPr id="657424" name="AutoShape 16"/>
            <p:cNvCxnSpPr>
              <a:cxnSpLocks noChangeShapeType="1"/>
              <a:stCxn id="657413" idx="2"/>
              <a:endCxn id="657418" idx="0"/>
            </p:cNvCxnSpPr>
            <p:nvPr/>
          </p:nvCxnSpPr>
          <p:spPr bwMode="auto">
            <a:xfrm flipH="1">
              <a:off x="2812" y="2240"/>
              <a:ext cx="4" cy="323"/>
            </a:xfrm>
            <a:prstGeom prst="straightConnector1">
              <a:avLst/>
            </a:prstGeom>
            <a:noFill/>
            <a:ln w="19050">
              <a:solidFill>
                <a:srgbClr val="195F91"/>
              </a:solidFill>
              <a:prstDash val="dash"/>
              <a:round/>
              <a:headEnd/>
              <a:tailEnd type="triangle" w="med" len="med"/>
            </a:ln>
            <a:effectLst/>
          </p:spPr>
        </p:cxnSp>
        <p:cxnSp>
          <p:nvCxnSpPr>
            <p:cNvPr id="657425" name="AutoShape 17"/>
            <p:cNvCxnSpPr>
              <a:cxnSpLocks noChangeShapeType="1"/>
              <a:stCxn id="657418" idx="0"/>
              <a:endCxn id="657416" idx="2"/>
            </p:cNvCxnSpPr>
            <p:nvPr/>
          </p:nvCxnSpPr>
          <p:spPr bwMode="auto">
            <a:xfrm flipV="1">
              <a:off x="2812" y="2257"/>
              <a:ext cx="1043" cy="306"/>
            </a:xfrm>
            <a:prstGeom prst="straightConnector1">
              <a:avLst/>
            </a:prstGeom>
            <a:noFill/>
            <a:ln w="19050">
              <a:solidFill>
                <a:srgbClr val="195F91"/>
              </a:solidFill>
              <a:prstDash val="dash"/>
              <a:round/>
              <a:headEnd/>
              <a:tailEnd type="triangle" w="med" len="med"/>
            </a:ln>
            <a:effectLst/>
          </p:spPr>
        </p:cxnSp>
      </p:grpSp>
    </p:spTree>
    <p:extLst>
      <p:ext uri="{BB962C8B-B14F-4D97-AF65-F5344CB8AC3E}">
        <p14:creationId xmlns:p14="http://schemas.microsoft.com/office/powerpoint/2010/main" val="4034858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idx="1"/>
          </p:nvPr>
        </p:nvSpPr>
        <p:spPr/>
        <p:txBody>
          <a:bodyPr/>
          <a:lstStyle/>
          <a:p>
            <a:pPr lvl="1"/>
            <a:r>
              <a:rPr lang="zh-CN" altLang="en-US" sz="3200" dirty="0"/>
              <a:t>依据优化所涉及的程序范围</a:t>
            </a:r>
          </a:p>
          <a:p>
            <a:pPr lvl="2"/>
            <a:r>
              <a:rPr lang="zh-CN" altLang="en-US" sz="2800" dirty="0">
                <a:solidFill>
                  <a:srgbClr val="FF0000"/>
                </a:solidFill>
                <a:effectLst>
                  <a:outerShdw blurRad="38100" dist="38100" dir="2700000" algn="tl">
                    <a:srgbClr val="000000"/>
                  </a:outerShdw>
                </a:effectLst>
                <a:latin typeface="黑体" pitchFamily="2" charset="-122"/>
                <a:ea typeface="黑体" pitchFamily="2" charset="-122"/>
              </a:rPr>
              <a:t>窥孔优化</a:t>
            </a:r>
            <a:r>
              <a:rPr lang="zh-CN" altLang="en-US" sz="2800" dirty="0"/>
              <a:t>　指的是在一个包含几条语句</a:t>
            </a:r>
            <a:r>
              <a:rPr lang="en-US" altLang="zh-CN" sz="2800" dirty="0"/>
              <a:t>/</a:t>
            </a:r>
            <a:r>
              <a:rPr lang="zh-CN" altLang="en-US" sz="2800" dirty="0"/>
              <a:t>指令的窗口上进行的优化</a:t>
            </a:r>
          </a:p>
          <a:p>
            <a:pPr lvl="2"/>
            <a:r>
              <a:rPr lang="zh-CN" altLang="en-US" sz="2800" dirty="0">
                <a:solidFill>
                  <a:srgbClr val="FF0000"/>
                </a:solidFill>
                <a:effectLst>
                  <a:outerShdw blurRad="38100" dist="38100" dir="2700000" algn="tl">
                    <a:srgbClr val="000000"/>
                  </a:outerShdw>
                </a:effectLst>
                <a:latin typeface="黑体" pitchFamily="2" charset="-122"/>
                <a:ea typeface="黑体" pitchFamily="2" charset="-122"/>
              </a:rPr>
              <a:t>局部优化</a:t>
            </a:r>
            <a:r>
              <a:rPr lang="zh-CN" altLang="en-US" sz="2800" dirty="0"/>
              <a:t>　指的是在只有一个入口、一个出口的基本程序块上进行的优化</a:t>
            </a:r>
          </a:p>
          <a:p>
            <a:pPr lvl="2"/>
            <a:r>
              <a:rPr lang="zh-CN" altLang="en-US" sz="2800" dirty="0">
                <a:solidFill>
                  <a:srgbClr val="FF0000"/>
                </a:solidFill>
                <a:effectLst>
                  <a:outerShdw blurRad="38100" dist="38100" dir="2700000" algn="tl">
                    <a:srgbClr val="000000"/>
                  </a:outerShdw>
                </a:effectLst>
                <a:latin typeface="黑体" pitchFamily="2" charset="-122"/>
                <a:ea typeface="黑体" pitchFamily="2" charset="-122"/>
              </a:rPr>
              <a:t>循环优化</a:t>
            </a:r>
            <a:r>
              <a:rPr lang="zh-CN" altLang="en-US" sz="2800" dirty="0"/>
              <a:t>　是对循环中的代码进行优化</a:t>
            </a:r>
          </a:p>
          <a:p>
            <a:pPr lvl="2"/>
            <a:r>
              <a:rPr lang="zh-CN" altLang="en-US" sz="2800" dirty="0">
                <a:solidFill>
                  <a:srgbClr val="FF0000"/>
                </a:solidFill>
                <a:effectLst>
                  <a:outerShdw blurRad="38100" dist="38100" dir="2700000" algn="tl">
                    <a:srgbClr val="000000"/>
                  </a:outerShdw>
                </a:effectLst>
                <a:latin typeface="黑体" pitchFamily="2" charset="-122"/>
                <a:ea typeface="黑体" pitchFamily="2" charset="-122"/>
              </a:rPr>
              <a:t>全局优化</a:t>
            </a:r>
            <a:r>
              <a:rPr lang="zh-CN" altLang="en-US" sz="2800" dirty="0"/>
              <a:t>　是整个程序范围内进行优化</a:t>
            </a:r>
          </a:p>
        </p:txBody>
      </p:sp>
      <p:sp>
        <p:nvSpPr>
          <p:cNvPr id="4"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5" name="灯片编号占位符 5"/>
          <p:cNvSpPr>
            <a:spLocks noGrp="1"/>
          </p:cNvSpPr>
          <p:nvPr>
            <p:ph type="sldNum" sz="quarter" idx="12"/>
          </p:nvPr>
        </p:nvSpPr>
        <p:spPr/>
        <p:txBody>
          <a:bodyPr/>
          <a:lstStyle/>
          <a:p>
            <a:fld id="{F841C0EC-DBCB-492D-94BD-858CEF70D041}" type="slidenum">
              <a:rPr lang="en-US" altLang="zh-CN"/>
              <a:pPr/>
              <a:t>43</a:t>
            </a:fld>
            <a:endParaRPr lang="en-US" altLang="zh-CN"/>
          </a:p>
        </p:txBody>
      </p:sp>
    </p:spTree>
    <p:extLst>
      <p:ext uri="{BB962C8B-B14F-4D97-AF65-F5344CB8AC3E}">
        <p14:creationId xmlns:p14="http://schemas.microsoft.com/office/powerpoint/2010/main" val="2405404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BD573-62BF-46E9-A3B2-20E28623EA42}"/>
              </a:ext>
            </a:extLst>
          </p:cNvPr>
          <p:cNvSpPr>
            <a:spLocks noGrp="1"/>
          </p:cNvSpPr>
          <p:nvPr>
            <p:ph type="title"/>
          </p:nvPr>
        </p:nvSpPr>
        <p:spPr>
          <a:xfrm>
            <a:off x="1258645" y="2900829"/>
            <a:ext cx="6637468" cy="1362075"/>
          </a:xfrm>
        </p:spPr>
        <p:txBody>
          <a:bodyPr/>
          <a:lstStyle/>
          <a:p>
            <a:r>
              <a:rPr lang="zh-CN" altLang="en-US" dirty="0"/>
              <a:t>窥孔优化</a:t>
            </a:r>
          </a:p>
        </p:txBody>
      </p:sp>
      <p:sp>
        <p:nvSpPr>
          <p:cNvPr id="9" name="文本占位符 8">
            <a:extLst>
              <a:ext uri="{FF2B5EF4-FFF2-40B4-BE49-F238E27FC236}">
                <a16:creationId xmlns:a16="http://schemas.microsoft.com/office/drawing/2014/main" id="{9B9ACE85-7F74-457F-A0FD-AD3BE96CFAA3}"/>
              </a:ext>
            </a:extLst>
          </p:cNvPr>
          <p:cNvSpPr>
            <a:spLocks noGrp="1"/>
          </p:cNvSpPr>
          <p:nvPr>
            <p:ph type="body" idx="1"/>
          </p:nvPr>
        </p:nvSpPr>
        <p:spPr/>
        <p:txBody>
          <a:bodyPr/>
          <a:lstStyle/>
          <a:p>
            <a:r>
              <a:rPr lang="zh-CN" altLang="en-US" sz="2000" dirty="0"/>
              <a:t>指的是在语句</a:t>
            </a:r>
            <a:r>
              <a:rPr lang="en-US" altLang="zh-CN" sz="2000" dirty="0"/>
              <a:t>/</a:t>
            </a:r>
            <a:r>
              <a:rPr lang="zh-CN" altLang="en-US" sz="2000" dirty="0"/>
              <a:t>指令序列上滑动一个包含几条语句</a:t>
            </a:r>
            <a:r>
              <a:rPr lang="en-US" altLang="zh-CN" sz="2000" dirty="0"/>
              <a:t>/</a:t>
            </a:r>
            <a:r>
              <a:rPr lang="zh-CN" altLang="en-US" sz="2000" dirty="0"/>
              <a:t>指令的窗口上进行的优化</a:t>
            </a:r>
          </a:p>
          <a:p>
            <a:endParaRPr lang="zh-CN" altLang="en-US" dirty="0"/>
          </a:p>
        </p:txBody>
      </p:sp>
      <p:sp>
        <p:nvSpPr>
          <p:cNvPr id="4" name="页脚占位符 3">
            <a:extLst>
              <a:ext uri="{FF2B5EF4-FFF2-40B4-BE49-F238E27FC236}">
                <a16:creationId xmlns:a16="http://schemas.microsoft.com/office/drawing/2014/main" id="{022FBDC2-0EB6-4D25-9ADB-1BDA6531C02B}"/>
              </a:ext>
            </a:extLst>
          </p:cNvPr>
          <p:cNvSpPr>
            <a:spLocks noGrp="1"/>
          </p:cNvSpPr>
          <p:nvPr>
            <p:ph type="ftr" sz="quarter" idx="11"/>
          </p:nvPr>
        </p:nvSpPr>
        <p:spPr>
          <a:xfrm>
            <a:off x="872833" y="6519134"/>
            <a:ext cx="3399704" cy="365125"/>
          </a:xfrm>
        </p:spPr>
        <p:txBody>
          <a:bodyPr/>
          <a:lstStyle/>
          <a:p>
            <a:r>
              <a:rPr lang="zh-CN" altLang="en-US"/>
              <a:t>华北电力大学控制与计算机工程学院王红制作</a:t>
            </a:r>
            <a:endParaRPr lang="en-US" altLang="zh-CN"/>
          </a:p>
        </p:txBody>
      </p:sp>
      <p:sp>
        <p:nvSpPr>
          <p:cNvPr id="5" name="灯片编号占位符 4">
            <a:extLst>
              <a:ext uri="{FF2B5EF4-FFF2-40B4-BE49-F238E27FC236}">
                <a16:creationId xmlns:a16="http://schemas.microsoft.com/office/drawing/2014/main" id="{14465363-2AD4-46D6-8FEA-7EB1529AB4E0}"/>
              </a:ext>
            </a:extLst>
          </p:cNvPr>
          <p:cNvSpPr>
            <a:spLocks noGrp="1"/>
          </p:cNvSpPr>
          <p:nvPr>
            <p:ph type="sldNum" sz="quarter" idx="12"/>
          </p:nvPr>
        </p:nvSpPr>
        <p:spPr>
          <a:xfrm>
            <a:off x="8684844" y="6463791"/>
            <a:ext cx="426546" cy="365125"/>
          </a:xfrm>
        </p:spPr>
        <p:txBody>
          <a:bodyPr/>
          <a:lstStyle/>
          <a:p>
            <a:fld id="{4A7B6F75-E382-4B42-9EA4-94C0BE56C755}" type="slidenum">
              <a:rPr lang="en-US" altLang="zh-CN" smtClean="0"/>
              <a:pPr/>
              <a:t>44</a:t>
            </a:fld>
            <a:endParaRPr lang="en-US" altLang="zh-CN"/>
          </a:p>
        </p:txBody>
      </p:sp>
    </p:spTree>
    <p:extLst>
      <p:ext uri="{BB962C8B-B14F-4D97-AF65-F5344CB8AC3E}">
        <p14:creationId xmlns:p14="http://schemas.microsoft.com/office/powerpoint/2010/main" val="39935789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56365-FAA2-4822-9982-6BF56CF80360}"/>
              </a:ext>
            </a:extLst>
          </p:cNvPr>
          <p:cNvSpPr>
            <a:spLocks noGrp="1"/>
          </p:cNvSpPr>
          <p:nvPr>
            <p:ph type="title"/>
          </p:nvPr>
        </p:nvSpPr>
        <p:spPr/>
        <p:txBody>
          <a:bodyPr/>
          <a:lstStyle/>
          <a:p>
            <a:r>
              <a:rPr lang="zh-CN" altLang="en-US" dirty="0"/>
              <a:t>常见的窥孔优化</a:t>
            </a:r>
          </a:p>
        </p:txBody>
      </p:sp>
      <p:graphicFrame>
        <p:nvGraphicFramePr>
          <p:cNvPr id="6" name="内容占位符 5">
            <a:extLst>
              <a:ext uri="{FF2B5EF4-FFF2-40B4-BE49-F238E27FC236}">
                <a16:creationId xmlns:a16="http://schemas.microsoft.com/office/drawing/2014/main" id="{8116B6B3-FA1C-4232-9272-AD48EDC6454A}"/>
              </a:ext>
            </a:extLst>
          </p:cNvPr>
          <p:cNvGraphicFramePr>
            <a:graphicFrameLocks noGrp="1"/>
          </p:cNvGraphicFramePr>
          <p:nvPr>
            <p:ph idx="1"/>
            <p:extLst>
              <p:ext uri="{D42A27DB-BD31-4B8C-83A1-F6EECF244321}">
                <p14:modId xmlns:p14="http://schemas.microsoft.com/office/powerpoint/2010/main" val="2724052996"/>
              </p:ext>
            </p:extLst>
          </p:nvPr>
        </p:nvGraphicFramePr>
        <p:xfrm>
          <a:off x="827088" y="1503363"/>
          <a:ext cx="7480300" cy="4611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页脚占位符 3">
            <a:extLst>
              <a:ext uri="{FF2B5EF4-FFF2-40B4-BE49-F238E27FC236}">
                <a16:creationId xmlns:a16="http://schemas.microsoft.com/office/drawing/2014/main" id="{0C590E84-E523-4C8F-93CA-AB9F10FFA0C1}"/>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dirty="0"/>
          </a:p>
        </p:txBody>
      </p:sp>
      <p:sp>
        <p:nvSpPr>
          <p:cNvPr id="5" name="灯片编号占位符 4">
            <a:extLst>
              <a:ext uri="{FF2B5EF4-FFF2-40B4-BE49-F238E27FC236}">
                <a16:creationId xmlns:a16="http://schemas.microsoft.com/office/drawing/2014/main" id="{4DB2C5DD-C9B4-472C-AA65-C0FD674EE431}"/>
              </a:ext>
            </a:extLst>
          </p:cNvPr>
          <p:cNvSpPr>
            <a:spLocks noGrp="1"/>
          </p:cNvSpPr>
          <p:nvPr>
            <p:ph type="sldNum" sz="quarter" idx="12"/>
          </p:nvPr>
        </p:nvSpPr>
        <p:spPr/>
        <p:txBody>
          <a:bodyPr/>
          <a:lstStyle/>
          <a:p>
            <a:pPr>
              <a:defRPr/>
            </a:pPr>
            <a:fld id="{B5560236-5FD0-42E7-89CF-9E3F8282410C}" type="slidenum">
              <a:rPr lang="en-US" altLang="zh-CN" smtClean="0"/>
              <a:pPr>
                <a:defRPr/>
              </a:pPr>
              <a:t>45</a:t>
            </a:fld>
            <a:endParaRPr lang="en-US" altLang="zh-CN"/>
          </a:p>
        </p:txBody>
      </p:sp>
    </p:spTree>
    <p:extLst>
      <p:ext uri="{BB962C8B-B14F-4D97-AF65-F5344CB8AC3E}">
        <p14:creationId xmlns:p14="http://schemas.microsoft.com/office/powerpoint/2010/main" val="14833201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56365-FAA2-4822-9982-6BF56CF80360}"/>
              </a:ext>
            </a:extLst>
          </p:cNvPr>
          <p:cNvSpPr>
            <a:spLocks noGrp="1"/>
          </p:cNvSpPr>
          <p:nvPr>
            <p:ph type="title"/>
          </p:nvPr>
        </p:nvSpPr>
        <p:spPr/>
        <p:txBody>
          <a:bodyPr/>
          <a:lstStyle/>
          <a:p>
            <a:r>
              <a:rPr lang="zh-CN" altLang="en-US" dirty="0"/>
              <a:t>常见的窥孔优化</a:t>
            </a:r>
          </a:p>
        </p:txBody>
      </p:sp>
      <p:graphicFrame>
        <p:nvGraphicFramePr>
          <p:cNvPr id="6" name="内容占位符 5">
            <a:extLst>
              <a:ext uri="{FF2B5EF4-FFF2-40B4-BE49-F238E27FC236}">
                <a16:creationId xmlns:a16="http://schemas.microsoft.com/office/drawing/2014/main" id="{8116B6B3-FA1C-4232-9272-AD48EDC6454A}"/>
              </a:ext>
            </a:extLst>
          </p:cNvPr>
          <p:cNvGraphicFramePr>
            <a:graphicFrameLocks noGrp="1"/>
          </p:cNvGraphicFramePr>
          <p:nvPr>
            <p:ph idx="1"/>
            <p:extLst>
              <p:ext uri="{D42A27DB-BD31-4B8C-83A1-F6EECF244321}">
                <p14:modId xmlns:p14="http://schemas.microsoft.com/office/powerpoint/2010/main" val="1664269483"/>
              </p:ext>
            </p:extLst>
          </p:nvPr>
        </p:nvGraphicFramePr>
        <p:xfrm>
          <a:off x="827088" y="1503363"/>
          <a:ext cx="7480300" cy="4611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页脚占位符 3">
            <a:extLst>
              <a:ext uri="{FF2B5EF4-FFF2-40B4-BE49-F238E27FC236}">
                <a16:creationId xmlns:a16="http://schemas.microsoft.com/office/drawing/2014/main" id="{0C590E84-E523-4C8F-93CA-AB9F10FFA0C1}"/>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dirty="0"/>
          </a:p>
        </p:txBody>
      </p:sp>
      <p:sp>
        <p:nvSpPr>
          <p:cNvPr id="5" name="灯片编号占位符 4">
            <a:extLst>
              <a:ext uri="{FF2B5EF4-FFF2-40B4-BE49-F238E27FC236}">
                <a16:creationId xmlns:a16="http://schemas.microsoft.com/office/drawing/2014/main" id="{4DB2C5DD-C9B4-472C-AA65-C0FD674EE431}"/>
              </a:ext>
            </a:extLst>
          </p:cNvPr>
          <p:cNvSpPr>
            <a:spLocks noGrp="1"/>
          </p:cNvSpPr>
          <p:nvPr>
            <p:ph type="sldNum" sz="quarter" idx="12"/>
          </p:nvPr>
        </p:nvSpPr>
        <p:spPr/>
        <p:txBody>
          <a:bodyPr/>
          <a:lstStyle/>
          <a:p>
            <a:pPr>
              <a:defRPr/>
            </a:pPr>
            <a:fld id="{B5560236-5FD0-42E7-89CF-9E3F8282410C}" type="slidenum">
              <a:rPr lang="en-US" altLang="zh-CN" smtClean="0"/>
              <a:pPr>
                <a:defRPr/>
              </a:pPr>
              <a:t>46</a:t>
            </a:fld>
            <a:endParaRPr lang="en-US" altLang="zh-CN"/>
          </a:p>
        </p:txBody>
      </p:sp>
    </p:spTree>
    <p:extLst>
      <p:ext uri="{BB962C8B-B14F-4D97-AF65-F5344CB8AC3E}">
        <p14:creationId xmlns:p14="http://schemas.microsoft.com/office/powerpoint/2010/main" val="3487388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56365-FAA2-4822-9982-6BF56CF80360}"/>
              </a:ext>
            </a:extLst>
          </p:cNvPr>
          <p:cNvSpPr>
            <a:spLocks noGrp="1"/>
          </p:cNvSpPr>
          <p:nvPr>
            <p:ph type="title"/>
          </p:nvPr>
        </p:nvSpPr>
        <p:spPr/>
        <p:txBody>
          <a:bodyPr/>
          <a:lstStyle/>
          <a:p>
            <a:r>
              <a:rPr lang="zh-CN" altLang="en-US" dirty="0"/>
              <a:t>常见的窥孔优化</a:t>
            </a:r>
          </a:p>
        </p:txBody>
      </p:sp>
      <p:graphicFrame>
        <p:nvGraphicFramePr>
          <p:cNvPr id="6" name="内容占位符 5">
            <a:extLst>
              <a:ext uri="{FF2B5EF4-FFF2-40B4-BE49-F238E27FC236}">
                <a16:creationId xmlns:a16="http://schemas.microsoft.com/office/drawing/2014/main" id="{8116B6B3-FA1C-4232-9272-AD48EDC6454A}"/>
              </a:ext>
            </a:extLst>
          </p:cNvPr>
          <p:cNvGraphicFramePr>
            <a:graphicFrameLocks noGrp="1"/>
          </p:cNvGraphicFramePr>
          <p:nvPr>
            <p:ph idx="1"/>
            <p:extLst>
              <p:ext uri="{D42A27DB-BD31-4B8C-83A1-F6EECF244321}">
                <p14:modId xmlns:p14="http://schemas.microsoft.com/office/powerpoint/2010/main" val="158265900"/>
              </p:ext>
            </p:extLst>
          </p:nvPr>
        </p:nvGraphicFramePr>
        <p:xfrm>
          <a:off x="827088" y="1503363"/>
          <a:ext cx="7480300" cy="4611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页脚占位符 3">
            <a:extLst>
              <a:ext uri="{FF2B5EF4-FFF2-40B4-BE49-F238E27FC236}">
                <a16:creationId xmlns:a16="http://schemas.microsoft.com/office/drawing/2014/main" id="{0C590E84-E523-4C8F-93CA-AB9F10FFA0C1}"/>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dirty="0"/>
          </a:p>
        </p:txBody>
      </p:sp>
      <p:sp>
        <p:nvSpPr>
          <p:cNvPr id="5" name="灯片编号占位符 4">
            <a:extLst>
              <a:ext uri="{FF2B5EF4-FFF2-40B4-BE49-F238E27FC236}">
                <a16:creationId xmlns:a16="http://schemas.microsoft.com/office/drawing/2014/main" id="{4DB2C5DD-C9B4-472C-AA65-C0FD674EE431}"/>
              </a:ext>
            </a:extLst>
          </p:cNvPr>
          <p:cNvSpPr>
            <a:spLocks noGrp="1"/>
          </p:cNvSpPr>
          <p:nvPr>
            <p:ph type="sldNum" sz="quarter" idx="12"/>
          </p:nvPr>
        </p:nvSpPr>
        <p:spPr/>
        <p:txBody>
          <a:bodyPr/>
          <a:lstStyle/>
          <a:p>
            <a:pPr>
              <a:defRPr/>
            </a:pPr>
            <a:fld id="{B5560236-5FD0-42E7-89CF-9E3F8282410C}" type="slidenum">
              <a:rPr lang="en-US" altLang="zh-CN" smtClean="0"/>
              <a:pPr>
                <a:defRPr/>
              </a:pPr>
              <a:t>47</a:t>
            </a:fld>
            <a:endParaRPr lang="en-US" altLang="zh-CN"/>
          </a:p>
        </p:txBody>
      </p:sp>
    </p:spTree>
    <p:extLst>
      <p:ext uri="{BB962C8B-B14F-4D97-AF65-F5344CB8AC3E}">
        <p14:creationId xmlns:p14="http://schemas.microsoft.com/office/powerpoint/2010/main" val="3789086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56365-FAA2-4822-9982-6BF56CF80360}"/>
              </a:ext>
            </a:extLst>
          </p:cNvPr>
          <p:cNvSpPr>
            <a:spLocks noGrp="1"/>
          </p:cNvSpPr>
          <p:nvPr>
            <p:ph type="title"/>
          </p:nvPr>
        </p:nvSpPr>
        <p:spPr/>
        <p:txBody>
          <a:bodyPr/>
          <a:lstStyle/>
          <a:p>
            <a:r>
              <a:rPr lang="zh-CN" altLang="en-US" dirty="0"/>
              <a:t>常见的窥孔优化</a:t>
            </a:r>
          </a:p>
        </p:txBody>
      </p:sp>
      <p:graphicFrame>
        <p:nvGraphicFramePr>
          <p:cNvPr id="6" name="内容占位符 5">
            <a:extLst>
              <a:ext uri="{FF2B5EF4-FFF2-40B4-BE49-F238E27FC236}">
                <a16:creationId xmlns:a16="http://schemas.microsoft.com/office/drawing/2014/main" id="{8116B6B3-FA1C-4232-9272-AD48EDC6454A}"/>
              </a:ext>
            </a:extLst>
          </p:cNvPr>
          <p:cNvGraphicFramePr>
            <a:graphicFrameLocks noGrp="1"/>
          </p:cNvGraphicFramePr>
          <p:nvPr>
            <p:ph idx="1"/>
            <p:extLst>
              <p:ext uri="{D42A27DB-BD31-4B8C-83A1-F6EECF244321}">
                <p14:modId xmlns:p14="http://schemas.microsoft.com/office/powerpoint/2010/main" val="1478846473"/>
              </p:ext>
            </p:extLst>
          </p:nvPr>
        </p:nvGraphicFramePr>
        <p:xfrm>
          <a:off x="827088" y="1503363"/>
          <a:ext cx="7480300" cy="4611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页脚占位符 3">
            <a:extLst>
              <a:ext uri="{FF2B5EF4-FFF2-40B4-BE49-F238E27FC236}">
                <a16:creationId xmlns:a16="http://schemas.microsoft.com/office/drawing/2014/main" id="{0C590E84-E523-4C8F-93CA-AB9F10FFA0C1}"/>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dirty="0"/>
          </a:p>
        </p:txBody>
      </p:sp>
      <p:sp>
        <p:nvSpPr>
          <p:cNvPr id="5" name="灯片编号占位符 4">
            <a:extLst>
              <a:ext uri="{FF2B5EF4-FFF2-40B4-BE49-F238E27FC236}">
                <a16:creationId xmlns:a16="http://schemas.microsoft.com/office/drawing/2014/main" id="{4DB2C5DD-C9B4-472C-AA65-C0FD674EE431}"/>
              </a:ext>
            </a:extLst>
          </p:cNvPr>
          <p:cNvSpPr>
            <a:spLocks noGrp="1"/>
          </p:cNvSpPr>
          <p:nvPr>
            <p:ph type="sldNum" sz="quarter" idx="12"/>
          </p:nvPr>
        </p:nvSpPr>
        <p:spPr/>
        <p:txBody>
          <a:bodyPr/>
          <a:lstStyle/>
          <a:p>
            <a:pPr>
              <a:defRPr/>
            </a:pPr>
            <a:fld id="{B5560236-5FD0-42E7-89CF-9E3F8282410C}" type="slidenum">
              <a:rPr lang="en-US" altLang="zh-CN" smtClean="0"/>
              <a:pPr>
                <a:defRPr/>
              </a:pPr>
              <a:t>48</a:t>
            </a:fld>
            <a:endParaRPr lang="en-US" altLang="zh-CN"/>
          </a:p>
        </p:txBody>
      </p:sp>
    </p:spTree>
    <p:extLst>
      <p:ext uri="{BB962C8B-B14F-4D97-AF65-F5344CB8AC3E}">
        <p14:creationId xmlns:p14="http://schemas.microsoft.com/office/powerpoint/2010/main" val="2180933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0E808-11E1-4955-93A4-B0993D4941AC}"/>
              </a:ext>
            </a:extLst>
          </p:cNvPr>
          <p:cNvSpPr>
            <a:spLocks noGrp="1"/>
          </p:cNvSpPr>
          <p:nvPr>
            <p:ph type="title"/>
          </p:nvPr>
        </p:nvSpPr>
        <p:spPr/>
        <p:txBody>
          <a:bodyPr/>
          <a:lstStyle/>
          <a:p>
            <a:r>
              <a:rPr lang="zh-CN" altLang="en-US" dirty="0"/>
              <a:t>局部优化</a:t>
            </a:r>
          </a:p>
        </p:txBody>
      </p:sp>
      <p:sp>
        <p:nvSpPr>
          <p:cNvPr id="3" name="文本占位符 2">
            <a:extLst>
              <a:ext uri="{FF2B5EF4-FFF2-40B4-BE49-F238E27FC236}">
                <a16:creationId xmlns:a16="http://schemas.microsoft.com/office/drawing/2014/main" id="{570485C9-B562-44AD-9B58-38052AFB0B5E}"/>
              </a:ext>
            </a:extLst>
          </p:cNvPr>
          <p:cNvSpPr>
            <a:spLocks noGrp="1"/>
          </p:cNvSpPr>
          <p:nvPr>
            <p:ph type="body" idx="1"/>
          </p:nvPr>
        </p:nvSpPr>
        <p:spPr/>
        <p:txBody>
          <a:bodyPr>
            <a:normAutofit/>
          </a:bodyPr>
          <a:lstStyle/>
          <a:p>
            <a:r>
              <a:rPr lang="zh-CN" altLang="en-US" dirty="0"/>
              <a:t>在一个基本块范围内进行的优化</a:t>
            </a:r>
            <a:endParaRPr lang="en-US" altLang="zh-CN" dirty="0"/>
          </a:p>
          <a:p>
            <a:pPr lvl="0"/>
            <a:r>
              <a:rPr lang="zh-CN" altLang="en-US" dirty="0"/>
              <a:t>常用优化</a:t>
            </a:r>
            <a:r>
              <a:rPr lang="zh-CN" altLang="en-US" sz="2100" dirty="0"/>
              <a:t>：常量传播、常量合并、删除公共子表达式、删除无用赋值、代数化简等</a:t>
            </a:r>
            <a:endParaRPr lang="en-US" altLang="zh-CN" sz="2100" dirty="0"/>
          </a:p>
          <a:p>
            <a:pPr lvl="0"/>
            <a:r>
              <a:rPr lang="zh-CN" altLang="en-US" sz="2100" dirty="0"/>
              <a:t>优化工具：</a:t>
            </a:r>
            <a:r>
              <a:rPr lang="en-US" altLang="zh-CN" sz="2100" dirty="0"/>
              <a:t>DAG</a:t>
            </a:r>
            <a:r>
              <a:rPr lang="zh-CN" altLang="en-US" sz="2100" dirty="0"/>
              <a:t>图</a:t>
            </a:r>
            <a:endParaRPr lang="zh-CN" altLang="en-US" dirty="0"/>
          </a:p>
        </p:txBody>
      </p:sp>
      <p:sp>
        <p:nvSpPr>
          <p:cNvPr id="4" name="页脚占位符 3">
            <a:extLst>
              <a:ext uri="{FF2B5EF4-FFF2-40B4-BE49-F238E27FC236}">
                <a16:creationId xmlns:a16="http://schemas.microsoft.com/office/drawing/2014/main" id="{546C0E64-268F-4403-A374-496E22472DAC}"/>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5" name="灯片编号占位符 4">
            <a:extLst>
              <a:ext uri="{FF2B5EF4-FFF2-40B4-BE49-F238E27FC236}">
                <a16:creationId xmlns:a16="http://schemas.microsoft.com/office/drawing/2014/main" id="{980346D0-7791-440C-87AA-0D2D95C2B804}"/>
              </a:ext>
            </a:extLst>
          </p:cNvPr>
          <p:cNvSpPr>
            <a:spLocks noGrp="1"/>
          </p:cNvSpPr>
          <p:nvPr>
            <p:ph type="sldNum" sz="quarter" idx="12"/>
          </p:nvPr>
        </p:nvSpPr>
        <p:spPr/>
        <p:txBody>
          <a:bodyPr/>
          <a:lstStyle/>
          <a:p>
            <a:pPr>
              <a:defRPr/>
            </a:pPr>
            <a:fld id="{4A7B6F75-E382-4B42-9EA4-94C0BE56C755}" type="slidenum">
              <a:rPr lang="en-US" altLang="zh-CN" smtClean="0"/>
              <a:pPr>
                <a:defRPr/>
              </a:pPr>
              <a:t>49</a:t>
            </a:fld>
            <a:endParaRPr lang="en-US" altLang="zh-CN"/>
          </a:p>
        </p:txBody>
      </p:sp>
    </p:spTree>
    <p:extLst>
      <p:ext uri="{BB962C8B-B14F-4D97-AF65-F5344CB8AC3E}">
        <p14:creationId xmlns:p14="http://schemas.microsoft.com/office/powerpoint/2010/main" val="2548335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normAutofit/>
          </a:bodyPr>
          <a:lstStyle/>
          <a:p>
            <a:r>
              <a:rPr lang="zh-CN" altLang="en-US" dirty="0"/>
              <a:t>基本块</a:t>
            </a:r>
          </a:p>
        </p:txBody>
      </p:sp>
      <p:sp>
        <p:nvSpPr>
          <p:cNvPr id="669699" name="Rectangle 3"/>
          <p:cNvSpPr>
            <a:spLocks noGrp="1" noChangeArrowheads="1"/>
          </p:cNvSpPr>
          <p:nvPr>
            <p:ph idx="1"/>
          </p:nvPr>
        </p:nvSpPr>
        <p:spPr/>
        <p:txBody>
          <a:bodyPr/>
          <a:lstStyle/>
          <a:p>
            <a:pPr>
              <a:buFont typeface="Webdings" pitchFamily="18" charset="2"/>
              <a:buNone/>
            </a:pPr>
            <a:r>
              <a:rPr lang="en-US" altLang="zh-CN" sz="2800" dirty="0"/>
              <a:t>	</a:t>
            </a:r>
            <a:r>
              <a:rPr lang="zh-CN" altLang="en-US" sz="2800" dirty="0"/>
              <a:t>基本块内</a:t>
            </a:r>
            <a:r>
              <a:rPr lang="zh-CN" altLang="en-US" dirty="0"/>
              <a:t>可进行局部优化</a:t>
            </a:r>
            <a:endParaRPr lang="zh-CN" altLang="en-US" sz="2800" dirty="0"/>
          </a:p>
          <a:p>
            <a:r>
              <a:rPr lang="zh-CN" altLang="en-US" dirty="0">
                <a:solidFill>
                  <a:srgbClr val="FF0000"/>
                </a:solidFill>
                <a:effectLst>
                  <a:outerShdw blurRad="38100" dist="38100" dir="2700000" algn="tl">
                    <a:srgbClr val="000000"/>
                  </a:outerShdw>
                </a:effectLst>
                <a:latin typeface="黑体" pitchFamily="2" charset="-122"/>
                <a:ea typeface="黑体" pitchFamily="2" charset="-122"/>
              </a:rPr>
              <a:t>基本块</a:t>
            </a:r>
            <a:r>
              <a:rPr lang="zh-CN" altLang="en-US" dirty="0"/>
              <a:t>　指程序中顺序执行的语句序列，其中</a:t>
            </a:r>
            <a:r>
              <a:rPr lang="zh-CN" altLang="en-US" dirty="0">
                <a:solidFill>
                  <a:srgbClr val="0070C0"/>
                </a:solidFill>
              </a:rPr>
              <a:t>只有一个入口语句和一个出口语句</a:t>
            </a:r>
            <a:r>
              <a:rPr lang="zh-CN" altLang="en-US" dirty="0"/>
              <a:t>。执行时只能从入口语句进入，从出口语句退出</a:t>
            </a:r>
          </a:p>
        </p:txBody>
      </p:sp>
      <p:sp>
        <p:nvSpPr>
          <p:cNvPr id="5"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 name="灯片编号占位符 5"/>
          <p:cNvSpPr>
            <a:spLocks noGrp="1"/>
          </p:cNvSpPr>
          <p:nvPr>
            <p:ph type="sldNum" sz="quarter" idx="12"/>
          </p:nvPr>
        </p:nvSpPr>
        <p:spPr/>
        <p:txBody>
          <a:bodyPr/>
          <a:lstStyle/>
          <a:p>
            <a:fld id="{CCE57194-D6EA-4A09-8D07-FC240A409F65}" type="slidenum">
              <a:rPr lang="en-US" altLang="zh-CN"/>
              <a:pPr/>
              <a:t>5</a:t>
            </a:fld>
            <a:endParaRPr lang="en-US" altLang="zh-CN"/>
          </a:p>
        </p:txBody>
      </p:sp>
      <p:graphicFrame>
        <p:nvGraphicFramePr>
          <p:cNvPr id="2" name="图示 1">
            <a:extLst>
              <a:ext uri="{FF2B5EF4-FFF2-40B4-BE49-F238E27FC236}">
                <a16:creationId xmlns:a16="http://schemas.microsoft.com/office/drawing/2014/main" id="{5ED5B0BD-6C84-4E89-B956-C1D0C30C24B2}"/>
              </a:ext>
            </a:extLst>
          </p:cNvPr>
          <p:cNvGraphicFramePr/>
          <p:nvPr>
            <p:extLst>
              <p:ext uri="{D42A27DB-BD31-4B8C-83A1-F6EECF244321}">
                <p14:modId xmlns:p14="http://schemas.microsoft.com/office/powerpoint/2010/main" val="2789809960"/>
              </p:ext>
            </p:extLst>
          </p:nvPr>
        </p:nvGraphicFramePr>
        <p:xfrm>
          <a:off x="1187624" y="3645024"/>
          <a:ext cx="7200800" cy="1944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97075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zh-CN" altLang="en-US"/>
              <a:t>基本块的</a:t>
            </a:r>
            <a:r>
              <a:rPr lang="en-US" altLang="zh-CN"/>
              <a:t>DAG</a:t>
            </a:r>
            <a:r>
              <a:rPr lang="zh-CN" altLang="en-US"/>
              <a:t>表示</a:t>
            </a:r>
          </a:p>
        </p:txBody>
      </p:sp>
      <p:sp>
        <p:nvSpPr>
          <p:cNvPr id="674819" name="Rectangle 3"/>
          <p:cNvSpPr>
            <a:spLocks noGrp="1" noChangeArrowheads="1"/>
          </p:cNvSpPr>
          <p:nvPr>
            <p:ph idx="1"/>
          </p:nvPr>
        </p:nvSpPr>
        <p:spPr>
          <a:xfrm>
            <a:off x="468313" y="1557338"/>
            <a:ext cx="8424862" cy="4608512"/>
          </a:xfrm>
        </p:spPr>
        <p:txBody>
          <a:bodyPr/>
          <a:lstStyle/>
          <a:p>
            <a:pPr algn="ctr">
              <a:spcBef>
                <a:spcPct val="80000"/>
              </a:spcBef>
              <a:buFont typeface="Webdings" pitchFamily="18" charset="2"/>
              <a:buNone/>
            </a:pPr>
            <a:r>
              <a:rPr lang="zh-CN" altLang="en-US" sz="4000" dirty="0"/>
              <a:t>相关概念</a:t>
            </a:r>
          </a:p>
          <a:p>
            <a:pPr>
              <a:spcBef>
                <a:spcPct val="80000"/>
              </a:spcBef>
            </a:pPr>
            <a:r>
              <a:rPr lang="zh-CN" altLang="en-US" dirty="0"/>
              <a:t>一个有向图中有</a:t>
            </a:r>
            <a:r>
              <a:rPr lang="en-US" altLang="zh-CN" dirty="0"/>
              <a:t>n</a:t>
            </a:r>
            <a:r>
              <a:rPr lang="zh-CN" altLang="en-US" dirty="0"/>
              <a:t>个节点。对于任意一个有向边 </a:t>
            </a:r>
            <a:r>
              <a:rPr lang="en-US" altLang="zh-CN" dirty="0" err="1"/>
              <a:t>n</a:t>
            </a:r>
            <a:r>
              <a:rPr lang="en-US" altLang="zh-CN" baseline="-25000" dirty="0" err="1"/>
              <a:t>i</a:t>
            </a:r>
            <a:r>
              <a:rPr lang="en-US" altLang="zh-CN" dirty="0" err="1">
                <a:cs typeface="Arial" charset="0"/>
              </a:rPr>
              <a:t>→</a:t>
            </a:r>
            <a:r>
              <a:rPr lang="en-US" altLang="zh-CN" dirty="0" err="1"/>
              <a:t>n</a:t>
            </a:r>
            <a:r>
              <a:rPr lang="en-US" altLang="zh-CN" baseline="-25000" dirty="0" err="1"/>
              <a:t>j</a:t>
            </a:r>
            <a:r>
              <a:rPr lang="zh-CN" altLang="en-US" dirty="0"/>
              <a:t>，</a:t>
            </a:r>
            <a:r>
              <a:rPr lang="en-US" altLang="zh-CN" dirty="0" err="1"/>
              <a:t>n</a:t>
            </a:r>
            <a:r>
              <a:rPr lang="en-US" altLang="zh-CN" baseline="-25000" dirty="0" err="1"/>
              <a:t>i</a:t>
            </a:r>
            <a:r>
              <a:rPr lang="zh-CN" altLang="en-US" dirty="0"/>
              <a:t>为</a:t>
            </a:r>
            <a:r>
              <a:rPr lang="zh-CN" altLang="en-US" dirty="0">
                <a:solidFill>
                  <a:srgbClr val="FF0000"/>
                </a:solidFill>
                <a:effectLst>
                  <a:outerShdw blurRad="38100" dist="38100" dir="2700000" algn="tl">
                    <a:srgbClr val="000000"/>
                  </a:outerShdw>
                </a:effectLst>
                <a:ea typeface="黑体" pitchFamily="2" charset="-122"/>
              </a:rPr>
              <a:t>前驱</a:t>
            </a:r>
            <a:r>
              <a:rPr lang="zh-CN" altLang="en-US" dirty="0"/>
              <a:t>（父节点），</a:t>
            </a:r>
            <a:r>
              <a:rPr lang="en-US" altLang="zh-CN" dirty="0" err="1"/>
              <a:t>n</a:t>
            </a:r>
            <a:r>
              <a:rPr lang="en-US" altLang="zh-CN" baseline="-25000" dirty="0" err="1"/>
              <a:t>j</a:t>
            </a:r>
            <a:r>
              <a:rPr lang="zh-CN" altLang="en-US" dirty="0"/>
              <a:t>为</a:t>
            </a:r>
            <a:r>
              <a:rPr lang="zh-CN" altLang="en-US" dirty="0">
                <a:solidFill>
                  <a:srgbClr val="FF0000"/>
                </a:solidFill>
                <a:effectLst>
                  <a:outerShdw blurRad="38100" dist="38100" dir="2700000" algn="tl">
                    <a:srgbClr val="000000"/>
                  </a:outerShdw>
                </a:effectLst>
                <a:ea typeface="黑体" pitchFamily="2" charset="-122"/>
              </a:rPr>
              <a:t>后继</a:t>
            </a:r>
            <a:r>
              <a:rPr lang="zh-CN" altLang="en-US" dirty="0"/>
              <a:t>（子节点）</a:t>
            </a:r>
            <a:endParaRPr lang="en-US" altLang="zh-CN" dirty="0"/>
          </a:p>
          <a:p>
            <a:pPr>
              <a:spcBef>
                <a:spcPct val="80000"/>
              </a:spcBef>
            </a:pPr>
            <a:endParaRPr lang="zh-CN" altLang="en-US" dirty="0"/>
          </a:p>
          <a:p>
            <a:r>
              <a:rPr lang="zh-CN" altLang="en-US" dirty="0"/>
              <a:t>对于任意一个有向边序列，</a:t>
            </a:r>
            <a:r>
              <a:rPr lang="en-US" altLang="zh-CN" dirty="0"/>
              <a:t>n</a:t>
            </a:r>
            <a:r>
              <a:rPr lang="en-US" altLang="zh-CN" baseline="-25000" dirty="0"/>
              <a:t>1</a:t>
            </a:r>
            <a:r>
              <a:rPr lang="en-US" altLang="zh-CN" dirty="0">
                <a:cs typeface="Arial" charset="0"/>
              </a:rPr>
              <a:t>→</a:t>
            </a:r>
            <a:r>
              <a:rPr lang="en-US" altLang="zh-CN" dirty="0"/>
              <a:t>n</a:t>
            </a:r>
            <a:r>
              <a:rPr lang="en-US" altLang="zh-CN" baseline="-25000" dirty="0"/>
              <a:t>2</a:t>
            </a:r>
            <a:r>
              <a:rPr lang="zh-CN" altLang="en-US" dirty="0"/>
              <a:t>、</a:t>
            </a:r>
            <a:r>
              <a:rPr lang="en-US" altLang="zh-CN" dirty="0"/>
              <a:t>n</a:t>
            </a:r>
            <a:r>
              <a:rPr lang="en-US" altLang="zh-CN" baseline="-25000" dirty="0"/>
              <a:t>2</a:t>
            </a:r>
            <a:r>
              <a:rPr lang="en-US" altLang="zh-CN" dirty="0">
                <a:cs typeface="Arial" charset="0"/>
              </a:rPr>
              <a:t>→</a:t>
            </a:r>
            <a:r>
              <a:rPr lang="en-US" altLang="zh-CN" dirty="0"/>
              <a:t>n</a:t>
            </a:r>
            <a:r>
              <a:rPr lang="en-US" altLang="zh-CN" baseline="-25000" dirty="0"/>
              <a:t>3</a:t>
            </a:r>
            <a:br>
              <a:rPr lang="en-US" altLang="zh-CN" baseline="-25000" dirty="0"/>
            </a:br>
            <a:r>
              <a:rPr lang="en-US" altLang="zh-CN" dirty="0"/>
              <a:t>…</a:t>
            </a:r>
            <a:r>
              <a:rPr lang="zh-CN" altLang="en-US" dirty="0"/>
              <a:t>、</a:t>
            </a:r>
            <a:r>
              <a:rPr lang="en-US" altLang="zh-CN" dirty="0"/>
              <a:t>n</a:t>
            </a:r>
            <a:r>
              <a:rPr lang="en-US" altLang="zh-CN" baseline="-25000" dirty="0"/>
              <a:t>k-1</a:t>
            </a:r>
            <a:r>
              <a:rPr lang="en-US" altLang="zh-CN" dirty="0">
                <a:cs typeface="Arial" charset="0"/>
              </a:rPr>
              <a:t>→</a:t>
            </a:r>
            <a:r>
              <a:rPr lang="en-US" altLang="zh-CN" dirty="0"/>
              <a:t>n</a:t>
            </a:r>
            <a:r>
              <a:rPr lang="en-US" altLang="zh-CN" baseline="-25000" dirty="0"/>
              <a:t>k </a:t>
            </a:r>
            <a:r>
              <a:rPr lang="zh-CN" altLang="en-US" dirty="0"/>
              <a:t>，称为从节点</a:t>
            </a:r>
            <a:r>
              <a:rPr lang="en-US" altLang="zh-CN" dirty="0"/>
              <a:t>n</a:t>
            </a:r>
            <a:r>
              <a:rPr lang="en-US" altLang="zh-CN" baseline="-25000" dirty="0"/>
              <a:t>1</a:t>
            </a:r>
            <a:r>
              <a:rPr lang="zh-CN" altLang="en-US" dirty="0"/>
              <a:t>到</a:t>
            </a:r>
            <a:r>
              <a:rPr lang="en-US" altLang="zh-CN" dirty="0" err="1"/>
              <a:t>n</a:t>
            </a:r>
            <a:r>
              <a:rPr lang="en-US" altLang="zh-CN" baseline="-25000" dirty="0" err="1"/>
              <a:t>k</a:t>
            </a:r>
            <a:r>
              <a:rPr lang="zh-CN" altLang="en-US" dirty="0"/>
              <a:t>的一条</a:t>
            </a:r>
            <a:r>
              <a:rPr lang="zh-CN" altLang="en-US" dirty="0">
                <a:solidFill>
                  <a:srgbClr val="FF0000"/>
                </a:solidFill>
                <a:effectLst>
                  <a:outerShdw blurRad="38100" dist="38100" dir="2700000" algn="tl">
                    <a:srgbClr val="000000"/>
                  </a:outerShdw>
                </a:effectLst>
                <a:ea typeface="黑体" pitchFamily="2" charset="-122"/>
              </a:rPr>
              <a:t>通路</a:t>
            </a:r>
            <a:r>
              <a:rPr lang="zh-CN" altLang="en-US" dirty="0"/>
              <a:t>。如果</a:t>
            </a:r>
            <a:r>
              <a:rPr lang="en-US" altLang="zh-CN" dirty="0"/>
              <a:t>n</a:t>
            </a:r>
            <a:r>
              <a:rPr lang="en-US" altLang="zh-CN" baseline="-25000" dirty="0"/>
              <a:t>1</a:t>
            </a:r>
            <a:r>
              <a:rPr lang="en-US" altLang="zh-CN" dirty="0">
                <a:cs typeface="Arial" charset="0"/>
              </a:rPr>
              <a:t>=</a:t>
            </a:r>
            <a:r>
              <a:rPr lang="en-US" altLang="zh-CN" dirty="0" err="1"/>
              <a:t>n</a:t>
            </a:r>
            <a:r>
              <a:rPr lang="en-US" altLang="zh-CN" baseline="-25000" dirty="0" err="1"/>
              <a:t>k</a:t>
            </a:r>
            <a:r>
              <a:rPr lang="en-US" altLang="zh-CN" baseline="-25000" dirty="0"/>
              <a:t> </a:t>
            </a:r>
            <a:r>
              <a:rPr lang="zh-CN" altLang="en-US" dirty="0"/>
              <a:t>，则称该通路为</a:t>
            </a:r>
            <a:r>
              <a:rPr lang="zh-CN" altLang="en-US" dirty="0">
                <a:solidFill>
                  <a:srgbClr val="FF0000"/>
                </a:solidFill>
                <a:effectLst>
                  <a:outerShdw blurRad="38100" dist="38100" dir="2700000" algn="tl">
                    <a:srgbClr val="000000"/>
                  </a:outerShdw>
                </a:effectLst>
                <a:ea typeface="黑体" pitchFamily="2" charset="-122"/>
              </a:rPr>
              <a:t>环路</a:t>
            </a:r>
            <a:endParaRPr lang="zh-CN" altLang="en-US" dirty="0"/>
          </a:p>
        </p:txBody>
      </p:sp>
      <p:sp>
        <p:nvSpPr>
          <p:cNvPr id="5"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 name="灯片编号占位符 5"/>
          <p:cNvSpPr>
            <a:spLocks noGrp="1"/>
          </p:cNvSpPr>
          <p:nvPr>
            <p:ph type="sldNum" sz="quarter" idx="12"/>
          </p:nvPr>
        </p:nvSpPr>
        <p:spPr/>
        <p:txBody>
          <a:bodyPr/>
          <a:lstStyle/>
          <a:p>
            <a:fld id="{6DD14CD8-CD39-47F0-AC9C-C57D3BC9FC22}" type="slidenum">
              <a:rPr lang="en-US" altLang="zh-CN"/>
              <a:pPr/>
              <a:t>50</a:t>
            </a:fld>
            <a:endParaRPr lang="en-US" altLang="zh-CN"/>
          </a:p>
        </p:txBody>
      </p:sp>
    </p:spTree>
    <p:extLst>
      <p:ext uri="{BB962C8B-B14F-4D97-AF65-F5344CB8AC3E}">
        <p14:creationId xmlns:p14="http://schemas.microsoft.com/office/powerpoint/2010/main" val="1152790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r>
              <a:rPr lang="en-US" altLang="zh-CN" sz="4000"/>
              <a:t>DAG</a:t>
            </a:r>
            <a:r>
              <a:rPr lang="zh-CN" altLang="en-US" sz="4000"/>
              <a:t>的概念</a:t>
            </a:r>
          </a:p>
        </p:txBody>
      </p:sp>
      <p:sp>
        <p:nvSpPr>
          <p:cNvPr id="675843" name="Rectangle 3"/>
          <p:cNvSpPr>
            <a:spLocks noGrp="1" noChangeArrowheads="1"/>
          </p:cNvSpPr>
          <p:nvPr>
            <p:ph idx="1"/>
          </p:nvPr>
        </p:nvSpPr>
        <p:spPr/>
        <p:txBody>
          <a:bodyPr/>
          <a:lstStyle/>
          <a:p>
            <a:r>
              <a:rPr lang="zh-CN" altLang="en-US" dirty="0"/>
              <a:t>如果有向图中任一个通路都不是环路，则称该有向图为</a:t>
            </a:r>
            <a:r>
              <a:rPr lang="zh-CN" altLang="en-US" dirty="0">
                <a:solidFill>
                  <a:srgbClr val="FF0000"/>
                </a:solidFill>
                <a:effectLst>
                  <a:outerShdw blurRad="38100" dist="38100" dir="2700000" algn="tl">
                    <a:srgbClr val="000000"/>
                  </a:outerShdw>
                </a:effectLst>
                <a:ea typeface="黑体" pitchFamily="2" charset="-122"/>
              </a:rPr>
              <a:t>无环路有向图</a:t>
            </a:r>
            <a:r>
              <a:rPr lang="zh-CN" altLang="en-US" dirty="0"/>
              <a:t>。简称</a:t>
            </a:r>
            <a:r>
              <a:rPr lang="en-US" altLang="zh-CN" dirty="0">
                <a:solidFill>
                  <a:srgbClr val="FF0000"/>
                </a:solidFill>
                <a:effectLst>
                  <a:outerShdw blurRad="38100" dist="38100" dir="2700000" algn="tl">
                    <a:srgbClr val="000000"/>
                  </a:outerShdw>
                </a:effectLst>
                <a:ea typeface="黑体" pitchFamily="2" charset="-122"/>
              </a:rPr>
              <a:t>DAG</a:t>
            </a:r>
          </a:p>
          <a:p>
            <a:r>
              <a:rPr lang="zh-CN" altLang="en-US" dirty="0"/>
              <a:t>在</a:t>
            </a:r>
            <a:r>
              <a:rPr lang="en-US" altLang="zh-CN" dirty="0"/>
              <a:t>DAG</a:t>
            </a:r>
            <a:r>
              <a:rPr lang="zh-CN" altLang="en-US" dirty="0"/>
              <a:t>中，如果</a:t>
            </a:r>
            <a:r>
              <a:rPr lang="en-US" altLang="zh-CN" dirty="0"/>
              <a:t>(n</a:t>
            </a:r>
            <a:r>
              <a:rPr lang="en-US" altLang="zh-CN" baseline="-25000" dirty="0"/>
              <a:t>1</a:t>
            </a:r>
            <a:r>
              <a:rPr lang="en-US" altLang="zh-CN" dirty="0"/>
              <a:t>,n</a:t>
            </a:r>
            <a:r>
              <a:rPr lang="en-US" altLang="zh-CN" baseline="-25000" dirty="0"/>
              <a:t>2</a:t>
            </a:r>
            <a:r>
              <a:rPr lang="en-US" altLang="zh-CN" dirty="0"/>
              <a:t>…</a:t>
            </a:r>
            <a:r>
              <a:rPr lang="en-US" altLang="zh-CN" dirty="0" err="1"/>
              <a:t>n</a:t>
            </a:r>
            <a:r>
              <a:rPr lang="en-US" altLang="zh-CN" baseline="-25000" dirty="0" err="1"/>
              <a:t>k</a:t>
            </a:r>
            <a:r>
              <a:rPr lang="en-US" altLang="zh-CN" dirty="0"/>
              <a:t>)</a:t>
            </a:r>
            <a:r>
              <a:rPr lang="zh-CN" altLang="en-US" dirty="0"/>
              <a:t>是其中一条通路，则称结点</a:t>
            </a:r>
            <a:r>
              <a:rPr lang="en-US" altLang="zh-CN" dirty="0"/>
              <a:t>n</a:t>
            </a:r>
            <a:r>
              <a:rPr lang="en-US" altLang="zh-CN" baseline="-25000" dirty="0"/>
              <a:t>1</a:t>
            </a:r>
            <a:r>
              <a:rPr lang="zh-CN" altLang="en-US" dirty="0"/>
              <a:t>为</a:t>
            </a:r>
            <a:r>
              <a:rPr lang="en-US" altLang="zh-CN" dirty="0" err="1"/>
              <a:t>n</a:t>
            </a:r>
            <a:r>
              <a:rPr lang="en-US" altLang="zh-CN" baseline="-25000" dirty="0" err="1"/>
              <a:t>k</a:t>
            </a:r>
            <a:r>
              <a:rPr lang="zh-CN" altLang="en-US" dirty="0"/>
              <a:t>的祖先，结点</a:t>
            </a:r>
            <a:r>
              <a:rPr lang="en-US" altLang="zh-CN" dirty="0" err="1"/>
              <a:t>n</a:t>
            </a:r>
            <a:r>
              <a:rPr lang="en-US" altLang="zh-CN" baseline="-25000" dirty="0" err="1"/>
              <a:t>k</a:t>
            </a:r>
            <a:r>
              <a:rPr lang="zh-CN" altLang="en-US" dirty="0"/>
              <a:t>为</a:t>
            </a:r>
            <a:r>
              <a:rPr lang="en-US" altLang="zh-CN" dirty="0"/>
              <a:t>n</a:t>
            </a:r>
            <a:r>
              <a:rPr lang="en-US" altLang="zh-CN" baseline="-25000" dirty="0"/>
              <a:t>1</a:t>
            </a:r>
            <a:r>
              <a:rPr lang="zh-CN" altLang="en-US" dirty="0"/>
              <a:t>的后代</a:t>
            </a:r>
          </a:p>
        </p:txBody>
      </p:sp>
      <p:sp>
        <p:nvSpPr>
          <p:cNvPr id="39"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40" name="灯片编号占位符 5"/>
          <p:cNvSpPr>
            <a:spLocks noGrp="1"/>
          </p:cNvSpPr>
          <p:nvPr>
            <p:ph type="sldNum" sz="quarter" idx="12"/>
          </p:nvPr>
        </p:nvSpPr>
        <p:spPr/>
        <p:txBody>
          <a:bodyPr/>
          <a:lstStyle/>
          <a:p>
            <a:fld id="{3499E2A6-727F-40E9-BF36-FAA4D435F78B}" type="slidenum">
              <a:rPr lang="en-US" altLang="zh-CN"/>
              <a:pPr/>
              <a:t>51</a:t>
            </a:fld>
            <a:endParaRPr lang="en-US" altLang="zh-CN"/>
          </a:p>
        </p:txBody>
      </p:sp>
      <p:grpSp>
        <p:nvGrpSpPr>
          <p:cNvPr id="675844" name="Group 4"/>
          <p:cNvGrpSpPr>
            <a:grpSpLocks/>
          </p:cNvGrpSpPr>
          <p:nvPr/>
        </p:nvGrpSpPr>
        <p:grpSpPr bwMode="auto">
          <a:xfrm>
            <a:off x="1403350" y="4283075"/>
            <a:ext cx="1522413" cy="1377950"/>
            <a:chOff x="884" y="2698"/>
            <a:chExt cx="959" cy="868"/>
          </a:xfrm>
        </p:grpSpPr>
        <p:sp>
          <p:nvSpPr>
            <p:cNvPr id="675845" name="Oval 5"/>
            <p:cNvSpPr>
              <a:spLocks noChangeAspect="1" noChangeArrowheads="1"/>
            </p:cNvSpPr>
            <p:nvPr/>
          </p:nvSpPr>
          <p:spPr bwMode="auto">
            <a:xfrm>
              <a:off x="884" y="2704"/>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1</a:t>
              </a:r>
            </a:p>
          </p:txBody>
        </p:sp>
        <p:sp>
          <p:nvSpPr>
            <p:cNvPr id="675846" name="Oval 6"/>
            <p:cNvSpPr>
              <a:spLocks noChangeAspect="1" noChangeArrowheads="1"/>
            </p:cNvSpPr>
            <p:nvPr/>
          </p:nvSpPr>
          <p:spPr bwMode="auto">
            <a:xfrm>
              <a:off x="1565" y="2704"/>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2</a:t>
              </a:r>
            </a:p>
          </p:txBody>
        </p:sp>
        <p:sp>
          <p:nvSpPr>
            <p:cNvPr id="675847" name="Oval 7"/>
            <p:cNvSpPr>
              <a:spLocks noChangeAspect="1" noChangeArrowheads="1"/>
            </p:cNvSpPr>
            <p:nvPr/>
          </p:nvSpPr>
          <p:spPr bwMode="auto">
            <a:xfrm>
              <a:off x="1565" y="3294"/>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3</a:t>
              </a:r>
            </a:p>
          </p:txBody>
        </p:sp>
        <p:sp>
          <p:nvSpPr>
            <p:cNvPr id="675848" name="Oval 8"/>
            <p:cNvSpPr>
              <a:spLocks noChangeAspect="1" noChangeArrowheads="1"/>
            </p:cNvSpPr>
            <p:nvPr/>
          </p:nvSpPr>
          <p:spPr bwMode="auto">
            <a:xfrm>
              <a:off x="884" y="3294"/>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4</a:t>
              </a:r>
            </a:p>
          </p:txBody>
        </p:sp>
        <p:cxnSp>
          <p:nvCxnSpPr>
            <p:cNvPr id="675849" name="AutoShape 9"/>
            <p:cNvCxnSpPr>
              <a:cxnSpLocks noChangeShapeType="1"/>
              <a:stCxn id="675845" idx="6"/>
              <a:endCxn id="675846" idx="2"/>
            </p:cNvCxnSpPr>
            <p:nvPr/>
          </p:nvCxnSpPr>
          <p:spPr bwMode="auto">
            <a:xfrm>
              <a:off x="1162" y="2840"/>
              <a:ext cx="397" cy="0"/>
            </a:xfrm>
            <a:prstGeom prst="straightConnector1">
              <a:avLst/>
            </a:prstGeom>
            <a:noFill/>
            <a:ln w="19050">
              <a:solidFill>
                <a:srgbClr val="800000"/>
              </a:solidFill>
              <a:round/>
              <a:headEnd/>
              <a:tailEnd type="triangle" w="med" len="med"/>
            </a:ln>
            <a:effectLst/>
          </p:spPr>
        </p:cxnSp>
        <p:cxnSp>
          <p:nvCxnSpPr>
            <p:cNvPr id="675850" name="AutoShape 10"/>
            <p:cNvCxnSpPr>
              <a:cxnSpLocks noChangeShapeType="1"/>
              <a:stCxn id="675846" idx="4"/>
              <a:endCxn id="675847" idx="0"/>
            </p:cNvCxnSpPr>
            <p:nvPr/>
          </p:nvCxnSpPr>
          <p:spPr bwMode="auto">
            <a:xfrm>
              <a:off x="1701" y="2982"/>
              <a:ext cx="0" cy="306"/>
            </a:xfrm>
            <a:prstGeom prst="straightConnector1">
              <a:avLst/>
            </a:prstGeom>
            <a:noFill/>
            <a:ln w="19050">
              <a:solidFill>
                <a:srgbClr val="800000"/>
              </a:solidFill>
              <a:round/>
              <a:headEnd/>
              <a:tailEnd type="triangle" w="med" len="med"/>
            </a:ln>
            <a:effectLst/>
          </p:spPr>
        </p:cxnSp>
        <p:cxnSp>
          <p:nvCxnSpPr>
            <p:cNvPr id="675851" name="AutoShape 11"/>
            <p:cNvCxnSpPr>
              <a:cxnSpLocks noChangeShapeType="1"/>
              <a:stCxn id="675845" idx="5"/>
              <a:endCxn id="675847" idx="0"/>
            </p:cNvCxnSpPr>
            <p:nvPr/>
          </p:nvCxnSpPr>
          <p:spPr bwMode="auto">
            <a:xfrm>
              <a:off x="1116" y="2942"/>
              <a:ext cx="585" cy="346"/>
            </a:xfrm>
            <a:prstGeom prst="straightConnector1">
              <a:avLst/>
            </a:prstGeom>
            <a:noFill/>
            <a:ln w="19050">
              <a:solidFill>
                <a:srgbClr val="800000"/>
              </a:solidFill>
              <a:round/>
              <a:headEnd/>
              <a:tailEnd type="triangle" w="med" len="med"/>
            </a:ln>
            <a:effectLst/>
          </p:spPr>
        </p:cxnSp>
        <p:cxnSp>
          <p:nvCxnSpPr>
            <p:cNvPr id="675852" name="AutoShape 12"/>
            <p:cNvCxnSpPr>
              <a:cxnSpLocks noChangeShapeType="1"/>
              <a:stCxn id="675846" idx="6"/>
              <a:endCxn id="675846" idx="0"/>
            </p:cNvCxnSpPr>
            <p:nvPr/>
          </p:nvCxnSpPr>
          <p:spPr bwMode="auto">
            <a:xfrm flipH="1" flipV="1">
              <a:off x="1701" y="2698"/>
              <a:ext cx="142" cy="142"/>
            </a:xfrm>
            <a:prstGeom prst="curvedConnector4">
              <a:avLst>
                <a:gd name="adj1" fmla="val -97185"/>
                <a:gd name="adj2" fmla="val 197185"/>
              </a:avLst>
            </a:prstGeom>
            <a:noFill/>
            <a:ln w="19050">
              <a:solidFill>
                <a:srgbClr val="800000"/>
              </a:solidFill>
              <a:round/>
              <a:headEnd/>
              <a:tailEnd type="triangle" w="med" len="med"/>
            </a:ln>
            <a:effectLst/>
          </p:spPr>
        </p:cxnSp>
        <p:cxnSp>
          <p:nvCxnSpPr>
            <p:cNvPr id="675853" name="AutoShape 13"/>
            <p:cNvCxnSpPr>
              <a:cxnSpLocks noChangeShapeType="1"/>
              <a:stCxn id="675847" idx="1"/>
              <a:endCxn id="675848" idx="7"/>
            </p:cNvCxnSpPr>
            <p:nvPr/>
          </p:nvCxnSpPr>
          <p:spPr bwMode="auto">
            <a:xfrm rot="16200000" flipH="1" flipV="1">
              <a:off x="1360" y="3084"/>
              <a:ext cx="1" cy="489"/>
            </a:xfrm>
            <a:prstGeom prst="curvedConnector3">
              <a:avLst>
                <a:gd name="adj1" fmla="val -8100000"/>
              </a:avLst>
            </a:prstGeom>
            <a:noFill/>
            <a:ln w="19050">
              <a:solidFill>
                <a:srgbClr val="800000"/>
              </a:solidFill>
              <a:round/>
              <a:headEnd/>
              <a:tailEnd type="triangle" w="med" len="med"/>
            </a:ln>
            <a:effectLst/>
          </p:spPr>
        </p:cxnSp>
        <p:cxnSp>
          <p:nvCxnSpPr>
            <p:cNvPr id="675854" name="AutoShape 14"/>
            <p:cNvCxnSpPr>
              <a:cxnSpLocks noChangeShapeType="1"/>
              <a:stCxn id="675848" idx="5"/>
              <a:endCxn id="675847" idx="3"/>
            </p:cNvCxnSpPr>
            <p:nvPr/>
          </p:nvCxnSpPr>
          <p:spPr bwMode="auto">
            <a:xfrm rot="16200000" flipH="1">
              <a:off x="1360" y="3288"/>
              <a:ext cx="1" cy="489"/>
            </a:xfrm>
            <a:prstGeom prst="curvedConnector3">
              <a:avLst>
                <a:gd name="adj1" fmla="val 6100000"/>
              </a:avLst>
            </a:prstGeom>
            <a:noFill/>
            <a:ln w="19050">
              <a:solidFill>
                <a:srgbClr val="800000"/>
              </a:solidFill>
              <a:round/>
              <a:headEnd/>
              <a:tailEnd type="triangle" w="med" len="med"/>
            </a:ln>
            <a:effectLst/>
          </p:spPr>
        </p:cxnSp>
      </p:grpSp>
      <p:sp>
        <p:nvSpPr>
          <p:cNvPr id="675855" name="AutoShape 15"/>
          <p:cNvSpPr>
            <a:spLocks noChangeArrowheads="1"/>
          </p:cNvSpPr>
          <p:nvPr/>
        </p:nvSpPr>
        <p:spPr bwMode="auto">
          <a:xfrm flipH="1">
            <a:off x="1803400" y="5229225"/>
            <a:ext cx="647700" cy="144463"/>
          </a:xfrm>
          <a:prstGeom prst="curvedDownArrow">
            <a:avLst>
              <a:gd name="adj1" fmla="val 71259"/>
              <a:gd name="adj2" fmla="val 106421"/>
              <a:gd name="adj3" fmla="val 33333"/>
            </a:avLst>
          </a:prstGeom>
          <a:solidFill>
            <a:srgbClr val="FF0000"/>
          </a:solidFill>
          <a:ln w="19050">
            <a:solidFill>
              <a:srgbClr val="FF0000"/>
            </a:solidFill>
            <a:miter lim="800000"/>
            <a:headEnd/>
            <a:tailEnd/>
          </a:ln>
          <a:effectLst/>
        </p:spPr>
        <p:txBody>
          <a:bodyPr wrap="none" anchor="ctr"/>
          <a:lstStyle/>
          <a:p>
            <a:endParaRPr lang="zh-CN" altLang="en-US"/>
          </a:p>
        </p:txBody>
      </p:sp>
      <p:sp>
        <p:nvSpPr>
          <p:cNvPr id="675856" name="AutoShape 16"/>
          <p:cNvSpPr>
            <a:spLocks noChangeArrowheads="1"/>
          </p:cNvSpPr>
          <p:nvPr/>
        </p:nvSpPr>
        <p:spPr bwMode="auto">
          <a:xfrm flipV="1">
            <a:off x="1870075" y="5483225"/>
            <a:ext cx="649288" cy="144463"/>
          </a:xfrm>
          <a:prstGeom prst="curvedDownArrow">
            <a:avLst>
              <a:gd name="adj1" fmla="val 71433"/>
              <a:gd name="adj2" fmla="val 106682"/>
              <a:gd name="adj3" fmla="val 33333"/>
            </a:avLst>
          </a:prstGeom>
          <a:solidFill>
            <a:srgbClr val="FF0000"/>
          </a:solidFill>
          <a:ln w="19050">
            <a:solidFill>
              <a:srgbClr val="FF0000"/>
            </a:solidFill>
            <a:miter lim="800000"/>
            <a:headEnd/>
            <a:tailEnd/>
          </a:ln>
          <a:effectLst/>
        </p:spPr>
        <p:txBody>
          <a:bodyPr wrap="none" anchor="ctr"/>
          <a:lstStyle/>
          <a:p>
            <a:endParaRPr lang="zh-CN" altLang="en-US"/>
          </a:p>
        </p:txBody>
      </p:sp>
      <p:cxnSp>
        <p:nvCxnSpPr>
          <p:cNvPr id="675857" name="AutoShape 17"/>
          <p:cNvCxnSpPr>
            <a:cxnSpLocks noChangeShapeType="1"/>
          </p:cNvCxnSpPr>
          <p:nvPr/>
        </p:nvCxnSpPr>
        <p:spPr bwMode="auto">
          <a:xfrm flipH="1" flipV="1">
            <a:off x="2700338" y="4292600"/>
            <a:ext cx="225425" cy="225425"/>
          </a:xfrm>
          <a:prstGeom prst="curvedConnector4">
            <a:avLst>
              <a:gd name="adj1" fmla="val -169019"/>
              <a:gd name="adj2" fmla="val 265491"/>
            </a:avLst>
          </a:prstGeom>
          <a:noFill/>
          <a:ln w="63500">
            <a:solidFill>
              <a:srgbClr val="FF0000"/>
            </a:solidFill>
            <a:round/>
            <a:headEnd/>
            <a:tailEnd type="triangle" w="med" len="med"/>
          </a:ln>
          <a:effectLst/>
        </p:spPr>
      </p:cxnSp>
      <p:sp>
        <p:nvSpPr>
          <p:cNvPr id="675858" name="Text Box 18"/>
          <p:cNvSpPr txBox="1">
            <a:spLocks noChangeArrowheads="1"/>
          </p:cNvSpPr>
          <p:nvPr/>
        </p:nvSpPr>
        <p:spPr bwMode="auto">
          <a:xfrm>
            <a:off x="1547813" y="5876925"/>
            <a:ext cx="950912" cy="396875"/>
          </a:xfrm>
          <a:prstGeom prst="rect">
            <a:avLst/>
          </a:prstGeom>
          <a:noFill/>
          <a:ln w="19050" algn="ctr">
            <a:noFill/>
            <a:miter lim="800000"/>
            <a:headEnd/>
            <a:tailEnd/>
          </a:ln>
          <a:effectLst/>
        </p:spPr>
        <p:txBody>
          <a:bodyPr wrap="none">
            <a:spAutoFit/>
          </a:bodyPr>
          <a:lstStyle/>
          <a:p>
            <a:r>
              <a:rPr lang="zh-CN" altLang="en-US" dirty="0"/>
              <a:t>有向图</a:t>
            </a:r>
          </a:p>
        </p:txBody>
      </p:sp>
      <p:grpSp>
        <p:nvGrpSpPr>
          <p:cNvPr id="675859" name="Group 19"/>
          <p:cNvGrpSpPr>
            <a:grpSpLocks/>
          </p:cNvGrpSpPr>
          <p:nvPr/>
        </p:nvGrpSpPr>
        <p:grpSpPr bwMode="auto">
          <a:xfrm>
            <a:off x="3924300" y="4005263"/>
            <a:ext cx="4743450" cy="1970087"/>
            <a:chOff x="2472" y="2523"/>
            <a:chExt cx="2988" cy="1241"/>
          </a:xfrm>
        </p:grpSpPr>
        <p:sp>
          <p:nvSpPr>
            <p:cNvPr id="675860" name="Oval 20"/>
            <p:cNvSpPr>
              <a:spLocks noChangeAspect="1" noChangeArrowheads="1"/>
            </p:cNvSpPr>
            <p:nvPr/>
          </p:nvSpPr>
          <p:spPr bwMode="auto">
            <a:xfrm>
              <a:off x="2993" y="2523"/>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1</a:t>
              </a:r>
            </a:p>
          </p:txBody>
        </p:sp>
        <p:sp>
          <p:nvSpPr>
            <p:cNvPr id="675861" name="Oval 21"/>
            <p:cNvSpPr>
              <a:spLocks noChangeAspect="1" noChangeArrowheads="1"/>
            </p:cNvSpPr>
            <p:nvPr/>
          </p:nvSpPr>
          <p:spPr bwMode="auto">
            <a:xfrm>
              <a:off x="3515" y="3016"/>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3</a:t>
              </a:r>
            </a:p>
          </p:txBody>
        </p:sp>
        <p:sp>
          <p:nvSpPr>
            <p:cNvPr id="675862" name="Oval 22"/>
            <p:cNvSpPr>
              <a:spLocks noChangeAspect="1" noChangeArrowheads="1"/>
            </p:cNvSpPr>
            <p:nvPr/>
          </p:nvSpPr>
          <p:spPr bwMode="auto">
            <a:xfrm>
              <a:off x="2971" y="3492"/>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5</a:t>
              </a:r>
            </a:p>
          </p:txBody>
        </p:sp>
        <p:sp>
          <p:nvSpPr>
            <p:cNvPr id="675863" name="Oval 23"/>
            <p:cNvSpPr>
              <a:spLocks noChangeAspect="1" noChangeArrowheads="1"/>
            </p:cNvSpPr>
            <p:nvPr/>
          </p:nvSpPr>
          <p:spPr bwMode="auto">
            <a:xfrm>
              <a:off x="2472" y="3016"/>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2</a:t>
              </a:r>
            </a:p>
          </p:txBody>
        </p:sp>
        <p:cxnSp>
          <p:nvCxnSpPr>
            <p:cNvPr id="675864" name="AutoShape 24"/>
            <p:cNvCxnSpPr>
              <a:cxnSpLocks noChangeShapeType="1"/>
              <a:stCxn id="675860" idx="5"/>
              <a:endCxn id="675861" idx="1"/>
            </p:cNvCxnSpPr>
            <p:nvPr/>
          </p:nvCxnSpPr>
          <p:spPr bwMode="auto">
            <a:xfrm>
              <a:off x="3225" y="2761"/>
              <a:ext cx="330" cy="289"/>
            </a:xfrm>
            <a:prstGeom prst="straightConnector1">
              <a:avLst/>
            </a:prstGeom>
            <a:noFill/>
            <a:ln w="19050">
              <a:solidFill>
                <a:srgbClr val="800000"/>
              </a:solidFill>
              <a:round/>
              <a:headEnd/>
              <a:tailEnd type="triangle" w="med" len="med"/>
            </a:ln>
            <a:effectLst/>
          </p:spPr>
        </p:cxnSp>
        <p:cxnSp>
          <p:nvCxnSpPr>
            <p:cNvPr id="675865" name="AutoShape 25"/>
            <p:cNvCxnSpPr>
              <a:cxnSpLocks noChangeShapeType="1"/>
              <a:stCxn id="675861" idx="3"/>
              <a:endCxn id="675862" idx="7"/>
            </p:cNvCxnSpPr>
            <p:nvPr/>
          </p:nvCxnSpPr>
          <p:spPr bwMode="auto">
            <a:xfrm flipH="1">
              <a:off x="3203" y="3254"/>
              <a:ext cx="352" cy="272"/>
            </a:xfrm>
            <a:prstGeom prst="straightConnector1">
              <a:avLst/>
            </a:prstGeom>
            <a:noFill/>
            <a:ln w="19050">
              <a:solidFill>
                <a:srgbClr val="800000"/>
              </a:solidFill>
              <a:round/>
              <a:headEnd/>
              <a:tailEnd type="triangle" w="med" len="med"/>
            </a:ln>
            <a:effectLst/>
          </p:spPr>
        </p:cxnSp>
        <p:cxnSp>
          <p:nvCxnSpPr>
            <p:cNvPr id="675866" name="AutoShape 26"/>
            <p:cNvCxnSpPr>
              <a:cxnSpLocks noChangeShapeType="1"/>
              <a:stCxn id="675861" idx="2"/>
              <a:endCxn id="675863" idx="6"/>
            </p:cNvCxnSpPr>
            <p:nvPr/>
          </p:nvCxnSpPr>
          <p:spPr bwMode="auto">
            <a:xfrm flipH="1">
              <a:off x="2750" y="3152"/>
              <a:ext cx="759" cy="0"/>
            </a:xfrm>
            <a:prstGeom prst="straightConnector1">
              <a:avLst/>
            </a:prstGeom>
            <a:noFill/>
            <a:ln w="19050">
              <a:solidFill>
                <a:srgbClr val="800000"/>
              </a:solidFill>
              <a:round/>
              <a:headEnd/>
              <a:tailEnd type="triangle" w="med" len="med"/>
            </a:ln>
            <a:effectLst/>
          </p:spPr>
        </p:cxnSp>
        <p:cxnSp>
          <p:nvCxnSpPr>
            <p:cNvPr id="675867" name="AutoShape 27"/>
            <p:cNvCxnSpPr>
              <a:cxnSpLocks noChangeShapeType="1"/>
              <a:stCxn id="675860" idx="3"/>
              <a:endCxn id="675863" idx="7"/>
            </p:cNvCxnSpPr>
            <p:nvPr/>
          </p:nvCxnSpPr>
          <p:spPr bwMode="auto">
            <a:xfrm flipH="1">
              <a:off x="2704" y="2761"/>
              <a:ext cx="329" cy="289"/>
            </a:xfrm>
            <a:prstGeom prst="straightConnector1">
              <a:avLst/>
            </a:prstGeom>
            <a:noFill/>
            <a:ln w="19050">
              <a:solidFill>
                <a:srgbClr val="800000"/>
              </a:solidFill>
              <a:round/>
              <a:headEnd/>
              <a:tailEnd type="triangle" w="med" len="med"/>
            </a:ln>
            <a:effectLst/>
          </p:spPr>
        </p:cxnSp>
        <p:sp>
          <p:nvSpPr>
            <p:cNvPr id="675868" name="Oval 28"/>
            <p:cNvSpPr>
              <a:spLocks noChangeAspect="1" noChangeArrowheads="1"/>
            </p:cNvSpPr>
            <p:nvPr/>
          </p:nvSpPr>
          <p:spPr bwMode="auto">
            <a:xfrm>
              <a:off x="3833" y="2523"/>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4</a:t>
              </a:r>
            </a:p>
          </p:txBody>
        </p:sp>
        <p:sp>
          <p:nvSpPr>
            <p:cNvPr id="675869" name="Oval 29"/>
            <p:cNvSpPr>
              <a:spLocks noChangeAspect="1" noChangeArrowheads="1"/>
            </p:cNvSpPr>
            <p:nvPr/>
          </p:nvSpPr>
          <p:spPr bwMode="auto">
            <a:xfrm>
              <a:off x="4666" y="2523"/>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6</a:t>
              </a:r>
            </a:p>
          </p:txBody>
        </p:sp>
        <p:sp>
          <p:nvSpPr>
            <p:cNvPr id="675870" name="Oval 30"/>
            <p:cNvSpPr>
              <a:spLocks noChangeAspect="1" noChangeArrowheads="1"/>
            </p:cNvSpPr>
            <p:nvPr/>
          </p:nvSpPr>
          <p:spPr bwMode="auto">
            <a:xfrm>
              <a:off x="5188" y="3016"/>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8</a:t>
              </a:r>
            </a:p>
          </p:txBody>
        </p:sp>
        <p:sp>
          <p:nvSpPr>
            <p:cNvPr id="675871" name="Oval 31"/>
            <p:cNvSpPr>
              <a:spLocks noChangeAspect="1" noChangeArrowheads="1"/>
            </p:cNvSpPr>
            <p:nvPr/>
          </p:nvSpPr>
          <p:spPr bwMode="auto">
            <a:xfrm>
              <a:off x="4666" y="3492"/>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9</a:t>
              </a:r>
            </a:p>
          </p:txBody>
        </p:sp>
        <p:sp>
          <p:nvSpPr>
            <p:cNvPr id="675872" name="Oval 32"/>
            <p:cNvSpPr>
              <a:spLocks noChangeAspect="1" noChangeArrowheads="1"/>
            </p:cNvSpPr>
            <p:nvPr/>
          </p:nvSpPr>
          <p:spPr bwMode="auto">
            <a:xfrm>
              <a:off x="4145" y="3016"/>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7</a:t>
              </a:r>
            </a:p>
          </p:txBody>
        </p:sp>
        <p:cxnSp>
          <p:nvCxnSpPr>
            <p:cNvPr id="675873" name="AutoShape 33"/>
            <p:cNvCxnSpPr>
              <a:cxnSpLocks noChangeShapeType="1"/>
              <a:stCxn id="675869" idx="5"/>
              <a:endCxn id="675870" idx="1"/>
            </p:cNvCxnSpPr>
            <p:nvPr/>
          </p:nvCxnSpPr>
          <p:spPr bwMode="auto">
            <a:xfrm>
              <a:off x="4898" y="2761"/>
              <a:ext cx="330" cy="289"/>
            </a:xfrm>
            <a:prstGeom prst="straightConnector1">
              <a:avLst/>
            </a:prstGeom>
            <a:noFill/>
            <a:ln w="19050">
              <a:solidFill>
                <a:srgbClr val="800000"/>
              </a:solidFill>
              <a:round/>
              <a:headEnd/>
              <a:tailEnd type="triangle" w="med" len="med"/>
            </a:ln>
            <a:effectLst/>
          </p:spPr>
        </p:cxnSp>
        <p:cxnSp>
          <p:nvCxnSpPr>
            <p:cNvPr id="675874" name="AutoShape 34"/>
            <p:cNvCxnSpPr>
              <a:cxnSpLocks noChangeShapeType="1"/>
              <a:stCxn id="675870" idx="3"/>
              <a:endCxn id="675871" idx="7"/>
            </p:cNvCxnSpPr>
            <p:nvPr/>
          </p:nvCxnSpPr>
          <p:spPr bwMode="auto">
            <a:xfrm flipH="1">
              <a:off x="4898" y="3254"/>
              <a:ext cx="330" cy="272"/>
            </a:xfrm>
            <a:prstGeom prst="straightConnector1">
              <a:avLst/>
            </a:prstGeom>
            <a:noFill/>
            <a:ln w="19050">
              <a:solidFill>
                <a:srgbClr val="800000"/>
              </a:solidFill>
              <a:round/>
              <a:headEnd/>
              <a:tailEnd type="triangle" w="med" len="med"/>
            </a:ln>
            <a:effectLst/>
          </p:spPr>
        </p:cxnSp>
        <p:cxnSp>
          <p:nvCxnSpPr>
            <p:cNvPr id="675875" name="AutoShape 35"/>
            <p:cNvCxnSpPr>
              <a:cxnSpLocks noChangeShapeType="1"/>
              <a:stCxn id="675872" idx="5"/>
              <a:endCxn id="675871" idx="1"/>
            </p:cNvCxnSpPr>
            <p:nvPr/>
          </p:nvCxnSpPr>
          <p:spPr bwMode="auto">
            <a:xfrm>
              <a:off x="4377" y="3254"/>
              <a:ext cx="329" cy="272"/>
            </a:xfrm>
            <a:prstGeom prst="straightConnector1">
              <a:avLst/>
            </a:prstGeom>
            <a:noFill/>
            <a:ln w="19050">
              <a:solidFill>
                <a:srgbClr val="800000"/>
              </a:solidFill>
              <a:round/>
              <a:headEnd/>
              <a:tailEnd type="triangle" w="med" len="med"/>
            </a:ln>
            <a:effectLst/>
          </p:spPr>
        </p:cxnSp>
        <p:cxnSp>
          <p:nvCxnSpPr>
            <p:cNvPr id="675876" name="AutoShape 36"/>
            <p:cNvCxnSpPr>
              <a:cxnSpLocks noChangeShapeType="1"/>
              <a:stCxn id="675869" idx="3"/>
              <a:endCxn id="675872" idx="7"/>
            </p:cNvCxnSpPr>
            <p:nvPr/>
          </p:nvCxnSpPr>
          <p:spPr bwMode="auto">
            <a:xfrm flipH="1">
              <a:off x="4377" y="2761"/>
              <a:ext cx="329" cy="289"/>
            </a:xfrm>
            <a:prstGeom prst="straightConnector1">
              <a:avLst/>
            </a:prstGeom>
            <a:noFill/>
            <a:ln w="19050">
              <a:solidFill>
                <a:srgbClr val="800000"/>
              </a:solidFill>
              <a:round/>
              <a:headEnd/>
              <a:tailEnd type="triangle" w="med" len="med"/>
            </a:ln>
            <a:effectLst/>
          </p:spPr>
        </p:cxnSp>
      </p:grpSp>
      <p:sp>
        <p:nvSpPr>
          <p:cNvPr id="675877" name="Text Box 37"/>
          <p:cNvSpPr txBox="1">
            <a:spLocks noChangeArrowheads="1"/>
          </p:cNvSpPr>
          <p:nvPr/>
        </p:nvSpPr>
        <p:spPr bwMode="auto">
          <a:xfrm>
            <a:off x="6091238" y="5876925"/>
            <a:ext cx="641350" cy="396875"/>
          </a:xfrm>
          <a:prstGeom prst="rect">
            <a:avLst/>
          </a:prstGeom>
          <a:noFill/>
          <a:ln w="19050" algn="ctr">
            <a:noFill/>
            <a:miter lim="800000"/>
            <a:headEnd/>
            <a:tailEnd/>
          </a:ln>
          <a:effectLst/>
        </p:spPr>
        <p:txBody>
          <a:bodyPr wrap="none">
            <a:spAutoFit/>
          </a:bodyPr>
          <a:lstStyle/>
          <a:p>
            <a:r>
              <a:rPr lang="en-US" altLang="zh-CN"/>
              <a:t>DAG</a:t>
            </a:r>
          </a:p>
        </p:txBody>
      </p:sp>
    </p:spTree>
    <p:extLst>
      <p:ext uri="{BB962C8B-B14F-4D97-AF65-F5344CB8AC3E}">
        <p14:creationId xmlns:p14="http://schemas.microsoft.com/office/powerpoint/2010/main" val="14296282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5844"/>
                                        </p:tgtEl>
                                        <p:attrNameLst>
                                          <p:attrName>style.visibility</p:attrName>
                                        </p:attrNameLst>
                                      </p:cBhvr>
                                      <p:to>
                                        <p:strVal val="visible"/>
                                      </p:to>
                                    </p:set>
                                    <p:animEffect transition="in" filter="wipe(left)">
                                      <p:cBhvr>
                                        <p:cTn id="7" dur="500"/>
                                        <p:tgtEl>
                                          <p:spTgt spid="6758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75855"/>
                                        </p:tgtEl>
                                        <p:attrNameLst>
                                          <p:attrName>style.visibility</p:attrName>
                                        </p:attrNameLst>
                                      </p:cBhvr>
                                      <p:to>
                                        <p:strVal val="visible"/>
                                      </p:to>
                                    </p:set>
                                    <p:animEffect transition="in" filter="wipe(right)">
                                      <p:cBhvr>
                                        <p:cTn id="12" dur="500"/>
                                        <p:tgtEl>
                                          <p:spTgt spid="67585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75856"/>
                                        </p:tgtEl>
                                        <p:attrNameLst>
                                          <p:attrName>style.visibility</p:attrName>
                                        </p:attrNameLst>
                                      </p:cBhvr>
                                      <p:to>
                                        <p:strVal val="visible"/>
                                      </p:to>
                                    </p:set>
                                    <p:animEffect transition="in" filter="wipe(left)">
                                      <p:cBhvr>
                                        <p:cTn id="16" dur="500"/>
                                        <p:tgtEl>
                                          <p:spTgt spid="67585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675857"/>
                                        </p:tgtEl>
                                        <p:attrNameLst>
                                          <p:attrName>style.visibility</p:attrName>
                                        </p:attrNameLst>
                                      </p:cBhvr>
                                      <p:to>
                                        <p:strVal val="visible"/>
                                      </p:to>
                                    </p:set>
                                    <p:animEffect transition="in" filter="wipe(right)">
                                      <p:cBhvr>
                                        <p:cTn id="21" dur="500"/>
                                        <p:tgtEl>
                                          <p:spTgt spid="67585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75858"/>
                                        </p:tgtEl>
                                        <p:attrNameLst>
                                          <p:attrName>style.visibility</p:attrName>
                                        </p:attrNameLst>
                                      </p:cBhvr>
                                      <p:to>
                                        <p:strVal val="visible"/>
                                      </p:to>
                                    </p:set>
                                    <p:animEffect transition="in" filter="wipe(left)">
                                      <p:cBhvr>
                                        <p:cTn id="26" dur="500"/>
                                        <p:tgtEl>
                                          <p:spTgt spid="67585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75859"/>
                                        </p:tgtEl>
                                        <p:attrNameLst>
                                          <p:attrName>style.visibility</p:attrName>
                                        </p:attrNameLst>
                                      </p:cBhvr>
                                      <p:to>
                                        <p:strVal val="visible"/>
                                      </p:to>
                                    </p:set>
                                    <p:animEffect transition="in" filter="wipe(left)">
                                      <p:cBhvr>
                                        <p:cTn id="31" dur="500"/>
                                        <p:tgtEl>
                                          <p:spTgt spid="67585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75877"/>
                                        </p:tgtEl>
                                        <p:attrNameLst>
                                          <p:attrName>style.visibility</p:attrName>
                                        </p:attrNameLst>
                                      </p:cBhvr>
                                      <p:to>
                                        <p:strVal val="visible"/>
                                      </p:to>
                                    </p:set>
                                    <p:animEffect transition="in" filter="wipe(left)">
                                      <p:cBhvr>
                                        <p:cTn id="36" dur="500"/>
                                        <p:tgtEl>
                                          <p:spTgt spid="675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55" grpId="0" animBg="1"/>
      <p:bldP spid="675856" grpId="0" animBg="1"/>
      <p:bldP spid="675858" grpId="0" autoUpdateAnimBg="0"/>
      <p:bldP spid="67587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797A80-EE00-4E20-B513-4D1B72FBEC6C}"/>
              </a:ext>
            </a:extLst>
          </p:cNvPr>
          <p:cNvSpPr>
            <a:spLocks noGrp="1"/>
          </p:cNvSpPr>
          <p:nvPr>
            <p:ph type="title"/>
          </p:nvPr>
        </p:nvSpPr>
        <p:spPr/>
        <p:txBody>
          <a:bodyPr/>
          <a:lstStyle/>
          <a:p>
            <a:endParaRPr lang="zh-CN" altLang="en-US"/>
          </a:p>
        </p:txBody>
      </p:sp>
      <p:sp>
        <p:nvSpPr>
          <p:cNvPr id="676866" name="Rectangle 2"/>
          <p:cNvSpPr>
            <a:spLocks noGrp="1" noChangeArrowheads="1"/>
          </p:cNvSpPr>
          <p:nvPr>
            <p:ph idx="1"/>
          </p:nvPr>
        </p:nvSpPr>
        <p:spPr/>
        <p:txBody>
          <a:bodyPr/>
          <a:lstStyle/>
          <a:p>
            <a:r>
              <a:rPr lang="zh-CN" altLang="en-US" dirty="0">
                <a:effectLst>
                  <a:outerShdw blurRad="38100" dist="38100" dir="2700000" algn="tl">
                    <a:srgbClr val="FFFFFF"/>
                  </a:outerShdw>
                </a:effectLst>
              </a:rPr>
              <a:t>说明：本节的有向图是一种其结点有下述标记或附加信息</a:t>
            </a:r>
            <a:r>
              <a:rPr lang="en-US" altLang="zh-CN" dirty="0">
                <a:effectLst>
                  <a:outerShdw blurRad="38100" dist="38100" dir="2700000" algn="tl">
                    <a:srgbClr val="FFFFFF"/>
                  </a:outerShdw>
                </a:effectLst>
              </a:rPr>
              <a:t>DAG</a:t>
            </a:r>
          </a:p>
        </p:txBody>
      </p:sp>
      <p:sp>
        <p:nvSpPr>
          <p:cNvPr id="4"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5" name="灯片编号占位符 5"/>
          <p:cNvSpPr>
            <a:spLocks noGrp="1"/>
          </p:cNvSpPr>
          <p:nvPr>
            <p:ph type="sldNum" sz="quarter" idx="12"/>
          </p:nvPr>
        </p:nvSpPr>
        <p:spPr/>
        <p:txBody>
          <a:bodyPr/>
          <a:lstStyle/>
          <a:p>
            <a:fld id="{663D06BD-53A1-4173-8654-B7C3F2251CA1}" type="slidenum">
              <a:rPr lang="en-US" altLang="zh-CN"/>
              <a:pPr/>
              <a:t>52</a:t>
            </a:fld>
            <a:endParaRPr lang="en-US" altLang="zh-CN"/>
          </a:p>
        </p:txBody>
      </p:sp>
      <p:graphicFrame>
        <p:nvGraphicFramePr>
          <p:cNvPr id="3" name="图示 2">
            <a:extLst>
              <a:ext uri="{FF2B5EF4-FFF2-40B4-BE49-F238E27FC236}">
                <a16:creationId xmlns:a16="http://schemas.microsoft.com/office/drawing/2014/main" id="{D0B6D478-E1B1-4F54-B9E0-77BC9B34F0C8}"/>
              </a:ext>
            </a:extLst>
          </p:cNvPr>
          <p:cNvGraphicFramePr/>
          <p:nvPr>
            <p:extLst>
              <p:ext uri="{D42A27DB-BD31-4B8C-83A1-F6EECF244321}">
                <p14:modId xmlns:p14="http://schemas.microsoft.com/office/powerpoint/2010/main" val="2652714483"/>
              </p:ext>
            </p:extLst>
          </p:nvPr>
        </p:nvGraphicFramePr>
        <p:xfrm>
          <a:off x="1043608" y="2564904"/>
          <a:ext cx="7024626" cy="3672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358042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46" name="Rectangle 58"/>
          <p:cNvSpPr>
            <a:spLocks noGrp="1" noChangeArrowheads="1"/>
          </p:cNvSpPr>
          <p:nvPr>
            <p:ph type="title"/>
          </p:nvPr>
        </p:nvSpPr>
        <p:spPr/>
        <p:txBody>
          <a:bodyPr/>
          <a:lstStyle/>
          <a:p>
            <a:r>
              <a:rPr lang="zh-CN" altLang="en-US"/>
              <a:t>基本块</a:t>
            </a:r>
            <a:r>
              <a:rPr lang="en-US" altLang="zh-CN"/>
              <a:t>DAG</a:t>
            </a:r>
            <a:r>
              <a:rPr lang="zh-CN" altLang="en-US"/>
              <a:t>的表示</a:t>
            </a:r>
          </a:p>
        </p:txBody>
      </p:sp>
      <p:sp>
        <p:nvSpPr>
          <p:cNvPr id="64" name="页脚占位符 3"/>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5" name="灯片编号占位符 4"/>
          <p:cNvSpPr>
            <a:spLocks noGrp="1"/>
          </p:cNvSpPr>
          <p:nvPr>
            <p:ph type="sldNum" sz="quarter" idx="12"/>
          </p:nvPr>
        </p:nvSpPr>
        <p:spPr/>
        <p:txBody>
          <a:bodyPr/>
          <a:lstStyle/>
          <a:p>
            <a:fld id="{D5EEB204-AEC0-4B23-919C-8F99292C7B22}" type="slidenum">
              <a:rPr lang="en-US" altLang="zh-CN" smtClean="0"/>
              <a:pPr/>
              <a:t>53</a:t>
            </a:fld>
            <a:endParaRPr lang="en-US" altLang="zh-CN"/>
          </a:p>
        </p:txBody>
      </p:sp>
      <p:grpSp>
        <p:nvGrpSpPr>
          <p:cNvPr id="677890" name="Group 2"/>
          <p:cNvGrpSpPr>
            <a:grpSpLocks/>
          </p:cNvGrpSpPr>
          <p:nvPr/>
        </p:nvGrpSpPr>
        <p:grpSpPr bwMode="auto">
          <a:xfrm>
            <a:off x="1044575" y="3606800"/>
            <a:ext cx="815975" cy="863600"/>
            <a:chOff x="2653" y="981"/>
            <a:chExt cx="514" cy="544"/>
          </a:xfrm>
        </p:grpSpPr>
        <p:sp>
          <p:nvSpPr>
            <p:cNvPr id="677891" name="Oval 3"/>
            <p:cNvSpPr>
              <a:spLocks noChangeAspect="1" noChangeArrowheads="1"/>
            </p:cNvSpPr>
            <p:nvPr/>
          </p:nvSpPr>
          <p:spPr bwMode="auto">
            <a:xfrm>
              <a:off x="2653" y="981"/>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1</a:t>
              </a:r>
            </a:p>
          </p:txBody>
        </p:sp>
        <p:sp>
          <p:nvSpPr>
            <p:cNvPr id="677892" name="Text Box 4"/>
            <p:cNvSpPr txBox="1">
              <a:spLocks noChangeArrowheads="1"/>
            </p:cNvSpPr>
            <p:nvPr/>
          </p:nvSpPr>
          <p:spPr bwMode="auto">
            <a:xfrm>
              <a:off x="2682" y="1275"/>
              <a:ext cx="212" cy="250"/>
            </a:xfrm>
            <a:prstGeom prst="rect">
              <a:avLst/>
            </a:prstGeom>
            <a:noFill/>
            <a:ln w="19050" algn="ctr">
              <a:noFill/>
              <a:miter lim="800000"/>
              <a:headEnd/>
              <a:tailEnd/>
            </a:ln>
            <a:effectLst/>
          </p:spPr>
          <p:txBody>
            <a:bodyPr wrap="none">
              <a:spAutoFit/>
            </a:bodyPr>
            <a:lstStyle/>
            <a:p>
              <a:r>
                <a:rPr lang="en-US" altLang="zh-CN"/>
                <a:t>B</a:t>
              </a:r>
            </a:p>
          </p:txBody>
        </p:sp>
        <p:sp>
          <p:nvSpPr>
            <p:cNvPr id="677893" name="Text Box 5"/>
            <p:cNvSpPr txBox="1">
              <a:spLocks noChangeArrowheads="1"/>
            </p:cNvSpPr>
            <p:nvPr/>
          </p:nvSpPr>
          <p:spPr bwMode="auto">
            <a:xfrm>
              <a:off x="2955" y="992"/>
              <a:ext cx="212" cy="250"/>
            </a:xfrm>
            <a:prstGeom prst="rect">
              <a:avLst/>
            </a:prstGeom>
            <a:noFill/>
            <a:ln w="19050" algn="ctr">
              <a:noFill/>
              <a:miter lim="800000"/>
              <a:headEnd/>
              <a:tailEnd/>
            </a:ln>
            <a:effectLst/>
          </p:spPr>
          <p:txBody>
            <a:bodyPr wrap="none">
              <a:spAutoFit/>
            </a:bodyPr>
            <a:lstStyle/>
            <a:p>
              <a:r>
                <a:rPr lang="en-US" altLang="zh-CN"/>
                <a:t>A</a:t>
              </a:r>
            </a:p>
          </p:txBody>
        </p:sp>
      </p:grpSp>
      <p:grpSp>
        <p:nvGrpSpPr>
          <p:cNvPr id="677894" name="Group 6"/>
          <p:cNvGrpSpPr>
            <a:grpSpLocks/>
          </p:cNvGrpSpPr>
          <p:nvPr/>
        </p:nvGrpSpPr>
        <p:grpSpPr bwMode="auto">
          <a:xfrm>
            <a:off x="2879725" y="3606800"/>
            <a:ext cx="839788" cy="1655763"/>
            <a:chOff x="3742" y="2251"/>
            <a:chExt cx="529" cy="1043"/>
          </a:xfrm>
        </p:grpSpPr>
        <p:sp>
          <p:nvSpPr>
            <p:cNvPr id="677895" name="Oval 7"/>
            <p:cNvSpPr>
              <a:spLocks noChangeAspect="1" noChangeArrowheads="1"/>
            </p:cNvSpPr>
            <p:nvPr/>
          </p:nvSpPr>
          <p:spPr bwMode="auto">
            <a:xfrm>
              <a:off x="3742" y="2251"/>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1</a:t>
              </a:r>
            </a:p>
          </p:txBody>
        </p:sp>
        <p:sp>
          <p:nvSpPr>
            <p:cNvPr id="677896" name="Text Box 8"/>
            <p:cNvSpPr txBox="1">
              <a:spLocks noChangeArrowheads="1"/>
            </p:cNvSpPr>
            <p:nvPr/>
          </p:nvSpPr>
          <p:spPr bwMode="auto">
            <a:xfrm>
              <a:off x="3772" y="3044"/>
              <a:ext cx="212" cy="250"/>
            </a:xfrm>
            <a:prstGeom prst="rect">
              <a:avLst/>
            </a:prstGeom>
            <a:noFill/>
            <a:ln w="19050" algn="ctr">
              <a:noFill/>
              <a:miter lim="800000"/>
              <a:headEnd/>
              <a:tailEnd/>
            </a:ln>
            <a:effectLst/>
          </p:spPr>
          <p:txBody>
            <a:bodyPr wrap="none">
              <a:spAutoFit/>
            </a:bodyPr>
            <a:lstStyle/>
            <a:p>
              <a:r>
                <a:rPr lang="en-US" altLang="zh-CN"/>
                <a:t>B</a:t>
              </a:r>
            </a:p>
          </p:txBody>
        </p:sp>
        <p:sp>
          <p:nvSpPr>
            <p:cNvPr id="677897" name="Oval 9"/>
            <p:cNvSpPr>
              <a:spLocks noChangeAspect="1" noChangeArrowheads="1"/>
            </p:cNvSpPr>
            <p:nvPr/>
          </p:nvSpPr>
          <p:spPr bwMode="auto">
            <a:xfrm>
              <a:off x="3742" y="2749"/>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2</a:t>
              </a:r>
            </a:p>
          </p:txBody>
        </p:sp>
        <p:sp>
          <p:nvSpPr>
            <p:cNvPr id="677898" name="Text Box 10"/>
            <p:cNvSpPr txBox="1">
              <a:spLocks noChangeArrowheads="1"/>
            </p:cNvSpPr>
            <p:nvPr/>
          </p:nvSpPr>
          <p:spPr bwMode="auto">
            <a:xfrm>
              <a:off x="4059" y="2262"/>
              <a:ext cx="212" cy="250"/>
            </a:xfrm>
            <a:prstGeom prst="rect">
              <a:avLst/>
            </a:prstGeom>
            <a:noFill/>
            <a:ln w="19050" algn="ctr">
              <a:noFill/>
              <a:miter lim="800000"/>
              <a:headEnd/>
              <a:tailEnd/>
            </a:ln>
            <a:effectLst/>
          </p:spPr>
          <p:txBody>
            <a:bodyPr wrap="none">
              <a:spAutoFit/>
            </a:bodyPr>
            <a:lstStyle/>
            <a:p>
              <a:r>
                <a:rPr lang="en-US" altLang="zh-CN"/>
                <a:t>A</a:t>
              </a:r>
            </a:p>
          </p:txBody>
        </p:sp>
        <p:cxnSp>
          <p:nvCxnSpPr>
            <p:cNvPr id="677899" name="AutoShape 11"/>
            <p:cNvCxnSpPr>
              <a:cxnSpLocks noChangeShapeType="1"/>
              <a:stCxn id="677895" idx="4"/>
              <a:endCxn id="677897" idx="0"/>
            </p:cNvCxnSpPr>
            <p:nvPr/>
          </p:nvCxnSpPr>
          <p:spPr bwMode="auto">
            <a:xfrm>
              <a:off x="3878" y="2529"/>
              <a:ext cx="0" cy="214"/>
            </a:xfrm>
            <a:prstGeom prst="straightConnector1">
              <a:avLst/>
            </a:prstGeom>
            <a:noFill/>
            <a:ln w="19050">
              <a:solidFill>
                <a:srgbClr val="800000"/>
              </a:solidFill>
              <a:round/>
              <a:headEnd/>
              <a:tailEnd/>
            </a:ln>
            <a:effectLst/>
          </p:spPr>
        </p:cxnSp>
        <p:sp>
          <p:nvSpPr>
            <p:cNvPr id="677900" name="Text Box 12"/>
            <p:cNvSpPr txBox="1">
              <a:spLocks noChangeArrowheads="1"/>
            </p:cNvSpPr>
            <p:nvPr/>
          </p:nvSpPr>
          <p:spPr bwMode="auto">
            <a:xfrm>
              <a:off x="3887" y="2500"/>
              <a:ext cx="308" cy="250"/>
            </a:xfrm>
            <a:prstGeom prst="rect">
              <a:avLst/>
            </a:prstGeom>
            <a:noFill/>
            <a:ln w="19050" algn="ctr">
              <a:noFill/>
              <a:miter lim="800000"/>
              <a:headEnd/>
              <a:tailEnd/>
            </a:ln>
            <a:effectLst/>
          </p:spPr>
          <p:txBody>
            <a:bodyPr wrap="none">
              <a:spAutoFit/>
            </a:bodyPr>
            <a:lstStyle/>
            <a:p>
              <a:r>
                <a:rPr lang="en-US" altLang="zh-CN">
                  <a:solidFill>
                    <a:srgbClr val="0033CC"/>
                  </a:solidFill>
                </a:rPr>
                <a:t>op</a:t>
              </a:r>
            </a:p>
          </p:txBody>
        </p:sp>
      </p:grpSp>
      <p:grpSp>
        <p:nvGrpSpPr>
          <p:cNvPr id="677901" name="Group 13"/>
          <p:cNvGrpSpPr>
            <a:grpSpLocks/>
          </p:cNvGrpSpPr>
          <p:nvPr/>
        </p:nvGrpSpPr>
        <p:grpSpPr bwMode="auto">
          <a:xfrm>
            <a:off x="4594225" y="3606800"/>
            <a:ext cx="1511300" cy="1655763"/>
            <a:chOff x="3878" y="2523"/>
            <a:chExt cx="952" cy="1043"/>
          </a:xfrm>
        </p:grpSpPr>
        <p:sp>
          <p:nvSpPr>
            <p:cNvPr id="677902" name="Oval 14"/>
            <p:cNvSpPr>
              <a:spLocks noChangeAspect="1" noChangeArrowheads="1"/>
            </p:cNvSpPr>
            <p:nvPr/>
          </p:nvSpPr>
          <p:spPr bwMode="auto">
            <a:xfrm>
              <a:off x="4218" y="2523"/>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3</a:t>
              </a:r>
            </a:p>
          </p:txBody>
        </p:sp>
        <p:sp>
          <p:nvSpPr>
            <p:cNvPr id="677903" name="Text Box 15"/>
            <p:cNvSpPr txBox="1">
              <a:spLocks noChangeArrowheads="1"/>
            </p:cNvSpPr>
            <p:nvPr/>
          </p:nvSpPr>
          <p:spPr bwMode="auto">
            <a:xfrm>
              <a:off x="3908" y="3316"/>
              <a:ext cx="212" cy="250"/>
            </a:xfrm>
            <a:prstGeom prst="rect">
              <a:avLst/>
            </a:prstGeom>
            <a:noFill/>
            <a:ln w="19050" algn="ctr">
              <a:noFill/>
              <a:miter lim="800000"/>
              <a:headEnd/>
              <a:tailEnd/>
            </a:ln>
            <a:effectLst/>
          </p:spPr>
          <p:txBody>
            <a:bodyPr wrap="none">
              <a:spAutoFit/>
            </a:bodyPr>
            <a:lstStyle/>
            <a:p>
              <a:r>
                <a:rPr lang="en-US" altLang="zh-CN"/>
                <a:t>B</a:t>
              </a:r>
            </a:p>
          </p:txBody>
        </p:sp>
        <p:sp>
          <p:nvSpPr>
            <p:cNvPr id="677904" name="Oval 16"/>
            <p:cNvSpPr>
              <a:spLocks noChangeAspect="1" noChangeArrowheads="1"/>
            </p:cNvSpPr>
            <p:nvPr/>
          </p:nvSpPr>
          <p:spPr bwMode="auto">
            <a:xfrm>
              <a:off x="3878" y="3021"/>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1</a:t>
              </a:r>
            </a:p>
          </p:txBody>
        </p:sp>
        <p:sp>
          <p:nvSpPr>
            <p:cNvPr id="677905" name="Text Box 17"/>
            <p:cNvSpPr txBox="1">
              <a:spLocks noChangeArrowheads="1"/>
            </p:cNvSpPr>
            <p:nvPr/>
          </p:nvSpPr>
          <p:spPr bwMode="auto">
            <a:xfrm>
              <a:off x="4528" y="2534"/>
              <a:ext cx="212" cy="250"/>
            </a:xfrm>
            <a:prstGeom prst="rect">
              <a:avLst/>
            </a:prstGeom>
            <a:noFill/>
            <a:ln w="19050" algn="ctr">
              <a:noFill/>
              <a:miter lim="800000"/>
              <a:headEnd/>
              <a:tailEnd/>
            </a:ln>
            <a:effectLst/>
          </p:spPr>
          <p:txBody>
            <a:bodyPr wrap="none">
              <a:spAutoFit/>
            </a:bodyPr>
            <a:lstStyle/>
            <a:p>
              <a:r>
                <a:rPr lang="en-US" altLang="zh-CN"/>
                <a:t>A</a:t>
              </a:r>
            </a:p>
          </p:txBody>
        </p:sp>
        <p:cxnSp>
          <p:nvCxnSpPr>
            <p:cNvPr id="677906" name="AutoShape 18"/>
            <p:cNvCxnSpPr>
              <a:cxnSpLocks noChangeShapeType="1"/>
              <a:stCxn id="677902" idx="4"/>
              <a:endCxn id="677904" idx="0"/>
            </p:cNvCxnSpPr>
            <p:nvPr/>
          </p:nvCxnSpPr>
          <p:spPr bwMode="auto">
            <a:xfrm flipH="1">
              <a:off x="4014" y="2801"/>
              <a:ext cx="340" cy="214"/>
            </a:xfrm>
            <a:prstGeom prst="straightConnector1">
              <a:avLst/>
            </a:prstGeom>
            <a:noFill/>
            <a:ln w="19050">
              <a:solidFill>
                <a:srgbClr val="800000"/>
              </a:solidFill>
              <a:round/>
              <a:headEnd/>
              <a:tailEnd/>
            </a:ln>
            <a:effectLst/>
          </p:spPr>
        </p:cxnSp>
        <p:sp>
          <p:nvSpPr>
            <p:cNvPr id="677907" name="Text Box 19"/>
            <p:cNvSpPr txBox="1">
              <a:spLocks noChangeArrowheads="1"/>
            </p:cNvSpPr>
            <p:nvPr/>
          </p:nvSpPr>
          <p:spPr bwMode="auto">
            <a:xfrm>
              <a:off x="4195" y="2772"/>
              <a:ext cx="308" cy="250"/>
            </a:xfrm>
            <a:prstGeom prst="rect">
              <a:avLst/>
            </a:prstGeom>
            <a:noFill/>
            <a:ln w="19050" algn="ctr">
              <a:noFill/>
              <a:miter lim="800000"/>
              <a:headEnd/>
              <a:tailEnd/>
            </a:ln>
            <a:effectLst/>
          </p:spPr>
          <p:txBody>
            <a:bodyPr wrap="none">
              <a:spAutoFit/>
            </a:bodyPr>
            <a:lstStyle/>
            <a:p>
              <a:r>
                <a:rPr lang="en-US" altLang="zh-CN">
                  <a:solidFill>
                    <a:srgbClr val="0033CC"/>
                  </a:solidFill>
                </a:rPr>
                <a:t>op</a:t>
              </a:r>
            </a:p>
          </p:txBody>
        </p:sp>
        <p:sp>
          <p:nvSpPr>
            <p:cNvPr id="677908" name="Oval 20"/>
            <p:cNvSpPr>
              <a:spLocks noChangeAspect="1" noChangeArrowheads="1"/>
            </p:cNvSpPr>
            <p:nvPr/>
          </p:nvSpPr>
          <p:spPr bwMode="auto">
            <a:xfrm>
              <a:off x="4558" y="3022"/>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2</a:t>
              </a:r>
            </a:p>
          </p:txBody>
        </p:sp>
        <p:cxnSp>
          <p:nvCxnSpPr>
            <p:cNvPr id="677909" name="AutoShape 21"/>
            <p:cNvCxnSpPr>
              <a:cxnSpLocks noChangeShapeType="1"/>
              <a:stCxn id="677902" idx="4"/>
              <a:endCxn id="677908" idx="0"/>
            </p:cNvCxnSpPr>
            <p:nvPr/>
          </p:nvCxnSpPr>
          <p:spPr bwMode="auto">
            <a:xfrm>
              <a:off x="4354" y="2801"/>
              <a:ext cx="340" cy="215"/>
            </a:xfrm>
            <a:prstGeom prst="straightConnector1">
              <a:avLst/>
            </a:prstGeom>
            <a:noFill/>
            <a:ln w="19050">
              <a:solidFill>
                <a:srgbClr val="800000"/>
              </a:solidFill>
              <a:round/>
              <a:headEnd/>
              <a:tailEnd/>
            </a:ln>
            <a:effectLst/>
          </p:spPr>
        </p:cxnSp>
        <p:sp>
          <p:nvSpPr>
            <p:cNvPr id="677910" name="Text Box 22"/>
            <p:cNvSpPr txBox="1">
              <a:spLocks noChangeArrowheads="1"/>
            </p:cNvSpPr>
            <p:nvPr/>
          </p:nvSpPr>
          <p:spPr bwMode="auto">
            <a:xfrm>
              <a:off x="4588" y="3316"/>
              <a:ext cx="212" cy="250"/>
            </a:xfrm>
            <a:prstGeom prst="rect">
              <a:avLst/>
            </a:prstGeom>
            <a:noFill/>
            <a:ln w="19050" algn="ctr">
              <a:noFill/>
              <a:miter lim="800000"/>
              <a:headEnd/>
              <a:tailEnd/>
            </a:ln>
            <a:effectLst/>
          </p:spPr>
          <p:txBody>
            <a:bodyPr wrap="none">
              <a:spAutoFit/>
            </a:bodyPr>
            <a:lstStyle/>
            <a:p>
              <a:r>
                <a:rPr lang="en-US" altLang="zh-CN"/>
                <a:t>C</a:t>
              </a:r>
            </a:p>
          </p:txBody>
        </p:sp>
      </p:grpSp>
      <p:grpSp>
        <p:nvGrpSpPr>
          <p:cNvPr id="677911" name="Group 23"/>
          <p:cNvGrpSpPr>
            <a:grpSpLocks/>
          </p:cNvGrpSpPr>
          <p:nvPr/>
        </p:nvGrpSpPr>
        <p:grpSpPr bwMode="auto">
          <a:xfrm>
            <a:off x="6988175" y="3606800"/>
            <a:ext cx="1511300" cy="1655763"/>
            <a:chOff x="3878" y="2523"/>
            <a:chExt cx="952" cy="1043"/>
          </a:xfrm>
        </p:grpSpPr>
        <p:sp>
          <p:nvSpPr>
            <p:cNvPr id="677912" name="Oval 24"/>
            <p:cNvSpPr>
              <a:spLocks noChangeAspect="1" noChangeArrowheads="1"/>
            </p:cNvSpPr>
            <p:nvPr/>
          </p:nvSpPr>
          <p:spPr bwMode="auto">
            <a:xfrm>
              <a:off x="4218" y="2523"/>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3</a:t>
              </a:r>
            </a:p>
          </p:txBody>
        </p:sp>
        <p:sp>
          <p:nvSpPr>
            <p:cNvPr id="677913" name="Text Box 25"/>
            <p:cNvSpPr txBox="1">
              <a:spLocks noChangeArrowheads="1"/>
            </p:cNvSpPr>
            <p:nvPr/>
          </p:nvSpPr>
          <p:spPr bwMode="auto">
            <a:xfrm>
              <a:off x="3908" y="3316"/>
              <a:ext cx="212" cy="250"/>
            </a:xfrm>
            <a:prstGeom prst="rect">
              <a:avLst/>
            </a:prstGeom>
            <a:noFill/>
            <a:ln w="19050" algn="ctr">
              <a:noFill/>
              <a:miter lim="800000"/>
              <a:headEnd/>
              <a:tailEnd/>
            </a:ln>
            <a:effectLst/>
          </p:spPr>
          <p:txBody>
            <a:bodyPr wrap="none">
              <a:spAutoFit/>
            </a:bodyPr>
            <a:lstStyle/>
            <a:p>
              <a:r>
                <a:rPr lang="en-US" altLang="zh-CN"/>
                <a:t>B</a:t>
              </a:r>
            </a:p>
          </p:txBody>
        </p:sp>
        <p:sp>
          <p:nvSpPr>
            <p:cNvPr id="677914" name="Oval 26"/>
            <p:cNvSpPr>
              <a:spLocks noChangeAspect="1" noChangeArrowheads="1"/>
            </p:cNvSpPr>
            <p:nvPr/>
          </p:nvSpPr>
          <p:spPr bwMode="auto">
            <a:xfrm>
              <a:off x="3878" y="3021"/>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1</a:t>
              </a:r>
            </a:p>
          </p:txBody>
        </p:sp>
        <p:sp>
          <p:nvSpPr>
            <p:cNvPr id="677915" name="Text Box 27"/>
            <p:cNvSpPr txBox="1">
              <a:spLocks noChangeArrowheads="1"/>
            </p:cNvSpPr>
            <p:nvPr/>
          </p:nvSpPr>
          <p:spPr bwMode="auto">
            <a:xfrm>
              <a:off x="4528" y="2534"/>
              <a:ext cx="212" cy="250"/>
            </a:xfrm>
            <a:prstGeom prst="rect">
              <a:avLst/>
            </a:prstGeom>
            <a:noFill/>
            <a:ln w="19050" algn="ctr">
              <a:noFill/>
              <a:miter lim="800000"/>
              <a:headEnd/>
              <a:tailEnd/>
            </a:ln>
            <a:effectLst/>
          </p:spPr>
          <p:txBody>
            <a:bodyPr wrap="none">
              <a:spAutoFit/>
            </a:bodyPr>
            <a:lstStyle/>
            <a:p>
              <a:r>
                <a:rPr lang="en-US" altLang="zh-CN"/>
                <a:t>A</a:t>
              </a:r>
            </a:p>
          </p:txBody>
        </p:sp>
        <p:cxnSp>
          <p:nvCxnSpPr>
            <p:cNvPr id="677916" name="AutoShape 28"/>
            <p:cNvCxnSpPr>
              <a:cxnSpLocks noChangeShapeType="1"/>
              <a:stCxn id="677912" idx="4"/>
              <a:endCxn id="677914" idx="0"/>
            </p:cNvCxnSpPr>
            <p:nvPr/>
          </p:nvCxnSpPr>
          <p:spPr bwMode="auto">
            <a:xfrm flipH="1">
              <a:off x="4014" y="2801"/>
              <a:ext cx="340" cy="214"/>
            </a:xfrm>
            <a:prstGeom prst="straightConnector1">
              <a:avLst/>
            </a:prstGeom>
            <a:noFill/>
            <a:ln w="19050">
              <a:solidFill>
                <a:srgbClr val="800000"/>
              </a:solidFill>
              <a:round/>
              <a:headEnd/>
              <a:tailEnd/>
            </a:ln>
            <a:effectLst/>
          </p:spPr>
        </p:cxnSp>
        <p:sp>
          <p:nvSpPr>
            <p:cNvPr id="677917" name="Text Box 29"/>
            <p:cNvSpPr txBox="1">
              <a:spLocks noChangeArrowheads="1"/>
            </p:cNvSpPr>
            <p:nvPr/>
          </p:nvSpPr>
          <p:spPr bwMode="auto">
            <a:xfrm>
              <a:off x="4162" y="2786"/>
              <a:ext cx="374" cy="231"/>
            </a:xfrm>
            <a:prstGeom prst="rect">
              <a:avLst/>
            </a:prstGeom>
            <a:noFill/>
            <a:ln w="19050" algn="ctr">
              <a:noFill/>
              <a:miter lim="800000"/>
              <a:headEnd/>
              <a:tailEnd/>
            </a:ln>
            <a:effectLst/>
          </p:spPr>
          <p:txBody>
            <a:bodyPr wrap="none">
              <a:spAutoFit/>
            </a:bodyPr>
            <a:lstStyle/>
            <a:p>
              <a:r>
                <a:rPr lang="en-US" altLang="zh-CN" sz="1800">
                  <a:solidFill>
                    <a:srgbClr val="0033CC"/>
                  </a:solidFill>
                </a:rPr>
                <a:t>=[]</a:t>
              </a:r>
            </a:p>
          </p:txBody>
        </p:sp>
        <p:sp>
          <p:nvSpPr>
            <p:cNvPr id="677918" name="Oval 30"/>
            <p:cNvSpPr>
              <a:spLocks noChangeAspect="1" noChangeArrowheads="1"/>
            </p:cNvSpPr>
            <p:nvPr/>
          </p:nvSpPr>
          <p:spPr bwMode="auto">
            <a:xfrm>
              <a:off x="4558" y="3022"/>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2</a:t>
              </a:r>
            </a:p>
          </p:txBody>
        </p:sp>
        <p:cxnSp>
          <p:nvCxnSpPr>
            <p:cNvPr id="677919" name="AutoShape 31"/>
            <p:cNvCxnSpPr>
              <a:cxnSpLocks noChangeShapeType="1"/>
              <a:stCxn id="677912" idx="4"/>
              <a:endCxn id="677918" idx="0"/>
            </p:cNvCxnSpPr>
            <p:nvPr/>
          </p:nvCxnSpPr>
          <p:spPr bwMode="auto">
            <a:xfrm>
              <a:off x="4354" y="2801"/>
              <a:ext cx="340" cy="215"/>
            </a:xfrm>
            <a:prstGeom prst="straightConnector1">
              <a:avLst/>
            </a:prstGeom>
            <a:noFill/>
            <a:ln w="19050">
              <a:solidFill>
                <a:srgbClr val="800000"/>
              </a:solidFill>
              <a:round/>
              <a:headEnd/>
              <a:tailEnd/>
            </a:ln>
            <a:effectLst/>
          </p:spPr>
        </p:cxnSp>
        <p:sp>
          <p:nvSpPr>
            <p:cNvPr id="677920" name="Text Box 32"/>
            <p:cNvSpPr txBox="1">
              <a:spLocks noChangeArrowheads="1"/>
            </p:cNvSpPr>
            <p:nvPr/>
          </p:nvSpPr>
          <p:spPr bwMode="auto">
            <a:xfrm>
              <a:off x="4588" y="3316"/>
              <a:ext cx="212" cy="250"/>
            </a:xfrm>
            <a:prstGeom prst="rect">
              <a:avLst/>
            </a:prstGeom>
            <a:noFill/>
            <a:ln w="19050" algn="ctr">
              <a:noFill/>
              <a:miter lim="800000"/>
              <a:headEnd/>
              <a:tailEnd/>
            </a:ln>
            <a:effectLst/>
          </p:spPr>
          <p:txBody>
            <a:bodyPr wrap="none">
              <a:spAutoFit/>
            </a:bodyPr>
            <a:lstStyle/>
            <a:p>
              <a:r>
                <a:rPr lang="en-US" altLang="zh-CN"/>
                <a:t>C</a:t>
              </a:r>
            </a:p>
          </p:txBody>
        </p:sp>
      </p:grpSp>
      <p:graphicFrame>
        <p:nvGraphicFramePr>
          <p:cNvPr id="677921" name="Group 33"/>
          <p:cNvGraphicFramePr>
            <a:graphicFrameLocks noGrp="1"/>
          </p:cNvGraphicFramePr>
          <p:nvPr>
            <p:extLst>
              <p:ext uri="{D42A27DB-BD31-4B8C-83A1-F6EECF244321}">
                <p14:modId xmlns:p14="http://schemas.microsoft.com/office/powerpoint/2010/main" val="997089570"/>
              </p:ext>
            </p:extLst>
          </p:nvPr>
        </p:nvGraphicFramePr>
        <p:xfrm>
          <a:off x="1331913" y="1703388"/>
          <a:ext cx="3384550" cy="1584960"/>
        </p:xfrm>
        <a:graphic>
          <a:graphicData uri="http://schemas.openxmlformats.org/drawingml/2006/table">
            <a:tbl>
              <a:tblPr/>
              <a:tblGrid>
                <a:gridCol w="1008062">
                  <a:extLst>
                    <a:ext uri="{9D8B030D-6E8A-4147-A177-3AD203B41FA5}">
                      <a16:colId xmlns:a16="http://schemas.microsoft.com/office/drawing/2014/main" val="20000"/>
                    </a:ext>
                  </a:extLst>
                </a:gridCol>
                <a:gridCol w="2376488">
                  <a:extLst>
                    <a:ext uri="{9D8B030D-6E8A-4147-A177-3AD203B41FA5}">
                      <a16:colId xmlns:a16="http://schemas.microsoft.com/office/drawing/2014/main" val="20001"/>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0</a:t>
                      </a:r>
                      <a:r>
                        <a:rPr kumimoji="0" lang="zh-CN" altLang="en-US" sz="20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型</a:t>
                      </a:r>
                    </a:p>
                  </a:txBody>
                  <a:tcPr horzOverflow="overflow">
                    <a:lnL cap="flat">
                      <a:noFill/>
                    </a:lnL>
                    <a:lnR>
                      <a:noFill/>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A:=B</a:t>
                      </a:r>
                    </a:p>
                  </a:txBody>
                  <a:tcPr horzOverflow="overflow">
                    <a:lnL>
                      <a:noFill/>
                    </a:lnL>
                    <a:lnR cap="flat">
                      <a:noFill/>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1</a:t>
                      </a:r>
                      <a:r>
                        <a:rPr kumimoji="0" lang="zh-CN" altLang="en-US" sz="20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型</a:t>
                      </a:r>
                    </a:p>
                  </a:txBody>
                  <a:tcPr horzOverflow="overflow">
                    <a:lnL cap="flat">
                      <a:noFill/>
                    </a:lnL>
                    <a:lnR>
                      <a:noFill/>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A:=</a:t>
                      </a:r>
                      <a:r>
                        <a:rPr kumimoji="0" lang="en-US" altLang="zh-CN" sz="2000" b="1" i="0" u="none" strike="noStrike" cap="none" normalizeH="0" baseline="0">
                          <a:ln>
                            <a:noFill/>
                          </a:ln>
                          <a:solidFill>
                            <a:srgbClr val="0033CC"/>
                          </a:solidFill>
                          <a:effectLst/>
                          <a:latin typeface="Courier New" pitchFamily="49" charset="0"/>
                          <a:ea typeface="楷体_GB2312" pitchFamily="49" charset="-122"/>
                        </a:rPr>
                        <a:t>op</a:t>
                      </a: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 B</a:t>
                      </a:r>
                    </a:p>
                  </a:txBody>
                  <a:tcPr horzOverflow="overflow">
                    <a:lnL>
                      <a:noFill/>
                    </a:lnL>
                    <a:lnR cap="flat">
                      <a:noFill/>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2</a:t>
                      </a:r>
                      <a:r>
                        <a:rPr kumimoji="0" lang="zh-CN" altLang="en-US" sz="20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型</a:t>
                      </a:r>
                    </a:p>
                  </a:txBody>
                  <a:tcPr horzOverflow="overflow">
                    <a:lnL cap="flat">
                      <a:noFill/>
                    </a:lnL>
                    <a:lnR>
                      <a:noFill/>
                    </a:lnR>
                    <a:lnT w="12700" cap="flat" cmpd="sng" algn="ctr">
                      <a:solidFill>
                        <a:srgbClr val="FF99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A:=B </a:t>
                      </a:r>
                      <a:r>
                        <a:rPr kumimoji="0" lang="en-US" altLang="zh-CN" sz="2000" b="1" i="0" u="none" strike="noStrike" cap="none" normalizeH="0" baseline="0">
                          <a:ln>
                            <a:noFill/>
                          </a:ln>
                          <a:solidFill>
                            <a:srgbClr val="0033CC"/>
                          </a:solidFill>
                          <a:effectLst/>
                          <a:latin typeface="Courier New" pitchFamily="49" charset="0"/>
                          <a:ea typeface="楷体_GB2312" pitchFamily="49" charset="-122"/>
                        </a:rPr>
                        <a:t>op</a:t>
                      </a: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 C</a:t>
                      </a:r>
                    </a:p>
                  </a:txBody>
                  <a:tcPr horzOverflow="overflow">
                    <a:lnL>
                      <a:noFill/>
                    </a:lnL>
                    <a:lnR cap="flat">
                      <a:noFill/>
                    </a:lnR>
                    <a:lnT w="12700" cap="flat" cmpd="sng" algn="ctr">
                      <a:solidFill>
                        <a:srgbClr val="FF99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2206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cap="flat">
                      <a:noFill/>
                    </a:lnL>
                    <a:lnR>
                      <a:noFill/>
                    </a:lnR>
                    <a:lnT>
                      <a:noFill/>
                    </a:lnT>
                    <a:lnB w="1270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A:=B</a:t>
                      </a:r>
                      <a:r>
                        <a:rPr kumimoji="0" lang="en-US" altLang="zh-CN" sz="2000" b="1" i="0" u="none" strike="noStrike" cap="none" normalizeH="0" baseline="0" dirty="0">
                          <a:ln>
                            <a:noFill/>
                          </a:ln>
                          <a:solidFill>
                            <a:srgbClr val="0033CC"/>
                          </a:solidFill>
                          <a:effectLst/>
                          <a:latin typeface="Courier New" pitchFamily="49" charset="0"/>
                          <a:ea typeface="楷体_GB2312" pitchFamily="49" charset="-122"/>
                        </a:rPr>
                        <a:t>[</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C</a:t>
                      </a:r>
                      <a:r>
                        <a:rPr kumimoji="0" lang="en-US" altLang="zh-CN" sz="2000" b="1" i="0" u="none" strike="noStrike" cap="none" normalizeH="0" baseline="0" dirty="0">
                          <a:ln>
                            <a:noFill/>
                          </a:ln>
                          <a:solidFill>
                            <a:srgbClr val="0033CC"/>
                          </a:solidFill>
                          <a:effectLst/>
                          <a:latin typeface="Courier New" pitchFamily="49" charset="0"/>
                          <a:ea typeface="楷体_GB2312" pitchFamily="49" charset="-122"/>
                        </a:rPr>
                        <a:t>]</a:t>
                      </a:r>
                    </a:p>
                  </a:txBody>
                  <a:tcPr horzOverflow="overflow">
                    <a:lnL>
                      <a:noFill/>
                    </a:lnL>
                    <a:lnR cap="flat">
                      <a:noFill/>
                    </a:lnR>
                    <a:lnT>
                      <a:noFill/>
                    </a:lnT>
                    <a:lnB w="1270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77942" name="Rectangle 54"/>
          <p:cNvSpPr>
            <a:spLocks noChangeArrowheads="1"/>
          </p:cNvSpPr>
          <p:nvPr/>
        </p:nvSpPr>
        <p:spPr bwMode="auto">
          <a:xfrm>
            <a:off x="1054100" y="5348288"/>
            <a:ext cx="793750" cy="396875"/>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a:t>A:=B</a:t>
            </a:r>
          </a:p>
        </p:txBody>
      </p:sp>
      <p:sp>
        <p:nvSpPr>
          <p:cNvPr id="677943" name="Rectangle 55"/>
          <p:cNvSpPr>
            <a:spLocks noChangeArrowheads="1"/>
          </p:cNvSpPr>
          <p:nvPr/>
        </p:nvSpPr>
        <p:spPr bwMode="auto">
          <a:xfrm>
            <a:off x="2673350" y="5348288"/>
            <a:ext cx="1250950" cy="396875"/>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a:t>A:=op B</a:t>
            </a:r>
          </a:p>
        </p:txBody>
      </p:sp>
      <p:sp>
        <p:nvSpPr>
          <p:cNvPr id="677944" name="Rectangle 56"/>
          <p:cNvSpPr>
            <a:spLocks noChangeArrowheads="1"/>
          </p:cNvSpPr>
          <p:nvPr/>
        </p:nvSpPr>
        <p:spPr bwMode="auto">
          <a:xfrm>
            <a:off x="4572000" y="5348288"/>
            <a:ext cx="1555750" cy="396875"/>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a:t>A:=B op C</a:t>
            </a:r>
          </a:p>
        </p:txBody>
      </p:sp>
      <p:sp>
        <p:nvSpPr>
          <p:cNvPr id="677945" name="Rectangle 57"/>
          <p:cNvSpPr>
            <a:spLocks noChangeArrowheads="1"/>
          </p:cNvSpPr>
          <p:nvPr/>
        </p:nvSpPr>
        <p:spPr bwMode="auto">
          <a:xfrm>
            <a:off x="7118350" y="5300663"/>
            <a:ext cx="1250950" cy="396875"/>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a:t>A:=B[C]</a:t>
            </a:r>
          </a:p>
        </p:txBody>
      </p:sp>
      <p:sp>
        <p:nvSpPr>
          <p:cNvPr id="677947" name="Text Box 59"/>
          <p:cNvSpPr txBox="1">
            <a:spLocks noChangeArrowheads="1"/>
          </p:cNvSpPr>
          <p:nvPr/>
        </p:nvSpPr>
        <p:spPr bwMode="auto">
          <a:xfrm>
            <a:off x="5003800" y="1557338"/>
            <a:ext cx="3889375" cy="1938992"/>
          </a:xfrm>
          <a:prstGeom prst="rect">
            <a:avLst/>
          </a:prstGeom>
          <a:noFill/>
          <a:ln w="19050" algn="ctr">
            <a:noFill/>
            <a:miter lim="800000"/>
            <a:headEnd/>
            <a:tailEnd/>
          </a:ln>
          <a:effectLst/>
        </p:spPr>
        <p:txBody>
          <a:bodyPr>
            <a:spAutoFit/>
          </a:bodyPr>
          <a:lstStyle/>
          <a:p>
            <a:pPr marL="342900" indent="-342900" algn="l"/>
            <a:r>
              <a:rPr lang="zh-CN" altLang="en-US" sz="2400" dirty="0">
                <a:solidFill>
                  <a:schemeClr val="tx1"/>
                </a:solidFill>
                <a:ea typeface="楷体" pitchFamily="49" charset="-122"/>
              </a:rPr>
              <a:t>说明：</a:t>
            </a:r>
          </a:p>
          <a:p>
            <a:pPr marL="342900" indent="-342900" algn="l">
              <a:buFontTx/>
              <a:buChar char="•"/>
            </a:pPr>
            <a:r>
              <a:rPr lang="zh-CN" altLang="en-US" sz="2400" dirty="0">
                <a:solidFill>
                  <a:schemeClr val="tx1"/>
                </a:solidFill>
                <a:ea typeface="楷体" pitchFamily="49" charset="-122"/>
              </a:rPr>
              <a:t>结点下面的符号表示各结点的</a:t>
            </a:r>
            <a:r>
              <a:rPr lang="zh-CN" altLang="en-US" sz="2400" dirty="0">
                <a:solidFill>
                  <a:srgbClr val="FF0000"/>
                </a:solidFill>
                <a:effectLst>
                  <a:outerShdw blurRad="38100" dist="38100" dir="2700000" algn="tl">
                    <a:srgbClr val="000000"/>
                  </a:outerShdw>
                </a:effectLst>
                <a:latin typeface="黑体" pitchFamily="49" charset="-122"/>
                <a:ea typeface="黑体" pitchFamily="49" charset="-122"/>
              </a:rPr>
              <a:t>标记</a:t>
            </a:r>
          </a:p>
          <a:p>
            <a:pPr marL="342900" indent="-342900" algn="l">
              <a:buFontTx/>
              <a:buChar char="•"/>
            </a:pPr>
            <a:r>
              <a:rPr lang="zh-CN" altLang="en-US" sz="2400" dirty="0">
                <a:solidFill>
                  <a:schemeClr val="tx1"/>
                </a:solidFill>
                <a:ea typeface="楷体" pitchFamily="49" charset="-122"/>
              </a:rPr>
              <a:t>结点右侧的标识符是结点的</a:t>
            </a:r>
            <a:r>
              <a:rPr lang="zh-CN" altLang="en-US" sz="2400" dirty="0">
                <a:solidFill>
                  <a:srgbClr val="FF0000"/>
                </a:solidFill>
                <a:effectLst>
                  <a:outerShdw blurRad="38100" dist="38100" dir="2700000" algn="tl">
                    <a:srgbClr val="000000"/>
                  </a:outerShdw>
                </a:effectLst>
                <a:latin typeface="黑体" pitchFamily="49" charset="-122"/>
                <a:ea typeface="黑体" pitchFamily="49" charset="-122"/>
              </a:rPr>
              <a:t>附加标识符</a:t>
            </a:r>
          </a:p>
        </p:txBody>
      </p:sp>
      <p:sp>
        <p:nvSpPr>
          <p:cNvPr id="677948" name="Oval 60">
            <a:hlinkClick r:id="rId2" action="ppaction://hlinksldjump"/>
          </p:cNvPr>
          <p:cNvSpPr>
            <a:spLocks noChangeAspect="1" noChangeArrowheads="1"/>
          </p:cNvSpPr>
          <p:nvPr/>
        </p:nvSpPr>
        <p:spPr bwMode="auto">
          <a:xfrm>
            <a:off x="1547813" y="5876925"/>
            <a:ext cx="576262" cy="576263"/>
          </a:xfrm>
          <a:prstGeom prst="ellipse">
            <a:avLst/>
          </a:prstGeom>
          <a:solidFill>
            <a:srgbClr val="FFED9F"/>
          </a:solidFill>
          <a:ln w="9525">
            <a:solidFill>
              <a:srgbClr val="FF0000"/>
            </a:solidFill>
            <a:round/>
            <a:headEnd/>
            <a:tailEnd/>
          </a:ln>
          <a:effectLst>
            <a:outerShdw dist="107763" dir="18900000" algn="ctr" rotWithShape="0">
              <a:srgbClr val="CCCCFF">
                <a:alpha val="50000"/>
              </a:srgbClr>
            </a:outerShdw>
          </a:effectLst>
        </p:spPr>
        <p:txBody>
          <a:bodyPr wrap="none" anchor="ctr"/>
          <a:lstStyle/>
          <a:p>
            <a:r>
              <a:rPr lang="en-US" altLang="zh-CN" sz="1400">
                <a:latin typeface="Arial" charset="0"/>
                <a:ea typeface="宋体" charset="-122"/>
              </a:rPr>
              <a:t>step1</a:t>
            </a:r>
          </a:p>
        </p:txBody>
      </p:sp>
      <p:sp>
        <p:nvSpPr>
          <p:cNvPr id="677949" name="Oval 61">
            <a:hlinkClick r:id="rId3" action="ppaction://hlinksldjump"/>
          </p:cNvPr>
          <p:cNvSpPr>
            <a:spLocks noChangeAspect="1" noChangeArrowheads="1"/>
          </p:cNvSpPr>
          <p:nvPr/>
        </p:nvSpPr>
        <p:spPr bwMode="auto">
          <a:xfrm>
            <a:off x="2987675" y="5876925"/>
            <a:ext cx="576263" cy="576263"/>
          </a:xfrm>
          <a:prstGeom prst="ellipse">
            <a:avLst/>
          </a:prstGeom>
          <a:solidFill>
            <a:srgbClr val="FFED9F"/>
          </a:solidFill>
          <a:ln w="9525">
            <a:solidFill>
              <a:srgbClr val="FF0000"/>
            </a:solidFill>
            <a:round/>
            <a:headEnd/>
            <a:tailEnd/>
          </a:ln>
          <a:effectLst>
            <a:outerShdw dist="107763" dir="18900000" algn="ctr" rotWithShape="0">
              <a:srgbClr val="CCCCFF">
                <a:alpha val="50000"/>
              </a:srgbClr>
            </a:outerShdw>
          </a:effectLst>
        </p:spPr>
        <p:txBody>
          <a:bodyPr wrap="none" anchor="ctr"/>
          <a:lstStyle/>
          <a:p>
            <a:r>
              <a:rPr lang="en-US" altLang="zh-CN" sz="1400">
                <a:latin typeface="Arial" charset="0"/>
                <a:ea typeface="宋体" charset="-122"/>
              </a:rPr>
              <a:t>step2</a:t>
            </a:r>
          </a:p>
        </p:txBody>
      </p:sp>
      <p:sp>
        <p:nvSpPr>
          <p:cNvPr id="677950" name="Oval 62">
            <a:hlinkClick r:id="rId4" action="ppaction://hlinksldjump"/>
          </p:cNvPr>
          <p:cNvSpPr>
            <a:spLocks noChangeAspect="1" noChangeArrowheads="1"/>
          </p:cNvSpPr>
          <p:nvPr/>
        </p:nvSpPr>
        <p:spPr bwMode="auto">
          <a:xfrm>
            <a:off x="4427538" y="5876925"/>
            <a:ext cx="576262" cy="576263"/>
          </a:xfrm>
          <a:prstGeom prst="ellipse">
            <a:avLst/>
          </a:prstGeom>
          <a:solidFill>
            <a:srgbClr val="FFED9F"/>
          </a:solidFill>
          <a:ln w="9525">
            <a:solidFill>
              <a:srgbClr val="FF0000"/>
            </a:solidFill>
            <a:round/>
            <a:headEnd/>
            <a:tailEnd/>
          </a:ln>
          <a:effectLst>
            <a:outerShdw dist="107763" dir="18900000" algn="ctr" rotWithShape="0">
              <a:srgbClr val="CCCCFF">
                <a:alpha val="50000"/>
              </a:srgbClr>
            </a:outerShdw>
          </a:effectLst>
        </p:spPr>
        <p:txBody>
          <a:bodyPr wrap="none" anchor="ctr"/>
          <a:lstStyle/>
          <a:p>
            <a:r>
              <a:rPr lang="en-US" altLang="zh-CN" sz="1400" dirty="0">
                <a:latin typeface="Arial" charset="0"/>
                <a:ea typeface="宋体" charset="-122"/>
              </a:rPr>
              <a:t>step3</a:t>
            </a:r>
          </a:p>
        </p:txBody>
      </p:sp>
    </p:spTree>
    <p:extLst>
      <p:ext uri="{BB962C8B-B14F-4D97-AF65-F5344CB8AC3E}">
        <p14:creationId xmlns:p14="http://schemas.microsoft.com/office/powerpoint/2010/main" val="378396365"/>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页脚占位符 3"/>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50" name="灯片编号占位符 4"/>
          <p:cNvSpPr>
            <a:spLocks noGrp="1"/>
          </p:cNvSpPr>
          <p:nvPr>
            <p:ph type="sldNum" sz="quarter" idx="12"/>
          </p:nvPr>
        </p:nvSpPr>
        <p:spPr/>
        <p:txBody>
          <a:bodyPr/>
          <a:lstStyle/>
          <a:p>
            <a:fld id="{5E71B234-A2A8-4149-B8DA-FC047E7B44E4}" type="slidenum">
              <a:rPr lang="en-US" altLang="zh-CN"/>
              <a:pPr/>
              <a:t>54</a:t>
            </a:fld>
            <a:endParaRPr lang="en-US" altLang="zh-CN"/>
          </a:p>
        </p:txBody>
      </p:sp>
      <p:graphicFrame>
        <p:nvGraphicFramePr>
          <p:cNvPr id="678914" name="Group 2"/>
          <p:cNvGraphicFramePr>
            <a:graphicFrameLocks noGrp="1"/>
          </p:cNvGraphicFramePr>
          <p:nvPr/>
        </p:nvGraphicFramePr>
        <p:xfrm>
          <a:off x="2557463" y="1700213"/>
          <a:ext cx="4535487" cy="1188720"/>
        </p:xfrm>
        <a:graphic>
          <a:graphicData uri="http://schemas.openxmlformats.org/drawingml/2006/table">
            <a:tbl>
              <a:tblPr/>
              <a:tblGrid>
                <a:gridCol w="1350962">
                  <a:extLst>
                    <a:ext uri="{9D8B030D-6E8A-4147-A177-3AD203B41FA5}">
                      <a16:colId xmlns:a16="http://schemas.microsoft.com/office/drawing/2014/main" val="20000"/>
                    </a:ext>
                  </a:extLst>
                </a:gridCol>
                <a:gridCol w="3184525">
                  <a:extLst>
                    <a:ext uri="{9D8B030D-6E8A-4147-A177-3AD203B41FA5}">
                      <a16:colId xmlns:a16="http://schemas.microsoft.com/office/drawing/2014/main" val="20001"/>
                    </a:ext>
                  </a:extLst>
                </a:gridCol>
              </a:tblGrid>
              <a:tr h="39528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cap="flat">
                      <a:noFill/>
                    </a:lnL>
                    <a:lnR>
                      <a:noFill/>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if B </a:t>
                      </a:r>
                      <a:r>
                        <a:rPr kumimoji="0" lang="en-US" altLang="zh-CN" sz="2000" b="1" i="0" u="none" strike="noStrike" cap="none" normalizeH="0" baseline="0" dirty="0" err="1">
                          <a:ln>
                            <a:noFill/>
                          </a:ln>
                          <a:solidFill>
                            <a:srgbClr val="0033CC"/>
                          </a:solidFill>
                          <a:effectLst/>
                          <a:latin typeface="Courier New" pitchFamily="49" charset="0"/>
                          <a:ea typeface="楷体_GB2312" pitchFamily="49" charset="-122"/>
                        </a:rPr>
                        <a:t>rop</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 C goto (s)</a:t>
                      </a:r>
                    </a:p>
                  </a:txBody>
                  <a:tcPr horzOverflow="overflow">
                    <a:lnL>
                      <a:noFill/>
                    </a:lnL>
                    <a:lnR cap="flat">
                      <a:noFill/>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3</a:t>
                      </a:r>
                      <a:r>
                        <a:rPr kumimoji="0" lang="zh-CN" altLang="en-US" sz="2000" b="1" i="0" u="none" strike="noStrike" cap="none" normalizeH="0" baseline="0">
                          <a:ln>
                            <a:noFill/>
                          </a:ln>
                          <a:solidFill>
                            <a:schemeClr val="tx1"/>
                          </a:solidFill>
                          <a:effectLst/>
                          <a:latin typeface="Courier New" pitchFamily="49" charset="0"/>
                          <a:ea typeface="楷体_GB2312" pitchFamily="49" charset="-122"/>
                        </a:rPr>
                        <a:t>型</a:t>
                      </a:r>
                    </a:p>
                  </a:txBody>
                  <a:tcPr horzOverflow="overflow">
                    <a:lnL cap="flat">
                      <a:noFill/>
                    </a:lnL>
                    <a:lnR>
                      <a:noFill/>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D[C]:=B</a:t>
                      </a:r>
                    </a:p>
                  </a:txBody>
                  <a:tcPr horzOverflow="overflow">
                    <a:lnL>
                      <a:noFill/>
                    </a:lnL>
                    <a:lnR cap="flat">
                      <a:noFill/>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cap="flat">
                      <a:noFill/>
                    </a:lnL>
                    <a:lnR>
                      <a:noFill/>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goto(s)</a:t>
                      </a:r>
                    </a:p>
                  </a:txBody>
                  <a:tcPr horzOverflow="overflow">
                    <a:lnL>
                      <a:noFill/>
                    </a:lnL>
                    <a:lnR cap="flat">
                      <a:noFill/>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678931" name="Group 19"/>
          <p:cNvGrpSpPr>
            <a:grpSpLocks/>
          </p:cNvGrpSpPr>
          <p:nvPr/>
        </p:nvGrpSpPr>
        <p:grpSpPr bwMode="auto">
          <a:xfrm>
            <a:off x="7207251" y="3573463"/>
            <a:ext cx="881063" cy="431800"/>
            <a:chOff x="794" y="2069"/>
            <a:chExt cx="555" cy="272"/>
          </a:xfrm>
        </p:grpSpPr>
        <p:sp>
          <p:nvSpPr>
            <p:cNvPr id="678932" name="Oval 20"/>
            <p:cNvSpPr>
              <a:spLocks noChangeAspect="1" noChangeArrowheads="1"/>
            </p:cNvSpPr>
            <p:nvPr/>
          </p:nvSpPr>
          <p:spPr bwMode="auto">
            <a:xfrm>
              <a:off x="794" y="2069"/>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1</a:t>
              </a:r>
            </a:p>
          </p:txBody>
        </p:sp>
        <p:sp>
          <p:nvSpPr>
            <p:cNvPr id="678933" name="Text Box 21"/>
            <p:cNvSpPr txBox="1">
              <a:spLocks noChangeArrowheads="1"/>
            </p:cNvSpPr>
            <p:nvPr/>
          </p:nvSpPr>
          <p:spPr bwMode="auto">
            <a:xfrm>
              <a:off x="1055" y="2080"/>
              <a:ext cx="294" cy="233"/>
            </a:xfrm>
            <a:prstGeom prst="rect">
              <a:avLst/>
            </a:prstGeom>
            <a:noFill/>
            <a:ln w="19050" algn="ctr">
              <a:noFill/>
              <a:miter lim="800000"/>
              <a:headEnd/>
              <a:tailEnd/>
            </a:ln>
            <a:effectLst/>
          </p:spPr>
          <p:txBody>
            <a:bodyPr wrap="none">
              <a:spAutoFit/>
            </a:bodyPr>
            <a:lstStyle/>
            <a:p>
              <a:r>
                <a:rPr lang="en-US" altLang="zh-CN" dirty="0">
                  <a:solidFill>
                    <a:srgbClr val="008000"/>
                  </a:solidFill>
                </a:rPr>
                <a:t>(s)</a:t>
              </a:r>
            </a:p>
          </p:txBody>
        </p:sp>
      </p:grpSp>
      <p:grpSp>
        <p:nvGrpSpPr>
          <p:cNvPr id="678934" name="Group 22"/>
          <p:cNvGrpSpPr>
            <a:grpSpLocks/>
          </p:cNvGrpSpPr>
          <p:nvPr/>
        </p:nvGrpSpPr>
        <p:grpSpPr bwMode="auto">
          <a:xfrm>
            <a:off x="1624013" y="3573463"/>
            <a:ext cx="1520825" cy="1655762"/>
            <a:chOff x="3878" y="2523"/>
            <a:chExt cx="958" cy="1043"/>
          </a:xfrm>
        </p:grpSpPr>
        <p:sp>
          <p:nvSpPr>
            <p:cNvPr id="678935" name="Oval 23"/>
            <p:cNvSpPr>
              <a:spLocks noChangeAspect="1" noChangeArrowheads="1"/>
            </p:cNvSpPr>
            <p:nvPr/>
          </p:nvSpPr>
          <p:spPr bwMode="auto">
            <a:xfrm>
              <a:off x="4218" y="2523"/>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3</a:t>
              </a:r>
            </a:p>
          </p:txBody>
        </p:sp>
        <p:sp>
          <p:nvSpPr>
            <p:cNvPr id="678936" name="Text Box 24"/>
            <p:cNvSpPr txBox="1">
              <a:spLocks noChangeArrowheads="1"/>
            </p:cNvSpPr>
            <p:nvPr/>
          </p:nvSpPr>
          <p:spPr bwMode="auto">
            <a:xfrm>
              <a:off x="3908" y="3316"/>
              <a:ext cx="212" cy="250"/>
            </a:xfrm>
            <a:prstGeom prst="rect">
              <a:avLst/>
            </a:prstGeom>
            <a:noFill/>
            <a:ln w="19050" algn="ctr">
              <a:noFill/>
              <a:miter lim="800000"/>
              <a:headEnd/>
              <a:tailEnd/>
            </a:ln>
            <a:effectLst/>
          </p:spPr>
          <p:txBody>
            <a:bodyPr wrap="none">
              <a:spAutoFit/>
            </a:bodyPr>
            <a:lstStyle/>
            <a:p>
              <a:r>
                <a:rPr lang="en-US" altLang="zh-CN"/>
                <a:t>B</a:t>
              </a:r>
            </a:p>
          </p:txBody>
        </p:sp>
        <p:sp>
          <p:nvSpPr>
            <p:cNvPr id="678937" name="Oval 25"/>
            <p:cNvSpPr>
              <a:spLocks noChangeAspect="1" noChangeArrowheads="1"/>
            </p:cNvSpPr>
            <p:nvPr/>
          </p:nvSpPr>
          <p:spPr bwMode="auto">
            <a:xfrm>
              <a:off x="3878" y="3021"/>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1</a:t>
              </a:r>
            </a:p>
          </p:txBody>
        </p:sp>
        <p:sp>
          <p:nvSpPr>
            <p:cNvPr id="678938" name="Text Box 26"/>
            <p:cNvSpPr txBox="1">
              <a:spLocks noChangeArrowheads="1"/>
            </p:cNvSpPr>
            <p:nvPr/>
          </p:nvSpPr>
          <p:spPr bwMode="auto">
            <a:xfrm>
              <a:off x="4432" y="2534"/>
              <a:ext cx="404" cy="250"/>
            </a:xfrm>
            <a:prstGeom prst="rect">
              <a:avLst/>
            </a:prstGeom>
            <a:noFill/>
            <a:ln w="19050" algn="ctr">
              <a:noFill/>
              <a:miter lim="800000"/>
              <a:headEnd/>
              <a:tailEnd/>
            </a:ln>
            <a:effectLst/>
          </p:spPr>
          <p:txBody>
            <a:bodyPr wrap="none">
              <a:spAutoFit/>
            </a:bodyPr>
            <a:lstStyle/>
            <a:p>
              <a:r>
                <a:rPr lang="en-US" altLang="zh-CN">
                  <a:solidFill>
                    <a:srgbClr val="008000"/>
                  </a:solidFill>
                </a:rPr>
                <a:t>(s)</a:t>
              </a:r>
            </a:p>
          </p:txBody>
        </p:sp>
        <p:cxnSp>
          <p:nvCxnSpPr>
            <p:cNvPr id="678939" name="AutoShape 27"/>
            <p:cNvCxnSpPr>
              <a:cxnSpLocks noChangeShapeType="1"/>
              <a:stCxn id="678935" idx="4"/>
              <a:endCxn id="678937" idx="0"/>
            </p:cNvCxnSpPr>
            <p:nvPr/>
          </p:nvCxnSpPr>
          <p:spPr bwMode="auto">
            <a:xfrm flipH="1">
              <a:off x="4014" y="2801"/>
              <a:ext cx="340" cy="214"/>
            </a:xfrm>
            <a:prstGeom prst="straightConnector1">
              <a:avLst/>
            </a:prstGeom>
            <a:noFill/>
            <a:ln w="19050">
              <a:solidFill>
                <a:srgbClr val="800000"/>
              </a:solidFill>
              <a:round/>
              <a:headEnd/>
              <a:tailEnd/>
            </a:ln>
            <a:effectLst/>
          </p:spPr>
        </p:cxnSp>
        <p:sp>
          <p:nvSpPr>
            <p:cNvPr id="678940" name="Text Box 28"/>
            <p:cNvSpPr txBox="1">
              <a:spLocks noChangeArrowheads="1"/>
            </p:cNvSpPr>
            <p:nvPr/>
          </p:nvSpPr>
          <p:spPr bwMode="auto">
            <a:xfrm>
              <a:off x="4147" y="2772"/>
              <a:ext cx="404" cy="250"/>
            </a:xfrm>
            <a:prstGeom prst="rect">
              <a:avLst/>
            </a:prstGeom>
            <a:noFill/>
            <a:ln w="19050" algn="ctr">
              <a:noFill/>
              <a:miter lim="800000"/>
              <a:headEnd/>
              <a:tailEnd/>
            </a:ln>
            <a:effectLst/>
          </p:spPr>
          <p:txBody>
            <a:bodyPr wrap="none">
              <a:spAutoFit/>
            </a:bodyPr>
            <a:lstStyle/>
            <a:p>
              <a:r>
                <a:rPr lang="en-US" altLang="zh-CN"/>
                <a:t>rop</a:t>
              </a:r>
            </a:p>
          </p:txBody>
        </p:sp>
        <p:sp>
          <p:nvSpPr>
            <p:cNvPr id="678941" name="Oval 29"/>
            <p:cNvSpPr>
              <a:spLocks noChangeAspect="1" noChangeArrowheads="1"/>
            </p:cNvSpPr>
            <p:nvPr/>
          </p:nvSpPr>
          <p:spPr bwMode="auto">
            <a:xfrm>
              <a:off x="4558" y="3022"/>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2</a:t>
              </a:r>
            </a:p>
          </p:txBody>
        </p:sp>
        <p:cxnSp>
          <p:nvCxnSpPr>
            <p:cNvPr id="678942" name="AutoShape 30"/>
            <p:cNvCxnSpPr>
              <a:cxnSpLocks noChangeShapeType="1"/>
              <a:stCxn id="678935" idx="4"/>
              <a:endCxn id="678941" idx="0"/>
            </p:cNvCxnSpPr>
            <p:nvPr/>
          </p:nvCxnSpPr>
          <p:spPr bwMode="auto">
            <a:xfrm>
              <a:off x="4354" y="2801"/>
              <a:ext cx="340" cy="215"/>
            </a:xfrm>
            <a:prstGeom prst="straightConnector1">
              <a:avLst/>
            </a:prstGeom>
            <a:noFill/>
            <a:ln w="19050">
              <a:solidFill>
                <a:srgbClr val="800000"/>
              </a:solidFill>
              <a:round/>
              <a:headEnd/>
              <a:tailEnd/>
            </a:ln>
            <a:effectLst/>
          </p:spPr>
        </p:cxnSp>
        <p:sp>
          <p:nvSpPr>
            <p:cNvPr id="678943" name="Text Box 31"/>
            <p:cNvSpPr txBox="1">
              <a:spLocks noChangeArrowheads="1"/>
            </p:cNvSpPr>
            <p:nvPr/>
          </p:nvSpPr>
          <p:spPr bwMode="auto">
            <a:xfrm>
              <a:off x="4588" y="3316"/>
              <a:ext cx="212" cy="250"/>
            </a:xfrm>
            <a:prstGeom prst="rect">
              <a:avLst/>
            </a:prstGeom>
            <a:noFill/>
            <a:ln w="19050" algn="ctr">
              <a:noFill/>
              <a:miter lim="800000"/>
              <a:headEnd/>
              <a:tailEnd/>
            </a:ln>
            <a:effectLst/>
          </p:spPr>
          <p:txBody>
            <a:bodyPr wrap="none">
              <a:spAutoFit/>
            </a:bodyPr>
            <a:lstStyle/>
            <a:p>
              <a:r>
                <a:rPr lang="en-US" altLang="zh-CN"/>
                <a:t>C</a:t>
              </a:r>
            </a:p>
          </p:txBody>
        </p:sp>
      </p:grpSp>
      <p:sp>
        <p:nvSpPr>
          <p:cNvPr id="678944" name="Rectangle 32"/>
          <p:cNvSpPr>
            <a:spLocks noChangeArrowheads="1"/>
          </p:cNvSpPr>
          <p:nvPr/>
        </p:nvSpPr>
        <p:spPr bwMode="auto">
          <a:xfrm>
            <a:off x="7065963" y="5314950"/>
            <a:ext cx="1250950" cy="396875"/>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dirty="0"/>
              <a:t>goto(s)</a:t>
            </a:r>
          </a:p>
        </p:txBody>
      </p:sp>
      <p:sp>
        <p:nvSpPr>
          <p:cNvPr id="678945" name="Rectangle 33"/>
          <p:cNvSpPr>
            <a:spLocks noChangeArrowheads="1"/>
          </p:cNvSpPr>
          <p:nvPr/>
        </p:nvSpPr>
        <p:spPr bwMode="auto">
          <a:xfrm>
            <a:off x="827088" y="5348288"/>
            <a:ext cx="3079750" cy="396875"/>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dirty="0"/>
              <a:t>if B </a:t>
            </a:r>
            <a:r>
              <a:rPr lang="en-US" altLang="zh-CN" dirty="0" err="1"/>
              <a:t>rop</a:t>
            </a:r>
            <a:r>
              <a:rPr lang="en-US" altLang="zh-CN" dirty="0"/>
              <a:t> C goto (s)</a:t>
            </a:r>
          </a:p>
        </p:txBody>
      </p:sp>
      <p:sp>
        <p:nvSpPr>
          <p:cNvPr id="678946" name="Rectangle 34"/>
          <p:cNvSpPr>
            <a:spLocks noChangeArrowheads="1"/>
          </p:cNvSpPr>
          <p:nvPr/>
        </p:nvSpPr>
        <p:spPr bwMode="auto">
          <a:xfrm>
            <a:off x="4625975" y="5300663"/>
            <a:ext cx="1250950" cy="396875"/>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pPr>
            <a:r>
              <a:rPr lang="en-US" altLang="zh-CN"/>
              <a:t>D[C]:=B</a:t>
            </a:r>
          </a:p>
        </p:txBody>
      </p:sp>
      <p:grpSp>
        <p:nvGrpSpPr>
          <p:cNvPr id="678947" name="Group 35"/>
          <p:cNvGrpSpPr>
            <a:grpSpLocks/>
          </p:cNvGrpSpPr>
          <p:nvPr/>
        </p:nvGrpSpPr>
        <p:grpSpPr bwMode="auto">
          <a:xfrm>
            <a:off x="4491038" y="3573463"/>
            <a:ext cx="1520825" cy="1655762"/>
            <a:chOff x="3742" y="2069"/>
            <a:chExt cx="958" cy="1043"/>
          </a:xfrm>
        </p:grpSpPr>
        <p:sp>
          <p:nvSpPr>
            <p:cNvPr id="678948" name="Oval 36"/>
            <p:cNvSpPr>
              <a:spLocks noChangeAspect="1" noChangeArrowheads="1"/>
            </p:cNvSpPr>
            <p:nvPr/>
          </p:nvSpPr>
          <p:spPr bwMode="auto">
            <a:xfrm>
              <a:off x="4082" y="2069"/>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3</a:t>
              </a:r>
            </a:p>
          </p:txBody>
        </p:sp>
        <p:sp>
          <p:nvSpPr>
            <p:cNvPr id="678949" name="Text Box 37"/>
            <p:cNvSpPr txBox="1">
              <a:spLocks noChangeArrowheads="1"/>
            </p:cNvSpPr>
            <p:nvPr/>
          </p:nvSpPr>
          <p:spPr bwMode="auto">
            <a:xfrm>
              <a:off x="3772" y="2862"/>
              <a:ext cx="212" cy="250"/>
            </a:xfrm>
            <a:prstGeom prst="rect">
              <a:avLst/>
            </a:prstGeom>
            <a:noFill/>
            <a:ln w="19050" algn="ctr">
              <a:noFill/>
              <a:miter lim="800000"/>
              <a:headEnd/>
              <a:tailEnd/>
            </a:ln>
            <a:effectLst/>
          </p:spPr>
          <p:txBody>
            <a:bodyPr wrap="none">
              <a:spAutoFit/>
            </a:bodyPr>
            <a:lstStyle/>
            <a:p>
              <a:r>
                <a:rPr lang="en-US" altLang="zh-CN"/>
                <a:t>D</a:t>
              </a:r>
            </a:p>
          </p:txBody>
        </p:sp>
        <p:sp>
          <p:nvSpPr>
            <p:cNvPr id="678950" name="Oval 38"/>
            <p:cNvSpPr>
              <a:spLocks noChangeAspect="1" noChangeArrowheads="1"/>
            </p:cNvSpPr>
            <p:nvPr/>
          </p:nvSpPr>
          <p:spPr bwMode="auto">
            <a:xfrm>
              <a:off x="3742" y="2567"/>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1</a:t>
              </a:r>
            </a:p>
          </p:txBody>
        </p:sp>
        <p:sp>
          <p:nvSpPr>
            <p:cNvPr id="678951" name="Text Box 39"/>
            <p:cNvSpPr txBox="1">
              <a:spLocks noChangeArrowheads="1"/>
            </p:cNvSpPr>
            <p:nvPr/>
          </p:nvSpPr>
          <p:spPr bwMode="auto">
            <a:xfrm>
              <a:off x="4296" y="2080"/>
              <a:ext cx="404" cy="250"/>
            </a:xfrm>
            <a:prstGeom prst="rect">
              <a:avLst/>
            </a:prstGeom>
            <a:noFill/>
            <a:ln w="19050" algn="ctr">
              <a:noFill/>
              <a:miter lim="800000"/>
              <a:headEnd/>
              <a:tailEnd/>
            </a:ln>
            <a:effectLst/>
          </p:spPr>
          <p:txBody>
            <a:bodyPr wrap="none">
              <a:spAutoFit/>
            </a:bodyPr>
            <a:lstStyle/>
            <a:p>
              <a:r>
                <a:rPr lang="en-US" altLang="zh-CN">
                  <a:solidFill>
                    <a:srgbClr val="008000"/>
                  </a:solidFill>
                </a:rPr>
                <a:t>(s)</a:t>
              </a:r>
            </a:p>
          </p:txBody>
        </p:sp>
        <p:cxnSp>
          <p:nvCxnSpPr>
            <p:cNvPr id="678952" name="AutoShape 40"/>
            <p:cNvCxnSpPr>
              <a:cxnSpLocks noChangeShapeType="1"/>
              <a:stCxn id="678948" idx="4"/>
              <a:endCxn id="678950" idx="0"/>
            </p:cNvCxnSpPr>
            <p:nvPr/>
          </p:nvCxnSpPr>
          <p:spPr bwMode="auto">
            <a:xfrm flipH="1">
              <a:off x="3878" y="2347"/>
              <a:ext cx="340" cy="214"/>
            </a:xfrm>
            <a:prstGeom prst="straightConnector1">
              <a:avLst/>
            </a:prstGeom>
            <a:noFill/>
            <a:ln w="19050">
              <a:solidFill>
                <a:srgbClr val="800000"/>
              </a:solidFill>
              <a:round/>
              <a:headEnd/>
              <a:tailEnd/>
            </a:ln>
            <a:effectLst/>
          </p:spPr>
        </p:cxnSp>
        <p:sp>
          <p:nvSpPr>
            <p:cNvPr id="678953" name="Text Box 41"/>
            <p:cNvSpPr txBox="1">
              <a:spLocks noChangeArrowheads="1"/>
            </p:cNvSpPr>
            <p:nvPr/>
          </p:nvSpPr>
          <p:spPr bwMode="auto">
            <a:xfrm>
              <a:off x="4230" y="2332"/>
              <a:ext cx="374" cy="231"/>
            </a:xfrm>
            <a:prstGeom prst="rect">
              <a:avLst/>
            </a:prstGeom>
            <a:noFill/>
            <a:ln w="19050" algn="ctr">
              <a:noFill/>
              <a:miter lim="800000"/>
              <a:headEnd/>
              <a:tailEnd/>
            </a:ln>
            <a:effectLst/>
          </p:spPr>
          <p:txBody>
            <a:bodyPr wrap="none">
              <a:spAutoFit/>
            </a:bodyPr>
            <a:lstStyle/>
            <a:p>
              <a:r>
                <a:rPr lang="en-US" altLang="zh-CN" sz="1800"/>
                <a:t>[]=</a:t>
              </a:r>
            </a:p>
          </p:txBody>
        </p:sp>
        <p:sp>
          <p:nvSpPr>
            <p:cNvPr id="678954" name="Oval 42"/>
            <p:cNvSpPr>
              <a:spLocks noChangeAspect="1" noChangeArrowheads="1"/>
            </p:cNvSpPr>
            <p:nvPr/>
          </p:nvSpPr>
          <p:spPr bwMode="auto">
            <a:xfrm>
              <a:off x="4422" y="2568"/>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3</a:t>
              </a:r>
            </a:p>
          </p:txBody>
        </p:sp>
        <p:cxnSp>
          <p:nvCxnSpPr>
            <p:cNvPr id="678955" name="AutoShape 43"/>
            <p:cNvCxnSpPr>
              <a:cxnSpLocks noChangeShapeType="1"/>
              <a:stCxn id="678948" idx="4"/>
              <a:endCxn id="678954" idx="0"/>
            </p:cNvCxnSpPr>
            <p:nvPr/>
          </p:nvCxnSpPr>
          <p:spPr bwMode="auto">
            <a:xfrm>
              <a:off x="4218" y="2347"/>
              <a:ext cx="340" cy="215"/>
            </a:xfrm>
            <a:prstGeom prst="straightConnector1">
              <a:avLst/>
            </a:prstGeom>
            <a:noFill/>
            <a:ln w="19050">
              <a:solidFill>
                <a:srgbClr val="800000"/>
              </a:solidFill>
              <a:round/>
              <a:headEnd/>
              <a:tailEnd/>
            </a:ln>
            <a:effectLst/>
          </p:spPr>
        </p:cxnSp>
        <p:sp>
          <p:nvSpPr>
            <p:cNvPr id="678956" name="Text Box 44"/>
            <p:cNvSpPr txBox="1">
              <a:spLocks noChangeArrowheads="1"/>
            </p:cNvSpPr>
            <p:nvPr/>
          </p:nvSpPr>
          <p:spPr bwMode="auto">
            <a:xfrm>
              <a:off x="4452" y="2862"/>
              <a:ext cx="212" cy="250"/>
            </a:xfrm>
            <a:prstGeom prst="rect">
              <a:avLst/>
            </a:prstGeom>
            <a:noFill/>
            <a:ln w="19050" algn="ctr">
              <a:noFill/>
              <a:miter lim="800000"/>
              <a:headEnd/>
              <a:tailEnd/>
            </a:ln>
            <a:effectLst/>
          </p:spPr>
          <p:txBody>
            <a:bodyPr wrap="none">
              <a:spAutoFit/>
            </a:bodyPr>
            <a:lstStyle/>
            <a:p>
              <a:r>
                <a:rPr lang="en-US" altLang="zh-CN"/>
                <a:t>B</a:t>
              </a:r>
            </a:p>
          </p:txBody>
        </p:sp>
        <p:sp>
          <p:nvSpPr>
            <p:cNvPr id="678957" name="Oval 45"/>
            <p:cNvSpPr>
              <a:spLocks noChangeAspect="1" noChangeArrowheads="1"/>
            </p:cNvSpPr>
            <p:nvPr/>
          </p:nvSpPr>
          <p:spPr bwMode="auto">
            <a:xfrm>
              <a:off x="4082" y="2568"/>
              <a:ext cx="272" cy="272"/>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2</a:t>
              </a:r>
            </a:p>
          </p:txBody>
        </p:sp>
        <p:sp>
          <p:nvSpPr>
            <p:cNvPr id="678958" name="Text Box 46"/>
            <p:cNvSpPr txBox="1">
              <a:spLocks noChangeArrowheads="1"/>
            </p:cNvSpPr>
            <p:nvPr/>
          </p:nvSpPr>
          <p:spPr bwMode="auto">
            <a:xfrm>
              <a:off x="4112" y="2862"/>
              <a:ext cx="212" cy="250"/>
            </a:xfrm>
            <a:prstGeom prst="rect">
              <a:avLst/>
            </a:prstGeom>
            <a:noFill/>
            <a:ln w="19050" algn="ctr">
              <a:noFill/>
              <a:miter lim="800000"/>
              <a:headEnd/>
              <a:tailEnd/>
            </a:ln>
            <a:effectLst/>
          </p:spPr>
          <p:txBody>
            <a:bodyPr wrap="none">
              <a:spAutoFit/>
            </a:bodyPr>
            <a:lstStyle/>
            <a:p>
              <a:r>
                <a:rPr lang="en-US" altLang="zh-CN"/>
                <a:t>C</a:t>
              </a:r>
            </a:p>
          </p:txBody>
        </p:sp>
        <p:cxnSp>
          <p:nvCxnSpPr>
            <p:cNvPr id="678959" name="AutoShape 47"/>
            <p:cNvCxnSpPr>
              <a:cxnSpLocks noChangeShapeType="1"/>
              <a:stCxn id="678957" idx="0"/>
              <a:endCxn id="678948" idx="4"/>
            </p:cNvCxnSpPr>
            <p:nvPr/>
          </p:nvCxnSpPr>
          <p:spPr bwMode="auto">
            <a:xfrm flipV="1">
              <a:off x="4218" y="2347"/>
              <a:ext cx="0" cy="215"/>
            </a:xfrm>
            <a:prstGeom prst="straightConnector1">
              <a:avLst/>
            </a:prstGeom>
            <a:noFill/>
            <a:ln w="19050">
              <a:solidFill>
                <a:srgbClr val="800000"/>
              </a:solidFill>
              <a:round/>
              <a:headEnd/>
              <a:tailEnd/>
            </a:ln>
            <a:effectLst/>
          </p:spPr>
        </p:cxnSp>
      </p:grpSp>
    </p:spTree>
    <p:extLst>
      <p:ext uri="{BB962C8B-B14F-4D97-AF65-F5344CB8AC3E}">
        <p14:creationId xmlns:p14="http://schemas.microsoft.com/office/powerpoint/2010/main" val="254116903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p:txBody>
          <a:bodyPr/>
          <a:lstStyle/>
          <a:p>
            <a:r>
              <a:rPr lang="zh-CN" altLang="en-US"/>
              <a:t>基本块</a:t>
            </a:r>
            <a:r>
              <a:rPr lang="en-US" altLang="zh-CN"/>
              <a:t>DAG</a:t>
            </a:r>
            <a:r>
              <a:rPr lang="zh-CN" altLang="en-US"/>
              <a:t>的构造算法</a:t>
            </a:r>
          </a:p>
        </p:txBody>
      </p:sp>
      <p:sp>
        <p:nvSpPr>
          <p:cNvPr id="679939" name="Rectangle 3"/>
          <p:cNvSpPr>
            <a:spLocks noGrp="1" noChangeArrowheads="1"/>
          </p:cNvSpPr>
          <p:nvPr>
            <p:ph idx="1"/>
          </p:nvPr>
        </p:nvSpPr>
        <p:spPr/>
        <p:txBody>
          <a:bodyPr>
            <a:normAutofit lnSpcReduction="10000"/>
          </a:bodyPr>
          <a:lstStyle/>
          <a:p>
            <a:pPr marL="533400" indent="-533400">
              <a:lnSpc>
                <a:spcPct val="90000"/>
              </a:lnSpc>
              <a:buFont typeface="Webdings" pitchFamily="18" charset="2"/>
              <a:buNone/>
            </a:pPr>
            <a:r>
              <a:rPr lang="zh-CN" altLang="en-US" sz="2800" dirty="0">
                <a:solidFill>
                  <a:srgbClr val="3399FF"/>
                </a:solidFill>
                <a:effectLst>
                  <a:outerShdw blurRad="38100" dist="38100" dir="2700000" algn="tl">
                    <a:srgbClr val="000000"/>
                  </a:outerShdw>
                </a:effectLst>
                <a:latin typeface="黑体" pitchFamily="2" charset="-122"/>
                <a:ea typeface="黑体" pitchFamily="2" charset="-122"/>
              </a:rPr>
              <a:t>说明：该算法只针对</a:t>
            </a:r>
            <a:r>
              <a:rPr lang="en-US" altLang="zh-CN" sz="2800" dirty="0">
                <a:solidFill>
                  <a:srgbClr val="3399FF"/>
                </a:solidFill>
                <a:effectLst>
                  <a:outerShdw blurRad="38100" dist="38100" dir="2700000" algn="tl">
                    <a:srgbClr val="000000"/>
                  </a:outerShdw>
                </a:effectLst>
                <a:latin typeface="黑体" pitchFamily="2" charset="-122"/>
                <a:ea typeface="黑体" pitchFamily="2" charset="-122"/>
              </a:rPr>
              <a:t>0</a:t>
            </a:r>
            <a:r>
              <a:rPr lang="zh-CN" altLang="en-US" sz="2800" dirty="0">
                <a:solidFill>
                  <a:srgbClr val="3399FF"/>
                </a:solidFill>
                <a:effectLst>
                  <a:outerShdw blurRad="38100" dist="38100" dir="2700000" algn="tl">
                    <a:srgbClr val="000000"/>
                  </a:outerShdw>
                </a:effectLst>
                <a:latin typeface="黑体" pitchFamily="2" charset="-122"/>
                <a:ea typeface="黑体" pitchFamily="2" charset="-122"/>
              </a:rPr>
              <a:t>、</a:t>
            </a:r>
            <a:r>
              <a:rPr lang="en-US" altLang="zh-CN" sz="2800" dirty="0">
                <a:solidFill>
                  <a:srgbClr val="3399FF"/>
                </a:solidFill>
                <a:effectLst>
                  <a:outerShdw blurRad="38100" dist="38100" dir="2700000" algn="tl">
                    <a:srgbClr val="000000"/>
                  </a:outerShdw>
                </a:effectLst>
                <a:latin typeface="黑体" pitchFamily="2" charset="-122"/>
                <a:ea typeface="黑体" pitchFamily="2" charset="-122"/>
              </a:rPr>
              <a:t>1</a:t>
            </a:r>
            <a:r>
              <a:rPr lang="zh-CN" altLang="en-US" sz="2800" dirty="0">
                <a:solidFill>
                  <a:srgbClr val="3399FF"/>
                </a:solidFill>
                <a:effectLst>
                  <a:outerShdw blurRad="38100" dist="38100" dir="2700000" algn="tl">
                    <a:srgbClr val="000000"/>
                  </a:outerShdw>
                </a:effectLst>
                <a:latin typeface="黑体" pitchFamily="2" charset="-122"/>
                <a:ea typeface="黑体" pitchFamily="2" charset="-122"/>
              </a:rPr>
              <a:t>、</a:t>
            </a:r>
            <a:r>
              <a:rPr lang="en-US" altLang="zh-CN" sz="2800" dirty="0">
                <a:solidFill>
                  <a:srgbClr val="3399FF"/>
                </a:solidFill>
                <a:effectLst>
                  <a:outerShdw blurRad="38100" dist="38100" dir="2700000" algn="tl">
                    <a:srgbClr val="000000"/>
                  </a:outerShdw>
                </a:effectLst>
                <a:latin typeface="黑体" pitchFamily="2" charset="-122"/>
                <a:ea typeface="黑体" pitchFamily="2" charset="-122"/>
              </a:rPr>
              <a:t>2</a:t>
            </a:r>
            <a:r>
              <a:rPr lang="zh-CN" altLang="en-US" sz="2800" dirty="0">
                <a:solidFill>
                  <a:srgbClr val="3399FF"/>
                </a:solidFill>
                <a:effectLst>
                  <a:outerShdw blurRad="38100" dist="38100" dir="2700000" algn="tl">
                    <a:srgbClr val="000000"/>
                  </a:outerShdw>
                </a:effectLst>
                <a:latin typeface="黑体" pitchFamily="2" charset="-122"/>
                <a:ea typeface="黑体" pitchFamily="2" charset="-122"/>
              </a:rPr>
              <a:t>型四元式</a:t>
            </a:r>
          </a:p>
          <a:p>
            <a:pPr marL="0" indent="0">
              <a:lnSpc>
                <a:spcPct val="90000"/>
              </a:lnSpc>
              <a:buNone/>
            </a:pPr>
            <a:r>
              <a:rPr lang="zh-CN" altLang="en-US" dirty="0"/>
              <a:t>首先，</a:t>
            </a:r>
            <a:r>
              <a:rPr lang="en-US" altLang="zh-CN" dirty="0"/>
              <a:t>DAG</a:t>
            </a:r>
            <a:r>
              <a:rPr lang="zh-CN" altLang="en-US" dirty="0"/>
              <a:t>为空</a:t>
            </a:r>
          </a:p>
          <a:p>
            <a:pPr marL="0" indent="0">
              <a:lnSpc>
                <a:spcPct val="90000"/>
              </a:lnSpc>
              <a:buNone/>
            </a:pPr>
            <a:r>
              <a:rPr lang="zh-CN" altLang="en-US" dirty="0"/>
              <a:t>然后，对基本块的每个四元式，依次执行</a:t>
            </a:r>
          </a:p>
          <a:p>
            <a:pPr marL="533400" indent="-533400">
              <a:lnSpc>
                <a:spcPct val="90000"/>
              </a:lnSpc>
            </a:pPr>
            <a:r>
              <a:rPr lang="zh-CN" altLang="en-US" dirty="0">
                <a:solidFill>
                  <a:srgbClr val="FF0000"/>
                </a:solidFill>
                <a:effectLst>
                  <a:outerShdw blurRad="38100" dist="38100" dir="2700000" algn="tl">
                    <a:srgbClr val="000000"/>
                  </a:outerShdw>
                </a:effectLst>
                <a:latin typeface="黑体" pitchFamily="2" charset="-122"/>
                <a:ea typeface="黑体" pitchFamily="2" charset="-122"/>
              </a:rPr>
              <a:t>第一步骤   </a:t>
            </a:r>
            <a:r>
              <a:rPr lang="en-US" altLang="zh-CN" i="1" dirty="0">
                <a:solidFill>
                  <a:srgbClr val="008000"/>
                </a:solidFill>
                <a:effectLst>
                  <a:outerShdw blurRad="38100" dist="38100" dir="2700000" algn="tl">
                    <a:srgbClr val="000000"/>
                  </a:outerShdw>
                </a:effectLst>
              </a:rPr>
              <a:t>——</a:t>
            </a:r>
            <a:r>
              <a:rPr lang="zh-CN" altLang="en-US" i="1" dirty="0">
                <a:solidFill>
                  <a:srgbClr val="008000"/>
                </a:solidFill>
                <a:effectLst>
                  <a:outerShdw blurRad="38100" dist="38100" dir="2700000" algn="tl">
                    <a:srgbClr val="000000"/>
                  </a:outerShdw>
                </a:effectLst>
              </a:rPr>
              <a:t>构造四元式的叶结点</a:t>
            </a:r>
          </a:p>
          <a:p>
            <a:pPr marL="914400" lvl="1" indent="-457200">
              <a:lnSpc>
                <a:spcPct val="90000"/>
              </a:lnSpc>
            </a:pPr>
            <a:r>
              <a:rPr lang="zh-CN" altLang="en-US" dirty="0"/>
              <a:t>如果</a:t>
            </a:r>
            <a:r>
              <a:rPr lang="en-US" altLang="zh-CN" dirty="0"/>
              <a:t>NODE(B)</a:t>
            </a:r>
            <a:r>
              <a:rPr lang="zh-CN" altLang="en-US" dirty="0"/>
              <a:t>无定义，则构造一标记为</a:t>
            </a:r>
            <a:r>
              <a:rPr lang="en-US" altLang="zh-CN" dirty="0"/>
              <a:t>B</a:t>
            </a:r>
            <a:r>
              <a:rPr lang="zh-CN" altLang="en-US" dirty="0"/>
              <a:t>的叶结点并定义</a:t>
            </a:r>
            <a:r>
              <a:rPr lang="en-US" altLang="zh-CN" dirty="0"/>
              <a:t>NODE(B)</a:t>
            </a:r>
            <a:r>
              <a:rPr lang="zh-CN" altLang="en-US" dirty="0"/>
              <a:t>为这个结点</a:t>
            </a:r>
          </a:p>
          <a:p>
            <a:pPr marL="914400" lvl="1" indent="-457200">
              <a:lnSpc>
                <a:spcPct val="90000"/>
              </a:lnSpc>
              <a:buFontTx/>
              <a:buAutoNum type="arabicPeriod"/>
            </a:pPr>
            <a:r>
              <a:rPr lang="zh-CN" altLang="en-US" dirty="0"/>
              <a:t>如果当前四元式是</a:t>
            </a:r>
            <a:r>
              <a:rPr lang="en-US" altLang="zh-CN" dirty="0"/>
              <a:t>0</a:t>
            </a:r>
            <a:r>
              <a:rPr lang="zh-CN" altLang="en-US" dirty="0"/>
              <a:t>型，则记</a:t>
            </a:r>
            <a:r>
              <a:rPr lang="en-US" altLang="zh-CN" dirty="0"/>
              <a:t>NODE(B)</a:t>
            </a:r>
            <a:r>
              <a:rPr lang="zh-CN" altLang="en-US" dirty="0"/>
              <a:t>的值为</a:t>
            </a:r>
            <a:r>
              <a:rPr lang="en-US" altLang="zh-CN" dirty="0"/>
              <a:t>n</a:t>
            </a:r>
            <a:r>
              <a:rPr lang="zh-CN" altLang="en-US" dirty="0"/>
              <a:t>，转</a:t>
            </a:r>
            <a:r>
              <a:rPr lang="en-US" altLang="zh-CN" dirty="0"/>
              <a:t>4</a:t>
            </a:r>
          </a:p>
          <a:p>
            <a:pPr marL="914400" lvl="1" indent="-457200">
              <a:lnSpc>
                <a:spcPct val="90000"/>
              </a:lnSpc>
              <a:buFontTx/>
              <a:buAutoNum type="arabicPeriod"/>
            </a:pPr>
            <a:r>
              <a:rPr lang="zh-CN" altLang="en-US" dirty="0"/>
              <a:t>如果当前四元式是</a:t>
            </a:r>
            <a:r>
              <a:rPr lang="en-US" altLang="zh-CN" dirty="0"/>
              <a:t>1</a:t>
            </a:r>
            <a:r>
              <a:rPr lang="zh-CN" altLang="en-US" dirty="0"/>
              <a:t>型，则转</a:t>
            </a:r>
            <a:r>
              <a:rPr lang="en-US" altLang="zh-CN" dirty="0"/>
              <a:t>2(1)</a:t>
            </a:r>
          </a:p>
          <a:p>
            <a:pPr marL="914400" lvl="1" indent="-457200">
              <a:lnSpc>
                <a:spcPct val="90000"/>
              </a:lnSpc>
              <a:buFontTx/>
              <a:buAutoNum type="arabicPeriod"/>
            </a:pPr>
            <a:r>
              <a:rPr lang="zh-CN" altLang="en-US" dirty="0"/>
              <a:t>如果当前四元式是</a:t>
            </a:r>
            <a:r>
              <a:rPr lang="en-US" altLang="zh-CN" dirty="0"/>
              <a:t>2</a:t>
            </a:r>
            <a:r>
              <a:rPr lang="zh-CN" altLang="en-US" dirty="0"/>
              <a:t>型，则：如果</a:t>
            </a:r>
            <a:r>
              <a:rPr lang="en-US" altLang="zh-CN" dirty="0"/>
              <a:t>NODE(C)</a:t>
            </a:r>
            <a:r>
              <a:rPr lang="zh-CN" altLang="en-US" dirty="0"/>
              <a:t>无定义，则构造一标记为</a:t>
            </a:r>
            <a:r>
              <a:rPr lang="en-US" altLang="zh-CN" dirty="0"/>
              <a:t>C</a:t>
            </a:r>
            <a:r>
              <a:rPr lang="zh-CN" altLang="en-US" dirty="0"/>
              <a:t>的叶结点并定义</a:t>
            </a:r>
            <a:r>
              <a:rPr lang="en-US" altLang="zh-CN" dirty="0"/>
              <a:t>NODE(C)</a:t>
            </a:r>
            <a:r>
              <a:rPr lang="zh-CN" altLang="en-US" dirty="0"/>
              <a:t>为这个结点；转</a:t>
            </a:r>
            <a:r>
              <a:rPr lang="en-US" altLang="zh-CN" dirty="0"/>
              <a:t>2(3)</a:t>
            </a:r>
          </a:p>
        </p:txBody>
      </p:sp>
      <p:sp>
        <p:nvSpPr>
          <p:cNvPr id="6"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7" name="灯片编号占位符 5"/>
          <p:cNvSpPr>
            <a:spLocks noGrp="1"/>
          </p:cNvSpPr>
          <p:nvPr>
            <p:ph type="sldNum" sz="quarter" idx="12"/>
          </p:nvPr>
        </p:nvSpPr>
        <p:spPr/>
        <p:txBody>
          <a:bodyPr/>
          <a:lstStyle/>
          <a:p>
            <a:fld id="{65EA4658-EE58-440E-9BBB-B3C48637C20C}" type="slidenum">
              <a:rPr lang="en-US" altLang="zh-CN"/>
              <a:pPr/>
              <a:t>55</a:t>
            </a:fld>
            <a:endParaRPr lang="en-US" altLang="zh-CN"/>
          </a:p>
        </p:txBody>
      </p:sp>
      <p:sp>
        <p:nvSpPr>
          <p:cNvPr id="679940" name="Oval 4">
            <a:hlinkClick r:id="rId2" action="ppaction://hlinksldjump"/>
          </p:cNvPr>
          <p:cNvSpPr>
            <a:spLocks noChangeAspect="1" noChangeArrowheads="1"/>
          </p:cNvSpPr>
          <p:nvPr/>
        </p:nvSpPr>
        <p:spPr bwMode="auto">
          <a:xfrm>
            <a:off x="7380288" y="1196975"/>
            <a:ext cx="576262" cy="576263"/>
          </a:xfrm>
          <a:prstGeom prst="ellipse">
            <a:avLst/>
          </a:prstGeom>
          <a:solidFill>
            <a:srgbClr val="FFED9F">
              <a:alpha val="50000"/>
            </a:srgbClr>
          </a:solidFill>
          <a:ln w="9525">
            <a:noFill/>
            <a:round/>
            <a:headEnd/>
            <a:tailEnd/>
          </a:ln>
          <a:effectLst>
            <a:outerShdw dist="107763" dir="18900000" algn="ctr" rotWithShape="0">
              <a:srgbClr val="CCCCFF">
                <a:alpha val="50000"/>
              </a:srgbClr>
            </a:outerShdw>
          </a:effectLst>
        </p:spPr>
        <p:txBody>
          <a:bodyPr wrap="none" anchor="ctr"/>
          <a:lstStyle/>
          <a:p>
            <a:r>
              <a:rPr lang="en-US" altLang="zh-CN" sz="1800">
                <a:latin typeface="Arial" charset="0"/>
                <a:ea typeface="宋体" charset="-122"/>
              </a:rPr>
              <a:t>DAG</a:t>
            </a:r>
          </a:p>
        </p:txBody>
      </p:sp>
    </p:spTree>
    <p:extLst>
      <p:ext uri="{BB962C8B-B14F-4D97-AF65-F5344CB8AC3E}">
        <p14:creationId xmlns:p14="http://schemas.microsoft.com/office/powerpoint/2010/main" val="373868838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idx="1"/>
          </p:nvPr>
        </p:nvSpPr>
        <p:spPr>
          <a:xfrm>
            <a:off x="468313" y="692150"/>
            <a:ext cx="8424862" cy="5689600"/>
          </a:xfrm>
        </p:spPr>
        <p:txBody>
          <a:bodyPr/>
          <a:lstStyle/>
          <a:p>
            <a:pPr marL="457200" indent="-457200">
              <a:lnSpc>
                <a:spcPct val="90000"/>
              </a:lnSpc>
            </a:pPr>
            <a:r>
              <a:rPr lang="zh-CN" altLang="en-US" dirty="0">
                <a:solidFill>
                  <a:srgbClr val="FF0000"/>
                </a:solidFill>
                <a:effectLst>
                  <a:outerShdw blurRad="38100" dist="38100" dir="2700000" algn="tl">
                    <a:srgbClr val="000000"/>
                  </a:outerShdw>
                </a:effectLst>
                <a:latin typeface="黑体" pitchFamily="2" charset="-122"/>
                <a:ea typeface="黑体" pitchFamily="2" charset="-122"/>
              </a:rPr>
              <a:t>第二步骤  </a:t>
            </a:r>
            <a:r>
              <a:rPr lang="en-US" altLang="zh-CN" i="1" dirty="0">
                <a:solidFill>
                  <a:srgbClr val="008000"/>
                </a:solidFill>
                <a:effectLst>
                  <a:outerShdw blurRad="38100" dist="38100" dir="2700000" algn="tl">
                    <a:srgbClr val="000000"/>
                  </a:outerShdw>
                </a:effectLst>
              </a:rPr>
              <a:t>——</a:t>
            </a:r>
            <a:r>
              <a:rPr lang="zh-CN" altLang="en-US" i="1" dirty="0">
                <a:solidFill>
                  <a:srgbClr val="008000"/>
                </a:solidFill>
                <a:effectLst>
                  <a:outerShdw blurRad="38100" dist="38100" dir="2700000" algn="tl">
                    <a:srgbClr val="000000"/>
                  </a:outerShdw>
                </a:effectLst>
              </a:rPr>
              <a:t>对</a:t>
            </a:r>
            <a:r>
              <a:rPr lang="en-US" altLang="zh-CN" i="1" dirty="0">
                <a:solidFill>
                  <a:srgbClr val="008000"/>
                </a:solidFill>
                <a:effectLst>
                  <a:outerShdw blurRad="38100" dist="38100" dir="2700000" algn="tl">
                    <a:srgbClr val="000000"/>
                  </a:outerShdw>
                </a:effectLst>
              </a:rPr>
              <a:t>1</a:t>
            </a:r>
            <a:r>
              <a:rPr lang="zh-CN" altLang="en-US" i="1" dirty="0">
                <a:solidFill>
                  <a:srgbClr val="008000"/>
                </a:solidFill>
                <a:effectLst>
                  <a:outerShdw blurRad="38100" dist="38100" dir="2700000" algn="tl">
                    <a:srgbClr val="000000"/>
                  </a:outerShdw>
                </a:effectLst>
              </a:rPr>
              <a:t>、</a:t>
            </a:r>
            <a:r>
              <a:rPr lang="en-US" altLang="zh-CN" i="1" dirty="0">
                <a:solidFill>
                  <a:srgbClr val="008000"/>
                </a:solidFill>
                <a:effectLst>
                  <a:outerShdw blurRad="38100" dist="38100" dir="2700000" algn="tl">
                    <a:srgbClr val="000000"/>
                  </a:outerShdw>
                </a:effectLst>
              </a:rPr>
              <a:t>2</a:t>
            </a:r>
            <a:r>
              <a:rPr lang="zh-CN" altLang="en-US" i="1" dirty="0">
                <a:solidFill>
                  <a:srgbClr val="008000"/>
                </a:solidFill>
                <a:effectLst>
                  <a:outerShdw blurRad="38100" dist="38100" dir="2700000" algn="tl">
                    <a:srgbClr val="000000"/>
                  </a:outerShdw>
                </a:effectLst>
              </a:rPr>
              <a:t>型四元式，且叶结点为常数的处理</a:t>
            </a:r>
          </a:p>
          <a:p>
            <a:pPr marL="838200" lvl="1" indent="-381000">
              <a:lnSpc>
                <a:spcPct val="90000"/>
              </a:lnSpc>
              <a:buFontTx/>
              <a:buAutoNum type="arabicPeriod"/>
            </a:pPr>
            <a:r>
              <a:rPr lang="zh-CN" altLang="en-US" sz="2400" dirty="0"/>
              <a:t>如果</a:t>
            </a:r>
            <a:r>
              <a:rPr lang="en-US" altLang="zh-CN" sz="2400" dirty="0"/>
              <a:t>NODE(B)</a:t>
            </a:r>
            <a:r>
              <a:rPr lang="zh-CN" altLang="en-US" sz="2400" dirty="0"/>
              <a:t>是标记为常数的叶结点 ，则转下，否则转</a:t>
            </a:r>
            <a:r>
              <a:rPr lang="en-US" altLang="zh-CN" sz="2400" dirty="0"/>
              <a:t>3(1)</a:t>
            </a:r>
          </a:p>
          <a:p>
            <a:pPr marL="838200" lvl="1" indent="-381000">
              <a:lnSpc>
                <a:spcPct val="90000"/>
              </a:lnSpc>
              <a:buFontTx/>
              <a:buAutoNum type="arabicPeriod"/>
            </a:pPr>
            <a:r>
              <a:rPr lang="zh-CN" altLang="en-US" sz="2400" dirty="0"/>
              <a:t>执行</a:t>
            </a:r>
            <a:r>
              <a:rPr lang="en-US" altLang="zh-CN" sz="2400" dirty="0"/>
              <a:t>op B(</a:t>
            </a:r>
            <a:r>
              <a:rPr lang="zh-CN" altLang="en-US" sz="2400" dirty="0">
                <a:solidFill>
                  <a:srgbClr val="0070C0"/>
                </a:solidFill>
              </a:rPr>
              <a:t>即合并已知量</a:t>
            </a:r>
            <a:r>
              <a:rPr lang="en-US" altLang="zh-CN" sz="2400" dirty="0"/>
              <a:t>)</a:t>
            </a:r>
            <a:r>
              <a:rPr lang="zh-CN" altLang="en-US" sz="2400" dirty="0"/>
              <a:t>，令得到的新常数为</a:t>
            </a:r>
            <a:r>
              <a:rPr lang="en-US" altLang="zh-CN" sz="2400" dirty="0"/>
              <a:t>P</a:t>
            </a:r>
            <a:r>
              <a:rPr lang="zh-CN" altLang="en-US" sz="2400" dirty="0"/>
              <a:t>。如果</a:t>
            </a:r>
            <a:r>
              <a:rPr lang="en-US" altLang="zh-CN" sz="2400" dirty="0"/>
              <a:t>NODE(B)</a:t>
            </a:r>
            <a:r>
              <a:rPr lang="zh-CN" altLang="en-US" sz="2400" dirty="0"/>
              <a:t>是处理当前四元式时新构造出来的结点，则删除它。如果</a:t>
            </a:r>
            <a:r>
              <a:rPr lang="en-US" altLang="zh-CN" sz="2400" dirty="0"/>
              <a:t>NODE(P)</a:t>
            </a:r>
            <a:r>
              <a:rPr lang="zh-CN" altLang="en-US" sz="2400" dirty="0"/>
              <a:t>无定义，则构造一用</a:t>
            </a:r>
            <a:r>
              <a:rPr lang="en-US" altLang="zh-CN" sz="2400" dirty="0"/>
              <a:t>P</a:t>
            </a:r>
            <a:r>
              <a:rPr lang="zh-CN" altLang="en-US" sz="2400" dirty="0"/>
              <a:t>做标记的叶结点</a:t>
            </a:r>
            <a:r>
              <a:rPr lang="en-US" altLang="zh-CN" sz="2400" dirty="0"/>
              <a:t>n</a:t>
            </a:r>
            <a:r>
              <a:rPr lang="zh-CN" altLang="en-US" sz="2400" dirty="0"/>
              <a:t>。置</a:t>
            </a:r>
            <a:r>
              <a:rPr lang="en-US" altLang="zh-CN" sz="2400" dirty="0"/>
              <a:t>NODE(P)=n</a:t>
            </a:r>
            <a:r>
              <a:rPr lang="zh-CN" altLang="en-US" sz="2400" dirty="0"/>
              <a:t>，转</a:t>
            </a:r>
            <a:r>
              <a:rPr lang="en-US" altLang="zh-CN" sz="2400" dirty="0"/>
              <a:t>4</a:t>
            </a:r>
          </a:p>
          <a:p>
            <a:pPr marL="838200" lvl="1" indent="-381000">
              <a:lnSpc>
                <a:spcPct val="90000"/>
              </a:lnSpc>
              <a:spcBef>
                <a:spcPct val="100000"/>
              </a:spcBef>
              <a:buFontTx/>
              <a:buAutoNum type="arabicPeriod"/>
            </a:pPr>
            <a:r>
              <a:rPr lang="zh-CN" altLang="en-US" sz="2400" dirty="0"/>
              <a:t>如果</a:t>
            </a:r>
            <a:r>
              <a:rPr lang="en-US" altLang="zh-CN" sz="2400" dirty="0"/>
              <a:t>NODE(B)</a:t>
            </a:r>
            <a:r>
              <a:rPr lang="zh-CN" altLang="en-US" sz="2400" dirty="0"/>
              <a:t>和</a:t>
            </a:r>
            <a:r>
              <a:rPr lang="en-US" altLang="zh-CN" sz="2400" dirty="0"/>
              <a:t>NODE(C)</a:t>
            </a:r>
            <a:r>
              <a:rPr lang="zh-CN" altLang="en-US" sz="2400" dirty="0"/>
              <a:t>都是标记为常数的叶结点，则转下，否则转</a:t>
            </a:r>
            <a:r>
              <a:rPr lang="en-US" altLang="zh-CN" sz="2400" dirty="0"/>
              <a:t>3(2)</a:t>
            </a:r>
          </a:p>
          <a:p>
            <a:pPr marL="838200" lvl="1" indent="-381000">
              <a:lnSpc>
                <a:spcPct val="90000"/>
              </a:lnSpc>
              <a:buFontTx/>
              <a:buAutoNum type="arabicPeriod"/>
            </a:pPr>
            <a:r>
              <a:rPr lang="zh-CN" altLang="en-US" sz="2400" dirty="0"/>
              <a:t>执行</a:t>
            </a:r>
            <a:r>
              <a:rPr lang="en-US" altLang="zh-CN" sz="2400" dirty="0"/>
              <a:t>B op C(</a:t>
            </a:r>
            <a:r>
              <a:rPr lang="zh-CN" altLang="en-US" dirty="0">
                <a:solidFill>
                  <a:srgbClr val="0070C0"/>
                </a:solidFill>
              </a:rPr>
              <a:t>即合并已知量</a:t>
            </a:r>
            <a:r>
              <a:rPr lang="en-US" altLang="zh-CN" sz="2400" dirty="0"/>
              <a:t>)</a:t>
            </a:r>
            <a:r>
              <a:rPr lang="zh-CN" altLang="en-US" sz="2400" dirty="0"/>
              <a:t>，令得到的新常数为</a:t>
            </a:r>
            <a:r>
              <a:rPr lang="en-US" altLang="zh-CN" sz="2400" dirty="0"/>
              <a:t>P</a:t>
            </a:r>
            <a:r>
              <a:rPr lang="zh-CN" altLang="en-US" sz="2400" dirty="0"/>
              <a:t>。如果</a:t>
            </a:r>
            <a:r>
              <a:rPr lang="en-US" altLang="zh-CN" sz="2400" dirty="0"/>
              <a:t>NODE(B)</a:t>
            </a:r>
            <a:r>
              <a:rPr lang="zh-CN" altLang="en-US" sz="2400" dirty="0"/>
              <a:t>或</a:t>
            </a:r>
            <a:r>
              <a:rPr lang="en-US" altLang="zh-CN" sz="2400" dirty="0"/>
              <a:t>NODE(C)</a:t>
            </a:r>
            <a:r>
              <a:rPr lang="zh-CN" altLang="en-US" sz="2400" dirty="0"/>
              <a:t>是处理当前四元式时新构造出来的结点，则删除它。如果</a:t>
            </a:r>
            <a:r>
              <a:rPr lang="en-US" altLang="zh-CN" sz="2400" dirty="0"/>
              <a:t>NODE(P)</a:t>
            </a:r>
            <a:r>
              <a:rPr lang="zh-CN" altLang="en-US" sz="2400" dirty="0"/>
              <a:t>无定义，则构造一用</a:t>
            </a:r>
            <a:r>
              <a:rPr lang="en-US" altLang="zh-CN" sz="2400" dirty="0"/>
              <a:t>P</a:t>
            </a:r>
            <a:r>
              <a:rPr lang="zh-CN" altLang="en-US" sz="2400" dirty="0"/>
              <a:t>做标记的叶结点</a:t>
            </a:r>
            <a:r>
              <a:rPr lang="en-US" altLang="zh-CN" sz="2400" dirty="0"/>
              <a:t>n</a:t>
            </a:r>
            <a:r>
              <a:rPr lang="zh-CN" altLang="en-US" sz="2400" dirty="0"/>
              <a:t>。置</a:t>
            </a:r>
            <a:r>
              <a:rPr lang="en-US" altLang="zh-CN" sz="2400" dirty="0"/>
              <a:t>NODE(P)=n</a:t>
            </a:r>
            <a:r>
              <a:rPr lang="zh-CN" altLang="en-US" sz="2400" dirty="0"/>
              <a:t>，转</a:t>
            </a:r>
            <a:r>
              <a:rPr lang="en-US" altLang="zh-CN" sz="2400" dirty="0"/>
              <a:t>4</a:t>
            </a:r>
          </a:p>
        </p:txBody>
      </p:sp>
      <p:sp>
        <p:nvSpPr>
          <p:cNvPr id="6"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7" name="灯片编号占位符 5"/>
          <p:cNvSpPr>
            <a:spLocks noGrp="1"/>
          </p:cNvSpPr>
          <p:nvPr>
            <p:ph type="sldNum" sz="quarter" idx="12"/>
          </p:nvPr>
        </p:nvSpPr>
        <p:spPr/>
        <p:txBody>
          <a:bodyPr/>
          <a:lstStyle/>
          <a:p>
            <a:fld id="{B0F2394F-6896-4A0E-8E7F-9624A76D6519}" type="slidenum">
              <a:rPr lang="en-US" altLang="zh-CN"/>
              <a:pPr/>
              <a:t>56</a:t>
            </a:fld>
            <a:endParaRPr lang="en-US" altLang="zh-CN"/>
          </a:p>
        </p:txBody>
      </p:sp>
      <p:sp>
        <p:nvSpPr>
          <p:cNvPr id="680963" name="Line 3"/>
          <p:cNvSpPr>
            <a:spLocks noChangeShapeType="1"/>
          </p:cNvSpPr>
          <p:nvPr/>
        </p:nvSpPr>
        <p:spPr bwMode="auto">
          <a:xfrm>
            <a:off x="539750" y="3911600"/>
            <a:ext cx="8280400" cy="0"/>
          </a:xfrm>
          <a:prstGeom prst="line">
            <a:avLst/>
          </a:prstGeom>
          <a:noFill/>
          <a:ln w="28575">
            <a:solidFill>
              <a:schemeClr val="tx1"/>
            </a:solidFill>
            <a:round/>
            <a:headEnd/>
            <a:tailEnd/>
          </a:ln>
          <a:effectLst/>
        </p:spPr>
        <p:txBody>
          <a:bodyPr wrap="none" anchor="ctr"/>
          <a:lstStyle/>
          <a:p>
            <a:endParaRPr lang="zh-CN" altLang="en-US"/>
          </a:p>
        </p:txBody>
      </p:sp>
      <p:sp>
        <p:nvSpPr>
          <p:cNvPr id="680964" name="Oval 4">
            <a:hlinkClick r:id="rId2" action="ppaction://hlinksldjump"/>
          </p:cNvPr>
          <p:cNvSpPr>
            <a:spLocks noChangeAspect="1" noChangeArrowheads="1"/>
          </p:cNvSpPr>
          <p:nvPr/>
        </p:nvSpPr>
        <p:spPr bwMode="auto">
          <a:xfrm>
            <a:off x="7380288" y="1196975"/>
            <a:ext cx="576262" cy="576263"/>
          </a:xfrm>
          <a:prstGeom prst="ellipse">
            <a:avLst/>
          </a:prstGeom>
          <a:solidFill>
            <a:srgbClr val="FFED9F">
              <a:alpha val="50000"/>
            </a:srgbClr>
          </a:solidFill>
          <a:ln w="9525">
            <a:noFill/>
            <a:round/>
            <a:headEnd/>
            <a:tailEnd/>
          </a:ln>
          <a:effectLst>
            <a:outerShdw dist="107763" dir="18900000" algn="ctr" rotWithShape="0">
              <a:srgbClr val="CCCCFF">
                <a:alpha val="50000"/>
              </a:srgbClr>
            </a:outerShdw>
          </a:effectLst>
        </p:spPr>
        <p:txBody>
          <a:bodyPr wrap="none" anchor="ctr"/>
          <a:lstStyle/>
          <a:p>
            <a:r>
              <a:rPr lang="en-US" altLang="zh-CN" sz="1800" dirty="0">
                <a:latin typeface="Arial" charset="0"/>
                <a:ea typeface="宋体" charset="-122"/>
              </a:rPr>
              <a:t>DAG</a:t>
            </a:r>
          </a:p>
        </p:txBody>
      </p:sp>
    </p:spTree>
    <p:extLst>
      <p:ext uri="{BB962C8B-B14F-4D97-AF65-F5344CB8AC3E}">
        <p14:creationId xmlns:p14="http://schemas.microsoft.com/office/powerpoint/2010/main" val="325207300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idx="1"/>
          </p:nvPr>
        </p:nvSpPr>
        <p:spPr>
          <a:xfrm>
            <a:off x="468313" y="1412875"/>
            <a:ext cx="8424862" cy="4670425"/>
          </a:xfrm>
        </p:spPr>
        <p:txBody>
          <a:bodyPr/>
          <a:lstStyle/>
          <a:p>
            <a:pPr marL="533400" indent="-533400">
              <a:lnSpc>
                <a:spcPct val="90000"/>
              </a:lnSpc>
            </a:pPr>
            <a:r>
              <a:rPr lang="zh-CN" altLang="en-US" dirty="0">
                <a:solidFill>
                  <a:srgbClr val="FF0000"/>
                </a:solidFill>
                <a:effectLst>
                  <a:outerShdw blurRad="38100" dist="38100" dir="2700000" algn="tl">
                    <a:srgbClr val="000000"/>
                  </a:outerShdw>
                </a:effectLst>
                <a:latin typeface="黑体" pitchFamily="2" charset="-122"/>
                <a:ea typeface="黑体" pitchFamily="2" charset="-122"/>
              </a:rPr>
              <a:t>第三步骤 </a:t>
            </a:r>
            <a:r>
              <a:rPr lang="en-US" altLang="zh-CN" i="1" dirty="0">
                <a:solidFill>
                  <a:srgbClr val="008000"/>
                </a:solidFill>
                <a:effectLst>
                  <a:outerShdw blurRad="38100" dist="38100" dir="2700000" algn="tl">
                    <a:srgbClr val="000000"/>
                  </a:outerShdw>
                </a:effectLst>
              </a:rPr>
              <a:t>——</a:t>
            </a:r>
            <a:r>
              <a:rPr lang="zh-CN" altLang="en-US" i="1" dirty="0">
                <a:solidFill>
                  <a:srgbClr val="008000"/>
                </a:solidFill>
                <a:effectLst>
                  <a:outerShdw blurRad="38100" dist="38100" dir="2700000" algn="tl">
                    <a:srgbClr val="000000"/>
                  </a:outerShdw>
                </a:effectLst>
              </a:rPr>
              <a:t>对</a:t>
            </a:r>
            <a:r>
              <a:rPr lang="en-US" altLang="zh-CN" i="1" dirty="0">
                <a:solidFill>
                  <a:srgbClr val="008000"/>
                </a:solidFill>
                <a:effectLst>
                  <a:outerShdw blurRad="38100" dist="38100" dir="2700000" algn="tl">
                    <a:srgbClr val="000000"/>
                  </a:outerShdw>
                </a:effectLst>
              </a:rPr>
              <a:t>1</a:t>
            </a:r>
            <a:r>
              <a:rPr lang="zh-CN" altLang="en-US" i="1" dirty="0">
                <a:solidFill>
                  <a:srgbClr val="008000"/>
                </a:solidFill>
                <a:effectLst>
                  <a:outerShdw blurRad="38100" dist="38100" dir="2700000" algn="tl">
                    <a:srgbClr val="000000"/>
                  </a:outerShdw>
                </a:effectLst>
              </a:rPr>
              <a:t>、</a:t>
            </a:r>
            <a:r>
              <a:rPr lang="en-US" altLang="zh-CN" i="1" dirty="0">
                <a:solidFill>
                  <a:srgbClr val="008000"/>
                </a:solidFill>
                <a:effectLst>
                  <a:outerShdw blurRad="38100" dist="38100" dir="2700000" algn="tl">
                    <a:srgbClr val="000000"/>
                  </a:outerShdw>
                </a:effectLst>
              </a:rPr>
              <a:t>2</a:t>
            </a:r>
            <a:r>
              <a:rPr lang="zh-CN" altLang="en-US" i="1" dirty="0">
                <a:solidFill>
                  <a:srgbClr val="008000"/>
                </a:solidFill>
                <a:effectLst>
                  <a:outerShdw blurRad="38100" dist="38100" dir="2700000" algn="tl">
                    <a:srgbClr val="000000"/>
                  </a:outerShdw>
                </a:effectLst>
              </a:rPr>
              <a:t>型四元式，且叶结点为非常数的处理</a:t>
            </a:r>
          </a:p>
          <a:p>
            <a:pPr marL="914400" lvl="1" indent="-457200">
              <a:lnSpc>
                <a:spcPct val="90000"/>
              </a:lnSpc>
              <a:buFontTx/>
              <a:buAutoNum type="arabicPeriod"/>
            </a:pPr>
            <a:r>
              <a:rPr lang="zh-CN" altLang="en-US" sz="2400" dirty="0"/>
              <a:t>检查</a:t>
            </a:r>
            <a:r>
              <a:rPr lang="en-US" altLang="zh-CN" sz="2400" dirty="0"/>
              <a:t>DAG</a:t>
            </a:r>
            <a:r>
              <a:rPr lang="zh-CN" altLang="en-US" sz="2400" dirty="0"/>
              <a:t>中是否已有一结点，其唯一后继为</a:t>
            </a:r>
            <a:r>
              <a:rPr lang="en-US" altLang="zh-CN" sz="2400" dirty="0"/>
              <a:t>NODE(B)</a:t>
            </a:r>
            <a:r>
              <a:rPr lang="zh-CN" altLang="en-US" sz="2400" dirty="0"/>
              <a:t>，且标记为</a:t>
            </a:r>
            <a:r>
              <a:rPr lang="en-US" altLang="zh-CN" sz="2400" dirty="0"/>
              <a:t>op(</a:t>
            </a:r>
            <a:r>
              <a:rPr lang="zh-CN" altLang="en-US" sz="2400" dirty="0">
                <a:solidFill>
                  <a:srgbClr val="0070C0"/>
                </a:solidFill>
              </a:rPr>
              <a:t>即找公共子表达式</a:t>
            </a:r>
            <a:r>
              <a:rPr lang="en-US" altLang="zh-CN" sz="2400" dirty="0"/>
              <a:t>)</a:t>
            </a:r>
            <a:r>
              <a:rPr lang="zh-CN" altLang="en-US" sz="2400" dirty="0"/>
              <a:t>。如果没有，则构造该结点</a:t>
            </a:r>
            <a:r>
              <a:rPr lang="en-US" altLang="zh-CN" sz="2400" dirty="0"/>
              <a:t>n</a:t>
            </a:r>
            <a:r>
              <a:rPr lang="zh-CN" altLang="en-US" sz="2400" dirty="0"/>
              <a:t>，否则就把已有的结点作为它的结点并设该结点为</a:t>
            </a:r>
            <a:r>
              <a:rPr lang="en-US" altLang="zh-CN" sz="2400" dirty="0"/>
              <a:t>n</a:t>
            </a:r>
            <a:r>
              <a:rPr lang="zh-CN" altLang="en-US" sz="2400" dirty="0"/>
              <a:t>，转</a:t>
            </a:r>
            <a:r>
              <a:rPr lang="en-US" altLang="zh-CN" sz="2400" dirty="0"/>
              <a:t>4</a:t>
            </a:r>
          </a:p>
          <a:p>
            <a:pPr marL="914400" lvl="1" indent="-457200">
              <a:lnSpc>
                <a:spcPct val="90000"/>
              </a:lnSpc>
              <a:buFontTx/>
              <a:buAutoNum type="arabicPeriod"/>
            </a:pPr>
            <a:r>
              <a:rPr lang="zh-CN" altLang="en-US" sz="2400" dirty="0"/>
              <a:t>检查中</a:t>
            </a:r>
            <a:r>
              <a:rPr lang="en-US" altLang="zh-CN" sz="2400" dirty="0"/>
              <a:t>DAG</a:t>
            </a:r>
            <a:r>
              <a:rPr lang="zh-CN" altLang="en-US" sz="2400" dirty="0"/>
              <a:t>中是否已有一结点，其左后继为</a:t>
            </a:r>
            <a:r>
              <a:rPr lang="en-US" altLang="zh-CN" sz="2400" dirty="0"/>
              <a:t>NODE(B)</a:t>
            </a:r>
            <a:r>
              <a:rPr lang="zh-CN" altLang="en-US" sz="2400" dirty="0"/>
              <a:t>，其右后继为</a:t>
            </a:r>
            <a:r>
              <a:rPr lang="en-US" altLang="zh-CN" sz="2400" dirty="0"/>
              <a:t>NODE(C)</a:t>
            </a:r>
            <a:r>
              <a:rPr lang="zh-CN" altLang="en-US" sz="2400" dirty="0"/>
              <a:t>，且标记为</a:t>
            </a:r>
            <a:r>
              <a:rPr lang="en-US" altLang="zh-CN" sz="2400" dirty="0"/>
              <a:t>op(</a:t>
            </a:r>
            <a:r>
              <a:rPr lang="zh-CN" altLang="en-US" sz="2400" dirty="0">
                <a:solidFill>
                  <a:srgbClr val="0070C0"/>
                </a:solidFill>
              </a:rPr>
              <a:t>即找公共子表达式</a:t>
            </a:r>
            <a:r>
              <a:rPr lang="en-US" altLang="zh-CN" sz="2400" dirty="0"/>
              <a:t>)</a:t>
            </a:r>
            <a:r>
              <a:rPr lang="zh-CN" altLang="en-US" sz="2400" dirty="0"/>
              <a:t>。如果没有，则构造该结点</a:t>
            </a:r>
            <a:r>
              <a:rPr lang="en-US" altLang="zh-CN" sz="2400" dirty="0"/>
              <a:t>n</a:t>
            </a:r>
            <a:r>
              <a:rPr lang="zh-CN" altLang="en-US" sz="2400" dirty="0"/>
              <a:t>，否则就把已有的结点作为它的结点并设该结点为</a:t>
            </a:r>
            <a:r>
              <a:rPr lang="en-US" altLang="zh-CN" sz="2400" dirty="0"/>
              <a:t>n</a:t>
            </a:r>
            <a:r>
              <a:rPr lang="zh-CN" altLang="en-US" sz="2400" dirty="0"/>
              <a:t>，转</a:t>
            </a:r>
            <a:r>
              <a:rPr lang="en-US" altLang="zh-CN" sz="2400" dirty="0"/>
              <a:t>4</a:t>
            </a:r>
          </a:p>
        </p:txBody>
      </p:sp>
      <p:sp>
        <p:nvSpPr>
          <p:cNvPr id="5"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 name="灯片编号占位符 5"/>
          <p:cNvSpPr>
            <a:spLocks noGrp="1"/>
          </p:cNvSpPr>
          <p:nvPr>
            <p:ph type="sldNum" sz="quarter" idx="12"/>
          </p:nvPr>
        </p:nvSpPr>
        <p:spPr/>
        <p:txBody>
          <a:bodyPr/>
          <a:lstStyle/>
          <a:p>
            <a:fld id="{80BD648A-23D1-42E0-BD04-5D0D024EA3F2}" type="slidenum">
              <a:rPr lang="en-US" altLang="zh-CN"/>
              <a:pPr/>
              <a:t>57</a:t>
            </a:fld>
            <a:endParaRPr lang="en-US" altLang="zh-CN"/>
          </a:p>
        </p:txBody>
      </p:sp>
      <p:sp>
        <p:nvSpPr>
          <p:cNvPr id="681987" name="Oval 3">
            <a:hlinkClick r:id="rId2" action="ppaction://hlinksldjump"/>
          </p:cNvPr>
          <p:cNvSpPr>
            <a:spLocks noChangeAspect="1" noChangeArrowheads="1"/>
          </p:cNvSpPr>
          <p:nvPr/>
        </p:nvSpPr>
        <p:spPr bwMode="auto">
          <a:xfrm>
            <a:off x="7380288" y="1196975"/>
            <a:ext cx="576262" cy="576263"/>
          </a:xfrm>
          <a:prstGeom prst="ellipse">
            <a:avLst/>
          </a:prstGeom>
          <a:solidFill>
            <a:srgbClr val="FFED9F">
              <a:alpha val="50000"/>
            </a:srgbClr>
          </a:solidFill>
          <a:ln w="9525">
            <a:noFill/>
            <a:round/>
            <a:headEnd/>
            <a:tailEnd/>
          </a:ln>
          <a:effectLst>
            <a:outerShdw dist="107763" dir="18900000" algn="ctr" rotWithShape="0">
              <a:srgbClr val="CCCCFF">
                <a:alpha val="50000"/>
              </a:srgbClr>
            </a:outerShdw>
          </a:effectLst>
        </p:spPr>
        <p:txBody>
          <a:bodyPr wrap="none" anchor="ctr"/>
          <a:lstStyle/>
          <a:p>
            <a:r>
              <a:rPr lang="en-US" altLang="zh-CN" sz="1800" dirty="0">
                <a:latin typeface="Arial" charset="0"/>
                <a:ea typeface="宋体" charset="-122"/>
              </a:rPr>
              <a:t>DAG</a:t>
            </a:r>
          </a:p>
        </p:txBody>
      </p:sp>
    </p:spTree>
    <p:extLst>
      <p:ext uri="{BB962C8B-B14F-4D97-AF65-F5344CB8AC3E}">
        <p14:creationId xmlns:p14="http://schemas.microsoft.com/office/powerpoint/2010/main" val="19126452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idx="1"/>
          </p:nvPr>
        </p:nvSpPr>
        <p:spPr/>
        <p:txBody>
          <a:bodyPr/>
          <a:lstStyle/>
          <a:p>
            <a:r>
              <a:rPr lang="zh-CN" altLang="en-US" dirty="0">
                <a:solidFill>
                  <a:srgbClr val="FF0000"/>
                </a:solidFill>
                <a:effectLst>
                  <a:outerShdw blurRad="38100" dist="38100" dir="2700000" algn="tl">
                    <a:srgbClr val="000000"/>
                  </a:outerShdw>
                </a:effectLst>
                <a:latin typeface="黑体" pitchFamily="2" charset="-122"/>
                <a:ea typeface="黑体" pitchFamily="2" charset="-122"/>
              </a:rPr>
              <a:t>第四步骤</a:t>
            </a:r>
            <a:r>
              <a:rPr lang="zh-CN" altLang="en-US" dirty="0"/>
              <a:t>  </a:t>
            </a:r>
            <a:r>
              <a:rPr lang="en-US" altLang="zh-CN" i="1" dirty="0">
                <a:solidFill>
                  <a:srgbClr val="008000"/>
                </a:solidFill>
                <a:effectLst>
                  <a:outerShdw blurRad="38100" dist="38100" dir="2700000" algn="tl">
                    <a:srgbClr val="000000"/>
                  </a:outerShdw>
                </a:effectLst>
              </a:rPr>
              <a:t>——</a:t>
            </a:r>
            <a:r>
              <a:rPr lang="zh-CN" altLang="en-US" i="1" dirty="0">
                <a:solidFill>
                  <a:srgbClr val="008000"/>
                </a:solidFill>
                <a:effectLst>
                  <a:outerShdw blurRad="38100" dist="38100" dir="2700000" algn="tl">
                    <a:srgbClr val="000000"/>
                  </a:outerShdw>
                </a:effectLst>
              </a:rPr>
              <a:t>附加标记处理</a:t>
            </a:r>
          </a:p>
          <a:p>
            <a:pPr lvl="1"/>
            <a:r>
              <a:rPr lang="zh-CN" altLang="en-US" sz="2400" dirty="0"/>
              <a:t>如果</a:t>
            </a:r>
            <a:r>
              <a:rPr lang="en-US" altLang="zh-CN" sz="2400" dirty="0"/>
              <a:t>NODE(A)</a:t>
            </a:r>
            <a:r>
              <a:rPr lang="zh-CN" altLang="en-US" sz="2400" dirty="0"/>
              <a:t>无定义，则把</a:t>
            </a:r>
            <a:r>
              <a:rPr lang="en-US" altLang="zh-CN" sz="2400" dirty="0"/>
              <a:t>A</a:t>
            </a:r>
            <a:r>
              <a:rPr lang="zh-CN" altLang="en-US" sz="2400" dirty="0"/>
              <a:t>附加在结点</a:t>
            </a:r>
            <a:r>
              <a:rPr lang="en-US" altLang="zh-CN" sz="2400" dirty="0"/>
              <a:t>n</a:t>
            </a:r>
            <a:r>
              <a:rPr lang="zh-CN" altLang="en-US" sz="2400" dirty="0"/>
              <a:t>上并令</a:t>
            </a:r>
            <a:r>
              <a:rPr lang="en-US" altLang="zh-CN" sz="2400" dirty="0"/>
              <a:t>NODE(A)=n</a:t>
            </a:r>
          </a:p>
          <a:p>
            <a:pPr lvl="1"/>
            <a:r>
              <a:rPr lang="zh-CN" altLang="en-US" sz="2400" dirty="0"/>
              <a:t>否则先把</a:t>
            </a:r>
            <a:r>
              <a:rPr lang="en-US" altLang="zh-CN" sz="2400" dirty="0"/>
              <a:t>A</a:t>
            </a:r>
            <a:r>
              <a:rPr lang="zh-CN" altLang="en-US" sz="2400" dirty="0"/>
              <a:t>从</a:t>
            </a:r>
            <a:r>
              <a:rPr lang="en-US" altLang="zh-CN" sz="2400" dirty="0"/>
              <a:t>NODE(A)</a:t>
            </a:r>
            <a:r>
              <a:rPr lang="zh-CN" altLang="en-US" sz="2400" dirty="0"/>
              <a:t>结点上附加标识符集中删除</a:t>
            </a:r>
            <a:r>
              <a:rPr lang="en-US" altLang="zh-CN" sz="2400" dirty="0"/>
              <a:t>(</a:t>
            </a:r>
            <a:r>
              <a:rPr lang="zh-CN" altLang="en-US" sz="2400" dirty="0"/>
              <a:t>注意，如果</a:t>
            </a:r>
            <a:r>
              <a:rPr lang="en-US" altLang="zh-CN" sz="2400" dirty="0"/>
              <a:t>NODE(A)</a:t>
            </a:r>
            <a:r>
              <a:rPr lang="zh-CN" altLang="en-US" sz="2400" dirty="0"/>
              <a:t>是叶结点，则其标记</a:t>
            </a:r>
            <a:r>
              <a:rPr lang="en-US" altLang="zh-CN" sz="2400" dirty="0"/>
              <a:t>A</a:t>
            </a:r>
            <a:r>
              <a:rPr lang="zh-CN" altLang="en-US" sz="2400" dirty="0"/>
              <a:t>不删除</a:t>
            </a:r>
            <a:r>
              <a:rPr lang="en-US" altLang="zh-CN" sz="2400" dirty="0"/>
              <a:t>)</a:t>
            </a:r>
            <a:r>
              <a:rPr lang="zh-CN" altLang="en-US" sz="2400" dirty="0"/>
              <a:t>，把</a:t>
            </a:r>
            <a:r>
              <a:rPr lang="en-US" altLang="zh-CN" sz="2400" dirty="0"/>
              <a:t>A</a:t>
            </a:r>
            <a:r>
              <a:rPr lang="zh-CN" altLang="en-US" sz="2400" dirty="0"/>
              <a:t>附加到新结点</a:t>
            </a:r>
            <a:r>
              <a:rPr lang="en-US" altLang="zh-CN" sz="2400" dirty="0"/>
              <a:t>n</a:t>
            </a:r>
            <a:r>
              <a:rPr lang="zh-CN" altLang="en-US" sz="2400" dirty="0"/>
              <a:t>上并令</a:t>
            </a:r>
            <a:r>
              <a:rPr lang="en-US" altLang="zh-CN" sz="2400" dirty="0"/>
              <a:t>NODE(A)=n</a:t>
            </a:r>
            <a:r>
              <a:rPr lang="zh-CN" altLang="en-US" sz="2400" dirty="0"/>
              <a:t>。</a:t>
            </a:r>
          </a:p>
          <a:p>
            <a:r>
              <a:rPr lang="zh-CN" altLang="en-US" dirty="0"/>
              <a:t>转处理下一四元式</a:t>
            </a:r>
          </a:p>
        </p:txBody>
      </p:sp>
      <p:sp>
        <p:nvSpPr>
          <p:cNvPr id="4"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5" name="灯片编号占位符 5"/>
          <p:cNvSpPr>
            <a:spLocks noGrp="1"/>
          </p:cNvSpPr>
          <p:nvPr>
            <p:ph type="sldNum" sz="quarter" idx="12"/>
          </p:nvPr>
        </p:nvSpPr>
        <p:spPr/>
        <p:txBody>
          <a:bodyPr/>
          <a:lstStyle/>
          <a:p>
            <a:fld id="{868FEE54-CBA3-4BDD-8919-3113B7B83783}" type="slidenum">
              <a:rPr lang="en-US" altLang="zh-CN"/>
              <a:pPr/>
              <a:t>58</a:t>
            </a:fld>
            <a:endParaRPr lang="en-US" altLang="zh-CN"/>
          </a:p>
        </p:txBody>
      </p:sp>
    </p:spTree>
    <p:extLst>
      <p:ext uri="{BB962C8B-B14F-4D97-AF65-F5344CB8AC3E}">
        <p14:creationId xmlns:p14="http://schemas.microsoft.com/office/powerpoint/2010/main" val="1182555345"/>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pPr algn="l"/>
            <a:r>
              <a:rPr lang="zh-CN" altLang="en-US" sz="2800"/>
              <a:t>例 试构造以下基本块</a:t>
            </a:r>
            <a:r>
              <a:rPr lang="en-US" altLang="zh-CN" sz="2800"/>
              <a:t>G</a:t>
            </a:r>
            <a:r>
              <a:rPr lang="zh-CN" altLang="en-US" sz="2800"/>
              <a:t>的构造</a:t>
            </a:r>
            <a:r>
              <a:rPr lang="en-US" altLang="zh-CN" sz="2800"/>
              <a:t>DAG</a:t>
            </a:r>
          </a:p>
        </p:txBody>
      </p:sp>
      <p:sp>
        <p:nvSpPr>
          <p:cNvPr id="53"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54" name="灯片编号占位符 5"/>
          <p:cNvSpPr>
            <a:spLocks noGrp="1"/>
          </p:cNvSpPr>
          <p:nvPr>
            <p:ph type="sldNum" sz="quarter" idx="12"/>
          </p:nvPr>
        </p:nvSpPr>
        <p:spPr/>
        <p:txBody>
          <a:bodyPr/>
          <a:lstStyle/>
          <a:p>
            <a:fld id="{6448AF24-FADF-421D-9AC1-10D2D2421A50}" type="slidenum">
              <a:rPr lang="en-US" altLang="zh-CN"/>
              <a:pPr/>
              <a:t>59</a:t>
            </a:fld>
            <a:endParaRPr lang="en-US" altLang="zh-CN"/>
          </a:p>
        </p:txBody>
      </p:sp>
      <p:graphicFrame>
        <p:nvGraphicFramePr>
          <p:cNvPr id="684035" name="Group 3"/>
          <p:cNvGraphicFramePr>
            <a:graphicFrameLocks noGrp="1"/>
          </p:cNvGraphicFramePr>
          <p:nvPr/>
        </p:nvGraphicFramePr>
        <p:xfrm>
          <a:off x="755650" y="1412875"/>
          <a:ext cx="2232025" cy="4128000"/>
        </p:xfrm>
        <a:graphic>
          <a:graphicData uri="http://schemas.openxmlformats.org/drawingml/2006/table">
            <a:tbl>
              <a:tblPr/>
              <a:tblGrid>
                <a:gridCol w="647700">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tblGrid>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:=3.14</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4</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5</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B:=A</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6</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7</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8</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5</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9</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10</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B:=T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5</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p>
                  </a:txBody>
                  <a:tcPr marL="90000" marR="90000" marT="54000" marB="5400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84080" name="Rectangle 48"/>
          <p:cNvSpPr>
            <a:spLocks noChangeArrowheads="1"/>
          </p:cNvSpPr>
          <p:nvPr/>
        </p:nvSpPr>
        <p:spPr bwMode="auto">
          <a:xfrm>
            <a:off x="684213" y="1412875"/>
            <a:ext cx="2303462" cy="360363"/>
          </a:xfrm>
          <a:prstGeom prst="rect">
            <a:avLst/>
          </a:prstGeom>
          <a:noFill/>
          <a:ln w="19050" algn="ctr">
            <a:solidFill>
              <a:srgbClr val="FF0000"/>
            </a:solidFill>
            <a:miter lim="800000"/>
            <a:headEnd/>
            <a:tailEnd/>
          </a:ln>
          <a:effectLst/>
        </p:spPr>
        <p:txBody>
          <a:bodyPr wrap="none" anchor="ctr"/>
          <a:lstStyle/>
          <a:p>
            <a:endParaRPr lang="zh-CN" altLang="en-US"/>
          </a:p>
        </p:txBody>
      </p:sp>
      <p:sp>
        <p:nvSpPr>
          <p:cNvPr id="684081" name="Text Box 49"/>
          <p:cNvSpPr txBox="1">
            <a:spLocks noChangeArrowheads="1"/>
          </p:cNvSpPr>
          <p:nvPr/>
        </p:nvSpPr>
        <p:spPr bwMode="auto">
          <a:xfrm>
            <a:off x="4783138" y="4933950"/>
            <a:ext cx="730250" cy="366713"/>
          </a:xfrm>
          <a:prstGeom prst="rect">
            <a:avLst/>
          </a:prstGeom>
          <a:noFill/>
          <a:ln w="19050" algn="ctr">
            <a:noFill/>
            <a:miter lim="800000"/>
            <a:headEnd/>
            <a:tailEnd/>
          </a:ln>
          <a:effectLst/>
        </p:spPr>
        <p:txBody>
          <a:bodyPr wrap="none">
            <a:spAutoFit/>
          </a:bodyPr>
          <a:lstStyle/>
          <a:p>
            <a:r>
              <a:rPr lang="en-US" altLang="zh-CN" sz="1800"/>
              <a:t>3.14</a:t>
            </a:r>
          </a:p>
        </p:txBody>
      </p:sp>
      <p:sp>
        <p:nvSpPr>
          <p:cNvPr id="684082" name="Oval 50"/>
          <p:cNvSpPr>
            <a:spLocks noChangeAspect="1" noChangeArrowheads="1"/>
          </p:cNvSpPr>
          <p:nvPr/>
        </p:nvSpPr>
        <p:spPr bwMode="auto">
          <a:xfrm>
            <a:off x="4932363" y="4503738"/>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t>n</a:t>
            </a:r>
            <a:r>
              <a:rPr lang="en-US" altLang="zh-CN" baseline="-25000"/>
              <a:t>1</a:t>
            </a:r>
          </a:p>
        </p:txBody>
      </p:sp>
      <p:sp>
        <p:nvSpPr>
          <p:cNvPr id="684083" name="Text Box 51"/>
          <p:cNvSpPr txBox="1">
            <a:spLocks noChangeArrowheads="1"/>
          </p:cNvSpPr>
          <p:nvPr/>
        </p:nvSpPr>
        <p:spPr bwMode="auto">
          <a:xfrm>
            <a:off x="5462588" y="4537075"/>
            <a:ext cx="412750" cy="366713"/>
          </a:xfrm>
          <a:prstGeom prst="rect">
            <a:avLst/>
          </a:prstGeom>
          <a:noFill/>
          <a:ln w="19050" algn="ctr">
            <a:noFill/>
            <a:miter lim="800000"/>
            <a:headEnd/>
            <a:tailEnd/>
          </a:ln>
          <a:effectLst/>
        </p:spPr>
        <p:txBody>
          <a:bodyPr wrap="none">
            <a:spAutoFit/>
          </a:bodyPr>
          <a:lstStyle/>
          <a:p>
            <a:r>
              <a:rPr lang="en-US" altLang="zh-CN" sz="1800"/>
              <a:t>T</a:t>
            </a:r>
            <a:r>
              <a:rPr lang="en-US" altLang="zh-CN" sz="1800" baseline="-25000"/>
              <a:t>0</a:t>
            </a:r>
          </a:p>
        </p:txBody>
      </p:sp>
    </p:spTree>
    <p:extLst>
      <p:ext uri="{BB962C8B-B14F-4D97-AF65-F5344CB8AC3E}">
        <p14:creationId xmlns:p14="http://schemas.microsoft.com/office/powerpoint/2010/main" val="38398455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4081"/>
                                        </p:tgtEl>
                                        <p:attrNameLst>
                                          <p:attrName>style.visibility</p:attrName>
                                        </p:attrNameLst>
                                      </p:cBhvr>
                                      <p:to>
                                        <p:strVal val="visible"/>
                                      </p:to>
                                    </p:set>
                                    <p:animEffect transition="in" filter="wipe(left)">
                                      <p:cBhvr>
                                        <p:cTn id="7" dur="500"/>
                                        <p:tgtEl>
                                          <p:spTgt spid="6840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4082"/>
                                        </p:tgtEl>
                                        <p:attrNameLst>
                                          <p:attrName>style.visibility</p:attrName>
                                        </p:attrNameLst>
                                      </p:cBhvr>
                                      <p:to>
                                        <p:strVal val="visible"/>
                                      </p:to>
                                    </p:set>
                                    <p:animEffect transition="in" filter="wipe(left)">
                                      <p:cBhvr>
                                        <p:cTn id="12" dur="500"/>
                                        <p:tgtEl>
                                          <p:spTgt spid="6840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4083"/>
                                        </p:tgtEl>
                                        <p:attrNameLst>
                                          <p:attrName>style.visibility</p:attrName>
                                        </p:attrNameLst>
                                      </p:cBhvr>
                                      <p:to>
                                        <p:strVal val="visible"/>
                                      </p:to>
                                    </p:set>
                                    <p:animEffect transition="in" filter="wipe(left)">
                                      <p:cBhvr>
                                        <p:cTn id="17" dur="500"/>
                                        <p:tgtEl>
                                          <p:spTgt spid="684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81" grpId="0" autoUpdateAnimBg="0"/>
      <p:bldP spid="684082" grpId="0" animBg="1" autoUpdateAnimBg="0"/>
      <p:bldP spid="68408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88BA8-3C5F-4CE6-B192-30CD499EE790}"/>
              </a:ext>
            </a:extLst>
          </p:cNvPr>
          <p:cNvSpPr>
            <a:spLocks noGrp="1"/>
          </p:cNvSpPr>
          <p:nvPr>
            <p:ph type="title"/>
          </p:nvPr>
        </p:nvSpPr>
        <p:spPr/>
        <p:txBody>
          <a:bodyPr>
            <a:normAutofit/>
          </a:bodyPr>
          <a:lstStyle/>
          <a:p>
            <a:r>
              <a:rPr lang="zh-CN" altLang="en-US" sz="3600" dirty="0"/>
              <a:t>基本块划分算法</a:t>
            </a:r>
          </a:p>
        </p:txBody>
      </p:sp>
      <p:sp>
        <p:nvSpPr>
          <p:cNvPr id="671746" name="Rectangle 2"/>
          <p:cNvSpPr>
            <a:spLocks noGrp="1" noChangeArrowheads="1"/>
          </p:cNvSpPr>
          <p:nvPr>
            <p:ph idx="1"/>
          </p:nvPr>
        </p:nvSpPr>
        <p:spPr/>
        <p:txBody>
          <a:bodyPr/>
          <a:lstStyle/>
          <a:p>
            <a:r>
              <a:rPr lang="en-US" altLang="zh-CN" dirty="0">
                <a:solidFill>
                  <a:srgbClr val="FF0000"/>
                </a:solidFill>
                <a:effectLst>
                  <a:outerShdw blurRad="38100" dist="38100" dir="2700000" algn="tl">
                    <a:srgbClr val="000000"/>
                  </a:outerShdw>
                </a:effectLst>
                <a:latin typeface="黑体" pitchFamily="2" charset="-122"/>
                <a:ea typeface="黑体" pitchFamily="2" charset="-122"/>
              </a:rPr>
              <a:t>STEP1</a:t>
            </a:r>
            <a:r>
              <a:rPr lang="en-US" altLang="zh-CN" dirty="0"/>
              <a:t> </a:t>
            </a:r>
            <a:r>
              <a:rPr lang="zh-CN" altLang="en-US" dirty="0"/>
              <a:t>求出基本块的入口语句</a:t>
            </a:r>
          </a:p>
          <a:p>
            <a:r>
              <a:rPr lang="en-US" altLang="zh-CN" dirty="0">
                <a:solidFill>
                  <a:srgbClr val="FF0000"/>
                </a:solidFill>
                <a:effectLst>
                  <a:outerShdw blurRad="38100" dist="38100" dir="2700000" algn="tl">
                    <a:srgbClr val="000000"/>
                  </a:outerShdw>
                </a:effectLst>
                <a:latin typeface="黑体" pitchFamily="2" charset="-122"/>
                <a:ea typeface="黑体" pitchFamily="2" charset="-122"/>
              </a:rPr>
              <a:t>STEP2 </a:t>
            </a:r>
            <a:r>
              <a:rPr lang="zh-CN" altLang="en-US" dirty="0"/>
              <a:t>对每个入口语句，构造其所属的基本块</a:t>
            </a:r>
            <a:endParaRPr lang="en-US" altLang="zh-CN" dirty="0"/>
          </a:p>
          <a:p>
            <a:pPr lvl="1"/>
            <a:r>
              <a:rPr lang="zh-CN" altLang="en-US" dirty="0"/>
              <a:t>入口语句到下一个入口语句（不包含该语句）</a:t>
            </a:r>
            <a:endParaRPr lang="en-US" altLang="zh-CN" dirty="0"/>
          </a:p>
          <a:p>
            <a:pPr lvl="1"/>
            <a:r>
              <a:rPr lang="zh-CN" altLang="en-US" dirty="0"/>
              <a:t>入口语句到一转移语句（包含该语句）</a:t>
            </a:r>
            <a:endParaRPr lang="en-US" altLang="zh-CN" dirty="0"/>
          </a:p>
          <a:p>
            <a:pPr lvl="1"/>
            <a:r>
              <a:rPr lang="zh-CN" altLang="en-US" dirty="0"/>
              <a:t>入口语句到一停语句（包含该语句）</a:t>
            </a:r>
          </a:p>
          <a:p>
            <a:r>
              <a:rPr lang="en-US" altLang="zh-CN" dirty="0">
                <a:solidFill>
                  <a:srgbClr val="FF0000"/>
                </a:solidFill>
                <a:effectLst>
                  <a:outerShdw blurRad="38100" dist="38100" dir="2700000" algn="tl">
                    <a:srgbClr val="000000"/>
                  </a:outerShdw>
                </a:effectLst>
                <a:latin typeface="黑体" pitchFamily="2" charset="-122"/>
                <a:ea typeface="黑体" pitchFamily="2" charset="-122"/>
              </a:rPr>
              <a:t>STEP3 </a:t>
            </a:r>
            <a:r>
              <a:rPr lang="zh-CN" altLang="en-US" dirty="0"/>
              <a:t>凡是未被纳入某个基本块中的语句，都是程序控制流程中无法到达的语句，也是不会被执行的语句，因此可以删除掉</a:t>
            </a:r>
          </a:p>
        </p:txBody>
      </p:sp>
      <p:sp>
        <p:nvSpPr>
          <p:cNvPr id="4"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5" name="灯片编号占位符 5"/>
          <p:cNvSpPr>
            <a:spLocks noGrp="1"/>
          </p:cNvSpPr>
          <p:nvPr>
            <p:ph type="sldNum" sz="quarter" idx="12"/>
          </p:nvPr>
        </p:nvSpPr>
        <p:spPr/>
        <p:txBody>
          <a:bodyPr/>
          <a:lstStyle/>
          <a:p>
            <a:fld id="{0E0AC883-F0EC-4BDD-9FD0-C3CCFD347839}" type="slidenum">
              <a:rPr lang="en-US" altLang="zh-CN"/>
              <a:pPr/>
              <a:t>6</a:t>
            </a:fld>
            <a:endParaRPr lang="en-US" altLang="zh-CN"/>
          </a:p>
        </p:txBody>
      </p:sp>
    </p:spTree>
    <p:extLst>
      <p:ext uri="{BB962C8B-B14F-4D97-AF65-F5344CB8AC3E}">
        <p14:creationId xmlns:p14="http://schemas.microsoft.com/office/powerpoint/2010/main" val="33237893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pPr algn="l"/>
            <a:r>
              <a:rPr lang="zh-CN" altLang="en-US" sz="2800"/>
              <a:t>例 试构造以下基本块</a:t>
            </a:r>
            <a:r>
              <a:rPr lang="en-US" altLang="zh-CN" sz="2800"/>
              <a:t>G</a:t>
            </a:r>
            <a:r>
              <a:rPr lang="zh-CN" altLang="en-US" sz="2800"/>
              <a:t>的构造</a:t>
            </a:r>
            <a:r>
              <a:rPr lang="en-US" altLang="zh-CN" sz="2800"/>
              <a:t>DAG</a:t>
            </a:r>
          </a:p>
        </p:txBody>
      </p:sp>
      <p:sp>
        <p:nvSpPr>
          <p:cNvPr id="59"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0" name="灯片编号占位符 5"/>
          <p:cNvSpPr>
            <a:spLocks noGrp="1"/>
          </p:cNvSpPr>
          <p:nvPr>
            <p:ph type="sldNum" sz="quarter" idx="12"/>
          </p:nvPr>
        </p:nvSpPr>
        <p:spPr/>
        <p:txBody>
          <a:bodyPr/>
          <a:lstStyle/>
          <a:p>
            <a:fld id="{26222FF5-7CF7-4926-A024-FD9917FF235C}" type="slidenum">
              <a:rPr lang="en-US" altLang="zh-CN"/>
              <a:pPr/>
              <a:t>60</a:t>
            </a:fld>
            <a:endParaRPr lang="en-US" altLang="zh-CN"/>
          </a:p>
        </p:txBody>
      </p:sp>
      <p:graphicFrame>
        <p:nvGraphicFramePr>
          <p:cNvPr id="685059" name="Group 3"/>
          <p:cNvGraphicFramePr>
            <a:graphicFrameLocks noGrp="1"/>
          </p:cNvGraphicFramePr>
          <p:nvPr/>
        </p:nvGraphicFramePr>
        <p:xfrm>
          <a:off x="755650" y="1412875"/>
          <a:ext cx="2232025" cy="4128000"/>
        </p:xfrm>
        <a:graphic>
          <a:graphicData uri="http://schemas.openxmlformats.org/drawingml/2006/table">
            <a:tbl>
              <a:tblPr/>
              <a:tblGrid>
                <a:gridCol w="647700">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tblGrid>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:=3.14</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4</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5</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B:=A</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6</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7</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8</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5</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9</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10</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B:=T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5</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p>
                  </a:txBody>
                  <a:tcPr marL="90000" marR="90000" marT="54000" marB="5400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85104" name="Rectangle 48"/>
          <p:cNvSpPr>
            <a:spLocks noChangeArrowheads="1"/>
          </p:cNvSpPr>
          <p:nvPr/>
        </p:nvSpPr>
        <p:spPr bwMode="auto">
          <a:xfrm>
            <a:off x="684213" y="1844675"/>
            <a:ext cx="2303462" cy="360363"/>
          </a:xfrm>
          <a:prstGeom prst="rect">
            <a:avLst/>
          </a:prstGeom>
          <a:noFill/>
          <a:ln w="19050" algn="ctr">
            <a:solidFill>
              <a:srgbClr val="FF0000"/>
            </a:solidFill>
            <a:miter lim="800000"/>
            <a:headEnd/>
            <a:tailEnd/>
          </a:ln>
          <a:effectLst/>
        </p:spPr>
        <p:txBody>
          <a:bodyPr wrap="none" anchor="ctr"/>
          <a:lstStyle/>
          <a:p>
            <a:endParaRPr lang="zh-CN" altLang="en-US"/>
          </a:p>
        </p:txBody>
      </p:sp>
      <p:sp>
        <p:nvSpPr>
          <p:cNvPr id="685105" name="Text Box 49"/>
          <p:cNvSpPr txBox="1">
            <a:spLocks noChangeArrowheads="1"/>
          </p:cNvSpPr>
          <p:nvPr/>
        </p:nvSpPr>
        <p:spPr bwMode="auto">
          <a:xfrm>
            <a:off x="4783138" y="4933950"/>
            <a:ext cx="7302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3.14</a:t>
            </a:r>
          </a:p>
        </p:txBody>
      </p:sp>
      <p:sp>
        <p:nvSpPr>
          <p:cNvPr id="685106" name="Oval 50"/>
          <p:cNvSpPr>
            <a:spLocks noChangeAspect="1" noChangeArrowheads="1"/>
          </p:cNvSpPr>
          <p:nvPr/>
        </p:nvSpPr>
        <p:spPr bwMode="auto">
          <a:xfrm>
            <a:off x="4932363" y="4503738"/>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dirty="0">
                <a:solidFill>
                  <a:srgbClr val="CC3300"/>
                </a:solidFill>
                <a:latin typeface="Courier New" panose="02070309020205020404" pitchFamily="49" charset="0"/>
                <a:cs typeface="Courier New" panose="02070309020205020404" pitchFamily="49" charset="0"/>
              </a:rPr>
              <a:t>n</a:t>
            </a:r>
            <a:r>
              <a:rPr lang="en-US" altLang="zh-CN" baseline="-25000" dirty="0">
                <a:solidFill>
                  <a:srgbClr val="CC3300"/>
                </a:solidFill>
                <a:latin typeface="Courier New" panose="02070309020205020404" pitchFamily="49" charset="0"/>
                <a:cs typeface="Courier New" panose="02070309020205020404" pitchFamily="49" charset="0"/>
              </a:rPr>
              <a:t>1</a:t>
            </a:r>
          </a:p>
        </p:txBody>
      </p:sp>
      <p:sp>
        <p:nvSpPr>
          <p:cNvPr id="685107" name="Text Box 51"/>
          <p:cNvSpPr txBox="1">
            <a:spLocks noChangeArrowheads="1"/>
          </p:cNvSpPr>
          <p:nvPr/>
        </p:nvSpPr>
        <p:spPr bwMode="auto">
          <a:xfrm>
            <a:off x="5462588" y="4537075"/>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0</a:t>
            </a:r>
          </a:p>
        </p:txBody>
      </p:sp>
      <p:sp>
        <p:nvSpPr>
          <p:cNvPr id="685108" name="Text Box 52"/>
          <p:cNvSpPr txBox="1">
            <a:spLocks noChangeArrowheads="1"/>
          </p:cNvSpPr>
          <p:nvPr/>
        </p:nvSpPr>
        <p:spPr bwMode="auto">
          <a:xfrm>
            <a:off x="3979863" y="49339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2</a:t>
            </a:r>
          </a:p>
        </p:txBody>
      </p:sp>
      <p:sp>
        <p:nvSpPr>
          <p:cNvPr id="685109" name="Oval 53"/>
          <p:cNvSpPr>
            <a:spLocks noChangeAspect="1" noChangeArrowheads="1"/>
          </p:cNvSpPr>
          <p:nvPr/>
        </p:nvSpPr>
        <p:spPr bwMode="auto">
          <a:xfrm>
            <a:off x="3924300" y="4503738"/>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dirty="0">
                <a:solidFill>
                  <a:srgbClr val="CC3300"/>
                </a:solidFill>
                <a:latin typeface="Courier New" panose="02070309020205020404" pitchFamily="49" charset="0"/>
                <a:cs typeface="Courier New" panose="02070309020205020404" pitchFamily="49" charset="0"/>
              </a:rPr>
              <a:t>n</a:t>
            </a:r>
            <a:r>
              <a:rPr lang="en-US" altLang="zh-CN" baseline="-25000" dirty="0">
                <a:solidFill>
                  <a:srgbClr val="CC3300"/>
                </a:solidFill>
                <a:latin typeface="Courier New" panose="02070309020205020404" pitchFamily="49" charset="0"/>
                <a:cs typeface="Courier New" panose="02070309020205020404" pitchFamily="49" charset="0"/>
              </a:rPr>
              <a:t>2</a:t>
            </a:r>
          </a:p>
        </p:txBody>
      </p:sp>
      <p:sp>
        <p:nvSpPr>
          <p:cNvPr id="685110" name="Oval 54"/>
          <p:cNvSpPr>
            <a:spLocks noChangeAspect="1" noChangeArrowheads="1"/>
          </p:cNvSpPr>
          <p:nvPr/>
        </p:nvSpPr>
        <p:spPr bwMode="auto">
          <a:xfrm>
            <a:off x="4433888" y="35734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dirty="0">
                <a:solidFill>
                  <a:srgbClr val="CC3300"/>
                </a:solidFill>
                <a:latin typeface="Courier New" panose="02070309020205020404" pitchFamily="49" charset="0"/>
                <a:cs typeface="Courier New" panose="02070309020205020404" pitchFamily="49" charset="0"/>
              </a:rPr>
              <a:t>n</a:t>
            </a:r>
            <a:r>
              <a:rPr lang="en-US" altLang="zh-CN" baseline="-25000" dirty="0">
                <a:solidFill>
                  <a:srgbClr val="CC3300"/>
                </a:solidFill>
                <a:latin typeface="Courier New" panose="02070309020205020404" pitchFamily="49" charset="0"/>
                <a:cs typeface="Courier New" panose="02070309020205020404" pitchFamily="49" charset="0"/>
              </a:rPr>
              <a:t>2</a:t>
            </a:r>
          </a:p>
        </p:txBody>
      </p:sp>
      <p:sp>
        <p:nvSpPr>
          <p:cNvPr id="685111" name="Text Box 55"/>
          <p:cNvSpPr txBox="1">
            <a:spLocks noChangeArrowheads="1"/>
          </p:cNvSpPr>
          <p:nvPr/>
        </p:nvSpPr>
        <p:spPr bwMode="auto">
          <a:xfrm>
            <a:off x="4284663" y="3990975"/>
            <a:ext cx="7302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6.28</a:t>
            </a:r>
          </a:p>
        </p:txBody>
      </p:sp>
      <p:sp>
        <p:nvSpPr>
          <p:cNvPr id="685113" name="Text Box 57"/>
          <p:cNvSpPr txBox="1">
            <a:spLocks noChangeArrowheads="1"/>
          </p:cNvSpPr>
          <p:nvPr/>
        </p:nvSpPr>
        <p:spPr bwMode="auto">
          <a:xfrm>
            <a:off x="4965700" y="3605213"/>
            <a:ext cx="412750"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1</a:t>
            </a:r>
          </a:p>
        </p:txBody>
      </p:sp>
      <p:sp>
        <p:nvSpPr>
          <p:cNvPr id="15" name="矩形: 剪去单角 14">
            <a:extLst>
              <a:ext uri="{FF2B5EF4-FFF2-40B4-BE49-F238E27FC236}">
                <a16:creationId xmlns:a16="http://schemas.microsoft.com/office/drawing/2014/main" id="{B4704551-59F6-4C9B-B744-09006F510052}"/>
              </a:ext>
            </a:extLst>
          </p:cNvPr>
          <p:cNvSpPr/>
          <p:nvPr/>
        </p:nvSpPr>
        <p:spPr>
          <a:xfrm>
            <a:off x="3275855" y="1628800"/>
            <a:ext cx="1872000" cy="432000"/>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dirty="0">
                <a:latin typeface="Courier New" panose="02070309020205020404" pitchFamily="49" charset="0"/>
                <a:cs typeface="Courier New" panose="02070309020205020404" pitchFamily="49" charset="0"/>
              </a:rPr>
              <a:t>合并已知量</a:t>
            </a:r>
          </a:p>
        </p:txBody>
      </p:sp>
    </p:spTree>
    <p:extLst>
      <p:ext uri="{BB962C8B-B14F-4D97-AF65-F5344CB8AC3E}">
        <p14:creationId xmlns:p14="http://schemas.microsoft.com/office/powerpoint/2010/main" val="35897988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5109"/>
                                        </p:tgtEl>
                                        <p:attrNameLst>
                                          <p:attrName>style.visibility</p:attrName>
                                        </p:attrNameLst>
                                      </p:cBhvr>
                                      <p:to>
                                        <p:strVal val="visible"/>
                                      </p:to>
                                    </p:set>
                                    <p:animEffect transition="in" filter="wipe(left)">
                                      <p:cBhvr>
                                        <p:cTn id="7" dur="500"/>
                                        <p:tgtEl>
                                          <p:spTgt spid="68510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85108"/>
                                        </p:tgtEl>
                                        <p:attrNameLst>
                                          <p:attrName>style.visibility</p:attrName>
                                        </p:attrNameLst>
                                      </p:cBhvr>
                                      <p:to>
                                        <p:strVal val="visible"/>
                                      </p:to>
                                    </p:set>
                                    <p:animEffect transition="in" filter="wipe(left)">
                                      <p:cBhvr>
                                        <p:cTn id="11" dur="500"/>
                                        <p:tgtEl>
                                          <p:spTgt spid="68510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85111"/>
                                        </p:tgtEl>
                                        <p:attrNameLst>
                                          <p:attrName>style.visibility</p:attrName>
                                        </p:attrNameLst>
                                      </p:cBhvr>
                                      <p:to>
                                        <p:strVal val="visible"/>
                                      </p:to>
                                    </p:set>
                                    <p:animEffect transition="in" filter="wipe(left)">
                                      <p:cBhvr>
                                        <p:cTn id="16" dur="500"/>
                                        <p:tgtEl>
                                          <p:spTgt spid="6851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85110"/>
                                        </p:tgtEl>
                                        <p:attrNameLst>
                                          <p:attrName>style.visibility</p:attrName>
                                        </p:attrNameLst>
                                      </p:cBhvr>
                                      <p:to>
                                        <p:strVal val="visible"/>
                                      </p:to>
                                    </p:set>
                                    <p:animEffect transition="in" filter="wipe(left)">
                                      <p:cBhvr>
                                        <p:cTn id="21" dur="500"/>
                                        <p:tgtEl>
                                          <p:spTgt spid="6851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8" fill="hold" grpId="1" nodeType="clickEffect">
                                  <p:stCondLst>
                                    <p:cond delay="0"/>
                                  </p:stCondLst>
                                  <p:childTnLst>
                                    <p:animEffect transition="out" filter="wipe(left)">
                                      <p:cBhvr>
                                        <p:cTn id="25" dur="500"/>
                                        <p:tgtEl>
                                          <p:spTgt spid="685109"/>
                                        </p:tgtEl>
                                      </p:cBhvr>
                                    </p:animEffect>
                                    <p:set>
                                      <p:cBhvr>
                                        <p:cTn id="26" dur="1" fill="hold">
                                          <p:stCondLst>
                                            <p:cond delay="499"/>
                                          </p:stCondLst>
                                        </p:cTn>
                                        <p:tgtEl>
                                          <p:spTgt spid="685109"/>
                                        </p:tgtEl>
                                        <p:attrNameLst>
                                          <p:attrName>style.visibility</p:attrName>
                                        </p:attrNameLst>
                                      </p:cBhvr>
                                      <p:to>
                                        <p:strVal val="hidden"/>
                                      </p:to>
                                    </p:set>
                                  </p:childTnLst>
                                </p:cTn>
                              </p:par>
                              <p:par>
                                <p:cTn id="27" presetID="22" presetClass="exit" presetSubtype="8" fill="hold" grpId="1" nodeType="withEffect">
                                  <p:stCondLst>
                                    <p:cond delay="0"/>
                                  </p:stCondLst>
                                  <p:childTnLst>
                                    <p:animEffect transition="out" filter="wipe(left)">
                                      <p:cBhvr>
                                        <p:cTn id="28" dur="500"/>
                                        <p:tgtEl>
                                          <p:spTgt spid="685108"/>
                                        </p:tgtEl>
                                      </p:cBhvr>
                                    </p:animEffect>
                                    <p:set>
                                      <p:cBhvr>
                                        <p:cTn id="29" dur="1" fill="hold">
                                          <p:stCondLst>
                                            <p:cond delay="499"/>
                                          </p:stCondLst>
                                        </p:cTn>
                                        <p:tgtEl>
                                          <p:spTgt spid="68510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85113"/>
                                        </p:tgtEl>
                                        <p:attrNameLst>
                                          <p:attrName>style.visibility</p:attrName>
                                        </p:attrNameLst>
                                      </p:cBhvr>
                                      <p:to>
                                        <p:strVal val="visible"/>
                                      </p:to>
                                    </p:set>
                                    <p:animEffect transition="in" filter="wipe(left)">
                                      <p:cBhvr>
                                        <p:cTn id="34" dur="500"/>
                                        <p:tgtEl>
                                          <p:spTgt spid="685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108" grpId="0" autoUpdateAnimBg="0"/>
      <p:bldP spid="685108" grpId="1"/>
      <p:bldP spid="685109" grpId="0" animBg="1" autoUpdateAnimBg="0"/>
      <p:bldP spid="685109" grpId="1" animBg="1"/>
      <p:bldP spid="685110" grpId="0" animBg="1" autoUpdateAnimBg="0"/>
      <p:bldP spid="685111" grpId="0" autoUpdateAnimBg="0"/>
      <p:bldP spid="685113"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pPr algn="l"/>
            <a:r>
              <a:rPr lang="zh-CN" altLang="en-US" sz="2800"/>
              <a:t>例 试构造以下基本块</a:t>
            </a:r>
            <a:r>
              <a:rPr lang="en-US" altLang="zh-CN" sz="2800"/>
              <a:t>G</a:t>
            </a:r>
            <a:r>
              <a:rPr lang="zh-CN" altLang="en-US" sz="2800"/>
              <a:t>的构造</a:t>
            </a:r>
            <a:r>
              <a:rPr lang="en-US" altLang="zh-CN" sz="2800"/>
              <a:t>DAG</a:t>
            </a:r>
          </a:p>
        </p:txBody>
      </p:sp>
      <p:sp>
        <p:nvSpPr>
          <p:cNvPr id="65"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6" name="灯片编号占位符 5"/>
          <p:cNvSpPr>
            <a:spLocks noGrp="1"/>
          </p:cNvSpPr>
          <p:nvPr>
            <p:ph type="sldNum" sz="quarter" idx="12"/>
          </p:nvPr>
        </p:nvSpPr>
        <p:spPr/>
        <p:txBody>
          <a:bodyPr/>
          <a:lstStyle/>
          <a:p>
            <a:fld id="{5FD7B8EC-BC36-42DF-BC6E-F839010951E8}" type="slidenum">
              <a:rPr lang="en-US" altLang="zh-CN"/>
              <a:pPr/>
              <a:t>61</a:t>
            </a:fld>
            <a:endParaRPr lang="en-US" altLang="zh-CN"/>
          </a:p>
        </p:txBody>
      </p:sp>
      <p:graphicFrame>
        <p:nvGraphicFramePr>
          <p:cNvPr id="686083" name="Group 3"/>
          <p:cNvGraphicFramePr>
            <a:graphicFrameLocks noGrp="1"/>
          </p:cNvGraphicFramePr>
          <p:nvPr/>
        </p:nvGraphicFramePr>
        <p:xfrm>
          <a:off x="755650" y="1412875"/>
          <a:ext cx="2232025" cy="4128000"/>
        </p:xfrm>
        <a:graphic>
          <a:graphicData uri="http://schemas.openxmlformats.org/drawingml/2006/table">
            <a:tbl>
              <a:tblPr/>
              <a:tblGrid>
                <a:gridCol w="647700">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tblGrid>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:=3.14</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4</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5</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B:=A</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6</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7</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dirty="0">
                          <a:ln>
                            <a:noFill/>
                          </a:ln>
                          <a:solidFill>
                            <a:schemeClr val="tx1"/>
                          </a:solidFill>
                          <a:effectLst/>
                          <a:latin typeface="Courier New" pitchFamily="49" charset="0"/>
                          <a:ea typeface="楷体_GB2312" pitchFamily="49" charset="-122"/>
                          <a:cs typeface="Times New Roman" pitchFamily="18" charset="0"/>
                        </a:rPr>
                        <a:t>4</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8</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5</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9</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10</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B:=T</a:t>
                      </a:r>
                      <a:r>
                        <a:rPr kumimoji="0" lang="en-US" altLang="zh-CN" sz="2000" b="1" i="0" u="none" strike="noStrike" cap="none" normalizeH="0" baseline="-25000" dirty="0">
                          <a:ln>
                            <a:noFill/>
                          </a:ln>
                          <a:solidFill>
                            <a:schemeClr val="tx1"/>
                          </a:solidFill>
                          <a:effectLst/>
                          <a:latin typeface="Courier New" pitchFamily="49" charset="0"/>
                          <a:ea typeface="楷体_GB2312" pitchFamily="49" charset="-122"/>
                          <a:cs typeface="Times New Roman" pitchFamily="18" charset="0"/>
                        </a:rPr>
                        <a:t>5</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dirty="0">
                          <a:ln>
                            <a:noFill/>
                          </a:ln>
                          <a:solidFill>
                            <a:schemeClr val="tx1"/>
                          </a:solidFill>
                          <a:effectLst/>
                          <a:latin typeface="Courier New" pitchFamily="49" charset="0"/>
                          <a:ea typeface="楷体_GB2312" pitchFamily="49" charset="-122"/>
                          <a:cs typeface="Times New Roman" pitchFamily="18" charset="0"/>
                        </a:rPr>
                        <a:t>6</a:t>
                      </a:r>
                    </a:p>
                  </a:txBody>
                  <a:tcPr marL="90000" marR="90000" marT="54000" marB="5400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86128" name="Rectangle 48"/>
          <p:cNvSpPr>
            <a:spLocks noChangeArrowheads="1"/>
          </p:cNvSpPr>
          <p:nvPr/>
        </p:nvSpPr>
        <p:spPr bwMode="auto">
          <a:xfrm>
            <a:off x="684213" y="2276475"/>
            <a:ext cx="2303462" cy="360363"/>
          </a:xfrm>
          <a:prstGeom prst="rect">
            <a:avLst/>
          </a:prstGeom>
          <a:noFill/>
          <a:ln w="19050" algn="ctr">
            <a:solidFill>
              <a:srgbClr val="FF0000"/>
            </a:solidFill>
            <a:miter lim="800000"/>
            <a:headEnd/>
            <a:tailEnd/>
          </a:ln>
          <a:effectLst/>
        </p:spPr>
        <p:txBody>
          <a:bodyPr wrap="none" anchor="ctr"/>
          <a:lstStyle/>
          <a:p>
            <a:endParaRPr lang="zh-CN" altLang="en-US"/>
          </a:p>
        </p:txBody>
      </p:sp>
      <p:sp>
        <p:nvSpPr>
          <p:cNvPr id="686129" name="Text Box 49"/>
          <p:cNvSpPr txBox="1">
            <a:spLocks noChangeArrowheads="1"/>
          </p:cNvSpPr>
          <p:nvPr/>
        </p:nvSpPr>
        <p:spPr bwMode="auto">
          <a:xfrm>
            <a:off x="3482975" y="4933950"/>
            <a:ext cx="7302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3.14</a:t>
            </a:r>
          </a:p>
        </p:txBody>
      </p:sp>
      <p:sp>
        <p:nvSpPr>
          <p:cNvPr id="686130" name="Oval 50"/>
          <p:cNvSpPr>
            <a:spLocks noChangeAspect="1" noChangeArrowheads="1"/>
          </p:cNvSpPr>
          <p:nvPr/>
        </p:nvSpPr>
        <p:spPr bwMode="auto">
          <a:xfrm>
            <a:off x="363220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1</a:t>
            </a:r>
          </a:p>
        </p:txBody>
      </p:sp>
      <p:sp>
        <p:nvSpPr>
          <p:cNvPr id="686131" name="Text Box 51"/>
          <p:cNvSpPr txBox="1">
            <a:spLocks noChangeArrowheads="1"/>
          </p:cNvSpPr>
          <p:nvPr/>
        </p:nvSpPr>
        <p:spPr bwMode="auto">
          <a:xfrm>
            <a:off x="4162425" y="4533900"/>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0</a:t>
            </a:r>
          </a:p>
        </p:txBody>
      </p:sp>
      <p:sp>
        <p:nvSpPr>
          <p:cNvPr id="686132" name="Oval 52"/>
          <p:cNvSpPr>
            <a:spLocks noChangeAspect="1" noChangeArrowheads="1"/>
          </p:cNvSpPr>
          <p:nvPr/>
        </p:nvSpPr>
        <p:spPr bwMode="auto">
          <a:xfrm>
            <a:off x="492760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2</a:t>
            </a:r>
          </a:p>
        </p:txBody>
      </p:sp>
      <p:sp>
        <p:nvSpPr>
          <p:cNvPr id="686133" name="Text Box 53"/>
          <p:cNvSpPr txBox="1">
            <a:spLocks noChangeArrowheads="1"/>
          </p:cNvSpPr>
          <p:nvPr/>
        </p:nvSpPr>
        <p:spPr bwMode="auto">
          <a:xfrm>
            <a:off x="4778375" y="4933950"/>
            <a:ext cx="7302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6.28</a:t>
            </a:r>
          </a:p>
        </p:txBody>
      </p:sp>
      <p:sp>
        <p:nvSpPr>
          <p:cNvPr id="686134" name="Text Box 54"/>
          <p:cNvSpPr txBox="1">
            <a:spLocks noChangeArrowheads="1"/>
          </p:cNvSpPr>
          <p:nvPr/>
        </p:nvSpPr>
        <p:spPr bwMode="auto">
          <a:xfrm>
            <a:off x="6361113" y="49339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R</a:t>
            </a:r>
          </a:p>
        </p:txBody>
      </p:sp>
      <p:sp>
        <p:nvSpPr>
          <p:cNvPr id="686135" name="Oval 55"/>
          <p:cNvSpPr>
            <a:spLocks noChangeAspect="1" noChangeArrowheads="1"/>
          </p:cNvSpPr>
          <p:nvPr/>
        </p:nvSpPr>
        <p:spPr bwMode="auto">
          <a:xfrm>
            <a:off x="630555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3</a:t>
            </a:r>
          </a:p>
        </p:txBody>
      </p:sp>
      <p:sp>
        <p:nvSpPr>
          <p:cNvPr id="686136" name="Oval 56"/>
          <p:cNvSpPr>
            <a:spLocks noChangeAspect="1" noChangeArrowheads="1"/>
          </p:cNvSpPr>
          <p:nvPr/>
        </p:nvSpPr>
        <p:spPr bwMode="auto">
          <a:xfrm>
            <a:off x="7669213"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4</a:t>
            </a:r>
          </a:p>
        </p:txBody>
      </p:sp>
      <p:sp>
        <p:nvSpPr>
          <p:cNvPr id="686137" name="Text Box 57"/>
          <p:cNvSpPr txBox="1">
            <a:spLocks noChangeArrowheads="1"/>
          </p:cNvSpPr>
          <p:nvPr/>
        </p:nvSpPr>
        <p:spPr bwMode="auto">
          <a:xfrm>
            <a:off x="7724775" y="49339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r</a:t>
            </a:r>
          </a:p>
        </p:txBody>
      </p:sp>
      <p:sp>
        <p:nvSpPr>
          <p:cNvPr id="686138" name="Text Box 58"/>
          <p:cNvSpPr txBox="1">
            <a:spLocks noChangeArrowheads="1"/>
          </p:cNvSpPr>
          <p:nvPr/>
        </p:nvSpPr>
        <p:spPr bwMode="auto">
          <a:xfrm>
            <a:off x="5454650" y="4533900"/>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1</a:t>
            </a:r>
          </a:p>
        </p:txBody>
      </p:sp>
      <p:sp>
        <p:nvSpPr>
          <p:cNvPr id="686139" name="Oval 59"/>
          <p:cNvSpPr>
            <a:spLocks noChangeAspect="1" noChangeArrowheads="1"/>
          </p:cNvSpPr>
          <p:nvPr/>
        </p:nvSpPr>
        <p:spPr bwMode="auto">
          <a:xfrm>
            <a:off x="6986588" y="3571875"/>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5</a:t>
            </a:r>
          </a:p>
        </p:txBody>
      </p:sp>
      <p:cxnSp>
        <p:nvCxnSpPr>
          <p:cNvPr id="686140" name="AutoShape 60"/>
          <p:cNvCxnSpPr>
            <a:cxnSpLocks noChangeShapeType="1"/>
            <a:stCxn id="686139" idx="4"/>
            <a:endCxn id="686135" idx="0"/>
          </p:cNvCxnSpPr>
          <p:nvPr/>
        </p:nvCxnSpPr>
        <p:spPr bwMode="auto">
          <a:xfrm flipH="1">
            <a:off x="6521450" y="4013200"/>
            <a:ext cx="681038" cy="477838"/>
          </a:xfrm>
          <a:prstGeom prst="straightConnector1">
            <a:avLst/>
          </a:prstGeom>
          <a:noFill/>
          <a:ln w="19050">
            <a:solidFill>
              <a:srgbClr val="800000"/>
            </a:solidFill>
            <a:round/>
            <a:headEnd/>
            <a:tailEnd/>
          </a:ln>
          <a:effectLst/>
        </p:spPr>
      </p:cxnSp>
      <p:cxnSp>
        <p:nvCxnSpPr>
          <p:cNvPr id="686141" name="AutoShape 61"/>
          <p:cNvCxnSpPr>
            <a:cxnSpLocks noChangeShapeType="1"/>
            <a:stCxn id="686139" idx="4"/>
            <a:endCxn id="686136" idx="0"/>
          </p:cNvCxnSpPr>
          <p:nvPr/>
        </p:nvCxnSpPr>
        <p:spPr bwMode="auto">
          <a:xfrm>
            <a:off x="7202488" y="4013200"/>
            <a:ext cx="682625" cy="477838"/>
          </a:xfrm>
          <a:prstGeom prst="straightConnector1">
            <a:avLst/>
          </a:prstGeom>
          <a:noFill/>
          <a:ln w="19050">
            <a:solidFill>
              <a:srgbClr val="800000"/>
            </a:solidFill>
            <a:round/>
            <a:headEnd/>
            <a:tailEnd/>
          </a:ln>
          <a:effectLst/>
        </p:spPr>
      </p:cxnSp>
      <p:sp>
        <p:nvSpPr>
          <p:cNvPr id="686142" name="Text Box 62"/>
          <p:cNvSpPr txBox="1">
            <a:spLocks noChangeArrowheads="1"/>
          </p:cNvSpPr>
          <p:nvPr/>
        </p:nvSpPr>
        <p:spPr bwMode="auto">
          <a:xfrm>
            <a:off x="7543800" y="3603625"/>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2</a:t>
            </a:r>
          </a:p>
        </p:txBody>
      </p:sp>
      <p:sp>
        <p:nvSpPr>
          <p:cNvPr id="686143" name="Text Box 63"/>
          <p:cNvSpPr txBox="1">
            <a:spLocks noChangeArrowheads="1"/>
          </p:cNvSpPr>
          <p:nvPr/>
        </p:nvSpPr>
        <p:spPr bwMode="auto">
          <a:xfrm>
            <a:off x="7042150" y="4005263"/>
            <a:ext cx="320675"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657591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86134"/>
                                        </p:tgtEl>
                                        <p:attrNameLst>
                                          <p:attrName>style.visibility</p:attrName>
                                        </p:attrNameLst>
                                      </p:cBhvr>
                                      <p:to>
                                        <p:strVal val="visible"/>
                                      </p:to>
                                    </p:set>
                                    <p:animEffect transition="in" filter="wipe(left)">
                                      <p:cBhvr>
                                        <p:cTn id="11" dur="500"/>
                                        <p:tgtEl>
                                          <p:spTgt spid="686134"/>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86135"/>
                                        </p:tgtEl>
                                        <p:attrNameLst>
                                          <p:attrName>style.visibility</p:attrName>
                                        </p:attrNameLst>
                                      </p:cBhvr>
                                      <p:to>
                                        <p:strVal val="visible"/>
                                      </p:to>
                                    </p:set>
                                    <p:animEffect transition="in" filter="wipe(left)">
                                      <p:cBhvr>
                                        <p:cTn id="15" dur="500"/>
                                        <p:tgtEl>
                                          <p:spTgt spid="68613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86137"/>
                                        </p:tgtEl>
                                        <p:attrNameLst>
                                          <p:attrName>style.visibility</p:attrName>
                                        </p:attrNameLst>
                                      </p:cBhvr>
                                      <p:to>
                                        <p:strVal val="visible"/>
                                      </p:to>
                                    </p:set>
                                    <p:animEffect transition="in" filter="wipe(left)">
                                      <p:cBhvr>
                                        <p:cTn id="20" dur="500"/>
                                        <p:tgtEl>
                                          <p:spTgt spid="686137"/>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686136"/>
                                        </p:tgtEl>
                                        <p:attrNameLst>
                                          <p:attrName>style.visibility</p:attrName>
                                        </p:attrNameLst>
                                      </p:cBhvr>
                                      <p:to>
                                        <p:strVal val="visible"/>
                                      </p:to>
                                    </p:set>
                                    <p:animEffect transition="in" filter="wipe(left)">
                                      <p:cBhvr>
                                        <p:cTn id="24" dur="500"/>
                                        <p:tgtEl>
                                          <p:spTgt spid="68613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686140"/>
                                        </p:tgtEl>
                                        <p:attrNameLst>
                                          <p:attrName>style.visibility</p:attrName>
                                        </p:attrNameLst>
                                      </p:cBhvr>
                                      <p:to>
                                        <p:strVal val="visible"/>
                                      </p:to>
                                    </p:set>
                                    <p:animEffect transition="in" filter="wipe(down)">
                                      <p:cBhvr>
                                        <p:cTn id="29" dur="500"/>
                                        <p:tgtEl>
                                          <p:spTgt spid="686140"/>
                                        </p:tgtEl>
                                      </p:cBhvr>
                                    </p:animEffect>
                                  </p:childTnLst>
                                </p:cTn>
                              </p:par>
                            </p:childTnLst>
                          </p:cTn>
                        </p:par>
                        <p:par>
                          <p:cTn id="30" fill="hold">
                            <p:stCondLst>
                              <p:cond delay="500"/>
                            </p:stCondLst>
                            <p:childTnLst>
                              <p:par>
                                <p:cTn id="31" presetID="22" presetClass="entr" presetSubtype="4" fill="hold" nodeType="afterEffect">
                                  <p:stCondLst>
                                    <p:cond delay="0"/>
                                  </p:stCondLst>
                                  <p:childTnLst>
                                    <p:set>
                                      <p:cBhvr>
                                        <p:cTn id="32" dur="1" fill="hold">
                                          <p:stCondLst>
                                            <p:cond delay="0"/>
                                          </p:stCondLst>
                                        </p:cTn>
                                        <p:tgtEl>
                                          <p:spTgt spid="686141"/>
                                        </p:tgtEl>
                                        <p:attrNameLst>
                                          <p:attrName>style.visibility</p:attrName>
                                        </p:attrNameLst>
                                      </p:cBhvr>
                                      <p:to>
                                        <p:strVal val="visible"/>
                                      </p:to>
                                    </p:set>
                                    <p:animEffect transition="in" filter="wipe(down)">
                                      <p:cBhvr>
                                        <p:cTn id="33" dur="500"/>
                                        <p:tgtEl>
                                          <p:spTgt spid="686141"/>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686143"/>
                                        </p:tgtEl>
                                        <p:attrNameLst>
                                          <p:attrName>style.visibility</p:attrName>
                                        </p:attrNameLst>
                                      </p:cBhvr>
                                      <p:to>
                                        <p:strVal val="visible"/>
                                      </p:to>
                                    </p:set>
                                    <p:animEffect transition="in" filter="wipe(left)">
                                      <p:cBhvr>
                                        <p:cTn id="37" dur="500"/>
                                        <p:tgtEl>
                                          <p:spTgt spid="686143"/>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686139"/>
                                        </p:tgtEl>
                                        <p:attrNameLst>
                                          <p:attrName>style.visibility</p:attrName>
                                        </p:attrNameLst>
                                      </p:cBhvr>
                                      <p:to>
                                        <p:strVal val="visible"/>
                                      </p:to>
                                    </p:set>
                                    <p:animEffect transition="in" filter="wipe(left)">
                                      <p:cBhvr>
                                        <p:cTn id="41" dur="500"/>
                                        <p:tgtEl>
                                          <p:spTgt spid="68613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86142"/>
                                        </p:tgtEl>
                                        <p:attrNameLst>
                                          <p:attrName>style.visibility</p:attrName>
                                        </p:attrNameLst>
                                      </p:cBhvr>
                                      <p:to>
                                        <p:strVal val="visible"/>
                                      </p:to>
                                    </p:set>
                                    <p:animEffect transition="in" filter="wipe(left)">
                                      <p:cBhvr>
                                        <p:cTn id="46" dur="500"/>
                                        <p:tgtEl>
                                          <p:spTgt spid="686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8" grpId="0" animBg="1"/>
      <p:bldP spid="686134" grpId="0" autoUpdateAnimBg="0"/>
      <p:bldP spid="686135" grpId="0" animBg="1" autoUpdateAnimBg="0"/>
      <p:bldP spid="686136" grpId="0" animBg="1" autoUpdateAnimBg="0"/>
      <p:bldP spid="686137" grpId="0" autoUpdateAnimBg="0"/>
      <p:bldP spid="686139" grpId="0" animBg="1" autoUpdateAnimBg="0"/>
      <p:bldP spid="686142" grpId="0" autoUpdateAnimBg="0"/>
      <p:bldP spid="686143"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pPr algn="l"/>
            <a:r>
              <a:rPr lang="zh-CN" altLang="en-US" sz="2800"/>
              <a:t>例 试构造以下基本块</a:t>
            </a:r>
            <a:r>
              <a:rPr lang="en-US" altLang="zh-CN" sz="2800"/>
              <a:t>G</a:t>
            </a:r>
            <a:r>
              <a:rPr lang="zh-CN" altLang="en-US" sz="2800"/>
              <a:t>的构造</a:t>
            </a:r>
            <a:r>
              <a:rPr lang="en-US" altLang="zh-CN" sz="2800"/>
              <a:t>DAG</a:t>
            </a:r>
          </a:p>
        </p:txBody>
      </p:sp>
      <p:sp>
        <p:nvSpPr>
          <p:cNvPr id="70"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71" name="灯片编号占位符 5"/>
          <p:cNvSpPr>
            <a:spLocks noGrp="1"/>
          </p:cNvSpPr>
          <p:nvPr>
            <p:ph type="sldNum" sz="quarter" idx="12"/>
          </p:nvPr>
        </p:nvSpPr>
        <p:spPr/>
        <p:txBody>
          <a:bodyPr/>
          <a:lstStyle/>
          <a:p>
            <a:fld id="{DD699C5E-A454-44EF-A976-29E671DB0A71}" type="slidenum">
              <a:rPr lang="en-US" altLang="zh-CN"/>
              <a:pPr/>
              <a:t>62</a:t>
            </a:fld>
            <a:endParaRPr lang="en-US" altLang="zh-CN"/>
          </a:p>
        </p:txBody>
      </p:sp>
      <p:graphicFrame>
        <p:nvGraphicFramePr>
          <p:cNvPr id="687107" name="Group 3"/>
          <p:cNvGraphicFramePr>
            <a:graphicFrameLocks noGrp="1"/>
          </p:cNvGraphicFramePr>
          <p:nvPr/>
        </p:nvGraphicFramePr>
        <p:xfrm>
          <a:off x="755650" y="1412875"/>
          <a:ext cx="2232025" cy="4128000"/>
        </p:xfrm>
        <a:graphic>
          <a:graphicData uri="http://schemas.openxmlformats.org/drawingml/2006/table">
            <a:tbl>
              <a:tblPr/>
              <a:tblGrid>
                <a:gridCol w="647700">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tblGrid>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:=3.14</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4</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5</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B:=A</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6</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7</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8</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5</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9</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10</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B:=T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5</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p>
                  </a:txBody>
                  <a:tcPr marL="90000" marR="90000" marT="54000" marB="5400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87152" name="Rectangle 48"/>
          <p:cNvSpPr>
            <a:spLocks noChangeArrowheads="1"/>
          </p:cNvSpPr>
          <p:nvPr/>
        </p:nvSpPr>
        <p:spPr bwMode="auto">
          <a:xfrm>
            <a:off x="684213" y="2679700"/>
            <a:ext cx="2303462" cy="360363"/>
          </a:xfrm>
          <a:prstGeom prst="rect">
            <a:avLst/>
          </a:prstGeom>
          <a:noFill/>
          <a:ln w="19050" algn="ctr">
            <a:solidFill>
              <a:srgbClr val="FF0000"/>
            </a:solidFill>
            <a:miter lim="800000"/>
            <a:headEnd/>
            <a:tailEnd/>
          </a:ln>
          <a:effectLst/>
        </p:spPr>
        <p:txBody>
          <a:bodyPr wrap="none" anchor="ctr"/>
          <a:lstStyle/>
          <a:p>
            <a:endParaRPr lang="zh-CN" altLang="en-US"/>
          </a:p>
        </p:txBody>
      </p:sp>
      <p:sp>
        <p:nvSpPr>
          <p:cNvPr id="687153" name="Text Box 49"/>
          <p:cNvSpPr txBox="1">
            <a:spLocks noChangeArrowheads="1"/>
          </p:cNvSpPr>
          <p:nvPr/>
        </p:nvSpPr>
        <p:spPr bwMode="auto">
          <a:xfrm>
            <a:off x="3482975" y="4933950"/>
            <a:ext cx="7302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3.14</a:t>
            </a:r>
          </a:p>
        </p:txBody>
      </p:sp>
      <p:sp>
        <p:nvSpPr>
          <p:cNvPr id="687154" name="Oval 50"/>
          <p:cNvSpPr>
            <a:spLocks noChangeAspect="1" noChangeArrowheads="1"/>
          </p:cNvSpPr>
          <p:nvPr/>
        </p:nvSpPr>
        <p:spPr bwMode="auto">
          <a:xfrm>
            <a:off x="363220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1</a:t>
            </a:r>
          </a:p>
        </p:txBody>
      </p:sp>
      <p:sp>
        <p:nvSpPr>
          <p:cNvPr id="687155" name="Text Box 51"/>
          <p:cNvSpPr txBox="1">
            <a:spLocks noChangeArrowheads="1"/>
          </p:cNvSpPr>
          <p:nvPr/>
        </p:nvSpPr>
        <p:spPr bwMode="auto">
          <a:xfrm>
            <a:off x="4162425" y="4533900"/>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0</a:t>
            </a:r>
          </a:p>
        </p:txBody>
      </p:sp>
      <p:sp>
        <p:nvSpPr>
          <p:cNvPr id="687156" name="Oval 52"/>
          <p:cNvSpPr>
            <a:spLocks noChangeAspect="1" noChangeArrowheads="1"/>
          </p:cNvSpPr>
          <p:nvPr/>
        </p:nvSpPr>
        <p:spPr bwMode="auto">
          <a:xfrm>
            <a:off x="492760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2</a:t>
            </a:r>
          </a:p>
        </p:txBody>
      </p:sp>
      <p:sp>
        <p:nvSpPr>
          <p:cNvPr id="687157" name="Text Box 53"/>
          <p:cNvSpPr txBox="1">
            <a:spLocks noChangeArrowheads="1"/>
          </p:cNvSpPr>
          <p:nvPr/>
        </p:nvSpPr>
        <p:spPr bwMode="auto">
          <a:xfrm>
            <a:off x="4778375" y="4933950"/>
            <a:ext cx="7302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6.28</a:t>
            </a:r>
          </a:p>
        </p:txBody>
      </p:sp>
      <p:sp>
        <p:nvSpPr>
          <p:cNvPr id="687158" name="Text Box 54"/>
          <p:cNvSpPr txBox="1">
            <a:spLocks noChangeArrowheads="1"/>
          </p:cNvSpPr>
          <p:nvPr/>
        </p:nvSpPr>
        <p:spPr bwMode="auto">
          <a:xfrm>
            <a:off x="6361113" y="49339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R</a:t>
            </a:r>
          </a:p>
        </p:txBody>
      </p:sp>
      <p:sp>
        <p:nvSpPr>
          <p:cNvPr id="687159" name="Oval 55"/>
          <p:cNvSpPr>
            <a:spLocks noChangeAspect="1" noChangeArrowheads="1"/>
          </p:cNvSpPr>
          <p:nvPr/>
        </p:nvSpPr>
        <p:spPr bwMode="auto">
          <a:xfrm>
            <a:off x="630555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3</a:t>
            </a:r>
          </a:p>
        </p:txBody>
      </p:sp>
      <p:sp>
        <p:nvSpPr>
          <p:cNvPr id="687160" name="Oval 56"/>
          <p:cNvSpPr>
            <a:spLocks noChangeAspect="1" noChangeArrowheads="1"/>
          </p:cNvSpPr>
          <p:nvPr/>
        </p:nvSpPr>
        <p:spPr bwMode="auto">
          <a:xfrm>
            <a:off x="7669213"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4</a:t>
            </a:r>
          </a:p>
        </p:txBody>
      </p:sp>
      <p:sp>
        <p:nvSpPr>
          <p:cNvPr id="687161" name="Text Box 57"/>
          <p:cNvSpPr txBox="1">
            <a:spLocks noChangeArrowheads="1"/>
          </p:cNvSpPr>
          <p:nvPr/>
        </p:nvSpPr>
        <p:spPr bwMode="auto">
          <a:xfrm>
            <a:off x="7724775" y="49339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r</a:t>
            </a:r>
          </a:p>
        </p:txBody>
      </p:sp>
      <p:sp>
        <p:nvSpPr>
          <p:cNvPr id="687162" name="Text Box 58"/>
          <p:cNvSpPr txBox="1">
            <a:spLocks noChangeArrowheads="1"/>
          </p:cNvSpPr>
          <p:nvPr/>
        </p:nvSpPr>
        <p:spPr bwMode="auto">
          <a:xfrm>
            <a:off x="5454650" y="4533900"/>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1</a:t>
            </a:r>
          </a:p>
        </p:txBody>
      </p:sp>
      <p:sp>
        <p:nvSpPr>
          <p:cNvPr id="687163" name="Oval 59"/>
          <p:cNvSpPr>
            <a:spLocks noChangeAspect="1" noChangeArrowheads="1"/>
          </p:cNvSpPr>
          <p:nvPr/>
        </p:nvSpPr>
        <p:spPr bwMode="auto">
          <a:xfrm>
            <a:off x="6986588" y="3571875"/>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5</a:t>
            </a:r>
          </a:p>
        </p:txBody>
      </p:sp>
      <p:cxnSp>
        <p:nvCxnSpPr>
          <p:cNvPr id="687164" name="AutoShape 60"/>
          <p:cNvCxnSpPr>
            <a:cxnSpLocks noChangeShapeType="1"/>
            <a:stCxn id="687163" idx="4"/>
            <a:endCxn id="687159" idx="0"/>
          </p:cNvCxnSpPr>
          <p:nvPr/>
        </p:nvCxnSpPr>
        <p:spPr bwMode="auto">
          <a:xfrm flipH="1">
            <a:off x="6521450" y="4013200"/>
            <a:ext cx="681038" cy="477838"/>
          </a:xfrm>
          <a:prstGeom prst="straightConnector1">
            <a:avLst/>
          </a:prstGeom>
          <a:noFill/>
          <a:ln w="19050">
            <a:solidFill>
              <a:srgbClr val="800000"/>
            </a:solidFill>
            <a:round/>
            <a:headEnd/>
            <a:tailEnd/>
          </a:ln>
          <a:effectLst/>
        </p:spPr>
      </p:cxnSp>
      <p:cxnSp>
        <p:nvCxnSpPr>
          <p:cNvPr id="687165" name="AutoShape 61"/>
          <p:cNvCxnSpPr>
            <a:cxnSpLocks noChangeShapeType="1"/>
            <a:stCxn id="687163" idx="4"/>
            <a:endCxn id="687160" idx="0"/>
          </p:cNvCxnSpPr>
          <p:nvPr/>
        </p:nvCxnSpPr>
        <p:spPr bwMode="auto">
          <a:xfrm>
            <a:off x="7202488" y="4013200"/>
            <a:ext cx="682625" cy="477838"/>
          </a:xfrm>
          <a:prstGeom prst="straightConnector1">
            <a:avLst/>
          </a:prstGeom>
          <a:noFill/>
          <a:ln w="19050">
            <a:solidFill>
              <a:srgbClr val="800000"/>
            </a:solidFill>
            <a:round/>
            <a:headEnd/>
            <a:tailEnd/>
          </a:ln>
          <a:effectLst/>
        </p:spPr>
      </p:cxnSp>
      <p:sp>
        <p:nvSpPr>
          <p:cNvPr id="687166" name="Text Box 62"/>
          <p:cNvSpPr txBox="1">
            <a:spLocks noChangeArrowheads="1"/>
          </p:cNvSpPr>
          <p:nvPr/>
        </p:nvSpPr>
        <p:spPr bwMode="auto">
          <a:xfrm>
            <a:off x="7543800" y="3603625"/>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2</a:t>
            </a:r>
          </a:p>
        </p:txBody>
      </p:sp>
      <p:sp>
        <p:nvSpPr>
          <p:cNvPr id="687167" name="Text Box 63"/>
          <p:cNvSpPr txBox="1">
            <a:spLocks noChangeArrowheads="1"/>
          </p:cNvSpPr>
          <p:nvPr/>
        </p:nvSpPr>
        <p:spPr bwMode="auto">
          <a:xfrm>
            <a:off x="7042150" y="4005263"/>
            <a:ext cx="320675"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t>
            </a:r>
          </a:p>
        </p:txBody>
      </p:sp>
      <p:sp>
        <p:nvSpPr>
          <p:cNvPr id="687168" name="Oval 64"/>
          <p:cNvSpPr>
            <a:spLocks noChangeAspect="1" noChangeArrowheads="1"/>
          </p:cNvSpPr>
          <p:nvPr/>
        </p:nvSpPr>
        <p:spPr bwMode="auto">
          <a:xfrm>
            <a:off x="6626225" y="2844800"/>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6</a:t>
            </a:r>
          </a:p>
        </p:txBody>
      </p:sp>
      <p:cxnSp>
        <p:nvCxnSpPr>
          <p:cNvPr id="687169" name="AutoShape 65"/>
          <p:cNvCxnSpPr>
            <a:cxnSpLocks noChangeShapeType="1"/>
            <a:stCxn id="687168" idx="4"/>
            <a:endCxn id="687156" idx="0"/>
          </p:cNvCxnSpPr>
          <p:nvPr/>
        </p:nvCxnSpPr>
        <p:spPr bwMode="auto">
          <a:xfrm flipH="1">
            <a:off x="5143500" y="3286125"/>
            <a:ext cx="1698625" cy="1204913"/>
          </a:xfrm>
          <a:prstGeom prst="straightConnector1">
            <a:avLst/>
          </a:prstGeom>
          <a:noFill/>
          <a:ln w="19050">
            <a:solidFill>
              <a:srgbClr val="800000"/>
            </a:solidFill>
            <a:round/>
            <a:headEnd/>
            <a:tailEnd/>
          </a:ln>
          <a:effectLst/>
        </p:spPr>
      </p:cxnSp>
      <p:cxnSp>
        <p:nvCxnSpPr>
          <p:cNvPr id="687170" name="AutoShape 66"/>
          <p:cNvCxnSpPr>
            <a:cxnSpLocks noChangeShapeType="1"/>
            <a:stCxn id="687168" idx="4"/>
            <a:endCxn id="687163" idx="0"/>
          </p:cNvCxnSpPr>
          <p:nvPr/>
        </p:nvCxnSpPr>
        <p:spPr bwMode="auto">
          <a:xfrm>
            <a:off x="6842125" y="3286125"/>
            <a:ext cx="360363" cy="276225"/>
          </a:xfrm>
          <a:prstGeom prst="straightConnector1">
            <a:avLst/>
          </a:prstGeom>
          <a:noFill/>
          <a:ln w="19050">
            <a:solidFill>
              <a:srgbClr val="800000"/>
            </a:solidFill>
            <a:round/>
            <a:headEnd/>
            <a:tailEnd/>
          </a:ln>
          <a:effectLst/>
        </p:spPr>
      </p:cxnSp>
      <p:sp>
        <p:nvSpPr>
          <p:cNvPr id="687171" name="Text Box 67"/>
          <p:cNvSpPr txBox="1">
            <a:spLocks noChangeArrowheads="1"/>
          </p:cNvSpPr>
          <p:nvPr/>
        </p:nvSpPr>
        <p:spPr bwMode="auto">
          <a:xfrm>
            <a:off x="7229475" y="28765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a:t>
            </a:r>
            <a:endParaRPr lang="en-US" altLang="zh-CN" sz="1800" baseline="-25000">
              <a:latin typeface="Courier New" panose="02070309020205020404" pitchFamily="49" charset="0"/>
              <a:cs typeface="Courier New" panose="02070309020205020404" pitchFamily="49" charset="0"/>
            </a:endParaRPr>
          </a:p>
        </p:txBody>
      </p:sp>
      <p:sp>
        <p:nvSpPr>
          <p:cNvPr id="687172" name="Text Box 68"/>
          <p:cNvSpPr txBox="1">
            <a:spLocks noChangeArrowheads="1"/>
          </p:cNvSpPr>
          <p:nvPr/>
        </p:nvSpPr>
        <p:spPr bwMode="auto">
          <a:xfrm>
            <a:off x="6681788" y="3278188"/>
            <a:ext cx="320675"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19154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87169"/>
                                        </p:tgtEl>
                                        <p:attrNameLst>
                                          <p:attrName>style.visibility</p:attrName>
                                        </p:attrNameLst>
                                      </p:cBhvr>
                                      <p:to>
                                        <p:strVal val="visible"/>
                                      </p:to>
                                    </p:set>
                                    <p:animEffect transition="in" filter="wipe(down)">
                                      <p:cBhvr>
                                        <p:cTn id="7" dur="500"/>
                                        <p:tgtEl>
                                          <p:spTgt spid="68716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87170"/>
                                        </p:tgtEl>
                                        <p:attrNameLst>
                                          <p:attrName>style.visibility</p:attrName>
                                        </p:attrNameLst>
                                      </p:cBhvr>
                                      <p:to>
                                        <p:strVal val="visible"/>
                                      </p:to>
                                    </p:set>
                                    <p:animEffect transition="in" filter="wipe(down)">
                                      <p:cBhvr>
                                        <p:cTn id="11" dur="500"/>
                                        <p:tgtEl>
                                          <p:spTgt spid="68717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87172"/>
                                        </p:tgtEl>
                                        <p:attrNameLst>
                                          <p:attrName>style.visibility</p:attrName>
                                        </p:attrNameLst>
                                      </p:cBhvr>
                                      <p:to>
                                        <p:strVal val="visible"/>
                                      </p:to>
                                    </p:set>
                                    <p:animEffect transition="in" filter="wipe(left)">
                                      <p:cBhvr>
                                        <p:cTn id="15" dur="500"/>
                                        <p:tgtEl>
                                          <p:spTgt spid="68717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87168"/>
                                        </p:tgtEl>
                                        <p:attrNameLst>
                                          <p:attrName>style.visibility</p:attrName>
                                        </p:attrNameLst>
                                      </p:cBhvr>
                                      <p:to>
                                        <p:strVal val="visible"/>
                                      </p:to>
                                    </p:set>
                                    <p:animEffect transition="in" filter="wipe(left)">
                                      <p:cBhvr>
                                        <p:cTn id="19" dur="500"/>
                                        <p:tgtEl>
                                          <p:spTgt spid="68716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87171"/>
                                        </p:tgtEl>
                                        <p:attrNameLst>
                                          <p:attrName>style.visibility</p:attrName>
                                        </p:attrNameLst>
                                      </p:cBhvr>
                                      <p:to>
                                        <p:strVal val="visible"/>
                                      </p:to>
                                    </p:set>
                                    <p:animEffect transition="in" filter="wipe(left)">
                                      <p:cBhvr>
                                        <p:cTn id="24" dur="500"/>
                                        <p:tgtEl>
                                          <p:spTgt spid="68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68" grpId="0" animBg="1" autoUpdateAnimBg="0"/>
      <p:bldP spid="687171" grpId="0" autoUpdateAnimBg="0"/>
      <p:bldP spid="687172"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lstStyle/>
          <a:p>
            <a:pPr algn="l"/>
            <a:r>
              <a:rPr lang="zh-CN" altLang="en-US" sz="2800"/>
              <a:t>例 试构造以下基本块</a:t>
            </a:r>
            <a:r>
              <a:rPr lang="en-US" altLang="zh-CN" sz="2800"/>
              <a:t>G</a:t>
            </a:r>
            <a:r>
              <a:rPr lang="zh-CN" altLang="en-US" sz="2800"/>
              <a:t>的构造</a:t>
            </a:r>
            <a:r>
              <a:rPr lang="en-US" altLang="zh-CN" sz="2800"/>
              <a:t>DAG</a:t>
            </a:r>
          </a:p>
        </p:txBody>
      </p:sp>
      <p:sp>
        <p:nvSpPr>
          <p:cNvPr id="71"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72" name="灯片编号占位符 5"/>
          <p:cNvSpPr>
            <a:spLocks noGrp="1"/>
          </p:cNvSpPr>
          <p:nvPr>
            <p:ph type="sldNum" sz="quarter" idx="12"/>
          </p:nvPr>
        </p:nvSpPr>
        <p:spPr/>
        <p:txBody>
          <a:bodyPr/>
          <a:lstStyle/>
          <a:p>
            <a:fld id="{C084ACB6-F335-4A49-89C6-8AD3033943A1}" type="slidenum">
              <a:rPr lang="en-US" altLang="zh-CN"/>
              <a:pPr/>
              <a:t>63</a:t>
            </a:fld>
            <a:endParaRPr lang="en-US" altLang="zh-CN"/>
          </a:p>
        </p:txBody>
      </p:sp>
      <p:graphicFrame>
        <p:nvGraphicFramePr>
          <p:cNvPr id="688131" name="Group 3"/>
          <p:cNvGraphicFramePr>
            <a:graphicFrameLocks noGrp="1"/>
          </p:cNvGraphicFramePr>
          <p:nvPr/>
        </p:nvGraphicFramePr>
        <p:xfrm>
          <a:off x="755650" y="1412875"/>
          <a:ext cx="2232025" cy="4128000"/>
        </p:xfrm>
        <a:graphic>
          <a:graphicData uri="http://schemas.openxmlformats.org/drawingml/2006/table">
            <a:tbl>
              <a:tblPr/>
              <a:tblGrid>
                <a:gridCol w="647700">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tblGrid>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:=3.14</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4</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5</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B:=A</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6</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7</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8</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5</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9</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10</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B:=T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5</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p>
                  </a:txBody>
                  <a:tcPr marL="90000" marR="90000" marT="54000" marB="5400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88176" name="Rectangle 48"/>
          <p:cNvSpPr>
            <a:spLocks noChangeArrowheads="1"/>
          </p:cNvSpPr>
          <p:nvPr/>
        </p:nvSpPr>
        <p:spPr bwMode="auto">
          <a:xfrm>
            <a:off x="684213" y="3068638"/>
            <a:ext cx="2303462" cy="360362"/>
          </a:xfrm>
          <a:prstGeom prst="rect">
            <a:avLst/>
          </a:prstGeom>
          <a:noFill/>
          <a:ln w="19050" algn="ctr">
            <a:solidFill>
              <a:srgbClr val="FF0000"/>
            </a:solidFill>
            <a:miter lim="800000"/>
            <a:headEnd/>
            <a:tailEnd/>
          </a:ln>
          <a:effectLst/>
        </p:spPr>
        <p:txBody>
          <a:bodyPr wrap="none" anchor="ctr"/>
          <a:lstStyle/>
          <a:p>
            <a:endParaRPr lang="zh-CN" altLang="en-US"/>
          </a:p>
        </p:txBody>
      </p:sp>
      <p:sp>
        <p:nvSpPr>
          <p:cNvPr id="688177" name="Text Box 49"/>
          <p:cNvSpPr txBox="1">
            <a:spLocks noChangeArrowheads="1"/>
          </p:cNvSpPr>
          <p:nvPr/>
        </p:nvSpPr>
        <p:spPr bwMode="auto">
          <a:xfrm>
            <a:off x="3482975" y="4933950"/>
            <a:ext cx="7302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3.14</a:t>
            </a:r>
          </a:p>
        </p:txBody>
      </p:sp>
      <p:sp>
        <p:nvSpPr>
          <p:cNvPr id="688178" name="Oval 50"/>
          <p:cNvSpPr>
            <a:spLocks noChangeAspect="1" noChangeArrowheads="1"/>
          </p:cNvSpPr>
          <p:nvPr/>
        </p:nvSpPr>
        <p:spPr bwMode="auto">
          <a:xfrm>
            <a:off x="363220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1</a:t>
            </a:r>
          </a:p>
        </p:txBody>
      </p:sp>
      <p:sp>
        <p:nvSpPr>
          <p:cNvPr id="688179" name="Text Box 51"/>
          <p:cNvSpPr txBox="1">
            <a:spLocks noChangeArrowheads="1"/>
          </p:cNvSpPr>
          <p:nvPr/>
        </p:nvSpPr>
        <p:spPr bwMode="auto">
          <a:xfrm>
            <a:off x="4162425" y="4533900"/>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0</a:t>
            </a:r>
          </a:p>
        </p:txBody>
      </p:sp>
      <p:sp>
        <p:nvSpPr>
          <p:cNvPr id="688180" name="Oval 52"/>
          <p:cNvSpPr>
            <a:spLocks noChangeAspect="1" noChangeArrowheads="1"/>
          </p:cNvSpPr>
          <p:nvPr/>
        </p:nvSpPr>
        <p:spPr bwMode="auto">
          <a:xfrm>
            <a:off x="492760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2</a:t>
            </a:r>
          </a:p>
        </p:txBody>
      </p:sp>
      <p:sp>
        <p:nvSpPr>
          <p:cNvPr id="688181" name="Text Box 53"/>
          <p:cNvSpPr txBox="1">
            <a:spLocks noChangeArrowheads="1"/>
          </p:cNvSpPr>
          <p:nvPr/>
        </p:nvSpPr>
        <p:spPr bwMode="auto">
          <a:xfrm>
            <a:off x="4778375" y="4933950"/>
            <a:ext cx="7302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6.28</a:t>
            </a:r>
          </a:p>
        </p:txBody>
      </p:sp>
      <p:sp>
        <p:nvSpPr>
          <p:cNvPr id="688182" name="Text Box 54"/>
          <p:cNvSpPr txBox="1">
            <a:spLocks noChangeArrowheads="1"/>
          </p:cNvSpPr>
          <p:nvPr/>
        </p:nvSpPr>
        <p:spPr bwMode="auto">
          <a:xfrm>
            <a:off x="6361113" y="49339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R</a:t>
            </a:r>
          </a:p>
        </p:txBody>
      </p:sp>
      <p:sp>
        <p:nvSpPr>
          <p:cNvPr id="688183" name="Oval 55"/>
          <p:cNvSpPr>
            <a:spLocks noChangeAspect="1" noChangeArrowheads="1"/>
          </p:cNvSpPr>
          <p:nvPr/>
        </p:nvSpPr>
        <p:spPr bwMode="auto">
          <a:xfrm>
            <a:off x="630555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3</a:t>
            </a:r>
          </a:p>
        </p:txBody>
      </p:sp>
      <p:sp>
        <p:nvSpPr>
          <p:cNvPr id="688184" name="Oval 56"/>
          <p:cNvSpPr>
            <a:spLocks noChangeAspect="1" noChangeArrowheads="1"/>
          </p:cNvSpPr>
          <p:nvPr/>
        </p:nvSpPr>
        <p:spPr bwMode="auto">
          <a:xfrm>
            <a:off x="7669213"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4</a:t>
            </a:r>
          </a:p>
        </p:txBody>
      </p:sp>
      <p:sp>
        <p:nvSpPr>
          <p:cNvPr id="688185" name="Text Box 57"/>
          <p:cNvSpPr txBox="1">
            <a:spLocks noChangeArrowheads="1"/>
          </p:cNvSpPr>
          <p:nvPr/>
        </p:nvSpPr>
        <p:spPr bwMode="auto">
          <a:xfrm>
            <a:off x="7724775" y="49339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r</a:t>
            </a:r>
          </a:p>
        </p:txBody>
      </p:sp>
      <p:sp>
        <p:nvSpPr>
          <p:cNvPr id="688186" name="Text Box 58"/>
          <p:cNvSpPr txBox="1">
            <a:spLocks noChangeArrowheads="1"/>
          </p:cNvSpPr>
          <p:nvPr/>
        </p:nvSpPr>
        <p:spPr bwMode="auto">
          <a:xfrm>
            <a:off x="5454650" y="4533900"/>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1</a:t>
            </a:r>
          </a:p>
        </p:txBody>
      </p:sp>
      <p:sp>
        <p:nvSpPr>
          <p:cNvPr id="688187" name="Oval 59"/>
          <p:cNvSpPr>
            <a:spLocks noChangeAspect="1" noChangeArrowheads="1"/>
          </p:cNvSpPr>
          <p:nvPr/>
        </p:nvSpPr>
        <p:spPr bwMode="auto">
          <a:xfrm>
            <a:off x="6986588" y="3571875"/>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5</a:t>
            </a:r>
          </a:p>
        </p:txBody>
      </p:sp>
      <p:cxnSp>
        <p:nvCxnSpPr>
          <p:cNvPr id="688188" name="AutoShape 60"/>
          <p:cNvCxnSpPr>
            <a:cxnSpLocks noChangeShapeType="1"/>
            <a:stCxn id="688187" idx="4"/>
            <a:endCxn id="688183" idx="0"/>
          </p:cNvCxnSpPr>
          <p:nvPr/>
        </p:nvCxnSpPr>
        <p:spPr bwMode="auto">
          <a:xfrm flipH="1">
            <a:off x="6521450" y="4013200"/>
            <a:ext cx="681038" cy="477838"/>
          </a:xfrm>
          <a:prstGeom prst="straightConnector1">
            <a:avLst/>
          </a:prstGeom>
          <a:noFill/>
          <a:ln w="19050">
            <a:solidFill>
              <a:srgbClr val="800000"/>
            </a:solidFill>
            <a:round/>
            <a:headEnd/>
            <a:tailEnd/>
          </a:ln>
          <a:effectLst/>
        </p:spPr>
      </p:cxnSp>
      <p:cxnSp>
        <p:nvCxnSpPr>
          <p:cNvPr id="688189" name="AutoShape 61"/>
          <p:cNvCxnSpPr>
            <a:cxnSpLocks noChangeShapeType="1"/>
            <a:stCxn id="688187" idx="4"/>
            <a:endCxn id="688184" idx="0"/>
          </p:cNvCxnSpPr>
          <p:nvPr/>
        </p:nvCxnSpPr>
        <p:spPr bwMode="auto">
          <a:xfrm>
            <a:off x="7202488" y="4013200"/>
            <a:ext cx="682625" cy="477838"/>
          </a:xfrm>
          <a:prstGeom prst="straightConnector1">
            <a:avLst/>
          </a:prstGeom>
          <a:noFill/>
          <a:ln w="19050">
            <a:solidFill>
              <a:srgbClr val="800000"/>
            </a:solidFill>
            <a:round/>
            <a:headEnd/>
            <a:tailEnd/>
          </a:ln>
          <a:effectLst/>
        </p:spPr>
      </p:cxnSp>
      <p:sp>
        <p:nvSpPr>
          <p:cNvPr id="688190" name="Text Box 62"/>
          <p:cNvSpPr txBox="1">
            <a:spLocks noChangeArrowheads="1"/>
          </p:cNvSpPr>
          <p:nvPr/>
        </p:nvSpPr>
        <p:spPr bwMode="auto">
          <a:xfrm>
            <a:off x="7543800" y="3603625"/>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2</a:t>
            </a:r>
          </a:p>
        </p:txBody>
      </p:sp>
      <p:sp>
        <p:nvSpPr>
          <p:cNvPr id="688191" name="Text Box 63"/>
          <p:cNvSpPr txBox="1">
            <a:spLocks noChangeArrowheads="1"/>
          </p:cNvSpPr>
          <p:nvPr/>
        </p:nvSpPr>
        <p:spPr bwMode="auto">
          <a:xfrm>
            <a:off x="7042150" y="4005263"/>
            <a:ext cx="320675"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t>
            </a:r>
          </a:p>
        </p:txBody>
      </p:sp>
      <p:sp>
        <p:nvSpPr>
          <p:cNvPr id="688192" name="Oval 64"/>
          <p:cNvSpPr>
            <a:spLocks noChangeAspect="1" noChangeArrowheads="1"/>
          </p:cNvSpPr>
          <p:nvPr/>
        </p:nvSpPr>
        <p:spPr bwMode="auto">
          <a:xfrm>
            <a:off x="6626225" y="2844800"/>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6</a:t>
            </a:r>
          </a:p>
        </p:txBody>
      </p:sp>
      <p:cxnSp>
        <p:nvCxnSpPr>
          <p:cNvPr id="688193" name="AutoShape 65"/>
          <p:cNvCxnSpPr>
            <a:cxnSpLocks noChangeShapeType="1"/>
            <a:stCxn id="688192" idx="4"/>
            <a:endCxn id="688180" idx="0"/>
          </p:cNvCxnSpPr>
          <p:nvPr/>
        </p:nvCxnSpPr>
        <p:spPr bwMode="auto">
          <a:xfrm flipH="1">
            <a:off x="5143500" y="3286125"/>
            <a:ext cx="1698625" cy="1204913"/>
          </a:xfrm>
          <a:prstGeom prst="straightConnector1">
            <a:avLst/>
          </a:prstGeom>
          <a:noFill/>
          <a:ln w="19050">
            <a:solidFill>
              <a:srgbClr val="800000"/>
            </a:solidFill>
            <a:round/>
            <a:headEnd/>
            <a:tailEnd/>
          </a:ln>
          <a:effectLst/>
        </p:spPr>
      </p:cxnSp>
      <p:cxnSp>
        <p:nvCxnSpPr>
          <p:cNvPr id="688194" name="AutoShape 66"/>
          <p:cNvCxnSpPr>
            <a:cxnSpLocks noChangeShapeType="1"/>
            <a:stCxn id="688192" idx="4"/>
            <a:endCxn id="688187" idx="0"/>
          </p:cNvCxnSpPr>
          <p:nvPr/>
        </p:nvCxnSpPr>
        <p:spPr bwMode="auto">
          <a:xfrm>
            <a:off x="6842125" y="3286125"/>
            <a:ext cx="360363" cy="276225"/>
          </a:xfrm>
          <a:prstGeom prst="straightConnector1">
            <a:avLst/>
          </a:prstGeom>
          <a:noFill/>
          <a:ln w="19050">
            <a:solidFill>
              <a:srgbClr val="800000"/>
            </a:solidFill>
            <a:round/>
            <a:headEnd/>
            <a:tailEnd/>
          </a:ln>
          <a:effectLst/>
        </p:spPr>
      </p:cxnSp>
      <p:sp>
        <p:nvSpPr>
          <p:cNvPr id="688195" name="Text Box 67"/>
          <p:cNvSpPr txBox="1">
            <a:spLocks noChangeArrowheads="1"/>
          </p:cNvSpPr>
          <p:nvPr/>
        </p:nvSpPr>
        <p:spPr bwMode="auto">
          <a:xfrm>
            <a:off x="7229475" y="28765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a:t>
            </a:r>
            <a:endParaRPr lang="en-US" altLang="zh-CN" sz="1800" baseline="-25000">
              <a:latin typeface="Courier New" panose="02070309020205020404" pitchFamily="49" charset="0"/>
              <a:cs typeface="Courier New" panose="02070309020205020404" pitchFamily="49" charset="0"/>
            </a:endParaRPr>
          </a:p>
        </p:txBody>
      </p:sp>
      <p:sp>
        <p:nvSpPr>
          <p:cNvPr id="688196" name="Text Box 68"/>
          <p:cNvSpPr txBox="1">
            <a:spLocks noChangeArrowheads="1"/>
          </p:cNvSpPr>
          <p:nvPr/>
        </p:nvSpPr>
        <p:spPr bwMode="auto">
          <a:xfrm>
            <a:off x="6681788" y="3278188"/>
            <a:ext cx="320675"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t>
            </a:r>
          </a:p>
        </p:txBody>
      </p:sp>
      <p:sp>
        <p:nvSpPr>
          <p:cNvPr id="688197" name="Text Box 69"/>
          <p:cNvSpPr txBox="1">
            <a:spLocks noChangeArrowheads="1"/>
          </p:cNvSpPr>
          <p:nvPr/>
        </p:nvSpPr>
        <p:spPr bwMode="auto">
          <a:xfrm>
            <a:off x="7383463" y="2876550"/>
            <a:ext cx="45720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,B</a:t>
            </a:r>
            <a:endParaRPr lang="en-US" altLang="zh-CN" sz="1800" baseline="-25000">
              <a:latin typeface="Courier New" panose="02070309020205020404" pitchFamily="49" charset="0"/>
              <a:cs typeface="Courier New" panose="02070309020205020404" pitchFamily="49" charset="0"/>
            </a:endParaRPr>
          </a:p>
        </p:txBody>
      </p:sp>
      <p:sp>
        <p:nvSpPr>
          <p:cNvPr id="28" name="矩形: 剪去单角 27">
            <a:extLst>
              <a:ext uri="{FF2B5EF4-FFF2-40B4-BE49-F238E27FC236}">
                <a16:creationId xmlns:a16="http://schemas.microsoft.com/office/drawing/2014/main" id="{E5C96343-6C0F-44AA-AEB3-BCE537CA6C45}"/>
              </a:ext>
            </a:extLst>
          </p:cNvPr>
          <p:cNvSpPr/>
          <p:nvPr/>
        </p:nvSpPr>
        <p:spPr>
          <a:xfrm>
            <a:off x="3275856" y="1628800"/>
            <a:ext cx="1872000" cy="432000"/>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dirty="0">
                <a:latin typeface="Courier New" panose="02070309020205020404" pitchFamily="49" charset="0"/>
                <a:cs typeface="Courier New" panose="02070309020205020404" pitchFamily="49" charset="0"/>
              </a:rPr>
              <a:t>复写传播</a:t>
            </a:r>
          </a:p>
        </p:txBody>
      </p:sp>
    </p:spTree>
    <p:extLst>
      <p:ext uri="{BB962C8B-B14F-4D97-AF65-F5344CB8AC3E}">
        <p14:creationId xmlns:p14="http://schemas.microsoft.com/office/powerpoint/2010/main" val="2795227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8197"/>
                                        </p:tgtEl>
                                        <p:attrNameLst>
                                          <p:attrName>style.visibility</p:attrName>
                                        </p:attrNameLst>
                                      </p:cBhvr>
                                      <p:to>
                                        <p:strVal val="visible"/>
                                      </p:to>
                                    </p:set>
                                    <p:animEffect transition="in" filter="wipe(left)">
                                      <p:cBhvr>
                                        <p:cTn id="7" dur="500"/>
                                        <p:tgtEl>
                                          <p:spTgt spid="68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97"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pPr algn="l"/>
            <a:r>
              <a:rPr lang="zh-CN" altLang="en-US" sz="2800"/>
              <a:t>例 试构造以下基本块</a:t>
            </a:r>
            <a:r>
              <a:rPr lang="en-US" altLang="zh-CN" sz="2800"/>
              <a:t>G</a:t>
            </a:r>
            <a:r>
              <a:rPr lang="zh-CN" altLang="en-US" sz="2800"/>
              <a:t>的构造</a:t>
            </a:r>
            <a:r>
              <a:rPr lang="en-US" altLang="zh-CN" sz="2800"/>
              <a:t>DAG</a:t>
            </a:r>
          </a:p>
        </p:txBody>
      </p:sp>
      <p:sp>
        <p:nvSpPr>
          <p:cNvPr id="72"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73" name="灯片编号占位符 5"/>
          <p:cNvSpPr>
            <a:spLocks noGrp="1"/>
          </p:cNvSpPr>
          <p:nvPr>
            <p:ph type="sldNum" sz="quarter" idx="12"/>
          </p:nvPr>
        </p:nvSpPr>
        <p:spPr/>
        <p:txBody>
          <a:bodyPr/>
          <a:lstStyle/>
          <a:p>
            <a:fld id="{663EBAB5-BA94-4171-95B9-DBFA734C584F}" type="slidenum">
              <a:rPr lang="en-US" altLang="zh-CN"/>
              <a:pPr/>
              <a:t>64</a:t>
            </a:fld>
            <a:endParaRPr lang="en-US" altLang="zh-CN"/>
          </a:p>
        </p:txBody>
      </p:sp>
      <p:graphicFrame>
        <p:nvGraphicFramePr>
          <p:cNvPr id="689155" name="Group 3"/>
          <p:cNvGraphicFramePr>
            <a:graphicFrameLocks noGrp="1"/>
          </p:cNvGraphicFramePr>
          <p:nvPr/>
        </p:nvGraphicFramePr>
        <p:xfrm>
          <a:off x="755650" y="1412875"/>
          <a:ext cx="2232025" cy="4128000"/>
        </p:xfrm>
        <a:graphic>
          <a:graphicData uri="http://schemas.openxmlformats.org/drawingml/2006/table">
            <a:tbl>
              <a:tblPr/>
              <a:tblGrid>
                <a:gridCol w="647700">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tblGrid>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:=3.14</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4</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5</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B:=A</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6</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7</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8</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5</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9</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10</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B:=T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5</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p>
                  </a:txBody>
                  <a:tcPr marL="90000" marR="90000" marT="54000" marB="5400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89200" name="Rectangle 48"/>
          <p:cNvSpPr>
            <a:spLocks noChangeArrowheads="1"/>
          </p:cNvSpPr>
          <p:nvPr/>
        </p:nvSpPr>
        <p:spPr bwMode="auto">
          <a:xfrm>
            <a:off x="684213" y="3486150"/>
            <a:ext cx="2303462" cy="360363"/>
          </a:xfrm>
          <a:prstGeom prst="rect">
            <a:avLst/>
          </a:prstGeom>
          <a:noFill/>
          <a:ln w="19050" algn="ctr">
            <a:solidFill>
              <a:srgbClr val="FF0000"/>
            </a:solidFill>
            <a:miter lim="800000"/>
            <a:headEnd/>
            <a:tailEnd/>
          </a:ln>
          <a:effectLst/>
        </p:spPr>
        <p:txBody>
          <a:bodyPr wrap="none" anchor="ctr"/>
          <a:lstStyle/>
          <a:p>
            <a:endParaRPr lang="zh-CN" altLang="en-US"/>
          </a:p>
        </p:txBody>
      </p:sp>
      <p:sp>
        <p:nvSpPr>
          <p:cNvPr id="689201" name="Text Box 49"/>
          <p:cNvSpPr txBox="1">
            <a:spLocks noChangeArrowheads="1"/>
          </p:cNvSpPr>
          <p:nvPr/>
        </p:nvSpPr>
        <p:spPr bwMode="auto">
          <a:xfrm>
            <a:off x="3482975" y="4933950"/>
            <a:ext cx="7302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3.14</a:t>
            </a:r>
          </a:p>
        </p:txBody>
      </p:sp>
      <p:sp>
        <p:nvSpPr>
          <p:cNvPr id="689202" name="Oval 50"/>
          <p:cNvSpPr>
            <a:spLocks noChangeAspect="1" noChangeArrowheads="1"/>
          </p:cNvSpPr>
          <p:nvPr/>
        </p:nvSpPr>
        <p:spPr bwMode="auto">
          <a:xfrm>
            <a:off x="363220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1</a:t>
            </a:r>
          </a:p>
        </p:txBody>
      </p:sp>
      <p:sp>
        <p:nvSpPr>
          <p:cNvPr id="689203" name="Text Box 51"/>
          <p:cNvSpPr txBox="1">
            <a:spLocks noChangeArrowheads="1"/>
          </p:cNvSpPr>
          <p:nvPr/>
        </p:nvSpPr>
        <p:spPr bwMode="auto">
          <a:xfrm>
            <a:off x="4162425" y="4533900"/>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0</a:t>
            </a:r>
          </a:p>
        </p:txBody>
      </p:sp>
      <p:sp>
        <p:nvSpPr>
          <p:cNvPr id="689204" name="Oval 52"/>
          <p:cNvSpPr>
            <a:spLocks noChangeAspect="1" noChangeArrowheads="1"/>
          </p:cNvSpPr>
          <p:nvPr/>
        </p:nvSpPr>
        <p:spPr bwMode="auto">
          <a:xfrm>
            <a:off x="492760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2</a:t>
            </a:r>
          </a:p>
        </p:txBody>
      </p:sp>
      <p:sp>
        <p:nvSpPr>
          <p:cNvPr id="689205" name="Text Box 53"/>
          <p:cNvSpPr txBox="1">
            <a:spLocks noChangeArrowheads="1"/>
          </p:cNvSpPr>
          <p:nvPr/>
        </p:nvSpPr>
        <p:spPr bwMode="auto">
          <a:xfrm>
            <a:off x="4778375" y="4933950"/>
            <a:ext cx="7302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6.28</a:t>
            </a:r>
          </a:p>
        </p:txBody>
      </p:sp>
      <p:sp>
        <p:nvSpPr>
          <p:cNvPr id="689206" name="Text Box 54"/>
          <p:cNvSpPr txBox="1">
            <a:spLocks noChangeArrowheads="1"/>
          </p:cNvSpPr>
          <p:nvPr/>
        </p:nvSpPr>
        <p:spPr bwMode="auto">
          <a:xfrm>
            <a:off x="6361113" y="49339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R</a:t>
            </a:r>
          </a:p>
        </p:txBody>
      </p:sp>
      <p:sp>
        <p:nvSpPr>
          <p:cNvPr id="689207" name="Oval 55"/>
          <p:cNvSpPr>
            <a:spLocks noChangeAspect="1" noChangeArrowheads="1"/>
          </p:cNvSpPr>
          <p:nvPr/>
        </p:nvSpPr>
        <p:spPr bwMode="auto">
          <a:xfrm>
            <a:off x="630555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3</a:t>
            </a:r>
          </a:p>
        </p:txBody>
      </p:sp>
      <p:sp>
        <p:nvSpPr>
          <p:cNvPr id="689208" name="Oval 56"/>
          <p:cNvSpPr>
            <a:spLocks noChangeAspect="1" noChangeArrowheads="1"/>
          </p:cNvSpPr>
          <p:nvPr/>
        </p:nvSpPr>
        <p:spPr bwMode="auto">
          <a:xfrm>
            <a:off x="7669213"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4</a:t>
            </a:r>
          </a:p>
        </p:txBody>
      </p:sp>
      <p:sp>
        <p:nvSpPr>
          <p:cNvPr id="689209" name="Text Box 57"/>
          <p:cNvSpPr txBox="1">
            <a:spLocks noChangeArrowheads="1"/>
          </p:cNvSpPr>
          <p:nvPr/>
        </p:nvSpPr>
        <p:spPr bwMode="auto">
          <a:xfrm>
            <a:off x="7724775" y="49339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r</a:t>
            </a:r>
          </a:p>
        </p:txBody>
      </p:sp>
      <p:sp>
        <p:nvSpPr>
          <p:cNvPr id="689210" name="Text Box 58"/>
          <p:cNvSpPr txBox="1">
            <a:spLocks noChangeArrowheads="1"/>
          </p:cNvSpPr>
          <p:nvPr/>
        </p:nvSpPr>
        <p:spPr bwMode="auto">
          <a:xfrm>
            <a:off x="5454650" y="4533900"/>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1</a:t>
            </a:r>
          </a:p>
        </p:txBody>
      </p:sp>
      <p:sp>
        <p:nvSpPr>
          <p:cNvPr id="689211" name="Oval 59"/>
          <p:cNvSpPr>
            <a:spLocks noChangeAspect="1" noChangeArrowheads="1"/>
          </p:cNvSpPr>
          <p:nvPr/>
        </p:nvSpPr>
        <p:spPr bwMode="auto">
          <a:xfrm>
            <a:off x="6986588" y="3571875"/>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5</a:t>
            </a:r>
          </a:p>
        </p:txBody>
      </p:sp>
      <p:cxnSp>
        <p:nvCxnSpPr>
          <p:cNvPr id="689212" name="AutoShape 60"/>
          <p:cNvCxnSpPr>
            <a:cxnSpLocks noChangeShapeType="1"/>
            <a:stCxn id="689211" idx="4"/>
            <a:endCxn id="689207" idx="0"/>
          </p:cNvCxnSpPr>
          <p:nvPr/>
        </p:nvCxnSpPr>
        <p:spPr bwMode="auto">
          <a:xfrm flipH="1">
            <a:off x="6521450" y="4013200"/>
            <a:ext cx="681038" cy="477838"/>
          </a:xfrm>
          <a:prstGeom prst="straightConnector1">
            <a:avLst/>
          </a:prstGeom>
          <a:noFill/>
          <a:ln w="19050">
            <a:solidFill>
              <a:srgbClr val="800000"/>
            </a:solidFill>
            <a:round/>
            <a:headEnd/>
            <a:tailEnd/>
          </a:ln>
          <a:effectLst/>
        </p:spPr>
      </p:cxnSp>
      <p:cxnSp>
        <p:nvCxnSpPr>
          <p:cNvPr id="689213" name="AutoShape 61"/>
          <p:cNvCxnSpPr>
            <a:cxnSpLocks noChangeShapeType="1"/>
            <a:stCxn id="689211" idx="4"/>
            <a:endCxn id="689208" idx="0"/>
          </p:cNvCxnSpPr>
          <p:nvPr/>
        </p:nvCxnSpPr>
        <p:spPr bwMode="auto">
          <a:xfrm>
            <a:off x="7202488" y="4013200"/>
            <a:ext cx="682625" cy="477838"/>
          </a:xfrm>
          <a:prstGeom prst="straightConnector1">
            <a:avLst/>
          </a:prstGeom>
          <a:noFill/>
          <a:ln w="19050">
            <a:solidFill>
              <a:srgbClr val="800000"/>
            </a:solidFill>
            <a:round/>
            <a:headEnd/>
            <a:tailEnd/>
          </a:ln>
          <a:effectLst/>
        </p:spPr>
      </p:cxnSp>
      <p:sp>
        <p:nvSpPr>
          <p:cNvPr id="689214" name="Text Box 62"/>
          <p:cNvSpPr txBox="1">
            <a:spLocks noChangeArrowheads="1"/>
          </p:cNvSpPr>
          <p:nvPr/>
        </p:nvSpPr>
        <p:spPr bwMode="auto">
          <a:xfrm>
            <a:off x="7543800" y="3603625"/>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2</a:t>
            </a:r>
          </a:p>
        </p:txBody>
      </p:sp>
      <p:sp>
        <p:nvSpPr>
          <p:cNvPr id="689215" name="Text Box 63"/>
          <p:cNvSpPr txBox="1">
            <a:spLocks noChangeArrowheads="1"/>
          </p:cNvSpPr>
          <p:nvPr/>
        </p:nvSpPr>
        <p:spPr bwMode="auto">
          <a:xfrm>
            <a:off x="7042150" y="4005263"/>
            <a:ext cx="320675"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t>
            </a:r>
          </a:p>
        </p:txBody>
      </p:sp>
      <p:sp>
        <p:nvSpPr>
          <p:cNvPr id="689216" name="Oval 64"/>
          <p:cNvSpPr>
            <a:spLocks noChangeAspect="1" noChangeArrowheads="1"/>
          </p:cNvSpPr>
          <p:nvPr/>
        </p:nvSpPr>
        <p:spPr bwMode="auto">
          <a:xfrm>
            <a:off x="6626225" y="2844800"/>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6</a:t>
            </a:r>
          </a:p>
        </p:txBody>
      </p:sp>
      <p:cxnSp>
        <p:nvCxnSpPr>
          <p:cNvPr id="689217" name="AutoShape 65"/>
          <p:cNvCxnSpPr>
            <a:cxnSpLocks noChangeShapeType="1"/>
            <a:stCxn id="689216" idx="4"/>
            <a:endCxn id="689204" idx="0"/>
          </p:cNvCxnSpPr>
          <p:nvPr/>
        </p:nvCxnSpPr>
        <p:spPr bwMode="auto">
          <a:xfrm flipH="1">
            <a:off x="5143500" y="3286125"/>
            <a:ext cx="1698625" cy="1204913"/>
          </a:xfrm>
          <a:prstGeom prst="straightConnector1">
            <a:avLst/>
          </a:prstGeom>
          <a:noFill/>
          <a:ln w="19050">
            <a:solidFill>
              <a:srgbClr val="800000"/>
            </a:solidFill>
            <a:round/>
            <a:headEnd/>
            <a:tailEnd/>
          </a:ln>
          <a:effectLst/>
        </p:spPr>
      </p:cxnSp>
      <p:cxnSp>
        <p:nvCxnSpPr>
          <p:cNvPr id="689218" name="AutoShape 66"/>
          <p:cNvCxnSpPr>
            <a:cxnSpLocks noChangeShapeType="1"/>
            <a:stCxn id="689216" idx="4"/>
            <a:endCxn id="689211" idx="0"/>
          </p:cNvCxnSpPr>
          <p:nvPr/>
        </p:nvCxnSpPr>
        <p:spPr bwMode="auto">
          <a:xfrm>
            <a:off x="6842125" y="3286125"/>
            <a:ext cx="360363" cy="276225"/>
          </a:xfrm>
          <a:prstGeom prst="straightConnector1">
            <a:avLst/>
          </a:prstGeom>
          <a:noFill/>
          <a:ln w="19050">
            <a:solidFill>
              <a:srgbClr val="800000"/>
            </a:solidFill>
            <a:round/>
            <a:headEnd/>
            <a:tailEnd/>
          </a:ln>
          <a:effectLst/>
        </p:spPr>
      </p:cxnSp>
      <p:sp>
        <p:nvSpPr>
          <p:cNvPr id="689219" name="Text Box 67"/>
          <p:cNvSpPr txBox="1">
            <a:spLocks noChangeArrowheads="1"/>
          </p:cNvSpPr>
          <p:nvPr/>
        </p:nvSpPr>
        <p:spPr bwMode="auto">
          <a:xfrm>
            <a:off x="7229475" y="28765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a:t>
            </a:r>
            <a:endParaRPr lang="en-US" altLang="zh-CN" sz="1800" baseline="-25000">
              <a:latin typeface="Courier New" panose="02070309020205020404" pitchFamily="49" charset="0"/>
              <a:cs typeface="Courier New" panose="02070309020205020404" pitchFamily="49" charset="0"/>
            </a:endParaRPr>
          </a:p>
        </p:txBody>
      </p:sp>
      <p:sp>
        <p:nvSpPr>
          <p:cNvPr id="689220" name="Text Box 68"/>
          <p:cNvSpPr txBox="1">
            <a:spLocks noChangeArrowheads="1"/>
          </p:cNvSpPr>
          <p:nvPr/>
        </p:nvSpPr>
        <p:spPr bwMode="auto">
          <a:xfrm>
            <a:off x="6681788" y="3278188"/>
            <a:ext cx="320675"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t>
            </a:r>
          </a:p>
        </p:txBody>
      </p:sp>
      <p:sp>
        <p:nvSpPr>
          <p:cNvPr id="689221" name="Text Box 69"/>
          <p:cNvSpPr txBox="1">
            <a:spLocks noChangeArrowheads="1"/>
          </p:cNvSpPr>
          <p:nvPr/>
        </p:nvSpPr>
        <p:spPr bwMode="auto">
          <a:xfrm>
            <a:off x="7383463" y="2876550"/>
            <a:ext cx="45720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,B</a:t>
            </a:r>
            <a:endParaRPr lang="en-US" altLang="zh-CN" sz="1800" baseline="-25000">
              <a:latin typeface="Courier New" panose="02070309020205020404" pitchFamily="49" charset="0"/>
              <a:cs typeface="Courier New" panose="02070309020205020404" pitchFamily="49" charset="0"/>
            </a:endParaRPr>
          </a:p>
        </p:txBody>
      </p:sp>
      <p:sp>
        <p:nvSpPr>
          <p:cNvPr id="689222" name="Text Box 70"/>
          <p:cNvSpPr txBox="1">
            <a:spLocks noChangeArrowheads="1"/>
          </p:cNvSpPr>
          <p:nvPr/>
        </p:nvSpPr>
        <p:spPr bwMode="auto">
          <a:xfrm>
            <a:off x="5692775" y="4533900"/>
            <a:ext cx="5492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3</a:t>
            </a:r>
          </a:p>
        </p:txBody>
      </p:sp>
      <p:sp>
        <p:nvSpPr>
          <p:cNvPr id="31" name="矩形: 剪去单角 30">
            <a:extLst>
              <a:ext uri="{FF2B5EF4-FFF2-40B4-BE49-F238E27FC236}">
                <a16:creationId xmlns:a16="http://schemas.microsoft.com/office/drawing/2014/main" id="{8B5D39CE-34D1-4F12-9318-C5EA50CACAEA}"/>
              </a:ext>
            </a:extLst>
          </p:cNvPr>
          <p:cNvSpPr/>
          <p:nvPr/>
        </p:nvSpPr>
        <p:spPr>
          <a:xfrm>
            <a:off x="3275856" y="1628800"/>
            <a:ext cx="1872000" cy="432000"/>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dirty="0">
                <a:latin typeface="Courier New" panose="02070309020205020404" pitchFamily="49" charset="0"/>
                <a:cs typeface="Courier New" panose="02070309020205020404" pitchFamily="49" charset="0"/>
              </a:rPr>
              <a:t>删除公共子表达式</a:t>
            </a:r>
          </a:p>
        </p:txBody>
      </p:sp>
    </p:spTree>
    <p:extLst>
      <p:ext uri="{BB962C8B-B14F-4D97-AF65-F5344CB8AC3E}">
        <p14:creationId xmlns:p14="http://schemas.microsoft.com/office/powerpoint/2010/main" val="10875386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9222"/>
                                        </p:tgtEl>
                                        <p:attrNameLst>
                                          <p:attrName>style.visibility</p:attrName>
                                        </p:attrNameLst>
                                      </p:cBhvr>
                                      <p:to>
                                        <p:strVal val="visible"/>
                                      </p:to>
                                    </p:set>
                                    <p:animEffect transition="in" filter="wipe(left)">
                                      <p:cBhvr>
                                        <p:cTn id="7" dur="500"/>
                                        <p:tgtEl>
                                          <p:spTgt spid="68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222"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pPr algn="l"/>
            <a:r>
              <a:rPr lang="zh-CN" altLang="en-US" sz="2800"/>
              <a:t>例 试构造以下基本块</a:t>
            </a:r>
            <a:r>
              <a:rPr lang="en-US" altLang="zh-CN" sz="2800"/>
              <a:t>G</a:t>
            </a:r>
            <a:r>
              <a:rPr lang="zh-CN" altLang="en-US" sz="2800"/>
              <a:t>的构造</a:t>
            </a:r>
            <a:r>
              <a:rPr lang="en-US" altLang="zh-CN" sz="2800"/>
              <a:t>DAG</a:t>
            </a:r>
          </a:p>
        </p:txBody>
      </p:sp>
      <p:sp>
        <p:nvSpPr>
          <p:cNvPr id="73"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74" name="灯片编号占位符 5"/>
          <p:cNvSpPr>
            <a:spLocks noGrp="1"/>
          </p:cNvSpPr>
          <p:nvPr>
            <p:ph type="sldNum" sz="quarter" idx="12"/>
          </p:nvPr>
        </p:nvSpPr>
        <p:spPr/>
        <p:txBody>
          <a:bodyPr/>
          <a:lstStyle/>
          <a:p>
            <a:fld id="{5096F8B3-9648-426B-A9C4-AA22C622C31E}" type="slidenum">
              <a:rPr lang="en-US" altLang="zh-CN"/>
              <a:pPr/>
              <a:t>65</a:t>
            </a:fld>
            <a:endParaRPr lang="en-US" altLang="zh-CN"/>
          </a:p>
        </p:txBody>
      </p:sp>
      <p:graphicFrame>
        <p:nvGraphicFramePr>
          <p:cNvPr id="690179" name="Group 3"/>
          <p:cNvGraphicFramePr>
            <a:graphicFrameLocks noGrp="1"/>
          </p:cNvGraphicFramePr>
          <p:nvPr/>
        </p:nvGraphicFramePr>
        <p:xfrm>
          <a:off x="755650" y="1412875"/>
          <a:ext cx="2232025" cy="4128000"/>
        </p:xfrm>
        <a:graphic>
          <a:graphicData uri="http://schemas.openxmlformats.org/drawingml/2006/table">
            <a:tbl>
              <a:tblPr/>
              <a:tblGrid>
                <a:gridCol w="647700">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tblGrid>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:=3.14</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4</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5</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B:=A</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6</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7</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8</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5</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9</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10</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B:=T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5</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p>
                  </a:txBody>
                  <a:tcPr marL="90000" marR="90000" marT="54000" marB="5400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90224" name="Rectangle 48"/>
          <p:cNvSpPr>
            <a:spLocks noChangeArrowheads="1"/>
          </p:cNvSpPr>
          <p:nvPr/>
        </p:nvSpPr>
        <p:spPr bwMode="auto">
          <a:xfrm>
            <a:off x="684213" y="3903663"/>
            <a:ext cx="2303462" cy="360362"/>
          </a:xfrm>
          <a:prstGeom prst="rect">
            <a:avLst/>
          </a:prstGeom>
          <a:noFill/>
          <a:ln w="19050" algn="ctr">
            <a:solidFill>
              <a:srgbClr val="FF0000"/>
            </a:solidFill>
            <a:miter lim="800000"/>
            <a:headEnd/>
            <a:tailEnd/>
          </a:ln>
          <a:effectLst/>
        </p:spPr>
        <p:txBody>
          <a:bodyPr wrap="none" anchor="ctr"/>
          <a:lstStyle/>
          <a:p>
            <a:endParaRPr lang="zh-CN" altLang="en-US"/>
          </a:p>
        </p:txBody>
      </p:sp>
      <p:sp>
        <p:nvSpPr>
          <p:cNvPr id="690225" name="Text Box 49"/>
          <p:cNvSpPr txBox="1">
            <a:spLocks noChangeArrowheads="1"/>
          </p:cNvSpPr>
          <p:nvPr/>
        </p:nvSpPr>
        <p:spPr bwMode="auto">
          <a:xfrm>
            <a:off x="3482975" y="4933950"/>
            <a:ext cx="7302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3.14</a:t>
            </a:r>
          </a:p>
        </p:txBody>
      </p:sp>
      <p:sp>
        <p:nvSpPr>
          <p:cNvPr id="690226" name="Oval 50"/>
          <p:cNvSpPr>
            <a:spLocks noChangeAspect="1" noChangeArrowheads="1"/>
          </p:cNvSpPr>
          <p:nvPr/>
        </p:nvSpPr>
        <p:spPr bwMode="auto">
          <a:xfrm>
            <a:off x="363220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1</a:t>
            </a:r>
          </a:p>
        </p:txBody>
      </p:sp>
      <p:sp>
        <p:nvSpPr>
          <p:cNvPr id="690227" name="Text Box 51"/>
          <p:cNvSpPr txBox="1">
            <a:spLocks noChangeArrowheads="1"/>
          </p:cNvSpPr>
          <p:nvPr/>
        </p:nvSpPr>
        <p:spPr bwMode="auto">
          <a:xfrm>
            <a:off x="4162425" y="4533900"/>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0</a:t>
            </a:r>
          </a:p>
        </p:txBody>
      </p:sp>
      <p:sp>
        <p:nvSpPr>
          <p:cNvPr id="690228" name="Oval 52"/>
          <p:cNvSpPr>
            <a:spLocks noChangeAspect="1" noChangeArrowheads="1"/>
          </p:cNvSpPr>
          <p:nvPr/>
        </p:nvSpPr>
        <p:spPr bwMode="auto">
          <a:xfrm>
            <a:off x="492760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2</a:t>
            </a:r>
          </a:p>
        </p:txBody>
      </p:sp>
      <p:sp>
        <p:nvSpPr>
          <p:cNvPr id="690229" name="Text Box 53"/>
          <p:cNvSpPr txBox="1">
            <a:spLocks noChangeArrowheads="1"/>
          </p:cNvSpPr>
          <p:nvPr/>
        </p:nvSpPr>
        <p:spPr bwMode="auto">
          <a:xfrm>
            <a:off x="4778375" y="4933950"/>
            <a:ext cx="7302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6.28</a:t>
            </a:r>
          </a:p>
        </p:txBody>
      </p:sp>
      <p:sp>
        <p:nvSpPr>
          <p:cNvPr id="690230" name="Text Box 54"/>
          <p:cNvSpPr txBox="1">
            <a:spLocks noChangeArrowheads="1"/>
          </p:cNvSpPr>
          <p:nvPr/>
        </p:nvSpPr>
        <p:spPr bwMode="auto">
          <a:xfrm>
            <a:off x="6361113" y="49339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R</a:t>
            </a:r>
          </a:p>
        </p:txBody>
      </p:sp>
      <p:sp>
        <p:nvSpPr>
          <p:cNvPr id="690231" name="Oval 55"/>
          <p:cNvSpPr>
            <a:spLocks noChangeAspect="1" noChangeArrowheads="1"/>
          </p:cNvSpPr>
          <p:nvPr/>
        </p:nvSpPr>
        <p:spPr bwMode="auto">
          <a:xfrm>
            <a:off x="630555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3</a:t>
            </a:r>
          </a:p>
        </p:txBody>
      </p:sp>
      <p:sp>
        <p:nvSpPr>
          <p:cNvPr id="690232" name="Oval 56"/>
          <p:cNvSpPr>
            <a:spLocks noChangeAspect="1" noChangeArrowheads="1"/>
          </p:cNvSpPr>
          <p:nvPr/>
        </p:nvSpPr>
        <p:spPr bwMode="auto">
          <a:xfrm>
            <a:off x="7669213"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4</a:t>
            </a:r>
          </a:p>
        </p:txBody>
      </p:sp>
      <p:sp>
        <p:nvSpPr>
          <p:cNvPr id="690233" name="Text Box 57"/>
          <p:cNvSpPr txBox="1">
            <a:spLocks noChangeArrowheads="1"/>
          </p:cNvSpPr>
          <p:nvPr/>
        </p:nvSpPr>
        <p:spPr bwMode="auto">
          <a:xfrm>
            <a:off x="7724775" y="49339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r</a:t>
            </a:r>
          </a:p>
        </p:txBody>
      </p:sp>
      <p:sp>
        <p:nvSpPr>
          <p:cNvPr id="690234" name="Text Box 58"/>
          <p:cNvSpPr txBox="1">
            <a:spLocks noChangeArrowheads="1"/>
          </p:cNvSpPr>
          <p:nvPr/>
        </p:nvSpPr>
        <p:spPr bwMode="auto">
          <a:xfrm>
            <a:off x="5454650" y="4533900"/>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1</a:t>
            </a:r>
          </a:p>
        </p:txBody>
      </p:sp>
      <p:sp>
        <p:nvSpPr>
          <p:cNvPr id="690235" name="Oval 59"/>
          <p:cNvSpPr>
            <a:spLocks noChangeAspect="1" noChangeArrowheads="1"/>
          </p:cNvSpPr>
          <p:nvPr/>
        </p:nvSpPr>
        <p:spPr bwMode="auto">
          <a:xfrm>
            <a:off x="6986588" y="3571875"/>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5</a:t>
            </a:r>
          </a:p>
        </p:txBody>
      </p:sp>
      <p:cxnSp>
        <p:nvCxnSpPr>
          <p:cNvPr id="690236" name="AutoShape 60"/>
          <p:cNvCxnSpPr>
            <a:cxnSpLocks noChangeShapeType="1"/>
            <a:stCxn id="690235" idx="4"/>
            <a:endCxn id="690231" idx="0"/>
          </p:cNvCxnSpPr>
          <p:nvPr/>
        </p:nvCxnSpPr>
        <p:spPr bwMode="auto">
          <a:xfrm flipH="1">
            <a:off x="6521450" y="4013200"/>
            <a:ext cx="681038" cy="477838"/>
          </a:xfrm>
          <a:prstGeom prst="straightConnector1">
            <a:avLst/>
          </a:prstGeom>
          <a:noFill/>
          <a:ln w="19050">
            <a:solidFill>
              <a:srgbClr val="800000"/>
            </a:solidFill>
            <a:round/>
            <a:headEnd/>
            <a:tailEnd/>
          </a:ln>
          <a:effectLst/>
        </p:spPr>
      </p:cxnSp>
      <p:cxnSp>
        <p:nvCxnSpPr>
          <p:cNvPr id="690237" name="AutoShape 61"/>
          <p:cNvCxnSpPr>
            <a:cxnSpLocks noChangeShapeType="1"/>
            <a:stCxn id="690235" idx="4"/>
            <a:endCxn id="690232" idx="0"/>
          </p:cNvCxnSpPr>
          <p:nvPr/>
        </p:nvCxnSpPr>
        <p:spPr bwMode="auto">
          <a:xfrm>
            <a:off x="7202488" y="4013200"/>
            <a:ext cx="682625" cy="477838"/>
          </a:xfrm>
          <a:prstGeom prst="straightConnector1">
            <a:avLst/>
          </a:prstGeom>
          <a:noFill/>
          <a:ln w="19050">
            <a:solidFill>
              <a:srgbClr val="800000"/>
            </a:solidFill>
            <a:round/>
            <a:headEnd/>
            <a:tailEnd/>
          </a:ln>
          <a:effectLst/>
        </p:spPr>
      </p:cxnSp>
      <p:sp>
        <p:nvSpPr>
          <p:cNvPr id="690238" name="Text Box 62"/>
          <p:cNvSpPr txBox="1">
            <a:spLocks noChangeArrowheads="1"/>
          </p:cNvSpPr>
          <p:nvPr/>
        </p:nvSpPr>
        <p:spPr bwMode="auto">
          <a:xfrm>
            <a:off x="7543800" y="3603625"/>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2</a:t>
            </a:r>
          </a:p>
        </p:txBody>
      </p:sp>
      <p:sp>
        <p:nvSpPr>
          <p:cNvPr id="690239" name="Text Box 63"/>
          <p:cNvSpPr txBox="1">
            <a:spLocks noChangeArrowheads="1"/>
          </p:cNvSpPr>
          <p:nvPr/>
        </p:nvSpPr>
        <p:spPr bwMode="auto">
          <a:xfrm>
            <a:off x="7042150" y="4005263"/>
            <a:ext cx="320675"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t>
            </a:r>
          </a:p>
        </p:txBody>
      </p:sp>
      <p:sp>
        <p:nvSpPr>
          <p:cNvPr id="690240" name="Oval 64"/>
          <p:cNvSpPr>
            <a:spLocks noChangeAspect="1" noChangeArrowheads="1"/>
          </p:cNvSpPr>
          <p:nvPr/>
        </p:nvSpPr>
        <p:spPr bwMode="auto">
          <a:xfrm>
            <a:off x="6626225" y="2844800"/>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6</a:t>
            </a:r>
          </a:p>
        </p:txBody>
      </p:sp>
      <p:cxnSp>
        <p:nvCxnSpPr>
          <p:cNvPr id="690241" name="AutoShape 65"/>
          <p:cNvCxnSpPr>
            <a:cxnSpLocks noChangeShapeType="1"/>
            <a:stCxn id="690240" idx="4"/>
            <a:endCxn id="690228" idx="0"/>
          </p:cNvCxnSpPr>
          <p:nvPr/>
        </p:nvCxnSpPr>
        <p:spPr bwMode="auto">
          <a:xfrm flipH="1">
            <a:off x="5143500" y="3286125"/>
            <a:ext cx="1698625" cy="1204913"/>
          </a:xfrm>
          <a:prstGeom prst="straightConnector1">
            <a:avLst/>
          </a:prstGeom>
          <a:noFill/>
          <a:ln w="19050">
            <a:solidFill>
              <a:srgbClr val="800000"/>
            </a:solidFill>
            <a:round/>
            <a:headEnd/>
            <a:tailEnd/>
          </a:ln>
          <a:effectLst/>
        </p:spPr>
      </p:cxnSp>
      <p:cxnSp>
        <p:nvCxnSpPr>
          <p:cNvPr id="690242" name="AutoShape 66"/>
          <p:cNvCxnSpPr>
            <a:cxnSpLocks noChangeShapeType="1"/>
            <a:stCxn id="690240" idx="4"/>
            <a:endCxn id="690235" idx="0"/>
          </p:cNvCxnSpPr>
          <p:nvPr/>
        </p:nvCxnSpPr>
        <p:spPr bwMode="auto">
          <a:xfrm>
            <a:off x="6842125" y="3286125"/>
            <a:ext cx="360363" cy="276225"/>
          </a:xfrm>
          <a:prstGeom prst="straightConnector1">
            <a:avLst/>
          </a:prstGeom>
          <a:noFill/>
          <a:ln w="19050">
            <a:solidFill>
              <a:srgbClr val="800000"/>
            </a:solidFill>
            <a:round/>
            <a:headEnd/>
            <a:tailEnd/>
          </a:ln>
          <a:effectLst/>
        </p:spPr>
      </p:cxnSp>
      <p:sp>
        <p:nvSpPr>
          <p:cNvPr id="690243" name="Text Box 67"/>
          <p:cNvSpPr txBox="1">
            <a:spLocks noChangeArrowheads="1"/>
          </p:cNvSpPr>
          <p:nvPr/>
        </p:nvSpPr>
        <p:spPr bwMode="auto">
          <a:xfrm>
            <a:off x="7229475" y="28765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a:t>
            </a:r>
            <a:endParaRPr lang="en-US" altLang="zh-CN" sz="1800" baseline="-25000">
              <a:latin typeface="Courier New" panose="02070309020205020404" pitchFamily="49" charset="0"/>
              <a:cs typeface="Courier New" panose="02070309020205020404" pitchFamily="49" charset="0"/>
            </a:endParaRPr>
          </a:p>
        </p:txBody>
      </p:sp>
      <p:sp>
        <p:nvSpPr>
          <p:cNvPr id="690244" name="Text Box 68"/>
          <p:cNvSpPr txBox="1">
            <a:spLocks noChangeArrowheads="1"/>
          </p:cNvSpPr>
          <p:nvPr/>
        </p:nvSpPr>
        <p:spPr bwMode="auto">
          <a:xfrm>
            <a:off x="6681788" y="3278188"/>
            <a:ext cx="320675"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t>
            </a:r>
          </a:p>
        </p:txBody>
      </p:sp>
      <p:sp>
        <p:nvSpPr>
          <p:cNvPr id="690245" name="Text Box 69"/>
          <p:cNvSpPr txBox="1">
            <a:spLocks noChangeArrowheads="1"/>
          </p:cNvSpPr>
          <p:nvPr/>
        </p:nvSpPr>
        <p:spPr bwMode="auto">
          <a:xfrm>
            <a:off x="7383463" y="2876550"/>
            <a:ext cx="45720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,B</a:t>
            </a:r>
            <a:endParaRPr lang="en-US" altLang="zh-CN" sz="1800" baseline="-25000">
              <a:latin typeface="Courier New" panose="02070309020205020404" pitchFamily="49" charset="0"/>
              <a:cs typeface="Courier New" panose="02070309020205020404" pitchFamily="49" charset="0"/>
            </a:endParaRPr>
          </a:p>
        </p:txBody>
      </p:sp>
      <p:sp>
        <p:nvSpPr>
          <p:cNvPr id="690246" name="Text Box 70"/>
          <p:cNvSpPr txBox="1">
            <a:spLocks noChangeArrowheads="1"/>
          </p:cNvSpPr>
          <p:nvPr/>
        </p:nvSpPr>
        <p:spPr bwMode="auto">
          <a:xfrm>
            <a:off x="5692775" y="4533900"/>
            <a:ext cx="5492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3</a:t>
            </a:r>
          </a:p>
        </p:txBody>
      </p:sp>
      <p:sp>
        <p:nvSpPr>
          <p:cNvPr id="690247" name="Text Box 71"/>
          <p:cNvSpPr txBox="1">
            <a:spLocks noChangeArrowheads="1"/>
          </p:cNvSpPr>
          <p:nvPr/>
        </p:nvSpPr>
        <p:spPr bwMode="auto">
          <a:xfrm>
            <a:off x="7812088" y="3603625"/>
            <a:ext cx="5492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4</a:t>
            </a:r>
          </a:p>
        </p:txBody>
      </p:sp>
      <p:sp>
        <p:nvSpPr>
          <p:cNvPr id="30" name="矩形: 剪去单角 29">
            <a:extLst>
              <a:ext uri="{FF2B5EF4-FFF2-40B4-BE49-F238E27FC236}">
                <a16:creationId xmlns:a16="http://schemas.microsoft.com/office/drawing/2014/main" id="{2556F140-65A5-475C-BC90-6D44DEB672E9}"/>
              </a:ext>
            </a:extLst>
          </p:cNvPr>
          <p:cNvSpPr/>
          <p:nvPr/>
        </p:nvSpPr>
        <p:spPr>
          <a:xfrm>
            <a:off x="3275856" y="1628800"/>
            <a:ext cx="1872000" cy="432000"/>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dirty="0">
                <a:latin typeface="Courier New" panose="02070309020205020404" pitchFamily="49" charset="0"/>
                <a:cs typeface="Courier New" panose="02070309020205020404" pitchFamily="49" charset="0"/>
              </a:rPr>
              <a:t>删除公共子表达式</a:t>
            </a:r>
          </a:p>
        </p:txBody>
      </p:sp>
    </p:spTree>
    <p:extLst>
      <p:ext uri="{BB962C8B-B14F-4D97-AF65-F5344CB8AC3E}">
        <p14:creationId xmlns:p14="http://schemas.microsoft.com/office/powerpoint/2010/main" val="25970279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0247"/>
                                        </p:tgtEl>
                                        <p:attrNameLst>
                                          <p:attrName>style.visibility</p:attrName>
                                        </p:attrNameLst>
                                      </p:cBhvr>
                                      <p:to>
                                        <p:strVal val="visible"/>
                                      </p:to>
                                    </p:set>
                                    <p:animEffect transition="in" filter="wipe(left)">
                                      <p:cBhvr>
                                        <p:cTn id="7" dur="500"/>
                                        <p:tgtEl>
                                          <p:spTgt spid="69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247"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pPr algn="l"/>
            <a:r>
              <a:rPr lang="zh-CN" altLang="en-US" sz="2800"/>
              <a:t>例 试构造以下基本块</a:t>
            </a:r>
            <a:r>
              <a:rPr lang="en-US" altLang="zh-CN" sz="2800"/>
              <a:t>G</a:t>
            </a:r>
            <a:r>
              <a:rPr lang="zh-CN" altLang="en-US" sz="2800"/>
              <a:t>的构造</a:t>
            </a:r>
            <a:r>
              <a:rPr lang="en-US" altLang="zh-CN" sz="2800"/>
              <a:t>DAG</a:t>
            </a:r>
          </a:p>
        </p:txBody>
      </p:sp>
      <p:sp>
        <p:nvSpPr>
          <p:cNvPr id="74"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75" name="灯片编号占位符 5"/>
          <p:cNvSpPr>
            <a:spLocks noGrp="1"/>
          </p:cNvSpPr>
          <p:nvPr>
            <p:ph type="sldNum" sz="quarter" idx="12"/>
          </p:nvPr>
        </p:nvSpPr>
        <p:spPr/>
        <p:txBody>
          <a:bodyPr/>
          <a:lstStyle/>
          <a:p>
            <a:fld id="{1906761A-AC9A-42C0-A42A-9BB42E078B01}" type="slidenum">
              <a:rPr lang="en-US" altLang="zh-CN"/>
              <a:pPr/>
              <a:t>66</a:t>
            </a:fld>
            <a:endParaRPr lang="en-US" altLang="zh-CN"/>
          </a:p>
        </p:txBody>
      </p:sp>
      <p:graphicFrame>
        <p:nvGraphicFramePr>
          <p:cNvPr id="691203" name="Group 3"/>
          <p:cNvGraphicFramePr>
            <a:graphicFrameLocks noGrp="1"/>
          </p:cNvGraphicFramePr>
          <p:nvPr/>
        </p:nvGraphicFramePr>
        <p:xfrm>
          <a:off x="755650" y="1412875"/>
          <a:ext cx="2232025" cy="4128000"/>
        </p:xfrm>
        <a:graphic>
          <a:graphicData uri="http://schemas.openxmlformats.org/drawingml/2006/table">
            <a:tbl>
              <a:tblPr/>
              <a:tblGrid>
                <a:gridCol w="647700">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tblGrid>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:=3.14</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4</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5</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B:=A</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6</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7</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8</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5</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9</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10</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B:=T</a:t>
                      </a:r>
                      <a:r>
                        <a:rPr kumimoji="0" lang="en-US" altLang="zh-CN" sz="2000" b="1" i="0" u="none" strike="noStrike" cap="none" normalizeH="0" baseline="-25000" dirty="0">
                          <a:ln>
                            <a:noFill/>
                          </a:ln>
                          <a:solidFill>
                            <a:schemeClr val="tx1"/>
                          </a:solidFill>
                          <a:effectLst/>
                          <a:latin typeface="Courier New" pitchFamily="49" charset="0"/>
                          <a:ea typeface="楷体_GB2312" pitchFamily="49" charset="-122"/>
                          <a:cs typeface="Times New Roman" pitchFamily="18" charset="0"/>
                        </a:rPr>
                        <a:t>5</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dirty="0">
                          <a:ln>
                            <a:noFill/>
                          </a:ln>
                          <a:solidFill>
                            <a:schemeClr val="tx1"/>
                          </a:solidFill>
                          <a:effectLst/>
                          <a:latin typeface="Courier New" pitchFamily="49" charset="0"/>
                          <a:ea typeface="楷体_GB2312" pitchFamily="49" charset="-122"/>
                          <a:cs typeface="Times New Roman" pitchFamily="18" charset="0"/>
                        </a:rPr>
                        <a:t>6</a:t>
                      </a:r>
                    </a:p>
                  </a:txBody>
                  <a:tcPr marL="90000" marR="90000" marT="54000" marB="5400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91248" name="Rectangle 48"/>
          <p:cNvSpPr>
            <a:spLocks noChangeArrowheads="1"/>
          </p:cNvSpPr>
          <p:nvPr/>
        </p:nvSpPr>
        <p:spPr bwMode="auto">
          <a:xfrm>
            <a:off x="684213" y="4321175"/>
            <a:ext cx="2303462" cy="360363"/>
          </a:xfrm>
          <a:prstGeom prst="rect">
            <a:avLst/>
          </a:prstGeom>
          <a:noFill/>
          <a:ln w="19050" algn="ctr">
            <a:solidFill>
              <a:srgbClr val="FF0000"/>
            </a:solidFill>
            <a:miter lim="800000"/>
            <a:headEnd/>
            <a:tailEnd/>
          </a:ln>
          <a:effectLst/>
        </p:spPr>
        <p:txBody>
          <a:bodyPr wrap="none" anchor="ctr"/>
          <a:lstStyle/>
          <a:p>
            <a:endParaRPr lang="zh-CN" altLang="en-US"/>
          </a:p>
        </p:txBody>
      </p:sp>
      <p:sp>
        <p:nvSpPr>
          <p:cNvPr id="691249" name="Text Box 49"/>
          <p:cNvSpPr txBox="1">
            <a:spLocks noChangeArrowheads="1"/>
          </p:cNvSpPr>
          <p:nvPr/>
        </p:nvSpPr>
        <p:spPr bwMode="auto">
          <a:xfrm>
            <a:off x="3482975" y="4933950"/>
            <a:ext cx="7302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3.14</a:t>
            </a:r>
          </a:p>
        </p:txBody>
      </p:sp>
      <p:sp>
        <p:nvSpPr>
          <p:cNvPr id="691250" name="Oval 50"/>
          <p:cNvSpPr>
            <a:spLocks noChangeAspect="1" noChangeArrowheads="1"/>
          </p:cNvSpPr>
          <p:nvPr/>
        </p:nvSpPr>
        <p:spPr bwMode="auto">
          <a:xfrm>
            <a:off x="363220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1</a:t>
            </a:r>
          </a:p>
        </p:txBody>
      </p:sp>
      <p:sp>
        <p:nvSpPr>
          <p:cNvPr id="691251" name="Text Box 51"/>
          <p:cNvSpPr txBox="1">
            <a:spLocks noChangeArrowheads="1"/>
          </p:cNvSpPr>
          <p:nvPr/>
        </p:nvSpPr>
        <p:spPr bwMode="auto">
          <a:xfrm>
            <a:off x="4162425" y="4533900"/>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0</a:t>
            </a:r>
          </a:p>
        </p:txBody>
      </p:sp>
      <p:sp>
        <p:nvSpPr>
          <p:cNvPr id="691252" name="Oval 52"/>
          <p:cNvSpPr>
            <a:spLocks noChangeAspect="1" noChangeArrowheads="1"/>
          </p:cNvSpPr>
          <p:nvPr/>
        </p:nvSpPr>
        <p:spPr bwMode="auto">
          <a:xfrm>
            <a:off x="492760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2</a:t>
            </a:r>
          </a:p>
        </p:txBody>
      </p:sp>
      <p:sp>
        <p:nvSpPr>
          <p:cNvPr id="691253" name="Text Box 53"/>
          <p:cNvSpPr txBox="1">
            <a:spLocks noChangeArrowheads="1"/>
          </p:cNvSpPr>
          <p:nvPr/>
        </p:nvSpPr>
        <p:spPr bwMode="auto">
          <a:xfrm>
            <a:off x="4778375" y="4933950"/>
            <a:ext cx="7302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6.28</a:t>
            </a:r>
          </a:p>
        </p:txBody>
      </p:sp>
      <p:sp>
        <p:nvSpPr>
          <p:cNvPr id="691254" name="Text Box 54"/>
          <p:cNvSpPr txBox="1">
            <a:spLocks noChangeArrowheads="1"/>
          </p:cNvSpPr>
          <p:nvPr/>
        </p:nvSpPr>
        <p:spPr bwMode="auto">
          <a:xfrm>
            <a:off x="6361113" y="49339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R</a:t>
            </a:r>
          </a:p>
        </p:txBody>
      </p:sp>
      <p:sp>
        <p:nvSpPr>
          <p:cNvPr id="691255" name="Oval 55"/>
          <p:cNvSpPr>
            <a:spLocks noChangeAspect="1" noChangeArrowheads="1"/>
          </p:cNvSpPr>
          <p:nvPr/>
        </p:nvSpPr>
        <p:spPr bwMode="auto">
          <a:xfrm>
            <a:off x="630555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3</a:t>
            </a:r>
          </a:p>
        </p:txBody>
      </p:sp>
      <p:sp>
        <p:nvSpPr>
          <p:cNvPr id="691256" name="Oval 56"/>
          <p:cNvSpPr>
            <a:spLocks noChangeAspect="1" noChangeArrowheads="1"/>
          </p:cNvSpPr>
          <p:nvPr/>
        </p:nvSpPr>
        <p:spPr bwMode="auto">
          <a:xfrm>
            <a:off x="7669213"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4</a:t>
            </a:r>
          </a:p>
        </p:txBody>
      </p:sp>
      <p:sp>
        <p:nvSpPr>
          <p:cNvPr id="691257" name="Text Box 57"/>
          <p:cNvSpPr txBox="1">
            <a:spLocks noChangeArrowheads="1"/>
          </p:cNvSpPr>
          <p:nvPr/>
        </p:nvSpPr>
        <p:spPr bwMode="auto">
          <a:xfrm>
            <a:off x="7724775" y="49339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r</a:t>
            </a:r>
          </a:p>
        </p:txBody>
      </p:sp>
      <p:sp>
        <p:nvSpPr>
          <p:cNvPr id="691258" name="Text Box 58"/>
          <p:cNvSpPr txBox="1">
            <a:spLocks noChangeArrowheads="1"/>
          </p:cNvSpPr>
          <p:nvPr/>
        </p:nvSpPr>
        <p:spPr bwMode="auto">
          <a:xfrm>
            <a:off x="5454650" y="4533900"/>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1</a:t>
            </a:r>
          </a:p>
        </p:txBody>
      </p:sp>
      <p:sp>
        <p:nvSpPr>
          <p:cNvPr id="691259" name="Oval 59"/>
          <p:cNvSpPr>
            <a:spLocks noChangeAspect="1" noChangeArrowheads="1"/>
          </p:cNvSpPr>
          <p:nvPr/>
        </p:nvSpPr>
        <p:spPr bwMode="auto">
          <a:xfrm>
            <a:off x="6986588" y="3571875"/>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5</a:t>
            </a:r>
          </a:p>
        </p:txBody>
      </p:sp>
      <p:cxnSp>
        <p:nvCxnSpPr>
          <p:cNvPr id="691260" name="AutoShape 60"/>
          <p:cNvCxnSpPr>
            <a:cxnSpLocks noChangeShapeType="1"/>
            <a:stCxn id="691259" idx="4"/>
            <a:endCxn id="691255" idx="0"/>
          </p:cNvCxnSpPr>
          <p:nvPr/>
        </p:nvCxnSpPr>
        <p:spPr bwMode="auto">
          <a:xfrm flipH="1">
            <a:off x="6521450" y="4013200"/>
            <a:ext cx="681038" cy="477838"/>
          </a:xfrm>
          <a:prstGeom prst="straightConnector1">
            <a:avLst/>
          </a:prstGeom>
          <a:noFill/>
          <a:ln w="19050">
            <a:solidFill>
              <a:srgbClr val="800000"/>
            </a:solidFill>
            <a:round/>
            <a:headEnd/>
            <a:tailEnd/>
          </a:ln>
          <a:effectLst/>
        </p:spPr>
      </p:cxnSp>
      <p:cxnSp>
        <p:nvCxnSpPr>
          <p:cNvPr id="691261" name="AutoShape 61"/>
          <p:cNvCxnSpPr>
            <a:cxnSpLocks noChangeShapeType="1"/>
            <a:stCxn id="691259" idx="4"/>
            <a:endCxn id="691256" idx="0"/>
          </p:cNvCxnSpPr>
          <p:nvPr/>
        </p:nvCxnSpPr>
        <p:spPr bwMode="auto">
          <a:xfrm>
            <a:off x="7202488" y="4013200"/>
            <a:ext cx="682625" cy="477838"/>
          </a:xfrm>
          <a:prstGeom prst="straightConnector1">
            <a:avLst/>
          </a:prstGeom>
          <a:noFill/>
          <a:ln w="19050">
            <a:solidFill>
              <a:srgbClr val="800000"/>
            </a:solidFill>
            <a:round/>
            <a:headEnd/>
            <a:tailEnd/>
          </a:ln>
          <a:effectLst/>
        </p:spPr>
      </p:cxnSp>
      <p:sp>
        <p:nvSpPr>
          <p:cNvPr id="691262" name="Text Box 62"/>
          <p:cNvSpPr txBox="1">
            <a:spLocks noChangeArrowheads="1"/>
          </p:cNvSpPr>
          <p:nvPr/>
        </p:nvSpPr>
        <p:spPr bwMode="auto">
          <a:xfrm>
            <a:off x="7543800" y="3603625"/>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2</a:t>
            </a:r>
          </a:p>
        </p:txBody>
      </p:sp>
      <p:sp>
        <p:nvSpPr>
          <p:cNvPr id="691263" name="Text Box 63"/>
          <p:cNvSpPr txBox="1">
            <a:spLocks noChangeArrowheads="1"/>
          </p:cNvSpPr>
          <p:nvPr/>
        </p:nvSpPr>
        <p:spPr bwMode="auto">
          <a:xfrm>
            <a:off x="7042150" y="4005263"/>
            <a:ext cx="320675"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t>
            </a:r>
          </a:p>
        </p:txBody>
      </p:sp>
      <p:sp>
        <p:nvSpPr>
          <p:cNvPr id="691264" name="Oval 64"/>
          <p:cNvSpPr>
            <a:spLocks noChangeAspect="1" noChangeArrowheads="1"/>
          </p:cNvSpPr>
          <p:nvPr/>
        </p:nvSpPr>
        <p:spPr bwMode="auto">
          <a:xfrm>
            <a:off x="6626225" y="2844800"/>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6</a:t>
            </a:r>
          </a:p>
        </p:txBody>
      </p:sp>
      <p:cxnSp>
        <p:nvCxnSpPr>
          <p:cNvPr id="691265" name="AutoShape 65"/>
          <p:cNvCxnSpPr>
            <a:cxnSpLocks noChangeShapeType="1"/>
            <a:stCxn id="691264" idx="4"/>
            <a:endCxn id="691252" idx="0"/>
          </p:cNvCxnSpPr>
          <p:nvPr/>
        </p:nvCxnSpPr>
        <p:spPr bwMode="auto">
          <a:xfrm flipH="1">
            <a:off x="5143500" y="3286125"/>
            <a:ext cx="1698625" cy="1204913"/>
          </a:xfrm>
          <a:prstGeom prst="straightConnector1">
            <a:avLst/>
          </a:prstGeom>
          <a:noFill/>
          <a:ln w="19050">
            <a:solidFill>
              <a:srgbClr val="800000"/>
            </a:solidFill>
            <a:round/>
            <a:headEnd/>
            <a:tailEnd/>
          </a:ln>
          <a:effectLst/>
        </p:spPr>
      </p:cxnSp>
      <p:cxnSp>
        <p:nvCxnSpPr>
          <p:cNvPr id="691266" name="AutoShape 66"/>
          <p:cNvCxnSpPr>
            <a:cxnSpLocks noChangeShapeType="1"/>
            <a:stCxn id="691264" idx="4"/>
            <a:endCxn id="691259" idx="0"/>
          </p:cNvCxnSpPr>
          <p:nvPr/>
        </p:nvCxnSpPr>
        <p:spPr bwMode="auto">
          <a:xfrm>
            <a:off x="6842125" y="3286125"/>
            <a:ext cx="360363" cy="276225"/>
          </a:xfrm>
          <a:prstGeom prst="straightConnector1">
            <a:avLst/>
          </a:prstGeom>
          <a:noFill/>
          <a:ln w="19050">
            <a:solidFill>
              <a:srgbClr val="800000"/>
            </a:solidFill>
            <a:round/>
            <a:headEnd/>
            <a:tailEnd/>
          </a:ln>
          <a:effectLst/>
        </p:spPr>
      </p:cxnSp>
      <p:sp>
        <p:nvSpPr>
          <p:cNvPr id="691267" name="Text Box 67"/>
          <p:cNvSpPr txBox="1">
            <a:spLocks noChangeArrowheads="1"/>
          </p:cNvSpPr>
          <p:nvPr/>
        </p:nvSpPr>
        <p:spPr bwMode="auto">
          <a:xfrm>
            <a:off x="7229475" y="28765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a:t>
            </a:r>
            <a:endParaRPr lang="en-US" altLang="zh-CN" sz="1800" baseline="-25000">
              <a:latin typeface="Courier New" panose="02070309020205020404" pitchFamily="49" charset="0"/>
              <a:cs typeface="Courier New" panose="02070309020205020404" pitchFamily="49" charset="0"/>
            </a:endParaRPr>
          </a:p>
        </p:txBody>
      </p:sp>
      <p:sp>
        <p:nvSpPr>
          <p:cNvPr id="691268" name="Text Box 68"/>
          <p:cNvSpPr txBox="1">
            <a:spLocks noChangeArrowheads="1"/>
          </p:cNvSpPr>
          <p:nvPr/>
        </p:nvSpPr>
        <p:spPr bwMode="auto">
          <a:xfrm>
            <a:off x="6681788" y="3278188"/>
            <a:ext cx="320675"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t>
            </a:r>
          </a:p>
        </p:txBody>
      </p:sp>
      <p:sp>
        <p:nvSpPr>
          <p:cNvPr id="691269" name="Text Box 69"/>
          <p:cNvSpPr txBox="1">
            <a:spLocks noChangeArrowheads="1"/>
          </p:cNvSpPr>
          <p:nvPr/>
        </p:nvSpPr>
        <p:spPr bwMode="auto">
          <a:xfrm>
            <a:off x="7383463" y="2876550"/>
            <a:ext cx="45720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,B</a:t>
            </a:r>
            <a:endParaRPr lang="en-US" altLang="zh-CN" sz="1800" baseline="-25000">
              <a:latin typeface="Courier New" panose="02070309020205020404" pitchFamily="49" charset="0"/>
              <a:cs typeface="Courier New" panose="02070309020205020404" pitchFamily="49" charset="0"/>
            </a:endParaRPr>
          </a:p>
        </p:txBody>
      </p:sp>
      <p:sp>
        <p:nvSpPr>
          <p:cNvPr id="691270" name="Text Box 70"/>
          <p:cNvSpPr txBox="1">
            <a:spLocks noChangeArrowheads="1"/>
          </p:cNvSpPr>
          <p:nvPr/>
        </p:nvSpPr>
        <p:spPr bwMode="auto">
          <a:xfrm>
            <a:off x="5692775" y="4533900"/>
            <a:ext cx="5492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3</a:t>
            </a:r>
          </a:p>
        </p:txBody>
      </p:sp>
      <p:sp>
        <p:nvSpPr>
          <p:cNvPr id="691271" name="Text Box 71"/>
          <p:cNvSpPr txBox="1">
            <a:spLocks noChangeArrowheads="1"/>
          </p:cNvSpPr>
          <p:nvPr/>
        </p:nvSpPr>
        <p:spPr bwMode="auto">
          <a:xfrm>
            <a:off x="7812088" y="3603625"/>
            <a:ext cx="5492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4</a:t>
            </a:r>
          </a:p>
        </p:txBody>
      </p:sp>
      <p:sp>
        <p:nvSpPr>
          <p:cNvPr id="691272" name="Text Box 72"/>
          <p:cNvSpPr txBox="1">
            <a:spLocks noChangeArrowheads="1"/>
          </p:cNvSpPr>
          <p:nvPr/>
        </p:nvSpPr>
        <p:spPr bwMode="auto">
          <a:xfrm>
            <a:off x="7667625" y="2876550"/>
            <a:ext cx="5492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5</a:t>
            </a:r>
          </a:p>
        </p:txBody>
      </p:sp>
      <p:sp>
        <p:nvSpPr>
          <p:cNvPr id="31" name="矩形: 剪去单角 30">
            <a:extLst>
              <a:ext uri="{FF2B5EF4-FFF2-40B4-BE49-F238E27FC236}">
                <a16:creationId xmlns:a16="http://schemas.microsoft.com/office/drawing/2014/main" id="{13DF44EC-B06A-41F9-BA40-F118B056E105}"/>
              </a:ext>
            </a:extLst>
          </p:cNvPr>
          <p:cNvSpPr/>
          <p:nvPr/>
        </p:nvSpPr>
        <p:spPr>
          <a:xfrm>
            <a:off x="3275856" y="1628800"/>
            <a:ext cx="1872000" cy="432000"/>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dirty="0">
                <a:latin typeface="Courier New" panose="02070309020205020404" pitchFamily="49" charset="0"/>
                <a:cs typeface="Courier New" panose="02070309020205020404" pitchFamily="49" charset="0"/>
              </a:rPr>
              <a:t>删除公共子表达式</a:t>
            </a:r>
          </a:p>
        </p:txBody>
      </p:sp>
    </p:spTree>
    <p:extLst>
      <p:ext uri="{BB962C8B-B14F-4D97-AF65-F5344CB8AC3E}">
        <p14:creationId xmlns:p14="http://schemas.microsoft.com/office/powerpoint/2010/main" val="40042312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1272"/>
                                        </p:tgtEl>
                                        <p:attrNameLst>
                                          <p:attrName>style.visibility</p:attrName>
                                        </p:attrNameLst>
                                      </p:cBhvr>
                                      <p:to>
                                        <p:strVal val="visible"/>
                                      </p:to>
                                    </p:set>
                                    <p:animEffect transition="in" filter="wipe(left)">
                                      <p:cBhvr>
                                        <p:cTn id="7" dur="500"/>
                                        <p:tgtEl>
                                          <p:spTgt spid="69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72"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p:txBody>
          <a:bodyPr/>
          <a:lstStyle/>
          <a:p>
            <a:pPr algn="l"/>
            <a:r>
              <a:rPr lang="zh-CN" altLang="en-US" sz="2800"/>
              <a:t>例 试构造以下基本块</a:t>
            </a:r>
            <a:r>
              <a:rPr lang="en-US" altLang="zh-CN" sz="2800"/>
              <a:t>G</a:t>
            </a:r>
            <a:r>
              <a:rPr lang="zh-CN" altLang="en-US" sz="2800"/>
              <a:t>的构造</a:t>
            </a:r>
            <a:r>
              <a:rPr lang="en-US" altLang="zh-CN" sz="2800"/>
              <a:t>DAG</a:t>
            </a:r>
          </a:p>
        </p:txBody>
      </p:sp>
      <p:sp>
        <p:nvSpPr>
          <p:cNvPr id="79"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80" name="灯片编号占位符 5"/>
          <p:cNvSpPr>
            <a:spLocks noGrp="1"/>
          </p:cNvSpPr>
          <p:nvPr>
            <p:ph type="sldNum" sz="quarter" idx="12"/>
          </p:nvPr>
        </p:nvSpPr>
        <p:spPr/>
        <p:txBody>
          <a:bodyPr/>
          <a:lstStyle/>
          <a:p>
            <a:fld id="{A2DD7E6F-42B0-4A75-B9DD-0E9AC65944C7}" type="slidenum">
              <a:rPr lang="en-US" altLang="zh-CN"/>
              <a:pPr/>
              <a:t>67</a:t>
            </a:fld>
            <a:endParaRPr lang="en-US" altLang="zh-CN"/>
          </a:p>
        </p:txBody>
      </p:sp>
      <p:graphicFrame>
        <p:nvGraphicFramePr>
          <p:cNvPr id="692227" name="Group 3"/>
          <p:cNvGraphicFramePr>
            <a:graphicFrameLocks noGrp="1"/>
          </p:cNvGraphicFramePr>
          <p:nvPr/>
        </p:nvGraphicFramePr>
        <p:xfrm>
          <a:off x="755650" y="1412875"/>
          <a:ext cx="2232025" cy="4128000"/>
        </p:xfrm>
        <a:graphic>
          <a:graphicData uri="http://schemas.openxmlformats.org/drawingml/2006/table">
            <a:tbl>
              <a:tblPr/>
              <a:tblGrid>
                <a:gridCol w="647700">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tblGrid>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:=3.14</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4</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5</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B:=A</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6</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7</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8</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5</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9</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10</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B:=T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5</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p>
                  </a:txBody>
                  <a:tcPr marL="90000" marR="90000" marT="54000" marB="5400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92272" name="Rectangle 48"/>
          <p:cNvSpPr>
            <a:spLocks noChangeArrowheads="1"/>
          </p:cNvSpPr>
          <p:nvPr/>
        </p:nvSpPr>
        <p:spPr bwMode="auto">
          <a:xfrm>
            <a:off x="684213" y="4724400"/>
            <a:ext cx="2303462" cy="360363"/>
          </a:xfrm>
          <a:prstGeom prst="rect">
            <a:avLst/>
          </a:prstGeom>
          <a:noFill/>
          <a:ln w="19050" algn="ctr">
            <a:solidFill>
              <a:srgbClr val="FF0000"/>
            </a:solidFill>
            <a:miter lim="800000"/>
            <a:headEnd/>
            <a:tailEnd/>
          </a:ln>
          <a:effectLst/>
        </p:spPr>
        <p:txBody>
          <a:bodyPr wrap="none" anchor="ctr"/>
          <a:lstStyle/>
          <a:p>
            <a:endParaRPr lang="zh-CN" altLang="en-US"/>
          </a:p>
        </p:txBody>
      </p:sp>
      <p:sp>
        <p:nvSpPr>
          <p:cNvPr id="692273" name="Text Box 49"/>
          <p:cNvSpPr txBox="1">
            <a:spLocks noChangeArrowheads="1"/>
          </p:cNvSpPr>
          <p:nvPr/>
        </p:nvSpPr>
        <p:spPr bwMode="auto">
          <a:xfrm>
            <a:off x="3482975" y="4933950"/>
            <a:ext cx="7302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3.14</a:t>
            </a:r>
          </a:p>
        </p:txBody>
      </p:sp>
      <p:sp>
        <p:nvSpPr>
          <p:cNvPr id="692274" name="Oval 50"/>
          <p:cNvSpPr>
            <a:spLocks noChangeAspect="1" noChangeArrowheads="1"/>
          </p:cNvSpPr>
          <p:nvPr/>
        </p:nvSpPr>
        <p:spPr bwMode="auto">
          <a:xfrm>
            <a:off x="363220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1</a:t>
            </a:r>
          </a:p>
        </p:txBody>
      </p:sp>
      <p:sp>
        <p:nvSpPr>
          <p:cNvPr id="692275" name="Text Box 51"/>
          <p:cNvSpPr txBox="1">
            <a:spLocks noChangeArrowheads="1"/>
          </p:cNvSpPr>
          <p:nvPr/>
        </p:nvSpPr>
        <p:spPr bwMode="auto">
          <a:xfrm>
            <a:off x="4162425" y="4533900"/>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0</a:t>
            </a:r>
          </a:p>
        </p:txBody>
      </p:sp>
      <p:sp>
        <p:nvSpPr>
          <p:cNvPr id="692276" name="Oval 52"/>
          <p:cNvSpPr>
            <a:spLocks noChangeAspect="1" noChangeArrowheads="1"/>
          </p:cNvSpPr>
          <p:nvPr/>
        </p:nvSpPr>
        <p:spPr bwMode="auto">
          <a:xfrm>
            <a:off x="492760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2</a:t>
            </a:r>
          </a:p>
        </p:txBody>
      </p:sp>
      <p:sp>
        <p:nvSpPr>
          <p:cNvPr id="692277" name="Text Box 53"/>
          <p:cNvSpPr txBox="1">
            <a:spLocks noChangeArrowheads="1"/>
          </p:cNvSpPr>
          <p:nvPr/>
        </p:nvSpPr>
        <p:spPr bwMode="auto">
          <a:xfrm>
            <a:off x="4778375" y="4933950"/>
            <a:ext cx="7302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6.28</a:t>
            </a:r>
          </a:p>
        </p:txBody>
      </p:sp>
      <p:sp>
        <p:nvSpPr>
          <p:cNvPr id="692278" name="Text Box 54"/>
          <p:cNvSpPr txBox="1">
            <a:spLocks noChangeArrowheads="1"/>
          </p:cNvSpPr>
          <p:nvPr/>
        </p:nvSpPr>
        <p:spPr bwMode="auto">
          <a:xfrm>
            <a:off x="6361113" y="49339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R</a:t>
            </a:r>
          </a:p>
        </p:txBody>
      </p:sp>
      <p:sp>
        <p:nvSpPr>
          <p:cNvPr id="692279" name="Oval 55"/>
          <p:cNvSpPr>
            <a:spLocks noChangeAspect="1" noChangeArrowheads="1"/>
          </p:cNvSpPr>
          <p:nvPr/>
        </p:nvSpPr>
        <p:spPr bwMode="auto">
          <a:xfrm>
            <a:off x="630555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3</a:t>
            </a:r>
          </a:p>
        </p:txBody>
      </p:sp>
      <p:sp>
        <p:nvSpPr>
          <p:cNvPr id="692280" name="Oval 56"/>
          <p:cNvSpPr>
            <a:spLocks noChangeAspect="1" noChangeArrowheads="1"/>
          </p:cNvSpPr>
          <p:nvPr/>
        </p:nvSpPr>
        <p:spPr bwMode="auto">
          <a:xfrm>
            <a:off x="7669213"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4</a:t>
            </a:r>
          </a:p>
        </p:txBody>
      </p:sp>
      <p:sp>
        <p:nvSpPr>
          <p:cNvPr id="692281" name="Text Box 57"/>
          <p:cNvSpPr txBox="1">
            <a:spLocks noChangeArrowheads="1"/>
          </p:cNvSpPr>
          <p:nvPr/>
        </p:nvSpPr>
        <p:spPr bwMode="auto">
          <a:xfrm>
            <a:off x="7724775" y="49339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r</a:t>
            </a:r>
          </a:p>
        </p:txBody>
      </p:sp>
      <p:sp>
        <p:nvSpPr>
          <p:cNvPr id="692282" name="Text Box 58"/>
          <p:cNvSpPr txBox="1">
            <a:spLocks noChangeArrowheads="1"/>
          </p:cNvSpPr>
          <p:nvPr/>
        </p:nvSpPr>
        <p:spPr bwMode="auto">
          <a:xfrm>
            <a:off x="5454650" y="4533900"/>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1</a:t>
            </a:r>
          </a:p>
        </p:txBody>
      </p:sp>
      <p:sp>
        <p:nvSpPr>
          <p:cNvPr id="692283" name="Oval 59"/>
          <p:cNvSpPr>
            <a:spLocks noChangeAspect="1" noChangeArrowheads="1"/>
          </p:cNvSpPr>
          <p:nvPr/>
        </p:nvSpPr>
        <p:spPr bwMode="auto">
          <a:xfrm>
            <a:off x="6365875" y="3435350"/>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5</a:t>
            </a:r>
          </a:p>
        </p:txBody>
      </p:sp>
      <p:cxnSp>
        <p:nvCxnSpPr>
          <p:cNvPr id="692284" name="AutoShape 60"/>
          <p:cNvCxnSpPr>
            <a:cxnSpLocks noChangeShapeType="1"/>
            <a:stCxn id="692283" idx="4"/>
            <a:endCxn id="692279" idx="0"/>
          </p:cNvCxnSpPr>
          <p:nvPr/>
        </p:nvCxnSpPr>
        <p:spPr bwMode="auto">
          <a:xfrm flipH="1">
            <a:off x="6521450" y="3876675"/>
            <a:ext cx="60325" cy="614363"/>
          </a:xfrm>
          <a:prstGeom prst="straightConnector1">
            <a:avLst/>
          </a:prstGeom>
          <a:noFill/>
          <a:ln w="19050">
            <a:solidFill>
              <a:srgbClr val="800000"/>
            </a:solidFill>
            <a:round/>
            <a:headEnd/>
            <a:tailEnd/>
          </a:ln>
          <a:effectLst/>
        </p:spPr>
      </p:cxnSp>
      <p:cxnSp>
        <p:nvCxnSpPr>
          <p:cNvPr id="692285" name="AutoShape 61"/>
          <p:cNvCxnSpPr>
            <a:cxnSpLocks noChangeShapeType="1"/>
            <a:stCxn id="692283" idx="4"/>
            <a:endCxn id="692280" idx="0"/>
          </p:cNvCxnSpPr>
          <p:nvPr/>
        </p:nvCxnSpPr>
        <p:spPr bwMode="auto">
          <a:xfrm>
            <a:off x="6581775" y="3876675"/>
            <a:ext cx="1303338" cy="614363"/>
          </a:xfrm>
          <a:prstGeom prst="straightConnector1">
            <a:avLst/>
          </a:prstGeom>
          <a:noFill/>
          <a:ln w="19050">
            <a:solidFill>
              <a:srgbClr val="800000"/>
            </a:solidFill>
            <a:round/>
            <a:headEnd/>
            <a:tailEnd/>
          </a:ln>
          <a:effectLst/>
        </p:spPr>
      </p:cxnSp>
      <p:sp>
        <p:nvSpPr>
          <p:cNvPr id="692286" name="Text Box 62"/>
          <p:cNvSpPr txBox="1">
            <a:spLocks noChangeArrowheads="1"/>
          </p:cNvSpPr>
          <p:nvPr/>
        </p:nvSpPr>
        <p:spPr bwMode="auto">
          <a:xfrm>
            <a:off x="6732588" y="3467100"/>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2</a:t>
            </a:r>
          </a:p>
        </p:txBody>
      </p:sp>
      <p:sp>
        <p:nvSpPr>
          <p:cNvPr id="692287" name="Text Box 63"/>
          <p:cNvSpPr txBox="1">
            <a:spLocks noChangeArrowheads="1"/>
          </p:cNvSpPr>
          <p:nvPr/>
        </p:nvSpPr>
        <p:spPr bwMode="auto">
          <a:xfrm>
            <a:off x="6421438" y="3868738"/>
            <a:ext cx="320675"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t>
            </a:r>
          </a:p>
        </p:txBody>
      </p:sp>
      <p:sp>
        <p:nvSpPr>
          <p:cNvPr id="692288" name="Oval 64"/>
          <p:cNvSpPr>
            <a:spLocks noChangeAspect="1" noChangeArrowheads="1"/>
          </p:cNvSpPr>
          <p:nvPr/>
        </p:nvSpPr>
        <p:spPr bwMode="auto">
          <a:xfrm>
            <a:off x="5148263" y="2484438"/>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6</a:t>
            </a:r>
          </a:p>
        </p:txBody>
      </p:sp>
      <p:cxnSp>
        <p:nvCxnSpPr>
          <p:cNvPr id="692289" name="AutoShape 65"/>
          <p:cNvCxnSpPr>
            <a:cxnSpLocks noChangeShapeType="1"/>
            <a:stCxn id="692288" idx="4"/>
            <a:endCxn id="692276" idx="0"/>
          </p:cNvCxnSpPr>
          <p:nvPr/>
        </p:nvCxnSpPr>
        <p:spPr bwMode="auto">
          <a:xfrm flipH="1">
            <a:off x="5143500" y="2925763"/>
            <a:ext cx="220663" cy="1565275"/>
          </a:xfrm>
          <a:prstGeom prst="straightConnector1">
            <a:avLst/>
          </a:prstGeom>
          <a:noFill/>
          <a:ln w="19050">
            <a:solidFill>
              <a:srgbClr val="800000"/>
            </a:solidFill>
            <a:round/>
            <a:headEnd/>
            <a:tailEnd/>
          </a:ln>
          <a:effectLst/>
        </p:spPr>
      </p:cxnSp>
      <p:cxnSp>
        <p:nvCxnSpPr>
          <p:cNvPr id="692290" name="AutoShape 66"/>
          <p:cNvCxnSpPr>
            <a:cxnSpLocks noChangeShapeType="1"/>
            <a:stCxn id="692288" idx="4"/>
            <a:endCxn id="692283" idx="0"/>
          </p:cNvCxnSpPr>
          <p:nvPr/>
        </p:nvCxnSpPr>
        <p:spPr bwMode="auto">
          <a:xfrm>
            <a:off x="5364163" y="2925763"/>
            <a:ext cx="1217612" cy="500062"/>
          </a:xfrm>
          <a:prstGeom prst="straightConnector1">
            <a:avLst/>
          </a:prstGeom>
          <a:noFill/>
          <a:ln w="19050">
            <a:solidFill>
              <a:srgbClr val="800000"/>
            </a:solidFill>
            <a:round/>
            <a:headEnd/>
            <a:tailEnd/>
          </a:ln>
          <a:effectLst/>
        </p:spPr>
      </p:cxnSp>
      <p:sp>
        <p:nvSpPr>
          <p:cNvPr id="692291" name="Text Box 67"/>
          <p:cNvSpPr txBox="1">
            <a:spLocks noChangeArrowheads="1"/>
          </p:cNvSpPr>
          <p:nvPr/>
        </p:nvSpPr>
        <p:spPr bwMode="auto">
          <a:xfrm>
            <a:off x="5751513" y="2516188"/>
            <a:ext cx="320675"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a:t>
            </a:r>
            <a:endParaRPr lang="en-US" altLang="zh-CN" sz="1800" baseline="-25000">
              <a:latin typeface="Courier New" panose="02070309020205020404" pitchFamily="49" charset="0"/>
              <a:cs typeface="Courier New" panose="02070309020205020404" pitchFamily="49" charset="0"/>
            </a:endParaRPr>
          </a:p>
        </p:txBody>
      </p:sp>
      <p:sp>
        <p:nvSpPr>
          <p:cNvPr id="692292" name="Text Box 68"/>
          <p:cNvSpPr txBox="1">
            <a:spLocks noChangeArrowheads="1"/>
          </p:cNvSpPr>
          <p:nvPr/>
        </p:nvSpPr>
        <p:spPr bwMode="auto">
          <a:xfrm>
            <a:off x="5203825" y="2917825"/>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t>
            </a:r>
          </a:p>
        </p:txBody>
      </p:sp>
      <p:sp>
        <p:nvSpPr>
          <p:cNvPr id="692293" name="Text Box 69"/>
          <p:cNvSpPr txBox="1">
            <a:spLocks noChangeArrowheads="1"/>
          </p:cNvSpPr>
          <p:nvPr/>
        </p:nvSpPr>
        <p:spPr bwMode="auto">
          <a:xfrm>
            <a:off x="5905500" y="2516188"/>
            <a:ext cx="457200"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,B</a:t>
            </a:r>
            <a:endParaRPr lang="en-US" altLang="zh-CN" sz="1800" baseline="-25000">
              <a:latin typeface="Courier New" panose="02070309020205020404" pitchFamily="49" charset="0"/>
              <a:cs typeface="Courier New" panose="02070309020205020404" pitchFamily="49" charset="0"/>
            </a:endParaRPr>
          </a:p>
        </p:txBody>
      </p:sp>
      <p:sp>
        <p:nvSpPr>
          <p:cNvPr id="692294" name="Text Box 70"/>
          <p:cNvSpPr txBox="1">
            <a:spLocks noChangeArrowheads="1"/>
          </p:cNvSpPr>
          <p:nvPr/>
        </p:nvSpPr>
        <p:spPr bwMode="auto">
          <a:xfrm>
            <a:off x="5692775" y="4533900"/>
            <a:ext cx="5492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3</a:t>
            </a:r>
          </a:p>
        </p:txBody>
      </p:sp>
      <p:sp>
        <p:nvSpPr>
          <p:cNvPr id="692295" name="Text Box 71"/>
          <p:cNvSpPr txBox="1">
            <a:spLocks noChangeArrowheads="1"/>
          </p:cNvSpPr>
          <p:nvPr/>
        </p:nvSpPr>
        <p:spPr bwMode="auto">
          <a:xfrm>
            <a:off x="7000875" y="3467100"/>
            <a:ext cx="5492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4</a:t>
            </a:r>
          </a:p>
        </p:txBody>
      </p:sp>
      <p:sp>
        <p:nvSpPr>
          <p:cNvPr id="692296" name="Text Box 72"/>
          <p:cNvSpPr txBox="1">
            <a:spLocks noChangeArrowheads="1"/>
          </p:cNvSpPr>
          <p:nvPr/>
        </p:nvSpPr>
        <p:spPr bwMode="auto">
          <a:xfrm>
            <a:off x="6189663" y="2516188"/>
            <a:ext cx="549275"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5</a:t>
            </a:r>
          </a:p>
        </p:txBody>
      </p:sp>
      <p:sp>
        <p:nvSpPr>
          <p:cNvPr id="692297" name="Oval 73"/>
          <p:cNvSpPr>
            <a:spLocks noChangeAspect="1" noChangeArrowheads="1"/>
          </p:cNvSpPr>
          <p:nvPr/>
        </p:nvSpPr>
        <p:spPr bwMode="auto">
          <a:xfrm>
            <a:off x="7596188" y="34210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7</a:t>
            </a:r>
          </a:p>
        </p:txBody>
      </p:sp>
      <p:sp>
        <p:nvSpPr>
          <p:cNvPr id="692298" name="Text Box 74"/>
          <p:cNvSpPr txBox="1">
            <a:spLocks noChangeArrowheads="1"/>
          </p:cNvSpPr>
          <p:nvPr/>
        </p:nvSpPr>
        <p:spPr bwMode="auto">
          <a:xfrm>
            <a:off x="8027988" y="3452813"/>
            <a:ext cx="412750"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6</a:t>
            </a:r>
          </a:p>
        </p:txBody>
      </p:sp>
      <p:sp>
        <p:nvSpPr>
          <p:cNvPr id="692299" name="Text Box 75"/>
          <p:cNvSpPr txBox="1">
            <a:spLocks noChangeArrowheads="1"/>
          </p:cNvSpPr>
          <p:nvPr/>
        </p:nvSpPr>
        <p:spPr bwMode="auto">
          <a:xfrm>
            <a:off x="7651750" y="38544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t>
            </a:r>
          </a:p>
        </p:txBody>
      </p:sp>
      <p:cxnSp>
        <p:nvCxnSpPr>
          <p:cNvPr id="692300" name="AutoShape 76"/>
          <p:cNvCxnSpPr>
            <a:cxnSpLocks noChangeShapeType="1"/>
            <a:stCxn id="692297" idx="4"/>
            <a:endCxn id="692279" idx="0"/>
          </p:cNvCxnSpPr>
          <p:nvPr/>
        </p:nvCxnSpPr>
        <p:spPr bwMode="auto">
          <a:xfrm flipH="1">
            <a:off x="6521450" y="3862388"/>
            <a:ext cx="1290638" cy="628650"/>
          </a:xfrm>
          <a:prstGeom prst="straightConnector1">
            <a:avLst/>
          </a:prstGeom>
          <a:noFill/>
          <a:ln w="19050">
            <a:solidFill>
              <a:srgbClr val="800000"/>
            </a:solidFill>
            <a:round/>
            <a:headEnd/>
            <a:tailEnd/>
          </a:ln>
          <a:effectLst/>
        </p:spPr>
      </p:cxnSp>
      <p:cxnSp>
        <p:nvCxnSpPr>
          <p:cNvPr id="692301" name="AutoShape 77"/>
          <p:cNvCxnSpPr>
            <a:cxnSpLocks noChangeShapeType="1"/>
            <a:stCxn id="692299" idx="0"/>
            <a:endCxn id="692280" idx="0"/>
          </p:cNvCxnSpPr>
          <p:nvPr/>
        </p:nvCxnSpPr>
        <p:spPr bwMode="auto">
          <a:xfrm>
            <a:off x="7812088" y="3854450"/>
            <a:ext cx="73025" cy="636588"/>
          </a:xfrm>
          <a:prstGeom prst="straightConnector1">
            <a:avLst/>
          </a:prstGeom>
          <a:noFill/>
          <a:ln w="19050">
            <a:solidFill>
              <a:srgbClr val="800000"/>
            </a:solidFill>
            <a:round/>
            <a:headEnd/>
            <a:tailEnd/>
          </a:ln>
          <a:effectLst/>
        </p:spPr>
      </p:cxnSp>
    </p:spTree>
    <p:extLst>
      <p:ext uri="{BB962C8B-B14F-4D97-AF65-F5344CB8AC3E}">
        <p14:creationId xmlns:p14="http://schemas.microsoft.com/office/powerpoint/2010/main" val="2590069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2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92300"/>
                                        </p:tgtEl>
                                        <p:attrNameLst>
                                          <p:attrName>style.visibility</p:attrName>
                                        </p:attrNameLst>
                                      </p:cBhvr>
                                      <p:to>
                                        <p:strVal val="visible"/>
                                      </p:to>
                                    </p:set>
                                    <p:animEffect transition="in" filter="wipe(down)">
                                      <p:cBhvr>
                                        <p:cTn id="11" dur="500"/>
                                        <p:tgtEl>
                                          <p:spTgt spid="692300"/>
                                        </p:tgtEl>
                                      </p:cBhvr>
                                    </p:animEffec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692301"/>
                                        </p:tgtEl>
                                        <p:attrNameLst>
                                          <p:attrName>style.visibility</p:attrName>
                                        </p:attrNameLst>
                                      </p:cBhvr>
                                      <p:to>
                                        <p:strVal val="visible"/>
                                      </p:to>
                                    </p:set>
                                    <p:animEffect transition="in" filter="wipe(down)">
                                      <p:cBhvr>
                                        <p:cTn id="15" dur="500"/>
                                        <p:tgtEl>
                                          <p:spTgt spid="692301"/>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692299"/>
                                        </p:tgtEl>
                                        <p:attrNameLst>
                                          <p:attrName>style.visibility</p:attrName>
                                        </p:attrNameLst>
                                      </p:cBhvr>
                                      <p:to>
                                        <p:strVal val="visible"/>
                                      </p:to>
                                    </p:set>
                                    <p:animEffect transition="in" filter="wipe(left)">
                                      <p:cBhvr>
                                        <p:cTn id="19" dur="500"/>
                                        <p:tgtEl>
                                          <p:spTgt spid="692299"/>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692297"/>
                                        </p:tgtEl>
                                        <p:attrNameLst>
                                          <p:attrName>style.visibility</p:attrName>
                                        </p:attrNameLst>
                                      </p:cBhvr>
                                      <p:to>
                                        <p:strVal val="visible"/>
                                      </p:to>
                                    </p:set>
                                    <p:animEffect transition="in" filter="wipe(left)">
                                      <p:cBhvr>
                                        <p:cTn id="23" dur="500"/>
                                        <p:tgtEl>
                                          <p:spTgt spid="69229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92298"/>
                                        </p:tgtEl>
                                        <p:attrNameLst>
                                          <p:attrName>style.visibility</p:attrName>
                                        </p:attrNameLst>
                                      </p:cBhvr>
                                      <p:to>
                                        <p:strVal val="visible"/>
                                      </p:to>
                                    </p:set>
                                    <p:animEffect transition="in" filter="wipe(left)">
                                      <p:cBhvr>
                                        <p:cTn id="28" dur="500"/>
                                        <p:tgtEl>
                                          <p:spTgt spid="692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72" grpId="0" animBg="1"/>
      <p:bldP spid="692297" grpId="0" animBg="1" autoUpdateAnimBg="0"/>
      <p:bldP spid="692298" grpId="0" autoUpdateAnimBg="0"/>
      <p:bldP spid="692299"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a:lstStyle/>
          <a:p>
            <a:pPr algn="l"/>
            <a:r>
              <a:rPr lang="zh-CN" altLang="en-US" sz="2800"/>
              <a:t>例 试构造以下基本块</a:t>
            </a:r>
            <a:r>
              <a:rPr lang="en-US" altLang="zh-CN" sz="2800"/>
              <a:t>G</a:t>
            </a:r>
            <a:r>
              <a:rPr lang="zh-CN" altLang="en-US" sz="2800"/>
              <a:t>的构造</a:t>
            </a:r>
            <a:r>
              <a:rPr lang="en-US" altLang="zh-CN" sz="2800"/>
              <a:t>DAG</a:t>
            </a:r>
          </a:p>
        </p:txBody>
      </p:sp>
      <p:sp>
        <p:nvSpPr>
          <p:cNvPr id="85"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86" name="灯片编号占位符 5"/>
          <p:cNvSpPr>
            <a:spLocks noGrp="1"/>
          </p:cNvSpPr>
          <p:nvPr>
            <p:ph type="sldNum" sz="quarter" idx="12"/>
          </p:nvPr>
        </p:nvSpPr>
        <p:spPr/>
        <p:txBody>
          <a:bodyPr/>
          <a:lstStyle/>
          <a:p>
            <a:fld id="{641CCCFC-A8AE-4002-9123-E8479AC01736}" type="slidenum">
              <a:rPr lang="en-US" altLang="zh-CN"/>
              <a:pPr/>
              <a:t>68</a:t>
            </a:fld>
            <a:endParaRPr lang="en-US" altLang="zh-CN"/>
          </a:p>
        </p:txBody>
      </p:sp>
      <p:graphicFrame>
        <p:nvGraphicFramePr>
          <p:cNvPr id="693251" name="Group 3"/>
          <p:cNvGraphicFramePr>
            <a:graphicFrameLocks noGrp="1"/>
          </p:cNvGraphicFramePr>
          <p:nvPr/>
        </p:nvGraphicFramePr>
        <p:xfrm>
          <a:off x="755650" y="1412875"/>
          <a:ext cx="2232025" cy="4128000"/>
        </p:xfrm>
        <a:graphic>
          <a:graphicData uri="http://schemas.openxmlformats.org/drawingml/2006/table">
            <a:tbl>
              <a:tblPr/>
              <a:tblGrid>
                <a:gridCol w="647700">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tblGrid>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:=3.14</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4</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5</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B:=A</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6</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7</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8</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5</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9</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10</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B:=T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5</a:t>
                      </a:r>
                      <a:r>
                        <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20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p>
                  </a:txBody>
                  <a:tcPr marL="90000" marR="90000" marT="54000" marB="5400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93296" name="Rectangle 48"/>
          <p:cNvSpPr>
            <a:spLocks noChangeArrowheads="1"/>
          </p:cNvSpPr>
          <p:nvPr/>
        </p:nvSpPr>
        <p:spPr bwMode="auto">
          <a:xfrm>
            <a:off x="684213" y="5156200"/>
            <a:ext cx="2303462" cy="360363"/>
          </a:xfrm>
          <a:prstGeom prst="rect">
            <a:avLst/>
          </a:prstGeom>
          <a:noFill/>
          <a:ln w="19050" algn="ctr">
            <a:solidFill>
              <a:srgbClr val="FF0000"/>
            </a:solidFill>
            <a:miter lim="800000"/>
            <a:headEnd/>
            <a:tailEnd/>
          </a:ln>
          <a:effectLst/>
        </p:spPr>
        <p:txBody>
          <a:bodyPr wrap="none" anchor="ctr"/>
          <a:lstStyle/>
          <a:p>
            <a:endParaRPr lang="zh-CN" altLang="en-US"/>
          </a:p>
        </p:txBody>
      </p:sp>
      <p:sp>
        <p:nvSpPr>
          <p:cNvPr id="693297" name="Text Box 49"/>
          <p:cNvSpPr txBox="1">
            <a:spLocks noChangeArrowheads="1"/>
          </p:cNvSpPr>
          <p:nvPr/>
        </p:nvSpPr>
        <p:spPr bwMode="auto">
          <a:xfrm>
            <a:off x="3482975" y="4933950"/>
            <a:ext cx="7302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3.14</a:t>
            </a:r>
          </a:p>
        </p:txBody>
      </p:sp>
      <p:sp>
        <p:nvSpPr>
          <p:cNvPr id="693298" name="Oval 50"/>
          <p:cNvSpPr>
            <a:spLocks noChangeAspect="1" noChangeArrowheads="1"/>
          </p:cNvSpPr>
          <p:nvPr/>
        </p:nvSpPr>
        <p:spPr bwMode="auto">
          <a:xfrm>
            <a:off x="363220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1</a:t>
            </a:r>
          </a:p>
        </p:txBody>
      </p:sp>
      <p:sp>
        <p:nvSpPr>
          <p:cNvPr id="693299" name="Text Box 51"/>
          <p:cNvSpPr txBox="1">
            <a:spLocks noChangeArrowheads="1"/>
          </p:cNvSpPr>
          <p:nvPr/>
        </p:nvSpPr>
        <p:spPr bwMode="auto">
          <a:xfrm>
            <a:off x="4162425" y="4533900"/>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0</a:t>
            </a:r>
          </a:p>
        </p:txBody>
      </p:sp>
      <p:sp>
        <p:nvSpPr>
          <p:cNvPr id="693300" name="Oval 52"/>
          <p:cNvSpPr>
            <a:spLocks noChangeAspect="1" noChangeArrowheads="1"/>
          </p:cNvSpPr>
          <p:nvPr/>
        </p:nvSpPr>
        <p:spPr bwMode="auto">
          <a:xfrm>
            <a:off x="492760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2</a:t>
            </a:r>
          </a:p>
        </p:txBody>
      </p:sp>
      <p:sp>
        <p:nvSpPr>
          <p:cNvPr id="693301" name="Text Box 53"/>
          <p:cNvSpPr txBox="1">
            <a:spLocks noChangeArrowheads="1"/>
          </p:cNvSpPr>
          <p:nvPr/>
        </p:nvSpPr>
        <p:spPr bwMode="auto">
          <a:xfrm>
            <a:off x="4778375" y="4933950"/>
            <a:ext cx="7302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6.28</a:t>
            </a:r>
          </a:p>
        </p:txBody>
      </p:sp>
      <p:sp>
        <p:nvSpPr>
          <p:cNvPr id="693302" name="Text Box 54"/>
          <p:cNvSpPr txBox="1">
            <a:spLocks noChangeArrowheads="1"/>
          </p:cNvSpPr>
          <p:nvPr/>
        </p:nvSpPr>
        <p:spPr bwMode="auto">
          <a:xfrm>
            <a:off x="6361113" y="49339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R</a:t>
            </a:r>
          </a:p>
        </p:txBody>
      </p:sp>
      <p:sp>
        <p:nvSpPr>
          <p:cNvPr id="693303" name="Oval 55"/>
          <p:cNvSpPr>
            <a:spLocks noChangeAspect="1" noChangeArrowheads="1"/>
          </p:cNvSpPr>
          <p:nvPr/>
        </p:nvSpPr>
        <p:spPr bwMode="auto">
          <a:xfrm>
            <a:off x="6305550"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3</a:t>
            </a:r>
          </a:p>
        </p:txBody>
      </p:sp>
      <p:sp>
        <p:nvSpPr>
          <p:cNvPr id="693304" name="Oval 56"/>
          <p:cNvSpPr>
            <a:spLocks noChangeAspect="1" noChangeArrowheads="1"/>
          </p:cNvSpPr>
          <p:nvPr/>
        </p:nvSpPr>
        <p:spPr bwMode="auto">
          <a:xfrm>
            <a:off x="7669213" y="45005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4</a:t>
            </a:r>
          </a:p>
        </p:txBody>
      </p:sp>
      <p:sp>
        <p:nvSpPr>
          <p:cNvPr id="693305" name="Text Box 57"/>
          <p:cNvSpPr txBox="1">
            <a:spLocks noChangeArrowheads="1"/>
          </p:cNvSpPr>
          <p:nvPr/>
        </p:nvSpPr>
        <p:spPr bwMode="auto">
          <a:xfrm>
            <a:off x="7724775" y="49339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r</a:t>
            </a:r>
          </a:p>
        </p:txBody>
      </p:sp>
      <p:sp>
        <p:nvSpPr>
          <p:cNvPr id="693306" name="Text Box 58"/>
          <p:cNvSpPr txBox="1">
            <a:spLocks noChangeArrowheads="1"/>
          </p:cNvSpPr>
          <p:nvPr/>
        </p:nvSpPr>
        <p:spPr bwMode="auto">
          <a:xfrm>
            <a:off x="5454650" y="4533900"/>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1</a:t>
            </a:r>
          </a:p>
        </p:txBody>
      </p:sp>
      <p:sp>
        <p:nvSpPr>
          <p:cNvPr id="693307" name="Oval 59"/>
          <p:cNvSpPr>
            <a:spLocks noChangeAspect="1" noChangeArrowheads="1"/>
          </p:cNvSpPr>
          <p:nvPr/>
        </p:nvSpPr>
        <p:spPr bwMode="auto">
          <a:xfrm>
            <a:off x="6365875" y="3435350"/>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5</a:t>
            </a:r>
          </a:p>
        </p:txBody>
      </p:sp>
      <p:cxnSp>
        <p:nvCxnSpPr>
          <p:cNvPr id="693308" name="AutoShape 60"/>
          <p:cNvCxnSpPr>
            <a:cxnSpLocks noChangeShapeType="1"/>
            <a:stCxn id="693307" idx="4"/>
            <a:endCxn id="693303" idx="0"/>
          </p:cNvCxnSpPr>
          <p:nvPr/>
        </p:nvCxnSpPr>
        <p:spPr bwMode="auto">
          <a:xfrm flipH="1">
            <a:off x="6521450" y="3876675"/>
            <a:ext cx="60325" cy="614363"/>
          </a:xfrm>
          <a:prstGeom prst="straightConnector1">
            <a:avLst/>
          </a:prstGeom>
          <a:noFill/>
          <a:ln w="19050">
            <a:solidFill>
              <a:srgbClr val="800000"/>
            </a:solidFill>
            <a:round/>
            <a:headEnd/>
            <a:tailEnd/>
          </a:ln>
          <a:effectLst/>
        </p:spPr>
      </p:cxnSp>
      <p:cxnSp>
        <p:nvCxnSpPr>
          <p:cNvPr id="693309" name="AutoShape 61"/>
          <p:cNvCxnSpPr>
            <a:cxnSpLocks noChangeShapeType="1"/>
            <a:stCxn id="693307" idx="4"/>
            <a:endCxn id="693304" idx="0"/>
          </p:cNvCxnSpPr>
          <p:nvPr/>
        </p:nvCxnSpPr>
        <p:spPr bwMode="auto">
          <a:xfrm>
            <a:off x="6581775" y="3876675"/>
            <a:ext cx="1303338" cy="614363"/>
          </a:xfrm>
          <a:prstGeom prst="straightConnector1">
            <a:avLst/>
          </a:prstGeom>
          <a:noFill/>
          <a:ln w="19050">
            <a:solidFill>
              <a:srgbClr val="800000"/>
            </a:solidFill>
            <a:round/>
            <a:headEnd/>
            <a:tailEnd/>
          </a:ln>
          <a:effectLst/>
        </p:spPr>
      </p:cxnSp>
      <p:sp>
        <p:nvSpPr>
          <p:cNvPr id="693310" name="Text Box 62"/>
          <p:cNvSpPr txBox="1">
            <a:spLocks noChangeArrowheads="1"/>
          </p:cNvSpPr>
          <p:nvPr/>
        </p:nvSpPr>
        <p:spPr bwMode="auto">
          <a:xfrm>
            <a:off x="6732588" y="3467100"/>
            <a:ext cx="412750"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2</a:t>
            </a:r>
          </a:p>
        </p:txBody>
      </p:sp>
      <p:sp>
        <p:nvSpPr>
          <p:cNvPr id="693311" name="Text Box 63"/>
          <p:cNvSpPr txBox="1">
            <a:spLocks noChangeArrowheads="1"/>
          </p:cNvSpPr>
          <p:nvPr/>
        </p:nvSpPr>
        <p:spPr bwMode="auto">
          <a:xfrm>
            <a:off x="6421438" y="3868738"/>
            <a:ext cx="320675"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t>
            </a:r>
          </a:p>
        </p:txBody>
      </p:sp>
      <p:sp>
        <p:nvSpPr>
          <p:cNvPr id="693312" name="Oval 64"/>
          <p:cNvSpPr>
            <a:spLocks noChangeAspect="1" noChangeArrowheads="1"/>
          </p:cNvSpPr>
          <p:nvPr/>
        </p:nvSpPr>
        <p:spPr bwMode="auto">
          <a:xfrm>
            <a:off x="5148263" y="2484438"/>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6</a:t>
            </a:r>
          </a:p>
        </p:txBody>
      </p:sp>
      <p:cxnSp>
        <p:nvCxnSpPr>
          <p:cNvPr id="693313" name="AutoShape 65"/>
          <p:cNvCxnSpPr>
            <a:cxnSpLocks noChangeShapeType="1"/>
            <a:stCxn id="693312" idx="4"/>
            <a:endCxn id="693300" idx="0"/>
          </p:cNvCxnSpPr>
          <p:nvPr/>
        </p:nvCxnSpPr>
        <p:spPr bwMode="auto">
          <a:xfrm flipH="1">
            <a:off x="5143500" y="2925763"/>
            <a:ext cx="220663" cy="1565275"/>
          </a:xfrm>
          <a:prstGeom prst="straightConnector1">
            <a:avLst/>
          </a:prstGeom>
          <a:noFill/>
          <a:ln w="19050">
            <a:solidFill>
              <a:srgbClr val="800000"/>
            </a:solidFill>
            <a:round/>
            <a:headEnd/>
            <a:tailEnd/>
          </a:ln>
          <a:effectLst/>
        </p:spPr>
      </p:cxnSp>
      <p:cxnSp>
        <p:nvCxnSpPr>
          <p:cNvPr id="693314" name="AutoShape 66"/>
          <p:cNvCxnSpPr>
            <a:cxnSpLocks noChangeShapeType="1"/>
            <a:stCxn id="693312" idx="4"/>
            <a:endCxn id="693307" idx="0"/>
          </p:cNvCxnSpPr>
          <p:nvPr/>
        </p:nvCxnSpPr>
        <p:spPr bwMode="auto">
          <a:xfrm>
            <a:off x="5364163" y="2925763"/>
            <a:ext cx="1217612" cy="500062"/>
          </a:xfrm>
          <a:prstGeom prst="straightConnector1">
            <a:avLst/>
          </a:prstGeom>
          <a:noFill/>
          <a:ln w="19050">
            <a:solidFill>
              <a:srgbClr val="800000"/>
            </a:solidFill>
            <a:round/>
            <a:headEnd/>
            <a:tailEnd/>
          </a:ln>
          <a:effectLst/>
        </p:spPr>
      </p:cxnSp>
      <p:sp>
        <p:nvSpPr>
          <p:cNvPr id="693315" name="Text Box 67"/>
          <p:cNvSpPr txBox="1">
            <a:spLocks noChangeArrowheads="1"/>
          </p:cNvSpPr>
          <p:nvPr/>
        </p:nvSpPr>
        <p:spPr bwMode="auto">
          <a:xfrm>
            <a:off x="5751513" y="2516188"/>
            <a:ext cx="320675"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a:t>
            </a:r>
            <a:endParaRPr lang="en-US" altLang="zh-CN" sz="1800" baseline="-25000">
              <a:latin typeface="Courier New" panose="02070309020205020404" pitchFamily="49" charset="0"/>
              <a:cs typeface="Courier New" panose="02070309020205020404" pitchFamily="49" charset="0"/>
            </a:endParaRPr>
          </a:p>
        </p:txBody>
      </p:sp>
      <p:sp>
        <p:nvSpPr>
          <p:cNvPr id="693316" name="Text Box 68"/>
          <p:cNvSpPr txBox="1">
            <a:spLocks noChangeArrowheads="1"/>
          </p:cNvSpPr>
          <p:nvPr/>
        </p:nvSpPr>
        <p:spPr bwMode="auto">
          <a:xfrm>
            <a:off x="5203825" y="2917825"/>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t>
            </a:r>
          </a:p>
        </p:txBody>
      </p:sp>
      <p:sp>
        <p:nvSpPr>
          <p:cNvPr id="693317" name="Text Box 69"/>
          <p:cNvSpPr txBox="1">
            <a:spLocks noChangeArrowheads="1"/>
          </p:cNvSpPr>
          <p:nvPr/>
        </p:nvSpPr>
        <p:spPr bwMode="auto">
          <a:xfrm>
            <a:off x="5905500" y="2516188"/>
            <a:ext cx="457200"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,B</a:t>
            </a:r>
            <a:endParaRPr lang="en-US" altLang="zh-CN" sz="1800" baseline="-25000">
              <a:latin typeface="Courier New" panose="02070309020205020404" pitchFamily="49" charset="0"/>
              <a:cs typeface="Courier New" panose="02070309020205020404" pitchFamily="49" charset="0"/>
            </a:endParaRPr>
          </a:p>
        </p:txBody>
      </p:sp>
      <p:sp>
        <p:nvSpPr>
          <p:cNvPr id="693318" name="Text Box 70"/>
          <p:cNvSpPr txBox="1">
            <a:spLocks noChangeArrowheads="1"/>
          </p:cNvSpPr>
          <p:nvPr/>
        </p:nvSpPr>
        <p:spPr bwMode="auto">
          <a:xfrm>
            <a:off x="5692775" y="4533900"/>
            <a:ext cx="5492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3</a:t>
            </a:r>
          </a:p>
        </p:txBody>
      </p:sp>
      <p:sp>
        <p:nvSpPr>
          <p:cNvPr id="693319" name="Text Box 71"/>
          <p:cNvSpPr txBox="1">
            <a:spLocks noChangeArrowheads="1"/>
          </p:cNvSpPr>
          <p:nvPr/>
        </p:nvSpPr>
        <p:spPr bwMode="auto">
          <a:xfrm>
            <a:off x="7000875" y="3467100"/>
            <a:ext cx="5492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4</a:t>
            </a:r>
          </a:p>
        </p:txBody>
      </p:sp>
      <p:sp>
        <p:nvSpPr>
          <p:cNvPr id="693320" name="Text Box 72"/>
          <p:cNvSpPr txBox="1">
            <a:spLocks noChangeArrowheads="1"/>
          </p:cNvSpPr>
          <p:nvPr/>
        </p:nvSpPr>
        <p:spPr bwMode="auto">
          <a:xfrm>
            <a:off x="6189663" y="2516188"/>
            <a:ext cx="549275"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5</a:t>
            </a:r>
          </a:p>
        </p:txBody>
      </p:sp>
      <p:sp>
        <p:nvSpPr>
          <p:cNvPr id="693321" name="Oval 73"/>
          <p:cNvSpPr>
            <a:spLocks noChangeAspect="1" noChangeArrowheads="1"/>
          </p:cNvSpPr>
          <p:nvPr/>
        </p:nvSpPr>
        <p:spPr bwMode="auto">
          <a:xfrm>
            <a:off x="7596188" y="3421063"/>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7</a:t>
            </a:r>
          </a:p>
        </p:txBody>
      </p:sp>
      <p:sp>
        <p:nvSpPr>
          <p:cNvPr id="693322" name="Text Box 74"/>
          <p:cNvSpPr txBox="1">
            <a:spLocks noChangeArrowheads="1"/>
          </p:cNvSpPr>
          <p:nvPr/>
        </p:nvSpPr>
        <p:spPr bwMode="auto">
          <a:xfrm>
            <a:off x="8027988" y="3452813"/>
            <a:ext cx="412750"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T</a:t>
            </a:r>
            <a:r>
              <a:rPr lang="en-US" altLang="zh-CN" sz="1800" baseline="-25000">
                <a:latin typeface="Courier New" panose="02070309020205020404" pitchFamily="49" charset="0"/>
                <a:cs typeface="Courier New" panose="02070309020205020404" pitchFamily="49" charset="0"/>
              </a:rPr>
              <a:t>6</a:t>
            </a:r>
          </a:p>
        </p:txBody>
      </p:sp>
      <p:sp>
        <p:nvSpPr>
          <p:cNvPr id="693323" name="Text Box 75"/>
          <p:cNvSpPr txBox="1">
            <a:spLocks noChangeArrowheads="1"/>
          </p:cNvSpPr>
          <p:nvPr/>
        </p:nvSpPr>
        <p:spPr bwMode="auto">
          <a:xfrm>
            <a:off x="7651750" y="38544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t>
            </a:r>
          </a:p>
        </p:txBody>
      </p:sp>
      <p:cxnSp>
        <p:nvCxnSpPr>
          <p:cNvPr id="693324" name="AutoShape 76"/>
          <p:cNvCxnSpPr>
            <a:cxnSpLocks noChangeShapeType="1"/>
            <a:stCxn id="693321" idx="4"/>
            <a:endCxn id="693303" idx="0"/>
          </p:cNvCxnSpPr>
          <p:nvPr/>
        </p:nvCxnSpPr>
        <p:spPr bwMode="auto">
          <a:xfrm flipH="1">
            <a:off x="6521450" y="3862388"/>
            <a:ext cx="1290638" cy="628650"/>
          </a:xfrm>
          <a:prstGeom prst="straightConnector1">
            <a:avLst/>
          </a:prstGeom>
          <a:noFill/>
          <a:ln w="19050">
            <a:solidFill>
              <a:srgbClr val="800000"/>
            </a:solidFill>
            <a:round/>
            <a:headEnd/>
            <a:tailEnd/>
          </a:ln>
          <a:effectLst/>
        </p:spPr>
      </p:cxnSp>
      <p:cxnSp>
        <p:nvCxnSpPr>
          <p:cNvPr id="693325" name="AutoShape 77"/>
          <p:cNvCxnSpPr>
            <a:cxnSpLocks noChangeShapeType="1"/>
            <a:stCxn id="693323" idx="0"/>
            <a:endCxn id="693304" idx="0"/>
          </p:cNvCxnSpPr>
          <p:nvPr/>
        </p:nvCxnSpPr>
        <p:spPr bwMode="auto">
          <a:xfrm>
            <a:off x="7812088" y="3854450"/>
            <a:ext cx="73025" cy="636588"/>
          </a:xfrm>
          <a:prstGeom prst="straightConnector1">
            <a:avLst/>
          </a:prstGeom>
          <a:noFill/>
          <a:ln w="19050">
            <a:solidFill>
              <a:srgbClr val="800000"/>
            </a:solidFill>
            <a:round/>
            <a:headEnd/>
            <a:tailEnd/>
          </a:ln>
          <a:effectLst/>
        </p:spPr>
      </p:cxnSp>
      <p:sp>
        <p:nvSpPr>
          <p:cNvPr id="693326" name="Oval 78"/>
          <p:cNvSpPr>
            <a:spLocks noChangeAspect="1" noChangeArrowheads="1"/>
          </p:cNvSpPr>
          <p:nvPr/>
        </p:nvSpPr>
        <p:spPr bwMode="auto">
          <a:xfrm>
            <a:off x="5795963" y="1333500"/>
            <a:ext cx="431800" cy="431800"/>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a:latin typeface="Courier New" panose="02070309020205020404" pitchFamily="49" charset="0"/>
                <a:cs typeface="Courier New" panose="02070309020205020404" pitchFamily="49" charset="0"/>
              </a:rPr>
              <a:t>n</a:t>
            </a:r>
            <a:r>
              <a:rPr lang="en-US" altLang="zh-CN" baseline="-25000">
                <a:latin typeface="Courier New" panose="02070309020205020404" pitchFamily="49" charset="0"/>
                <a:cs typeface="Courier New" panose="02070309020205020404" pitchFamily="49" charset="0"/>
              </a:rPr>
              <a:t>8</a:t>
            </a:r>
          </a:p>
        </p:txBody>
      </p:sp>
      <p:cxnSp>
        <p:nvCxnSpPr>
          <p:cNvPr id="693327" name="AutoShape 79"/>
          <p:cNvCxnSpPr>
            <a:cxnSpLocks noChangeShapeType="1"/>
            <a:stCxn id="693326" idx="4"/>
            <a:endCxn id="693312" idx="0"/>
          </p:cNvCxnSpPr>
          <p:nvPr/>
        </p:nvCxnSpPr>
        <p:spPr bwMode="auto">
          <a:xfrm flipH="1">
            <a:off x="5364163" y="1774825"/>
            <a:ext cx="647700" cy="700088"/>
          </a:xfrm>
          <a:prstGeom prst="straightConnector1">
            <a:avLst/>
          </a:prstGeom>
          <a:noFill/>
          <a:ln w="19050">
            <a:solidFill>
              <a:srgbClr val="800000"/>
            </a:solidFill>
            <a:round/>
            <a:headEnd/>
            <a:tailEnd/>
          </a:ln>
          <a:effectLst/>
        </p:spPr>
      </p:cxnSp>
      <p:cxnSp>
        <p:nvCxnSpPr>
          <p:cNvPr id="693328" name="AutoShape 80"/>
          <p:cNvCxnSpPr>
            <a:cxnSpLocks noChangeShapeType="1"/>
            <a:stCxn id="693326" idx="4"/>
            <a:endCxn id="693321" idx="0"/>
          </p:cNvCxnSpPr>
          <p:nvPr/>
        </p:nvCxnSpPr>
        <p:spPr bwMode="auto">
          <a:xfrm>
            <a:off x="6011863" y="1774825"/>
            <a:ext cx="1800225" cy="1636713"/>
          </a:xfrm>
          <a:prstGeom prst="straightConnector1">
            <a:avLst/>
          </a:prstGeom>
          <a:noFill/>
          <a:ln w="19050">
            <a:solidFill>
              <a:srgbClr val="800000"/>
            </a:solidFill>
            <a:round/>
            <a:headEnd/>
            <a:tailEnd/>
          </a:ln>
          <a:effectLst/>
        </p:spPr>
      </p:cxnSp>
      <p:sp>
        <p:nvSpPr>
          <p:cNvPr id="693329" name="Text Box 81"/>
          <p:cNvSpPr txBox="1">
            <a:spLocks noChangeArrowheads="1"/>
          </p:cNvSpPr>
          <p:nvPr/>
        </p:nvSpPr>
        <p:spPr bwMode="auto">
          <a:xfrm>
            <a:off x="6300788" y="1365250"/>
            <a:ext cx="320675" cy="366713"/>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B</a:t>
            </a:r>
            <a:endParaRPr lang="en-US" altLang="zh-CN" sz="1800" baseline="-25000">
              <a:latin typeface="Courier New" panose="02070309020205020404" pitchFamily="49" charset="0"/>
              <a:cs typeface="Courier New" panose="02070309020205020404" pitchFamily="49" charset="0"/>
            </a:endParaRPr>
          </a:p>
        </p:txBody>
      </p:sp>
      <p:sp>
        <p:nvSpPr>
          <p:cNvPr id="693330" name="Text Box 82"/>
          <p:cNvSpPr txBox="1">
            <a:spLocks noChangeArrowheads="1"/>
          </p:cNvSpPr>
          <p:nvPr/>
        </p:nvSpPr>
        <p:spPr bwMode="auto">
          <a:xfrm>
            <a:off x="5851525" y="1766888"/>
            <a:ext cx="320675" cy="366712"/>
          </a:xfrm>
          <a:prstGeom prst="rect">
            <a:avLst/>
          </a:prstGeom>
          <a:noFill/>
          <a:ln w="19050" algn="ctr">
            <a:noFill/>
            <a:miter lim="800000"/>
            <a:headEnd/>
            <a:tailEnd/>
          </a:ln>
          <a:effectLst/>
        </p:spPr>
        <p:txBody>
          <a:bodyPr wrap="none">
            <a:spAutoFit/>
          </a:bodyPr>
          <a:lstStyle/>
          <a:p>
            <a:r>
              <a:rPr lang="en-US" altLang="zh-CN" sz="1800">
                <a:latin typeface="Courier New" panose="02070309020205020404" pitchFamily="49" charset="0"/>
                <a:cs typeface="Courier New" panose="02070309020205020404" pitchFamily="49" charset="0"/>
              </a:rPr>
              <a:t>*</a:t>
            </a:r>
          </a:p>
        </p:txBody>
      </p:sp>
      <p:sp>
        <p:nvSpPr>
          <p:cNvPr id="693331" name="Rectangle 83"/>
          <p:cNvSpPr>
            <a:spLocks noChangeArrowheads="1"/>
          </p:cNvSpPr>
          <p:nvPr/>
        </p:nvSpPr>
        <p:spPr bwMode="auto">
          <a:xfrm>
            <a:off x="6011863" y="2492375"/>
            <a:ext cx="288925" cy="431800"/>
          </a:xfrm>
          <a:prstGeom prst="rect">
            <a:avLst/>
          </a:prstGeom>
          <a:solidFill>
            <a:schemeClr val="bg1"/>
          </a:solidFill>
          <a:ln w="19050" algn="ctr">
            <a:noFill/>
            <a:miter lim="800000"/>
            <a:headEnd/>
            <a:tailEnd/>
          </a:ln>
          <a:effectLst/>
        </p:spPr>
        <p:txBody>
          <a:bodyPr wrap="none" anchor="ctr"/>
          <a:lstStyle/>
          <a:p>
            <a:endParaRPr lang="zh-CN" alt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138484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93327"/>
                                        </p:tgtEl>
                                        <p:attrNameLst>
                                          <p:attrName>style.visibility</p:attrName>
                                        </p:attrNameLst>
                                      </p:cBhvr>
                                      <p:to>
                                        <p:strVal val="visible"/>
                                      </p:to>
                                    </p:set>
                                    <p:animEffect transition="in" filter="wipe(down)">
                                      <p:cBhvr>
                                        <p:cTn id="7" dur="500"/>
                                        <p:tgtEl>
                                          <p:spTgt spid="69332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93328"/>
                                        </p:tgtEl>
                                        <p:attrNameLst>
                                          <p:attrName>style.visibility</p:attrName>
                                        </p:attrNameLst>
                                      </p:cBhvr>
                                      <p:to>
                                        <p:strVal val="visible"/>
                                      </p:to>
                                    </p:set>
                                    <p:animEffect transition="in" filter="wipe(down)">
                                      <p:cBhvr>
                                        <p:cTn id="11" dur="500"/>
                                        <p:tgtEl>
                                          <p:spTgt spid="6933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93330"/>
                                        </p:tgtEl>
                                        <p:attrNameLst>
                                          <p:attrName>style.visibility</p:attrName>
                                        </p:attrNameLst>
                                      </p:cBhvr>
                                      <p:to>
                                        <p:strVal val="visible"/>
                                      </p:to>
                                    </p:set>
                                    <p:animEffect transition="in" filter="wipe(left)">
                                      <p:cBhvr>
                                        <p:cTn id="15" dur="500"/>
                                        <p:tgtEl>
                                          <p:spTgt spid="69333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93326"/>
                                        </p:tgtEl>
                                        <p:attrNameLst>
                                          <p:attrName>style.visibility</p:attrName>
                                        </p:attrNameLst>
                                      </p:cBhvr>
                                      <p:to>
                                        <p:strVal val="visible"/>
                                      </p:to>
                                    </p:set>
                                    <p:animEffect transition="in" filter="wipe(left)">
                                      <p:cBhvr>
                                        <p:cTn id="19" dur="500"/>
                                        <p:tgtEl>
                                          <p:spTgt spid="6933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93331"/>
                                        </p:tgtEl>
                                        <p:attrNameLst>
                                          <p:attrName>style.visibility</p:attrName>
                                        </p:attrNameLst>
                                      </p:cBhvr>
                                      <p:to>
                                        <p:strVal val="visible"/>
                                      </p:to>
                                    </p:set>
                                    <p:animEffect transition="in" filter="wipe(left)">
                                      <p:cBhvr>
                                        <p:cTn id="24" dur="500"/>
                                        <p:tgtEl>
                                          <p:spTgt spid="693331"/>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693329"/>
                                        </p:tgtEl>
                                        <p:attrNameLst>
                                          <p:attrName>style.visibility</p:attrName>
                                        </p:attrNameLst>
                                      </p:cBhvr>
                                      <p:to>
                                        <p:strVal val="visible"/>
                                      </p:to>
                                    </p:set>
                                    <p:animEffect transition="in" filter="wipe(left)">
                                      <p:cBhvr>
                                        <p:cTn id="28" dur="500"/>
                                        <p:tgtEl>
                                          <p:spTgt spid="693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326" grpId="0" animBg="1" autoUpdateAnimBg="0"/>
      <p:bldP spid="693329" grpId="0" autoUpdateAnimBg="0"/>
      <p:bldP spid="693330" grpId="0" autoUpdateAnimBg="0"/>
      <p:bldP spid="69333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en-US" altLang="zh-CN"/>
              <a:t>DAG</a:t>
            </a:r>
            <a:r>
              <a:rPr lang="zh-CN" altLang="en-US"/>
              <a:t>的应用</a:t>
            </a:r>
          </a:p>
        </p:txBody>
      </p:sp>
      <p:sp>
        <p:nvSpPr>
          <p:cNvPr id="694275" name="Rectangle 3"/>
          <p:cNvSpPr>
            <a:spLocks noGrp="1" noChangeArrowheads="1"/>
          </p:cNvSpPr>
          <p:nvPr>
            <p:ph idx="1"/>
          </p:nvPr>
        </p:nvSpPr>
        <p:spPr/>
        <p:txBody>
          <a:bodyPr>
            <a:normAutofit lnSpcReduction="10000"/>
          </a:bodyPr>
          <a:lstStyle/>
          <a:p>
            <a:r>
              <a:rPr lang="en-US" altLang="zh-CN" sz="2800" dirty="0"/>
              <a:t>DAG</a:t>
            </a:r>
            <a:r>
              <a:rPr lang="zh-CN" altLang="en-US" sz="2800" dirty="0"/>
              <a:t>构造算符中几个步骤的作用</a:t>
            </a:r>
          </a:p>
          <a:p>
            <a:pPr lvl="1"/>
            <a:r>
              <a:rPr lang="zh-CN" altLang="en-US" sz="2400" dirty="0"/>
              <a:t>步骤</a:t>
            </a:r>
            <a:r>
              <a:rPr lang="en-US" altLang="zh-CN" sz="2400" dirty="0"/>
              <a:t>1</a:t>
            </a:r>
            <a:r>
              <a:rPr lang="zh-CN" altLang="en-US" sz="2400" dirty="0"/>
              <a:t>，赋值号右边运算对象是否存在，不存在新构造</a:t>
            </a:r>
          </a:p>
          <a:p>
            <a:pPr lvl="1"/>
            <a:r>
              <a:rPr lang="zh-CN" altLang="en-US" sz="2400" dirty="0"/>
              <a:t>步骤</a:t>
            </a:r>
            <a:r>
              <a:rPr lang="en-US" altLang="zh-CN" sz="2400" dirty="0"/>
              <a:t>2</a:t>
            </a:r>
            <a:r>
              <a:rPr lang="zh-CN" altLang="en-US" sz="2400" dirty="0"/>
              <a:t>，如果参与运算的对象都是编译时的已知量，则它并不生成计算该结点值的内部结点，而是执行该运算，将计算结果生成叶结点，即此步骤</a:t>
            </a:r>
            <a:r>
              <a:rPr lang="zh-CN" altLang="en-US" sz="2400" dirty="0">
                <a:solidFill>
                  <a:srgbClr val="FF0000"/>
                </a:solidFill>
                <a:effectLst>
                  <a:outerShdw blurRad="38100" dist="38100" dir="2700000" algn="tl">
                    <a:srgbClr val="000000"/>
                  </a:outerShdw>
                </a:effectLst>
                <a:latin typeface="黑体" pitchFamily="2" charset="-122"/>
                <a:ea typeface="黑体" pitchFamily="2" charset="-122"/>
              </a:rPr>
              <a:t>起到了合并已知量的作用</a:t>
            </a:r>
          </a:p>
          <a:p>
            <a:pPr lvl="1"/>
            <a:r>
              <a:rPr lang="zh-CN" altLang="en-US" sz="2400" dirty="0"/>
              <a:t>步骤</a:t>
            </a:r>
            <a:r>
              <a:rPr lang="en-US" altLang="zh-CN" sz="2400" dirty="0"/>
              <a:t>3</a:t>
            </a:r>
            <a:r>
              <a:rPr lang="zh-CN" altLang="en-US" sz="2400" dirty="0"/>
              <a:t>，检查公共子表达式，对具有公共子表达式的所有四元式，它只产生一个计算该表达式值的内部结点，而把那些被赋值的变量标识符附加到该结点上。此步骤</a:t>
            </a:r>
            <a:r>
              <a:rPr lang="zh-CN" altLang="en-US" sz="2400" dirty="0">
                <a:solidFill>
                  <a:srgbClr val="FF0000"/>
                </a:solidFill>
                <a:effectLst>
                  <a:outerShdw blurRad="38100" dist="38100" dir="2700000" algn="tl">
                    <a:srgbClr val="000000"/>
                  </a:outerShdw>
                </a:effectLst>
                <a:latin typeface="黑体" pitchFamily="2" charset="-122"/>
                <a:ea typeface="黑体" pitchFamily="2" charset="-122"/>
              </a:rPr>
              <a:t>删除了公共子表达式</a:t>
            </a:r>
          </a:p>
          <a:p>
            <a:pPr lvl="1"/>
            <a:r>
              <a:rPr lang="zh-CN" altLang="en-US" sz="2400" dirty="0"/>
              <a:t>步骤</a:t>
            </a:r>
            <a:r>
              <a:rPr lang="en-US" altLang="zh-CN" sz="2400" dirty="0"/>
              <a:t>4</a:t>
            </a:r>
            <a:r>
              <a:rPr lang="zh-CN" altLang="en-US" sz="2400" dirty="0"/>
              <a:t>，具有</a:t>
            </a:r>
            <a:r>
              <a:rPr lang="zh-CN" altLang="en-US" sz="2400" dirty="0">
                <a:solidFill>
                  <a:srgbClr val="FF0000"/>
                </a:solidFill>
                <a:effectLst>
                  <a:outerShdw blurRad="38100" dist="38100" dir="2700000" algn="tl">
                    <a:srgbClr val="000000"/>
                  </a:outerShdw>
                </a:effectLst>
                <a:latin typeface="黑体" pitchFamily="2" charset="-122"/>
                <a:ea typeface="黑体" pitchFamily="2" charset="-122"/>
              </a:rPr>
              <a:t>删除无用赋值的作用</a:t>
            </a:r>
          </a:p>
        </p:txBody>
      </p:sp>
      <p:sp>
        <p:nvSpPr>
          <p:cNvPr id="5"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 name="灯片编号占位符 5"/>
          <p:cNvSpPr>
            <a:spLocks noGrp="1"/>
          </p:cNvSpPr>
          <p:nvPr>
            <p:ph type="sldNum" sz="quarter" idx="12"/>
          </p:nvPr>
        </p:nvSpPr>
        <p:spPr/>
        <p:txBody>
          <a:bodyPr/>
          <a:lstStyle/>
          <a:p>
            <a:fld id="{BB141722-9F57-4908-BE36-284329A4E0F4}" type="slidenum">
              <a:rPr lang="en-US" altLang="zh-CN"/>
              <a:pPr/>
              <a:t>69</a:t>
            </a:fld>
            <a:endParaRPr lang="en-US" altLang="zh-CN"/>
          </a:p>
        </p:txBody>
      </p:sp>
    </p:spTree>
    <p:extLst>
      <p:ext uri="{BB962C8B-B14F-4D97-AF65-F5344CB8AC3E}">
        <p14:creationId xmlns:p14="http://schemas.microsoft.com/office/powerpoint/2010/main" val="322995130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normAutofit/>
          </a:bodyPr>
          <a:lstStyle/>
          <a:p>
            <a:r>
              <a:rPr lang="zh-CN" altLang="en-US" sz="3600" dirty="0"/>
              <a:t>基本块划分举例</a:t>
            </a:r>
          </a:p>
        </p:txBody>
      </p:sp>
      <p:sp>
        <p:nvSpPr>
          <p:cNvPr id="71"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72" name="灯片编号占位符 5"/>
          <p:cNvSpPr>
            <a:spLocks noGrp="1"/>
          </p:cNvSpPr>
          <p:nvPr>
            <p:ph type="sldNum" sz="quarter" idx="12"/>
          </p:nvPr>
        </p:nvSpPr>
        <p:spPr/>
        <p:txBody>
          <a:bodyPr/>
          <a:lstStyle/>
          <a:p>
            <a:fld id="{77871AD5-A63D-4368-9F4B-8B432A40522A}" type="slidenum">
              <a:rPr lang="en-US" altLang="zh-CN"/>
              <a:pPr/>
              <a:t>7</a:t>
            </a:fld>
            <a:endParaRPr lang="en-US" altLang="zh-CN"/>
          </a:p>
        </p:txBody>
      </p:sp>
      <p:graphicFrame>
        <p:nvGraphicFramePr>
          <p:cNvPr id="672771" name="Group 3"/>
          <p:cNvGraphicFramePr>
            <a:graphicFrameLocks noGrp="1"/>
          </p:cNvGraphicFramePr>
          <p:nvPr>
            <p:extLst>
              <p:ext uri="{D42A27DB-BD31-4B8C-83A1-F6EECF244321}">
                <p14:modId xmlns:p14="http://schemas.microsoft.com/office/powerpoint/2010/main" val="3945451118"/>
              </p:ext>
            </p:extLst>
          </p:nvPr>
        </p:nvGraphicFramePr>
        <p:xfrm>
          <a:off x="4716066" y="1557338"/>
          <a:ext cx="3168650" cy="1556385"/>
        </p:xfrm>
        <a:graphic>
          <a:graphicData uri="http://schemas.openxmlformats.org/drawingml/2006/table">
            <a:tbl>
              <a:tblPr/>
              <a:tblGrid>
                <a:gridCol w="569913">
                  <a:extLst>
                    <a:ext uri="{9D8B030D-6E8A-4147-A177-3AD203B41FA5}">
                      <a16:colId xmlns:a16="http://schemas.microsoft.com/office/drawing/2014/main" val="20000"/>
                    </a:ext>
                  </a:extLst>
                </a:gridCol>
                <a:gridCol w="2598737">
                  <a:extLst>
                    <a:ext uri="{9D8B030D-6E8A-4147-A177-3AD203B41FA5}">
                      <a16:colId xmlns:a16="http://schemas.microsoft.com/office/drawing/2014/main" val="20001"/>
                    </a:ext>
                  </a:extLst>
                </a:gridCol>
              </a:tblGrid>
              <a:tr h="266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(1)</a:t>
                      </a:r>
                    </a:p>
                  </a:txBody>
                  <a:tcPr marL="36000" marR="360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pi := 3.14</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(2)</a:t>
                      </a:r>
                    </a:p>
                  </a:txBody>
                  <a:tcPr marL="36000" marR="36000" horzOverflow="overflow">
                    <a:lnL w="12700" cap="flat" cmpd="sng" algn="ctr">
                      <a:solidFill>
                        <a:schemeClr val="tx1"/>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err="1">
                          <a:ln>
                            <a:noFill/>
                          </a:ln>
                          <a:solidFill>
                            <a:schemeClr val="tx1"/>
                          </a:solidFill>
                          <a:effectLst/>
                          <a:latin typeface="Courier New" pitchFamily="49" charset="0"/>
                          <a:ea typeface="楷体_GB2312" pitchFamily="49" charset="-122"/>
                        </a:rPr>
                        <a:t>ar</a:t>
                      </a: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 := 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(3)</a:t>
                      </a:r>
                    </a:p>
                  </a:txBody>
                  <a:tcPr marL="36000" marR="36000" horzOverflow="overflow">
                    <a:lnL w="12700" cap="flat" cmpd="sng" algn="ctr">
                      <a:solidFill>
                        <a:schemeClr val="tx1"/>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n := 16</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3933942"/>
                  </a:ext>
                </a:extLst>
              </a:tr>
              <a:tr h="3968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(4)</a:t>
                      </a:r>
                    </a:p>
                  </a:txBody>
                  <a:tcPr marL="36000" marR="3600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r := 1</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7061738"/>
                  </a:ext>
                </a:extLst>
              </a:tr>
            </a:tbl>
          </a:graphicData>
        </a:graphic>
      </p:graphicFrame>
      <p:graphicFrame>
        <p:nvGraphicFramePr>
          <p:cNvPr id="672780" name="Group 12"/>
          <p:cNvGraphicFramePr>
            <a:graphicFrameLocks noGrp="1"/>
          </p:cNvGraphicFramePr>
          <p:nvPr>
            <p:extLst>
              <p:ext uri="{D42A27DB-BD31-4B8C-83A1-F6EECF244321}">
                <p14:modId xmlns:p14="http://schemas.microsoft.com/office/powerpoint/2010/main" val="2657835953"/>
              </p:ext>
            </p:extLst>
          </p:nvPr>
        </p:nvGraphicFramePr>
        <p:xfrm>
          <a:off x="1042988" y="1557338"/>
          <a:ext cx="3168650" cy="4023360"/>
        </p:xfrm>
        <a:graphic>
          <a:graphicData uri="http://schemas.openxmlformats.org/drawingml/2006/table">
            <a:tbl>
              <a:tblPr/>
              <a:tblGrid>
                <a:gridCol w="590550">
                  <a:extLst>
                    <a:ext uri="{9D8B030D-6E8A-4147-A177-3AD203B41FA5}">
                      <a16:colId xmlns:a16="http://schemas.microsoft.com/office/drawing/2014/main" val="20000"/>
                    </a:ext>
                  </a:extLst>
                </a:gridCol>
                <a:gridCol w="2578100">
                  <a:extLst>
                    <a:ext uri="{9D8B030D-6E8A-4147-A177-3AD203B41FA5}">
                      <a16:colId xmlns:a16="http://schemas.microsoft.com/office/drawing/2014/main" val="20001"/>
                    </a:ext>
                  </a:extLst>
                </a:gridCol>
              </a:tblGrid>
              <a:tr h="2190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(1)</a:t>
                      </a:r>
                    </a:p>
                  </a:txBody>
                  <a:tcPr marL="36000" marR="360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pi := 3.14</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2190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(2)</a:t>
                      </a:r>
                    </a:p>
                  </a:txBody>
                  <a:tcPr marL="36000" marR="3600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err="1">
                          <a:ln>
                            <a:noFill/>
                          </a:ln>
                          <a:solidFill>
                            <a:schemeClr val="tx1"/>
                          </a:solidFill>
                          <a:effectLst/>
                          <a:latin typeface="Courier New" pitchFamily="49" charset="0"/>
                          <a:ea typeface="楷体_GB2312" pitchFamily="49" charset="-122"/>
                        </a:rPr>
                        <a:t>ar</a:t>
                      </a: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 := 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2190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(3)</a:t>
                      </a:r>
                    </a:p>
                  </a:txBody>
                  <a:tcPr marL="36000" marR="3600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n := 16</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190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(4)</a:t>
                      </a:r>
                    </a:p>
                  </a:txBody>
                  <a:tcPr marL="36000" marR="3600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r := 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190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(5)</a:t>
                      </a:r>
                    </a:p>
                  </a:txBody>
                  <a:tcPr marL="36000" marR="3600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if n&lt;=1 </a:t>
                      </a:r>
                      <a:r>
                        <a:rPr kumimoji="0" lang="en-US" altLang="zh-CN" sz="1800" b="1" i="0" u="none" strike="noStrike" cap="none" normalizeH="0" baseline="0" dirty="0" err="1">
                          <a:ln>
                            <a:noFill/>
                          </a:ln>
                          <a:solidFill>
                            <a:schemeClr val="tx1"/>
                          </a:solidFill>
                          <a:effectLst/>
                          <a:latin typeface="Courier New" pitchFamily="49" charset="0"/>
                          <a:ea typeface="楷体_GB2312" pitchFamily="49" charset="-122"/>
                        </a:rPr>
                        <a:t>goto</a:t>
                      </a: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 (9)</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190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(6)</a:t>
                      </a:r>
                    </a:p>
                  </a:txBody>
                  <a:tcPr marL="36000" marR="3600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r </a:t>
                      </a:r>
                      <a:r>
                        <a:rPr kumimoji="0" lang="zh-CN" altLang="en-US" sz="1800" b="1" i="0" u="none" strike="noStrike" cap="none" normalizeH="0" baseline="0" dirty="0">
                          <a:ln>
                            <a:noFill/>
                          </a:ln>
                          <a:solidFill>
                            <a:schemeClr val="tx1"/>
                          </a:solidFill>
                          <a:effectLst/>
                          <a:latin typeface="Courier New" pitchFamily="49" charset="0"/>
                          <a:ea typeface="楷体_GB2312" pitchFamily="49" charset="-122"/>
                        </a:rPr>
                        <a:t>：</a:t>
                      </a: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 r*n</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2190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(7)</a:t>
                      </a:r>
                    </a:p>
                  </a:txBody>
                  <a:tcPr marL="36000" marR="3600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n := n-1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21748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(8)</a:t>
                      </a:r>
                    </a:p>
                  </a:txBody>
                  <a:tcPr marL="36000" marR="3600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kern="1200" cap="none" normalizeH="0" baseline="0" dirty="0" err="1">
                          <a:ln>
                            <a:noFill/>
                          </a:ln>
                          <a:solidFill>
                            <a:schemeClr val="tx1"/>
                          </a:solidFill>
                          <a:effectLst/>
                          <a:latin typeface="Courier New" pitchFamily="49" charset="0"/>
                          <a:ea typeface="楷体_GB2312" pitchFamily="49" charset="-122"/>
                          <a:cs typeface="+mn-cs"/>
                        </a:rPr>
                        <a:t>goto</a:t>
                      </a:r>
                      <a:r>
                        <a:rPr kumimoji="0" lang="en-US" altLang="zh-CN" sz="1800" b="1" i="0" u="none" strike="noStrike" kern="1200" cap="none" normalizeH="0" baseline="0" dirty="0">
                          <a:ln>
                            <a:noFill/>
                          </a:ln>
                          <a:solidFill>
                            <a:schemeClr val="tx1"/>
                          </a:solidFill>
                          <a:effectLst/>
                          <a:latin typeface="Courier New" pitchFamily="49" charset="0"/>
                          <a:ea typeface="楷体_GB2312" pitchFamily="49" charset="-122"/>
                          <a:cs typeface="+mn-cs"/>
                        </a:rPr>
                        <a:t> (5)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2190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(9)</a:t>
                      </a:r>
                    </a:p>
                  </a:txBody>
                  <a:tcPr marL="36000" marR="3600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err="1">
                          <a:ln>
                            <a:noFill/>
                          </a:ln>
                          <a:solidFill>
                            <a:schemeClr val="tx1"/>
                          </a:solidFill>
                          <a:effectLst/>
                          <a:latin typeface="Courier New" pitchFamily="49" charset="0"/>
                          <a:ea typeface="楷体_GB2312" pitchFamily="49" charset="-122"/>
                        </a:rPr>
                        <a:t>ar</a:t>
                      </a: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 := 2*pi</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2190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(10)</a:t>
                      </a:r>
                    </a:p>
                  </a:txBody>
                  <a:tcPr marL="36000" marR="3600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err="1">
                          <a:ln>
                            <a:noFill/>
                          </a:ln>
                          <a:solidFill>
                            <a:schemeClr val="tx1"/>
                          </a:solidFill>
                          <a:effectLst/>
                          <a:latin typeface="Courier New" pitchFamily="49" charset="0"/>
                          <a:ea typeface="楷体_GB2312" pitchFamily="49" charset="-122"/>
                        </a:rPr>
                        <a:t>ar</a:t>
                      </a: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 := </a:t>
                      </a:r>
                      <a:r>
                        <a:rPr kumimoji="0" lang="en-US" altLang="zh-CN" sz="1800" b="1" i="0" u="none" strike="noStrike" cap="none" normalizeH="0" baseline="0" dirty="0" err="1">
                          <a:ln>
                            <a:noFill/>
                          </a:ln>
                          <a:solidFill>
                            <a:schemeClr val="tx1"/>
                          </a:solidFill>
                          <a:effectLst/>
                          <a:latin typeface="Courier New" pitchFamily="49" charset="0"/>
                          <a:ea typeface="楷体_GB2312" pitchFamily="49" charset="-122"/>
                        </a:rPr>
                        <a:t>ar</a:t>
                      </a: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*r</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2190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(11)</a:t>
                      </a:r>
                    </a:p>
                  </a:txBody>
                  <a:tcPr marL="36000" marR="3600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print </a:t>
                      </a:r>
                      <a:r>
                        <a:rPr kumimoji="0" lang="en-US" altLang="zh-CN" sz="1800" b="1" i="0" u="none" strike="noStrike" cap="none" normalizeH="0" baseline="0" dirty="0" err="1">
                          <a:ln>
                            <a:noFill/>
                          </a:ln>
                          <a:solidFill>
                            <a:schemeClr val="tx1"/>
                          </a:solidFill>
                          <a:effectLst/>
                          <a:latin typeface="Courier New" pitchFamily="49" charset="0"/>
                          <a:ea typeface="楷体_GB2312" pitchFamily="49" charset="-122"/>
                        </a:rPr>
                        <a:t>ar</a:t>
                      </a:r>
                      <a:endParaRPr kumimoji="0" lang="en-US"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672809" name="Rectangle 41"/>
          <p:cNvSpPr>
            <a:spLocks noChangeArrowheads="1"/>
          </p:cNvSpPr>
          <p:nvPr/>
        </p:nvSpPr>
        <p:spPr bwMode="auto">
          <a:xfrm>
            <a:off x="1115616" y="1582738"/>
            <a:ext cx="3013075" cy="287337"/>
          </a:xfrm>
          <a:prstGeom prst="rect">
            <a:avLst/>
          </a:prstGeom>
          <a:noFill/>
          <a:ln w="19050" algn="ctr">
            <a:solidFill>
              <a:srgbClr val="FF0000"/>
            </a:solidFill>
            <a:miter lim="800000"/>
            <a:headEnd/>
            <a:tailEnd/>
          </a:ln>
          <a:effectLst/>
        </p:spPr>
        <p:txBody>
          <a:bodyPr wrap="none" anchor="ctr"/>
          <a:lstStyle/>
          <a:p>
            <a:endParaRPr lang="zh-CN" altLang="zh-CN"/>
          </a:p>
        </p:txBody>
      </p:sp>
      <p:sp>
        <p:nvSpPr>
          <p:cNvPr id="672810" name="Rectangle 42"/>
          <p:cNvSpPr>
            <a:spLocks noChangeArrowheads="1"/>
          </p:cNvSpPr>
          <p:nvPr/>
        </p:nvSpPr>
        <p:spPr bwMode="auto">
          <a:xfrm>
            <a:off x="1115616" y="3069655"/>
            <a:ext cx="3013075" cy="287337"/>
          </a:xfrm>
          <a:prstGeom prst="rect">
            <a:avLst/>
          </a:prstGeom>
          <a:noFill/>
          <a:ln w="19050" algn="ctr">
            <a:solidFill>
              <a:srgbClr val="FF0000"/>
            </a:solidFill>
            <a:miter lim="800000"/>
            <a:headEnd/>
            <a:tailEnd/>
          </a:ln>
          <a:effectLst/>
        </p:spPr>
        <p:txBody>
          <a:bodyPr wrap="none" anchor="ctr"/>
          <a:lstStyle/>
          <a:p>
            <a:endParaRPr lang="zh-CN" altLang="zh-CN"/>
          </a:p>
        </p:txBody>
      </p:sp>
      <p:graphicFrame>
        <p:nvGraphicFramePr>
          <p:cNvPr id="672811" name="Group 43"/>
          <p:cNvGraphicFramePr>
            <a:graphicFrameLocks noGrp="1"/>
          </p:cNvGraphicFramePr>
          <p:nvPr>
            <p:extLst>
              <p:ext uri="{D42A27DB-BD31-4B8C-83A1-F6EECF244321}">
                <p14:modId xmlns:p14="http://schemas.microsoft.com/office/powerpoint/2010/main" val="2483179058"/>
              </p:ext>
            </p:extLst>
          </p:nvPr>
        </p:nvGraphicFramePr>
        <p:xfrm>
          <a:off x="4716066" y="3156341"/>
          <a:ext cx="3168650" cy="365760"/>
        </p:xfrm>
        <a:graphic>
          <a:graphicData uri="http://schemas.openxmlformats.org/drawingml/2006/table">
            <a:tbl>
              <a:tblPr/>
              <a:tblGrid>
                <a:gridCol w="590550">
                  <a:extLst>
                    <a:ext uri="{9D8B030D-6E8A-4147-A177-3AD203B41FA5}">
                      <a16:colId xmlns:a16="http://schemas.microsoft.com/office/drawing/2014/main" val="20000"/>
                    </a:ext>
                  </a:extLst>
                </a:gridCol>
                <a:gridCol w="2578100">
                  <a:extLst>
                    <a:ext uri="{9D8B030D-6E8A-4147-A177-3AD203B41FA5}">
                      <a16:colId xmlns:a16="http://schemas.microsoft.com/office/drawing/2014/main" val="20001"/>
                    </a:ext>
                  </a:extLst>
                </a:gridCol>
              </a:tblGrid>
              <a:tr h="2190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(5)</a:t>
                      </a:r>
                    </a:p>
                  </a:txBody>
                  <a:tcPr marL="36000" marR="360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if n&lt;=1 </a:t>
                      </a:r>
                      <a:r>
                        <a:rPr kumimoji="0" lang="en-US" altLang="zh-CN" sz="1800" b="1" i="0" u="none" strike="noStrike" cap="none" normalizeH="0" baseline="0" dirty="0" err="1">
                          <a:ln>
                            <a:noFill/>
                          </a:ln>
                          <a:solidFill>
                            <a:schemeClr val="tx1"/>
                          </a:solidFill>
                          <a:effectLst/>
                          <a:latin typeface="Courier New" pitchFamily="49" charset="0"/>
                          <a:ea typeface="楷体_GB2312" pitchFamily="49" charset="-122"/>
                        </a:rPr>
                        <a:t>goto</a:t>
                      </a: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 (9)</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72837" name="Text Box 69"/>
          <p:cNvSpPr txBox="1">
            <a:spLocks noChangeArrowheads="1"/>
          </p:cNvSpPr>
          <p:nvPr/>
        </p:nvSpPr>
        <p:spPr bwMode="auto">
          <a:xfrm>
            <a:off x="7907068" y="2240037"/>
            <a:ext cx="646332" cy="369332"/>
          </a:xfrm>
          <a:prstGeom prst="rect">
            <a:avLst/>
          </a:prstGeom>
          <a:noFill/>
          <a:ln w="19050" algn="ctr">
            <a:noFill/>
            <a:miter lim="800000"/>
            <a:headEnd/>
            <a:tailEnd/>
          </a:ln>
          <a:effectLst/>
        </p:spPr>
        <p:txBody>
          <a:bodyPr wrap="none">
            <a:spAutoFit/>
          </a:bodyPr>
          <a:lstStyle/>
          <a:p>
            <a:r>
              <a:rPr lang="en-US" altLang="zh-CN" dirty="0"/>
              <a:t>BB1</a:t>
            </a:r>
          </a:p>
        </p:txBody>
      </p:sp>
      <p:sp>
        <p:nvSpPr>
          <p:cNvPr id="672838" name="Text Box 70"/>
          <p:cNvSpPr txBox="1">
            <a:spLocks noChangeArrowheads="1"/>
          </p:cNvSpPr>
          <p:nvPr/>
        </p:nvSpPr>
        <p:spPr bwMode="auto">
          <a:xfrm>
            <a:off x="7907068" y="3140968"/>
            <a:ext cx="646332" cy="369332"/>
          </a:xfrm>
          <a:prstGeom prst="rect">
            <a:avLst/>
          </a:prstGeom>
          <a:noFill/>
          <a:ln w="19050" algn="ctr">
            <a:noFill/>
            <a:miter lim="800000"/>
            <a:headEnd/>
            <a:tailEnd/>
          </a:ln>
          <a:effectLst/>
        </p:spPr>
        <p:txBody>
          <a:bodyPr wrap="none">
            <a:spAutoFit/>
          </a:bodyPr>
          <a:lstStyle/>
          <a:p>
            <a:r>
              <a:rPr lang="en-US" altLang="zh-CN" dirty="0"/>
              <a:t>BB2</a:t>
            </a:r>
          </a:p>
        </p:txBody>
      </p:sp>
      <p:sp>
        <p:nvSpPr>
          <p:cNvPr id="12" name="Rectangle 41">
            <a:extLst>
              <a:ext uri="{FF2B5EF4-FFF2-40B4-BE49-F238E27FC236}">
                <a16:creationId xmlns:a16="http://schemas.microsoft.com/office/drawing/2014/main" id="{33438E65-F4F6-4934-9ECF-A6EE6ECB3F94}"/>
              </a:ext>
            </a:extLst>
          </p:cNvPr>
          <p:cNvSpPr>
            <a:spLocks noChangeArrowheads="1"/>
          </p:cNvSpPr>
          <p:nvPr/>
        </p:nvSpPr>
        <p:spPr bwMode="auto">
          <a:xfrm>
            <a:off x="1115616" y="4509815"/>
            <a:ext cx="3013075" cy="287337"/>
          </a:xfrm>
          <a:prstGeom prst="rect">
            <a:avLst/>
          </a:prstGeom>
          <a:noFill/>
          <a:ln w="19050" algn="ctr">
            <a:solidFill>
              <a:srgbClr val="FF0000"/>
            </a:solidFill>
            <a:miter lim="800000"/>
            <a:headEnd/>
            <a:tailEnd/>
          </a:ln>
          <a:effectLst/>
        </p:spPr>
        <p:txBody>
          <a:bodyPr wrap="none" anchor="ctr"/>
          <a:lstStyle/>
          <a:p>
            <a:endParaRPr lang="zh-CN" altLang="zh-CN"/>
          </a:p>
        </p:txBody>
      </p:sp>
      <p:sp>
        <p:nvSpPr>
          <p:cNvPr id="13" name="Rectangle 42">
            <a:extLst>
              <a:ext uri="{FF2B5EF4-FFF2-40B4-BE49-F238E27FC236}">
                <a16:creationId xmlns:a16="http://schemas.microsoft.com/office/drawing/2014/main" id="{659D366E-8CB1-426F-9663-F60BAAE12BE8}"/>
              </a:ext>
            </a:extLst>
          </p:cNvPr>
          <p:cNvSpPr>
            <a:spLocks noChangeArrowheads="1"/>
          </p:cNvSpPr>
          <p:nvPr/>
        </p:nvSpPr>
        <p:spPr bwMode="auto">
          <a:xfrm>
            <a:off x="1115616" y="3417449"/>
            <a:ext cx="3013075" cy="287337"/>
          </a:xfrm>
          <a:prstGeom prst="rect">
            <a:avLst/>
          </a:prstGeom>
          <a:noFill/>
          <a:ln w="19050" algn="ctr">
            <a:solidFill>
              <a:srgbClr val="FF0000"/>
            </a:solidFill>
            <a:miter lim="800000"/>
            <a:headEnd/>
            <a:tailEnd/>
          </a:ln>
          <a:effectLst/>
        </p:spPr>
        <p:txBody>
          <a:bodyPr wrap="none" anchor="ctr"/>
          <a:lstStyle/>
          <a:p>
            <a:endParaRPr lang="zh-CN" altLang="zh-CN"/>
          </a:p>
        </p:txBody>
      </p:sp>
      <p:graphicFrame>
        <p:nvGraphicFramePr>
          <p:cNvPr id="2" name="表格 1">
            <a:extLst>
              <a:ext uri="{FF2B5EF4-FFF2-40B4-BE49-F238E27FC236}">
                <a16:creationId xmlns:a16="http://schemas.microsoft.com/office/drawing/2014/main" id="{DED53FA0-1314-4AB1-BC55-C97F7B73CD6A}"/>
              </a:ext>
            </a:extLst>
          </p:cNvPr>
          <p:cNvGraphicFramePr>
            <a:graphicFrameLocks noGrp="1"/>
          </p:cNvGraphicFramePr>
          <p:nvPr>
            <p:extLst>
              <p:ext uri="{D42A27DB-BD31-4B8C-83A1-F6EECF244321}">
                <p14:modId xmlns:p14="http://schemas.microsoft.com/office/powerpoint/2010/main" val="2858016746"/>
              </p:ext>
            </p:extLst>
          </p:nvPr>
        </p:nvGraphicFramePr>
        <p:xfrm>
          <a:off x="4716016" y="3564719"/>
          <a:ext cx="3168650" cy="1097280"/>
        </p:xfrm>
        <a:graphic>
          <a:graphicData uri="http://schemas.openxmlformats.org/drawingml/2006/table">
            <a:tbl>
              <a:tblPr/>
              <a:tblGrid>
                <a:gridCol w="590550">
                  <a:extLst>
                    <a:ext uri="{9D8B030D-6E8A-4147-A177-3AD203B41FA5}">
                      <a16:colId xmlns:a16="http://schemas.microsoft.com/office/drawing/2014/main" val="3658355810"/>
                    </a:ext>
                  </a:extLst>
                </a:gridCol>
                <a:gridCol w="2578100">
                  <a:extLst>
                    <a:ext uri="{9D8B030D-6E8A-4147-A177-3AD203B41FA5}">
                      <a16:colId xmlns:a16="http://schemas.microsoft.com/office/drawing/2014/main" val="1757497564"/>
                    </a:ext>
                  </a:extLst>
                </a:gridCol>
              </a:tblGrid>
              <a:tr h="2190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(6)</a:t>
                      </a:r>
                    </a:p>
                  </a:txBody>
                  <a:tcPr marL="36000" marR="360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r </a:t>
                      </a:r>
                      <a:r>
                        <a:rPr kumimoji="0" lang="zh-CN" altLang="en-US" sz="1800" b="1" i="0" u="none" strike="noStrike" cap="none" normalizeH="0" baseline="0" dirty="0">
                          <a:ln>
                            <a:noFill/>
                          </a:ln>
                          <a:solidFill>
                            <a:schemeClr val="tx1"/>
                          </a:solidFill>
                          <a:effectLst/>
                          <a:latin typeface="Courier New" pitchFamily="49" charset="0"/>
                          <a:ea typeface="楷体_GB2312" pitchFamily="49" charset="-122"/>
                        </a:rPr>
                        <a:t>：</a:t>
                      </a: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 r*n</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26371881"/>
                  </a:ext>
                </a:extLst>
              </a:tr>
              <a:tr h="2190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(7)</a:t>
                      </a:r>
                    </a:p>
                  </a:txBody>
                  <a:tcPr marL="36000" marR="3600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n := n-1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051129174"/>
                  </a:ext>
                </a:extLst>
              </a:tr>
              <a:tr h="2190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(8)</a:t>
                      </a:r>
                    </a:p>
                  </a:txBody>
                  <a:tcPr marL="36000" marR="3600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err="1">
                          <a:ln>
                            <a:noFill/>
                          </a:ln>
                          <a:solidFill>
                            <a:schemeClr val="tx1"/>
                          </a:solidFill>
                          <a:effectLst/>
                          <a:latin typeface="Courier New" pitchFamily="49" charset="0"/>
                          <a:ea typeface="楷体_GB2312" pitchFamily="49" charset="-122"/>
                        </a:rPr>
                        <a:t>goto</a:t>
                      </a: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 (5)</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0094365"/>
                  </a:ext>
                </a:extLst>
              </a:tr>
            </a:tbl>
          </a:graphicData>
        </a:graphic>
      </p:graphicFrame>
      <p:graphicFrame>
        <p:nvGraphicFramePr>
          <p:cNvPr id="3" name="表格 2">
            <a:extLst>
              <a:ext uri="{FF2B5EF4-FFF2-40B4-BE49-F238E27FC236}">
                <a16:creationId xmlns:a16="http://schemas.microsoft.com/office/drawing/2014/main" id="{CD8B6632-2B34-4DD7-8FD5-FA87001E166E}"/>
              </a:ext>
            </a:extLst>
          </p:cNvPr>
          <p:cNvGraphicFramePr>
            <a:graphicFrameLocks noGrp="1"/>
          </p:cNvGraphicFramePr>
          <p:nvPr>
            <p:extLst>
              <p:ext uri="{D42A27DB-BD31-4B8C-83A1-F6EECF244321}">
                <p14:modId xmlns:p14="http://schemas.microsoft.com/office/powerpoint/2010/main" val="3943135150"/>
              </p:ext>
            </p:extLst>
          </p:nvPr>
        </p:nvGraphicFramePr>
        <p:xfrm>
          <a:off x="4716016" y="4704616"/>
          <a:ext cx="3168650" cy="1097280"/>
        </p:xfrm>
        <a:graphic>
          <a:graphicData uri="http://schemas.openxmlformats.org/drawingml/2006/table">
            <a:tbl>
              <a:tblPr/>
              <a:tblGrid>
                <a:gridCol w="590550">
                  <a:extLst>
                    <a:ext uri="{9D8B030D-6E8A-4147-A177-3AD203B41FA5}">
                      <a16:colId xmlns:a16="http://schemas.microsoft.com/office/drawing/2014/main" val="3658355810"/>
                    </a:ext>
                  </a:extLst>
                </a:gridCol>
                <a:gridCol w="2578100">
                  <a:extLst>
                    <a:ext uri="{9D8B030D-6E8A-4147-A177-3AD203B41FA5}">
                      <a16:colId xmlns:a16="http://schemas.microsoft.com/office/drawing/2014/main" val="1757497564"/>
                    </a:ext>
                  </a:extLst>
                </a:gridCol>
              </a:tblGrid>
              <a:tr h="2190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(9)</a:t>
                      </a:r>
                    </a:p>
                  </a:txBody>
                  <a:tcPr marL="36000" marR="360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err="1">
                          <a:ln>
                            <a:noFill/>
                          </a:ln>
                          <a:solidFill>
                            <a:schemeClr val="tx1"/>
                          </a:solidFill>
                          <a:effectLst/>
                          <a:latin typeface="Courier New" pitchFamily="49" charset="0"/>
                          <a:ea typeface="楷体_GB2312" pitchFamily="49" charset="-122"/>
                        </a:rPr>
                        <a:t>ar</a:t>
                      </a: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 := 2*pi</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2596271926"/>
                  </a:ext>
                </a:extLst>
              </a:tr>
              <a:tr h="2190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(10)</a:t>
                      </a:r>
                    </a:p>
                  </a:txBody>
                  <a:tcPr marL="36000" marR="3600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err="1">
                          <a:ln>
                            <a:noFill/>
                          </a:ln>
                          <a:solidFill>
                            <a:schemeClr val="tx1"/>
                          </a:solidFill>
                          <a:effectLst/>
                          <a:latin typeface="Courier New" pitchFamily="49" charset="0"/>
                          <a:ea typeface="楷体_GB2312" pitchFamily="49" charset="-122"/>
                        </a:rPr>
                        <a:t>ar</a:t>
                      </a: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 := </a:t>
                      </a:r>
                      <a:r>
                        <a:rPr kumimoji="0" lang="en-US" altLang="zh-CN" sz="1800" b="1" i="0" u="none" strike="noStrike" cap="none" normalizeH="0" baseline="0" dirty="0" err="1">
                          <a:ln>
                            <a:noFill/>
                          </a:ln>
                          <a:solidFill>
                            <a:schemeClr val="tx1"/>
                          </a:solidFill>
                          <a:effectLst/>
                          <a:latin typeface="Courier New" pitchFamily="49" charset="0"/>
                          <a:ea typeface="楷体_GB2312" pitchFamily="49" charset="-122"/>
                        </a:rPr>
                        <a:t>ar</a:t>
                      </a: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*r</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26371881"/>
                  </a:ext>
                </a:extLst>
              </a:tr>
              <a:tr h="21907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(11)</a:t>
                      </a:r>
                    </a:p>
                  </a:txBody>
                  <a:tcPr marL="36000" marR="3600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print </a:t>
                      </a:r>
                      <a:r>
                        <a:rPr kumimoji="0" lang="en-US" altLang="zh-CN" sz="1800" b="1" i="0" u="none" strike="noStrike" cap="none" normalizeH="0" baseline="0" dirty="0" err="1">
                          <a:ln>
                            <a:noFill/>
                          </a:ln>
                          <a:solidFill>
                            <a:schemeClr val="tx1"/>
                          </a:solidFill>
                          <a:effectLst/>
                          <a:latin typeface="Courier New" pitchFamily="49" charset="0"/>
                          <a:ea typeface="楷体_GB2312" pitchFamily="49" charset="-122"/>
                        </a:rPr>
                        <a:t>ar</a:t>
                      </a:r>
                      <a:endParaRPr kumimoji="0" lang="en-US"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1129174"/>
                  </a:ext>
                </a:extLst>
              </a:tr>
            </a:tbl>
          </a:graphicData>
        </a:graphic>
      </p:graphicFrame>
      <p:sp>
        <p:nvSpPr>
          <p:cNvPr id="16" name="Text Box 70">
            <a:extLst>
              <a:ext uri="{FF2B5EF4-FFF2-40B4-BE49-F238E27FC236}">
                <a16:creationId xmlns:a16="http://schemas.microsoft.com/office/drawing/2014/main" id="{246315FB-0E81-40D0-B49C-03EF80374BE7}"/>
              </a:ext>
            </a:extLst>
          </p:cNvPr>
          <p:cNvSpPr txBox="1">
            <a:spLocks noChangeArrowheads="1"/>
          </p:cNvSpPr>
          <p:nvPr/>
        </p:nvSpPr>
        <p:spPr bwMode="auto">
          <a:xfrm>
            <a:off x="7907749" y="3923764"/>
            <a:ext cx="646332" cy="369332"/>
          </a:xfrm>
          <a:prstGeom prst="rect">
            <a:avLst/>
          </a:prstGeom>
          <a:noFill/>
          <a:ln w="19050" algn="ctr">
            <a:noFill/>
            <a:miter lim="800000"/>
            <a:headEnd/>
            <a:tailEnd/>
          </a:ln>
          <a:effectLst/>
        </p:spPr>
        <p:txBody>
          <a:bodyPr wrap="none">
            <a:spAutoFit/>
          </a:bodyPr>
          <a:lstStyle/>
          <a:p>
            <a:r>
              <a:rPr lang="en-US" altLang="zh-CN" dirty="0"/>
              <a:t>BB3</a:t>
            </a:r>
          </a:p>
        </p:txBody>
      </p:sp>
      <p:sp>
        <p:nvSpPr>
          <p:cNvPr id="17" name="Text Box 70">
            <a:extLst>
              <a:ext uri="{FF2B5EF4-FFF2-40B4-BE49-F238E27FC236}">
                <a16:creationId xmlns:a16="http://schemas.microsoft.com/office/drawing/2014/main" id="{C242377F-7233-4552-A393-B6EB739A0E05}"/>
              </a:ext>
            </a:extLst>
          </p:cNvPr>
          <p:cNvSpPr txBox="1">
            <a:spLocks noChangeArrowheads="1"/>
          </p:cNvSpPr>
          <p:nvPr/>
        </p:nvSpPr>
        <p:spPr bwMode="auto">
          <a:xfrm>
            <a:off x="7907749" y="5003884"/>
            <a:ext cx="646332" cy="369332"/>
          </a:xfrm>
          <a:prstGeom prst="rect">
            <a:avLst/>
          </a:prstGeom>
          <a:noFill/>
          <a:ln w="19050" algn="ctr">
            <a:noFill/>
            <a:miter lim="800000"/>
            <a:headEnd/>
            <a:tailEnd/>
          </a:ln>
          <a:effectLst/>
        </p:spPr>
        <p:txBody>
          <a:bodyPr wrap="none">
            <a:spAutoFit/>
          </a:bodyPr>
          <a:lstStyle/>
          <a:p>
            <a:r>
              <a:rPr lang="en-US" altLang="zh-CN" dirty="0"/>
              <a:t>BB4</a:t>
            </a:r>
          </a:p>
        </p:txBody>
      </p:sp>
      <p:sp>
        <p:nvSpPr>
          <p:cNvPr id="19" name="文本框 18">
            <a:extLst>
              <a:ext uri="{FF2B5EF4-FFF2-40B4-BE49-F238E27FC236}">
                <a16:creationId xmlns:a16="http://schemas.microsoft.com/office/drawing/2014/main" id="{82C227BA-3E1E-4B83-B9BE-C1048F4E2972}"/>
              </a:ext>
            </a:extLst>
          </p:cNvPr>
          <p:cNvSpPr txBox="1"/>
          <p:nvPr/>
        </p:nvSpPr>
        <p:spPr>
          <a:xfrm>
            <a:off x="2783619" y="3017889"/>
            <a:ext cx="1147566" cy="369332"/>
          </a:xfrm>
          <a:prstGeom prst="rect">
            <a:avLst/>
          </a:prstGeom>
          <a:noFill/>
        </p:spPr>
        <p:txBody>
          <a:bodyPr wrap="square">
            <a:spAutoFit/>
          </a:bodyPr>
          <a:lstStyle/>
          <a:p>
            <a:r>
              <a:rPr kumimoji="0" lang="en-US" altLang="zh-CN" sz="1800" b="1" i="0" u="none" strike="noStrike" cap="none" normalizeH="0" baseline="0" dirty="0" err="1">
                <a:ln>
                  <a:noFill/>
                </a:ln>
                <a:solidFill>
                  <a:srgbClr val="008000"/>
                </a:solidFill>
                <a:effectLst/>
                <a:latin typeface="Courier New" pitchFamily="49" charset="0"/>
                <a:ea typeface="楷体_GB2312" pitchFamily="49" charset="-122"/>
              </a:rPr>
              <a:t>goto</a:t>
            </a:r>
            <a:r>
              <a:rPr kumimoji="0" lang="en-US" altLang="zh-CN" sz="1800" b="1" i="0" u="none" strike="noStrike" cap="none" normalizeH="0" baseline="0" dirty="0">
                <a:ln>
                  <a:noFill/>
                </a:ln>
                <a:solidFill>
                  <a:srgbClr val="008000"/>
                </a:solidFill>
                <a:effectLst/>
                <a:latin typeface="Courier New" pitchFamily="49" charset="0"/>
                <a:ea typeface="楷体_GB2312" pitchFamily="49" charset="-122"/>
              </a:rPr>
              <a:t> (9)</a:t>
            </a:r>
            <a:endParaRPr lang="zh-CN" altLang="en-US" dirty="0">
              <a:solidFill>
                <a:srgbClr val="008000"/>
              </a:solidFill>
            </a:endParaRPr>
          </a:p>
        </p:txBody>
      </p:sp>
      <p:sp>
        <p:nvSpPr>
          <p:cNvPr id="21" name="文本框 20">
            <a:extLst>
              <a:ext uri="{FF2B5EF4-FFF2-40B4-BE49-F238E27FC236}">
                <a16:creationId xmlns:a16="http://schemas.microsoft.com/office/drawing/2014/main" id="{F10916AE-73C4-401D-8E45-D17AFF52E21B}"/>
              </a:ext>
            </a:extLst>
          </p:cNvPr>
          <p:cNvSpPr txBox="1"/>
          <p:nvPr/>
        </p:nvSpPr>
        <p:spPr>
          <a:xfrm>
            <a:off x="1619672" y="3009934"/>
            <a:ext cx="2581647"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FF0000"/>
                </a:solidFill>
                <a:effectLst/>
                <a:latin typeface="Courier New" pitchFamily="49" charset="0"/>
                <a:ea typeface="楷体_GB2312" pitchFamily="49" charset="-122"/>
              </a:rPr>
              <a:t>if n&lt;=1 </a:t>
            </a:r>
            <a:r>
              <a:rPr kumimoji="0" lang="en-US" altLang="zh-CN" sz="1800" b="1" i="0" u="none" strike="noStrike" cap="none" normalizeH="0" baseline="0" dirty="0" err="1">
                <a:ln>
                  <a:noFill/>
                </a:ln>
                <a:solidFill>
                  <a:srgbClr val="FF0000"/>
                </a:solidFill>
                <a:effectLst/>
                <a:latin typeface="Courier New" pitchFamily="49" charset="0"/>
                <a:ea typeface="楷体_GB2312" pitchFamily="49" charset="-122"/>
              </a:rPr>
              <a:t>goto</a:t>
            </a:r>
            <a:r>
              <a:rPr kumimoji="0" lang="en-US" altLang="zh-CN" sz="1800" b="1" i="0" u="none" strike="noStrike" cap="none" normalizeH="0" baseline="0" dirty="0">
                <a:ln>
                  <a:noFill/>
                </a:ln>
                <a:solidFill>
                  <a:srgbClr val="FF0000"/>
                </a:solidFill>
                <a:effectLst/>
                <a:latin typeface="Courier New" pitchFamily="49" charset="0"/>
                <a:ea typeface="楷体_GB2312" pitchFamily="49" charset="-122"/>
              </a:rPr>
              <a:t> (9)</a:t>
            </a:r>
          </a:p>
        </p:txBody>
      </p:sp>
      <p:sp>
        <p:nvSpPr>
          <p:cNvPr id="23" name="文本框 22">
            <a:extLst>
              <a:ext uri="{FF2B5EF4-FFF2-40B4-BE49-F238E27FC236}">
                <a16:creationId xmlns:a16="http://schemas.microsoft.com/office/drawing/2014/main" id="{1391B0F0-735A-43EF-BD9C-727FF61DD479}"/>
              </a:ext>
            </a:extLst>
          </p:cNvPr>
          <p:cNvSpPr txBox="1"/>
          <p:nvPr/>
        </p:nvSpPr>
        <p:spPr>
          <a:xfrm>
            <a:off x="1698076" y="4108430"/>
            <a:ext cx="1147566" cy="369332"/>
          </a:xfrm>
          <a:prstGeom prst="rect">
            <a:avLst/>
          </a:prstGeom>
          <a:noFill/>
        </p:spPr>
        <p:txBody>
          <a:bodyPr wrap="square">
            <a:spAutoFit/>
          </a:bodyPr>
          <a:lstStyle/>
          <a:p>
            <a:r>
              <a:rPr kumimoji="0" lang="en-US" altLang="zh-CN" sz="1800" b="1" i="0" u="none" strike="noStrike" cap="none" normalizeH="0" baseline="0" dirty="0" err="1">
                <a:ln>
                  <a:noFill/>
                </a:ln>
                <a:solidFill>
                  <a:srgbClr val="008000"/>
                </a:solidFill>
                <a:effectLst/>
                <a:latin typeface="Courier New" pitchFamily="49" charset="0"/>
                <a:ea typeface="楷体_GB2312" pitchFamily="49" charset="-122"/>
              </a:rPr>
              <a:t>goto</a:t>
            </a:r>
            <a:r>
              <a:rPr kumimoji="0" lang="en-US" altLang="zh-CN" sz="1800" b="1" i="0" u="none" strike="noStrike" cap="none" normalizeH="0" baseline="0" dirty="0">
                <a:ln>
                  <a:noFill/>
                </a:ln>
                <a:solidFill>
                  <a:srgbClr val="008000"/>
                </a:solidFill>
                <a:effectLst/>
                <a:latin typeface="Courier New" pitchFamily="49" charset="0"/>
                <a:ea typeface="楷体_GB2312" pitchFamily="49" charset="-122"/>
              </a:rPr>
              <a:t> (5)</a:t>
            </a:r>
            <a:endParaRPr lang="zh-CN" altLang="en-US" dirty="0">
              <a:solidFill>
                <a:srgbClr val="008000"/>
              </a:solidFill>
            </a:endParaRPr>
          </a:p>
        </p:txBody>
      </p:sp>
    </p:spTree>
    <p:extLst>
      <p:ext uri="{BB962C8B-B14F-4D97-AF65-F5344CB8AC3E}">
        <p14:creationId xmlns:p14="http://schemas.microsoft.com/office/powerpoint/2010/main" val="223836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2809"/>
                                        </p:tgtEl>
                                        <p:attrNameLst>
                                          <p:attrName>style.visibility</p:attrName>
                                        </p:attrNameLst>
                                      </p:cBhvr>
                                      <p:to>
                                        <p:strVal val="visible"/>
                                      </p:to>
                                    </p:set>
                                    <p:animEffect transition="in" filter="wipe(left)">
                                      <p:cBhvr>
                                        <p:cTn id="7" dur="500"/>
                                        <p:tgtEl>
                                          <p:spTgt spid="6728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72810"/>
                                        </p:tgtEl>
                                        <p:attrNameLst>
                                          <p:attrName>style.visibility</p:attrName>
                                        </p:attrNameLst>
                                      </p:cBhvr>
                                      <p:to>
                                        <p:strVal val="visible"/>
                                      </p:to>
                                    </p:set>
                                    <p:animEffect transition="in" filter="wipe(left)">
                                      <p:cBhvr>
                                        <p:cTn id="27" dur="500"/>
                                        <p:tgtEl>
                                          <p:spTgt spid="6728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72771"/>
                                        </p:tgtEl>
                                        <p:attrNameLst>
                                          <p:attrName>style.visibility</p:attrName>
                                        </p:attrNameLst>
                                      </p:cBhvr>
                                      <p:to>
                                        <p:strVal val="visible"/>
                                      </p:to>
                                    </p:set>
                                    <p:animEffect transition="in" filter="wipe(left)">
                                      <p:cBhvr>
                                        <p:cTn id="42" dur="500"/>
                                        <p:tgtEl>
                                          <p:spTgt spid="672771"/>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672837"/>
                                        </p:tgtEl>
                                        <p:attrNameLst>
                                          <p:attrName>style.visibility</p:attrName>
                                        </p:attrNameLst>
                                      </p:cBhvr>
                                      <p:to>
                                        <p:strVal val="visible"/>
                                      </p:to>
                                    </p:set>
                                    <p:animEffect transition="in" filter="wipe(left)">
                                      <p:cBhvr>
                                        <p:cTn id="46" dur="500"/>
                                        <p:tgtEl>
                                          <p:spTgt spid="67283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72811"/>
                                        </p:tgtEl>
                                        <p:attrNameLst>
                                          <p:attrName>style.visibility</p:attrName>
                                        </p:attrNameLst>
                                      </p:cBhvr>
                                      <p:to>
                                        <p:strVal val="visible"/>
                                      </p:to>
                                    </p:set>
                                    <p:animEffect transition="in" filter="wipe(left)">
                                      <p:cBhvr>
                                        <p:cTn id="51" dur="500"/>
                                        <p:tgtEl>
                                          <p:spTgt spid="672811"/>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672838"/>
                                        </p:tgtEl>
                                        <p:attrNameLst>
                                          <p:attrName>style.visibility</p:attrName>
                                        </p:attrNameLst>
                                      </p:cBhvr>
                                      <p:to>
                                        <p:strVal val="visible"/>
                                      </p:to>
                                    </p:set>
                                    <p:animEffect transition="in" filter="wipe(left)">
                                      <p:cBhvr>
                                        <p:cTn id="55" dur="500"/>
                                        <p:tgtEl>
                                          <p:spTgt spid="67283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left)">
                                      <p:cBhvr>
                                        <p:cTn id="60" dur="500"/>
                                        <p:tgtEl>
                                          <p:spTgt spid="2"/>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left)">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wipe(left)">
                                      <p:cBhvr>
                                        <p:cTn id="69" dur="500"/>
                                        <p:tgtEl>
                                          <p:spTgt spid="3"/>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wipe(left)">
                                      <p:cBhvr>
                                        <p:cTn id="7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809" grpId="0" animBg="1" autoUpdateAnimBg="0"/>
      <p:bldP spid="672810" grpId="0" animBg="1" autoUpdateAnimBg="0"/>
      <p:bldP spid="672837" grpId="0" autoUpdateAnimBg="0"/>
      <p:bldP spid="672838" grpId="0" autoUpdateAnimBg="0"/>
      <p:bldP spid="12" grpId="0" animBg="1" autoUpdateAnimBg="0"/>
      <p:bldP spid="13" grpId="0" animBg="1" autoUpdateAnimBg="0"/>
      <p:bldP spid="16" grpId="0" autoUpdateAnimBg="0"/>
      <p:bldP spid="17" grpId="0" autoUpdateAnimBg="0"/>
      <p:bldP spid="19" grpId="0"/>
      <p:bldP spid="21" grpId="0"/>
      <p:bldP spid="2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页脚占位符 2"/>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100" name="灯片编号占位符 3"/>
          <p:cNvSpPr>
            <a:spLocks noGrp="1"/>
          </p:cNvSpPr>
          <p:nvPr>
            <p:ph type="sldNum" sz="quarter" idx="12"/>
          </p:nvPr>
        </p:nvSpPr>
        <p:spPr/>
        <p:txBody>
          <a:bodyPr/>
          <a:lstStyle/>
          <a:p>
            <a:fld id="{C3A3BD09-4B03-46FB-B9AA-3D15EFF8F958}" type="slidenum">
              <a:rPr lang="en-US" altLang="zh-CN"/>
              <a:pPr/>
              <a:t>70</a:t>
            </a:fld>
            <a:endParaRPr lang="en-US" altLang="zh-CN"/>
          </a:p>
        </p:txBody>
      </p:sp>
      <p:graphicFrame>
        <p:nvGraphicFramePr>
          <p:cNvPr id="695298" name="Group 2"/>
          <p:cNvGraphicFramePr>
            <a:graphicFrameLocks noGrp="1"/>
          </p:cNvGraphicFramePr>
          <p:nvPr/>
        </p:nvGraphicFramePr>
        <p:xfrm>
          <a:off x="539750" y="1547813"/>
          <a:ext cx="1800225" cy="3823200"/>
        </p:xfrm>
        <a:graphic>
          <a:graphicData uri="http://schemas.openxmlformats.org/drawingml/2006/table">
            <a:tbl>
              <a:tblPr/>
              <a:tblGrid>
                <a:gridCol w="522288">
                  <a:extLst>
                    <a:ext uri="{9D8B030D-6E8A-4147-A177-3AD203B41FA5}">
                      <a16:colId xmlns:a16="http://schemas.microsoft.com/office/drawing/2014/main" val="20000"/>
                    </a:ext>
                  </a:extLst>
                </a:gridCol>
                <a:gridCol w="1277937">
                  <a:extLst>
                    <a:ext uri="{9D8B030D-6E8A-4147-A177-3AD203B41FA5}">
                      <a16:colId xmlns:a16="http://schemas.microsoft.com/office/drawing/2014/main" val="20001"/>
                    </a:ext>
                  </a:extLst>
                </a:gridCol>
              </a:tblGrid>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:=3.14</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4</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5</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B:=A</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6</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7</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8</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5</a:t>
                      </a: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9</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10</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B:=T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5</a:t>
                      </a: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p>
                  </a:txBody>
                  <a:tcPr marL="90000" marR="90000" marT="54000" marB="5400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95343" name="Rectangle 47"/>
          <p:cNvSpPr>
            <a:spLocks noChangeArrowheads="1"/>
          </p:cNvSpPr>
          <p:nvPr/>
        </p:nvSpPr>
        <p:spPr bwMode="auto">
          <a:xfrm>
            <a:off x="7451725" y="4608513"/>
            <a:ext cx="1512888" cy="382587"/>
          </a:xfrm>
          <a:prstGeom prst="rect">
            <a:avLst/>
          </a:prstGeom>
          <a:noFill/>
          <a:ln w="9525">
            <a:noFill/>
            <a:miter lim="800000"/>
            <a:headEnd/>
            <a:tailEnd/>
          </a:ln>
          <a:effectLst/>
        </p:spPr>
        <p:txBody>
          <a:bodyPr lIns="90000" tIns="54000" rIns="90000" bIns="54000"/>
          <a:lstStyle/>
          <a:p>
            <a:pPr marL="342900" indent="-342900" algn="l">
              <a:buSzPct val="80000"/>
            </a:pP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B:=A*T</a:t>
            </a:r>
            <a:r>
              <a:rPr lang="en-US" altLang="zh-CN" sz="1800" baseline="-25000">
                <a:solidFill>
                  <a:schemeClr val="tx1">
                    <a:lumMod val="95000"/>
                    <a:lumOff val="5000"/>
                  </a:schemeClr>
                </a:solidFill>
                <a:latin typeface="Courier New" panose="02070309020205020404" pitchFamily="49" charset="0"/>
                <a:cs typeface="Courier New" panose="02070309020205020404" pitchFamily="49" charset="0"/>
              </a:rPr>
              <a:t>6</a:t>
            </a:r>
          </a:p>
        </p:txBody>
      </p:sp>
      <p:sp>
        <p:nvSpPr>
          <p:cNvPr id="695344" name="Rectangle 48"/>
          <p:cNvSpPr>
            <a:spLocks noChangeArrowheads="1"/>
          </p:cNvSpPr>
          <p:nvPr/>
        </p:nvSpPr>
        <p:spPr bwMode="auto">
          <a:xfrm>
            <a:off x="7451725" y="4225925"/>
            <a:ext cx="1512888" cy="382588"/>
          </a:xfrm>
          <a:prstGeom prst="rect">
            <a:avLst/>
          </a:prstGeom>
          <a:noFill/>
          <a:ln w="9525">
            <a:noFill/>
            <a:miter lim="800000"/>
            <a:headEnd/>
            <a:tailEnd/>
          </a:ln>
          <a:effectLst/>
        </p:spPr>
        <p:txBody>
          <a:bodyPr lIns="90000" tIns="54000" rIns="90000" bIns="54000"/>
          <a:lstStyle/>
          <a:p>
            <a:pPr marL="342900" indent="-342900" algn="l">
              <a:buSzPct val="80000"/>
            </a:pP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T</a:t>
            </a:r>
            <a:r>
              <a:rPr lang="en-US" altLang="zh-CN" sz="1800" baseline="-25000">
                <a:solidFill>
                  <a:schemeClr val="tx1">
                    <a:lumMod val="95000"/>
                    <a:lumOff val="5000"/>
                  </a:schemeClr>
                </a:solidFill>
                <a:latin typeface="Courier New" panose="02070309020205020404" pitchFamily="49" charset="0"/>
                <a:cs typeface="Courier New" panose="02070309020205020404" pitchFamily="49" charset="0"/>
              </a:rPr>
              <a:t>6</a:t>
            </a: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:=R-r</a:t>
            </a:r>
            <a:endParaRPr lang="en-US" altLang="zh-CN" sz="1800" baseline="-2500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695345" name="Rectangle 49"/>
          <p:cNvSpPr>
            <a:spLocks noChangeArrowheads="1"/>
          </p:cNvSpPr>
          <p:nvPr/>
        </p:nvSpPr>
        <p:spPr bwMode="auto">
          <a:xfrm>
            <a:off x="7451725" y="3843338"/>
            <a:ext cx="1512888" cy="382587"/>
          </a:xfrm>
          <a:prstGeom prst="rect">
            <a:avLst/>
          </a:prstGeom>
          <a:noFill/>
          <a:ln w="9525">
            <a:noFill/>
            <a:miter lim="800000"/>
            <a:headEnd/>
            <a:tailEnd/>
          </a:ln>
          <a:effectLst/>
        </p:spPr>
        <p:txBody>
          <a:bodyPr lIns="90000" tIns="54000" rIns="90000" bIns="54000"/>
          <a:lstStyle/>
          <a:p>
            <a:pPr marL="342900" indent="-342900" algn="l">
              <a:buSzPct val="80000"/>
            </a:pP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T</a:t>
            </a:r>
            <a:r>
              <a:rPr lang="en-US" altLang="zh-CN" sz="1800" baseline="-25000">
                <a:solidFill>
                  <a:schemeClr val="tx1">
                    <a:lumMod val="95000"/>
                    <a:lumOff val="5000"/>
                  </a:schemeClr>
                </a:solidFill>
                <a:latin typeface="Courier New" panose="02070309020205020404" pitchFamily="49" charset="0"/>
                <a:cs typeface="Courier New" panose="02070309020205020404" pitchFamily="49" charset="0"/>
              </a:rPr>
              <a:t>5</a:t>
            </a: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:=A</a:t>
            </a:r>
          </a:p>
        </p:txBody>
      </p:sp>
      <p:sp>
        <p:nvSpPr>
          <p:cNvPr id="695346" name="Rectangle 50"/>
          <p:cNvSpPr>
            <a:spLocks noChangeArrowheads="1"/>
          </p:cNvSpPr>
          <p:nvPr/>
        </p:nvSpPr>
        <p:spPr bwMode="auto">
          <a:xfrm>
            <a:off x="7451725" y="3460750"/>
            <a:ext cx="1512888" cy="382588"/>
          </a:xfrm>
          <a:prstGeom prst="rect">
            <a:avLst/>
          </a:prstGeom>
          <a:noFill/>
          <a:ln w="9525">
            <a:noFill/>
            <a:miter lim="800000"/>
            <a:headEnd/>
            <a:tailEnd/>
          </a:ln>
          <a:effectLst/>
        </p:spPr>
        <p:txBody>
          <a:bodyPr lIns="90000" tIns="54000" rIns="90000" bIns="54000"/>
          <a:lstStyle/>
          <a:p>
            <a:pPr marL="342900" indent="-342900" algn="l">
              <a:buSzPct val="80000"/>
            </a:pP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A:=6.28*T</a:t>
            </a:r>
            <a:r>
              <a:rPr lang="en-US" altLang="zh-CN" sz="1800" baseline="-25000">
                <a:solidFill>
                  <a:schemeClr val="tx1">
                    <a:lumMod val="95000"/>
                    <a:lumOff val="5000"/>
                  </a:schemeClr>
                </a:solidFill>
                <a:latin typeface="Courier New" panose="02070309020205020404" pitchFamily="49" charset="0"/>
                <a:cs typeface="Courier New" panose="02070309020205020404" pitchFamily="49" charset="0"/>
              </a:rPr>
              <a:t>2</a:t>
            </a:r>
          </a:p>
        </p:txBody>
      </p:sp>
      <p:sp>
        <p:nvSpPr>
          <p:cNvPr id="695347" name="Rectangle 51"/>
          <p:cNvSpPr>
            <a:spLocks noChangeArrowheads="1"/>
          </p:cNvSpPr>
          <p:nvPr/>
        </p:nvSpPr>
        <p:spPr bwMode="auto">
          <a:xfrm>
            <a:off x="7451725" y="3078163"/>
            <a:ext cx="1512888" cy="382587"/>
          </a:xfrm>
          <a:prstGeom prst="rect">
            <a:avLst/>
          </a:prstGeom>
          <a:noFill/>
          <a:ln w="9525">
            <a:noFill/>
            <a:miter lim="800000"/>
            <a:headEnd/>
            <a:tailEnd/>
          </a:ln>
          <a:effectLst/>
        </p:spPr>
        <p:txBody>
          <a:bodyPr lIns="90000" tIns="54000" rIns="90000" bIns="54000"/>
          <a:lstStyle/>
          <a:p>
            <a:pPr marL="342900" indent="-342900" algn="l">
              <a:buSzPct val="80000"/>
            </a:pP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T</a:t>
            </a:r>
            <a:r>
              <a:rPr lang="en-US" altLang="zh-CN" sz="1800" baseline="-25000">
                <a:solidFill>
                  <a:schemeClr val="tx1">
                    <a:lumMod val="95000"/>
                    <a:lumOff val="5000"/>
                  </a:schemeClr>
                </a:solidFill>
                <a:latin typeface="Courier New" panose="02070309020205020404" pitchFamily="49" charset="0"/>
                <a:cs typeface="Courier New" panose="02070309020205020404" pitchFamily="49" charset="0"/>
              </a:rPr>
              <a:t>4</a:t>
            </a: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:=T</a:t>
            </a:r>
            <a:r>
              <a:rPr lang="en-US" altLang="zh-CN" sz="1800" baseline="-25000">
                <a:solidFill>
                  <a:schemeClr val="tx1">
                    <a:lumMod val="95000"/>
                    <a:lumOff val="5000"/>
                  </a:schemeClr>
                </a:solidFill>
                <a:latin typeface="Courier New" panose="02070309020205020404" pitchFamily="49" charset="0"/>
                <a:cs typeface="Courier New" panose="02070309020205020404" pitchFamily="49" charset="0"/>
              </a:rPr>
              <a:t>2</a:t>
            </a:r>
          </a:p>
        </p:txBody>
      </p:sp>
      <p:sp>
        <p:nvSpPr>
          <p:cNvPr id="695348" name="Rectangle 52"/>
          <p:cNvSpPr>
            <a:spLocks noChangeArrowheads="1"/>
          </p:cNvSpPr>
          <p:nvPr/>
        </p:nvSpPr>
        <p:spPr bwMode="auto">
          <a:xfrm>
            <a:off x="7451725" y="2695575"/>
            <a:ext cx="1512888" cy="382588"/>
          </a:xfrm>
          <a:prstGeom prst="rect">
            <a:avLst/>
          </a:prstGeom>
          <a:noFill/>
          <a:ln w="9525">
            <a:noFill/>
            <a:miter lim="800000"/>
            <a:headEnd/>
            <a:tailEnd/>
          </a:ln>
          <a:effectLst/>
        </p:spPr>
        <p:txBody>
          <a:bodyPr lIns="90000" tIns="54000" rIns="90000" bIns="54000"/>
          <a:lstStyle/>
          <a:p>
            <a:pPr marL="342900" indent="-342900" algn="l">
              <a:buSzPct val="80000"/>
            </a:pP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T</a:t>
            </a:r>
            <a:r>
              <a:rPr lang="en-US" altLang="zh-CN" sz="1800" baseline="-25000">
                <a:solidFill>
                  <a:schemeClr val="tx1">
                    <a:lumMod val="95000"/>
                    <a:lumOff val="5000"/>
                  </a:schemeClr>
                </a:solidFill>
                <a:latin typeface="Courier New" panose="02070309020205020404" pitchFamily="49" charset="0"/>
                <a:cs typeface="Courier New" panose="02070309020205020404" pitchFamily="49" charset="0"/>
              </a:rPr>
              <a:t>2</a:t>
            </a: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:=R+r</a:t>
            </a:r>
            <a:endParaRPr lang="en-US" altLang="zh-CN" sz="1800" baseline="-2500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695349" name="Rectangle 53"/>
          <p:cNvSpPr>
            <a:spLocks noChangeArrowheads="1"/>
          </p:cNvSpPr>
          <p:nvPr/>
        </p:nvSpPr>
        <p:spPr bwMode="auto">
          <a:xfrm>
            <a:off x="7451725" y="2312988"/>
            <a:ext cx="1512888" cy="382587"/>
          </a:xfrm>
          <a:prstGeom prst="rect">
            <a:avLst/>
          </a:prstGeom>
          <a:noFill/>
          <a:ln w="9525">
            <a:noFill/>
            <a:miter lim="800000"/>
            <a:headEnd/>
            <a:tailEnd/>
          </a:ln>
          <a:effectLst/>
        </p:spPr>
        <p:txBody>
          <a:bodyPr lIns="90000" tIns="54000" rIns="90000" bIns="54000"/>
          <a:lstStyle/>
          <a:p>
            <a:pPr marL="342900" indent="-342900" algn="l">
              <a:buSzPct val="80000"/>
            </a:pP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T</a:t>
            </a:r>
            <a:r>
              <a:rPr lang="en-US" altLang="zh-CN" sz="1800" baseline="-25000">
                <a:solidFill>
                  <a:schemeClr val="tx1">
                    <a:lumMod val="95000"/>
                    <a:lumOff val="5000"/>
                  </a:schemeClr>
                </a:solidFill>
                <a:latin typeface="Courier New" panose="02070309020205020404" pitchFamily="49" charset="0"/>
                <a:cs typeface="Courier New" panose="02070309020205020404" pitchFamily="49" charset="0"/>
              </a:rPr>
              <a:t>3</a:t>
            </a: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:=6.28</a:t>
            </a:r>
          </a:p>
        </p:txBody>
      </p:sp>
      <p:sp>
        <p:nvSpPr>
          <p:cNvPr id="695350" name="Rectangle 54"/>
          <p:cNvSpPr>
            <a:spLocks noChangeArrowheads="1"/>
          </p:cNvSpPr>
          <p:nvPr/>
        </p:nvSpPr>
        <p:spPr bwMode="auto">
          <a:xfrm>
            <a:off x="7451725" y="1930400"/>
            <a:ext cx="1512888" cy="382588"/>
          </a:xfrm>
          <a:prstGeom prst="rect">
            <a:avLst/>
          </a:prstGeom>
          <a:noFill/>
          <a:ln w="9525">
            <a:noFill/>
            <a:miter lim="800000"/>
            <a:headEnd/>
            <a:tailEnd/>
          </a:ln>
          <a:effectLst/>
        </p:spPr>
        <p:txBody>
          <a:bodyPr lIns="90000" tIns="54000" rIns="90000" bIns="54000"/>
          <a:lstStyle/>
          <a:p>
            <a:pPr marL="342900" indent="-342900" algn="l">
              <a:buSzPct val="80000"/>
            </a:pP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T</a:t>
            </a:r>
            <a:r>
              <a:rPr lang="en-US" altLang="zh-CN" sz="1800" baseline="-25000" dirty="0">
                <a:solidFill>
                  <a:schemeClr val="tx1">
                    <a:lumMod val="95000"/>
                    <a:lumOff val="5000"/>
                  </a:schemeClr>
                </a:solidFill>
                <a:latin typeface="Courier New" panose="02070309020205020404" pitchFamily="49" charset="0"/>
                <a:cs typeface="Courier New" panose="02070309020205020404" pitchFamily="49" charset="0"/>
              </a:rPr>
              <a:t>1</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:=6.28</a:t>
            </a:r>
            <a:endParaRPr lang="en-US" altLang="zh-CN" sz="1800" baseline="-25000"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695351" name="Rectangle 55"/>
          <p:cNvSpPr>
            <a:spLocks noChangeArrowheads="1"/>
          </p:cNvSpPr>
          <p:nvPr/>
        </p:nvSpPr>
        <p:spPr bwMode="auto">
          <a:xfrm>
            <a:off x="7451725" y="1547813"/>
            <a:ext cx="1512888" cy="382587"/>
          </a:xfrm>
          <a:prstGeom prst="rect">
            <a:avLst/>
          </a:prstGeom>
          <a:noFill/>
          <a:ln w="9525">
            <a:noFill/>
            <a:miter lim="800000"/>
            <a:headEnd/>
            <a:tailEnd/>
          </a:ln>
          <a:effectLst/>
        </p:spPr>
        <p:txBody>
          <a:bodyPr lIns="90000" tIns="54000" rIns="90000" bIns="54000"/>
          <a:lstStyle/>
          <a:p>
            <a:pPr marL="342900" indent="-342900" algn="l">
              <a:buSzPct val="80000"/>
            </a:pP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T</a:t>
            </a:r>
            <a:r>
              <a:rPr lang="en-US" altLang="zh-CN" sz="1800" baseline="-25000">
                <a:solidFill>
                  <a:schemeClr val="tx1">
                    <a:lumMod val="95000"/>
                    <a:lumOff val="5000"/>
                  </a:schemeClr>
                </a:solidFill>
                <a:latin typeface="Courier New" panose="02070309020205020404" pitchFamily="49" charset="0"/>
                <a:cs typeface="Courier New" panose="02070309020205020404" pitchFamily="49" charset="0"/>
              </a:rPr>
              <a:t>0</a:t>
            </a: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:=3.14</a:t>
            </a:r>
          </a:p>
        </p:txBody>
      </p:sp>
      <p:grpSp>
        <p:nvGrpSpPr>
          <p:cNvPr id="695352" name="Group 56"/>
          <p:cNvGrpSpPr>
            <a:grpSpLocks/>
          </p:cNvGrpSpPr>
          <p:nvPr/>
        </p:nvGrpSpPr>
        <p:grpSpPr bwMode="auto">
          <a:xfrm>
            <a:off x="6948488" y="1547813"/>
            <a:ext cx="503237" cy="3443287"/>
            <a:chOff x="4377" y="975"/>
            <a:chExt cx="317" cy="2169"/>
          </a:xfrm>
        </p:grpSpPr>
        <p:sp>
          <p:nvSpPr>
            <p:cNvPr id="695353" name="Rectangle 57"/>
            <p:cNvSpPr>
              <a:spLocks noChangeArrowheads="1"/>
            </p:cNvSpPr>
            <p:nvPr/>
          </p:nvSpPr>
          <p:spPr bwMode="auto">
            <a:xfrm>
              <a:off x="4377" y="2903"/>
              <a:ext cx="317" cy="241"/>
            </a:xfrm>
            <a:prstGeom prst="rect">
              <a:avLst/>
            </a:prstGeom>
            <a:noFill/>
            <a:ln w="9525">
              <a:noFill/>
              <a:miter lim="800000"/>
              <a:headEnd/>
              <a:tailEnd/>
            </a:ln>
            <a:effectLst/>
          </p:spPr>
          <p:txBody>
            <a:bodyPr lIns="90000" tIns="54000" rIns="90000" bIns="54000"/>
            <a:lstStyle/>
            <a:p>
              <a:pPr marL="342900" indent="-342900" algn="l">
                <a:buSzPct val="80000"/>
              </a:pP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9</a:t>
              </a:r>
            </a:p>
          </p:txBody>
        </p:sp>
        <p:sp>
          <p:nvSpPr>
            <p:cNvPr id="695354" name="Rectangle 58"/>
            <p:cNvSpPr>
              <a:spLocks noChangeArrowheads="1"/>
            </p:cNvSpPr>
            <p:nvPr/>
          </p:nvSpPr>
          <p:spPr bwMode="auto">
            <a:xfrm>
              <a:off x="4377" y="2662"/>
              <a:ext cx="317" cy="241"/>
            </a:xfrm>
            <a:prstGeom prst="rect">
              <a:avLst/>
            </a:prstGeom>
            <a:noFill/>
            <a:ln w="9525">
              <a:noFill/>
              <a:miter lim="800000"/>
              <a:headEnd/>
              <a:tailEnd/>
            </a:ln>
            <a:effectLst/>
          </p:spPr>
          <p:txBody>
            <a:bodyPr lIns="90000" tIns="54000" rIns="90000" bIns="54000"/>
            <a:lstStyle/>
            <a:p>
              <a:pPr marL="342900" indent="-342900" algn="l">
                <a:buSzPct val="80000"/>
              </a:pP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8</a:t>
              </a:r>
            </a:p>
          </p:txBody>
        </p:sp>
        <p:sp>
          <p:nvSpPr>
            <p:cNvPr id="695355" name="Rectangle 59"/>
            <p:cNvSpPr>
              <a:spLocks noChangeArrowheads="1"/>
            </p:cNvSpPr>
            <p:nvPr/>
          </p:nvSpPr>
          <p:spPr bwMode="auto">
            <a:xfrm>
              <a:off x="4377" y="2421"/>
              <a:ext cx="317" cy="241"/>
            </a:xfrm>
            <a:prstGeom prst="rect">
              <a:avLst/>
            </a:prstGeom>
            <a:noFill/>
            <a:ln w="9525">
              <a:noFill/>
              <a:miter lim="800000"/>
              <a:headEnd/>
              <a:tailEnd/>
            </a:ln>
            <a:effectLst/>
          </p:spPr>
          <p:txBody>
            <a:bodyPr lIns="90000" tIns="54000" rIns="90000" bIns="54000"/>
            <a:lstStyle/>
            <a:p>
              <a:pPr marL="342900" indent="-342900" algn="l">
                <a:buSzPct val="80000"/>
              </a:pP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7</a:t>
              </a:r>
            </a:p>
          </p:txBody>
        </p:sp>
        <p:sp>
          <p:nvSpPr>
            <p:cNvPr id="695356" name="Rectangle 60"/>
            <p:cNvSpPr>
              <a:spLocks noChangeArrowheads="1"/>
            </p:cNvSpPr>
            <p:nvPr/>
          </p:nvSpPr>
          <p:spPr bwMode="auto">
            <a:xfrm>
              <a:off x="4377" y="2180"/>
              <a:ext cx="317" cy="241"/>
            </a:xfrm>
            <a:prstGeom prst="rect">
              <a:avLst/>
            </a:prstGeom>
            <a:noFill/>
            <a:ln w="9525">
              <a:noFill/>
              <a:miter lim="800000"/>
              <a:headEnd/>
              <a:tailEnd/>
            </a:ln>
            <a:effectLst/>
          </p:spPr>
          <p:txBody>
            <a:bodyPr lIns="90000" tIns="54000" rIns="90000" bIns="54000"/>
            <a:lstStyle/>
            <a:p>
              <a:pPr marL="342900" indent="-342900" algn="l">
                <a:buSzPct val="80000"/>
              </a:pP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6</a:t>
              </a:r>
            </a:p>
          </p:txBody>
        </p:sp>
        <p:sp>
          <p:nvSpPr>
            <p:cNvPr id="695357" name="Rectangle 61"/>
            <p:cNvSpPr>
              <a:spLocks noChangeArrowheads="1"/>
            </p:cNvSpPr>
            <p:nvPr/>
          </p:nvSpPr>
          <p:spPr bwMode="auto">
            <a:xfrm>
              <a:off x="4377" y="1939"/>
              <a:ext cx="317" cy="241"/>
            </a:xfrm>
            <a:prstGeom prst="rect">
              <a:avLst/>
            </a:prstGeom>
            <a:noFill/>
            <a:ln w="9525">
              <a:noFill/>
              <a:miter lim="800000"/>
              <a:headEnd/>
              <a:tailEnd/>
            </a:ln>
            <a:effectLst/>
          </p:spPr>
          <p:txBody>
            <a:bodyPr lIns="90000" tIns="54000" rIns="90000" bIns="54000"/>
            <a:lstStyle/>
            <a:p>
              <a:pPr marL="342900" indent="-342900" algn="l">
                <a:buSzPct val="80000"/>
              </a:pP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5</a:t>
              </a:r>
            </a:p>
          </p:txBody>
        </p:sp>
        <p:sp>
          <p:nvSpPr>
            <p:cNvPr id="695358" name="Rectangle 62"/>
            <p:cNvSpPr>
              <a:spLocks noChangeArrowheads="1"/>
            </p:cNvSpPr>
            <p:nvPr/>
          </p:nvSpPr>
          <p:spPr bwMode="auto">
            <a:xfrm>
              <a:off x="4377" y="1698"/>
              <a:ext cx="317" cy="241"/>
            </a:xfrm>
            <a:prstGeom prst="rect">
              <a:avLst/>
            </a:prstGeom>
            <a:noFill/>
            <a:ln w="9525">
              <a:noFill/>
              <a:miter lim="800000"/>
              <a:headEnd/>
              <a:tailEnd/>
            </a:ln>
            <a:effectLst/>
          </p:spPr>
          <p:txBody>
            <a:bodyPr lIns="90000" tIns="54000" rIns="90000" bIns="54000"/>
            <a:lstStyle/>
            <a:p>
              <a:pPr marL="342900" indent="-342900" algn="l">
                <a:buSzPct val="80000"/>
              </a:pP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4</a:t>
              </a:r>
            </a:p>
          </p:txBody>
        </p:sp>
        <p:sp>
          <p:nvSpPr>
            <p:cNvPr id="695359" name="Rectangle 63"/>
            <p:cNvSpPr>
              <a:spLocks noChangeArrowheads="1"/>
            </p:cNvSpPr>
            <p:nvPr/>
          </p:nvSpPr>
          <p:spPr bwMode="auto">
            <a:xfrm>
              <a:off x="4377" y="1457"/>
              <a:ext cx="317" cy="241"/>
            </a:xfrm>
            <a:prstGeom prst="rect">
              <a:avLst/>
            </a:prstGeom>
            <a:noFill/>
            <a:ln w="9525">
              <a:noFill/>
              <a:miter lim="800000"/>
              <a:headEnd/>
              <a:tailEnd/>
            </a:ln>
            <a:effectLst/>
          </p:spPr>
          <p:txBody>
            <a:bodyPr lIns="90000" tIns="54000" rIns="90000" bIns="54000"/>
            <a:lstStyle/>
            <a:p>
              <a:pPr marL="342900" indent="-342900" algn="l">
                <a:buSzPct val="80000"/>
              </a:pP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3</a:t>
              </a:r>
            </a:p>
          </p:txBody>
        </p:sp>
        <p:sp>
          <p:nvSpPr>
            <p:cNvPr id="695360" name="Rectangle 64"/>
            <p:cNvSpPr>
              <a:spLocks noChangeArrowheads="1"/>
            </p:cNvSpPr>
            <p:nvPr/>
          </p:nvSpPr>
          <p:spPr bwMode="auto">
            <a:xfrm>
              <a:off x="4377" y="1216"/>
              <a:ext cx="317" cy="241"/>
            </a:xfrm>
            <a:prstGeom prst="rect">
              <a:avLst/>
            </a:prstGeom>
            <a:noFill/>
            <a:ln w="9525">
              <a:noFill/>
              <a:miter lim="800000"/>
              <a:headEnd/>
              <a:tailEnd/>
            </a:ln>
            <a:effectLst/>
          </p:spPr>
          <p:txBody>
            <a:bodyPr lIns="90000" tIns="54000" rIns="90000" bIns="54000"/>
            <a:lstStyle/>
            <a:p>
              <a:pPr marL="342900" indent="-342900" algn="l">
                <a:buSzPct val="80000"/>
              </a:pP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2</a:t>
              </a:r>
            </a:p>
          </p:txBody>
        </p:sp>
        <p:sp>
          <p:nvSpPr>
            <p:cNvPr id="695361" name="Rectangle 65"/>
            <p:cNvSpPr>
              <a:spLocks noChangeArrowheads="1"/>
            </p:cNvSpPr>
            <p:nvPr/>
          </p:nvSpPr>
          <p:spPr bwMode="auto">
            <a:xfrm>
              <a:off x="4377" y="975"/>
              <a:ext cx="317" cy="241"/>
            </a:xfrm>
            <a:prstGeom prst="rect">
              <a:avLst/>
            </a:prstGeom>
            <a:noFill/>
            <a:ln w="9525">
              <a:noFill/>
              <a:miter lim="800000"/>
              <a:headEnd/>
              <a:tailEnd/>
            </a:ln>
            <a:effectLst/>
          </p:spPr>
          <p:txBody>
            <a:bodyPr lIns="90000" tIns="54000" rIns="90000" bIns="54000"/>
            <a:lstStyle/>
            <a:p>
              <a:pPr marL="342900" indent="-342900" algn="l">
                <a:buSzPct val="80000"/>
              </a:pPr>
              <a:r>
                <a:rPr lang="en-US" altLang="zh-CN" sz="1800">
                  <a:solidFill>
                    <a:schemeClr val="tx1">
                      <a:lumMod val="95000"/>
                      <a:lumOff val="5000"/>
                    </a:schemeClr>
                  </a:solidFill>
                  <a:latin typeface="Courier New" panose="02070309020205020404" pitchFamily="49" charset="0"/>
                  <a:cs typeface="Courier New" panose="02070309020205020404" pitchFamily="49" charset="0"/>
                </a:rPr>
                <a:t>1</a:t>
              </a:r>
            </a:p>
          </p:txBody>
        </p:sp>
      </p:grpSp>
      <p:sp>
        <p:nvSpPr>
          <p:cNvPr id="695363" name="Oval 67"/>
          <p:cNvSpPr>
            <a:spLocks noChangeAspect="1" noChangeArrowheads="1"/>
          </p:cNvSpPr>
          <p:nvPr/>
        </p:nvSpPr>
        <p:spPr bwMode="auto">
          <a:xfrm>
            <a:off x="2620963" y="4281488"/>
            <a:ext cx="400050" cy="390525"/>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sz="1600">
                <a:latin typeface="Courier New" panose="02070309020205020404" pitchFamily="49" charset="0"/>
                <a:cs typeface="Courier New" panose="02070309020205020404" pitchFamily="49" charset="0"/>
              </a:rPr>
              <a:t>n</a:t>
            </a:r>
            <a:r>
              <a:rPr lang="en-US" altLang="zh-CN" sz="1600" baseline="-25000">
                <a:latin typeface="Courier New" panose="02070309020205020404" pitchFamily="49" charset="0"/>
                <a:cs typeface="Courier New" panose="02070309020205020404" pitchFamily="49" charset="0"/>
              </a:rPr>
              <a:t>1</a:t>
            </a:r>
          </a:p>
        </p:txBody>
      </p:sp>
      <p:sp>
        <p:nvSpPr>
          <p:cNvPr id="695364" name="Text Box 68"/>
          <p:cNvSpPr txBox="1">
            <a:spLocks noChangeArrowheads="1"/>
          </p:cNvSpPr>
          <p:nvPr/>
        </p:nvSpPr>
        <p:spPr bwMode="auto">
          <a:xfrm>
            <a:off x="2945150" y="4310063"/>
            <a:ext cx="389850" cy="338554"/>
          </a:xfrm>
          <a:prstGeom prst="rect">
            <a:avLst/>
          </a:prstGeom>
          <a:noFill/>
          <a:ln w="19050" algn="ctr">
            <a:noFill/>
            <a:miter lim="800000"/>
            <a:headEnd/>
            <a:tailEnd/>
          </a:ln>
          <a:effectLst/>
        </p:spPr>
        <p:txBody>
          <a:bodyPr wrap="none">
            <a:spAutoFit/>
          </a:bodyPr>
          <a:lstStyle/>
          <a:p>
            <a:r>
              <a:rPr lang="en-US" altLang="zh-CN" sz="1600">
                <a:latin typeface="Courier New" panose="02070309020205020404" pitchFamily="49" charset="0"/>
                <a:cs typeface="Courier New" panose="02070309020205020404" pitchFamily="49" charset="0"/>
              </a:rPr>
              <a:t>T</a:t>
            </a:r>
            <a:r>
              <a:rPr lang="en-US" altLang="zh-CN" sz="1600" baseline="-25000">
                <a:latin typeface="Courier New" panose="02070309020205020404" pitchFamily="49" charset="0"/>
                <a:cs typeface="Courier New" panose="02070309020205020404" pitchFamily="49" charset="0"/>
              </a:rPr>
              <a:t>0</a:t>
            </a:r>
          </a:p>
        </p:txBody>
      </p:sp>
      <p:sp>
        <p:nvSpPr>
          <p:cNvPr id="695365" name="Oval 69"/>
          <p:cNvSpPr>
            <a:spLocks noChangeAspect="1" noChangeArrowheads="1"/>
          </p:cNvSpPr>
          <p:nvPr/>
        </p:nvSpPr>
        <p:spPr bwMode="auto">
          <a:xfrm>
            <a:off x="3538538" y="4281488"/>
            <a:ext cx="400050" cy="390525"/>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sz="1600">
                <a:latin typeface="Courier New" panose="02070309020205020404" pitchFamily="49" charset="0"/>
                <a:cs typeface="Courier New" panose="02070309020205020404" pitchFamily="49" charset="0"/>
              </a:rPr>
              <a:t>n</a:t>
            </a:r>
            <a:r>
              <a:rPr lang="en-US" altLang="zh-CN" sz="1600" baseline="-25000">
                <a:latin typeface="Courier New" panose="02070309020205020404" pitchFamily="49" charset="0"/>
                <a:cs typeface="Courier New" panose="02070309020205020404" pitchFamily="49" charset="0"/>
              </a:rPr>
              <a:t>2</a:t>
            </a:r>
          </a:p>
        </p:txBody>
      </p:sp>
      <p:sp>
        <p:nvSpPr>
          <p:cNvPr id="695366" name="Text Box 70"/>
          <p:cNvSpPr txBox="1">
            <a:spLocks noChangeArrowheads="1"/>
          </p:cNvSpPr>
          <p:nvPr/>
        </p:nvSpPr>
        <p:spPr bwMode="auto">
          <a:xfrm>
            <a:off x="3402013" y="4611688"/>
            <a:ext cx="673100" cy="338137"/>
          </a:xfrm>
          <a:prstGeom prst="rect">
            <a:avLst/>
          </a:prstGeom>
          <a:noFill/>
          <a:ln w="19050" algn="ctr">
            <a:noFill/>
            <a:miter lim="800000"/>
            <a:headEnd/>
            <a:tailEnd/>
          </a:ln>
          <a:effectLst/>
        </p:spPr>
        <p:txBody>
          <a:bodyPr wrap="none">
            <a:spAutoFit/>
          </a:bodyPr>
          <a:lstStyle/>
          <a:p>
            <a:r>
              <a:rPr lang="en-US" altLang="zh-CN" sz="1600">
                <a:latin typeface="Courier New" panose="02070309020205020404" pitchFamily="49" charset="0"/>
                <a:cs typeface="Courier New" panose="02070309020205020404" pitchFamily="49" charset="0"/>
              </a:rPr>
              <a:t>6.28</a:t>
            </a:r>
          </a:p>
        </p:txBody>
      </p:sp>
      <p:sp>
        <p:nvSpPr>
          <p:cNvPr id="695367" name="Text Box 71"/>
          <p:cNvSpPr txBox="1">
            <a:spLocks noChangeArrowheads="1"/>
          </p:cNvSpPr>
          <p:nvPr/>
        </p:nvSpPr>
        <p:spPr bwMode="auto">
          <a:xfrm>
            <a:off x="4857750" y="4611688"/>
            <a:ext cx="306388" cy="336550"/>
          </a:xfrm>
          <a:prstGeom prst="rect">
            <a:avLst/>
          </a:prstGeom>
          <a:noFill/>
          <a:ln w="19050" algn="ctr">
            <a:noFill/>
            <a:miter lim="800000"/>
            <a:headEnd/>
            <a:tailEnd/>
          </a:ln>
          <a:effectLst/>
        </p:spPr>
        <p:txBody>
          <a:bodyPr wrap="none">
            <a:spAutoFit/>
          </a:bodyPr>
          <a:lstStyle/>
          <a:p>
            <a:r>
              <a:rPr lang="en-US" altLang="zh-CN" sz="1600">
                <a:latin typeface="Courier New" panose="02070309020205020404" pitchFamily="49" charset="0"/>
                <a:cs typeface="Courier New" panose="02070309020205020404" pitchFamily="49" charset="0"/>
              </a:rPr>
              <a:t>R</a:t>
            </a:r>
          </a:p>
        </p:txBody>
      </p:sp>
      <p:sp>
        <p:nvSpPr>
          <p:cNvPr id="695368" name="Oval 72"/>
          <p:cNvSpPr>
            <a:spLocks noChangeAspect="1" noChangeArrowheads="1"/>
          </p:cNvSpPr>
          <p:nvPr/>
        </p:nvSpPr>
        <p:spPr bwMode="auto">
          <a:xfrm>
            <a:off x="4813300" y="4281488"/>
            <a:ext cx="400050" cy="390525"/>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sz="1600">
                <a:latin typeface="Courier New" panose="02070309020205020404" pitchFamily="49" charset="0"/>
                <a:cs typeface="Courier New" panose="02070309020205020404" pitchFamily="49" charset="0"/>
              </a:rPr>
              <a:t>n</a:t>
            </a:r>
            <a:r>
              <a:rPr lang="en-US" altLang="zh-CN" sz="1600" baseline="-25000">
                <a:latin typeface="Courier New" panose="02070309020205020404" pitchFamily="49" charset="0"/>
                <a:cs typeface="Courier New" panose="02070309020205020404" pitchFamily="49" charset="0"/>
              </a:rPr>
              <a:t>3</a:t>
            </a:r>
          </a:p>
        </p:txBody>
      </p:sp>
      <p:sp>
        <p:nvSpPr>
          <p:cNvPr id="695369" name="Oval 73"/>
          <p:cNvSpPr>
            <a:spLocks noChangeAspect="1" noChangeArrowheads="1"/>
          </p:cNvSpPr>
          <p:nvPr/>
        </p:nvSpPr>
        <p:spPr bwMode="auto">
          <a:xfrm>
            <a:off x="6075363" y="4281488"/>
            <a:ext cx="398462" cy="390525"/>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sz="1600">
                <a:latin typeface="Courier New" panose="02070309020205020404" pitchFamily="49" charset="0"/>
                <a:cs typeface="Courier New" panose="02070309020205020404" pitchFamily="49" charset="0"/>
              </a:rPr>
              <a:t>n</a:t>
            </a:r>
            <a:r>
              <a:rPr lang="en-US" altLang="zh-CN" sz="1600" baseline="-25000">
                <a:latin typeface="Courier New" panose="02070309020205020404" pitchFamily="49" charset="0"/>
                <a:cs typeface="Courier New" panose="02070309020205020404" pitchFamily="49" charset="0"/>
              </a:rPr>
              <a:t>4</a:t>
            </a:r>
          </a:p>
        </p:txBody>
      </p:sp>
      <p:sp>
        <p:nvSpPr>
          <p:cNvPr id="695370" name="Text Box 74"/>
          <p:cNvSpPr txBox="1">
            <a:spLocks noChangeArrowheads="1"/>
          </p:cNvSpPr>
          <p:nvPr/>
        </p:nvSpPr>
        <p:spPr bwMode="auto">
          <a:xfrm>
            <a:off x="6119813" y="4611688"/>
            <a:ext cx="306387" cy="336550"/>
          </a:xfrm>
          <a:prstGeom prst="rect">
            <a:avLst/>
          </a:prstGeom>
          <a:noFill/>
          <a:ln w="19050" algn="ctr">
            <a:noFill/>
            <a:miter lim="800000"/>
            <a:headEnd/>
            <a:tailEnd/>
          </a:ln>
          <a:effectLst/>
        </p:spPr>
        <p:txBody>
          <a:bodyPr wrap="none">
            <a:spAutoFit/>
          </a:bodyPr>
          <a:lstStyle/>
          <a:p>
            <a:r>
              <a:rPr lang="en-US" altLang="zh-CN" sz="1600">
                <a:latin typeface="Courier New" panose="02070309020205020404" pitchFamily="49" charset="0"/>
                <a:cs typeface="Courier New" panose="02070309020205020404" pitchFamily="49" charset="0"/>
              </a:rPr>
              <a:t>r</a:t>
            </a:r>
          </a:p>
        </p:txBody>
      </p:sp>
      <p:sp>
        <p:nvSpPr>
          <p:cNvPr id="695371" name="Text Box 75"/>
          <p:cNvSpPr txBox="1">
            <a:spLocks noChangeArrowheads="1"/>
          </p:cNvSpPr>
          <p:nvPr/>
        </p:nvSpPr>
        <p:spPr bwMode="auto">
          <a:xfrm>
            <a:off x="3911600" y="4310063"/>
            <a:ext cx="719138" cy="336550"/>
          </a:xfrm>
          <a:prstGeom prst="rect">
            <a:avLst/>
          </a:prstGeom>
          <a:noFill/>
          <a:ln w="19050" algn="ctr">
            <a:noFill/>
            <a:miter lim="800000"/>
            <a:headEnd/>
            <a:tailEnd/>
          </a:ln>
          <a:effectLst/>
        </p:spPr>
        <p:txBody>
          <a:bodyPr wrap="none">
            <a:spAutoFit/>
          </a:bodyPr>
          <a:lstStyle/>
          <a:p>
            <a:r>
              <a:rPr lang="en-US" altLang="zh-CN" sz="1600">
                <a:latin typeface="Courier New" panose="02070309020205020404" pitchFamily="49" charset="0"/>
                <a:cs typeface="Courier New" panose="02070309020205020404" pitchFamily="49" charset="0"/>
              </a:rPr>
              <a:t>T</a:t>
            </a:r>
            <a:r>
              <a:rPr lang="en-US" altLang="zh-CN" sz="1600" baseline="-25000">
                <a:latin typeface="Courier New" panose="02070309020205020404" pitchFamily="49" charset="0"/>
                <a:cs typeface="Courier New" panose="02070309020205020404" pitchFamily="49" charset="0"/>
              </a:rPr>
              <a:t>1</a:t>
            </a:r>
            <a:r>
              <a:rPr lang="en-US" altLang="zh-CN" sz="1600">
                <a:latin typeface="Courier New" panose="02070309020205020404" pitchFamily="49" charset="0"/>
                <a:cs typeface="Courier New" panose="02070309020205020404" pitchFamily="49" charset="0"/>
              </a:rPr>
              <a:t>,T</a:t>
            </a:r>
            <a:r>
              <a:rPr lang="en-US" altLang="zh-CN" sz="1600" baseline="-25000">
                <a:latin typeface="Courier New" panose="02070309020205020404" pitchFamily="49" charset="0"/>
                <a:cs typeface="Courier New" panose="02070309020205020404" pitchFamily="49" charset="0"/>
              </a:rPr>
              <a:t>3</a:t>
            </a:r>
          </a:p>
        </p:txBody>
      </p:sp>
      <p:sp>
        <p:nvSpPr>
          <p:cNvPr id="695372" name="Oval 76"/>
          <p:cNvSpPr>
            <a:spLocks noChangeAspect="1" noChangeArrowheads="1"/>
          </p:cNvSpPr>
          <p:nvPr/>
        </p:nvSpPr>
        <p:spPr bwMode="auto">
          <a:xfrm>
            <a:off x="4868863" y="3292475"/>
            <a:ext cx="400050" cy="390525"/>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sz="1600">
                <a:latin typeface="Courier New" panose="02070309020205020404" pitchFamily="49" charset="0"/>
                <a:cs typeface="Courier New" panose="02070309020205020404" pitchFamily="49" charset="0"/>
              </a:rPr>
              <a:t>n</a:t>
            </a:r>
            <a:r>
              <a:rPr lang="en-US" altLang="zh-CN" sz="1600" baseline="-25000">
                <a:latin typeface="Courier New" panose="02070309020205020404" pitchFamily="49" charset="0"/>
                <a:cs typeface="Courier New" panose="02070309020205020404" pitchFamily="49" charset="0"/>
              </a:rPr>
              <a:t>5</a:t>
            </a:r>
          </a:p>
        </p:txBody>
      </p:sp>
      <p:cxnSp>
        <p:nvCxnSpPr>
          <p:cNvPr id="695373" name="AutoShape 77"/>
          <p:cNvCxnSpPr>
            <a:cxnSpLocks noChangeShapeType="1"/>
            <a:stCxn id="695372" idx="4"/>
            <a:endCxn id="695368" idx="0"/>
          </p:cNvCxnSpPr>
          <p:nvPr/>
        </p:nvCxnSpPr>
        <p:spPr bwMode="auto">
          <a:xfrm flipH="1">
            <a:off x="5013325" y="3692525"/>
            <a:ext cx="55563" cy="579438"/>
          </a:xfrm>
          <a:prstGeom prst="straightConnector1">
            <a:avLst/>
          </a:prstGeom>
          <a:noFill/>
          <a:ln w="19050">
            <a:solidFill>
              <a:srgbClr val="800000"/>
            </a:solidFill>
            <a:round/>
            <a:headEnd/>
            <a:tailEnd/>
          </a:ln>
          <a:effectLst/>
        </p:spPr>
      </p:cxnSp>
      <p:cxnSp>
        <p:nvCxnSpPr>
          <p:cNvPr id="695374" name="AutoShape 78"/>
          <p:cNvCxnSpPr>
            <a:cxnSpLocks noChangeShapeType="1"/>
            <a:stCxn id="695372" idx="4"/>
            <a:endCxn id="695369" idx="0"/>
          </p:cNvCxnSpPr>
          <p:nvPr/>
        </p:nvCxnSpPr>
        <p:spPr bwMode="auto">
          <a:xfrm>
            <a:off x="5068888" y="3692525"/>
            <a:ext cx="1206500" cy="579438"/>
          </a:xfrm>
          <a:prstGeom prst="straightConnector1">
            <a:avLst/>
          </a:prstGeom>
          <a:noFill/>
          <a:ln w="19050">
            <a:solidFill>
              <a:srgbClr val="800000"/>
            </a:solidFill>
            <a:round/>
            <a:headEnd/>
            <a:tailEnd/>
          </a:ln>
          <a:effectLst/>
        </p:spPr>
      </p:cxnSp>
      <p:sp>
        <p:nvSpPr>
          <p:cNvPr id="695375" name="Text Box 79"/>
          <p:cNvSpPr txBox="1">
            <a:spLocks noChangeArrowheads="1"/>
          </p:cNvSpPr>
          <p:nvPr/>
        </p:nvSpPr>
        <p:spPr bwMode="auto">
          <a:xfrm>
            <a:off x="5222875" y="3319463"/>
            <a:ext cx="719138" cy="336550"/>
          </a:xfrm>
          <a:prstGeom prst="rect">
            <a:avLst/>
          </a:prstGeom>
          <a:noFill/>
          <a:ln w="19050" algn="ctr">
            <a:noFill/>
            <a:miter lim="800000"/>
            <a:headEnd/>
            <a:tailEnd/>
          </a:ln>
          <a:effectLst/>
        </p:spPr>
        <p:txBody>
          <a:bodyPr wrap="none">
            <a:spAutoFit/>
          </a:bodyPr>
          <a:lstStyle/>
          <a:p>
            <a:r>
              <a:rPr lang="en-US" altLang="zh-CN" sz="1600">
                <a:latin typeface="Courier New" panose="02070309020205020404" pitchFamily="49" charset="0"/>
                <a:cs typeface="Courier New" panose="02070309020205020404" pitchFamily="49" charset="0"/>
              </a:rPr>
              <a:t>T</a:t>
            </a:r>
            <a:r>
              <a:rPr lang="en-US" altLang="zh-CN" sz="1600" baseline="-25000">
                <a:latin typeface="Courier New" panose="02070309020205020404" pitchFamily="49" charset="0"/>
                <a:cs typeface="Courier New" panose="02070309020205020404" pitchFamily="49" charset="0"/>
              </a:rPr>
              <a:t>2</a:t>
            </a:r>
            <a:r>
              <a:rPr lang="en-US" altLang="zh-CN" sz="1600">
                <a:latin typeface="Courier New" panose="02070309020205020404" pitchFamily="49" charset="0"/>
                <a:cs typeface="Courier New" panose="02070309020205020404" pitchFamily="49" charset="0"/>
              </a:rPr>
              <a:t>,T</a:t>
            </a:r>
            <a:r>
              <a:rPr lang="en-US" altLang="zh-CN" sz="1600" baseline="-25000">
                <a:latin typeface="Courier New" panose="02070309020205020404" pitchFamily="49" charset="0"/>
                <a:cs typeface="Courier New" panose="02070309020205020404" pitchFamily="49" charset="0"/>
              </a:rPr>
              <a:t>4</a:t>
            </a:r>
          </a:p>
        </p:txBody>
      </p:sp>
      <p:sp>
        <p:nvSpPr>
          <p:cNvPr id="695376" name="Text Box 80"/>
          <p:cNvSpPr txBox="1">
            <a:spLocks noChangeArrowheads="1"/>
          </p:cNvSpPr>
          <p:nvPr/>
        </p:nvSpPr>
        <p:spPr bwMode="auto">
          <a:xfrm>
            <a:off x="4914900" y="3751263"/>
            <a:ext cx="306388" cy="336550"/>
          </a:xfrm>
          <a:prstGeom prst="rect">
            <a:avLst/>
          </a:prstGeom>
          <a:noFill/>
          <a:ln w="19050" algn="ctr">
            <a:noFill/>
            <a:miter lim="800000"/>
            <a:headEnd/>
            <a:tailEnd/>
          </a:ln>
          <a:effectLst/>
        </p:spPr>
        <p:txBody>
          <a:bodyPr wrap="none">
            <a:spAutoFit/>
          </a:bodyPr>
          <a:lstStyle/>
          <a:p>
            <a:r>
              <a:rPr lang="en-US" altLang="zh-CN" sz="1600">
                <a:latin typeface="Courier New" panose="02070309020205020404" pitchFamily="49" charset="0"/>
                <a:cs typeface="Courier New" panose="02070309020205020404" pitchFamily="49" charset="0"/>
              </a:rPr>
              <a:t>+</a:t>
            </a:r>
          </a:p>
        </p:txBody>
      </p:sp>
      <p:sp>
        <p:nvSpPr>
          <p:cNvPr id="695377" name="Oval 81"/>
          <p:cNvSpPr>
            <a:spLocks noChangeAspect="1" noChangeArrowheads="1"/>
          </p:cNvSpPr>
          <p:nvPr/>
        </p:nvSpPr>
        <p:spPr bwMode="auto">
          <a:xfrm>
            <a:off x="3743325" y="2444750"/>
            <a:ext cx="398463" cy="390525"/>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sz="1600">
                <a:latin typeface="Courier New" panose="02070309020205020404" pitchFamily="49" charset="0"/>
                <a:cs typeface="Courier New" panose="02070309020205020404" pitchFamily="49" charset="0"/>
              </a:rPr>
              <a:t>n</a:t>
            </a:r>
            <a:r>
              <a:rPr lang="en-US" altLang="zh-CN" sz="1600" baseline="-25000">
                <a:latin typeface="Courier New" panose="02070309020205020404" pitchFamily="49" charset="0"/>
                <a:cs typeface="Courier New" panose="02070309020205020404" pitchFamily="49" charset="0"/>
              </a:rPr>
              <a:t>6</a:t>
            </a:r>
          </a:p>
        </p:txBody>
      </p:sp>
      <p:cxnSp>
        <p:nvCxnSpPr>
          <p:cNvPr id="695378" name="AutoShape 82"/>
          <p:cNvCxnSpPr>
            <a:cxnSpLocks noChangeShapeType="1"/>
            <a:stCxn id="695377" idx="4"/>
            <a:endCxn id="695365" idx="0"/>
          </p:cNvCxnSpPr>
          <p:nvPr/>
        </p:nvCxnSpPr>
        <p:spPr bwMode="auto">
          <a:xfrm flipH="1">
            <a:off x="3738563" y="2844800"/>
            <a:ext cx="204787" cy="1427163"/>
          </a:xfrm>
          <a:prstGeom prst="straightConnector1">
            <a:avLst/>
          </a:prstGeom>
          <a:noFill/>
          <a:ln w="19050">
            <a:solidFill>
              <a:srgbClr val="800000"/>
            </a:solidFill>
            <a:round/>
            <a:headEnd/>
            <a:tailEnd/>
          </a:ln>
          <a:effectLst/>
        </p:spPr>
      </p:cxnSp>
      <p:cxnSp>
        <p:nvCxnSpPr>
          <p:cNvPr id="695379" name="AutoShape 83"/>
          <p:cNvCxnSpPr>
            <a:cxnSpLocks noChangeShapeType="1"/>
            <a:stCxn id="695377" idx="4"/>
            <a:endCxn id="695372" idx="0"/>
          </p:cNvCxnSpPr>
          <p:nvPr/>
        </p:nvCxnSpPr>
        <p:spPr bwMode="auto">
          <a:xfrm>
            <a:off x="3943350" y="2844800"/>
            <a:ext cx="1125538" cy="438150"/>
          </a:xfrm>
          <a:prstGeom prst="straightConnector1">
            <a:avLst/>
          </a:prstGeom>
          <a:noFill/>
          <a:ln w="19050">
            <a:solidFill>
              <a:srgbClr val="800000"/>
            </a:solidFill>
            <a:round/>
            <a:headEnd/>
            <a:tailEnd/>
          </a:ln>
          <a:effectLst/>
        </p:spPr>
      </p:cxnSp>
      <p:sp>
        <p:nvSpPr>
          <p:cNvPr id="695380" name="Text Box 84"/>
          <p:cNvSpPr txBox="1">
            <a:spLocks noChangeArrowheads="1"/>
          </p:cNvSpPr>
          <p:nvPr/>
        </p:nvSpPr>
        <p:spPr bwMode="auto">
          <a:xfrm>
            <a:off x="4129088" y="2444750"/>
            <a:ext cx="635000" cy="336550"/>
          </a:xfrm>
          <a:prstGeom prst="rect">
            <a:avLst/>
          </a:prstGeom>
          <a:noFill/>
          <a:ln w="19050" algn="ctr">
            <a:noFill/>
            <a:miter lim="800000"/>
            <a:headEnd/>
            <a:tailEnd/>
          </a:ln>
          <a:effectLst/>
        </p:spPr>
        <p:txBody>
          <a:bodyPr wrap="none">
            <a:spAutoFit/>
          </a:bodyPr>
          <a:lstStyle/>
          <a:p>
            <a:r>
              <a:rPr lang="en-US" altLang="zh-CN" sz="1600">
                <a:latin typeface="Courier New" panose="02070309020205020404" pitchFamily="49" charset="0"/>
                <a:cs typeface="Courier New" panose="02070309020205020404" pitchFamily="49" charset="0"/>
              </a:rPr>
              <a:t>A,T</a:t>
            </a:r>
            <a:r>
              <a:rPr lang="en-US" altLang="zh-CN" sz="1600" baseline="-25000">
                <a:latin typeface="Courier New" panose="02070309020205020404" pitchFamily="49" charset="0"/>
                <a:cs typeface="Courier New" panose="02070309020205020404" pitchFamily="49" charset="0"/>
              </a:rPr>
              <a:t>5</a:t>
            </a:r>
          </a:p>
        </p:txBody>
      </p:sp>
      <p:sp>
        <p:nvSpPr>
          <p:cNvPr id="695381" name="Text Box 85"/>
          <p:cNvSpPr txBox="1">
            <a:spLocks noChangeArrowheads="1"/>
          </p:cNvSpPr>
          <p:nvPr/>
        </p:nvSpPr>
        <p:spPr bwMode="auto">
          <a:xfrm>
            <a:off x="3787775" y="2889250"/>
            <a:ext cx="306388" cy="336550"/>
          </a:xfrm>
          <a:prstGeom prst="rect">
            <a:avLst/>
          </a:prstGeom>
          <a:noFill/>
          <a:ln w="19050" algn="ctr">
            <a:noFill/>
            <a:miter lim="800000"/>
            <a:headEnd/>
            <a:tailEnd/>
          </a:ln>
          <a:effectLst/>
        </p:spPr>
        <p:txBody>
          <a:bodyPr wrap="none">
            <a:spAutoFit/>
          </a:bodyPr>
          <a:lstStyle/>
          <a:p>
            <a:r>
              <a:rPr lang="en-US" altLang="zh-CN" sz="1600">
                <a:latin typeface="Courier New" panose="02070309020205020404" pitchFamily="49" charset="0"/>
                <a:cs typeface="Courier New" panose="02070309020205020404" pitchFamily="49" charset="0"/>
              </a:rPr>
              <a:t>*</a:t>
            </a:r>
          </a:p>
        </p:txBody>
      </p:sp>
      <p:sp>
        <p:nvSpPr>
          <p:cNvPr id="695382" name="Oval 86"/>
          <p:cNvSpPr>
            <a:spLocks noChangeAspect="1" noChangeArrowheads="1"/>
          </p:cNvSpPr>
          <p:nvPr/>
        </p:nvSpPr>
        <p:spPr bwMode="auto">
          <a:xfrm>
            <a:off x="6007100" y="3292475"/>
            <a:ext cx="400050" cy="390525"/>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sz="1600">
                <a:latin typeface="Courier New" panose="02070309020205020404" pitchFamily="49" charset="0"/>
                <a:cs typeface="Courier New" panose="02070309020205020404" pitchFamily="49" charset="0"/>
              </a:rPr>
              <a:t>n</a:t>
            </a:r>
            <a:r>
              <a:rPr lang="en-US" altLang="zh-CN" sz="1600" baseline="-25000">
                <a:latin typeface="Courier New" panose="02070309020205020404" pitchFamily="49" charset="0"/>
                <a:cs typeface="Courier New" panose="02070309020205020404" pitchFamily="49" charset="0"/>
              </a:rPr>
              <a:t>7</a:t>
            </a:r>
          </a:p>
        </p:txBody>
      </p:sp>
      <p:sp>
        <p:nvSpPr>
          <p:cNvPr id="695383" name="Text Box 87"/>
          <p:cNvSpPr txBox="1">
            <a:spLocks noChangeArrowheads="1"/>
          </p:cNvSpPr>
          <p:nvPr/>
        </p:nvSpPr>
        <p:spPr bwMode="auto">
          <a:xfrm>
            <a:off x="6402388" y="3319463"/>
            <a:ext cx="390525" cy="336550"/>
          </a:xfrm>
          <a:prstGeom prst="rect">
            <a:avLst/>
          </a:prstGeom>
          <a:noFill/>
          <a:ln w="19050" algn="ctr">
            <a:noFill/>
            <a:miter lim="800000"/>
            <a:headEnd/>
            <a:tailEnd/>
          </a:ln>
          <a:effectLst/>
        </p:spPr>
        <p:txBody>
          <a:bodyPr wrap="none">
            <a:spAutoFit/>
          </a:bodyPr>
          <a:lstStyle/>
          <a:p>
            <a:r>
              <a:rPr lang="en-US" altLang="zh-CN" sz="1600">
                <a:latin typeface="Courier New" panose="02070309020205020404" pitchFamily="49" charset="0"/>
                <a:cs typeface="Courier New" panose="02070309020205020404" pitchFamily="49" charset="0"/>
              </a:rPr>
              <a:t>T</a:t>
            </a:r>
            <a:r>
              <a:rPr lang="en-US" altLang="zh-CN" sz="1600" baseline="-25000">
                <a:latin typeface="Courier New" panose="02070309020205020404" pitchFamily="49" charset="0"/>
                <a:cs typeface="Courier New" panose="02070309020205020404" pitchFamily="49" charset="0"/>
              </a:rPr>
              <a:t>6</a:t>
            </a:r>
          </a:p>
        </p:txBody>
      </p:sp>
      <p:sp>
        <p:nvSpPr>
          <p:cNvPr id="695384" name="Text Box 88"/>
          <p:cNvSpPr txBox="1">
            <a:spLocks noChangeArrowheads="1"/>
          </p:cNvSpPr>
          <p:nvPr/>
        </p:nvSpPr>
        <p:spPr bwMode="auto">
          <a:xfrm>
            <a:off x="6051550" y="3736975"/>
            <a:ext cx="306388" cy="336550"/>
          </a:xfrm>
          <a:prstGeom prst="rect">
            <a:avLst/>
          </a:prstGeom>
          <a:noFill/>
          <a:ln w="19050" algn="ctr">
            <a:noFill/>
            <a:miter lim="800000"/>
            <a:headEnd/>
            <a:tailEnd/>
          </a:ln>
          <a:effectLst/>
        </p:spPr>
        <p:txBody>
          <a:bodyPr wrap="none">
            <a:spAutoFit/>
          </a:bodyPr>
          <a:lstStyle/>
          <a:p>
            <a:r>
              <a:rPr lang="en-US" altLang="zh-CN" sz="1600">
                <a:latin typeface="Courier New" panose="02070309020205020404" pitchFamily="49" charset="0"/>
                <a:cs typeface="Courier New" panose="02070309020205020404" pitchFamily="49" charset="0"/>
              </a:rPr>
              <a:t>-</a:t>
            </a:r>
          </a:p>
        </p:txBody>
      </p:sp>
      <p:cxnSp>
        <p:nvCxnSpPr>
          <p:cNvPr id="695385" name="AutoShape 89"/>
          <p:cNvCxnSpPr>
            <a:cxnSpLocks noChangeShapeType="1"/>
            <a:stCxn id="695382" idx="4"/>
            <a:endCxn id="695368" idx="0"/>
          </p:cNvCxnSpPr>
          <p:nvPr/>
        </p:nvCxnSpPr>
        <p:spPr bwMode="auto">
          <a:xfrm flipH="1">
            <a:off x="5013325" y="3692525"/>
            <a:ext cx="1193800" cy="579438"/>
          </a:xfrm>
          <a:prstGeom prst="straightConnector1">
            <a:avLst/>
          </a:prstGeom>
          <a:noFill/>
          <a:ln w="19050">
            <a:solidFill>
              <a:srgbClr val="800000"/>
            </a:solidFill>
            <a:round/>
            <a:headEnd/>
            <a:tailEnd/>
          </a:ln>
          <a:effectLst/>
        </p:spPr>
      </p:cxnSp>
      <p:cxnSp>
        <p:nvCxnSpPr>
          <p:cNvPr id="695386" name="AutoShape 90"/>
          <p:cNvCxnSpPr>
            <a:cxnSpLocks noChangeShapeType="1"/>
            <a:stCxn id="695384" idx="0"/>
            <a:endCxn id="695369" idx="0"/>
          </p:cNvCxnSpPr>
          <p:nvPr/>
        </p:nvCxnSpPr>
        <p:spPr bwMode="auto">
          <a:xfrm>
            <a:off x="6205538" y="3736975"/>
            <a:ext cx="69850" cy="534988"/>
          </a:xfrm>
          <a:prstGeom prst="straightConnector1">
            <a:avLst/>
          </a:prstGeom>
          <a:noFill/>
          <a:ln w="19050">
            <a:solidFill>
              <a:srgbClr val="800000"/>
            </a:solidFill>
            <a:round/>
            <a:headEnd/>
            <a:tailEnd/>
          </a:ln>
          <a:effectLst/>
        </p:spPr>
      </p:cxnSp>
      <p:sp>
        <p:nvSpPr>
          <p:cNvPr id="695387" name="Oval 91"/>
          <p:cNvSpPr>
            <a:spLocks noChangeAspect="1" noChangeArrowheads="1"/>
          </p:cNvSpPr>
          <p:nvPr/>
        </p:nvSpPr>
        <p:spPr bwMode="auto">
          <a:xfrm>
            <a:off x="4341813" y="1403350"/>
            <a:ext cx="400050" cy="390525"/>
          </a:xfrm>
          <a:prstGeom prst="ellipse">
            <a:avLst/>
          </a:prstGeom>
          <a:solidFill>
            <a:srgbClr val="FFFF99">
              <a:alpha val="50000"/>
            </a:srgbClr>
          </a:solidFill>
          <a:ln w="19050" algn="ctr">
            <a:solidFill>
              <a:srgbClr val="800000"/>
            </a:solidFill>
            <a:round/>
            <a:headEnd/>
            <a:tailEnd/>
          </a:ln>
          <a:effectLst/>
        </p:spPr>
        <p:txBody>
          <a:bodyPr wrap="none" anchor="ctr"/>
          <a:lstStyle/>
          <a:p>
            <a:r>
              <a:rPr lang="en-US" altLang="zh-CN" sz="1600">
                <a:latin typeface="Courier New" panose="02070309020205020404" pitchFamily="49" charset="0"/>
                <a:cs typeface="Courier New" panose="02070309020205020404" pitchFamily="49" charset="0"/>
              </a:rPr>
              <a:t>n</a:t>
            </a:r>
            <a:r>
              <a:rPr lang="en-US" altLang="zh-CN" sz="1600" baseline="-25000">
                <a:latin typeface="Courier New" panose="02070309020205020404" pitchFamily="49" charset="0"/>
                <a:cs typeface="Courier New" panose="02070309020205020404" pitchFamily="49" charset="0"/>
              </a:rPr>
              <a:t>8</a:t>
            </a:r>
          </a:p>
        </p:txBody>
      </p:sp>
      <p:cxnSp>
        <p:nvCxnSpPr>
          <p:cNvPr id="695388" name="AutoShape 92"/>
          <p:cNvCxnSpPr>
            <a:cxnSpLocks noChangeShapeType="1"/>
            <a:stCxn id="695387" idx="4"/>
            <a:endCxn id="695377" idx="0"/>
          </p:cNvCxnSpPr>
          <p:nvPr/>
        </p:nvCxnSpPr>
        <p:spPr bwMode="auto">
          <a:xfrm flipH="1">
            <a:off x="3941763" y="1803400"/>
            <a:ext cx="600075" cy="631825"/>
          </a:xfrm>
          <a:prstGeom prst="straightConnector1">
            <a:avLst/>
          </a:prstGeom>
          <a:noFill/>
          <a:ln w="19050">
            <a:solidFill>
              <a:srgbClr val="800000"/>
            </a:solidFill>
            <a:round/>
            <a:headEnd/>
            <a:tailEnd/>
          </a:ln>
          <a:effectLst/>
        </p:spPr>
      </p:cxnSp>
      <p:cxnSp>
        <p:nvCxnSpPr>
          <p:cNvPr id="695389" name="AutoShape 93"/>
          <p:cNvCxnSpPr>
            <a:cxnSpLocks noChangeShapeType="1"/>
            <a:stCxn id="695387" idx="4"/>
            <a:endCxn id="695382" idx="0"/>
          </p:cNvCxnSpPr>
          <p:nvPr/>
        </p:nvCxnSpPr>
        <p:spPr bwMode="auto">
          <a:xfrm>
            <a:off x="4541838" y="1803400"/>
            <a:ext cx="1665287" cy="1479550"/>
          </a:xfrm>
          <a:prstGeom prst="straightConnector1">
            <a:avLst/>
          </a:prstGeom>
          <a:noFill/>
          <a:ln w="19050">
            <a:solidFill>
              <a:srgbClr val="800000"/>
            </a:solidFill>
            <a:round/>
            <a:headEnd/>
            <a:tailEnd/>
          </a:ln>
          <a:effectLst/>
        </p:spPr>
      </p:cxnSp>
      <p:sp>
        <p:nvSpPr>
          <p:cNvPr id="695390" name="Text Box 94"/>
          <p:cNvSpPr txBox="1">
            <a:spLocks noChangeArrowheads="1"/>
          </p:cNvSpPr>
          <p:nvPr/>
        </p:nvSpPr>
        <p:spPr bwMode="auto">
          <a:xfrm>
            <a:off x="4703763" y="1430338"/>
            <a:ext cx="306387" cy="336550"/>
          </a:xfrm>
          <a:prstGeom prst="rect">
            <a:avLst/>
          </a:prstGeom>
          <a:noFill/>
          <a:ln w="19050" algn="ctr">
            <a:noFill/>
            <a:miter lim="800000"/>
            <a:headEnd/>
            <a:tailEnd/>
          </a:ln>
          <a:effectLst/>
        </p:spPr>
        <p:txBody>
          <a:bodyPr wrap="none">
            <a:spAutoFit/>
          </a:bodyPr>
          <a:lstStyle/>
          <a:p>
            <a:r>
              <a:rPr lang="en-US" altLang="zh-CN" sz="1600">
                <a:latin typeface="Courier New" panose="02070309020205020404" pitchFamily="49" charset="0"/>
                <a:cs typeface="Courier New" panose="02070309020205020404" pitchFamily="49" charset="0"/>
              </a:rPr>
              <a:t>B</a:t>
            </a:r>
            <a:endParaRPr lang="en-US" altLang="zh-CN" sz="1600" baseline="-25000">
              <a:latin typeface="Courier New" panose="02070309020205020404" pitchFamily="49" charset="0"/>
              <a:cs typeface="Courier New" panose="02070309020205020404" pitchFamily="49" charset="0"/>
            </a:endParaRPr>
          </a:p>
        </p:txBody>
      </p:sp>
      <p:sp>
        <p:nvSpPr>
          <p:cNvPr id="695391" name="Text Box 95"/>
          <p:cNvSpPr txBox="1">
            <a:spLocks noChangeArrowheads="1"/>
          </p:cNvSpPr>
          <p:nvPr/>
        </p:nvSpPr>
        <p:spPr bwMode="auto">
          <a:xfrm>
            <a:off x="4386263" y="1849438"/>
            <a:ext cx="306387" cy="336550"/>
          </a:xfrm>
          <a:prstGeom prst="rect">
            <a:avLst/>
          </a:prstGeom>
          <a:noFill/>
          <a:ln w="19050" algn="ctr">
            <a:noFill/>
            <a:miter lim="800000"/>
            <a:headEnd/>
            <a:tailEnd/>
          </a:ln>
          <a:effectLst/>
        </p:spPr>
        <p:txBody>
          <a:bodyPr wrap="none">
            <a:spAutoFit/>
          </a:bodyPr>
          <a:lstStyle/>
          <a:p>
            <a:r>
              <a:rPr lang="en-US" altLang="zh-CN" sz="1600">
                <a:latin typeface="Courier New" panose="02070309020205020404" pitchFamily="49" charset="0"/>
                <a:cs typeface="Courier New" panose="02070309020205020404" pitchFamily="49" charset="0"/>
              </a:rPr>
              <a:t>*</a:t>
            </a:r>
          </a:p>
        </p:txBody>
      </p:sp>
      <p:sp>
        <p:nvSpPr>
          <p:cNvPr id="695392" name="Text Box 96"/>
          <p:cNvSpPr txBox="1">
            <a:spLocks noChangeArrowheads="1"/>
          </p:cNvSpPr>
          <p:nvPr/>
        </p:nvSpPr>
        <p:spPr bwMode="auto">
          <a:xfrm>
            <a:off x="2484438" y="4652963"/>
            <a:ext cx="673100" cy="336550"/>
          </a:xfrm>
          <a:prstGeom prst="rect">
            <a:avLst/>
          </a:prstGeom>
          <a:noFill/>
          <a:ln w="19050" algn="ctr">
            <a:noFill/>
            <a:miter lim="800000"/>
            <a:headEnd/>
            <a:tailEnd/>
          </a:ln>
          <a:effectLst/>
        </p:spPr>
        <p:txBody>
          <a:bodyPr wrap="none">
            <a:spAutoFit/>
          </a:bodyPr>
          <a:lstStyle/>
          <a:p>
            <a:r>
              <a:rPr lang="en-US" altLang="zh-CN" sz="1600"/>
              <a:t>3.14</a:t>
            </a:r>
          </a:p>
        </p:txBody>
      </p:sp>
      <p:sp>
        <p:nvSpPr>
          <p:cNvPr id="695393" name="Text Box 97"/>
          <p:cNvSpPr txBox="1">
            <a:spLocks noChangeArrowheads="1"/>
          </p:cNvSpPr>
          <p:nvPr/>
        </p:nvSpPr>
        <p:spPr bwMode="auto">
          <a:xfrm>
            <a:off x="618201" y="1052513"/>
            <a:ext cx="322524" cy="369332"/>
          </a:xfrm>
          <a:prstGeom prst="rect">
            <a:avLst/>
          </a:prstGeom>
          <a:noFill/>
          <a:ln w="19050" algn="ctr">
            <a:noFill/>
            <a:miter lim="800000"/>
            <a:headEnd/>
            <a:tailEnd/>
          </a:ln>
          <a:effectLst/>
        </p:spPr>
        <p:txBody>
          <a:bodyPr wrap="none">
            <a:spAutoFit/>
          </a:bodyPr>
          <a:lstStyle/>
          <a:p>
            <a:r>
              <a:rPr lang="en-US" altLang="zh-CN">
                <a:solidFill>
                  <a:schemeClr val="tx1"/>
                </a:solidFill>
                <a:latin typeface="Courier New" panose="02070309020205020404" pitchFamily="49" charset="0"/>
                <a:cs typeface="Courier New" panose="02070309020205020404" pitchFamily="49" charset="0"/>
              </a:rPr>
              <a:t>G</a:t>
            </a:r>
          </a:p>
        </p:txBody>
      </p:sp>
      <p:sp>
        <p:nvSpPr>
          <p:cNvPr id="695394" name="Text Box 98"/>
          <p:cNvSpPr txBox="1">
            <a:spLocks noChangeArrowheads="1"/>
          </p:cNvSpPr>
          <p:nvPr/>
        </p:nvSpPr>
        <p:spPr bwMode="auto">
          <a:xfrm>
            <a:off x="6962772" y="1052513"/>
            <a:ext cx="460383" cy="369332"/>
          </a:xfrm>
          <a:prstGeom prst="rect">
            <a:avLst/>
          </a:prstGeom>
          <a:noFill/>
          <a:ln w="19050" algn="ctr">
            <a:noFill/>
            <a:miter lim="800000"/>
            <a:headEnd/>
            <a:tailEnd/>
          </a:ln>
          <a:effectLst/>
        </p:spPr>
        <p:txBody>
          <a:bodyPr wrap="none">
            <a:spAutoFit/>
          </a:bodyPr>
          <a:lstStyle/>
          <a:p>
            <a:r>
              <a:rPr lang="en-US" altLang="zh-CN">
                <a:solidFill>
                  <a:schemeClr val="tx1">
                    <a:lumMod val="95000"/>
                    <a:lumOff val="5000"/>
                  </a:schemeClr>
                </a:solidFill>
                <a:latin typeface="Courier New" panose="02070309020205020404" pitchFamily="49" charset="0"/>
                <a:cs typeface="Courier New" panose="02070309020205020404" pitchFamily="49" charset="0"/>
              </a:rPr>
              <a:t>G’</a:t>
            </a:r>
          </a:p>
        </p:txBody>
      </p:sp>
    </p:spTree>
    <p:extLst>
      <p:ext uri="{BB962C8B-B14F-4D97-AF65-F5344CB8AC3E}">
        <p14:creationId xmlns:p14="http://schemas.microsoft.com/office/powerpoint/2010/main" val="10866987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5352"/>
                                        </p:tgtEl>
                                        <p:attrNameLst>
                                          <p:attrName>style.visibility</p:attrName>
                                        </p:attrNameLst>
                                      </p:cBhvr>
                                      <p:to>
                                        <p:strVal val="visible"/>
                                      </p:to>
                                    </p:set>
                                    <p:animEffect transition="in" filter="wipe(left)">
                                      <p:cBhvr>
                                        <p:cTn id="7" dur="500"/>
                                        <p:tgtEl>
                                          <p:spTgt spid="69535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mph" presetSubtype="0" fill="hold" grpId="0" nodeType="clickEffect">
                                  <p:stCondLst>
                                    <p:cond delay="0"/>
                                  </p:stCondLst>
                                  <p:childTnLst>
                                    <p:animClr clrSpc="hsl" dir="cw">
                                      <p:cBhvr override="childStyle">
                                        <p:cTn id="11" dur="500" fill="hold"/>
                                        <p:tgtEl>
                                          <p:spTgt spid="695363"/>
                                        </p:tgtEl>
                                        <p:attrNameLst>
                                          <p:attrName>style.color</p:attrName>
                                        </p:attrNameLst>
                                      </p:cBhvr>
                                      <p:by>
                                        <p:hsl h="7200000" s="0" l="0"/>
                                      </p:by>
                                    </p:animClr>
                                    <p:animClr clrSpc="hsl" dir="cw">
                                      <p:cBhvr>
                                        <p:cTn id="12" dur="500" fill="hold"/>
                                        <p:tgtEl>
                                          <p:spTgt spid="695363"/>
                                        </p:tgtEl>
                                        <p:attrNameLst>
                                          <p:attrName>fillcolor</p:attrName>
                                        </p:attrNameLst>
                                      </p:cBhvr>
                                      <p:by>
                                        <p:hsl h="7200000" s="0" l="0"/>
                                      </p:by>
                                    </p:animClr>
                                    <p:animClr clrSpc="hsl" dir="cw">
                                      <p:cBhvr>
                                        <p:cTn id="13" dur="500" fill="hold"/>
                                        <p:tgtEl>
                                          <p:spTgt spid="695363"/>
                                        </p:tgtEl>
                                        <p:attrNameLst>
                                          <p:attrName>stroke.color</p:attrName>
                                        </p:attrNameLst>
                                      </p:cBhvr>
                                      <p:by>
                                        <p:hsl h="7200000" s="0" l="0"/>
                                      </p:by>
                                    </p:animClr>
                                    <p:set>
                                      <p:cBhvr>
                                        <p:cTn id="14" dur="500" fill="hold"/>
                                        <p:tgtEl>
                                          <p:spTgt spid="695363"/>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95351"/>
                                        </p:tgtEl>
                                        <p:attrNameLst>
                                          <p:attrName>style.visibility</p:attrName>
                                        </p:attrNameLst>
                                      </p:cBhvr>
                                      <p:to>
                                        <p:strVal val="visible"/>
                                      </p:to>
                                    </p:set>
                                    <p:animEffect transition="in" filter="wipe(left)">
                                      <p:cBhvr>
                                        <p:cTn id="19" dur="500"/>
                                        <p:tgtEl>
                                          <p:spTgt spid="695351"/>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grpId="0" nodeType="clickEffect">
                                  <p:stCondLst>
                                    <p:cond delay="0"/>
                                  </p:stCondLst>
                                  <p:childTnLst>
                                    <p:animClr clrSpc="hsl" dir="cw">
                                      <p:cBhvr override="childStyle">
                                        <p:cTn id="23" dur="500" fill="hold"/>
                                        <p:tgtEl>
                                          <p:spTgt spid="695365"/>
                                        </p:tgtEl>
                                        <p:attrNameLst>
                                          <p:attrName>style.color</p:attrName>
                                        </p:attrNameLst>
                                      </p:cBhvr>
                                      <p:by>
                                        <p:hsl h="7200000" s="0" l="0"/>
                                      </p:by>
                                    </p:animClr>
                                    <p:animClr clrSpc="hsl" dir="cw">
                                      <p:cBhvr>
                                        <p:cTn id="24" dur="500" fill="hold"/>
                                        <p:tgtEl>
                                          <p:spTgt spid="695365"/>
                                        </p:tgtEl>
                                        <p:attrNameLst>
                                          <p:attrName>fillcolor</p:attrName>
                                        </p:attrNameLst>
                                      </p:cBhvr>
                                      <p:by>
                                        <p:hsl h="7200000" s="0" l="0"/>
                                      </p:by>
                                    </p:animClr>
                                    <p:animClr clrSpc="hsl" dir="cw">
                                      <p:cBhvr>
                                        <p:cTn id="25" dur="500" fill="hold"/>
                                        <p:tgtEl>
                                          <p:spTgt spid="695365"/>
                                        </p:tgtEl>
                                        <p:attrNameLst>
                                          <p:attrName>stroke.color</p:attrName>
                                        </p:attrNameLst>
                                      </p:cBhvr>
                                      <p:by>
                                        <p:hsl h="7200000" s="0" l="0"/>
                                      </p:by>
                                    </p:animClr>
                                    <p:set>
                                      <p:cBhvr>
                                        <p:cTn id="26" dur="500" fill="hold"/>
                                        <p:tgtEl>
                                          <p:spTgt spid="695365"/>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95350"/>
                                        </p:tgtEl>
                                        <p:attrNameLst>
                                          <p:attrName>style.visibility</p:attrName>
                                        </p:attrNameLst>
                                      </p:cBhvr>
                                      <p:to>
                                        <p:strVal val="visible"/>
                                      </p:to>
                                    </p:set>
                                    <p:animEffect transition="in" filter="wipe(left)">
                                      <p:cBhvr>
                                        <p:cTn id="31" dur="500"/>
                                        <p:tgtEl>
                                          <p:spTgt spid="69535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95349"/>
                                        </p:tgtEl>
                                        <p:attrNameLst>
                                          <p:attrName>style.visibility</p:attrName>
                                        </p:attrNameLst>
                                      </p:cBhvr>
                                      <p:to>
                                        <p:strVal val="visible"/>
                                      </p:to>
                                    </p:set>
                                    <p:animEffect transition="in" filter="wipe(left)">
                                      <p:cBhvr>
                                        <p:cTn id="36" dur="500"/>
                                        <p:tgtEl>
                                          <p:spTgt spid="695349"/>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mph" presetSubtype="0" fill="hold" grpId="0" nodeType="clickEffect">
                                  <p:stCondLst>
                                    <p:cond delay="0"/>
                                  </p:stCondLst>
                                  <p:childTnLst>
                                    <p:animClr clrSpc="hsl" dir="cw">
                                      <p:cBhvr override="childStyle">
                                        <p:cTn id="40" dur="500" fill="hold"/>
                                        <p:tgtEl>
                                          <p:spTgt spid="695372"/>
                                        </p:tgtEl>
                                        <p:attrNameLst>
                                          <p:attrName>style.color</p:attrName>
                                        </p:attrNameLst>
                                      </p:cBhvr>
                                      <p:by>
                                        <p:hsl h="7200000" s="0" l="0"/>
                                      </p:by>
                                    </p:animClr>
                                    <p:animClr clrSpc="hsl" dir="cw">
                                      <p:cBhvr>
                                        <p:cTn id="41" dur="500" fill="hold"/>
                                        <p:tgtEl>
                                          <p:spTgt spid="695372"/>
                                        </p:tgtEl>
                                        <p:attrNameLst>
                                          <p:attrName>fillcolor</p:attrName>
                                        </p:attrNameLst>
                                      </p:cBhvr>
                                      <p:by>
                                        <p:hsl h="7200000" s="0" l="0"/>
                                      </p:by>
                                    </p:animClr>
                                    <p:animClr clrSpc="hsl" dir="cw">
                                      <p:cBhvr>
                                        <p:cTn id="42" dur="500" fill="hold"/>
                                        <p:tgtEl>
                                          <p:spTgt spid="695372"/>
                                        </p:tgtEl>
                                        <p:attrNameLst>
                                          <p:attrName>stroke.color</p:attrName>
                                        </p:attrNameLst>
                                      </p:cBhvr>
                                      <p:by>
                                        <p:hsl h="7200000" s="0" l="0"/>
                                      </p:by>
                                    </p:animClr>
                                    <p:set>
                                      <p:cBhvr>
                                        <p:cTn id="43" dur="500" fill="hold"/>
                                        <p:tgtEl>
                                          <p:spTgt spid="695372"/>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95348"/>
                                        </p:tgtEl>
                                        <p:attrNameLst>
                                          <p:attrName>style.visibility</p:attrName>
                                        </p:attrNameLst>
                                      </p:cBhvr>
                                      <p:to>
                                        <p:strVal val="visible"/>
                                      </p:to>
                                    </p:set>
                                    <p:animEffect transition="in" filter="wipe(left)">
                                      <p:cBhvr>
                                        <p:cTn id="48" dur="500"/>
                                        <p:tgtEl>
                                          <p:spTgt spid="69534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95347"/>
                                        </p:tgtEl>
                                        <p:attrNameLst>
                                          <p:attrName>style.visibility</p:attrName>
                                        </p:attrNameLst>
                                      </p:cBhvr>
                                      <p:to>
                                        <p:strVal val="visible"/>
                                      </p:to>
                                    </p:set>
                                    <p:animEffect transition="in" filter="wipe(left)">
                                      <p:cBhvr>
                                        <p:cTn id="53" dur="500"/>
                                        <p:tgtEl>
                                          <p:spTgt spid="695347"/>
                                        </p:tgtEl>
                                      </p:cBhvr>
                                    </p:animEffect>
                                  </p:childTnLst>
                                </p:cTn>
                              </p:par>
                            </p:childTnLst>
                          </p:cTn>
                        </p:par>
                      </p:childTnLst>
                    </p:cTn>
                  </p:par>
                  <p:par>
                    <p:cTn id="54" fill="hold">
                      <p:stCondLst>
                        <p:cond delay="indefinite"/>
                      </p:stCondLst>
                      <p:childTnLst>
                        <p:par>
                          <p:cTn id="55" fill="hold">
                            <p:stCondLst>
                              <p:cond delay="0"/>
                            </p:stCondLst>
                            <p:childTnLst>
                              <p:par>
                                <p:cTn id="56" presetID="21" presetClass="emph" presetSubtype="0" fill="hold" grpId="0" nodeType="clickEffect">
                                  <p:stCondLst>
                                    <p:cond delay="0"/>
                                  </p:stCondLst>
                                  <p:childTnLst>
                                    <p:animClr clrSpc="hsl" dir="cw">
                                      <p:cBhvr override="childStyle">
                                        <p:cTn id="57" dur="500" fill="hold"/>
                                        <p:tgtEl>
                                          <p:spTgt spid="695377"/>
                                        </p:tgtEl>
                                        <p:attrNameLst>
                                          <p:attrName>style.color</p:attrName>
                                        </p:attrNameLst>
                                      </p:cBhvr>
                                      <p:by>
                                        <p:hsl h="7200000" s="0" l="0"/>
                                      </p:by>
                                    </p:animClr>
                                    <p:animClr clrSpc="hsl" dir="cw">
                                      <p:cBhvr>
                                        <p:cTn id="58" dur="500" fill="hold"/>
                                        <p:tgtEl>
                                          <p:spTgt spid="695377"/>
                                        </p:tgtEl>
                                        <p:attrNameLst>
                                          <p:attrName>fillcolor</p:attrName>
                                        </p:attrNameLst>
                                      </p:cBhvr>
                                      <p:by>
                                        <p:hsl h="7200000" s="0" l="0"/>
                                      </p:by>
                                    </p:animClr>
                                    <p:animClr clrSpc="hsl" dir="cw">
                                      <p:cBhvr>
                                        <p:cTn id="59" dur="500" fill="hold"/>
                                        <p:tgtEl>
                                          <p:spTgt spid="695377"/>
                                        </p:tgtEl>
                                        <p:attrNameLst>
                                          <p:attrName>stroke.color</p:attrName>
                                        </p:attrNameLst>
                                      </p:cBhvr>
                                      <p:by>
                                        <p:hsl h="7200000" s="0" l="0"/>
                                      </p:by>
                                    </p:animClr>
                                    <p:set>
                                      <p:cBhvr>
                                        <p:cTn id="60" dur="500" fill="hold"/>
                                        <p:tgtEl>
                                          <p:spTgt spid="695377"/>
                                        </p:tgtEl>
                                        <p:attrNameLst>
                                          <p:attrName>fill.type</p:attrName>
                                        </p:attrNameLst>
                                      </p:cBhvr>
                                      <p:to>
                                        <p:strVal val="solid"/>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695346"/>
                                        </p:tgtEl>
                                        <p:attrNameLst>
                                          <p:attrName>style.visibility</p:attrName>
                                        </p:attrNameLst>
                                      </p:cBhvr>
                                      <p:to>
                                        <p:strVal val="visible"/>
                                      </p:to>
                                    </p:set>
                                    <p:animEffect transition="in" filter="wipe(left)">
                                      <p:cBhvr>
                                        <p:cTn id="65" dur="500"/>
                                        <p:tgtEl>
                                          <p:spTgt spid="69534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695345"/>
                                        </p:tgtEl>
                                        <p:attrNameLst>
                                          <p:attrName>style.visibility</p:attrName>
                                        </p:attrNameLst>
                                      </p:cBhvr>
                                      <p:to>
                                        <p:strVal val="visible"/>
                                      </p:to>
                                    </p:set>
                                    <p:animEffect transition="in" filter="wipe(left)">
                                      <p:cBhvr>
                                        <p:cTn id="70" dur="500"/>
                                        <p:tgtEl>
                                          <p:spTgt spid="695345"/>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mph" presetSubtype="0" fill="hold" grpId="0" nodeType="clickEffect">
                                  <p:stCondLst>
                                    <p:cond delay="0"/>
                                  </p:stCondLst>
                                  <p:childTnLst>
                                    <p:animClr clrSpc="hsl" dir="cw">
                                      <p:cBhvr override="childStyle">
                                        <p:cTn id="74" dur="500" fill="hold"/>
                                        <p:tgtEl>
                                          <p:spTgt spid="695382"/>
                                        </p:tgtEl>
                                        <p:attrNameLst>
                                          <p:attrName>style.color</p:attrName>
                                        </p:attrNameLst>
                                      </p:cBhvr>
                                      <p:by>
                                        <p:hsl h="7200000" s="0" l="0"/>
                                      </p:by>
                                    </p:animClr>
                                    <p:animClr clrSpc="hsl" dir="cw">
                                      <p:cBhvr>
                                        <p:cTn id="75" dur="500" fill="hold"/>
                                        <p:tgtEl>
                                          <p:spTgt spid="695382"/>
                                        </p:tgtEl>
                                        <p:attrNameLst>
                                          <p:attrName>fillcolor</p:attrName>
                                        </p:attrNameLst>
                                      </p:cBhvr>
                                      <p:by>
                                        <p:hsl h="7200000" s="0" l="0"/>
                                      </p:by>
                                    </p:animClr>
                                    <p:animClr clrSpc="hsl" dir="cw">
                                      <p:cBhvr>
                                        <p:cTn id="76" dur="500" fill="hold"/>
                                        <p:tgtEl>
                                          <p:spTgt spid="695382"/>
                                        </p:tgtEl>
                                        <p:attrNameLst>
                                          <p:attrName>stroke.color</p:attrName>
                                        </p:attrNameLst>
                                      </p:cBhvr>
                                      <p:by>
                                        <p:hsl h="7200000" s="0" l="0"/>
                                      </p:by>
                                    </p:animClr>
                                    <p:set>
                                      <p:cBhvr>
                                        <p:cTn id="77" dur="500" fill="hold"/>
                                        <p:tgtEl>
                                          <p:spTgt spid="695382"/>
                                        </p:tgtEl>
                                        <p:attrNameLst>
                                          <p:attrName>fill.type</p:attrName>
                                        </p:attrNameLst>
                                      </p:cBhvr>
                                      <p:to>
                                        <p:strVal val="solid"/>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95344"/>
                                        </p:tgtEl>
                                        <p:attrNameLst>
                                          <p:attrName>style.visibility</p:attrName>
                                        </p:attrNameLst>
                                      </p:cBhvr>
                                      <p:to>
                                        <p:strVal val="visible"/>
                                      </p:to>
                                    </p:set>
                                    <p:animEffect transition="in" filter="wipe(left)">
                                      <p:cBhvr>
                                        <p:cTn id="82" dur="500"/>
                                        <p:tgtEl>
                                          <p:spTgt spid="695344"/>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mph" presetSubtype="0" fill="hold" grpId="0" nodeType="clickEffect">
                                  <p:stCondLst>
                                    <p:cond delay="0"/>
                                  </p:stCondLst>
                                  <p:childTnLst>
                                    <p:animClr clrSpc="hsl" dir="cw">
                                      <p:cBhvr override="childStyle">
                                        <p:cTn id="86" dur="500" fill="hold"/>
                                        <p:tgtEl>
                                          <p:spTgt spid="695387"/>
                                        </p:tgtEl>
                                        <p:attrNameLst>
                                          <p:attrName>style.color</p:attrName>
                                        </p:attrNameLst>
                                      </p:cBhvr>
                                      <p:by>
                                        <p:hsl h="7200000" s="0" l="0"/>
                                      </p:by>
                                    </p:animClr>
                                    <p:animClr clrSpc="hsl" dir="cw">
                                      <p:cBhvr>
                                        <p:cTn id="87" dur="500" fill="hold"/>
                                        <p:tgtEl>
                                          <p:spTgt spid="695387"/>
                                        </p:tgtEl>
                                        <p:attrNameLst>
                                          <p:attrName>fillcolor</p:attrName>
                                        </p:attrNameLst>
                                      </p:cBhvr>
                                      <p:by>
                                        <p:hsl h="7200000" s="0" l="0"/>
                                      </p:by>
                                    </p:animClr>
                                    <p:animClr clrSpc="hsl" dir="cw">
                                      <p:cBhvr>
                                        <p:cTn id="88" dur="500" fill="hold"/>
                                        <p:tgtEl>
                                          <p:spTgt spid="695387"/>
                                        </p:tgtEl>
                                        <p:attrNameLst>
                                          <p:attrName>stroke.color</p:attrName>
                                        </p:attrNameLst>
                                      </p:cBhvr>
                                      <p:by>
                                        <p:hsl h="7200000" s="0" l="0"/>
                                      </p:by>
                                    </p:animClr>
                                    <p:set>
                                      <p:cBhvr>
                                        <p:cTn id="89" dur="500" fill="hold"/>
                                        <p:tgtEl>
                                          <p:spTgt spid="695387"/>
                                        </p:tgtEl>
                                        <p:attrNameLst>
                                          <p:attrName>fill.type</p:attrName>
                                        </p:attrNameLst>
                                      </p:cBhvr>
                                      <p:to>
                                        <p:strVal val="solid"/>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695343"/>
                                        </p:tgtEl>
                                        <p:attrNameLst>
                                          <p:attrName>style.visibility</p:attrName>
                                        </p:attrNameLst>
                                      </p:cBhvr>
                                      <p:to>
                                        <p:strVal val="visible"/>
                                      </p:to>
                                    </p:set>
                                    <p:animEffect transition="in" filter="wipe(left)">
                                      <p:cBhvr>
                                        <p:cTn id="94" dur="500"/>
                                        <p:tgtEl>
                                          <p:spTgt spid="695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343" grpId="0" autoUpdateAnimBg="0"/>
      <p:bldP spid="695344" grpId="0" autoUpdateAnimBg="0"/>
      <p:bldP spid="695345" grpId="0" autoUpdateAnimBg="0"/>
      <p:bldP spid="695346" grpId="0" autoUpdateAnimBg="0"/>
      <p:bldP spid="695347" grpId="0" autoUpdateAnimBg="0"/>
      <p:bldP spid="695348" grpId="0" autoUpdateAnimBg="0"/>
      <p:bldP spid="695349" grpId="0" autoUpdateAnimBg="0"/>
      <p:bldP spid="695350" grpId="0" autoUpdateAnimBg="0"/>
      <p:bldP spid="695351" grpId="0" autoUpdateAnimBg="0"/>
      <p:bldP spid="695363" grpId="0" animBg="1"/>
      <p:bldP spid="695365" grpId="0" animBg="1"/>
      <p:bldP spid="695372" grpId="0" animBg="1"/>
      <p:bldP spid="695377" grpId="0" animBg="1"/>
      <p:bldP spid="695382" grpId="0" animBg="1"/>
      <p:bldP spid="69538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FE6D9F50-D0C4-46FC-A36D-A49CE34BCDD4}"/>
              </a:ext>
            </a:extLst>
          </p:cNvPr>
          <p:cNvSpPr>
            <a:spLocks noGrp="1"/>
          </p:cNvSpPr>
          <p:nvPr>
            <p:ph type="title"/>
          </p:nvPr>
        </p:nvSpPr>
        <p:spPr/>
        <p:txBody>
          <a:bodyPr/>
          <a:lstStyle/>
          <a:p>
            <a:r>
              <a:rPr lang="zh-CN" altLang="en-US" dirty="0"/>
              <a:t>循环优化</a:t>
            </a:r>
          </a:p>
        </p:txBody>
      </p:sp>
      <p:sp>
        <p:nvSpPr>
          <p:cNvPr id="7" name="文本占位符 6">
            <a:extLst>
              <a:ext uri="{FF2B5EF4-FFF2-40B4-BE49-F238E27FC236}">
                <a16:creationId xmlns:a16="http://schemas.microsoft.com/office/drawing/2014/main" id="{BDD265F8-3E59-495F-B137-DF01C1A50A60}"/>
              </a:ext>
            </a:extLst>
          </p:cNvPr>
          <p:cNvSpPr>
            <a:spLocks noGrp="1"/>
          </p:cNvSpPr>
          <p:nvPr>
            <p:ph type="body" idx="1"/>
          </p:nvPr>
        </p:nvSpPr>
        <p:spPr/>
        <p:txBody>
          <a:bodyPr/>
          <a:lstStyle/>
          <a:p>
            <a:endParaRPr lang="zh-CN" altLang="en-US"/>
          </a:p>
        </p:txBody>
      </p:sp>
      <p:sp>
        <p:nvSpPr>
          <p:cNvPr id="4" name="页脚占位符 3">
            <a:extLst>
              <a:ext uri="{FF2B5EF4-FFF2-40B4-BE49-F238E27FC236}">
                <a16:creationId xmlns:a16="http://schemas.microsoft.com/office/drawing/2014/main" id="{6CD1739B-A3D3-40C7-A780-9CF9620F92B2}"/>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dirty="0"/>
          </a:p>
        </p:txBody>
      </p:sp>
      <p:sp>
        <p:nvSpPr>
          <p:cNvPr id="5" name="灯片编号占位符 4">
            <a:extLst>
              <a:ext uri="{FF2B5EF4-FFF2-40B4-BE49-F238E27FC236}">
                <a16:creationId xmlns:a16="http://schemas.microsoft.com/office/drawing/2014/main" id="{5E17FEF7-F020-4793-B3E7-EC8470F94326}"/>
              </a:ext>
            </a:extLst>
          </p:cNvPr>
          <p:cNvSpPr>
            <a:spLocks noGrp="1"/>
          </p:cNvSpPr>
          <p:nvPr>
            <p:ph type="sldNum" sz="quarter" idx="12"/>
          </p:nvPr>
        </p:nvSpPr>
        <p:spPr/>
        <p:txBody>
          <a:bodyPr/>
          <a:lstStyle/>
          <a:p>
            <a:pPr>
              <a:defRPr/>
            </a:pPr>
            <a:fld id="{B5560236-5FD0-42E7-89CF-9E3F8282410C}" type="slidenum">
              <a:rPr lang="en-US" altLang="zh-CN" smtClean="0"/>
              <a:pPr>
                <a:defRPr/>
              </a:pPr>
              <a:t>71</a:t>
            </a:fld>
            <a:endParaRPr lang="en-US" altLang="zh-CN"/>
          </a:p>
        </p:txBody>
      </p:sp>
    </p:spTree>
    <p:extLst>
      <p:ext uri="{BB962C8B-B14F-4D97-AF65-F5344CB8AC3E}">
        <p14:creationId xmlns:p14="http://schemas.microsoft.com/office/powerpoint/2010/main" val="28204366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r>
              <a:rPr lang="zh-CN" altLang="en-US" dirty="0"/>
              <a:t>循环优化</a:t>
            </a:r>
          </a:p>
        </p:txBody>
      </p:sp>
      <p:graphicFrame>
        <p:nvGraphicFramePr>
          <p:cNvPr id="2" name="内容占位符 1">
            <a:extLst>
              <a:ext uri="{FF2B5EF4-FFF2-40B4-BE49-F238E27FC236}">
                <a16:creationId xmlns:a16="http://schemas.microsoft.com/office/drawing/2014/main" id="{9ACCFCCF-AFF8-4718-82A2-6095479E4948}"/>
              </a:ext>
            </a:extLst>
          </p:cNvPr>
          <p:cNvGraphicFramePr>
            <a:graphicFrameLocks noGrp="1"/>
          </p:cNvGraphicFramePr>
          <p:nvPr>
            <p:ph idx="1"/>
            <p:extLst>
              <p:ext uri="{D42A27DB-BD31-4B8C-83A1-F6EECF244321}">
                <p14:modId xmlns:p14="http://schemas.microsoft.com/office/powerpoint/2010/main" val="827343052"/>
              </p:ext>
            </p:extLst>
          </p:nvPr>
        </p:nvGraphicFramePr>
        <p:xfrm>
          <a:off x="827088" y="1503363"/>
          <a:ext cx="7480300" cy="4588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 name="灯片编号占位符 5"/>
          <p:cNvSpPr>
            <a:spLocks noGrp="1"/>
          </p:cNvSpPr>
          <p:nvPr>
            <p:ph type="sldNum" sz="quarter" idx="12"/>
          </p:nvPr>
        </p:nvSpPr>
        <p:spPr/>
        <p:txBody>
          <a:bodyPr/>
          <a:lstStyle/>
          <a:p>
            <a:fld id="{A69128F9-B9BF-43DF-B159-C2D3305EA5A1}" type="slidenum">
              <a:rPr lang="en-US" altLang="zh-CN"/>
              <a:pPr/>
              <a:t>72</a:t>
            </a:fld>
            <a:endParaRPr lang="en-US" altLang="zh-CN"/>
          </a:p>
        </p:txBody>
      </p:sp>
    </p:spTree>
    <p:extLst>
      <p:ext uri="{BB962C8B-B14F-4D97-AF65-F5344CB8AC3E}">
        <p14:creationId xmlns:p14="http://schemas.microsoft.com/office/powerpoint/2010/main" val="21704427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lstStyle/>
          <a:p>
            <a:r>
              <a:rPr lang="zh-CN" altLang="en-US"/>
              <a:t>基本块的变换</a:t>
            </a:r>
          </a:p>
        </p:txBody>
      </p:sp>
      <p:sp>
        <p:nvSpPr>
          <p:cNvPr id="673795" name="Rectangle 3"/>
          <p:cNvSpPr>
            <a:spLocks noGrp="1" noChangeArrowheads="1"/>
          </p:cNvSpPr>
          <p:nvPr>
            <p:ph idx="1"/>
          </p:nvPr>
        </p:nvSpPr>
        <p:spPr/>
        <p:txBody>
          <a:bodyPr/>
          <a:lstStyle/>
          <a:p>
            <a:r>
              <a:rPr lang="zh-CN" altLang="en-US" dirty="0"/>
              <a:t>变换条件</a:t>
            </a:r>
          </a:p>
          <a:p>
            <a:pPr lvl="1"/>
            <a:r>
              <a:rPr lang="zh-CN" altLang="en-US" dirty="0"/>
              <a:t>变换必须是等价的</a:t>
            </a:r>
          </a:p>
          <a:p>
            <a:r>
              <a:rPr lang="zh-CN" altLang="en-US" dirty="0"/>
              <a:t>基本块的变换通常有两类</a:t>
            </a:r>
          </a:p>
          <a:p>
            <a:pPr lvl="1"/>
            <a:r>
              <a:rPr lang="zh-CN" altLang="en-US" dirty="0">
                <a:solidFill>
                  <a:srgbClr val="FF0000"/>
                </a:solidFill>
                <a:effectLst>
                  <a:outerShdw blurRad="38100" dist="38100" dir="2700000" algn="tl">
                    <a:srgbClr val="000000"/>
                  </a:outerShdw>
                </a:effectLst>
                <a:latin typeface="黑体" pitchFamily="2" charset="-122"/>
                <a:ea typeface="黑体" pitchFamily="2" charset="-122"/>
              </a:rPr>
              <a:t>保结构的变换</a:t>
            </a:r>
            <a:r>
              <a:rPr lang="zh-CN" altLang="en-US" dirty="0">
                <a:solidFill>
                  <a:srgbClr val="FF0000"/>
                </a:solidFill>
              </a:rPr>
              <a:t>　</a:t>
            </a:r>
            <a:r>
              <a:rPr lang="zh-CN" altLang="en-US" dirty="0"/>
              <a:t>删除公共子表达式、删除无用代码、重新命名临时变量、交换语句次序</a:t>
            </a:r>
          </a:p>
          <a:p>
            <a:pPr lvl="1"/>
            <a:r>
              <a:rPr lang="zh-CN" altLang="en-US" dirty="0">
                <a:solidFill>
                  <a:srgbClr val="FF0000"/>
                </a:solidFill>
                <a:effectLst>
                  <a:outerShdw blurRad="38100" dist="38100" dir="2700000" algn="tl">
                    <a:srgbClr val="000000"/>
                  </a:outerShdw>
                </a:effectLst>
                <a:latin typeface="黑体" pitchFamily="2" charset="-122"/>
                <a:ea typeface="黑体" pitchFamily="2" charset="-122"/>
              </a:rPr>
              <a:t>代数变换</a:t>
            </a:r>
            <a:r>
              <a:rPr lang="zh-CN" altLang="en-US" dirty="0"/>
              <a:t>　把基本块计算的表达式集合变换成代数等价的集合。目的是简化表达式或者用较快运算代替较慢运算</a:t>
            </a:r>
          </a:p>
        </p:txBody>
      </p:sp>
      <p:sp>
        <p:nvSpPr>
          <p:cNvPr id="5"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 name="灯片编号占位符 5"/>
          <p:cNvSpPr>
            <a:spLocks noGrp="1"/>
          </p:cNvSpPr>
          <p:nvPr>
            <p:ph type="sldNum" sz="quarter" idx="12"/>
          </p:nvPr>
        </p:nvSpPr>
        <p:spPr/>
        <p:txBody>
          <a:bodyPr/>
          <a:lstStyle/>
          <a:p>
            <a:fld id="{2E15350A-F850-4FCB-ADA9-D9781295634B}" type="slidenum">
              <a:rPr lang="en-US" altLang="zh-CN"/>
              <a:pPr/>
              <a:t>73</a:t>
            </a:fld>
            <a:endParaRPr lang="en-US" altLang="zh-CN"/>
          </a:p>
        </p:txBody>
      </p:sp>
    </p:spTree>
    <p:extLst>
      <p:ext uri="{BB962C8B-B14F-4D97-AF65-F5344CB8AC3E}">
        <p14:creationId xmlns:p14="http://schemas.microsoft.com/office/powerpoint/2010/main" val="2320110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normAutofit/>
          </a:bodyPr>
          <a:lstStyle/>
          <a:p>
            <a:r>
              <a:rPr lang="zh-CN" altLang="en-US" sz="3200" dirty="0"/>
              <a:t>循环优化</a:t>
            </a:r>
            <a:r>
              <a:rPr lang="en-US" altLang="zh-CN" sz="3200" dirty="0"/>
              <a:t>——</a:t>
            </a:r>
            <a:r>
              <a:rPr lang="zh-CN" altLang="en-US" sz="3200" dirty="0"/>
              <a:t>代码外提举例</a:t>
            </a:r>
          </a:p>
        </p:txBody>
      </p:sp>
      <p:sp>
        <p:nvSpPr>
          <p:cNvPr id="47"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48" name="灯片编号占位符 5"/>
          <p:cNvSpPr>
            <a:spLocks noGrp="1"/>
          </p:cNvSpPr>
          <p:nvPr>
            <p:ph type="sldNum" sz="quarter" idx="12"/>
          </p:nvPr>
        </p:nvSpPr>
        <p:spPr/>
        <p:txBody>
          <a:bodyPr/>
          <a:lstStyle/>
          <a:p>
            <a:fld id="{6E42A515-FEB6-4CCF-A741-F2EA4489769F}" type="slidenum">
              <a:rPr lang="en-US" altLang="zh-CN" smtClean="0"/>
              <a:pPr/>
              <a:t>74</a:t>
            </a:fld>
            <a:endParaRPr lang="en-US" altLang="zh-CN"/>
          </a:p>
        </p:txBody>
      </p:sp>
      <p:cxnSp>
        <p:nvCxnSpPr>
          <p:cNvPr id="668710" name="AutoShape 38"/>
          <p:cNvCxnSpPr>
            <a:cxnSpLocks noChangeShapeType="1"/>
            <a:stCxn id="18" idx="2"/>
            <a:endCxn id="20" idx="0"/>
          </p:cNvCxnSpPr>
          <p:nvPr/>
        </p:nvCxnSpPr>
        <p:spPr bwMode="auto">
          <a:xfrm>
            <a:off x="6300032" y="3065308"/>
            <a:ext cx="0" cy="507708"/>
          </a:xfrm>
          <a:prstGeom prst="straightConnector1">
            <a:avLst/>
          </a:prstGeom>
          <a:noFill/>
          <a:ln w="12700">
            <a:solidFill>
              <a:schemeClr val="tx1"/>
            </a:solidFill>
            <a:round/>
            <a:headEnd/>
            <a:tailEnd type="triangle" w="med" len="med"/>
          </a:ln>
          <a:effectLst/>
        </p:spPr>
      </p:cxnSp>
      <p:cxnSp>
        <p:nvCxnSpPr>
          <p:cNvPr id="668711" name="AutoShape 39"/>
          <p:cNvCxnSpPr>
            <a:cxnSpLocks noChangeShapeType="1"/>
            <a:stCxn id="20" idx="2"/>
            <a:endCxn id="27" idx="1"/>
          </p:cNvCxnSpPr>
          <p:nvPr/>
        </p:nvCxnSpPr>
        <p:spPr bwMode="auto">
          <a:xfrm rot="5400000" flipH="1" flipV="1">
            <a:off x="5333750" y="4276025"/>
            <a:ext cx="1939672" cy="7109"/>
          </a:xfrm>
          <a:prstGeom prst="bentConnector4">
            <a:avLst>
              <a:gd name="adj1" fmla="val -11785"/>
              <a:gd name="adj2" fmla="val -23471656"/>
            </a:avLst>
          </a:prstGeom>
          <a:noFill/>
          <a:ln w="12700">
            <a:solidFill>
              <a:schemeClr val="tx1"/>
            </a:solidFill>
            <a:miter lim="800000"/>
            <a:headEnd/>
            <a:tailEnd type="triangle" w="med" len="med"/>
          </a:ln>
          <a:effectLst/>
        </p:spPr>
      </p:cxnSp>
      <p:sp>
        <p:nvSpPr>
          <p:cNvPr id="668715" name="Rectangle 43"/>
          <p:cNvSpPr>
            <a:spLocks noChangeArrowheads="1"/>
          </p:cNvSpPr>
          <p:nvPr/>
        </p:nvSpPr>
        <p:spPr bwMode="auto">
          <a:xfrm>
            <a:off x="611882" y="1628427"/>
            <a:ext cx="4175125" cy="3960813"/>
          </a:xfrm>
          <a:prstGeom prst="rect">
            <a:avLst/>
          </a:prstGeom>
          <a:noFill/>
          <a:ln w="9525">
            <a:noFill/>
            <a:miter lim="800000"/>
            <a:headEnd/>
            <a:tailEnd/>
          </a:ln>
          <a:effectLst/>
        </p:spPr>
        <p:txBody>
          <a:bodyPr/>
          <a:lstStyle/>
          <a:p>
            <a:pPr marL="742950" lvl="1" indent="-285750" algn="l">
              <a:lnSpc>
                <a:spcPct val="90000"/>
              </a:lnSpc>
              <a:spcBef>
                <a:spcPct val="20000"/>
              </a:spcBef>
              <a:buFontTx/>
              <a:buBlip>
                <a:blip r:embed="rId2"/>
              </a:buBlip>
            </a:pPr>
            <a:endParaRPr lang="zh-CN" altLang="en-US" sz="2400"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endParaRPr>
          </a:p>
        </p:txBody>
      </p:sp>
      <p:sp>
        <p:nvSpPr>
          <p:cNvPr id="27" name="矩形 26"/>
          <p:cNvSpPr/>
          <p:nvPr/>
        </p:nvSpPr>
        <p:spPr>
          <a:xfrm>
            <a:off x="6307141" y="3165728"/>
            <a:ext cx="64715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4" name="Group 3"/>
          <p:cNvGraphicFramePr>
            <a:graphicFrameLocks noGrp="1"/>
          </p:cNvGraphicFramePr>
          <p:nvPr>
            <p:extLst>
              <p:ext uri="{D42A27DB-BD31-4B8C-83A1-F6EECF244321}">
                <p14:modId xmlns:p14="http://schemas.microsoft.com/office/powerpoint/2010/main" val="2701529608"/>
              </p:ext>
            </p:extLst>
          </p:nvPr>
        </p:nvGraphicFramePr>
        <p:xfrm>
          <a:off x="1115936" y="1916125"/>
          <a:ext cx="2880000" cy="335280"/>
        </p:xfrm>
        <a:graphic>
          <a:graphicData uri="http://schemas.openxmlformats.org/drawingml/2006/table">
            <a:tbl>
              <a:tblPr/>
              <a:tblGrid>
                <a:gridCol w="454736">
                  <a:extLst>
                    <a:ext uri="{9D8B030D-6E8A-4147-A177-3AD203B41FA5}">
                      <a16:colId xmlns:a16="http://schemas.microsoft.com/office/drawing/2014/main" val="20000"/>
                    </a:ext>
                  </a:extLst>
                </a:gridCol>
                <a:gridCol w="2425264">
                  <a:extLst>
                    <a:ext uri="{9D8B030D-6E8A-4147-A177-3AD203B41FA5}">
                      <a16:colId xmlns:a16="http://schemas.microsoft.com/office/drawing/2014/main" val="20001"/>
                    </a:ext>
                  </a:extLst>
                </a:gridCol>
              </a:tblGrid>
              <a:tr h="266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i:=1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5" name="Group 43"/>
          <p:cNvGraphicFramePr>
            <a:graphicFrameLocks noGrp="1"/>
          </p:cNvGraphicFramePr>
          <p:nvPr>
            <p:extLst>
              <p:ext uri="{D42A27DB-BD31-4B8C-83A1-F6EECF244321}">
                <p14:modId xmlns:p14="http://schemas.microsoft.com/office/powerpoint/2010/main" val="2537105239"/>
              </p:ext>
            </p:extLst>
          </p:nvPr>
        </p:nvGraphicFramePr>
        <p:xfrm>
          <a:off x="1115936" y="2730028"/>
          <a:ext cx="2880000" cy="2011680"/>
        </p:xfrm>
        <a:graphic>
          <a:graphicData uri="http://schemas.openxmlformats.org/drawingml/2006/table">
            <a:tbl>
              <a:tblPr/>
              <a:tblGrid>
                <a:gridCol w="454736">
                  <a:extLst>
                    <a:ext uri="{9D8B030D-6E8A-4147-A177-3AD203B41FA5}">
                      <a16:colId xmlns:a16="http://schemas.microsoft.com/office/drawing/2014/main" val="20000"/>
                    </a:ext>
                  </a:extLst>
                </a:gridCol>
                <a:gridCol w="2425264">
                  <a:extLst>
                    <a:ext uri="{9D8B030D-6E8A-4147-A177-3AD203B41FA5}">
                      <a16:colId xmlns:a16="http://schemas.microsoft.com/office/drawing/2014/main" val="20001"/>
                    </a:ext>
                  </a:extLst>
                </a:gridCol>
              </a:tblGrid>
              <a:tr h="2190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T</a:t>
                      </a:r>
                      <a:r>
                        <a:rPr kumimoji="0" lang="en-US" altLang="zh-CN" sz="1600" b="1" i="0" u="none" strike="noStrike" cap="none" normalizeH="0" baseline="-25000" dirty="0">
                          <a:ln>
                            <a:noFill/>
                          </a:ln>
                          <a:solidFill>
                            <a:schemeClr val="tx1"/>
                          </a:solidFill>
                          <a:effectLst/>
                          <a:latin typeface="Courier New" pitchFamily="49" charset="0"/>
                          <a:ea typeface="楷体_GB2312" pitchFamily="49" charset="-122"/>
                        </a:rPr>
                        <a:t>1</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:=b*c</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2190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T</a:t>
                      </a:r>
                      <a:r>
                        <a:rPr kumimoji="0" lang="en-US" altLang="zh-CN" sz="1600" b="1" i="0" u="none" strike="noStrike" cap="none" normalizeH="0" baseline="-25000" dirty="0">
                          <a:ln>
                            <a:noFill/>
                          </a:ln>
                          <a:solidFill>
                            <a:schemeClr val="tx1"/>
                          </a:solidFill>
                          <a:effectLst/>
                          <a:latin typeface="Courier New" pitchFamily="49" charset="0"/>
                          <a:ea typeface="楷体_GB2312" pitchFamily="49" charset="-122"/>
                        </a:rPr>
                        <a:t>2</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:=T</a:t>
                      </a:r>
                      <a:r>
                        <a:rPr kumimoji="0" lang="en-US" altLang="zh-CN" sz="1600" b="1" i="0" u="none" strike="noStrike" cap="none" normalizeH="0" baseline="-25000" dirty="0">
                          <a:ln>
                            <a:noFill/>
                          </a:ln>
                          <a:solidFill>
                            <a:schemeClr val="tx1"/>
                          </a:solidFill>
                          <a:effectLst/>
                          <a:latin typeface="Courier New" pitchFamily="49" charset="0"/>
                          <a:ea typeface="楷体_GB2312" pitchFamily="49" charset="-122"/>
                        </a:rPr>
                        <a:t>1</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i</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2190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T</a:t>
                      </a:r>
                      <a:r>
                        <a:rPr kumimoji="0" lang="en-US" altLang="zh-CN" sz="1600" b="1" i="0" u="none" strike="noStrike" cap="none" normalizeH="0" baseline="-25000" dirty="0">
                          <a:ln>
                            <a:noFill/>
                          </a:ln>
                          <a:solidFill>
                            <a:schemeClr val="tx1"/>
                          </a:solidFill>
                          <a:effectLst/>
                          <a:latin typeface="Courier New" pitchFamily="49" charset="0"/>
                          <a:ea typeface="楷体_GB2312" pitchFamily="49" charset="-122"/>
                        </a:rPr>
                        <a:t>3</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:=T</a:t>
                      </a:r>
                      <a:r>
                        <a:rPr kumimoji="0" lang="en-US" altLang="zh-CN" sz="1600" b="1" i="0" u="none" strike="noStrike" cap="none" normalizeH="0" baseline="-25000" dirty="0">
                          <a:ln>
                            <a:noFill/>
                          </a:ln>
                          <a:solidFill>
                            <a:schemeClr val="tx1"/>
                          </a:solidFill>
                          <a:effectLst/>
                          <a:latin typeface="Courier New" pitchFamily="49" charset="0"/>
                          <a:ea typeface="楷体_GB2312" pitchFamily="49" charset="-122"/>
                        </a:rPr>
                        <a:t>2</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+d</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190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a[</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i</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]:=T</a:t>
                      </a:r>
                      <a:r>
                        <a:rPr kumimoji="0" lang="en-US" altLang="zh-CN" sz="1600" b="1" i="0" u="none" strike="noStrike" cap="none" normalizeH="0" baseline="-25000" dirty="0">
                          <a:ln>
                            <a:noFill/>
                          </a:ln>
                          <a:solidFill>
                            <a:schemeClr val="tx1"/>
                          </a:solidFill>
                          <a:effectLst/>
                          <a:latin typeface="Courier New" pitchFamily="49" charset="0"/>
                          <a:ea typeface="楷体_GB2312" pitchFamily="49" charset="-122"/>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190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(6)</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i:=i+1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604937870"/>
                  </a:ext>
                </a:extLst>
              </a:tr>
              <a:tr h="2190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(7)</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if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i</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&lt;=100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goto</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 (2)</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6" name="Text Box 69"/>
          <p:cNvSpPr txBox="1">
            <a:spLocks noChangeArrowheads="1"/>
          </p:cNvSpPr>
          <p:nvPr/>
        </p:nvSpPr>
        <p:spPr bwMode="auto">
          <a:xfrm>
            <a:off x="459828" y="1916125"/>
            <a:ext cx="434975" cy="396875"/>
          </a:xfrm>
          <a:prstGeom prst="rect">
            <a:avLst/>
          </a:prstGeom>
          <a:noFill/>
          <a:ln w="19050" algn="ctr">
            <a:noFill/>
            <a:miter lim="800000"/>
            <a:headEnd/>
            <a:tailEnd/>
          </a:ln>
          <a:effectLst/>
        </p:spPr>
        <p:txBody>
          <a:bodyPr wrap="none">
            <a:spAutoFit/>
          </a:bodyPr>
          <a:lstStyle/>
          <a:p>
            <a:r>
              <a:rPr lang="en-US" altLang="zh-CN"/>
              <a:t>B</a:t>
            </a:r>
            <a:r>
              <a:rPr lang="en-US" altLang="zh-CN" baseline="-25000"/>
              <a:t>1</a:t>
            </a:r>
          </a:p>
        </p:txBody>
      </p:sp>
      <p:sp>
        <p:nvSpPr>
          <p:cNvPr id="49" name="Text Box 70"/>
          <p:cNvSpPr txBox="1">
            <a:spLocks noChangeArrowheads="1"/>
          </p:cNvSpPr>
          <p:nvPr/>
        </p:nvSpPr>
        <p:spPr bwMode="auto">
          <a:xfrm>
            <a:off x="459878" y="3500301"/>
            <a:ext cx="434975" cy="396875"/>
          </a:xfrm>
          <a:prstGeom prst="rect">
            <a:avLst/>
          </a:prstGeom>
          <a:noFill/>
          <a:ln w="19050" algn="ctr">
            <a:noFill/>
            <a:miter lim="800000"/>
            <a:headEnd/>
            <a:tailEnd/>
          </a:ln>
          <a:effectLst/>
        </p:spPr>
        <p:txBody>
          <a:bodyPr wrap="none">
            <a:spAutoFit/>
          </a:bodyPr>
          <a:lstStyle/>
          <a:p>
            <a:r>
              <a:rPr lang="en-US" altLang="zh-CN" dirty="0"/>
              <a:t>B</a:t>
            </a:r>
            <a:r>
              <a:rPr lang="en-US" altLang="zh-CN" baseline="-25000" dirty="0"/>
              <a:t>2</a:t>
            </a:r>
          </a:p>
        </p:txBody>
      </p:sp>
      <p:graphicFrame>
        <p:nvGraphicFramePr>
          <p:cNvPr id="17" name="Group 3">
            <a:extLst>
              <a:ext uri="{FF2B5EF4-FFF2-40B4-BE49-F238E27FC236}">
                <a16:creationId xmlns:a16="http://schemas.microsoft.com/office/drawing/2014/main" id="{2F01EEEB-3CA7-4C00-A417-475A35900AD7}"/>
              </a:ext>
            </a:extLst>
          </p:cNvPr>
          <p:cNvGraphicFramePr>
            <a:graphicFrameLocks noGrp="1"/>
          </p:cNvGraphicFramePr>
          <p:nvPr>
            <p:extLst>
              <p:ext uri="{D42A27DB-BD31-4B8C-83A1-F6EECF244321}">
                <p14:modId xmlns:p14="http://schemas.microsoft.com/office/powerpoint/2010/main" val="2980995744"/>
              </p:ext>
            </p:extLst>
          </p:nvPr>
        </p:nvGraphicFramePr>
        <p:xfrm>
          <a:off x="4860032" y="1916125"/>
          <a:ext cx="2880000" cy="335280"/>
        </p:xfrm>
        <a:graphic>
          <a:graphicData uri="http://schemas.openxmlformats.org/drawingml/2006/table">
            <a:tbl>
              <a:tblPr/>
              <a:tblGrid>
                <a:gridCol w="454736">
                  <a:extLst>
                    <a:ext uri="{9D8B030D-6E8A-4147-A177-3AD203B41FA5}">
                      <a16:colId xmlns:a16="http://schemas.microsoft.com/office/drawing/2014/main" val="20000"/>
                    </a:ext>
                  </a:extLst>
                </a:gridCol>
                <a:gridCol w="2425264">
                  <a:extLst>
                    <a:ext uri="{9D8B030D-6E8A-4147-A177-3AD203B41FA5}">
                      <a16:colId xmlns:a16="http://schemas.microsoft.com/office/drawing/2014/main" val="20001"/>
                    </a:ext>
                  </a:extLst>
                </a:gridCol>
              </a:tblGrid>
              <a:tr h="266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i:=1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8" name="Group 3">
            <a:extLst>
              <a:ext uri="{FF2B5EF4-FFF2-40B4-BE49-F238E27FC236}">
                <a16:creationId xmlns:a16="http://schemas.microsoft.com/office/drawing/2014/main" id="{5A3B9A9E-D9FF-484D-A898-500A12A8237A}"/>
              </a:ext>
            </a:extLst>
          </p:cNvPr>
          <p:cNvGraphicFramePr>
            <a:graphicFrameLocks noGrp="1"/>
          </p:cNvGraphicFramePr>
          <p:nvPr>
            <p:extLst>
              <p:ext uri="{D42A27DB-BD31-4B8C-83A1-F6EECF244321}">
                <p14:modId xmlns:p14="http://schemas.microsoft.com/office/powerpoint/2010/main" val="3821424874"/>
              </p:ext>
            </p:extLst>
          </p:nvPr>
        </p:nvGraphicFramePr>
        <p:xfrm>
          <a:off x="4860032" y="2730028"/>
          <a:ext cx="2880000" cy="335280"/>
        </p:xfrm>
        <a:graphic>
          <a:graphicData uri="http://schemas.openxmlformats.org/drawingml/2006/table">
            <a:tbl>
              <a:tblPr/>
              <a:tblGrid>
                <a:gridCol w="454736">
                  <a:extLst>
                    <a:ext uri="{9D8B030D-6E8A-4147-A177-3AD203B41FA5}">
                      <a16:colId xmlns:a16="http://schemas.microsoft.com/office/drawing/2014/main" val="20000"/>
                    </a:ext>
                  </a:extLst>
                </a:gridCol>
                <a:gridCol w="2425264">
                  <a:extLst>
                    <a:ext uri="{9D8B030D-6E8A-4147-A177-3AD203B41FA5}">
                      <a16:colId xmlns:a16="http://schemas.microsoft.com/office/drawing/2014/main" val="20001"/>
                    </a:ext>
                  </a:extLst>
                </a:gridCol>
              </a:tblGrid>
              <a:tr h="266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T</a:t>
                      </a:r>
                      <a:r>
                        <a:rPr kumimoji="0" lang="en-US" altLang="zh-CN" sz="1600" b="1" i="0" u="none" strike="noStrike" cap="none" normalizeH="0" baseline="-25000" dirty="0">
                          <a:ln>
                            <a:noFill/>
                          </a:ln>
                          <a:solidFill>
                            <a:schemeClr val="tx1"/>
                          </a:solidFill>
                          <a:effectLst/>
                          <a:latin typeface="Courier New" pitchFamily="49" charset="0"/>
                          <a:ea typeface="楷体_GB2312" pitchFamily="49" charset="-122"/>
                        </a:rPr>
                        <a:t>1</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:=b*c</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0" name="Group 43">
            <a:extLst>
              <a:ext uri="{FF2B5EF4-FFF2-40B4-BE49-F238E27FC236}">
                <a16:creationId xmlns:a16="http://schemas.microsoft.com/office/drawing/2014/main" id="{B6A1B615-8A08-460D-8C1F-A7B438ECE6A0}"/>
              </a:ext>
            </a:extLst>
          </p:cNvPr>
          <p:cNvGraphicFramePr>
            <a:graphicFrameLocks noGrp="1"/>
          </p:cNvGraphicFramePr>
          <p:nvPr>
            <p:extLst>
              <p:ext uri="{D42A27DB-BD31-4B8C-83A1-F6EECF244321}">
                <p14:modId xmlns:p14="http://schemas.microsoft.com/office/powerpoint/2010/main" val="2177406657"/>
              </p:ext>
            </p:extLst>
          </p:nvPr>
        </p:nvGraphicFramePr>
        <p:xfrm>
          <a:off x="4860032" y="3573016"/>
          <a:ext cx="2880000" cy="1676400"/>
        </p:xfrm>
        <a:graphic>
          <a:graphicData uri="http://schemas.openxmlformats.org/drawingml/2006/table">
            <a:tbl>
              <a:tblPr/>
              <a:tblGrid>
                <a:gridCol w="454736">
                  <a:extLst>
                    <a:ext uri="{9D8B030D-6E8A-4147-A177-3AD203B41FA5}">
                      <a16:colId xmlns:a16="http://schemas.microsoft.com/office/drawing/2014/main" val="20000"/>
                    </a:ext>
                  </a:extLst>
                </a:gridCol>
                <a:gridCol w="2425264">
                  <a:extLst>
                    <a:ext uri="{9D8B030D-6E8A-4147-A177-3AD203B41FA5}">
                      <a16:colId xmlns:a16="http://schemas.microsoft.com/office/drawing/2014/main" val="20001"/>
                    </a:ext>
                  </a:extLst>
                </a:gridCol>
              </a:tblGrid>
              <a:tr h="2190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rgbClr val="0070C0"/>
                          </a:solidFill>
                          <a:effectLst/>
                          <a:latin typeface="Courier New" pitchFamily="49"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T</a:t>
                      </a:r>
                      <a:r>
                        <a:rPr kumimoji="0" lang="en-US" altLang="zh-CN" sz="1600" b="1" i="0" u="none" strike="noStrike" cap="none" normalizeH="0" baseline="-25000" dirty="0">
                          <a:ln>
                            <a:noFill/>
                          </a:ln>
                          <a:solidFill>
                            <a:schemeClr val="tx1"/>
                          </a:solidFill>
                          <a:effectLst/>
                          <a:latin typeface="Courier New" pitchFamily="49" charset="0"/>
                          <a:ea typeface="楷体_GB2312" pitchFamily="49" charset="-122"/>
                        </a:rPr>
                        <a:t>2</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:=T</a:t>
                      </a:r>
                      <a:r>
                        <a:rPr kumimoji="0" lang="en-US" altLang="zh-CN" sz="1600" b="1" i="0" u="none" strike="noStrike" cap="none" normalizeH="0" baseline="-25000" dirty="0">
                          <a:ln>
                            <a:noFill/>
                          </a:ln>
                          <a:solidFill>
                            <a:schemeClr val="tx1"/>
                          </a:solidFill>
                          <a:effectLst/>
                          <a:latin typeface="Courier New" pitchFamily="49" charset="0"/>
                          <a:ea typeface="楷体_GB2312" pitchFamily="49" charset="-122"/>
                        </a:rPr>
                        <a:t>1</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i</a:t>
                      </a:r>
                      <a:endParaRPr kumimoji="0" lang="en-US" altLang="zh-CN" sz="16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2190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T</a:t>
                      </a:r>
                      <a:r>
                        <a:rPr kumimoji="0" lang="en-US" altLang="zh-CN" sz="1600" b="1" i="0" u="none" strike="noStrike" cap="none" normalizeH="0" baseline="-25000" dirty="0">
                          <a:ln>
                            <a:noFill/>
                          </a:ln>
                          <a:solidFill>
                            <a:schemeClr val="tx1"/>
                          </a:solidFill>
                          <a:effectLst/>
                          <a:latin typeface="Courier New" pitchFamily="49" charset="0"/>
                          <a:ea typeface="楷体_GB2312" pitchFamily="49" charset="-122"/>
                        </a:rPr>
                        <a:t>3</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:=T</a:t>
                      </a:r>
                      <a:r>
                        <a:rPr kumimoji="0" lang="en-US" altLang="zh-CN" sz="1600" b="1" i="0" u="none" strike="noStrike" cap="none" normalizeH="0" baseline="-25000" dirty="0">
                          <a:ln>
                            <a:noFill/>
                          </a:ln>
                          <a:solidFill>
                            <a:schemeClr val="tx1"/>
                          </a:solidFill>
                          <a:effectLst/>
                          <a:latin typeface="Courier New" pitchFamily="49" charset="0"/>
                          <a:ea typeface="楷体_GB2312" pitchFamily="49" charset="-122"/>
                        </a:rPr>
                        <a:t>2</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+d</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190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a[</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i</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]:=T</a:t>
                      </a:r>
                      <a:r>
                        <a:rPr kumimoji="0" lang="en-US" altLang="zh-CN" sz="1600" b="1" i="0" u="none" strike="noStrike" cap="none" normalizeH="0" baseline="-25000" dirty="0">
                          <a:ln>
                            <a:noFill/>
                          </a:ln>
                          <a:solidFill>
                            <a:schemeClr val="tx1"/>
                          </a:solidFill>
                          <a:effectLst/>
                          <a:latin typeface="Courier New" pitchFamily="49" charset="0"/>
                          <a:ea typeface="楷体_GB2312" pitchFamily="49" charset="-122"/>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190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(6)</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i:=i+1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604937870"/>
                  </a:ext>
                </a:extLst>
              </a:tr>
              <a:tr h="2190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(7)</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if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i</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&lt;=100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goto</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 </a:t>
                      </a:r>
                      <a:r>
                        <a:rPr kumimoji="0" lang="en-US" altLang="zh-CN" sz="1600" b="1" i="0" u="none" strike="noStrike" cap="none" normalizeH="0" baseline="0" dirty="0">
                          <a:ln>
                            <a:noFill/>
                          </a:ln>
                          <a:solidFill>
                            <a:srgbClr val="0070C0"/>
                          </a:solidFill>
                          <a:effectLst/>
                          <a:latin typeface="Courier New" pitchFamily="49" charset="0"/>
                          <a:ea typeface="楷体_GB2312" pitchFamily="49" charset="-122"/>
                        </a:rPr>
                        <a:t>(3)</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cxnSp>
        <p:nvCxnSpPr>
          <p:cNvPr id="22" name="AutoShape 38">
            <a:extLst>
              <a:ext uri="{FF2B5EF4-FFF2-40B4-BE49-F238E27FC236}">
                <a16:creationId xmlns:a16="http://schemas.microsoft.com/office/drawing/2014/main" id="{BECA34E3-3BCD-48B1-B6EA-B54F33BF3A8C}"/>
              </a:ext>
            </a:extLst>
          </p:cNvPr>
          <p:cNvCxnSpPr>
            <a:cxnSpLocks noChangeShapeType="1"/>
            <a:stCxn id="17" idx="2"/>
            <a:endCxn id="18" idx="0"/>
          </p:cNvCxnSpPr>
          <p:nvPr/>
        </p:nvCxnSpPr>
        <p:spPr bwMode="auto">
          <a:xfrm>
            <a:off x="6300032" y="2251405"/>
            <a:ext cx="0" cy="478623"/>
          </a:xfrm>
          <a:prstGeom prst="straightConnector1">
            <a:avLst/>
          </a:prstGeom>
          <a:noFill/>
          <a:ln w="12700">
            <a:solidFill>
              <a:schemeClr val="tx1"/>
            </a:solidFill>
            <a:round/>
            <a:headEnd/>
            <a:tailEnd type="triangle" w="med" len="med"/>
          </a:ln>
          <a:effectLst/>
        </p:spPr>
      </p:cxnSp>
      <p:sp>
        <p:nvSpPr>
          <p:cNvPr id="28" name="Text Box 69">
            <a:extLst>
              <a:ext uri="{FF2B5EF4-FFF2-40B4-BE49-F238E27FC236}">
                <a16:creationId xmlns:a16="http://schemas.microsoft.com/office/drawing/2014/main" id="{793CDEFC-7276-4FA3-BA99-ECE437BDA612}"/>
              </a:ext>
            </a:extLst>
          </p:cNvPr>
          <p:cNvSpPr txBox="1">
            <a:spLocks noChangeArrowheads="1"/>
          </p:cNvSpPr>
          <p:nvPr/>
        </p:nvSpPr>
        <p:spPr bwMode="auto">
          <a:xfrm>
            <a:off x="7744379" y="1916125"/>
            <a:ext cx="434975" cy="396875"/>
          </a:xfrm>
          <a:prstGeom prst="rect">
            <a:avLst/>
          </a:prstGeom>
          <a:noFill/>
          <a:ln w="19050" algn="ctr">
            <a:noFill/>
            <a:miter lim="800000"/>
            <a:headEnd/>
            <a:tailEnd/>
          </a:ln>
          <a:effectLst/>
        </p:spPr>
        <p:txBody>
          <a:bodyPr wrap="none">
            <a:spAutoFit/>
          </a:bodyPr>
          <a:lstStyle/>
          <a:p>
            <a:r>
              <a:rPr lang="en-US" altLang="zh-CN" dirty="0"/>
              <a:t>B</a:t>
            </a:r>
            <a:r>
              <a:rPr lang="en-US" altLang="zh-CN" baseline="-25000" dirty="0"/>
              <a:t>1</a:t>
            </a:r>
          </a:p>
        </p:txBody>
      </p:sp>
      <p:sp>
        <p:nvSpPr>
          <p:cNvPr id="29" name="Text Box 70">
            <a:extLst>
              <a:ext uri="{FF2B5EF4-FFF2-40B4-BE49-F238E27FC236}">
                <a16:creationId xmlns:a16="http://schemas.microsoft.com/office/drawing/2014/main" id="{A1E34D0E-BBD0-43C2-A2CD-E06D943D914B}"/>
              </a:ext>
            </a:extLst>
          </p:cNvPr>
          <p:cNvSpPr txBox="1">
            <a:spLocks noChangeArrowheads="1"/>
          </p:cNvSpPr>
          <p:nvPr/>
        </p:nvSpPr>
        <p:spPr bwMode="auto">
          <a:xfrm>
            <a:off x="7744429" y="3751721"/>
            <a:ext cx="434975" cy="396875"/>
          </a:xfrm>
          <a:prstGeom prst="rect">
            <a:avLst/>
          </a:prstGeom>
          <a:noFill/>
          <a:ln w="19050" algn="ctr">
            <a:noFill/>
            <a:miter lim="800000"/>
            <a:headEnd/>
            <a:tailEnd/>
          </a:ln>
          <a:effectLst/>
        </p:spPr>
        <p:txBody>
          <a:bodyPr wrap="none">
            <a:spAutoFit/>
          </a:bodyPr>
          <a:lstStyle/>
          <a:p>
            <a:r>
              <a:rPr lang="en-US" altLang="zh-CN" dirty="0"/>
              <a:t>B</a:t>
            </a:r>
            <a:r>
              <a:rPr lang="en-US" altLang="zh-CN" baseline="-25000" dirty="0"/>
              <a:t>2</a:t>
            </a:r>
          </a:p>
        </p:txBody>
      </p:sp>
      <p:sp>
        <p:nvSpPr>
          <p:cNvPr id="30" name="Text Box 70">
            <a:extLst>
              <a:ext uri="{FF2B5EF4-FFF2-40B4-BE49-F238E27FC236}">
                <a16:creationId xmlns:a16="http://schemas.microsoft.com/office/drawing/2014/main" id="{C9497907-838E-424C-A9EA-0806F03B603A}"/>
              </a:ext>
            </a:extLst>
          </p:cNvPr>
          <p:cNvSpPr txBox="1">
            <a:spLocks noChangeArrowheads="1"/>
          </p:cNvSpPr>
          <p:nvPr/>
        </p:nvSpPr>
        <p:spPr bwMode="auto">
          <a:xfrm>
            <a:off x="7732636" y="2708920"/>
            <a:ext cx="500458" cy="369332"/>
          </a:xfrm>
          <a:prstGeom prst="rect">
            <a:avLst/>
          </a:prstGeom>
          <a:noFill/>
          <a:ln w="19050" algn="ctr">
            <a:noFill/>
            <a:miter lim="800000"/>
            <a:headEnd/>
            <a:tailEnd/>
          </a:ln>
          <a:effectLst/>
        </p:spPr>
        <p:txBody>
          <a:bodyPr wrap="none">
            <a:spAutoFit/>
          </a:bodyPr>
          <a:lstStyle/>
          <a:p>
            <a:r>
              <a:rPr lang="en-US" altLang="zh-CN" dirty="0"/>
              <a:t>B</a:t>
            </a:r>
            <a:r>
              <a:rPr lang="en-US" altLang="zh-CN" baseline="-25000" dirty="0"/>
              <a:t>2</a:t>
            </a:r>
            <a:r>
              <a:rPr lang="en-US" altLang="zh-CN" dirty="0"/>
              <a:t>’</a:t>
            </a:r>
          </a:p>
        </p:txBody>
      </p:sp>
      <p:cxnSp>
        <p:nvCxnSpPr>
          <p:cNvPr id="32" name="AutoShape 38">
            <a:extLst>
              <a:ext uri="{FF2B5EF4-FFF2-40B4-BE49-F238E27FC236}">
                <a16:creationId xmlns:a16="http://schemas.microsoft.com/office/drawing/2014/main" id="{FCA8420E-7EED-4E67-B505-24F572279116}"/>
              </a:ext>
            </a:extLst>
          </p:cNvPr>
          <p:cNvCxnSpPr>
            <a:cxnSpLocks noChangeShapeType="1"/>
            <a:stCxn id="44" idx="2"/>
            <a:endCxn id="45" idx="0"/>
          </p:cNvCxnSpPr>
          <p:nvPr/>
        </p:nvCxnSpPr>
        <p:spPr bwMode="auto">
          <a:xfrm>
            <a:off x="2555936" y="2251405"/>
            <a:ext cx="0" cy="478623"/>
          </a:xfrm>
          <a:prstGeom prst="straightConnector1">
            <a:avLst/>
          </a:prstGeom>
          <a:noFill/>
          <a:ln w="12700">
            <a:solidFill>
              <a:schemeClr val="tx1"/>
            </a:solidFill>
            <a:round/>
            <a:headEnd/>
            <a:tailEnd type="triangle" w="med" len="med"/>
          </a:ln>
          <a:effectLst/>
        </p:spPr>
      </p:cxnSp>
      <p:cxnSp>
        <p:nvCxnSpPr>
          <p:cNvPr id="35" name="AutoShape 39">
            <a:extLst>
              <a:ext uri="{FF2B5EF4-FFF2-40B4-BE49-F238E27FC236}">
                <a16:creationId xmlns:a16="http://schemas.microsoft.com/office/drawing/2014/main" id="{AEAAF0D5-326E-4A11-80F7-ADC3ADBF9C2F}"/>
              </a:ext>
            </a:extLst>
          </p:cNvPr>
          <p:cNvCxnSpPr>
            <a:cxnSpLocks noChangeShapeType="1"/>
            <a:stCxn id="45" idx="2"/>
            <a:endCxn id="37" idx="1"/>
          </p:cNvCxnSpPr>
          <p:nvPr/>
        </p:nvCxnSpPr>
        <p:spPr bwMode="auto">
          <a:xfrm rot="5400000" flipH="1" flipV="1">
            <a:off x="1435767" y="3613064"/>
            <a:ext cx="2248812" cy="8475"/>
          </a:xfrm>
          <a:prstGeom prst="bentConnector4">
            <a:avLst>
              <a:gd name="adj1" fmla="val -10165"/>
              <a:gd name="adj2" fmla="val -19688496"/>
            </a:avLst>
          </a:prstGeom>
          <a:noFill/>
          <a:ln w="12700">
            <a:solidFill>
              <a:schemeClr val="tx1"/>
            </a:solidFill>
            <a:miter lim="800000"/>
            <a:headEnd/>
            <a:tailEnd type="triangle" w="med" len="med"/>
          </a:ln>
          <a:effectLst/>
        </p:spPr>
      </p:cxnSp>
      <p:sp>
        <p:nvSpPr>
          <p:cNvPr id="37" name="矩形 36">
            <a:extLst>
              <a:ext uri="{FF2B5EF4-FFF2-40B4-BE49-F238E27FC236}">
                <a16:creationId xmlns:a16="http://schemas.microsoft.com/office/drawing/2014/main" id="{2A16C850-F28E-4DF9-8D10-6FB0D4E4720C}"/>
              </a:ext>
            </a:extLst>
          </p:cNvPr>
          <p:cNvSpPr/>
          <p:nvPr/>
        </p:nvSpPr>
        <p:spPr>
          <a:xfrm>
            <a:off x="2564411" y="2348880"/>
            <a:ext cx="64715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94FB3A7-9AA6-4854-A86B-806106BC1383}"/>
              </a:ext>
            </a:extLst>
          </p:cNvPr>
          <p:cNvSpPr/>
          <p:nvPr/>
        </p:nvSpPr>
        <p:spPr>
          <a:xfrm>
            <a:off x="1115936" y="2730028"/>
            <a:ext cx="2879999" cy="335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ED819525-5D81-467F-B244-3C6C66D331A0}"/>
              </a:ext>
            </a:extLst>
          </p:cNvPr>
          <p:cNvSpPr txBox="1"/>
          <p:nvPr/>
        </p:nvSpPr>
        <p:spPr>
          <a:xfrm>
            <a:off x="983442" y="5473495"/>
            <a:ext cx="3201517" cy="369332"/>
          </a:xfrm>
          <a:prstGeom prst="rect">
            <a:avLst/>
          </a:prstGeom>
          <a:noFill/>
        </p:spPr>
        <p:txBody>
          <a:bodyPr wrap="none" rtlCol="0">
            <a:spAutoFit/>
          </a:bodyPr>
          <a:lstStyle/>
          <a:p>
            <a:pPr algn="l"/>
            <a:r>
              <a:rPr lang="zh-CN" altLang="en-US" dirty="0"/>
              <a:t>说明：</a:t>
            </a:r>
            <a:r>
              <a:rPr lang="zh-CN" altLang="en-US" dirty="0">
                <a:solidFill>
                  <a:schemeClr val="tx1"/>
                </a:solidFill>
                <a:latin typeface="楷体" panose="02010609060101010101" pitchFamily="49" charset="-122"/>
                <a:ea typeface="楷体" panose="02010609060101010101" pitchFamily="49" charset="-122"/>
              </a:rPr>
              <a:t>对循环不变量代码外提</a:t>
            </a:r>
          </a:p>
        </p:txBody>
      </p:sp>
    </p:spTree>
    <p:extLst>
      <p:ext uri="{BB962C8B-B14F-4D97-AF65-F5344CB8AC3E}">
        <p14:creationId xmlns:p14="http://schemas.microsoft.com/office/powerpoint/2010/main" val="79102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up)">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par>
                          <p:cTn id="21" fill="hold">
                            <p:stCondLst>
                              <p:cond delay="500"/>
                            </p:stCondLst>
                            <p:childTnLst>
                              <p:par>
                                <p:cTn id="22" presetID="12" presetClass="entr" presetSubtype="8"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p:tgtEl>
                                          <p:spTgt spid="18"/>
                                        </p:tgtEl>
                                        <p:attrNameLst>
                                          <p:attrName>ppt_x</p:attrName>
                                        </p:attrNameLst>
                                      </p:cBhvr>
                                      <p:tavLst>
                                        <p:tav tm="0">
                                          <p:val>
                                            <p:strVal val="#ppt_x-#ppt_w*1.125000"/>
                                          </p:val>
                                        </p:tav>
                                        <p:tav tm="100000">
                                          <p:val>
                                            <p:strVal val="#ppt_x"/>
                                          </p:val>
                                        </p:tav>
                                      </p:tavLst>
                                    </p:anim>
                                    <p:animEffect transition="in" filter="wipe(right)">
                                      <p:cBhvr>
                                        <p:cTn id="25" dur="500"/>
                                        <p:tgtEl>
                                          <p:spTgt spid="18"/>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childTnLst>
                          </p:cTn>
                        </p:par>
                        <p:par>
                          <p:cTn id="30" fill="hold">
                            <p:stCondLst>
                              <p:cond delay="1500"/>
                            </p:stCondLst>
                            <p:childTnLst>
                              <p:par>
                                <p:cTn id="31" presetID="22" presetClass="entr" presetSubtype="1" fill="hold" nodeType="afterEffect">
                                  <p:stCondLst>
                                    <p:cond delay="0"/>
                                  </p:stCondLst>
                                  <p:childTnLst>
                                    <p:set>
                                      <p:cBhvr>
                                        <p:cTn id="32" dur="1" fill="hold">
                                          <p:stCondLst>
                                            <p:cond delay="0"/>
                                          </p:stCondLst>
                                        </p:cTn>
                                        <p:tgtEl>
                                          <p:spTgt spid="668710"/>
                                        </p:tgtEl>
                                        <p:attrNameLst>
                                          <p:attrName>style.visibility</p:attrName>
                                        </p:attrNameLst>
                                      </p:cBhvr>
                                      <p:to>
                                        <p:strVal val="visible"/>
                                      </p:to>
                                    </p:set>
                                    <p:animEffect transition="in" filter="wipe(up)">
                                      <p:cBhvr>
                                        <p:cTn id="33" dur="500"/>
                                        <p:tgtEl>
                                          <p:spTgt spid="66871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p:tgtEl>
                                          <p:spTgt spid="20"/>
                                        </p:tgtEl>
                                        <p:attrNameLst>
                                          <p:attrName>ppt_x</p:attrName>
                                        </p:attrNameLst>
                                      </p:cBhvr>
                                      <p:tavLst>
                                        <p:tav tm="0">
                                          <p:val>
                                            <p:strVal val="#ppt_x-#ppt_w*1.125000"/>
                                          </p:val>
                                        </p:tav>
                                        <p:tav tm="100000">
                                          <p:val>
                                            <p:strVal val="#ppt_x"/>
                                          </p:val>
                                        </p:tav>
                                      </p:tavLst>
                                    </p:anim>
                                    <p:animEffect transition="in" filter="wipe(right)">
                                      <p:cBhvr>
                                        <p:cTn id="39" dur="500"/>
                                        <p:tgtEl>
                                          <p:spTgt spid="20"/>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par>
                                <p:cTn id="44" presetID="22" presetClass="entr" presetSubtype="4" fill="hold" nodeType="withEffect">
                                  <p:stCondLst>
                                    <p:cond delay="0"/>
                                  </p:stCondLst>
                                  <p:childTnLst>
                                    <p:set>
                                      <p:cBhvr>
                                        <p:cTn id="45" dur="1" fill="hold">
                                          <p:stCondLst>
                                            <p:cond delay="0"/>
                                          </p:stCondLst>
                                        </p:cTn>
                                        <p:tgtEl>
                                          <p:spTgt spid="668711"/>
                                        </p:tgtEl>
                                        <p:attrNameLst>
                                          <p:attrName>style.visibility</p:attrName>
                                        </p:attrNameLst>
                                      </p:cBhvr>
                                      <p:to>
                                        <p:strVal val="visible"/>
                                      </p:to>
                                    </p:set>
                                    <p:animEffect transition="in" filter="wipe(down)">
                                      <p:cBhvr>
                                        <p:cTn id="46" dur="500"/>
                                        <p:tgtEl>
                                          <p:spTgt spid="668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29" grpId="0" autoUpdateAnimBg="0"/>
      <p:bldP spid="30" grpId="0" autoUpdateAnimBg="0"/>
      <p:bldP spid="2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normAutofit fontScale="90000"/>
          </a:bodyPr>
          <a:lstStyle/>
          <a:p>
            <a:r>
              <a:rPr lang="zh-CN" altLang="en-US" sz="3200" dirty="0"/>
              <a:t>循环优化</a:t>
            </a:r>
            <a:r>
              <a:rPr lang="en-US" altLang="zh-CN" sz="3200" dirty="0"/>
              <a:t>——</a:t>
            </a:r>
            <a:r>
              <a:rPr lang="zh-CN" altLang="en-US" sz="3200" dirty="0"/>
              <a:t>强度削弱和删除归纳变量举例</a:t>
            </a:r>
          </a:p>
        </p:txBody>
      </p:sp>
      <p:sp>
        <p:nvSpPr>
          <p:cNvPr id="47"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48" name="灯片编号占位符 5"/>
          <p:cNvSpPr>
            <a:spLocks noGrp="1"/>
          </p:cNvSpPr>
          <p:nvPr>
            <p:ph type="sldNum" sz="quarter" idx="12"/>
          </p:nvPr>
        </p:nvSpPr>
        <p:spPr/>
        <p:txBody>
          <a:bodyPr/>
          <a:lstStyle/>
          <a:p>
            <a:fld id="{6E42A515-FEB6-4CCF-A741-F2EA4489769F}" type="slidenum">
              <a:rPr lang="en-US" altLang="zh-CN" smtClean="0"/>
              <a:pPr/>
              <a:t>75</a:t>
            </a:fld>
            <a:endParaRPr lang="en-US" altLang="zh-CN"/>
          </a:p>
        </p:txBody>
      </p:sp>
      <p:sp>
        <p:nvSpPr>
          <p:cNvPr id="668715" name="Rectangle 43"/>
          <p:cNvSpPr>
            <a:spLocks noChangeArrowheads="1"/>
          </p:cNvSpPr>
          <p:nvPr/>
        </p:nvSpPr>
        <p:spPr bwMode="auto">
          <a:xfrm>
            <a:off x="611882" y="1628427"/>
            <a:ext cx="4175125" cy="3960813"/>
          </a:xfrm>
          <a:prstGeom prst="rect">
            <a:avLst/>
          </a:prstGeom>
          <a:noFill/>
          <a:ln w="9525">
            <a:noFill/>
            <a:miter lim="800000"/>
            <a:headEnd/>
            <a:tailEnd/>
          </a:ln>
          <a:effectLst/>
        </p:spPr>
        <p:txBody>
          <a:bodyPr/>
          <a:lstStyle/>
          <a:p>
            <a:pPr marL="742950" lvl="1" indent="-285750" algn="l">
              <a:lnSpc>
                <a:spcPct val="90000"/>
              </a:lnSpc>
              <a:spcBef>
                <a:spcPct val="20000"/>
              </a:spcBef>
              <a:buFontTx/>
              <a:buBlip>
                <a:blip r:embed="rId2"/>
              </a:buBlip>
            </a:pPr>
            <a:endParaRPr lang="zh-CN" altLang="en-US" sz="2400"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endParaRPr>
          </a:p>
        </p:txBody>
      </p:sp>
      <p:graphicFrame>
        <p:nvGraphicFramePr>
          <p:cNvPr id="44" name="Group 3"/>
          <p:cNvGraphicFramePr>
            <a:graphicFrameLocks noGrp="1"/>
          </p:cNvGraphicFramePr>
          <p:nvPr>
            <p:extLst>
              <p:ext uri="{D42A27DB-BD31-4B8C-83A1-F6EECF244321}">
                <p14:modId xmlns:p14="http://schemas.microsoft.com/office/powerpoint/2010/main" val="331956410"/>
              </p:ext>
            </p:extLst>
          </p:nvPr>
        </p:nvGraphicFramePr>
        <p:xfrm>
          <a:off x="1115936" y="1912197"/>
          <a:ext cx="2880000" cy="670560"/>
        </p:xfrm>
        <a:graphic>
          <a:graphicData uri="http://schemas.openxmlformats.org/drawingml/2006/table">
            <a:tbl>
              <a:tblPr/>
              <a:tblGrid>
                <a:gridCol w="454736">
                  <a:extLst>
                    <a:ext uri="{9D8B030D-6E8A-4147-A177-3AD203B41FA5}">
                      <a16:colId xmlns:a16="http://schemas.microsoft.com/office/drawing/2014/main" val="20000"/>
                    </a:ext>
                  </a:extLst>
                </a:gridCol>
                <a:gridCol w="2425264">
                  <a:extLst>
                    <a:ext uri="{9D8B030D-6E8A-4147-A177-3AD203B41FA5}">
                      <a16:colId xmlns:a16="http://schemas.microsoft.com/office/drawing/2014/main" val="20001"/>
                    </a:ext>
                  </a:extLst>
                </a:gridCol>
              </a:tblGrid>
              <a:tr h="266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i:=0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x:=0</a:t>
                      </a:r>
                    </a:p>
                  </a:txBody>
                  <a:tcPr horzOverflow="overflow">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8287032"/>
                  </a:ext>
                </a:extLst>
              </a:tr>
            </a:tbl>
          </a:graphicData>
        </a:graphic>
      </p:graphicFrame>
      <p:graphicFrame>
        <p:nvGraphicFramePr>
          <p:cNvPr id="45" name="Group 43"/>
          <p:cNvGraphicFramePr>
            <a:graphicFrameLocks noGrp="1"/>
          </p:cNvGraphicFramePr>
          <p:nvPr>
            <p:extLst>
              <p:ext uri="{D42A27DB-BD31-4B8C-83A1-F6EECF244321}">
                <p14:modId xmlns:p14="http://schemas.microsoft.com/office/powerpoint/2010/main" val="2848147057"/>
              </p:ext>
            </p:extLst>
          </p:nvPr>
        </p:nvGraphicFramePr>
        <p:xfrm>
          <a:off x="1115936" y="3816666"/>
          <a:ext cx="2880000" cy="1005840"/>
        </p:xfrm>
        <a:graphic>
          <a:graphicData uri="http://schemas.openxmlformats.org/drawingml/2006/table">
            <a:tbl>
              <a:tblPr/>
              <a:tblGrid>
                <a:gridCol w="454736">
                  <a:extLst>
                    <a:ext uri="{9D8B030D-6E8A-4147-A177-3AD203B41FA5}">
                      <a16:colId xmlns:a16="http://schemas.microsoft.com/office/drawing/2014/main" val="20000"/>
                    </a:ext>
                  </a:extLst>
                </a:gridCol>
                <a:gridCol w="2425264">
                  <a:extLst>
                    <a:ext uri="{9D8B030D-6E8A-4147-A177-3AD203B41FA5}">
                      <a16:colId xmlns:a16="http://schemas.microsoft.com/office/drawing/2014/main" val="20001"/>
                    </a:ext>
                  </a:extLst>
                </a:gridCol>
              </a:tblGrid>
              <a:tr h="2190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x:=x+2</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2190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rgbClr val="0070C0"/>
                          </a:solidFill>
                          <a:effectLst/>
                          <a:latin typeface="Courier New" pitchFamily="49" charset="0"/>
                          <a:ea typeface="楷体_GB2312" pitchFamily="49" charset="-122"/>
                        </a:rPr>
                        <a:t>i:=3*x</a:t>
                      </a:r>
                      <a:endParaRPr kumimoji="0" lang="en-US" altLang="zh-CN" sz="1600" b="1" i="0" u="none" strike="noStrike" cap="none" normalizeH="0" baseline="-25000" dirty="0">
                        <a:ln>
                          <a:noFill/>
                        </a:ln>
                        <a:solidFill>
                          <a:srgbClr val="0070C0"/>
                        </a:solidFill>
                        <a:effectLst/>
                        <a:latin typeface="Courier New" pitchFamily="49"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190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(6)</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goto</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 (3)</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6" name="Text Box 69"/>
          <p:cNvSpPr txBox="1">
            <a:spLocks noChangeArrowheads="1"/>
          </p:cNvSpPr>
          <p:nvPr/>
        </p:nvSpPr>
        <p:spPr bwMode="auto">
          <a:xfrm>
            <a:off x="459196" y="2055506"/>
            <a:ext cx="434975" cy="396875"/>
          </a:xfrm>
          <a:prstGeom prst="rect">
            <a:avLst/>
          </a:prstGeom>
          <a:noFill/>
          <a:ln w="19050" algn="ctr">
            <a:noFill/>
            <a:miter lim="800000"/>
            <a:headEnd/>
            <a:tailEnd/>
          </a:ln>
          <a:effectLst/>
        </p:spPr>
        <p:txBody>
          <a:bodyPr wrap="none">
            <a:spAutoFit/>
          </a:bodyPr>
          <a:lstStyle/>
          <a:p>
            <a:r>
              <a:rPr lang="en-US" altLang="zh-CN"/>
              <a:t>B</a:t>
            </a:r>
            <a:r>
              <a:rPr lang="en-US" altLang="zh-CN" baseline="-25000"/>
              <a:t>1</a:t>
            </a:r>
          </a:p>
        </p:txBody>
      </p:sp>
      <p:sp>
        <p:nvSpPr>
          <p:cNvPr id="49" name="Text Box 70"/>
          <p:cNvSpPr txBox="1">
            <a:spLocks noChangeArrowheads="1"/>
          </p:cNvSpPr>
          <p:nvPr/>
        </p:nvSpPr>
        <p:spPr bwMode="auto">
          <a:xfrm>
            <a:off x="459196" y="4586939"/>
            <a:ext cx="436338" cy="369332"/>
          </a:xfrm>
          <a:prstGeom prst="rect">
            <a:avLst/>
          </a:prstGeom>
          <a:noFill/>
          <a:ln w="19050" algn="ctr">
            <a:noFill/>
            <a:miter lim="800000"/>
            <a:headEnd/>
            <a:tailEnd/>
          </a:ln>
          <a:effectLst/>
        </p:spPr>
        <p:txBody>
          <a:bodyPr wrap="none">
            <a:spAutoFit/>
          </a:bodyPr>
          <a:lstStyle/>
          <a:p>
            <a:r>
              <a:rPr lang="en-US" altLang="zh-CN" dirty="0"/>
              <a:t>B</a:t>
            </a:r>
            <a:r>
              <a:rPr lang="en-US" altLang="zh-CN" baseline="-25000" dirty="0"/>
              <a:t>3</a:t>
            </a:r>
          </a:p>
        </p:txBody>
      </p:sp>
      <p:cxnSp>
        <p:nvCxnSpPr>
          <p:cNvPr id="32" name="AutoShape 38">
            <a:extLst>
              <a:ext uri="{FF2B5EF4-FFF2-40B4-BE49-F238E27FC236}">
                <a16:creationId xmlns:a16="http://schemas.microsoft.com/office/drawing/2014/main" id="{FCA8420E-7EED-4E67-B505-24F572279116}"/>
              </a:ext>
            </a:extLst>
          </p:cNvPr>
          <p:cNvCxnSpPr>
            <a:cxnSpLocks noChangeShapeType="1"/>
            <a:stCxn id="2" idx="2"/>
            <a:endCxn id="45" idx="0"/>
          </p:cNvCxnSpPr>
          <p:nvPr/>
        </p:nvCxnSpPr>
        <p:spPr bwMode="auto">
          <a:xfrm>
            <a:off x="2555936" y="3327597"/>
            <a:ext cx="0" cy="489069"/>
          </a:xfrm>
          <a:prstGeom prst="straightConnector1">
            <a:avLst/>
          </a:prstGeom>
          <a:noFill/>
          <a:ln w="12700">
            <a:solidFill>
              <a:schemeClr val="tx1"/>
            </a:solidFill>
            <a:round/>
            <a:headEnd/>
            <a:tailEnd type="triangle" w="med" len="med"/>
          </a:ln>
          <a:effectLst/>
        </p:spPr>
      </p:cxnSp>
      <p:cxnSp>
        <p:nvCxnSpPr>
          <p:cNvPr id="35" name="AutoShape 39">
            <a:extLst>
              <a:ext uri="{FF2B5EF4-FFF2-40B4-BE49-F238E27FC236}">
                <a16:creationId xmlns:a16="http://schemas.microsoft.com/office/drawing/2014/main" id="{AEAAF0D5-326E-4A11-80F7-ADC3ADBF9C2F}"/>
              </a:ext>
            </a:extLst>
          </p:cNvPr>
          <p:cNvCxnSpPr>
            <a:cxnSpLocks noChangeShapeType="1"/>
            <a:stCxn id="45" idx="1"/>
            <a:endCxn id="2" idx="1"/>
          </p:cNvCxnSpPr>
          <p:nvPr/>
        </p:nvCxnSpPr>
        <p:spPr bwMode="auto">
          <a:xfrm rot="10800000">
            <a:off x="1115936" y="3159958"/>
            <a:ext cx="12700" cy="1159629"/>
          </a:xfrm>
          <a:prstGeom prst="bentConnector3">
            <a:avLst>
              <a:gd name="adj1" fmla="val 1800000"/>
            </a:avLst>
          </a:prstGeom>
          <a:noFill/>
          <a:ln w="12700">
            <a:solidFill>
              <a:schemeClr val="tx1"/>
            </a:solidFill>
            <a:miter lim="800000"/>
            <a:headEnd/>
            <a:tailEnd type="triangle" w="med" len="med"/>
          </a:ln>
          <a:effectLst/>
        </p:spPr>
      </p:cxnSp>
      <p:sp>
        <p:nvSpPr>
          <p:cNvPr id="37" name="矩形 36">
            <a:extLst>
              <a:ext uri="{FF2B5EF4-FFF2-40B4-BE49-F238E27FC236}">
                <a16:creationId xmlns:a16="http://schemas.microsoft.com/office/drawing/2014/main" id="{2A16C850-F28E-4DF9-8D10-6FB0D4E4720C}"/>
              </a:ext>
            </a:extLst>
          </p:cNvPr>
          <p:cNvSpPr/>
          <p:nvPr/>
        </p:nvSpPr>
        <p:spPr>
          <a:xfrm>
            <a:off x="2555776" y="2632277"/>
            <a:ext cx="64715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a:extLst>
              <a:ext uri="{FF2B5EF4-FFF2-40B4-BE49-F238E27FC236}">
                <a16:creationId xmlns:a16="http://schemas.microsoft.com/office/drawing/2014/main" id="{BC6A4C8E-7840-47F1-AF66-0E225F46E3E6}"/>
              </a:ext>
            </a:extLst>
          </p:cNvPr>
          <p:cNvGraphicFramePr>
            <a:graphicFrameLocks noGrp="1"/>
          </p:cNvGraphicFramePr>
          <p:nvPr>
            <p:extLst>
              <p:ext uri="{D42A27DB-BD31-4B8C-83A1-F6EECF244321}">
                <p14:modId xmlns:p14="http://schemas.microsoft.com/office/powerpoint/2010/main" val="2621570365"/>
              </p:ext>
            </p:extLst>
          </p:nvPr>
        </p:nvGraphicFramePr>
        <p:xfrm>
          <a:off x="1115936" y="2992317"/>
          <a:ext cx="2880000" cy="335280"/>
        </p:xfrm>
        <a:graphic>
          <a:graphicData uri="http://schemas.openxmlformats.org/drawingml/2006/table">
            <a:tbl>
              <a:tblPr/>
              <a:tblGrid>
                <a:gridCol w="454736">
                  <a:extLst>
                    <a:ext uri="{9D8B030D-6E8A-4147-A177-3AD203B41FA5}">
                      <a16:colId xmlns:a16="http://schemas.microsoft.com/office/drawing/2014/main" val="1520068960"/>
                    </a:ext>
                  </a:extLst>
                </a:gridCol>
                <a:gridCol w="2425264">
                  <a:extLst>
                    <a:ext uri="{9D8B030D-6E8A-4147-A177-3AD203B41FA5}">
                      <a16:colId xmlns:a16="http://schemas.microsoft.com/office/drawing/2014/main" val="2732240838"/>
                    </a:ext>
                  </a:extLst>
                </a:gridCol>
              </a:tblGrid>
              <a:tr h="2190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if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i</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&lt;=100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goto</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 (7)</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3037773"/>
                  </a:ext>
                </a:extLst>
              </a:tr>
            </a:tbl>
          </a:graphicData>
        </a:graphic>
      </p:graphicFrame>
      <p:graphicFrame>
        <p:nvGraphicFramePr>
          <p:cNvPr id="26" name="表格 25">
            <a:extLst>
              <a:ext uri="{FF2B5EF4-FFF2-40B4-BE49-F238E27FC236}">
                <a16:creationId xmlns:a16="http://schemas.microsoft.com/office/drawing/2014/main" id="{14516930-BCD9-4CAA-9968-EE7E091F6A91}"/>
              </a:ext>
            </a:extLst>
          </p:cNvPr>
          <p:cNvGraphicFramePr>
            <a:graphicFrameLocks noGrp="1"/>
          </p:cNvGraphicFramePr>
          <p:nvPr>
            <p:extLst>
              <p:ext uri="{D42A27DB-BD31-4B8C-83A1-F6EECF244321}">
                <p14:modId xmlns:p14="http://schemas.microsoft.com/office/powerpoint/2010/main" val="394964840"/>
              </p:ext>
            </p:extLst>
          </p:nvPr>
        </p:nvGraphicFramePr>
        <p:xfrm>
          <a:off x="1115936" y="5249325"/>
          <a:ext cx="2880000" cy="335280"/>
        </p:xfrm>
        <a:graphic>
          <a:graphicData uri="http://schemas.openxmlformats.org/drawingml/2006/table">
            <a:tbl>
              <a:tblPr/>
              <a:tblGrid>
                <a:gridCol w="454736">
                  <a:extLst>
                    <a:ext uri="{9D8B030D-6E8A-4147-A177-3AD203B41FA5}">
                      <a16:colId xmlns:a16="http://schemas.microsoft.com/office/drawing/2014/main" val="1520068960"/>
                    </a:ext>
                  </a:extLst>
                </a:gridCol>
                <a:gridCol w="2425264">
                  <a:extLst>
                    <a:ext uri="{9D8B030D-6E8A-4147-A177-3AD203B41FA5}">
                      <a16:colId xmlns:a16="http://schemas.microsoft.com/office/drawing/2014/main" val="2732240838"/>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(7)</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j:=i</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3037773"/>
                  </a:ext>
                </a:extLst>
              </a:tr>
            </a:tbl>
          </a:graphicData>
        </a:graphic>
      </p:graphicFrame>
      <p:cxnSp>
        <p:nvCxnSpPr>
          <p:cNvPr id="31" name="AutoShape 38">
            <a:extLst>
              <a:ext uri="{FF2B5EF4-FFF2-40B4-BE49-F238E27FC236}">
                <a16:creationId xmlns:a16="http://schemas.microsoft.com/office/drawing/2014/main" id="{CC726321-E209-4200-855F-7FB0D98A94C8}"/>
              </a:ext>
            </a:extLst>
          </p:cNvPr>
          <p:cNvCxnSpPr>
            <a:cxnSpLocks noChangeShapeType="1"/>
            <a:stCxn id="44" idx="2"/>
            <a:endCxn id="2" idx="0"/>
          </p:cNvCxnSpPr>
          <p:nvPr/>
        </p:nvCxnSpPr>
        <p:spPr bwMode="auto">
          <a:xfrm>
            <a:off x="2555936" y="2582757"/>
            <a:ext cx="0" cy="409560"/>
          </a:xfrm>
          <a:prstGeom prst="straightConnector1">
            <a:avLst/>
          </a:prstGeom>
          <a:noFill/>
          <a:ln w="12700">
            <a:solidFill>
              <a:schemeClr val="tx1"/>
            </a:solidFill>
            <a:round/>
            <a:headEnd/>
            <a:tailEnd type="triangle" w="med" len="med"/>
          </a:ln>
          <a:effectLst/>
        </p:spPr>
      </p:cxnSp>
      <p:sp>
        <p:nvSpPr>
          <p:cNvPr id="33" name="Text Box 70">
            <a:extLst>
              <a:ext uri="{FF2B5EF4-FFF2-40B4-BE49-F238E27FC236}">
                <a16:creationId xmlns:a16="http://schemas.microsoft.com/office/drawing/2014/main" id="{8C014FF3-4DF4-4F4B-9966-BA05D1C9297A}"/>
              </a:ext>
            </a:extLst>
          </p:cNvPr>
          <p:cNvSpPr txBox="1">
            <a:spLocks noChangeArrowheads="1"/>
          </p:cNvSpPr>
          <p:nvPr/>
        </p:nvSpPr>
        <p:spPr bwMode="auto">
          <a:xfrm>
            <a:off x="459196" y="2967511"/>
            <a:ext cx="434975" cy="396875"/>
          </a:xfrm>
          <a:prstGeom prst="rect">
            <a:avLst/>
          </a:prstGeom>
          <a:noFill/>
          <a:ln w="19050" algn="ctr">
            <a:noFill/>
            <a:miter lim="800000"/>
            <a:headEnd/>
            <a:tailEnd/>
          </a:ln>
          <a:effectLst/>
        </p:spPr>
        <p:txBody>
          <a:bodyPr wrap="none">
            <a:spAutoFit/>
          </a:bodyPr>
          <a:lstStyle/>
          <a:p>
            <a:r>
              <a:rPr lang="en-US" altLang="zh-CN" dirty="0"/>
              <a:t>B</a:t>
            </a:r>
            <a:r>
              <a:rPr lang="en-US" altLang="zh-CN" baseline="-25000" dirty="0"/>
              <a:t>2</a:t>
            </a:r>
          </a:p>
        </p:txBody>
      </p:sp>
      <p:sp>
        <p:nvSpPr>
          <p:cNvPr id="34" name="Text Box 70">
            <a:extLst>
              <a:ext uri="{FF2B5EF4-FFF2-40B4-BE49-F238E27FC236}">
                <a16:creationId xmlns:a16="http://schemas.microsoft.com/office/drawing/2014/main" id="{65089553-830F-45C9-B07A-D03C57512494}"/>
              </a:ext>
            </a:extLst>
          </p:cNvPr>
          <p:cNvSpPr txBox="1">
            <a:spLocks noChangeArrowheads="1"/>
          </p:cNvSpPr>
          <p:nvPr/>
        </p:nvSpPr>
        <p:spPr bwMode="auto">
          <a:xfrm>
            <a:off x="459196" y="5219908"/>
            <a:ext cx="436338" cy="369332"/>
          </a:xfrm>
          <a:prstGeom prst="rect">
            <a:avLst/>
          </a:prstGeom>
          <a:noFill/>
          <a:ln w="19050" algn="ctr">
            <a:noFill/>
            <a:miter lim="800000"/>
            <a:headEnd/>
            <a:tailEnd/>
          </a:ln>
          <a:effectLst/>
        </p:spPr>
        <p:txBody>
          <a:bodyPr wrap="none">
            <a:spAutoFit/>
          </a:bodyPr>
          <a:lstStyle/>
          <a:p>
            <a:r>
              <a:rPr lang="en-US" altLang="zh-CN" dirty="0"/>
              <a:t>B</a:t>
            </a:r>
            <a:r>
              <a:rPr lang="en-US" altLang="zh-CN" baseline="-25000" dirty="0"/>
              <a:t>4</a:t>
            </a:r>
          </a:p>
        </p:txBody>
      </p:sp>
      <p:cxnSp>
        <p:nvCxnSpPr>
          <p:cNvPr id="36" name="AutoShape 39">
            <a:extLst>
              <a:ext uri="{FF2B5EF4-FFF2-40B4-BE49-F238E27FC236}">
                <a16:creationId xmlns:a16="http://schemas.microsoft.com/office/drawing/2014/main" id="{6F473087-D521-4BBE-8562-98D8DD218A68}"/>
              </a:ext>
            </a:extLst>
          </p:cNvPr>
          <p:cNvCxnSpPr>
            <a:cxnSpLocks noChangeShapeType="1"/>
            <a:stCxn id="2" idx="3"/>
            <a:endCxn id="26" idx="0"/>
          </p:cNvCxnSpPr>
          <p:nvPr/>
        </p:nvCxnSpPr>
        <p:spPr bwMode="auto">
          <a:xfrm flipH="1">
            <a:off x="2555936" y="3159957"/>
            <a:ext cx="1440000" cy="2089368"/>
          </a:xfrm>
          <a:prstGeom prst="bentConnector4">
            <a:avLst>
              <a:gd name="adj1" fmla="val -15875"/>
              <a:gd name="adj2" fmla="val 88174"/>
            </a:avLst>
          </a:prstGeom>
          <a:noFill/>
          <a:ln w="12700">
            <a:solidFill>
              <a:schemeClr val="tx1"/>
            </a:solidFill>
            <a:miter lim="800000"/>
            <a:headEnd/>
            <a:tailEnd type="triangle" w="med" len="med"/>
          </a:ln>
          <a:effectLst/>
        </p:spPr>
      </p:cxnSp>
      <p:sp>
        <p:nvSpPr>
          <p:cNvPr id="41" name="文本框 40">
            <a:extLst>
              <a:ext uri="{FF2B5EF4-FFF2-40B4-BE49-F238E27FC236}">
                <a16:creationId xmlns:a16="http://schemas.microsoft.com/office/drawing/2014/main" id="{C8E144B9-7273-43E8-ADC0-255C743347EE}"/>
              </a:ext>
            </a:extLst>
          </p:cNvPr>
          <p:cNvSpPr txBox="1"/>
          <p:nvPr/>
        </p:nvSpPr>
        <p:spPr>
          <a:xfrm>
            <a:off x="983442" y="5795972"/>
            <a:ext cx="5001690" cy="369332"/>
          </a:xfrm>
          <a:prstGeom prst="rect">
            <a:avLst/>
          </a:prstGeom>
          <a:noFill/>
        </p:spPr>
        <p:txBody>
          <a:bodyPr wrap="none" rtlCol="0">
            <a:spAutoFit/>
          </a:bodyPr>
          <a:lstStyle/>
          <a:p>
            <a:pPr algn="l"/>
            <a:r>
              <a:rPr lang="zh-CN" altLang="en-US" dirty="0">
                <a:latin typeface="Courier New" panose="02070309020205020404" pitchFamily="49" charset="0"/>
                <a:cs typeface="Courier New" panose="02070309020205020404" pitchFamily="49" charset="0"/>
              </a:rPr>
              <a:t>说明：</a:t>
            </a:r>
            <a:r>
              <a:rPr lang="en-US" altLang="zh-CN" dirty="0" err="1">
                <a:solidFill>
                  <a:schemeClr val="tx1"/>
                </a:solidFill>
                <a:latin typeface="Courier New" panose="02070309020205020404" pitchFamily="49" charset="0"/>
                <a:ea typeface="楷体" panose="02010609060101010101" pitchFamily="49" charset="-122"/>
                <a:cs typeface="Courier New" panose="02070309020205020404" pitchFamily="49" charset="0"/>
              </a:rPr>
              <a:t>i</a:t>
            </a:r>
            <a:r>
              <a:rPr lang="zh-CN" altLang="en-US" dirty="0">
                <a:solidFill>
                  <a:schemeClr val="tx1"/>
                </a:solidFill>
                <a:latin typeface="Courier New" panose="02070309020205020404" pitchFamily="49" charset="0"/>
                <a:ea typeface="楷体" panose="02010609060101010101" pitchFamily="49" charset="-122"/>
                <a:cs typeface="Courier New" panose="02070309020205020404" pitchFamily="49" charset="0"/>
              </a:rPr>
              <a:t>为基本归纳变量</a:t>
            </a:r>
            <a:r>
              <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rPr>
              <a:t>,</a:t>
            </a:r>
            <a:r>
              <a:rPr lang="zh-CN" altLang="en-US" dirty="0">
                <a:solidFill>
                  <a:schemeClr val="tx1"/>
                </a:solidFill>
                <a:latin typeface="Courier New" panose="02070309020205020404" pitchFamily="49" charset="0"/>
                <a:ea typeface="楷体" panose="02010609060101010101" pitchFamily="49" charset="-122"/>
                <a:cs typeface="Courier New" panose="02070309020205020404" pitchFamily="49" charset="0"/>
              </a:rPr>
              <a:t>其可以化归为</a:t>
            </a:r>
            <a:r>
              <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rPr>
              <a:t>i:=i+6</a:t>
            </a:r>
            <a:endParaRPr lang="zh-CN" altLang="en-US" dirty="0">
              <a:solidFill>
                <a:schemeClr val="tx1"/>
              </a:solidFill>
              <a:latin typeface="Courier New" panose="02070309020205020404" pitchFamily="49" charset="0"/>
              <a:ea typeface="楷体" panose="02010609060101010101" pitchFamily="49" charset="-122"/>
              <a:cs typeface="Courier New" panose="02070309020205020404" pitchFamily="49" charset="0"/>
            </a:endParaRPr>
          </a:p>
        </p:txBody>
      </p:sp>
      <p:sp>
        <p:nvSpPr>
          <p:cNvPr id="42" name="Rectangle 43">
            <a:extLst>
              <a:ext uri="{FF2B5EF4-FFF2-40B4-BE49-F238E27FC236}">
                <a16:creationId xmlns:a16="http://schemas.microsoft.com/office/drawing/2014/main" id="{FD15A33E-1FEA-4119-AC84-DE5850C91924}"/>
              </a:ext>
            </a:extLst>
          </p:cNvPr>
          <p:cNvSpPr>
            <a:spLocks noChangeArrowheads="1"/>
          </p:cNvSpPr>
          <p:nvPr/>
        </p:nvSpPr>
        <p:spPr bwMode="auto">
          <a:xfrm>
            <a:off x="4717355" y="1628800"/>
            <a:ext cx="4175125" cy="3960813"/>
          </a:xfrm>
          <a:prstGeom prst="rect">
            <a:avLst/>
          </a:prstGeom>
          <a:noFill/>
          <a:ln w="9525">
            <a:noFill/>
            <a:miter lim="800000"/>
            <a:headEnd/>
            <a:tailEnd/>
          </a:ln>
          <a:effectLst/>
        </p:spPr>
        <p:txBody>
          <a:bodyPr/>
          <a:lstStyle/>
          <a:p>
            <a:pPr marL="742950" lvl="1" indent="-285750" algn="l">
              <a:lnSpc>
                <a:spcPct val="90000"/>
              </a:lnSpc>
              <a:spcBef>
                <a:spcPct val="20000"/>
              </a:spcBef>
              <a:buFontTx/>
              <a:buBlip>
                <a:blip r:embed="rId2"/>
              </a:buBlip>
            </a:pPr>
            <a:endParaRPr lang="zh-CN" altLang="en-US" sz="2400"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endParaRPr>
          </a:p>
        </p:txBody>
      </p:sp>
      <p:graphicFrame>
        <p:nvGraphicFramePr>
          <p:cNvPr id="43" name="Group 3">
            <a:extLst>
              <a:ext uri="{FF2B5EF4-FFF2-40B4-BE49-F238E27FC236}">
                <a16:creationId xmlns:a16="http://schemas.microsoft.com/office/drawing/2014/main" id="{0102202B-BFE5-4CC4-B084-7E31A1371099}"/>
              </a:ext>
            </a:extLst>
          </p:cNvPr>
          <p:cNvGraphicFramePr>
            <a:graphicFrameLocks noGrp="1"/>
          </p:cNvGraphicFramePr>
          <p:nvPr>
            <p:extLst>
              <p:ext uri="{D42A27DB-BD31-4B8C-83A1-F6EECF244321}">
                <p14:modId xmlns:p14="http://schemas.microsoft.com/office/powerpoint/2010/main" val="1410334906"/>
              </p:ext>
            </p:extLst>
          </p:nvPr>
        </p:nvGraphicFramePr>
        <p:xfrm>
          <a:off x="5004049" y="1912570"/>
          <a:ext cx="2880000" cy="670560"/>
        </p:xfrm>
        <a:graphic>
          <a:graphicData uri="http://schemas.openxmlformats.org/drawingml/2006/table">
            <a:tbl>
              <a:tblPr/>
              <a:tblGrid>
                <a:gridCol w="454736">
                  <a:extLst>
                    <a:ext uri="{9D8B030D-6E8A-4147-A177-3AD203B41FA5}">
                      <a16:colId xmlns:a16="http://schemas.microsoft.com/office/drawing/2014/main" val="20000"/>
                    </a:ext>
                  </a:extLst>
                </a:gridCol>
                <a:gridCol w="2425264">
                  <a:extLst>
                    <a:ext uri="{9D8B030D-6E8A-4147-A177-3AD203B41FA5}">
                      <a16:colId xmlns:a16="http://schemas.microsoft.com/office/drawing/2014/main" val="20001"/>
                    </a:ext>
                  </a:extLst>
                </a:gridCol>
              </a:tblGrid>
              <a:tr h="266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i:=0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x:=0</a:t>
                      </a:r>
                    </a:p>
                  </a:txBody>
                  <a:tcPr horzOverflow="overflow">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8287032"/>
                  </a:ext>
                </a:extLst>
              </a:tr>
            </a:tbl>
          </a:graphicData>
        </a:graphic>
      </p:graphicFrame>
      <p:graphicFrame>
        <p:nvGraphicFramePr>
          <p:cNvPr id="50" name="Group 43">
            <a:extLst>
              <a:ext uri="{FF2B5EF4-FFF2-40B4-BE49-F238E27FC236}">
                <a16:creationId xmlns:a16="http://schemas.microsoft.com/office/drawing/2014/main" id="{4FAE4413-992A-4976-9993-D37784A8E435}"/>
              </a:ext>
            </a:extLst>
          </p:cNvPr>
          <p:cNvGraphicFramePr>
            <a:graphicFrameLocks noGrp="1"/>
          </p:cNvGraphicFramePr>
          <p:nvPr>
            <p:extLst>
              <p:ext uri="{D42A27DB-BD31-4B8C-83A1-F6EECF244321}">
                <p14:modId xmlns:p14="http://schemas.microsoft.com/office/powerpoint/2010/main" val="99363717"/>
              </p:ext>
            </p:extLst>
          </p:nvPr>
        </p:nvGraphicFramePr>
        <p:xfrm>
          <a:off x="5004049" y="3817039"/>
          <a:ext cx="2880000" cy="1005840"/>
        </p:xfrm>
        <a:graphic>
          <a:graphicData uri="http://schemas.openxmlformats.org/drawingml/2006/table">
            <a:tbl>
              <a:tblPr/>
              <a:tblGrid>
                <a:gridCol w="454736">
                  <a:extLst>
                    <a:ext uri="{9D8B030D-6E8A-4147-A177-3AD203B41FA5}">
                      <a16:colId xmlns:a16="http://schemas.microsoft.com/office/drawing/2014/main" val="20000"/>
                    </a:ext>
                  </a:extLst>
                </a:gridCol>
                <a:gridCol w="2425264">
                  <a:extLst>
                    <a:ext uri="{9D8B030D-6E8A-4147-A177-3AD203B41FA5}">
                      <a16:colId xmlns:a16="http://schemas.microsoft.com/office/drawing/2014/main" val="20001"/>
                    </a:ext>
                  </a:extLst>
                </a:gridCol>
              </a:tblGrid>
              <a:tr h="2190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x:=x+2</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2190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en-US" altLang="zh-CN" sz="1600" b="1" i="0" u="none" strike="noStrike" cap="none" normalizeH="0" baseline="-25000" dirty="0">
                        <a:ln>
                          <a:noFill/>
                        </a:ln>
                        <a:solidFill>
                          <a:srgbClr val="0070C0"/>
                        </a:solidFill>
                        <a:effectLst/>
                        <a:latin typeface="Courier New" pitchFamily="49"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190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(6)</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goto</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 (3)</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1" name="Text Box 69">
            <a:extLst>
              <a:ext uri="{FF2B5EF4-FFF2-40B4-BE49-F238E27FC236}">
                <a16:creationId xmlns:a16="http://schemas.microsoft.com/office/drawing/2014/main" id="{2193BC45-16B0-4EBC-92F1-599649632576}"/>
              </a:ext>
            </a:extLst>
          </p:cNvPr>
          <p:cNvSpPr txBox="1">
            <a:spLocks noChangeArrowheads="1"/>
          </p:cNvSpPr>
          <p:nvPr/>
        </p:nvSpPr>
        <p:spPr bwMode="auto">
          <a:xfrm>
            <a:off x="8099056" y="2055879"/>
            <a:ext cx="434975" cy="396875"/>
          </a:xfrm>
          <a:prstGeom prst="rect">
            <a:avLst/>
          </a:prstGeom>
          <a:noFill/>
          <a:ln w="19050" algn="ctr">
            <a:noFill/>
            <a:miter lim="800000"/>
            <a:headEnd/>
            <a:tailEnd/>
          </a:ln>
          <a:effectLst/>
        </p:spPr>
        <p:txBody>
          <a:bodyPr wrap="none">
            <a:spAutoFit/>
          </a:bodyPr>
          <a:lstStyle/>
          <a:p>
            <a:r>
              <a:rPr lang="en-US" altLang="zh-CN"/>
              <a:t>B</a:t>
            </a:r>
            <a:r>
              <a:rPr lang="en-US" altLang="zh-CN" baseline="-25000"/>
              <a:t>1</a:t>
            </a:r>
          </a:p>
        </p:txBody>
      </p:sp>
      <p:sp>
        <p:nvSpPr>
          <p:cNvPr id="52" name="Text Box 70">
            <a:extLst>
              <a:ext uri="{FF2B5EF4-FFF2-40B4-BE49-F238E27FC236}">
                <a16:creationId xmlns:a16="http://schemas.microsoft.com/office/drawing/2014/main" id="{A9F71D10-B420-4F58-BD42-0A44A1EBD837}"/>
              </a:ext>
            </a:extLst>
          </p:cNvPr>
          <p:cNvSpPr txBox="1">
            <a:spLocks noChangeArrowheads="1"/>
          </p:cNvSpPr>
          <p:nvPr/>
        </p:nvSpPr>
        <p:spPr bwMode="auto">
          <a:xfrm>
            <a:off x="8099056" y="4587312"/>
            <a:ext cx="436338" cy="369332"/>
          </a:xfrm>
          <a:prstGeom prst="rect">
            <a:avLst/>
          </a:prstGeom>
          <a:noFill/>
          <a:ln w="19050" algn="ctr">
            <a:noFill/>
            <a:miter lim="800000"/>
            <a:headEnd/>
            <a:tailEnd/>
          </a:ln>
          <a:effectLst/>
        </p:spPr>
        <p:txBody>
          <a:bodyPr wrap="none">
            <a:spAutoFit/>
          </a:bodyPr>
          <a:lstStyle/>
          <a:p>
            <a:r>
              <a:rPr lang="en-US" altLang="zh-CN" dirty="0"/>
              <a:t>B</a:t>
            </a:r>
            <a:r>
              <a:rPr lang="en-US" altLang="zh-CN" baseline="-25000" dirty="0"/>
              <a:t>3</a:t>
            </a:r>
          </a:p>
        </p:txBody>
      </p:sp>
      <p:cxnSp>
        <p:nvCxnSpPr>
          <p:cNvPr id="53" name="AutoShape 38">
            <a:extLst>
              <a:ext uri="{FF2B5EF4-FFF2-40B4-BE49-F238E27FC236}">
                <a16:creationId xmlns:a16="http://schemas.microsoft.com/office/drawing/2014/main" id="{8321F444-1EBE-4DD8-9CE8-E46972BD02A0}"/>
              </a:ext>
            </a:extLst>
          </p:cNvPr>
          <p:cNvCxnSpPr>
            <a:cxnSpLocks noChangeShapeType="1"/>
            <a:stCxn id="56" idx="2"/>
            <a:endCxn id="50" idx="0"/>
          </p:cNvCxnSpPr>
          <p:nvPr/>
        </p:nvCxnSpPr>
        <p:spPr bwMode="auto">
          <a:xfrm>
            <a:off x="6444049" y="3327970"/>
            <a:ext cx="0" cy="489069"/>
          </a:xfrm>
          <a:prstGeom prst="straightConnector1">
            <a:avLst/>
          </a:prstGeom>
          <a:noFill/>
          <a:ln w="12700">
            <a:solidFill>
              <a:schemeClr val="tx1"/>
            </a:solidFill>
            <a:round/>
            <a:headEnd/>
            <a:tailEnd type="triangle" w="med" len="med"/>
          </a:ln>
          <a:effectLst/>
        </p:spPr>
      </p:cxnSp>
      <p:cxnSp>
        <p:nvCxnSpPr>
          <p:cNvPr id="54" name="AutoShape 39">
            <a:extLst>
              <a:ext uri="{FF2B5EF4-FFF2-40B4-BE49-F238E27FC236}">
                <a16:creationId xmlns:a16="http://schemas.microsoft.com/office/drawing/2014/main" id="{9822BB85-F0BD-4D2B-BC44-89FFA1021C5B}"/>
              </a:ext>
            </a:extLst>
          </p:cNvPr>
          <p:cNvCxnSpPr>
            <a:cxnSpLocks noChangeShapeType="1"/>
            <a:stCxn id="50" idx="1"/>
            <a:endCxn id="56" idx="1"/>
          </p:cNvCxnSpPr>
          <p:nvPr/>
        </p:nvCxnSpPr>
        <p:spPr bwMode="auto">
          <a:xfrm rot="10800000">
            <a:off x="5004049" y="3160331"/>
            <a:ext cx="12700" cy="1159629"/>
          </a:xfrm>
          <a:prstGeom prst="bentConnector3">
            <a:avLst>
              <a:gd name="adj1" fmla="val 1800000"/>
            </a:avLst>
          </a:prstGeom>
          <a:noFill/>
          <a:ln w="12700">
            <a:solidFill>
              <a:schemeClr val="tx1"/>
            </a:solidFill>
            <a:miter lim="800000"/>
            <a:headEnd/>
            <a:tailEnd type="triangle" w="med" len="med"/>
          </a:ln>
          <a:effectLst/>
        </p:spPr>
      </p:cxnSp>
      <p:sp>
        <p:nvSpPr>
          <p:cNvPr id="55" name="矩形 54">
            <a:extLst>
              <a:ext uri="{FF2B5EF4-FFF2-40B4-BE49-F238E27FC236}">
                <a16:creationId xmlns:a16="http://schemas.microsoft.com/office/drawing/2014/main" id="{8DE272CA-752B-4273-AD3D-CD38471DD90C}"/>
              </a:ext>
            </a:extLst>
          </p:cNvPr>
          <p:cNvSpPr/>
          <p:nvPr/>
        </p:nvSpPr>
        <p:spPr>
          <a:xfrm>
            <a:off x="6443889" y="2632650"/>
            <a:ext cx="64715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6" name="表格 55">
            <a:extLst>
              <a:ext uri="{FF2B5EF4-FFF2-40B4-BE49-F238E27FC236}">
                <a16:creationId xmlns:a16="http://schemas.microsoft.com/office/drawing/2014/main" id="{9E01D2F2-13FA-40D8-9759-B5C306EFA1B7}"/>
              </a:ext>
            </a:extLst>
          </p:cNvPr>
          <p:cNvGraphicFramePr>
            <a:graphicFrameLocks noGrp="1"/>
          </p:cNvGraphicFramePr>
          <p:nvPr>
            <p:extLst>
              <p:ext uri="{D42A27DB-BD31-4B8C-83A1-F6EECF244321}">
                <p14:modId xmlns:p14="http://schemas.microsoft.com/office/powerpoint/2010/main" val="23311294"/>
              </p:ext>
            </p:extLst>
          </p:nvPr>
        </p:nvGraphicFramePr>
        <p:xfrm>
          <a:off x="5004049" y="2992690"/>
          <a:ext cx="2880000" cy="335280"/>
        </p:xfrm>
        <a:graphic>
          <a:graphicData uri="http://schemas.openxmlformats.org/drawingml/2006/table">
            <a:tbl>
              <a:tblPr/>
              <a:tblGrid>
                <a:gridCol w="454736">
                  <a:extLst>
                    <a:ext uri="{9D8B030D-6E8A-4147-A177-3AD203B41FA5}">
                      <a16:colId xmlns:a16="http://schemas.microsoft.com/office/drawing/2014/main" val="1520068960"/>
                    </a:ext>
                  </a:extLst>
                </a:gridCol>
                <a:gridCol w="2425264">
                  <a:extLst>
                    <a:ext uri="{9D8B030D-6E8A-4147-A177-3AD203B41FA5}">
                      <a16:colId xmlns:a16="http://schemas.microsoft.com/office/drawing/2014/main" val="2732240838"/>
                    </a:ext>
                  </a:extLst>
                </a:gridCol>
              </a:tblGrid>
              <a:tr h="2190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if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i</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&lt;=100 </a:t>
                      </a:r>
                      <a:r>
                        <a:rPr kumimoji="0" lang="en-US" altLang="zh-CN" sz="1600" b="1" i="0" u="none" strike="noStrike" cap="none" normalizeH="0" baseline="0" dirty="0" err="1">
                          <a:ln>
                            <a:noFill/>
                          </a:ln>
                          <a:solidFill>
                            <a:schemeClr val="tx1"/>
                          </a:solidFill>
                          <a:effectLst/>
                          <a:latin typeface="Courier New" pitchFamily="49" charset="0"/>
                          <a:ea typeface="楷体_GB2312" pitchFamily="49" charset="-122"/>
                        </a:rPr>
                        <a:t>goto</a:t>
                      </a: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 (7)</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3037773"/>
                  </a:ext>
                </a:extLst>
              </a:tr>
            </a:tbl>
          </a:graphicData>
        </a:graphic>
      </p:graphicFrame>
      <p:graphicFrame>
        <p:nvGraphicFramePr>
          <p:cNvPr id="57" name="表格 56">
            <a:extLst>
              <a:ext uri="{FF2B5EF4-FFF2-40B4-BE49-F238E27FC236}">
                <a16:creationId xmlns:a16="http://schemas.microsoft.com/office/drawing/2014/main" id="{C5B6FE39-7742-4775-A588-27C1C26CE548}"/>
              </a:ext>
            </a:extLst>
          </p:cNvPr>
          <p:cNvGraphicFramePr>
            <a:graphicFrameLocks noGrp="1"/>
          </p:cNvGraphicFramePr>
          <p:nvPr>
            <p:extLst>
              <p:ext uri="{D42A27DB-BD31-4B8C-83A1-F6EECF244321}">
                <p14:modId xmlns:p14="http://schemas.microsoft.com/office/powerpoint/2010/main" val="3015258436"/>
              </p:ext>
            </p:extLst>
          </p:nvPr>
        </p:nvGraphicFramePr>
        <p:xfrm>
          <a:off x="5004049" y="5249698"/>
          <a:ext cx="2880000" cy="335280"/>
        </p:xfrm>
        <a:graphic>
          <a:graphicData uri="http://schemas.openxmlformats.org/drawingml/2006/table">
            <a:tbl>
              <a:tblPr/>
              <a:tblGrid>
                <a:gridCol w="454736">
                  <a:extLst>
                    <a:ext uri="{9D8B030D-6E8A-4147-A177-3AD203B41FA5}">
                      <a16:colId xmlns:a16="http://schemas.microsoft.com/office/drawing/2014/main" val="1520068960"/>
                    </a:ext>
                  </a:extLst>
                </a:gridCol>
                <a:gridCol w="2425264">
                  <a:extLst>
                    <a:ext uri="{9D8B030D-6E8A-4147-A177-3AD203B41FA5}">
                      <a16:colId xmlns:a16="http://schemas.microsoft.com/office/drawing/2014/main" val="2732240838"/>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(7)</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j:=i</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3037773"/>
                  </a:ext>
                </a:extLst>
              </a:tr>
            </a:tbl>
          </a:graphicData>
        </a:graphic>
      </p:graphicFrame>
      <p:cxnSp>
        <p:nvCxnSpPr>
          <p:cNvPr id="58" name="AutoShape 38">
            <a:extLst>
              <a:ext uri="{FF2B5EF4-FFF2-40B4-BE49-F238E27FC236}">
                <a16:creationId xmlns:a16="http://schemas.microsoft.com/office/drawing/2014/main" id="{3E146496-7464-490E-80BA-95F443FFB9DF}"/>
              </a:ext>
            </a:extLst>
          </p:cNvPr>
          <p:cNvCxnSpPr>
            <a:cxnSpLocks noChangeShapeType="1"/>
            <a:stCxn id="43" idx="2"/>
            <a:endCxn id="56" idx="0"/>
          </p:cNvCxnSpPr>
          <p:nvPr/>
        </p:nvCxnSpPr>
        <p:spPr bwMode="auto">
          <a:xfrm>
            <a:off x="6444049" y="2583130"/>
            <a:ext cx="0" cy="409560"/>
          </a:xfrm>
          <a:prstGeom prst="straightConnector1">
            <a:avLst/>
          </a:prstGeom>
          <a:noFill/>
          <a:ln w="12700">
            <a:solidFill>
              <a:schemeClr val="tx1"/>
            </a:solidFill>
            <a:round/>
            <a:headEnd/>
            <a:tailEnd type="triangle" w="med" len="med"/>
          </a:ln>
          <a:effectLst/>
        </p:spPr>
      </p:cxnSp>
      <p:sp>
        <p:nvSpPr>
          <p:cNvPr id="59" name="Text Box 70">
            <a:extLst>
              <a:ext uri="{FF2B5EF4-FFF2-40B4-BE49-F238E27FC236}">
                <a16:creationId xmlns:a16="http://schemas.microsoft.com/office/drawing/2014/main" id="{69F90B21-5668-4F60-8134-43F36DDC9E2F}"/>
              </a:ext>
            </a:extLst>
          </p:cNvPr>
          <p:cNvSpPr txBox="1">
            <a:spLocks noChangeArrowheads="1"/>
          </p:cNvSpPr>
          <p:nvPr/>
        </p:nvSpPr>
        <p:spPr bwMode="auto">
          <a:xfrm>
            <a:off x="8099056" y="2967884"/>
            <a:ext cx="434975" cy="396875"/>
          </a:xfrm>
          <a:prstGeom prst="rect">
            <a:avLst/>
          </a:prstGeom>
          <a:noFill/>
          <a:ln w="19050" algn="ctr">
            <a:noFill/>
            <a:miter lim="800000"/>
            <a:headEnd/>
            <a:tailEnd/>
          </a:ln>
          <a:effectLst/>
        </p:spPr>
        <p:txBody>
          <a:bodyPr wrap="none">
            <a:spAutoFit/>
          </a:bodyPr>
          <a:lstStyle/>
          <a:p>
            <a:r>
              <a:rPr lang="en-US" altLang="zh-CN" dirty="0"/>
              <a:t>B</a:t>
            </a:r>
            <a:r>
              <a:rPr lang="en-US" altLang="zh-CN" baseline="-25000" dirty="0"/>
              <a:t>2</a:t>
            </a:r>
          </a:p>
        </p:txBody>
      </p:sp>
      <p:sp>
        <p:nvSpPr>
          <p:cNvPr id="60" name="Text Box 70">
            <a:extLst>
              <a:ext uri="{FF2B5EF4-FFF2-40B4-BE49-F238E27FC236}">
                <a16:creationId xmlns:a16="http://schemas.microsoft.com/office/drawing/2014/main" id="{9B87DCC1-8F58-4704-8168-7FDD43DA904A}"/>
              </a:ext>
            </a:extLst>
          </p:cNvPr>
          <p:cNvSpPr txBox="1">
            <a:spLocks noChangeArrowheads="1"/>
          </p:cNvSpPr>
          <p:nvPr/>
        </p:nvSpPr>
        <p:spPr bwMode="auto">
          <a:xfrm>
            <a:off x="8099056" y="5220281"/>
            <a:ext cx="436338" cy="369332"/>
          </a:xfrm>
          <a:prstGeom prst="rect">
            <a:avLst/>
          </a:prstGeom>
          <a:noFill/>
          <a:ln w="19050" algn="ctr">
            <a:noFill/>
            <a:miter lim="800000"/>
            <a:headEnd/>
            <a:tailEnd/>
          </a:ln>
          <a:effectLst/>
        </p:spPr>
        <p:txBody>
          <a:bodyPr wrap="none">
            <a:spAutoFit/>
          </a:bodyPr>
          <a:lstStyle/>
          <a:p>
            <a:r>
              <a:rPr lang="en-US" altLang="zh-CN" dirty="0"/>
              <a:t>B</a:t>
            </a:r>
            <a:r>
              <a:rPr lang="en-US" altLang="zh-CN" baseline="-25000" dirty="0"/>
              <a:t>4</a:t>
            </a:r>
          </a:p>
        </p:txBody>
      </p:sp>
      <p:cxnSp>
        <p:nvCxnSpPr>
          <p:cNvPr id="61" name="AutoShape 39">
            <a:extLst>
              <a:ext uri="{FF2B5EF4-FFF2-40B4-BE49-F238E27FC236}">
                <a16:creationId xmlns:a16="http://schemas.microsoft.com/office/drawing/2014/main" id="{2D049F4C-E152-4B35-874A-CA0F14BF8B25}"/>
              </a:ext>
            </a:extLst>
          </p:cNvPr>
          <p:cNvCxnSpPr>
            <a:cxnSpLocks noChangeShapeType="1"/>
            <a:stCxn id="56" idx="3"/>
            <a:endCxn id="57" idx="0"/>
          </p:cNvCxnSpPr>
          <p:nvPr/>
        </p:nvCxnSpPr>
        <p:spPr bwMode="auto">
          <a:xfrm flipH="1">
            <a:off x="6444049" y="3160330"/>
            <a:ext cx="1440000" cy="2089368"/>
          </a:xfrm>
          <a:prstGeom prst="bentConnector4">
            <a:avLst>
              <a:gd name="adj1" fmla="val -15875"/>
              <a:gd name="adj2" fmla="val 88174"/>
            </a:avLst>
          </a:prstGeom>
          <a:noFill/>
          <a:ln w="12700">
            <a:solidFill>
              <a:schemeClr val="tx1"/>
            </a:solidFill>
            <a:miter lim="800000"/>
            <a:headEnd/>
            <a:tailEnd type="triangle" w="med" len="med"/>
          </a:ln>
          <a:effectLst/>
        </p:spPr>
      </p:cxnSp>
      <p:sp>
        <p:nvSpPr>
          <p:cNvPr id="16" name="矩形 15">
            <a:extLst>
              <a:ext uri="{FF2B5EF4-FFF2-40B4-BE49-F238E27FC236}">
                <a16:creationId xmlns:a16="http://schemas.microsoft.com/office/drawing/2014/main" id="{03CEE620-4FD6-49F3-AD35-8A944AA312E5}"/>
              </a:ext>
            </a:extLst>
          </p:cNvPr>
          <p:cNvSpPr/>
          <p:nvPr/>
        </p:nvSpPr>
        <p:spPr>
          <a:xfrm>
            <a:off x="5076056" y="2276872"/>
            <a:ext cx="1584176" cy="28377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04F9ED3B-3089-42D5-BD03-EE63324838CD}"/>
              </a:ext>
            </a:extLst>
          </p:cNvPr>
          <p:cNvSpPr/>
          <p:nvPr/>
        </p:nvSpPr>
        <p:spPr>
          <a:xfrm>
            <a:off x="5076056" y="3869939"/>
            <a:ext cx="1584176" cy="28377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22E7F26A-756E-4FC2-8E84-AED3965BDCE4}"/>
              </a:ext>
            </a:extLst>
          </p:cNvPr>
          <p:cNvSpPr txBox="1"/>
          <p:nvPr/>
        </p:nvSpPr>
        <p:spPr>
          <a:xfrm>
            <a:off x="5449338" y="4136831"/>
            <a:ext cx="1087251"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rgbClr val="FF0000"/>
                </a:solidFill>
                <a:effectLst/>
                <a:latin typeface="Courier New" pitchFamily="49" charset="0"/>
                <a:ea typeface="楷体_GB2312" pitchFamily="49" charset="-122"/>
              </a:rPr>
              <a:t>i:=i+6</a:t>
            </a:r>
            <a:endParaRPr kumimoji="0" lang="en-US" altLang="zh-CN" sz="1600" b="1" i="0" u="none" strike="noStrike" cap="none" normalizeH="0" baseline="-25000" dirty="0">
              <a:ln>
                <a:noFill/>
              </a:ln>
              <a:solidFill>
                <a:srgbClr val="FF0000"/>
              </a:solidFill>
              <a:effectLst/>
              <a:latin typeface="Courier New" pitchFamily="49" charset="0"/>
              <a:ea typeface="楷体_GB2312" pitchFamily="49" charset="-122"/>
            </a:endParaRPr>
          </a:p>
        </p:txBody>
      </p:sp>
    </p:spTree>
    <p:extLst>
      <p:ext uri="{BB962C8B-B14F-4D97-AF65-F5344CB8AC3E}">
        <p14:creationId xmlns:p14="http://schemas.microsoft.com/office/powerpoint/2010/main" val="300913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left)">
                                      <p:cBhvr>
                                        <p:cTn id="1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3" grpId="0" animBg="1"/>
      <p:bldP spid="6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CAD41-041A-4608-B762-B466452D06BB}"/>
              </a:ext>
            </a:extLst>
          </p:cNvPr>
          <p:cNvSpPr>
            <a:spLocks noGrp="1"/>
          </p:cNvSpPr>
          <p:nvPr>
            <p:ph type="title"/>
          </p:nvPr>
        </p:nvSpPr>
        <p:spPr/>
        <p:txBody>
          <a:bodyPr/>
          <a:lstStyle/>
          <a:p>
            <a:r>
              <a:rPr lang="zh-CN" altLang="en-US" dirty="0"/>
              <a:t>全局优化</a:t>
            </a:r>
          </a:p>
        </p:txBody>
      </p:sp>
      <p:sp>
        <p:nvSpPr>
          <p:cNvPr id="3" name="文本占位符 2">
            <a:extLst>
              <a:ext uri="{FF2B5EF4-FFF2-40B4-BE49-F238E27FC236}">
                <a16:creationId xmlns:a16="http://schemas.microsoft.com/office/drawing/2014/main" id="{BC006B93-F2B3-4A3A-8070-223E953E889A}"/>
              </a:ext>
            </a:extLst>
          </p:cNvPr>
          <p:cNvSpPr>
            <a:spLocks noGrp="1"/>
          </p:cNvSpPr>
          <p:nvPr>
            <p:ph type="body" idx="1"/>
          </p:nvPr>
        </p:nvSpPr>
        <p:spPr/>
        <p:txBody>
          <a:bodyPr/>
          <a:lstStyle/>
          <a:p>
            <a:r>
              <a:rPr lang="zh-CN" altLang="en-US" sz="2000" dirty="0"/>
              <a:t>过程内全局优化</a:t>
            </a:r>
            <a:r>
              <a:rPr lang="en-US" altLang="zh-CN" sz="2000" dirty="0"/>
              <a:t>(</a:t>
            </a:r>
            <a:r>
              <a:rPr lang="zh-CN" altLang="en-US" sz="2000" dirty="0"/>
              <a:t>简称为全局优化</a:t>
            </a:r>
            <a:r>
              <a:rPr lang="en-US" altLang="zh-CN" sz="2000" dirty="0"/>
              <a:t>)</a:t>
            </a:r>
          </a:p>
          <a:p>
            <a:r>
              <a:rPr lang="zh-CN" altLang="en-US" sz="2000" dirty="0"/>
              <a:t>是在一个过程</a:t>
            </a:r>
            <a:r>
              <a:rPr lang="en-US" altLang="zh-CN" sz="2000" dirty="0"/>
              <a:t>/</a:t>
            </a:r>
            <a:r>
              <a:rPr lang="zh-CN" altLang="en-US" dirty="0"/>
              <a:t>函数</a:t>
            </a:r>
            <a:r>
              <a:rPr lang="zh-CN" altLang="en-US" sz="2000" dirty="0"/>
              <a:t>范围内进行的优化</a:t>
            </a:r>
            <a:endParaRPr lang="zh-CN" altLang="en-US" dirty="0"/>
          </a:p>
        </p:txBody>
      </p:sp>
      <p:sp>
        <p:nvSpPr>
          <p:cNvPr id="4" name="页脚占位符 3">
            <a:extLst>
              <a:ext uri="{FF2B5EF4-FFF2-40B4-BE49-F238E27FC236}">
                <a16:creationId xmlns:a16="http://schemas.microsoft.com/office/drawing/2014/main" id="{56593BDE-6A89-4B7E-9356-BCBBDFA54ADA}"/>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5" name="灯片编号占位符 4">
            <a:extLst>
              <a:ext uri="{FF2B5EF4-FFF2-40B4-BE49-F238E27FC236}">
                <a16:creationId xmlns:a16="http://schemas.microsoft.com/office/drawing/2014/main" id="{8F49C4AC-9970-4CB8-8ACD-C8B52CE9FEAC}"/>
              </a:ext>
            </a:extLst>
          </p:cNvPr>
          <p:cNvSpPr>
            <a:spLocks noGrp="1"/>
          </p:cNvSpPr>
          <p:nvPr>
            <p:ph type="sldNum" sz="quarter" idx="12"/>
          </p:nvPr>
        </p:nvSpPr>
        <p:spPr/>
        <p:txBody>
          <a:bodyPr/>
          <a:lstStyle/>
          <a:p>
            <a:pPr>
              <a:defRPr/>
            </a:pPr>
            <a:fld id="{4A7B6F75-E382-4B42-9EA4-94C0BE56C755}" type="slidenum">
              <a:rPr lang="en-US" altLang="zh-CN" smtClean="0"/>
              <a:pPr>
                <a:defRPr/>
              </a:pPr>
              <a:t>76</a:t>
            </a:fld>
            <a:endParaRPr lang="en-US" altLang="zh-CN"/>
          </a:p>
        </p:txBody>
      </p:sp>
    </p:spTree>
    <p:extLst>
      <p:ext uri="{BB962C8B-B14F-4D97-AF65-F5344CB8AC3E}">
        <p14:creationId xmlns:p14="http://schemas.microsoft.com/office/powerpoint/2010/main" val="36404796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A6147-A8B4-4A3C-8886-3D7BD98AE6A9}"/>
              </a:ext>
            </a:extLst>
          </p:cNvPr>
          <p:cNvSpPr>
            <a:spLocks noGrp="1"/>
          </p:cNvSpPr>
          <p:nvPr>
            <p:ph type="title"/>
          </p:nvPr>
        </p:nvSpPr>
        <p:spPr/>
        <p:txBody>
          <a:bodyPr/>
          <a:lstStyle/>
          <a:p>
            <a:r>
              <a:rPr lang="zh-CN" altLang="en-US" dirty="0"/>
              <a:t>全局优化举例</a:t>
            </a:r>
          </a:p>
        </p:txBody>
      </p:sp>
      <p:sp>
        <p:nvSpPr>
          <p:cNvPr id="696322" name="Rectangle 2"/>
          <p:cNvSpPr>
            <a:spLocks noGrp="1" noChangeArrowheads="1"/>
          </p:cNvSpPr>
          <p:nvPr>
            <p:ph idx="1"/>
          </p:nvPr>
        </p:nvSpPr>
        <p:spPr/>
        <p:txBody>
          <a:bodyPr/>
          <a:lstStyle/>
          <a:p>
            <a:r>
              <a:rPr lang="zh-CN" altLang="en-US" dirty="0"/>
              <a:t>除了通过构造</a:t>
            </a:r>
            <a:r>
              <a:rPr lang="en-US" altLang="zh-CN" dirty="0"/>
              <a:t>DAG</a:t>
            </a:r>
            <a:r>
              <a:rPr lang="zh-CN" altLang="en-US" dirty="0"/>
              <a:t>来进行优化外，还可以得到其它的优化信息</a:t>
            </a:r>
          </a:p>
          <a:p>
            <a:pPr lvl="1"/>
            <a:r>
              <a:rPr lang="zh-CN" altLang="en-US" dirty="0"/>
              <a:t>在基本块外被定值并在基本块内被引用的所有标识符，就是作为叶子结点上标记的那些标识符</a:t>
            </a:r>
          </a:p>
          <a:p>
            <a:pPr lvl="1"/>
            <a:r>
              <a:rPr lang="zh-CN" altLang="en-US" dirty="0"/>
              <a:t>在基本块内被定值且该值能在基本块后被引用的所有标识符，就是</a:t>
            </a:r>
            <a:r>
              <a:rPr lang="en-US" altLang="zh-CN" dirty="0"/>
              <a:t>DAG</a:t>
            </a:r>
            <a:r>
              <a:rPr lang="zh-CN" altLang="en-US" dirty="0"/>
              <a:t>各结点上的那些附加标识符</a:t>
            </a:r>
          </a:p>
        </p:txBody>
      </p:sp>
      <p:sp>
        <p:nvSpPr>
          <p:cNvPr id="4"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5" name="灯片编号占位符 5"/>
          <p:cNvSpPr>
            <a:spLocks noGrp="1"/>
          </p:cNvSpPr>
          <p:nvPr>
            <p:ph type="sldNum" sz="quarter" idx="12"/>
          </p:nvPr>
        </p:nvSpPr>
        <p:spPr/>
        <p:txBody>
          <a:bodyPr/>
          <a:lstStyle/>
          <a:p>
            <a:fld id="{9170BE21-C2BC-4FD2-856E-A4EDA0621064}" type="slidenum">
              <a:rPr lang="en-US" altLang="zh-CN"/>
              <a:pPr/>
              <a:t>77</a:t>
            </a:fld>
            <a:endParaRPr lang="en-US" altLang="zh-CN"/>
          </a:p>
        </p:txBody>
      </p:sp>
    </p:spTree>
    <p:extLst>
      <p:ext uri="{BB962C8B-B14F-4D97-AF65-F5344CB8AC3E}">
        <p14:creationId xmlns:p14="http://schemas.microsoft.com/office/powerpoint/2010/main" val="1185638449"/>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r>
              <a:rPr lang="zh-CN" altLang="en-US"/>
              <a:t>利用</a:t>
            </a:r>
            <a:r>
              <a:rPr lang="en-US" altLang="zh-CN"/>
              <a:t>DAG</a:t>
            </a:r>
            <a:r>
              <a:rPr lang="zh-CN" altLang="en-US"/>
              <a:t>继续优化</a:t>
            </a:r>
          </a:p>
        </p:txBody>
      </p:sp>
      <p:sp>
        <p:nvSpPr>
          <p:cNvPr id="697347" name="Rectangle 3"/>
          <p:cNvSpPr>
            <a:spLocks noGrp="1" noChangeArrowheads="1"/>
          </p:cNvSpPr>
          <p:nvPr>
            <p:ph idx="1"/>
          </p:nvPr>
        </p:nvSpPr>
        <p:spPr/>
        <p:txBody>
          <a:bodyPr/>
          <a:lstStyle/>
          <a:p>
            <a:r>
              <a:rPr lang="zh-CN" altLang="en-US"/>
              <a:t>假设</a:t>
            </a:r>
            <a:r>
              <a:rPr lang="en-US" altLang="zh-CN"/>
              <a:t>T</a:t>
            </a:r>
            <a:r>
              <a:rPr lang="en-US" altLang="zh-CN" baseline="-25000"/>
              <a:t>0</a:t>
            </a:r>
            <a:r>
              <a:rPr lang="zh-CN" altLang="en-US"/>
              <a:t>，</a:t>
            </a:r>
            <a:r>
              <a:rPr lang="en-US" altLang="zh-CN"/>
              <a:t>T</a:t>
            </a:r>
            <a:r>
              <a:rPr lang="en-US" altLang="zh-CN" baseline="-25000"/>
              <a:t>1</a:t>
            </a:r>
            <a:r>
              <a:rPr lang="zh-CN" altLang="en-US"/>
              <a:t>，</a:t>
            </a:r>
            <a:r>
              <a:rPr lang="en-US" altLang="zh-CN"/>
              <a:t>…</a:t>
            </a:r>
            <a:r>
              <a:rPr lang="zh-CN" altLang="en-US"/>
              <a:t>，</a:t>
            </a:r>
            <a:r>
              <a:rPr lang="en-US" altLang="zh-CN"/>
              <a:t>T</a:t>
            </a:r>
            <a:r>
              <a:rPr lang="en-US" altLang="zh-CN" baseline="-25000"/>
              <a:t>6</a:t>
            </a:r>
            <a:r>
              <a:rPr lang="zh-CN" altLang="en-US"/>
              <a:t>在基本块后没有引用，则</a:t>
            </a:r>
            <a:r>
              <a:rPr lang="en-US" altLang="zh-CN"/>
              <a:t>DAG</a:t>
            </a:r>
            <a:r>
              <a:rPr lang="zh-CN" altLang="en-US"/>
              <a:t>可重写</a:t>
            </a:r>
          </a:p>
        </p:txBody>
      </p:sp>
      <p:sp>
        <p:nvSpPr>
          <p:cNvPr id="69"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70" name="灯片编号占位符 5"/>
          <p:cNvSpPr>
            <a:spLocks noGrp="1"/>
          </p:cNvSpPr>
          <p:nvPr>
            <p:ph type="sldNum" sz="quarter" idx="12"/>
          </p:nvPr>
        </p:nvSpPr>
        <p:spPr/>
        <p:txBody>
          <a:bodyPr/>
          <a:lstStyle/>
          <a:p>
            <a:fld id="{82FD78D8-B1B9-4E31-AE12-947E1FF97574}" type="slidenum">
              <a:rPr lang="en-US" altLang="zh-CN"/>
              <a:pPr/>
              <a:t>78</a:t>
            </a:fld>
            <a:endParaRPr lang="en-US" altLang="zh-CN"/>
          </a:p>
        </p:txBody>
      </p:sp>
      <p:graphicFrame>
        <p:nvGraphicFramePr>
          <p:cNvPr id="697348" name="Group 4"/>
          <p:cNvGraphicFramePr>
            <a:graphicFrameLocks noGrp="1"/>
          </p:cNvGraphicFramePr>
          <p:nvPr/>
        </p:nvGraphicFramePr>
        <p:xfrm>
          <a:off x="1403350" y="2636838"/>
          <a:ext cx="2089150" cy="3440880"/>
        </p:xfrm>
        <a:graphic>
          <a:graphicData uri="http://schemas.openxmlformats.org/drawingml/2006/table">
            <a:tbl>
              <a:tblPr/>
              <a:tblGrid>
                <a:gridCol w="431800">
                  <a:extLst>
                    <a:ext uri="{9D8B030D-6E8A-4147-A177-3AD203B41FA5}">
                      <a16:colId xmlns:a16="http://schemas.microsoft.com/office/drawing/2014/main" val="20000"/>
                    </a:ext>
                  </a:extLst>
                </a:gridCol>
                <a:gridCol w="1657350">
                  <a:extLst>
                    <a:ext uri="{9D8B030D-6E8A-4147-A177-3AD203B41FA5}">
                      <a16:colId xmlns:a16="http://schemas.microsoft.com/office/drawing/2014/main" val="20001"/>
                    </a:ext>
                  </a:extLst>
                </a:gridCol>
              </a:tblGrid>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0</a:t>
                      </a: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:=3.14</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2</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1</a:t>
                      </a: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:=6.28</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3</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3</a:t>
                      </a: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:=6.28</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4</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5</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4</a:t>
                      </a: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6</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A:=6.28*T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2</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7</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5</a:t>
                      </a: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8</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:=R-r</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9</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B:=A*T</a:t>
                      </a:r>
                      <a:r>
                        <a:rPr kumimoji="0" lang="en-US" altLang="zh-CN" sz="1800" b="1" i="0" u="none" strike="noStrike" cap="none" normalizeH="0" baseline="-25000">
                          <a:ln>
                            <a:noFill/>
                          </a:ln>
                          <a:solidFill>
                            <a:schemeClr val="tx1"/>
                          </a:solidFill>
                          <a:effectLst/>
                          <a:latin typeface="Courier New" pitchFamily="49" charset="0"/>
                          <a:ea typeface="楷体_GB2312" pitchFamily="49" charset="-122"/>
                          <a:cs typeface="Times New Roman" pitchFamily="18" charset="0"/>
                        </a:rPr>
                        <a:t>6</a:t>
                      </a:r>
                    </a:p>
                  </a:txBody>
                  <a:tcPr marL="90000" marR="90000" marT="54000" marB="5400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97389" name="Text Box 45"/>
          <p:cNvSpPr txBox="1">
            <a:spLocks noChangeArrowheads="1"/>
          </p:cNvSpPr>
          <p:nvPr/>
        </p:nvSpPr>
        <p:spPr bwMode="auto">
          <a:xfrm>
            <a:off x="652009" y="2564904"/>
            <a:ext cx="553357" cy="461665"/>
          </a:xfrm>
          <a:prstGeom prst="rect">
            <a:avLst/>
          </a:prstGeom>
          <a:noFill/>
          <a:ln w="19050" algn="ctr">
            <a:noFill/>
            <a:miter lim="800000"/>
            <a:headEnd/>
            <a:tailEnd/>
          </a:ln>
          <a:effectLst/>
        </p:spPr>
        <p:txBody>
          <a:bodyPr wrap="none">
            <a:spAutoFit/>
          </a:bodyPr>
          <a:lstStyle/>
          <a:p>
            <a:r>
              <a:rPr lang="en-US" altLang="zh-CN" sz="2400" dirty="0">
                <a:solidFill>
                  <a:schemeClr val="tx1">
                    <a:lumMod val="95000"/>
                    <a:lumOff val="5000"/>
                  </a:schemeClr>
                </a:solidFill>
                <a:effectLst>
                  <a:outerShdw blurRad="38100" dist="38100" dir="2700000" algn="tl">
                    <a:srgbClr val="FFFFFF"/>
                  </a:outerShdw>
                </a:effectLst>
                <a:latin typeface="Courier New" panose="02070309020205020404" pitchFamily="49" charset="0"/>
                <a:cs typeface="Courier New" panose="02070309020205020404" pitchFamily="49" charset="0"/>
              </a:rPr>
              <a:t>G’</a:t>
            </a:r>
          </a:p>
        </p:txBody>
      </p:sp>
      <p:graphicFrame>
        <p:nvGraphicFramePr>
          <p:cNvPr id="697390" name="Group 46"/>
          <p:cNvGraphicFramePr>
            <a:graphicFrameLocks noGrp="1"/>
          </p:cNvGraphicFramePr>
          <p:nvPr>
            <p:extLst>
              <p:ext uri="{D42A27DB-BD31-4B8C-83A1-F6EECF244321}">
                <p14:modId xmlns:p14="http://schemas.microsoft.com/office/powerpoint/2010/main" val="622083559"/>
              </p:ext>
            </p:extLst>
          </p:nvPr>
        </p:nvGraphicFramePr>
        <p:xfrm>
          <a:off x="5867400" y="2636838"/>
          <a:ext cx="2089150" cy="1529280"/>
        </p:xfrm>
        <a:graphic>
          <a:graphicData uri="http://schemas.openxmlformats.org/drawingml/2006/table">
            <a:tbl>
              <a:tblPr/>
              <a:tblGrid>
                <a:gridCol w="431800">
                  <a:extLst>
                    <a:ext uri="{9D8B030D-6E8A-4147-A177-3AD203B41FA5}">
                      <a16:colId xmlns:a16="http://schemas.microsoft.com/office/drawing/2014/main" val="20000"/>
                    </a:ext>
                  </a:extLst>
                </a:gridCol>
                <a:gridCol w="1657350">
                  <a:extLst>
                    <a:ext uri="{9D8B030D-6E8A-4147-A177-3AD203B41FA5}">
                      <a16:colId xmlns:a16="http://schemas.microsoft.com/office/drawing/2014/main" val="20001"/>
                    </a:ext>
                  </a:extLst>
                </a:gridCol>
              </a:tblGrid>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1</a:t>
                      </a:r>
                      <a:endParaRPr kumimoji="0" lang="en-US" altLang="zh-CN" sz="18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54000" marB="54000"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T</a:t>
                      </a:r>
                      <a:r>
                        <a:rPr kumimoji="0" lang="en-US" altLang="zh-CN" sz="1800" b="1" i="0" u="none" strike="noStrike" cap="none" normalizeH="0" baseline="-25000" dirty="0">
                          <a:ln>
                            <a:noFill/>
                          </a:ln>
                          <a:solidFill>
                            <a:schemeClr val="tx1"/>
                          </a:solidFill>
                          <a:effectLst/>
                          <a:latin typeface="Courier New" pitchFamily="49" charset="0"/>
                          <a:ea typeface="楷体_GB2312" pitchFamily="49" charset="-122"/>
                          <a:cs typeface="Times New Roman" pitchFamily="18" charset="0"/>
                        </a:rPr>
                        <a:t>2</a:t>
                      </a: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r>
                        <a:rPr kumimoji="0" lang="en-US" altLang="zh-CN" sz="1800" b="1" i="0" u="none" strike="noStrike" cap="none" normalizeH="0" baseline="0" dirty="0" err="1">
                          <a:ln>
                            <a:noFill/>
                          </a:ln>
                          <a:solidFill>
                            <a:schemeClr val="tx1"/>
                          </a:solidFill>
                          <a:effectLst/>
                          <a:latin typeface="Courier New" pitchFamily="49" charset="0"/>
                          <a:ea typeface="楷体_GB2312" pitchFamily="49" charset="-122"/>
                          <a:cs typeface="Times New Roman" pitchFamily="18" charset="0"/>
                        </a:rPr>
                        <a:t>R+r</a:t>
                      </a:r>
                      <a:endParaRPr kumimoji="0" lang="en-US" altLang="zh-CN" sz="18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endParaRPr>
                    </a:p>
                  </a:txBody>
                  <a:tcPr marL="90000" marR="90000" marT="54000" marB="5400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A:=6.28*T</a:t>
                      </a:r>
                      <a:r>
                        <a:rPr kumimoji="0" lang="en-US" altLang="zh-CN" sz="1800" b="1" i="0" u="none" strike="noStrike" cap="none" normalizeH="0" baseline="-25000" dirty="0">
                          <a:ln>
                            <a:noFill/>
                          </a:ln>
                          <a:solidFill>
                            <a:schemeClr val="tx1"/>
                          </a:solidFill>
                          <a:effectLst/>
                          <a:latin typeface="Courier New" pitchFamily="49" charset="0"/>
                          <a:ea typeface="楷体_GB2312" pitchFamily="49" charset="-122"/>
                          <a:cs typeface="Times New Roman" pitchFamily="18" charset="0"/>
                        </a:rPr>
                        <a:t>2</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09550">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L="90000" marR="90000" marT="54000" marB="5400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T</a:t>
                      </a:r>
                      <a:r>
                        <a:rPr kumimoji="0" lang="en-US" altLang="zh-CN" sz="1800" b="1" i="0" u="none" strike="noStrike" cap="none" normalizeH="0" baseline="-25000" dirty="0">
                          <a:ln>
                            <a:noFill/>
                          </a:ln>
                          <a:solidFill>
                            <a:schemeClr val="tx1"/>
                          </a:solidFill>
                          <a:effectLst/>
                          <a:latin typeface="Courier New" pitchFamily="49" charset="0"/>
                          <a:ea typeface="楷体_GB2312" pitchFamily="49" charset="-122"/>
                          <a:cs typeface="Times New Roman" pitchFamily="18" charset="0"/>
                        </a:rPr>
                        <a:t>6</a:t>
                      </a: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:=R-r</a:t>
                      </a:r>
                    </a:p>
                  </a:txBody>
                  <a:tcPr marL="90000" marR="90000" marT="54000" marB="5400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07963">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L="90000" marR="90000" marT="54000" marB="54000"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B:=A*T</a:t>
                      </a:r>
                      <a:r>
                        <a:rPr kumimoji="0" lang="en-US" altLang="zh-CN" sz="1800" b="1" i="0" u="none" strike="noStrike" cap="none" normalizeH="0" baseline="-25000" dirty="0">
                          <a:ln>
                            <a:noFill/>
                          </a:ln>
                          <a:solidFill>
                            <a:schemeClr val="tx1"/>
                          </a:solidFill>
                          <a:effectLst/>
                          <a:latin typeface="Courier New" pitchFamily="49" charset="0"/>
                          <a:ea typeface="楷体_GB2312" pitchFamily="49" charset="-122"/>
                          <a:cs typeface="Times New Roman" pitchFamily="18" charset="0"/>
                        </a:rPr>
                        <a:t>6</a:t>
                      </a:r>
                    </a:p>
                  </a:txBody>
                  <a:tcPr marL="90000" marR="90000" marT="54000" marB="5400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97407" name="Line 63"/>
          <p:cNvSpPr>
            <a:spLocks noChangeShapeType="1"/>
          </p:cNvSpPr>
          <p:nvPr/>
        </p:nvSpPr>
        <p:spPr bwMode="auto">
          <a:xfrm>
            <a:off x="1403350" y="2838450"/>
            <a:ext cx="1728788" cy="0"/>
          </a:xfrm>
          <a:prstGeom prst="line">
            <a:avLst/>
          </a:prstGeom>
          <a:noFill/>
          <a:ln w="28575">
            <a:solidFill>
              <a:srgbClr val="FF0000"/>
            </a:solidFill>
            <a:round/>
            <a:headEnd/>
            <a:tailEnd/>
          </a:ln>
          <a:effectLst/>
        </p:spPr>
        <p:txBody>
          <a:bodyPr wrap="none" anchor="ctr"/>
          <a:lstStyle/>
          <a:p>
            <a:endParaRPr lang="zh-CN" altLang="en-US"/>
          </a:p>
        </p:txBody>
      </p:sp>
      <p:sp>
        <p:nvSpPr>
          <p:cNvPr id="697408" name="Line 64"/>
          <p:cNvSpPr>
            <a:spLocks noChangeShapeType="1"/>
          </p:cNvSpPr>
          <p:nvPr/>
        </p:nvSpPr>
        <p:spPr bwMode="auto">
          <a:xfrm>
            <a:off x="1403350" y="3213100"/>
            <a:ext cx="1728788" cy="0"/>
          </a:xfrm>
          <a:prstGeom prst="line">
            <a:avLst/>
          </a:prstGeom>
          <a:noFill/>
          <a:ln w="28575">
            <a:solidFill>
              <a:srgbClr val="FF0000"/>
            </a:solidFill>
            <a:round/>
            <a:headEnd/>
            <a:tailEnd/>
          </a:ln>
          <a:effectLst/>
        </p:spPr>
        <p:txBody>
          <a:bodyPr wrap="none" anchor="ctr"/>
          <a:lstStyle/>
          <a:p>
            <a:endParaRPr lang="zh-CN" altLang="en-US"/>
          </a:p>
        </p:txBody>
      </p:sp>
      <p:sp>
        <p:nvSpPr>
          <p:cNvPr id="697409" name="Line 65"/>
          <p:cNvSpPr>
            <a:spLocks noChangeShapeType="1"/>
          </p:cNvSpPr>
          <p:nvPr/>
        </p:nvSpPr>
        <p:spPr bwMode="auto">
          <a:xfrm>
            <a:off x="1403350" y="3602038"/>
            <a:ext cx="1728788" cy="0"/>
          </a:xfrm>
          <a:prstGeom prst="line">
            <a:avLst/>
          </a:prstGeom>
          <a:noFill/>
          <a:ln w="28575">
            <a:solidFill>
              <a:srgbClr val="FF0000"/>
            </a:solidFill>
            <a:round/>
            <a:headEnd/>
            <a:tailEnd/>
          </a:ln>
          <a:effectLst/>
        </p:spPr>
        <p:txBody>
          <a:bodyPr wrap="none" anchor="ctr"/>
          <a:lstStyle/>
          <a:p>
            <a:endParaRPr lang="zh-CN" altLang="en-US"/>
          </a:p>
        </p:txBody>
      </p:sp>
      <p:sp>
        <p:nvSpPr>
          <p:cNvPr id="697410" name="Line 66"/>
          <p:cNvSpPr>
            <a:spLocks noChangeShapeType="1"/>
          </p:cNvSpPr>
          <p:nvPr/>
        </p:nvSpPr>
        <p:spPr bwMode="auto">
          <a:xfrm>
            <a:off x="1403350" y="4365625"/>
            <a:ext cx="1728788" cy="0"/>
          </a:xfrm>
          <a:prstGeom prst="line">
            <a:avLst/>
          </a:prstGeom>
          <a:noFill/>
          <a:ln w="28575">
            <a:solidFill>
              <a:srgbClr val="FF0000"/>
            </a:solidFill>
            <a:round/>
            <a:headEnd/>
            <a:tailEnd/>
          </a:ln>
          <a:effectLst/>
        </p:spPr>
        <p:txBody>
          <a:bodyPr wrap="none" anchor="ctr"/>
          <a:lstStyle/>
          <a:p>
            <a:endParaRPr lang="zh-CN" altLang="en-US"/>
          </a:p>
        </p:txBody>
      </p:sp>
      <p:sp>
        <p:nvSpPr>
          <p:cNvPr id="697411" name="Line 67"/>
          <p:cNvSpPr>
            <a:spLocks noChangeShapeType="1"/>
          </p:cNvSpPr>
          <p:nvPr/>
        </p:nvSpPr>
        <p:spPr bwMode="auto">
          <a:xfrm>
            <a:off x="1403350" y="5129213"/>
            <a:ext cx="1728788" cy="0"/>
          </a:xfrm>
          <a:prstGeom prst="line">
            <a:avLst/>
          </a:prstGeom>
          <a:noFill/>
          <a:ln w="28575">
            <a:solidFill>
              <a:srgbClr val="FF00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17147715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7407"/>
                                        </p:tgtEl>
                                        <p:attrNameLst>
                                          <p:attrName>style.visibility</p:attrName>
                                        </p:attrNameLst>
                                      </p:cBhvr>
                                      <p:to>
                                        <p:strVal val="visible"/>
                                      </p:to>
                                    </p:set>
                                    <p:animEffect transition="in" filter="wipe(left)">
                                      <p:cBhvr>
                                        <p:cTn id="7" dur="500"/>
                                        <p:tgtEl>
                                          <p:spTgt spid="6974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7408"/>
                                        </p:tgtEl>
                                        <p:attrNameLst>
                                          <p:attrName>style.visibility</p:attrName>
                                        </p:attrNameLst>
                                      </p:cBhvr>
                                      <p:to>
                                        <p:strVal val="visible"/>
                                      </p:to>
                                    </p:set>
                                    <p:animEffect transition="in" filter="wipe(left)">
                                      <p:cBhvr>
                                        <p:cTn id="12" dur="500"/>
                                        <p:tgtEl>
                                          <p:spTgt spid="6974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7409"/>
                                        </p:tgtEl>
                                        <p:attrNameLst>
                                          <p:attrName>style.visibility</p:attrName>
                                        </p:attrNameLst>
                                      </p:cBhvr>
                                      <p:to>
                                        <p:strVal val="visible"/>
                                      </p:to>
                                    </p:set>
                                    <p:animEffect transition="in" filter="wipe(left)">
                                      <p:cBhvr>
                                        <p:cTn id="17" dur="500"/>
                                        <p:tgtEl>
                                          <p:spTgt spid="6974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7410"/>
                                        </p:tgtEl>
                                        <p:attrNameLst>
                                          <p:attrName>style.visibility</p:attrName>
                                        </p:attrNameLst>
                                      </p:cBhvr>
                                      <p:to>
                                        <p:strVal val="visible"/>
                                      </p:to>
                                    </p:set>
                                    <p:animEffect transition="in" filter="wipe(left)">
                                      <p:cBhvr>
                                        <p:cTn id="22" dur="500"/>
                                        <p:tgtEl>
                                          <p:spTgt spid="6974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7411"/>
                                        </p:tgtEl>
                                        <p:attrNameLst>
                                          <p:attrName>style.visibility</p:attrName>
                                        </p:attrNameLst>
                                      </p:cBhvr>
                                      <p:to>
                                        <p:strVal val="visible"/>
                                      </p:to>
                                    </p:set>
                                    <p:animEffect transition="in" filter="wipe(left)">
                                      <p:cBhvr>
                                        <p:cTn id="27" dur="500"/>
                                        <p:tgtEl>
                                          <p:spTgt spid="6974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97390"/>
                                        </p:tgtEl>
                                        <p:attrNameLst>
                                          <p:attrName>style.visibility</p:attrName>
                                        </p:attrNameLst>
                                      </p:cBhvr>
                                      <p:to>
                                        <p:strVal val="visible"/>
                                      </p:to>
                                    </p:set>
                                    <p:animEffect transition="in" filter="wipe(up)">
                                      <p:cBhvr>
                                        <p:cTn id="32" dur="500"/>
                                        <p:tgtEl>
                                          <p:spTgt spid="697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407" grpId="0" animBg="1"/>
      <p:bldP spid="697408" grpId="0" animBg="1"/>
      <p:bldP spid="697409" grpId="0" animBg="1"/>
      <p:bldP spid="697410" grpId="0" animBg="1"/>
      <p:bldP spid="69741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21A10995-5AFC-4A9F-97B0-7C4466B19BBE}"/>
              </a:ext>
            </a:extLst>
          </p:cNvPr>
          <p:cNvSpPr>
            <a:spLocks noGrp="1"/>
          </p:cNvSpPr>
          <p:nvPr>
            <p:ph type="title"/>
          </p:nvPr>
        </p:nvSpPr>
        <p:spPr/>
        <p:txBody>
          <a:bodyPr/>
          <a:lstStyle/>
          <a:p>
            <a:r>
              <a:rPr lang="en-US" altLang="zh-CN" dirty="0"/>
              <a:t>10.4 </a:t>
            </a:r>
            <a:r>
              <a:rPr lang="zh-CN" altLang="en-US" dirty="0"/>
              <a:t>目标代码生成</a:t>
            </a:r>
          </a:p>
        </p:txBody>
      </p:sp>
      <p:sp>
        <p:nvSpPr>
          <p:cNvPr id="7" name="文本占位符 6">
            <a:extLst>
              <a:ext uri="{FF2B5EF4-FFF2-40B4-BE49-F238E27FC236}">
                <a16:creationId xmlns:a16="http://schemas.microsoft.com/office/drawing/2014/main" id="{4BB4B837-D755-4D23-9A32-54C281BBD419}"/>
              </a:ext>
            </a:extLst>
          </p:cNvPr>
          <p:cNvSpPr>
            <a:spLocks noGrp="1"/>
          </p:cNvSpPr>
          <p:nvPr>
            <p:ph type="body" idx="1"/>
          </p:nvPr>
        </p:nvSpPr>
        <p:spPr/>
        <p:txBody>
          <a:bodyPr/>
          <a:lstStyle/>
          <a:p>
            <a:endParaRPr lang="zh-CN" altLang="en-US"/>
          </a:p>
        </p:txBody>
      </p:sp>
      <p:sp>
        <p:nvSpPr>
          <p:cNvPr id="4" name="页脚占位符 3">
            <a:extLst>
              <a:ext uri="{FF2B5EF4-FFF2-40B4-BE49-F238E27FC236}">
                <a16:creationId xmlns:a16="http://schemas.microsoft.com/office/drawing/2014/main" id="{B9951A4F-B589-425D-923E-0FA1CB5F69F5}"/>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dirty="0"/>
          </a:p>
        </p:txBody>
      </p:sp>
      <p:sp>
        <p:nvSpPr>
          <p:cNvPr id="5" name="灯片编号占位符 4">
            <a:extLst>
              <a:ext uri="{FF2B5EF4-FFF2-40B4-BE49-F238E27FC236}">
                <a16:creationId xmlns:a16="http://schemas.microsoft.com/office/drawing/2014/main" id="{774A1657-F0AA-4498-947A-69BC597394A7}"/>
              </a:ext>
            </a:extLst>
          </p:cNvPr>
          <p:cNvSpPr>
            <a:spLocks noGrp="1"/>
          </p:cNvSpPr>
          <p:nvPr>
            <p:ph type="sldNum" sz="quarter" idx="12"/>
          </p:nvPr>
        </p:nvSpPr>
        <p:spPr/>
        <p:txBody>
          <a:bodyPr/>
          <a:lstStyle/>
          <a:p>
            <a:pPr>
              <a:defRPr/>
            </a:pPr>
            <a:fld id="{B5560236-5FD0-42E7-89CF-9E3F8282410C}" type="slidenum">
              <a:rPr lang="en-US" altLang="zh-CN" smtClean="0"/>
              <a:pPr>
                <a:defRPr/>
              </a:pPr>
              <a:t>79</a:t>
            </a:fld>
            <a:endParaRPr lang="en-US" altLang="zh-CN"/>
          </a:p>
        </p:txBody>
      </p:sp>
    </p:spTree>
    <p:extLst>
      <p:ext uri="{BB962C8B-B14F-4D97-AF65-F5344CB8AC3E}">
        <p14:creationId xmlns:p14="http://schemas.microsoft.com/office/powerpoint/2010/main" val="3285808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r>
              <a:rPr lang="zh-CN" altLang="en-US" dirty="0"/>
              <a:t>流图</a:t>
            </a:r>
          </a:p>
        </p:txBody>
      </p:sp>
      <p:sp>
        <p:nvSpPr>
          <p:cNvPr id="699395" name="Rectangle 3"/>
          <p:cNvSpPr>
            <a:spLocks noGrp="1" noChangeArrowheads="1"/>
          </p:cNvSpPr>
          <p:nvPr>
            <p:ph idx="1"/>
          </p:nvPr>
        </p:nvSpPr>
        <p:spPr/>
        <p:txBody>
          <a:bodyPr>
            <a:normAutofit/>
          </a:bodyPr>
          <a:lstStyle/>
          <a:p>
            <a:pPr>
              <a:lnSpc>
                <a:spcPct val="90000"/>
              </a:lnSpc>
            </a:pPr>
            <a:r>
              <a:rPr lang="zh-CN" altLang="en-US" sz="2800" dirty="0">
                <a:solidFill>
                  <a:srgbClr val="FF0000"/>
                </a:solidFill>
                <a:effectLst>
                  <a:outerShdw blurRad="38100" dist="38100" dir="2700000" algn="tl">
                    <a:srgbClr val="000000"/>
                  </a:outerShdw>
                </a:effectLst>
                <a:latin typeface="黑体" pitchFamily="2" charset="-122"/>
                <a:ea typeface="黑体" pitchFamily="2" charset="-122"/>
              </a:rPr>
              <a:t>控制流程图　</a:t>
            </a:r>
            <a:r>
              <a:rPr lang="zh-CN" altLang="en-US" sz="2800" dirty="0"/>
              <a:t>就是具有唯一首结点的有向图，简称</a:t>
            </a:r>
            <a:r>
              <a:rPr lang="zh-CN" altLang="en-US" sz="2800" dirty="0">
                <a:solidFill>
                  <a:srgbClr val="FF0000"/>
                </a:solidFill>
                <a:effectLst>
                  <a:outerShdw blurRad="38100" dist="38100" dir="2700000" algn="tl">
                    <a:srgbClr val="000000"/>
                  </a:outerShdw>
                </a:effectLst>
                <a:latin typeface="黑体" pitchFamily="2" charset="-122"/>
                <a:ea typeface="黑体" pitchFamily="2" charset="-122"/>
              </a:rPr>
              <a:t>流图</a:t>
            </a:r>
          </a:p>
          <a:p>
            <a:pPr lvl="1">
              <a:lnSpc>
                <a:spcPct val="90000"/>
              </a:lnSpc>
            </a:pPr>
            <a:r>
              <a:rPr lang="zh-CN" altLang="en-US" sz="2400" dirty="0">
                <a:solidFill>
                  <a:srgbClr val="FF0000"/>
                </a:solidFill>
                <a:effectLst>
                  <a:outerShdw blurRad="38100" dist="38100" dir="2700000" algn="tl">
                    <a:srgbClr val="000000"/>
                  </a:outerShdw>
                </a:effectLst>
                <a:latin typeface="黑体" pitchFamily="2" charset="-122"/>
                <a:ea typeface="黑体" pitchFamily="2" charset="-122"/>
              </a:rPr>
              <a:t>首结点　</a:t>
            </a:r>
            <a:r>
              <a:rPr lang="zh-CN" altLang="en-US" sz="2400" dirty="0"/>
              <a:t>就是从它开始到控制流程图中任何结点都有一条通路的结点</a:t>
            </a:r>
            <a:endParaRPr lang="zh-CN" altLang="en-US" sz="2400" dirty="0">
              <a:solidFill>
                <a:srgbClr val="FF0000"/>
              </a:solidFill>
              <a:effectLst>
                <a:outerShdw blurRad="38100" dist="38100" dir="2700000" algn="tl">
                  <a:srgbClr val="000000"/>
                </a:outerShdw>
              </a:effectLst>
              <a:latin typeface="黑体" pitchFamily="2" charset="-122"/>
              <a:ea typeface="黑体" pitchFamily="2" charset="-122"/>
            </a:endParaRPr>
          </a:p>
          <a:p>
            <a:pPr>
              <a:lnSpc>
                <a:spcPct val="90000"/>
              </a:lnSpc>
            </a:pPr>
            <a:r>
              <a:rPr lang="zh-CN" altLang="en-US" sz="2800" dirty="0">
                <a:solidFill>
                  <a:srgbClr val="008000"/>
                </a:solidFill>
                <a:effectLst>
                  <a:outerShdw blurRad="38100" dist="38100" dir="2700000" algn="tl">
                    <a:srgbClr val="000000"/>
                  </a:outerShdw>
                </a:effectLst>
              </a:rPr>
              <a:t>形式定义</a:t>
            </a:r>
            <a:r>
              <a:rPr lang="zh-CN" altLang="en-US" sz="2800" dirty="0">
                <a:solidFill>
                  <a:srgbClr val="008000"/>
                </a:solidFill>
              </a:rPr>
              <a:t>  </a:t>
            </a:r>
            <a:r>
              <a:rPr lang="zh-CN" altLang="en-US" sz="2800" dirty="0"/>
              <a:t>控制流程图表示成一个三元组</a:t>
            </a:r>
            <a:r>
              <a:rPr lang="en-US" altLang="zh-CN" sz="2800" dirty="0"/>
              <a:t>G=(N</a:t>
            </a:r>
            <a:r>
              <a:rPr lang="zh-CN" altLang="en-US" sz="2800" dirty="0"/>
              <a:t>，</a:t>
            </a:r>
            <a:r>
              <a:rPr lang="en-US" altLang="zh-CN" sz="2800" dirty="0"/>
              <a:t>E</a:t>
            </a:r>
            <a:r>
              <a:rPr lang="zh-CN" altLang="en-US" sz="2800" dirty="0"/>
              <a:t>，</a:t>
            </a:r>
            <a:r>
              <a:rPr lang="en-US" altLang="zh-CN" sz="2800" dirty="0"/>
              <a:t>n</a:t>
            </a:r>
            <a:r>
              <a:rPr lang="en-US" altLang="zh-CN" sz="2800" baseline="-25000" dirty="0"/>
              <a:t>0</a:t>
            </a:r>
            <a:r>
              <a:rPr lang="en-US" altLang="zh-CN" sz="2800" dirty="0"/>
              <a:t>)</a:t>
            </a:r>
            <a:r>
              <a:rPr lang="zh-CN" altLang="en-US" sz="2800" dirty="0"/>
              <a:t>，其中</a:t>
            </a:r>
            <a:r>
              <a:rPr lang="en-US" altLang="zh-CN" sz="2800" dirty="0"/>
              <a:t>N</a:t>
            </a:r>
            <a:r>
              <a:rPr lang="zh-CN" altLang="en-US" sz="2800" dirty="0"/>
              <a:t>代表图中所有结点集，</a:t>
            </a:r>
            <a:r>
              <a:rPr lang="en-US" altLang="zh-CN" sz="2800" dirty="0"/>
              <a:t>E</a:t>
            </a:r>
            <a:r>
              <a:rPr lang="zh-CN" altLang="en-US" sz="2800" dirty="0"/>
              <a:t>代表图中所有有向边集，</a:t>
            </a:r>
            <a:r>
              <a:rPr lang="en-US" altLang="zh-CN" sz="2800" dirty="0"/>
              <a:t>n</a:t>
            </a:r>
            <a:r>
              <a:rPr lang="en-US" altLang="zh-CN" sz="2800" baseline="-25000" dirty="0"/>
              <a:t>0</a:t>
            </a:r>
            <a:r>
              <a:rPr lang="zh-CN" altLang="en-US" sz="2800" dirty="0"/>
              <a:t>代表首结点</a:t>
            </a:r>
          </a:p>
          <a:p>
            <a:pPr marL="365760" lvl="1" indent="0">
              <a:lnSpc>
                <a:spcPct val="90000"/>
              </a:lnSpc>
              <a:buNone/>
            </a:pPr>
            <a:r>
              <a:rPr lang="zh-CN" altLang="en-US" sz="2400" dirty="0">
                <a:solidFill>
                  <a:srgbClr val="0070C0"/>
                </a:solidFill>
              </a:rPr>
              <a:t>一个程序可用一个流图来表示</a:t>
            </a:r>
            <a:endParaRPr lang="en-US" altLang="zh-CN" sz="2400" dirty="0">
              <a:solidFill>
                <a:srgbClr val="0070C0"/>
              </a:solidFill>
            </a:endParaRPr>
          </a:p>
          <a:p>
            <a:pPr lvl="2">
              <a:lnSpc>
                <a:spcPct val="90000"/>
              </a:lnSpc>
            </a:pPr>
            <a:r>
              <a:rPr lang="zh-CN" altLang="en-US" sz="2000" dirty="0"/>
              <a:t>有限结点集</a:t>
            </a:r>
            <a:r>
              <a:rPr lang="en-US" altLang="zh-CN" sz="2000" dirty="0"/>
              <a:t>N</a:t>
            </a:r>
            <a:r>
              <a:rPr lang="zh-CN" altLang="en-US" sz="2000" dirty="0"/>
              <a:t>：就是程序的基本块集</a:t>
            </a:r>
            <a:endParaRPr lang="en-US" altLang="zh-CN" sz="2000" dirty="0"/>
          </a:p>
          <a:p>
            <a:pPr lvl="2">
              <a:lnSpc>
                <a:spcPct val="90000"/>
              </a:lnSpc>
            </a:pPr>
            <a:r>
              <a:rPr lang="zh-CN" altLang="en-US" sz="2000" dirty="0"/>
              <a:t>结点：就是程序中的基本块</a:t>
            </a:r>
            <a:endParaRPr lang="en-US" altLang="zh-CN" sz="2000" dirty="0"/>
          </a:p>
          <a:p>
            <a:pPr lvl="2">
              <a:lnSpc>
                <a:spcPct val="90000"/>
              </a:lnSpc>
            </a:pPr>
            <a:r>
              <a:rPr lang="zh-CN" altLang="en-US" sz="2000" dirty="0"/>
              <a:t>首结点：就是包含程序第一条语句的基本块</a:t>
            </a:r>
          </a:p>
        </p:txBody>
      </p:sp>
      <p:sp>
        <p:nvSpPr>
          <p:cNvPr id="5"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 name="灯片编号占位符 5"/>
          <p:cNvSpPr>
            <a:spLocks noGrp="1"/>
          </p:cNvSpPr>
          <p:nvPr>
            <p:ph type="sldNum" sz="quarter" idx="12"/>
          </p:nvPr>
        </p:nvSpPr>
        <p:spPr/>
        <p:txBody>
          <a:bodyPr/>
          <a:lstStyle/>
          <a:p>
            <a:fld id="{D786CE05-2B12-48AF-9884-36D51B5FD363}" type="slidenum">
              <a:rPr lang="en-US" altLang="zh-CN"/>
              <a:pPr/>
              <a:t>8</a:t>
            </a:fld>
            <a:endParaRPr lang="en-US" altLang="zh-CN"/>
          </a:p>
        </p:txBody>
      </p:sp>
    </p:spTree>
    <p:extLst>
      <p:ext uri="{BB962C8B-B14F-4D97-AF65-F5344CB8AC3E}">
        <p14:creationId xmlns:p14="http://schemas.microsoft.com/office/powerpoint/2010/main" val="22186409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页脚占位符 2"/>
          <p:cNvSpPr>
            <a:spLocks noGrp="1"/>
          </p:cNvSpPr>
          <p:nvPr>
            <p:ph type="ftr" sz="quarter" idx="11"/>
          </p:nvPr>
        </p:nvSpPr>
        <p:spPr/>
        <p:txBody>
          <a:bodyPr/>
          <a:lstStyle/>
          <a:p>
            <a:pPr>
              <a:defRPr/>
            </a:pPr>
            <a:r>
              <a:rPr lang="en-US" altLang="zh-CN"/>
              <a:t>华北电力大学控制与计算机学院王红制作</a:t>
            </a:r>
          </a:p>
        </p:txBody>
      </p:sp>
      <p:sp>
        <p:nvSpPr>
          <p:cNvPr id="20" name="灯片编号占位符 3"/>
          <p:cNvSpPr>
            <a:spLocks noGrp="1"/>
          </p:cNvSpPr>
          <p:nvPr>
            <p:ph type="sldNum" sz="quarter" idx="12"/>
          </p:nvPr>
        </p:nvSpPr>
        <p:spPr/>
        <p:txBody>
          <a:bodyPr/>
          <a:lstStyle/>
          <a:p>
            <a:pPr>
              <a:defRPr/>
            </a:pPr>
            <a:fld id="{7E2A3A66-5952-4520-A487-46A49146514F}" type="slidenum">
              <a:rPr lang="en-US" altLang="zh-CN"/>
              <a:pPr>
                <a:defRPr/>
              </a:pPr>
              <a:t>80</a:t>
            </a:fld>
            <a:endParaRPr lang="en-US" altLang="zh-CN"/>
          </a:p>
        </p:txBody>
      </p:sp>
      <p:sp>
        <p:nvSpPr>
          <p:cNvPr id="782339" name="Text Box 3"/>
          <p:cNvSpPr txBox="1">
            <a:spLocks noChangeArrowheads="1"/>
          </p:cNvSpPr>
          <p:nvPr/>
        </p:nvSpPr>
        <p:spPr bwMode="auto">
          <a:xfrm>
            <a:off x="397198" y="2112169"/>
            <a:ext cx="874712" cy="366713"/>
          </a:xfrm>
          <a:prstGeom prst="rect">
            <a:avLst/>
          </a:prstGeom>
          <a:noFill/>
          <a:ln w="9525">
            <a:noFill/>
            <a:miter lim="800000"/>
            <a:headEnd/>
            <a:tailEnd/>
          </a:ln>
          <a:effectLst/>
        </p:spPr>
        <p:txBody>
          <a:bodyPr wrap="none">
            <a:spAutoFit/>
          </a:bodyPr>
          <a:lstStyle/>
          <a:p>
            <a:pPr algn="l">
              <a:spcBef>
                <a:spcPct val="50000"/>
              </a:spcBef>
              <a:defRPr/>
            </a:pPr>
            <a:r>
              <a:rPr lang="zh-CN" altLang="en-US" sz="1800">
                <a:solidFill>
                  <a:schemeClr val="tx1">
                    <a:lumMod val="95000"/>
                    <a:lumOff val="5000"/>
                  </a:schemeClr>
                </a:solidFill>
                <a:effectLst>
                  <a:outerShdw blurRad="38100" dist="38100" dir="2700000" algn="tl">
                    <a:srgbClr val="FFFFFF"/>
                  </a:outerShdw>
                </a:effectLst>
                <a:latin typeface="+mn-ea"/>
                <a:ea typeface="+mn-ea"/>
              </a:rPr>
              <a:t>源程序</a:t>
            </a:r>
          </a:p>
        </p:txBody>
      </p:sp>
      <p:sp>
        <p:nvSpPr>
          <p:cNvPr id="782341" name="Rectangle 5"/>
          <p:cNvSpPr>
            <a:spLocks noChangeArrowheads="1"/>
          </p:cNvSpPr>
          <p:nvPr/>
        </p:nvSpPr>
        <p:spPr bwMode="auto">
          <a:xfrm>
            <a:off x="1619969" y="2025650"/>
            <a:ext cx="1439863" cy="5397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54000" tIns="46800" rIns="54000" bIns="46800" anchor="ctr" anchorCtr="1"/>
          <a:lstStyle/>
          <a:p>
            <a:pPr>
              <a:defRPr/>
            </a:pPr>
            <a:r>
              <a:rPr kumimoji="1" lang="zh-CN" altLang="en-US">
                <a:solidFill>
                  <a:schemeClr val="bg1"/>
                </a:solidFill>
                <a:effectLst>
                  <a:outerShdw blurRad="38100" dist="38100" dir="2700000" algn="tl">
                    <a:srgbClr val="000000">
                      <a:alpha val="43137"/>
                    </a:srgbClr>
                  </a:outerShdw>
                </a:effectLst>
                <a:latin typeface="+mn-ea"/>
                <a:ea typeface="+mn-ea"/>
              </a:rPr>
              <a:t>编译前端</a:t>
            </a:r>
          </a:p>
        </p:txBody>
      </p:sp>
      <p:sp>
        <p:nvSpPr>
          <p:cNvPr id="782345" name="Rectangle 9"/>
          <p:cNvSpPr>
            <a:spLocks noChangeArrowheads="1"/>
          </p:cNvSpPr>
          <p:nvPr/>
        </p:nvSpPr>
        <p:spPr bwMode="auto">
          <a:xfrm>
            <a:off x="3636045" y="2025650"/>
            <a:ext cx="1439863" cy="5397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54000" tIns="46800" rIns="54000" bIns="46800" anchor="ctr" anchorCtr="1"/>
          <a:lstStyle/>
          <a:p>
            <a:pPr>
              <a:defRPr/>
            </a:pPr>
            <a:r>
              <a:rPr kumimoji="1" lang="zh-CN" altLang="en-US" dirty="0">
                <a:solidFill>
                  <a:schemeClr val="bg1"/>
                </a:solidFill>
                <a:effectLst>
                  <a:outerShdw blurRad="38100" dist="38100" dir="2700000" algn="tl">
                    <a:srgbClr val="000000">
                      <a:alpha val="43137"/>
                    </a:srgbClr>
                  </a:outerShdw>
                </a:effectLst>
                <a:latin typeface="+mn-ea"/>
                <a:ea typeface="+mn-ea"/>
              </a:rPr>
              <a:t>代码优化</a:t>
            </a:r>
          </a:p>
        </p:txBody>
      </p:sp>
      <p:sp>
        <p:nvSpPr>
          <p:cNvPr id="782350" name="Rectangle 14"/>
          <p:cNvSpPr>
            <a:spLocks noChangeArrowheads="1"/>
          </p:cNvSpPr>
          <p:nvPr/>
        </p:nvSpPr>
        <p:spPr bwMode="auto">
          <a:xfrm>
            <a:off x="5652120" y="2025650"/>
            <a:ext cx="1573213" cy="5397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54000" tIns="46800" rIns="54000" bIns="46800" anchor="ctr" anchorCtr="1"/>
          <a:lstStyle/>
          <a:p>
            <a:pPr>
              <a:defRPr/>
            </a:pPr>
            <a:r>
              <a:rPr kumimoji="1" lang="zh-CN" altLang="en-US" dirty="0">
                <a:solidFill>
                  <a:srgbClr val="FF0000"/>
                </a:solidFill>
                <a:effectLst>
                  <a:outerShdw blurRad="38100" dist="38100" dir="2700000" algn="tl">
                    <a:srgbClr val="000000">
                      <a:alpha val="43137"/>
                    </a:srgbClr>
                  </a:outerShdw>
                </a:effectLst>
                <a:latin typeface="+mn-ea"/>
                <a:ea typeface="+mn-ea"/>
              </a:rPr>
              <a:t>代码生成器</a:t>
            </a:r>
          </a:p>
        </p:txBody>
      </p:sp>
      <p:sp>
        <p:nvSpPr>
          <p:cNvPr id="782351" name="Text Box 15"/>
          <p:cNvSpPr txBox="1">
            <a:spLocks noChangeArrowheads="1"/>
          </p:cNvSpPr>
          <p:nvPr/>
        </p:nvSpPr>
        <p:spPr bwMode="auto">
          <a:xfrm>
            <a:off x="7513389" y="2112169"/>
            <a:ext cx="1104900" cy="366713"/>
          </a:xfrm>
          <a:prstGeom prst="rect">
            <a:avLst/>
          </a:prstGeom>
          <a:noFill/>
          <a:ln w="9525">
            <a:noFill/>
            <a:miter lim="800000"/>
            <a:headEnd/>
            <a:tailEnd/>
          </a:ln>
          <a:effectLst/>
        </p:spPr>
        <p:txBody>
          <a:bodyPr wrap="none">
            <a:spAutoFit/>
          </a:bodyPr>
          <a:lstStyle/>
          <a:p>
            <a:pPr algn="l">
              <a:spcBef>
                <a:spcPct val="50000"/>
              </a:spcBef>
              <a:defRPr/>
            </a:pPr>
            <a:r>
              <a:rPr lang="zh-CN" altLang="en-US" sz="1800" dirty="0">
                <a:solidFill>
                  <a:schemeClr val="tx1">
                    <a:lumMod val="95000"/>
                    <a:lumOff val="5000"/>
                  </a:schemeClr>
                </a:solidFill>
                <a:effectLst>
                  <a:outerShdw blurRad="38100" dist="38100" dir="2700000" algn="tl">
                    <a:srgbClr val="FFFFFF"/>
                  </a:outerShdw>
                </a:effectLst>
                <a:latin typeface="+mn-ea"/>
                <a:ea typeface="+mn-ea"/>
              </a:rPr>
              <a:t>目标程序</a:t>
            </a:r>
          </a:p>
        </p:txBody>
      </p:sp>
      <p:sp>
        <p:nvSpPr>
          <p:cNvPr id="782353" name="Rectangle 17"/>
          <p:cNvSpPr>
            <a:spLocks noChangeArrowheads="1"/>
          </p:cNvSpPr>
          <p:nvPr/>
        </p:nvSpPr>
        <p:spPr bwMode="auto">
          <a:xfrm>
            <a:off x="3026264" y="3286125"/>
            <a:ext cx="2667000" cy="5032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54000" tIns="46800" rIns="54000" bIns="46800" anchor="ctr" anchorCtr="1"/>
          <a:lstStyle/>
          <a:p>
            <a:pPr>
              <a:defRPr/>
            </a:pPr>
            <a:r>
              <a:rPr kumimoji="1" lang="zh-CN" altLang="en-US">
                <a:solidFill>
                  <a:schemeClr val="bg1"/>
                </a:solidFill>
                <a:effectLst>
                  <a:outerShdw blurRad="38100" dist="38100" dir="2700000" algn="tl">
                    <a:srgbClr val="000000">
                      <a:alpha val="43137"/>
                    </a:srgbClr>
                  </a:outerShdw>
                </a:effectLst>
                <a:latin typeface="+mn-ea"/>
                <a:ea typeface="+mn-ea"/>
              </a:rPr>
              <a:t>符 号 表</a:t>
            </a:r>
          </a:p>
        </p:txBody>
      </p:sp>
      <p:sp>
        <p:nvSpPr>
          <p:cNvPr id="6154" name="Rectangle 21"/>
          <p:cNvSpPr>
            <a:spLocks noChangeArrowheads="1"/>
          </p:cNvSpPr>
          <p:nvPr/>
        </p:nvSpPr>
        <p:spPr bwMode="auto">
          <a:xfrm>
            <a:off x="3132138" y="5276850"/>
            <a:ext cx="2635250" cy="457200"/>
          </a:xfrm>
          <a:prstGeom prst="rect">
            <a:avLst/>
          </a:prstGeom>
          <a:noFill/>
          <a:ln w="9525">
            <a:noFill/>
            <a:miter lim="800000"/>
            <a:headEnd/>
            <a:tailEnd/>
          </a:ln>
        </p:spPr>
        <p:txBody>
          <a:bodyPr wrap="none">
            <a:spAutoFit/>
          </a:bodyPr>
          <a:lstStyle/>
          <a:p>
            <a:pPr algn="l">
              <a:spcBef>
                <a:spcPct val="20000"/>
              </a:spcBef>
            </a:pPr>
            <a:r>
              <a:rPr kumimoji="1" lang="zh-CN" altLang="en-US" sz="2400" dirty="0">
                <a:solidFill>
                  <a:schemeClr val="tx1">
                    <a:lumMod val="95000"/>
                    <a:lumOff val="5000"/>
                  </a:schemeClr>
                </a:solidFill>
                <a:latin typeface="+mn-ea"/>
                <a:ea typeface="+mn-ea"/>
              </a:rPr>
              <a:t>代码生成器的位置</a:t>
            </a:r>
          </a:p>
        </p:txBody>
      </p:sp>
      <p:cxnSp>
        <p:nvCxnSpPr>
          <p:cNvPr id="6155" name="AutoShape 22"/>
          <p:cNvCxnSpPr>
            <a:cxnSpLocks noChangeShapeType="1"/>
          </p:cNvCxnSpPr>
          <p:nvPr/>
        </p:nvCxnSpPr>
        <p:spPr bwMode="auto">
          <a:xfrm>
            <a:off x="3059832" y="2295525"/>
            <a:ext cx="613643" cy="0"/>
          </a:xfrm>
          <a:prstGeom prst="straightConnector1">
            <a:avLst/>
          </a:prstGeom>
          <a:ln>
            <a:headEn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56" name="AutoShape 23"/>
          <p:cNvCxnSpPr>
            <a:cxnSpLocks noChangeShapeType="1"/>
            <a:stCxn id="782341" idx="2"/>
            <a:endCxn id="782353" idx="1"/>
          </p:cNvCxnSpPr>
          <p:nvPr/>
        </p:nvCxnSpPr>
        <p:spPr bwMode="auto">
          <a:xfrm>
            <a:off x="2339901" y="2565400"/>
            <a:ext cx="686363" cy="972344"/>
          </a:xfrm>
          <a:prstGeom prst="straightConnector1">
            <a:avLst/>
          </a:prstGeom>
          <a:ln>
            <a:headEnd/>
            <a:tailEnd/>
          </a:ln>
        </p:spPr>
        <p:style>
          <a:lnRef idx="2">
            <a:schemeClr val="accent1">
              <a:shade val="50000"/>
            </a:schemeClr>
          </a:lnRef>
          <a:fillRef idx="1">
            <a:schemeClr val="accent1"/>
          </a:fillRef>
          <a:effectRef idx="0">
            <a:schemeClr val="accent1"/>
          </a:effectRef>
          <a:fontRef idx="minor">
            <a:schemeClr val="lt1"/>
          </a:fontRef>
        </p:style>
      </p:cxnSp>
      <p:cxnSp>
        <p:nvCxnSpPr>
          <p:cNvPr id="6157" name="AutoShape 24"/>
          <p:cNvCxnSpPr>
            <a:cxnSpLocks noChangeShapeType="1"/>
          </p:cNvCxnSpPr>
          <p:nvPr/>
        </p:nvCxnSpPr>
        <p:spPr bwMode="auto">
          <a:xfrm>
            <a:off x="5113338" y="2295525"/>
            <a:ext cx="538782" cy="0"/>
          </a:xfrm>
          <a:prstGeom prst="straightConnector1">
            <a:avLst/>
          </a:prstGeom>
          <a:ln>
            <a:headEn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58" name="AutoShape 25"/>
          <p:cNvCxnSpPr>
            <a:cxnSpLocks noChangeShapeType="1"/>
          </p:cNvCxnSpPr>
          <p:nvPr/>
        </p:nvCxnSpPr>
        <p:spPr bwMode="auto">
          <a:xfrm>
            <a:off x="7225333" y="2289572"/>
            <a:ext cx="288056" cy="1"/>
          </a:xfrm>
          <a:prstGeom prst="straightConnector1">
            <a:avLst/>
          </a:prstGeom>
          <a:ln>
            <a:headEn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59" name="AutoShape 26"/>
          <p:cNvCxnSpPr>
            <a:cxnSpLocks noChangeShapeType="1"/>
            <a:stCxn id="782345" idx="2"/>
            <a:endCxn id="782353" idx="0"/>
          </p:cNvCxnSpPr>
          <p:nvPr/>
        </p:nvCxnSpPr>
        <p:spPr bwMode="auto">
          <a:xfrm>
            <a:off x="4355977" y="2565400"/>
            <a:ext cx="3787" cy="720725"/>
          </a:xfrm>
          <a:prstGeom prst="straightConnector1">
            <a:avLst/>
          </a:prstGeom>
          <a:ln>
            <a:headEnd/>
            <a:tailEnd/>
          </a:ln>
        </p:spPr>
        <p:style>
          <a:lnRef idx="2">
            <a:schemeClr val="accent1">
              <a:shade val="50000"/>
            </a:schemeClr>
          </a:lnRef>
          <a:fillRef idx="1">
            <a:schemeClr val="accent1"/>
          </a:fillRef>
          <a:effectRef idx="0">
            <a:schemeClr val="accent1"/>
          </a:effectRef>
          <a:fontRef idx="minor">
            <a:schemeClr val="lt1"/>
          </a:fontRef>
        </p:style>
      </p:cxnSp>
      <p:cxnSp>
        <p:nvCxnSpPr>
          <p:cNvPr id="6160" name="AutoShape 27"/>
          <p:cNvCxnSpPr>
            <a:cxnSpLocks noChangeShapeType="1"/>
            <a:stCxn id="782350" idx="2"/>
            <a:endCxn id="782353" idx="3"/>
          </p:cNvCxnSpPr>
          <p:nvPr/>
        </p:nvCxnSpPr>
        <p:spPr bwMode="auto">
          <a:xfrm flipH="1">
            <a:off x="5693264" y="2565400"/>
            <a:ext cx="745463" cy="972344"/>
          </a:xfrm>
          <a:prstGeom prst="straightConnector1">
            <a:avLst/>
          </a:prstGeom>
          <a:ln>
            <a:headEnd/>
            <a:tailEnd/>
          </a:ln>
        </p:spPr>
        <p:style>
          <a:lnRef idx="2">
            <a:schemeClr val="accent1">
              <a:shade val="50000"/>
            </a:schemeClr>
          </a:lnRef>
          <a:fillRef idx="1">
            <a:schemeClr val="accent1"/>
          </a:fillRef>
          <a:effectRef idx="0">
            <a:schemeClr val="accent1"/>
          </a:effectRef>
          <a:fontRef idx="minor">
            <a:schemeClr val="lt1"/>
          </a:fontRef>
        </p:style>
      </p:cxnSp>
      <p:cxnSp>
        <p:nvCxnSpPr>
          <p:cNvPr id="6161" name="AutoShape 28"/>
          <p:cNvCxnSpPr>
            <a:cxnSpLocks noChangeShapeType="1"/>
          </p:cNvCxnSpPr>
          <p:nvPr/>
        </p:nvCxnSpPr>
        <p:spPr bwMode="auto">
          <a:xfrm flipV="1">
            <a:off x="1271910" y="2289572"/>
            <a:ext cx="348059" cy="1"/>
          </a:xfrm>
          <a:prstGeom prst="straightConnector1">
            <a:avLst/>
          </a:prstGeom>
          <a:ln>
            <a:headEn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782366" name="Text Box 30"/>
          <p:cNvSpPr txBox="1">
            <a:spLocks noChangeArrowheads="1"/>
          </p:cNvSpPr>
          <p:nvPr/>
        </p:nvSpPr>
        <p:spPr bwMode="auto">
          <a:xfrm>
            <a:off x="5133182" y="1098781"/>
            <a:ext cx="461665" cy="1002839"/>
          </a:xfrm>
          <a:prstGeom prst="rect">
            <a:avLst/>
          </a:prstGeom>
          <a:noFill/>
          <a:ln w="19050">
            <a:noFill/>
            <a:miter lim="800000"/>
            <a:headEnd/>
            <a:tailEnd/>
          </a:ln>
          <a:effectLst/>
        </p:spPr>
        <p:txBody>
          <a:bodyPr vert="eaVert" wrap="none">
            <a:spAutoFit/>
          </a:bodyPr>
          <a:lstStyle/>
          <a:p>
            <a:pPr>
              <a:spcBef>
                <a:spcPct val="50000"/>
              </a:spcBef>
              <a:defRPr/>
            </a:pPr>
            <a:r>
              <a:rPr lang="zh-CN" altLang="en-US" dirty="0">
                <a:solidFill>
                  <a:schemeClr val="tx1">
                    <a:lumMod val="95000"/>
                    <a:lumOff val="5000"/>
                  </a:schemeClr>
                </a:solidFill>
                <a:effectLst>
                  <a:outerShdw blurRad="38100" dist="38100" dir="2700000" algn="tl">
                    <a:srgbClr val="FFFFFF"/>
                  </a:outerShdw>
                </a:effectLst>
                <a:latin typeface="+mn-ea"/>
                <a:ea typeface="+mn-ea"/>
              </a:rPr>
              <a:t>中间代码</a:t>
            </a:r>
            <a:endParaRPr lang="zh-CN" altLang="en-US" dirty="0">
              <a:solidFill>
                <a:schemeClr val="tx1">
                  <a:lumMod val="95000"/>
                  <a:lumOff val="5000"/>
                </a:schemeClr>
              </a:solidFill>
              <a:latin typeface="+mn-ea"/>
              <a:ea typeface="+mn-ea"/>
            </a:endParaRPr>
          </a:p>
        </p:txBody>
      </p:sp>
      <p:sp>
        <p:nvSpPr>
          <p:cNvPr id="782367" name="Text Box 31"/>
          <p:cNvSpPr txBox="1">
            <a:spLocks noChangeArrowheads="1"/>
          </p:cNvSpPr>
          <p:nvPr/>
        </p:nvSpPr>
        <p:spPr bwMode="auto">
          <a:xfrm>
            <a:off x="3117106" y="1171806"/>
            <a:ext cx="461665" cy="1002839"/>
          </a:xfrm>
          <a:prstGeom prst="rect">
            <a:avLst/>
          </a:prstGeom>
          <a:noFill/>
          <a:ln w="19050">
            <a:noFill/>
            <a:miter lim="800000"/>
            <a:headEnd/>
            <a:tailEnd/>
          </a:ln>
          <a:effectLst/>
        </p:spPr>
        <p:txBody>
          <a:bodyPr vert="eaVert" wrap="none">
            <a:spAutoFit/>
          </a:bodyPr>
          <a:lstStyle/>
          <a:p>
            <a:pPr>
              <a:spcBef>
                <a:spcPct val="50000"/>
              </a:spcBef>
              <a:defRPr/>
            </a:pPr>
            <a:r>
              <a:rPr lang="zh-CN" altLang="en-US" dirty="0">
                <a:solidFill>
                  <a:schemeClr val="tx1">
                    <a:lumMod val="95000"/>
                    <a:lumOff val="5000"/>
                  </a:schemeClr>
                </a:solidFill>
                <a:effectLst>
                  <a:outerShdw blurRad="38100" dist="38100" dir="2700000" algn="tl">
                    <a:srgbClr val="FFFFFF"/>
                  </a:outerShdw>
                </a:effectLst>
                <a:latin typeface="+mn-ea"/>
                <a:ea typeface="+mn-ea"/>
              </a:rPr>
              <a:t>中间代码</a:t>
            </a:r>
            <a:endParaRPr lang="zh-CN" altLang="en-US"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12378684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782350"/>
                                        </p:tgtEl>
                                        <p:attrNameLst>
                                          <p:attrName>style.color</p:attrName>
                                        </p:attrNameLst>
                                      </p:cBhvr>
                                      <p:to>
                                        <a:srgbClr val="92D050"/>
                                      </p:to>
                                    </p:animClr>
                                    <p:animClr clrSpc="rgb" dir="cw">
                                      <p:cBhvr>
                                        <p:cTn id="7" dur="500" fill="hold"/>
                                        <p:tgtEl>
                                          <p:spTgt spid="782350"/>
                                        </p:tgtEl>
                                        <p:attrNameLst>
                                          <p:attrName>fillcolor</p:attrName>
                                        </p:attrNameLst>
                                      </p:cBhvr>
                                      <p:to>
                                        <a:srgbClr val="92D050"/>
                                      </p:to>
                                    </p:animClr>
                                    <p:set>
                                      <p:cBhvr>
                                        <p:cTn id="8" dur="500" fill="hold"/>
                                        <p:tgtEl>
                                          <p:spTgt spid="782350"/>
                                        </p:tgtEl>
                                        <p:attrNameLst>
                                          <p:attrName>fill.type</p:attrName>
                                        </p:attrNameLst>
                                      </p:cBhvr>
                                      <p:to>
                                        <p:strVal val="solid"/>
                                      </p:to>
                                    </p:set>
                                    <p:set>
                                      <p:cBhvr>
                                        <p:cTn id="9" dur="500" fill="hold"/>
                                        <p:tgtEl>
                                          <p:spTgt spid="782350"/>
                                        </p:tgtEl>
                                        <p:attrNameLst>
                                          <p:attrName>fill.on</p:attrName>
                                        </p:attrNameLst>
                                      </p:cBhvr>
                                      <p:to>
                                        <p:strVal val="true"/>
                                      </p:to>
                                    </p:set>
                                  </p:childTnLst>
                                </p:cTn>
                              </p:par>
                              <p:par>
                                <p:cTn id="10" presetID="3" presetClass="emph" presetSubtype="2" fill="hold" grpId="1" nodeType="withEffect">
                                  <p:stCondLst>
                                    <p:cond delay="0"/>
                                  </p:stCondLst>
                                  <p:childTnLst>
                                    <p:animClr clrSpc="rgb" dir="cw">
                                      <p:cBhvr override="childStyle">
                                        <p:cTn id="11" dur="2000" fill="hold"/>
                                        <p:tgtEl>
                                          <p:spTgt spid="782350"/>
                                        </p:tgtEl>
                                        <p:attrNameLst>
                                          <p:attrName>style.color</p:attrName>
                                        </p:attrNameLst>
                                      </p:cBhvr>
                                      <p:to>
                                        <a:srgbClr val="0C0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50" grpId="0" animBg="1"/>
      <p:bldP spid="782350" grpId="1"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p:txBody>
          <a:bodyPr/>
          <a:lstStyle/>
          <a:p>
            <a:pPr eaLnBrk="1" hangingPunct="1"/>
            <a:r>
              <a:rPr lang="zh-CN" altLang="en-US"/>
              <a:t>目标代码的形式</a:t>
            </a:r>
          </a:p>
        </p:txBody>
      </p:sp>
      <p:sp>
        <p:nvSpPr>
          <p:cNvPr id="783365" name="Rectangle 5"/>
          <p:cNvSpPr>
            <a:spLocks noGrp="1" noChangeArrowheads="1"/>
          </p:cNvSpPr>
          <p:nvPr>
            <p:ph idx="1"/>
          </p:nvPr>
        </p:nvSpPr>
        <p:spPr/>
        <p:txBody>
          <a:bodyPr/>
          <a:lstStyle/>
          <a:p>
            <a:pPr eaLnBrk="1" hangingPunct="1">
              <a:lnSpc>
                <a:spcPct val="150000"/>
              </a:lnSpc>
              <a:defRPr/>
            </a:pPr>
            <a:r>
              <a:rPr lang="zh-CN" altLang="en-US" dirty="0"/>
              <a:t>目标代码一般有以下三种形式</a:t>
            </a:r>
          </a:p>
          <a:p>
            <a:pPr lvl="1" eaLnBrk="1" hangingPunct="1">
              <a:lnSpc>
                <a:spcPct val="150000"/>
              </a:lnSpc>
              <a:spcBef>
                <a:spcPct val="50000"/>
              </a:spcBef>
              <a:defRPr/>
            </a:pPr>
            <a:r>
              <a:rPr lang="zh-CN" altLang="en-US" dirty="0">
                <a:solidFill>
                  <a:srgbClr val="FF0000"/>
                </a:solidFill>
                <a:effectLst>
                  <a:outerShdw blurRad="38100" dist="38100" dir="2700000" algn="tl">
                    <a:srgbClr val="000000"/>
                  </a:outerShdw>
                </a:effectLst>
                <a:ea typeface="黑体" pitchFamily="2" charset="-122"/>
              </a:rPr>
              <a:t>独立执行的机器语言代码</a:t>
            </a:r>
            <a:r>
              <a:rPr lang="zh-CN" altLang="en-US" dirty="0"/>
              <a:t>  所有地址均已定位</a:t>
            </a:r>
          </a:p>
          <a:p>
            <a:pPr lvl="1" eaLnBrk="1" hangingPunct="1">
              <a:lnSpc>
                <a:spcPct val="150000"/>
              </a:lnSpc>
              <a:spcBef>
                <a:spcPct val="50000"/>
              </a:spcBef>
              <a:defRPr/>
            </a:pPr>
            <a:r>
              <a:rPr lang="zh-CN" altLang="en-US" dirty="0">
                <a:solidFill>
                  <a:srgbClr val="FF0000"/>
                </a:solidFill>
                <a:effectLst>
                  <a:outerShdw blurRad="38100" dist="38100" dir="2700000" algn="tl">
                    <a:srgbClr val="000000"/>
                  </a:outerShdw>
                </a:effectLst>
                <a:ea typeface="黑体" pitchFamily="2" charset="-122"/>
              </a:rPr>
              <a:t>待装配的机器代码模块</a:t>
            </a:r>
            <a:r>
              <a:rPr lang="zh-CN" altLang="en-US" dirty="0"/>
              <a:t>  当需要执行时，由连接装入程序把它们和某些运行程序连接起来，转换成能执行的机器语言代码</a:t>
            </a:r>
          </a:p>
          <a:p>
            <a:pPr lvl="1" eaLnBrk="1" hangingPunct="1">
              <a:lnSpc>
                <a:spcPct val="150000"/>
              </a:lnSpc>
              <a:spcBef>
                <a:spcPct val="50000"/>
              </a:spcBef>
              <a:defRPr/>
            </a:pPr>
            <a:r>
              <a:rPr lang="zh-CN" altLang="en-US" dirty="0">
                <a:solidFill>
                  <a:srgbClr val="FF0000"/>
                </a:solidFill>
                <a:effectLst>
                  <a:outerShdw blurRad="38100" dist="38100" dir="2700000" algn="tl">
                    <a:srgbClr val="000000"/>
                  </a:outerShdw>
                </a:effectLst>
                <a:ea typeface="黑体" pitchFamily="2" charset="-122"/>
              </a:rPr>
              <a:t>汇编语言代码</a:t>
            </a:r>
            <a:r>
              <a:rPr lang="zh-CN" altLang="en-US" dirty="0"/>
              <a:t>  尚须经过汇编程序汇编，转换成可执行的机器代码</a:t>
            </a:r>
          </a:p>
        </p:txBody>
      </p:sp>
      <p:sp>
        <p:nvSpPr>
          <p:cNvPr id="5" name="页脚占位符 4"/>
          <p:cNvSpPr>
            <a:spLocks noGrp="1"/>
          </p:cNvSpPr>
          <p:nvPr>
            <p:ph type="ftr" sz="quarter" idx="11"/>
          </p:nvPr>
        </p:nvSpPr>
        <p:spPr/>
        <p:txBody>
          <a:bodyPr/>
          <a:lstStyle/>
          <a:p>
            <a:pPr>
              <a:defRPr/>
            </a:pPr>
            <a:r>
              <a:rPr lang="en-US" altLang="zh-CN"/>
              <a:t>华北电力大学控制与计算机学院王红制作</a:t>
            </a:r>
          </a:p>
        </p:txBody>
      </p:sp>
      <p:sp>
        <p:nvSpPr>
          <p:cNvPr id="6" name="灯片编号占位符 5"/>
          <p:cNvSpPr>
            <a:spLocks noGrp="1"/>
          </p:cNvSpPr>
          <p:nvPr>
            <p:ph type="sldNum" sz="quarter" idx="12"/>
          </p:nvPr>
        </p:nvSpPr>
        <p:spPr/>
        <p:txBody>
          <a:bodyPr/>
          <a:lstStyle/>
          <a:p>
            <a:pPr>
              <a:defRPr/>
            </a:pPr>
            <a:fld id="{5601E2D6-953C-4C5C-A3B3-7C2111539314}" type="slidenum">
              <a:rPr lang="en-US" altLang="zh-CN"/>
              <a:pPr>
                <a:defRPr/>
              </a:pPr>
              <a:t>81</a:t>
            </a:fld>
            <a:endParaRPr lang="en-US" altLang="zh-CN"/>
          </a:p>
        </p:txBody>
      </p:sp>
    </p:spTree>
    <p:extLst>
      <p:ext uri="{BB962C8B-B14F-4D97-AF65-F5344CB8AC3E}">
        <p14:creationId xmlns:p14="http://schemas.microsoft.com/office/powerpoint/2010/main" val="410490265"/>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endParaRPr lang="zh-CN" altLang="zh-CN"/>
          </a:p>
        </p:txBody>
      </p:sp>
      <p:sp>
        <p:nvSpPr>
          <p:cNvPr id="784387" name="Rectangle 3"/>
          <p:cNvSpPr>
            <a:spLocks noGrp="1" noChangeArrowheads="1"/>
          </p:cNvSpPr>
          <p:nvPr>
            <p:ph idx="1"/>
          </p:nvPr>
        </p:nvSpPr>
        <p:spPr/>
        <p:txBody>
          <a:bodyPr/>
          <a:lstStyle/>
          <a:p>
            <a:pPr eaLnBrk="1" hangingPunct="1">
              <a:lnSpc>
                <a:spcPct val="150000"/>
              </a:lnSpc>
              <a:defRPr/>
            </a:pPr>
            <a:r>
              <a:rPr lang="en-US" altLang="zh-CN" dirty="0"/>
              <a:t> </a:t>
            </a:r>
            <a:r>
              <a:rPr lang="zh-CN" altLang="en-US" dirty="0"/>
              <a:t>代码生成器着重考虑两个问题</a:t>
            </a:r>
            <a:r>
              <a:rPr lang="en-US" altLang="zh-CN" dirty="0"/>
              <a:t>: </a:t>
            </a:r>
          </a:p>
          <a:p>
            <a:pPr marL="822960" lvl="1" indent="-457200" eaLnBrk="1" hangingPunct="1">
              <a:lnSpc>
                <a:spcPct val="150000"/>
              </a:lnSpc>
              <a:buClr>
                <a:srgbClr val="00B0F0"/>
              </a:buClr>
              <a:buFont typeface="+mj-ea"/>
              <a:buAutoNum type="circleNumDbPlain"/>
              <a:defRPr/>
            </a:pPr>
            <a:r>
              <a:rPr lang="zh-CN" altLang="en-US" dirty="0"/>
              <a:t>一是如何使生成的</a:t>
            </a:r>
            <a:r>
              <a:rPr lang="zh-CN" altLang="en-US" dirty="0">
                <a:solidFill>
                  <a:srgbClr val="009900"/>
                </a:solidFill>
                <a:effectLst>
                  <a:outerShdw blurRad="38100" dist="38100" dir="2700000" algn="tl">
                    <a:srgbClr val="000000"/>
                  </a:outerShdw>
                </a:effectLst>
              </a:rPr>
              <a:t>目标代码较短</a:t>
            </a:r>
          </a:p>
          <a:p>
            <a:pPr marL="822960" lvl="1" indent="-457200" eaLnBrk="1" hangingPunct="1">
              <a:lnSpc>
                <a:spcPct val="150000"/>
              </a:lnSpc>
              <a:buClr>
                <a:srgbClr val="00B0F0"/>
              </a:buClr>
              <a:buFont typeface="+mj-ea"/>
              <a:buAutoNum type="circleNumDbPlain"/>
              <a:defRPr/>
            </a:pPr>
            <a:r>
              <a:rPr lang="zh-CN" altLang="en-US" dirty="0"/>
              <a:t>另一个是如何</a:t>
            </a:r>
            <a:r>
              <a:rPr lang="zh-CN" altLang="en-US" dirty="0">
                <a:solidFill>
                  <a:srgbClr val="009900"/>
                </a:solidFill>
                <a:effectLst>
                  <a:outerShdw blurRad="38100" dist="38100" dir="2700000" algn="tl">
                    <a:srgbClr val="000000"/>
                  </a:outerShdw>
                </a:effectLst>
              </a:rPr>
              <a:t>充分利用计算机的寄存器</a:t>
            </a:r>
            <a:r>
              <a:rPr lang="zh-CN" altLang="en-US" dirty="0"/>
              <a:t>，减少目标代码中访问存储单元的次数</a:t>
            </a:r>
          </a:p>
          <a:p>
            <a:pPr lvl="1" eaLnBrk="1" hangingPunct="1">
              <a:lnSpc>
                <a:spcPct val="150000"/>
              </a:lnSpc>
              <a:defRPr/>
            </a:pPr>
            <a:endParaRPr lang="zh-CN" altLang="en-US" dirty="0"/>
          </a:p>
          <a:p>
            <a:pPr lvl="1" eaLnBrk="1" hangingPunct="1">
              <a:lnSpc>
                <a:spcPct val="150000"/>
              </a:lnSpc>
              <a:buFontTx/>
              <a:buNone/>
              <a:defRPr/>
            </a:pPr>
            <a:r>
              <a:rPr lang="zh-CN" altLang="en-US" dirty="0"/>
              <a:t>这两个问题直接影响代码的执行速度</a:t>
            </a:r>
          </a:p>
        </p:txBody>
      </p:sp>
      <p:sp>
        <p:nvSpPr>
          <p:cNvPr id="5" name="页脚占位符 4"/>
          <p:cNvSpPr>
            <a:spLocks noGrp="1"/>
          </p:cNvSpPr>
          <p:nvPr>
            <p:ph type="ftr" sz="quarter" idx="11"/>
          </p:nvPr>
        </p:nvSpPr>
        <p:spPr/>
        <p:txBody>
          <a:bodyPr/>
          <a:lstStyle/>
          <a:p>
            <a:pPr>
              <a:defRPr/>
            </a:pPr>
            <a:r>
              <a:rPr lang="en-US" altLang="zh-CN"/>
              <a:t>华北电力大学控制与计算机学院王红制作</a:t>
            </a:r>
          </a:p>
        </p:txBody>
      </p:sp>
      <p:sp>
        <p:nvSpPr>
          <p:cNvPr id="6" name="灯片编号占位符 5"/>
          <p:cNvSpPr>
            <a:spLocks noGrp="1"/>
          </p:cNvSpPr>
          <p:nvPr>
            <p:ph type="sldNum" sz="quarter" idx="12"/>
          </p:nvPr>
        </p:nvSpPr>
        <p:spPr/>
        <p:txBody>
          <a:bodyPr/>
          <a:lstStyle/>
          <a:p>
            <a:pPr>
              <a:defRPr/>
            </a:pPr>
            <a:fld id="{8529559F-744D-4C7E-9A0F-E272C445C761}" type="slidenum">
              <a:rPr lang="en-US" altLang="zh-CN"/>
              <a:pPr>
                <a:defRPr/>
              </a:pPr>
              <a:t>82</a:t>
            </a:fld>
            <a:endParaRPr lang="en-US" altLang="zh-CN"/>
          </a:p>
        </p:txBody>
      </p:sp>
    </p:spTree>
    <p:extLst>
      <p:ext uri="{BB962C8B-B14F-4D97-AF65-F5344CB8AC3E}">
        <p14:creationId xmlns:p14="http://schemas.microsoft.com/office/powerpoint/2010/main" val="39518817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685800" y="304800"/>
            <a:ext cx="7772400" cy="1828800"/>
          </a:xfrm>
        </p:spPr>
        <p:txBody>
          <a:bodyPr/>
          <a:lstStyle/>
          <a:p>
            <a:pPr algn="l" eaLnBrk="1" hangingPunct="1">
              <a:defRPr/>
            </a:pPr>
            <a:r>
              <a:rPr lang="zh-CN" altLang="en-US" sz="2800" dirty="0">
                <a:solidFill>
                  <a:srgbClr val="FF0000"/>
                </a:solidFill>
                <a:effectLst>
                  <a:outerShdw blurRad="38100" dist="38100" dir="2700000" algn="tl">
                    <a:srgbClr val="000000"/>
                  </a:outerShdw>
                </a:effectLst>
              </a:rPr>
              <a:t>例</a:t>
            </a:r>
            <a:r>
              <a:rPr lang="en-US" altLang="zh-CN" sz="2800" dirty="0">
                <a:solidFill>
                  <a:srgbClr val="FF0000"/>
                </a:solidFill>
                <a:effectLst>
                  <a:outerShdw blurRad="38100" dist="38100" dir="2700000" algn="tl">
                    <a:srgbClr val="000000"/>
                  </a:outerShdw>
                </a:effectLst>
              </a:rPr>
              <a:t> </a:t>
            </a:r>
            <a:r>
              <a:rPr lang="zh-CN" altLang="en-US" sz="2800" dirty="0">
                <a:effectLst>
                  <a:outerShdw blurRad="38100" dist="38100" dir="2700000" algn="tl">
                    <a:srgbClr val="FFFFFF"/>
                  </a:outerShdw>
                </a:effectLst>
              </a:rPr>
              <a:t>假设只有</a:t>
            </a:r>
            <a:r>
              <a:rPr lang="en-US" altLang="zh-CN" sz="2800" dirty="0">
                <a:effectLst>
                  <a:outerShdw blurRad="38100" dist="38100" dir="2700000" algn="tl">
                    <a:srgbClr val="FFFFFF"/>
                  </a:outerShdw>
                </a:effectLst>
              </a:rPr>
              <a:t>R0</a:t>
            </a:r>
            <a:r>
              <a:rPr lang="zh-CN" altLang="en-US" sz="2800" dirty="0">
                <a:effectLst>
                  <a:outerShdw blurRad="38100" dist="38100" dir="2700000" algn="tl">
                    <a:srgbClr val="FFFFFF"/>
                  </a:outerShdw>
                </a:effectLst>
              </a:rPr>
              <a:t>和</a:t>
            </a:r>
            <a:r>
              <a:rPr lang="en-US" altLang="zh-CN" sz="2800" dirty="0">
                <a:effectLst>
                  <a:outerShdw blurRad="38100" dist="38100" dir="2700000" algn="tl">
                    <a:srgbClr val="FFFFFF"/>
                  </a:outerShdw>
                </a:effectLst>
              </a:rPr>
              <a:t>R1</a:t>
            </a:r>
            <a:r>
              <a:rPr lang="zh-CN" altLang="en-US" sz="2800" dirty="0">
                <a:effectLst>
                  <a:outerShdw blurRad="38100" dist="38100" dir="2700000" algn="tl">
                    <a:srgbClr val="FFFFFF"/>
                  </a:outerShdw>
                </a:effectLst>
              </a:rPr>
              <a:t>两个寄存器，对赋值语句</a:t>
            </a:r>
            <a:br>
              <a:rPr lang="en-US" altLang="zh-CN" sz="2800" dirty="0">
                <a:effectLst>
                  <a:outerShdw blurRad="38100" dist="38100" dir="2700000" algn="tl">
                    <a:srgbClr val="FFFFFF"/>
                  </a:outerShdw>
                </a:effectLst>
              </a:rPr>
            </a:br>
            <a:r>
              <a:rPr lang="en-US" altLang="zh-CN" sz="2800" dirty="0">
                <a:effectLst>
                  <a:outerShdw blurRad="38100" dist="38100" dir="2700000" algn="tl">
                    <a:srgbClr val="FFFFFF"/>
                  </a:outerShdw>
                </a:effectLst>
              </a:rPr>
              <a:t>d=(a-b)+(a-c)+(a-c)</a:t>
            </a:r>
            <a:r>
              <a:rPr lang="zh-CN" altLang="en-US" sz="2800" dirty="0">
                <a:effectLst>
                  <a:outerShdw blurRad="38100" dist="38100" dir="2700000" algn="tl">
                    <a:srgbClr val="FFFFFF"/>
                  </a:outerShdw>
                </a:effectLst>
              </a:rPr>
              <a:t>生成目标代码。并写出寄 存器描述数组</a:t>
            </a:r>
            <a:r>
              <a:rPr lang="en-US" altLang="zh-CN" sz="2800" dirty="0">
                <a:effectLst>
                  <a:outerShdw blurRad="38100" dist="38100" dir="2700000" algn="tl">
                    <a:srgbClr val="FFFFFF"/>
                  </a:outerShdw>
                </a:effectLst>
              </a:rPr>
              <a:t>RVALUE</a:t>
            </a:r>
            <a:r>
              <a:rPr lang="zh-CN" altLang="en-US" sz="2800" dirty="0">
                <a:effectLst>
                  <a:outerShdw blurRad="38100" dist="38100" dir="2700000" algn="tl">
                    <a:srgbClr val="FFFFFF"/>
                  </a:outerShdw>
                </a:effectLst>
              </a:rPr>
              <a:t>和变量地址描述数组</a:t>
            </a:r>
            <a:r>
              <a:rPr lang="en-US" altLang="zh-CN" sz="2800" dirty="0">
                <a:effectLst>
                  <a:outerShdw blurRad="38100" dist="38100" dir="2700000" algn="tl">
                    <a:srgbClr val="FFFFFF"/>
                  </a:outerShdw>
                </a:effectLst>
              </a:rPr>
              <a:t>AVALUE.</a:t>
            </a:r>
          </a:p>
        </p:txBody>
      </p:sp>
      <p:sp>
        <p:nvSpPr>
          <p:cNvPr id="9221" name="Rectangle 3"/>
          <p:cNvSpPr>
            <a:spLocks noGrp="1" noChangeArrowheads="1"/>
          </p:cNvSpPr>
          <p:nvPr>
            <p:ph idx="1"/>
          </p:nvPr>
        </p:nvSpPr>
        <p:spPr>
          <a:xfrm>
            <a:off x="685800" y="2349500"/>
            <a:ext cx="7772400" cy="3746500"/>
          </a:xfrm>
        </p:spPr>
        <p:txBody>
          <a:bodyPr>
            <a:normAutofit fontScale="92500" lnSpcReduction="20000"/>
          </a:bodyPr>
          <a:lstStyle/>
          <a:p>
            <a:pPr eaLnBrk="1" hangingPunct="1">
              <a:lnSpc>
                <a:spcPct val="150000"/>
              </a:lnSpc>
            </a:pPr>
            <a:r>
              <a:rPr lang="zh-CN" altLang="en-US" dirty="0"/>
              <a:t>该赋值语句的四元式序列：</a:t>
            </a:r>
          </a:p>
          <a:p>
            <a:pPr marL="365760" lvl="1" indent="0" eaLnBrk="1" hangingPunct="1">
              <a:lnSpc>
                <a:spcPct val="150000"/>
              </a:lnSpc>
              <a:buNone/>
            </a:pPr>
            <a:r>
              <a:rPr lang="en-US" altLang="zh-CN" dirty="0"/>
              <a:t>t0 := a-b</a:t>
            </a:r>
          </a:p>
          <a:p>
            <a:pPr marL="365760" lvl="1" indent="0" eaLnBrk="1" hangingPunct="1">
              <a:lnSpc>
                <a:spcPct val="150000"/>
              </a:lnSpc>
              <a:buNone/>
            </a:pPr>
            <a:r>
              <a:rPr lang="en-US" altLang="zh-CN" dirty="0"/>
              <a:t>t1 := a-c</a:t>
            </a:r>
          </a:p>
          <a:p>
            <a:pPr marL="365760" lvl="1" indent="0" eaLnBrk="1" hangingPunct="1">
              <a:lnSpc>
                <a:spcPct val="150000"/>
              </a:lnSpc>
              <a:buNone/>
            </a:pPr>
            <a:r>
              <a:rPr lang="en-US" altLang="zh-CN" dirty="0"/>
              <a:t>t2 := t0 + t1</a:t>
            </a:r>
          </a:p>
          <a:p>
            <a:pPr marL="365760" lvl="1" indent="0" eaLnBrk="1" hangingPunct="1">
              <a:lnSpc>
                <a:spcPct val="150000"/>
              </a:lnSpc>
              <a:buNone/>
            </a:pPr>
            <a:r>
              <a:rPr lang="en-US" altLang="zh-CN" dirty="0"/>
              <a:t>d  := t1 + t2  </a:t>
            </a:r>
          </a:p>
          <a:p>
            <a:pPr marL="365760" lvl="1" indent="0" eaLnBrk="1" hangingPunct="1">
              <a:lnSpc>
                <a:spcPct val="150000"/>
              </a:lnSpc>
              <a:buNone/>
            </a:pPr>
            <a:r>
              <a:rPr lang="zh-CN" altLang="en-US" dirty="0"/>
              <a:t>将此代码看成一基本块，并设在基本块末尾，变量</a:t>
            </a:r>
            <a:r>
              <a:rPr lang="en-US" altLang="zh-CN" dirty="0"/>
              <a:t>d</a:t>
            </a:r>
            <a:r>
              <a:rPr lang="zh-CN" altLang="en-US" dirty="0"/>
              <a:t>是活跃的。生成目标代码表如图：</a:t>
            </a:r>
            <a:endParaRPr lang="zh-CN" altLang="en-US" sz="3600" dirty="0"/>
          </a:p>
        </p:txBody>
      </p:sp>
      <p:sp>
        <p:nvSpPr>
          <p:cNvPr id="5" name="页脚占位符 4"/>
          <p:cNvSpPr>
            <a:spLocks noGrp="1"/>
          </p:cNvSpPr>
          <p:nvPr>
            <p:ph type="ftr" sz="quarter" idx="11"/>
          </p:nvPr>
        </p:nvSpPr>
        <p:spPr/>
        <p:txBody>
          <a:bodyPr/>
          <a:lstStyle/>
          <a:p>
            <a:pPr>
              <a:defRPr/>
            </a:pPr>
            <a:r>
              <a:rPr lang="en-US" altLang="zh-CN"/>
              <a:t>华北电力大学控制与计算机学院王红制作</a:t>
            </a:r>
          </a:p>
        </p:txBody>
      </p:sp>
      <p:sp>
        <p:nvSpPr>
          <p:cNvPr id="6" name="灯片编号占位符 5"/>
          <p:cNvSpPr>
            <a:spLocks noGrp="1"/>
          </p:cNvSpPr>
          <p:nvPr>
            <p:ph type="sldNum" sz="quarter" idx="12"/>
          </p:nvPr>
        </p:nvSpPr>
        <p:spPr/>
        <p:txBody>
          <a:bodyPr/>
          <a:lstStyle/>
          <a:p>
            <a:pPr>
              <a:defRPr/>
            </a:pPr>
            <a:fld id="{294DBC49-8F4B-4A4B-8B4B-50486BD74C08}" type="slidenum">
              <a:rPr lang="en-US" altLang="zh-CN"/>
              <a:pPr>
                <a:defRPr/>
              </a:pPr>
              <a:t>83</a:t>
            </a:fld>
            <a:endParaRPr lang="en-US" altLang="zh-CN"/>
          </a:p>
        </p:txBody>
      </p:sp>
    </p:spTree>
    <p:extLst>
      <p:ext uri="{BB962C8B-B14F-4D97-AF65-F5344CB8AC3E}">
        <p14:creationId xmlns:p14="http://schemas.microsoft.com/office/powerpoint/2010/main" val="4156457568"/>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3836933-18F3-4364-8DC6-2FCEB57036B7}"/>
              </a:ext>
            </a:extLst>
          </p:cNvPr>
          <p:cNvSpPr>
            <a:spLocks noGrp="1"/>
          </p:cNvSpPr>
          <p:nvPr>
            <p:ph type="title"/>
          </p:nvPr>
        </p:nvSpPr>
        <p:spPr/>
        <p:txBody>
          <a:bodyPr/>
          <a:lstStyle/>
          <a:p>
            <a:endParaRPr lang="zh-CN" altLang="en-US"/>
          </a:p>
        </p:txBody>
      </p:sp>
      <p:graphicFrame>
        <p:nvGraphicFramePr>
          <p:cNvPr id="7" name="Group 162">
            <a:extLst>
              <a:ext uri="{FF2B5EF4-FFF2-40B4-BE49-F238E27FC236}">
                <a16:creationId xmlns:a16="http://schemas.microsoft.com/office/drawing/2014/main" id="{C6E0F9E2-F5CC-40C2-BE21-5959A43CF30A}"/>
              </a:ext>
            </a:extLst>
          </p:cNvPr>
          <p:cNvGraphicFramePr>
            <a:graphicFrameLocks noGrp="1"/>
          </p:cNvGraphicFramePr>
          <p:nvPr>
            <p:ph idx="1"/>
            <p:extLst>
              <p:ext uri="{D42A27DB-BD31-4B8C-83A1-F6EECF244321}">
                <p14:modId xmlns:p14="http://schemas.microsoft.com/office/powerpoint/2010/main" val="525100935"/>
              </p:ext>
            </p:extLst>
          </p:nvPr>
        </p:nvGraphicFramePr>
        <p:xfrm>
          <a:off x="827088" y="1503363"/>
          <a:ext cx="7480297" cy="2950845"/>
        </p:xfrm>
        <a:graphic>
          <a:graphicData uri="http://schemas.openxmlformats.org/drawingml/2006/table">
            <a:tbl>
              <a:tblPr firstRow="1" bandRow="1">
                <a:tableStyleId>{85BE263C-DBD7-4A20-BB59-AAB30ACAA65A}</a:tableStyleId>
              </a:tblPr>
              <a:tblGrid>
                <a:gridCol w="1936359">
                  <a:extLst>
                    <a:ext uri="{9D8B030D-6E8A-4147-A177-3AD203B41FA5}">
                      <a16:colId xmlns:a16="http://schemas.microsoft.com/office/drawing/2014/main" val="20000"/>
                    </a:ext>
                  </a:extLst>
                </a:gridCol>
                <a:gridCol w="1803374">
                  <a:extLst>
                    <a:ext uri="{9D8B030D-6E8A-4147-A177-3AD203B41FA5}">
                      <a16:colId xmlns:a16="http://schemas.microsoft.com/office/drawing/2014/main" val="20001"/>
                    </a:ext>
                  </a:extLst>
                </a:gridCol>
                <a:gridCol w="2162023">
                  <a:extLst>
                    <a:ext uri="{9D8B030D-6E8A-4147-A177-3AD203B41FA5}">
                      <a16:colId xmlns:a16="http://schemas.microsoft.com/office/drawing/2014/main" val="20002"/>
                    </a:ext>
                  </a:extLst>
                </a:gridCol>
                <a:gridCol w="1578541">
                  <a:extLst>
                    <a:ext uri="{9D8B030D-6E8A-4147-A177-3AD203B41FA5}">
                      <a16:colId xmlns:a16="http://schemas.microsoft.com/office/drawing/2014/main" val="20003"/>
                    </a:ext>
                  </a:extLst>
                </a:gridCol>
              </a:tblGrid>
              <a:tr h="390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中间代码</a:t>
                      </a:r>
                      <a:endParaRPr kumimoji="0" lang="zh-CN" altLang="en-US" sz="1800" b="1" i="0" u="none" strike="noStrike" cap="none" normalizeH="0" baseline="0" dirty="0">
                        <a:ln>
                          <a:noFill/>
                        </a:ln>
                        <a:solidFill>
                          <a:schemeClr val="bg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目标代码</a:t>
                      </a:r>
                      <a:endParaRPr kumimoji="0" lang="zh-CN" altLang="en-US" sz="1800" b="1" i="0" u="none" strike="noStrike" cap="none" normalizeH="0" baseline="0" dirty="0">
                        <a:ln>
                          <a:noFill/>
                        </a:ln>
                        <a:solidFill>
                          <a:schemeClr val="bg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RVALUE</a:t>
                      </a:r>
                      <a:endParaRPr kumimoji="0" lang="en-US" altLang="zh-CN" sz="1800" b="1" i="0" u="none" strike="noStrike" cap="none" normalizeH="0" baseline="0" dirty="0">
                        <a:ln>
                          <a:noFill/>
                        </a:ln>
                        <a:solidFill>
                          <a:schemeClr val="bg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AVALUE</a:t>
                      </a:r>
                      <a:endParaRPr kumimoji="0" lang="en-US" altLang="zh-CN" sz="1800" b="1" i="0" u="none" strike="noStrike" cap="none" normalizeH="0" baseline="0" dirty="0">
                        <a:ln>
                          <a:noFill/>
                        </a:ln>
                        <a:solidFill>
                          <a:schemeClr val="bg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extLst>
                  <a:ext uri="{0D108BD9-81ED-4DB2-BD59-A6C34878D82A}">
                    <a16:rowId xmlns:a16="http://schemas.microsoft.com/office/drawing/2014/main" val="10000"/>
                  </a:ext>
                </a:extLst>
              </a:tr>
              <a:tr h="636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t0 := a-b </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MOV  AX,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SUB  AX, b</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AX</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含</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在 </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AX </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中</a:t>
                      </a:r>
                      <a:endParaRPr kumimoji="0" lang="zh-CN" altLang="en-US"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t1 := a-c</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MOV  BX,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SUB  BX, c</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B0F0"/>
                          </a:solidFill>
                          <a:effectLst>
                            <a:outerShdw blurRad="38100" dist="38100" dir="2700000" algn="tl">
                              <a:srgbClr val="000000"/>
                            </a:outerShdw>
                          </a:effectLst>
                          <a:latin typeface="Courier New" panose="02070309020205020404" pitchFamily="49" charset="0"/>
                          <a:cs typeface="Courier New" panose="02070309020205020404" pitchFamily="49" charset="0"/>
                        </a:rPr>
                        <a:t>AX</a:t>
                      </a:r>
                      <a:r>
                        <a:rPr kumimoji="0" lang="zh-CN" altLang="en-US" sz="1800" b="1" u="none" strike="noStrike" cap="none" normalizeH="0" baseline="0" dirty="0">
                          <a:ln>
                            <a:noFill/>
                          </a:ln>
                          <a:solidFill>
                            <a:srgbClr val="00B0F0"/>
                          </a:solidFill>
                          <a:effectLst>
                            <a:outerShdw blurRad="38100" dist="38100" dir="2700000" algn="tl">
                              <a:srgbClr val="000000"/>
                            </a:outerShdw>
                          </a:effectLst>
                          <a:latin typeface="Courier New" panose="02070309020205020404" pitchFamily="49" charset="0"/>
                          <a:cs typeface="Courier New" panose="02070309020205020404" pitchFamily="49" charset="0"/>
                        </a:rPr>
                        <a:t>含</a:t>
                      </a:r>
                      <a:r>
                        <a:rPr kumimoji="0" lang="en-US" altLang="zh-CN" sz="1800" b="1" u="none" strike="noStrike" cap="none" normalizeH="0" baseline="0" dirty="0">
                          <a:ln>
                            <a:noFill/>
                          </a:ln>
                          <a:solidFill>
                            <a:srgbClr val="00B0F0"/>
                          </a:solidFill>
                          <a:effectLst>
                            <a:outerShdw blurRad="38100" dist="38100" dir="2700000" algn="tl">
                              <a:srgbClr val="000000"/>
                            </a:outerShdw>
                          </a:effectLst>
                          <a:latin typeface="Courier New" panose="02070309020205020404" pitchFamily="49" charset="0"/>
                          <a:cs typeface="Courier New" panose="02070309020205020404" pitchFamily="49" charset="0"/>
                        </a:rPr>
                        <a:t>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BX</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含</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t1</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在</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AX</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中</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t1</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在</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BX</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中</a:t>
                      </a:r>
                      <a:endParaRPr kumimoji="0" lang="zh-CN" altLang="en-US"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extLst>
                  <a:ext uri="{0D108BD9-81ED-4DB2-BD59-A6C34878D82A}">
                    <a16:rowId xmlns:a16="http://schemas.microsoft.com/office/drawing/2014/main" val="10002"/>
                  </a:ext>
                </a:extLst>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t2 := t0+t1</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ADD  AX, BX</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BX</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含</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AX</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含</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t2</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t2</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在</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AX</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中</a:t>
                      </a:r>
                      <a:endParaRPr kumimoji="0" lang="zh-CN" altLang="en-US"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extLst>
                  <a:ext uri="{0D108BD9-81ED-4DB2-BD59-A6C34878D82A}">
                    <a16:rowId xmlns:a16="http://schemas.microsoft.com/office/drawing/2014/main" val="10003"/>
                  </a:ext>
                </a:extLst>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d  := t1+t2</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ADD  AX, BX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MOV  d,  AX</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AX</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含</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d</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在</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AX</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和存储器中</a:t>
                      </a:r>
                      <a:endParaRPr kumimoji="0" lang="zh-CN" altLang="en-US"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d</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在</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AX</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中</a:t>
                      </a:r>
                      <a:endParaRPr kumimoji="0" lang="zh-CN" altLang="en-US"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extLst>
                  <a:ext uri="{0D108BD9-81ED-4DB2-BD59-A6C34878D82A}">
                    <a16:rowId xmlns:a16="http://schemas.microsoft.com/office/drawing/2014/main" val="10004"/>
                  </a:ext>
                </a:extLst>
              </a:tr>
            </a:tbl>
          </a:graphicData>
        </a:graphic>
      </p:graphicFrame>
      <p:sp>
        <p:nvSpPr>
          <p:cNvPr id="36" name="页脚占位符 4"/>
          <p:cNvSpPr>
            <a:spLocks noGrp="1"/>
          </p:cNvSpPr>
          <p:nvPr>
            <p:ph type="ftr" sz="quarter" idx="11"/>
          </p:nvPr>
        </p:nvSpPr>
        <p:spPr/>
        <p:txBody>
          <a:bodyPr/>
          <a:lstStyle/>
          <a:p>
            <a:r>
              <a:rPr lang="en-US" altLang="zh-CN"/>
              <a:t>华北电力大学控制与计算机学院王红制作</a:t>
            </a:r>
          </a:p>
        </p:txBody>
      </p:sp>
      <p:sp>
        <p:nvSpPr>
          <p:cNvPr id="37" name="灯片编号占位符 5"/>
          <p:cNvSpPr>
            <a:spLocks noGrp="1"/>
          </p:cNvSpPr>
          <p:nvPr>
            <p:ph type="sldNum" sz="quarter" idx="12"/>
          </p:nvPr>
        </p:nvSpPr>
        <p:spPr/>
        <p:txBody>
          <a:bodyPr/>
          <a:lstStyle/>
          <a:p>
            <a:fld id="{B1097236-DAED-4E97-BDA1-5FF42145A60E}" type="slidenum">
              <a:rPr lang="en-US" altLang="zh-CN" smtClean="0"/>
              <a:pPr/>
              <a:t>84</a:t>
            </a:fld>
            <a:endParaRPr lang="en-US" altLang="zh-CN"/>
          </a:p>
        </p:txBody>
      </p:sp>
    </p:spTree>
    <p:extLst>
      <p:ext uri="{BB962C8B-B14F-4D97-AF65-F5344CB8AC3E}">
        <p14:creationId xmlns:p14="http://schemas.microsoft.com/office/powerpoint/2010/main" val="2569506916"/>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3836933-18F3-4364-8DC6-2FCEB57036B7}"/>
              </a:ext>
            </a:extLst>
          </p:cNvPr>
          <p:cNvSpPr>
            <a:spLocks noGrp="1"/>
          </p:cNvSpPr>
          <p:nvPr>
            <p:ph type="title"/>
          </p:nvPr>
        </p:nvSpPr>
        <p:spPr/>
        <p:txBody>
          <a:bodyPr/>
          <a:lstStyle/>
          <a:p>
            <a:endParaRPr lang="zh-CN" altLang="en-US"/>
          </a:p>
        </p:txBody>
      </p:sp>
      <p:graphicFrame>
        <p:nvGraphicFramePr>
          <p:cNvPr id="7" name="Group 162">
            <a:extLst>
              <a:ext uri="{FF2B5EF4-FFF2-40B4-BE49-F238E27FC236}">
                <a16:creationId xmlns:a16="http://schemas.microsoft.com/office/drawing/2014/main" id="{C6E0F9E2-F5CC-40C2-BE21-5959A43CF30A}"/>
              </a:ext>
            </a:extLst>
          </p:cNvPr>
          <p:cNvGraphicFramePr>
            <a:graphicFrameLocks noGrp="1"/>
          </p:cNvGraphicFramePr>
          <p:nvPr>
            <p:ph idx="1"/>
          </p:nvPr>
        </p:nvGraphicFramePr>
        <p:xfrm>
          <a:off x="827088" y="1503363"/>
          <a:ext cx="7480297" cy="2950845"/>
        </p:xfrm>
        <a:graphic>
          <a:graphicData uri="http://schemas.openxmlformats.org/drawingml/2006/table">
            <a:tbl>
              <a:tblPr firstRow="1" bandRow="1">
                <a:tableStyleId>{85BE263C-DBD7-4A20-BB59-AAB30ACAA65A}</a:tableStyleId>
              </a:tblPr>
              <a:tblGrid>
                <a:gridCol w="1936359">
                  <a:extLst>
                    <a:ext uri="{9D8B030D-6E8A-4147-A177-3AD203B41FA5}">
                      <a16:colId xmlns:a16="http://schemas.microsoft.com/office/drawing/2014/main" val="20000"/>
                    </a:ext>
                  </a:extLst>
                </a:gridCol>
                <a:gridCol w="1803374">
                  <a:extLst>
                    <a:ext uri="{9D8B030D-6E8A-4147-A177-3AD203B41FA5}">
                      <a16:colId xmlns:a16="http://schemas.microsoft.com/office/drawing/2014/main" val="20001"/>
                    </a:ext>
                  </a:extLst>
                </a:gridCol>
                <a:gridCol w="2162023">
                  <a:extLst>
                    <a:ext uri="{9D8B030D-6E8A-4147-A177-3AD203B41FA5}">
                      <a16:colId xmlns:a16="http://schemas.microsoft.com/office/drawing/2014/main" val="20002"/>
                    </a:ext>
                  </a:extLst>
                </a:gridCol>
                <a:gridCol w="1578541">
                  <a:extLst>
                    <a:ext uri="{9D8B030D-6E8A-4147-A177-3AD203B41FA5}">
                      <a16:colId xmlns:a16="http://schemas.microsoft.com/office/drawing/2014/main" val="20003"/>
                    </a:ext>
                  </a:extLst>
                </a:gridCol>
              </a:tblGrid>
              <a:tr h="390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中间代码</a:t>
                      </a:r>
                      <a:endParaRPr kumimoji="0" lang="zh-CN" altLang="en-US" sz="1800" b="1" i="0" u="none" strike="noStrike" cap="none" normalizeH="0" baseline="0" dirty="0">
                        <a:ln>
                          <a:noFill/>
                        </a:ln>
                        <a:solidFill>
                          <a:schemeClr val="bg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目标代码</a:t>
                      </a:r>
                      <a:endParaRPr kumimoji="0" lang="zh-CN" altLang="en-US" sz="1800" b="1" i="0" u="none" strike="noStrike" cap="none" normalizeH="0" baseline="0" dirty="0">
                        <a:ln>
                          <a:noFill/>
                        </a:ln>
                        <a:solidFill>
                          <a:schemeClr val="bg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RVALUE</a:t>
                      </a:r>
                      <a:endParaRPr kumimoji="0" lang="en-US" altLang="zh-CN" sz="1800" b="1" i="0" u="none" strike="noStrike" cap="none" normalizeH="0" baseline="0" dirty="0">
                        <a:ln>
                          <a:noFill/>
                        </a:ln>
                        <a:solidFill>
                          <a:schemeClr val="bg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AVALUE</a:t>
                      </a:r>
                      <a:endParaRPr kumimoji="0" lang="en-US" altLang="zh-CN" sz="1800" b="1" i="0" u="none" strike="noStrike" cap="none" normalizeH="0" baseline="0" dirty="0">
                        <a:ln>
                          <a:noFill/>
                        </a:ln>
                        <a:solidFill>
                          <a:schemeClr val="bg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extLst>
                  <a:ext uri="{0D108BD9-81ED-4DB2-BD59-A6C34878D82A}">
                    <a16:rowId xmlns:a16="http://schemas.microsoft.com/office/drawing/2014/main" val="10000"/>
                  </a:ext>
                </a:extLst>
              </a:tr>
              <a:tr h="636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t0 := a-b </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MOV  R0,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SUB  R0, b</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R0</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含</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在 </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R0 </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中</a:t>
                      </a:r>
                      <a:endParaRPr kumimoji="0" lang="zh-CN" altLang="en-US"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t1 := a-c</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MOV  R1,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SUB  R1, c</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B0F0"/>
                          </a:solidFill>
                          <a:effectLst>
                            <a:outerShdw blurRad="38100" dist="38100" dir="2700000" algn="tl">
                              <a:srgbClr val="000000"/>
                            </a:outerShdw>
                          </a:effectLst>
                          <a:latin typeface="Courier New" panose="02070309020205020404" pitchFamily="49" charset="0"/>
                          <a:cs typeface="Courier New" panose="02070309020205020404" pitchFamily="49" charset="0"/>
                        </a:rPr>
                        <a:t>R0</a:t>
                      </a:r>
                      <a:r>
                        <a:rPr kumimoji="0" lang="zh-CN" altLang="en-US" sz="1800" b="1" u="none" strike="noStrike" cap="none" normalizeH="0" baseline="0" dirty="0">
                          <a:ln>
                            <a:noFill/>
                          </a:ln>
                          <a:solidFill>
                            <a:srgbClr val="00B0F0"/>
                          </a:solidFill>
                          <a:effectLst>
                            <a:outerShdw blurRad="38100" dist="38100" dir="2700000" algn="tl">
                              <a:srgbClr val="000000"/>
                            </a:outerShdw>
                          </a:effectLst>
                          <a:latin typeface="Courier New" panose="02070309020205020404" pitchFamily="49" charset="0"/>
                          <a:cs typeface="Courier New" panose="02070309020205020404" pitchFamily="49" charset="0"/>
                        </a:rPr>
                        <a:t>含</a:t>
                      </a:r>
                      <a:r>
                        <a:rPr kumimoji="0" lang="en-US" altLang="zh-CN" sz="1800" b="1" u="none" strike="noStrike" cap="none" normalizeH="0" baseline="0" dirty="0">
                          <a:ln>
                            <a:noFill/>
                          </a:ln>
                          <a:solidFill>
                            <a:srgbClr val="00B0F0"/>
                          </a:solidFill>
                          <a:effectLst>
                            <a:outerShdw blurRad="38100" dist="38100" dir="2700000" algn="tl">
                              <a:srgbClr val="000000"/>
                            </a:outerShdw>
                          </a:effectLst>
                          <a:latin typeface="Courier New" panose="02070309020205020404" pitchFamily="49" charset="0"/>
                          <a:cs typeface="Courier New" panose="02070309020205020404" pitchFamily="49" charset="0"/>
                        </a:rPr>
                        <a:t>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R1</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含</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t1</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在</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R0</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中</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t1</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在</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R1</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中</a:t>
                      </a:r>
                      <a:endParaRPr kumimoji="0" lang="zh-CN" altLang="en-US"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extLst>
                  <a:ext uri="{0D108BD9-81ED-4DB2-BD59-A6C34878D82A}">
                    <a16:rowId xmlns:a16="http://schemas.microsoft.com/office/drawing/2014/main" val="10002"/>
                  </a:ext>
                </a:extLst>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t2 := t0+t1</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ADD  R0, R1</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R1</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含</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R0</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含</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t2</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t2</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在</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R0</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中</a:t>
                      </a:r>
                      <a:endParaRPr kumimoji="0" lang="zh-CN" altLang="en-US"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extLst>
                  <a:ext uri="{0D108BD9-81ED-4DB2-BD59-A6C34878D82A}">
                    <a16:rowId xmlns:a16="http://schemas.microsoft.com/office/drawing/2014/main" val="10003"/>
                  </a:ext>
                </a:extLst>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d  := t1+t2</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ADD  R0, R1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MOV  d,  R0</a:t>
                      </a:r>
                      <a:endParaRPr kumimoji="0" lang="en-US"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R0</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含</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d</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在</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R0</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和存储器中</a:t>
                      </a:r>
                      <a:endParaRPr kumimoji="0" lang="zh-CN" altLang="en-US"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d</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在</a:t>
                      </a:r>
                      <a:r>
                        <a:rPr kumimoji="0" lang="en-US" altLang="zh-CN"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R0</a:t>
                      </a:r>
                      <a:r>
                        <a:rPr kumimoji="0" lang="zh-CN" altLang="en-US" sz="1800" b="1"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rPr>
                        <a:t>中</a:t>
                      </a:r>
                      <a:endParaRPr kumimoji="0" lang="zh-CN" altLang="en-US"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extLst>
                  <a:ext uri="{0D108BD9-81ED-4DB2-BD59-A6C34878D82A}">
                    <a16:rowId xmlns:a16="http://schemas.microsoft.com/office/drawing/2014/main" val="10004"/>
                  </a:ext>
                </a:extLst>
              </a:tr>
            </a:tbl>
          </a:graphicData>
        </a:graphic>
      </p:graphicFrame>
      <p:sp>
        <p:nvSpPr>
          <p:cNvPr id="36" name="页脚占位符 4"/>
          <p:cNvSpPr>
            <a:spLocks noGrp="1"/>
          </p:cNvSpPr>
          <p:nvPr>
            <p:ph type="ftr" sz="quarter" idx="11"/>
          </p:nvPr>
        </p:nvSpPr>
        <p:spPr/>
        <p:txBody>
          <a:bodyPr/>
          <a:lstStyle/>
          <a:p>
            <a:r>
              <a:rPr lang="en-US" altLang="zh-CN"/>
              <a:t>华北电力大学控制与计算机学院王红制作</a:t>
            </a:r>
          </a:p>
        </p:txBody>
      </p:sp>
      <p:sp>
        <p:nvSpPr>
          <p:cNvPr id="37" name="灯片编号占位符 5"/>
          <p:cNvSpPr>
            <a:spLocks noGrp="1"/>
          </p:cNvSpPr>
          <p:nvPr>
            <p:ph type="sldNum" sz="quarter" idx="12"/>
          </p:nvPr>
        </p:nvSpPr>
        <p:spPr/>
        <p:txBody>
          <a:bodyPr/>
          <a:lstStyle/>
          <a:p>
            <a:fld id="{B1097236-DAED-4E97-BDA1-5FF42145A60E}" type="slidenum">
              <a:rPr lang="en-US" altLang="zh-CN" smtClean="0"/>
              <a:pPr/>
              <a:t>85</a:t>
            </a:fld>
            <a:endParaRPr lang="en-US" altLang="zh-CN"/>
          </a:p>
        </p:txBody>
      </p:sp>
    </p:spTree>
    <p:extLst>
      <p:ext uri="{BB962C8B-B14F-4D97-AF65-F5344CB8AC3E}">
        <p14:creationId xmlns:p14="http://schemas.microsoft.com/office/powerpoint/2010/main" val="2235915103"/>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zh-CN" altLang="en-US"/>
              <a:t>本章知识点</a:t>
            </a:r>
          </a:p>
        </p:txBody>
      </p:sp>
      <p:sp>
        <p:nvSpPr>
          <p:cNvPr id="741379" name="Rectangle 3"/>
          <p:cNvSpPr>
            <a:spLocks noGrp="1" noChangeArrowheads="1"/>
          </p:cNvSpPr>
          <p:nvPr>
            <p:ph idx="1"/>
          </p:nvPr>
        </p:nvSpPr>
        <p:spPr/>
        <p:txBody>
          <a:bodyPr/>
          <a:lstStyle/>
          <a:p>
            <a:r>
              <a:rPr lang="zh-CN" altLang="en-US" dirty="0"/>
              <a:t>重点掌握</a:t>
            </a:r>
            <a:endParaRPr lang="en-US" altLang="zh-CN" dirty="0"/>
          </a:p>
          <a:p>
            <a:pPr lvl="1"/>
            <a:r>
              <a:rPr lang="zh-CN" altLang="en-US" dirty="0">
                <a:solidFill>
                  <a:srgbClr val="FF0000"/>
                </a:solidFill>
              </a:rPr>
              <a:t>基本块的划分</a:t>
            </a:r>
            <a:endParaRPr lang="en-US" altLang="zh-CN" dirty="0">
              <a:solidFill>
                <a:srgbClr val="FF0000"/>
              </a:solidFill>
            </a:endParaRPr>
          </a:p>
          <a:p>
            <a:pPr lvl="1"/>
            <a:r>
              <a:rPr lang="zh-CN" altLang="en-US" dirty="0">
                <a:solidFill>
                  <a:srgbClr val="FF0000"/>
                </a:solidFill>
              </a:rPr>
              <a:t>画出流图</a:t>
            </a:r>
            <a:endParaRPr lang="en-US" altLang="zh-CN" dirty="0">
              <a:solidFill>
                <a:srgbClr val="FF0000"/>
              </a:solidFill>
            </a:endParaRPr>
          </a:p>
          <a:p>
            <a:pPr lvl="1"/>
            <a:r>
              <a:rPr lang="zh-CN" altLang="en-US" dirty="0">
                <a:solidFill>
                  <a:srgbClr val="FF0000"/>
                </a:solidFill>
              </a:rPr>
              <a:t>求必经结点和回边</a:t>
            </a:r>
            <a:endParaRPr lang="en-US" altLang="zh-CN" dirty="0">
              <a:solidFill>
                <a:srgbClr val="FF0000"/>
              </a:solidFill>
            </a:endParaRPr>
          </a:p>
          <a:p>
            <a:pPr lvl="1"/>
            <a:r>
              <a:rPr lang="zh-CN" altLang="en-US" dirty="0">
                <a:solidFill>
                  <a:srgbClr val="FF0000"/>
                </a:solidFill>
              </a:rPr>
              <a:t>查找循环</a:t>
            </a:r>
            <a:endParaRPr lang="en-US" altLang="zh-CN" dirty="0">
              <a:solidFill>
                <a:srgbClr val="FF0000"/>
              </a:solidFill>
            </a:endParaRPr>
          </a:p>
          <a:p>
            <a:pPr lvl="1"/>
            <a:r>
              <a:rPr lang="en-US" altLang="zh-CN" dirty="0">
                <a:solidFill>
                  <a:srgbClr val="FF0000"/>
                </a:solidFill>
              </a:rPr>
              <a:t>DAG</a:t>
            </a:r>
            <a:r>
              <a:rPr lang="zh-CN" altLang="en-US" dirty="0">
                <a:solidFill>
                  <a:srgbClr val="FF0000"/>
                </a:solidFill>
              </a:rPr>
              <a:t>图表示</a:t>
            </a:r>
            <a:endParaRPr lang="en-US" altLang="zh-CN" dirty="0">
              <a:solidFill>
                <a:srgbClr val="FF0000"/>
              </a:solidFill>
            </a:endParaRPr>
          </a:p>
          <a:p>
            <a:r>
              <a:rPr lang="zh-CN" altLang="en-US" dirty="0"/>
              <a:t>一般掌握</a:t>
            </a:r>
            <a:endParaRPr lang="en-US" altLang="zh-CN" dirty="0"/>
          </a:p>
          <a:p>
            <a:pPr lvl="1"/>
            <a:r>
              <a:rPr lang="zh-CN" altLang="en-US" dirty="0"/>
              <a:t>局部代码优化</a:t>
            </a:r>
          </a:p>
          <a:p>
            <a:pPr lvl="1"/>
            <a:r>
              <a:rPr lang="zh-CN" altLang="en-US" dirty="0"/>
              <a:t>循环优化方法</a:t>
            </a:r>
            <a:endParaRPr lang="en-US" altLang="zh-CN" dirty="0"/>
          </a:p>
        </p:txBody>
      </p:sp>
      <p:sp>
        <p:nvSpPr>
          <p:cNvPr id="5"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 name="灯片编号占位符 5"/>
          <p:cNvSpPr>
            <a:spLocks noGrp="1"/>
          </p:cNvSpPr>
          <p:nvPr>
            <p:ph type="sldNum" sz="quarter" idx="12"/>
          </p:nvPr>
        </p:nvSpPr>
        <p:spPr/>
        <p:txBody>
          <a:bodyPr/>
          <a:lstStyle/>
          <a:p>
            <a:fld id="{2749D020-BA1F-4738-A937-5E6309FAB3F4}" type="slidenum">
              <a:rPr lang="en-US" altLang="zh-CN"/>
              <a:pPr/>
              <a:t>86</a:t>
            </a:fld>
            <a:endParaRPr lang="en-US" altLang="zh-CN"/>
          </a:p>
        </p:txBody>
      </p:sp>
    </p:spTree>
    <p:extLst>
      <p:ext uri="{BB962C8B-B14F-4D97-AF65-F5344CB8AC3E}">
        <p14:creationId xmlns:p14="http://schemas.microsoft.com/office/powerpoint/2010/main" val="158500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endParaRPr lang="zh-CN" altLang="zh-CN"/>
          </a:p>
        </p:txBody>
      </p:sp>
      <p:sp>
        <p:nvSpPr>
          <p:cNvPr id="700419" name="Rectangle 3"/>
          <p:cNvSpPr>
            <a:spLocks noGrp="1" noChangeArrowheads="1"/>
          </p:cNvSpPr>
          <p:nvPr>
            <p:ph idx="1"/>
          </p:nvPr>
        </p:nvSpPr>
        <p:spPr/>
        <p:txBody>
          <a:bodyPr/>
          <a:lstStyle/>
          <a:p>
            <a:pPr marL="609600" indent="-609600">
              <a:lnSpc>
                <a:spcPct val="90000"/>
              </a:lnSpc>
            </a:pPr>
            <a:r>
              <a:rPr lang="zh-CN" altLang="en-US" dirty="0"/>
              <a:t>程序流图中的有向边集</a:t>
            </a:r>
            <a:r>
              <a:rPr lang="en-US" altLang="zh-CN" dirty="0"/>
              <a:t>E</a:t>
            </a:r>
            <a:r>
              <a:rPr lang="zh-CN" altLang="en-US" dirty="0"/>
              <a:t>是这样构成的</a:t>
            </a:r>
          </a:p>
          <a:p>
            <a:pPr marL="990600" lvl="1" indent="-533400">
              <a:lnSpc>
                <a:spcPct val="90000"/>
              </a:lnSpc>
            </a:pPr>
            <a:r>
              <a:rPr lang="zh-CN" altLang="en-US" dirty="0"/>
              <a:t>流图中结点</a:t>
            </a:r>
            <a:r>
              <a:rPr lang="en-US" altLang="zh-CN" dirty="0" err="1"/>
              <a:t>i</a:t>
            </a:r>
            <a:r>
              <a:rPr lang="zh-CN" altLang="en-US" dirty="0"/>
              <a:t>和结点</a:t>
            </a:r>
            <a:r>
              <a:rPr lang="en-US" altLang="zh-CN" dirty="0"/>
              <a:t>j</a:t>
            </a:r>
            <a:r>
              <a:rPr lang="zh-CN" altLang="en-US" dirty="0"/>
              <a:t>分别对应于程序基本块</a:t>
            </a:r>
            <a:r>
              <a:rPr lang="en-US" altLang="zh-CN" dirty="0" err="1"/>
              <a:t>i</a:t>
            </a:r>
            <a:r>
              <a:rPr lang="zh-CN" altLang="en-US" dirty="0"/>
              <a:t>和</a:t>
            </a:r>
            <a:r>
              <a:rPr lang="en-US" altLang="zh-CN" dirty="0"/>
              <a:t>j</a:t>
            </a:r>
            <a:r>
              <a:rPr lang="zh-CN" altLang="en-US" dirty="0"/>
              <a:t>，则当下述条件有一个成立时，从结点</a:t>
            </a:r>
            <a:r>
              <a:rPr lang="en-US" altLang="zh-CN" dirty="0" err="1"/>
              <a:t>i</a:t>
            </a:r>
            <a:r>
              <a:rPr lang="zh-CN" altLang="en-US" dirty="0"/>
              <a:t>有一个有向边引向结点</a:t>
            </a:r>
            <a:r>
              <a:rPr lang="en-US" altLang="zh-CN" dirty="0"/>
              <a:t>j</a:t>
            </a:r>
          </a:p>
          <a:p>
            <a:pPr marL="990600" lvl="1" indent="-533400">
              <a:lnSpc>
                <a:spcPct val="90000"/>
              </a:lnSpc>
              <a:buFontTx/>
              <a:buAutoNum type="arabicPeriod"/>
            </a:pPr>
            <a:r>
              <a:rPr lang="zh-CN" altLang="en-US" dirty="0"/>
              <a:t>基本块</a:t>
            </a:r>
            <a:r>
              <a:rPr lang="en-US" altLang="zh-CN" dirty="0"/>
              <a:t>j</a:t>
            </a:r>
            <a:r>
              <a:rPr lang="zh-CN" altLang="en-US" dirty="0"/>
              <a:t>在程序中的位置紧跟在基本块</a:t>
            </a:r>
            <a:r>
              <a:rPr lang="en-US" altLang="zh-CN" dirty="0" err="1"/>
              <a:t>i</a:t>
            </a:r>
            <a:r>
              <a:rPr lang="zh-CN" altLang="en-US" dirty="0"/>
              <a:t>后面，并且基本块</a:t>
            </a:r>
            <a:r>
              <a:rPr lang="en-US" altLang="zh-CN" dirty="0" err="1"/>
              <a:t>i</a:t>
            </a:r>
            <a:r>
              <a:rPr lang="zh-CN" altLang="en-US" dirty="0"/>
              <a:t>的出口语句不是无条件转移语句或停语句</a:t>
            </a:r>
          </a:p>
          <a:p>
            <a:pPr marL="990600" lvl="1" indent="-533400">
              <a:lnSpc>
                <a:spcPct val="90000"/>
              </a:lnSpc>
              <a:buFont typeface="Wingdings" pitchFamily="2" charset="2"/>
              <a:buAutoNum type="arabicPeriod"/>
            </a:pPr>
            <a:r>
              <a:rPr lang="zh-CN" altLang="en-US" dirty="0"/>
              <a:t>基本块</a:t>
            </a:r>
            <a:r>
              <a:rPr lang="en-US" altLang="zh-CN" dirty="0" err="1"/>
              <a:t>i</a:t>
            </a:r>
            <a:r>
              <a:rPr lang="zh-CN" altLang="en-US" dirty="0"/>
              <a:t>的出口语句是</a:t>
            </a:r>
            <a:r>
              <a:rPr lang="en-US" altLang="zh-CN" dirty="0"/>
              <a:t>goto(s)</a:t>
            </a:r>
            <a:r>
              <a:rPr lang="zh-CN" altLang="en-US" dirty="0"/>
              <a:t>或</a:t>
            </a:r>
            <a:r>
              <a:rPr lang="en-US" altLang="zh-CN" dirty="0"/>
              <a:t>if…goto(s)</a:t>
            </a:r>
            <a:r>
              <a:rPr lang="zh-CN" altLang="en-US" dirty="0"/>
              <a:t>并且</a:t>
            </a:r>
            <a:r>
              <a:rPr lang="en-US" altLang="zh-CN" dirty="0"/>
              <a:t>(s)</a:t>
            </a:r>
            <a:r>
              <a:rPr lang="zh-CN" altLang="en-US" dirty="0"/>
              <a:t>是基本块</a:t>
            </a:r>
            <a:r>
              <a:rPr lang="en-US" altLang="zh-CN" dirty="0"/>
              <a:t>j</a:t>
            </a:r>
            <a:r>
              <a:rPr lang="zh-CN" altLang="en-US" dirty="0"/>
              <a:t>的入口语句</a:t>
            </a:r>
          </a:p>
        </p:txBody>
      </p:sp>
      <p:sp>
        <p:nvSpPr>
          <p:cNvPr id="5" name="页脚占位符 4"/>
          <p:cNvSpPr>
            <a:spLocks noGrp="1"/>
          </p:cNvSpPr>
          <p:nvPr>
            <p:ph type="ftr" sz="quarter" idx="11"/>
          </p:nvPr>
        </p:nvSpPr>
        <p:spPr/>
        <p:txBody>
          <a:bodyPr/>
          <a:lstStyle/>
          <a:p>
            <a:r>
              <a:rPr lang="zh-CN" altLang="en-US"/>
              <a:t>华北电力大学控制与计算机工程学院王红制作</a:t>
            </a:r>
            <a:endParaRPr lang="en-US" altLang="zh-CN"/>
          </a:p>
        </p:txBody>
      </p:sp>
      <p:sp>
        <p:nvSpPr>
          <p:cNvPr id="6" name="灯片编号占位符 5"/>
          <p:cNvSpPr>
            <a:spLocks noGrp="1"/>
          </p:cNvSpPr>
          <p:nvPr>
            <p:ph type="sldNum" sz="quarter" idx="12"/>
          </p:nvPr>
        </p:nvSpPr>
        <p:spPr/>
        <p:txBody>
          <a:bodyPr/>
          <a:lstStyle/>
          <a:p>
            <a:fld id="{EC8B603C-D553-43AD-9C0B-D69BFD041055}" type="slidenum">
              <a:rPr lang="en-US" altLang="zh-CN"/>
              <a:pPr/>
              <a:t>9</a:t>
            </a:fld>
            <a:endParaRPr lang="en-US" altLang="zh-CN"/>
          </a:p>
        </p:txBody>
      </p:sp>
    </p:spTree>
    <p:extLst>
      <p:ext uri="{BB962C8B-B14F-4D97-AF65-F5344CB8AC3E}">
        <p14:creationId xmlns:p14="http://schemas.microsoft.com/office/powerpoint/2010/main" val="65177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00419">
                                            <p:txEl>
                                              <p:pRg st="2" end="2"/>
                                            </p:txEl>
                                          </p:spTgt>
                                        </p:tgtEl>
                                        <p:attrNameLst>
                                          <p:attrName>style.visibility</p:attrName>
                                        </p:attrNameLst>
                                      </p:cBhvr>
                                      <p:to>
                                        <p:strVal val="visible"/>
                                      </p:to>
                                    </p:set>
                                    <p:animEffect transition="in" filter="wipe(left)">
                                      <p:cBhvr>
                                        <p:cTn id="7" dur="500"/>
                                        <p:tgtEl>
                                          <p:spTgt spid="7004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00419">
                                            <p:txEl>
                                              <p:pRg st="3" end="3"/>
                                            </p:txEl>
                                          </p:spTgt>
                                        </p:tgtEl>
                                        <p:attrNameLst>
                                          <p:attrName>style.visibility</p:attrName>
                                        </p:attrNameLst>
                                      </p:cBhvr>
                                      <p:to>
                                        <p:strVal val="visible"/>
                                      </p:to>
                                    </p:set>
                                    <p:animEffect transition="in" filter="wipe(left)">
                                      <p:cBhvr>
                                        <p:cTn id="12" dur="500"/>
                                        <p:tgtEl>
                                          <p:spTgt spid="700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编译新模板-2.potx" id="{2E447854-7667-4963-941F-4CF41834BFBF}" vid="{C0D34B67-EBD1-4226-864F-98DF61A24A9B}"/>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编译新模板-2</Template>
  <TotalTime>1494</TotalTime>
  <Words>8175</Words>
  <Application>Microsoft Office PowerPoint</Application>
  <PresentationFormat>全屏显示(4:3)</PresentationFormat>
  <Paragraphs>1655</Paragraphs>
  <Slides>86</Slides>
  <Notes>0</Notes>
  <HiddenSlides>12</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86</vt:i4>
      </vt:variant>
    </vt:vector>
  </HeadingPairs>
  <TitlesOfParts>
    <vt:vector size="98" baseType="lpstr">
      <vt:lpstr>黑体</vt:lpstr>
      <vt:lpstr>楷体</vt:lpstr>
      <vt:lpstr>微软雅黑</vt:lpstr>
      <vt:lpstr>幼圆</vt:lpstr>
      <vt:lpstr>Arial</vt:lpstr>
      <vt:lpstr>Century Gothic</vt:lpstr>
      <vt:lpstr>Courier New</vt:lpstr>
      <vt:lpstr>Monotype Corsiva</vt:lpstr>
      <vt:lpstr>Webdings</vt:lpstr>
      <vt:lpstr>Wingdings</vt:lpstr>
      <vt:lpstr>Wingdings 2</vt:lpstr>
      <vt:lpstr>奥斯汀</vt:lpstr>
      <vt:lpstr>第十章</vt:lpstr>
      <vt:lpstr>主要内容</vt:lpstr>
      <vt:lpstr>10.1 基本块、流图和循环</vt:lpstr>
      <vt:lpstr>工具/算法的意义</vt:lpstr>
      <vt:lpstr>基本块</vt:lpstr>
      <vt:lpstr>基本块划分算法</vt:lpstr>
      <vt:lpstr>基本块划分举例</vt:lpstr>
      <vt:lpstr>流图</vt:lpstr>
      <vt:lpstr>PowerPoint 演示文稿</vt:lpstr>
      <vt:lpstr>PowerPoint 演示文稿</vt:lpstr>
      <vt:lpstr>例　构造以下程序的流图</vt:lpstr>
      <vt:lpstr>循环</vt:lpstr>
      <vt:lpstr>查找循环的步骤</vt:lpstr>
      <vt:lpstr>循环查找——STEP2 求必经节点集</vt:lpstr>
      <vt:lpstr>求图中各结点的D(n)</vt:lpstr>
      <vt:lpstr>循环查找——STEP3 找回边</vt:lpstr>
      <vt:lpstr>循环的查找——STEP4 是否为可规约流图</vt:lpstr>
      <vt:lpstr>循环的查找——STEP5 根据回边找循环</vt:lpstr>
      <vt:lpstr>循环的查找——STEP5 根据回边找循环</vt:lpstr>
      <vt:lpstr>举例</vt:lpstr>
      <vt:lpstr>例 求流图中回边7→4组成的循环</vt:lpstr>
      <vt:lpstr>10.2 数据流分析基础</vt:lpstr>
      <vt:lpstr>数据流方程的一般形式</vt:lpstr>
      <vt:lpstr>PowerPoint 演示文稿</vt:lpstr>
      <vt:lpstr>四种数据流方程</vt:lpstr>
      <vt:lpstr>主要概念</vt:lpstr>
      <vt:lpstr>PowerPoint 演示文稿</vt:lpstr>
      <vt:lpstr>到达－定值数据流方程</vt:lpstr>
      <vt:lpstr>gen[B]和kill[B]可直接从给定的流图中求出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可用表达式及其数据流方程</vt:lpstr>
      <vt:lpstr>PowerPoint 演示文稿</vt:lpstr>
      <vt:lpstr>查找在每一点时刻的可用表达式集</vt:lpstr>
      <vt:lpstr>PowerPoint 演示文稿</vt:lpstr>
      <vt:lpstr>本节内容回顾</vt:lpstr>
      <vt:lpstr>10.3 代码优化技术</vt:lpstr>
      <vt:lpstr>PowerPoint 演示文稿</vt:lpstr>
      <vt:lpstr>窥孔优化</vt:lpstr>
      <vt:lpstr>常见的窥孔优化</vt:lpstr>
      <vt:lpstr>常见的窥孔优化</vt:lpstr>
      <vt:lpstr>常见的窥孔优化</vt:lpstr>
      <vt:lpstr>常见的窥孔优化</vt:lpstr>
      <vt:lpstr>局部优化</vt:lpstr>
      <vt:lpstr>基本块的DAG表示</vt:lpstr>
      <vt:lpstr>DAG的概念</vt:lpstr>
      <vt:lpstr>PowerPoint 演示文稿</vt:lpstr>
      <vt:lpstr>基本块DAG的表示</vt:lpstr>
      <vt:lpstr>PowerPoint 演示文稿</vt:lpstr>
      <vt:lpstr>基本块DAG的构造算法</vt:lpstr>
      <vt:lpstr>PowerPoint 演示文稿</vt:lpstr>
      <vt:lpstr>PowerPoint 演示文稿</vt:lpstr>
      <vt:lpstr>PowerPoint 演示文稿</vt:lpstr>
      <vt:lpstr>例 试构造以下基本块G的构造DAG</vt:lpstr>
      <vt:lpstr>例 试构造以下基本块G的构造DAG</vt:lpstr>
      <vt:lpstr>例 试构造以下基本块G的构造DAG</vt:lpstr>
      <vt:lpstr>例 试构造以下基本块G的构造DAG</vt:lpstr>
      <vt:lpstr>例 试构造以下基本块G的构造DAG</vt:lpstr>
      <vt:lpstr>例 试构造以下基本块G的构造DAG</vt:lpstr>
      <vt:lpstr>例 试构造以下基本块G的构造DAG</vt:lpstr>
      <vt:lpstr>例 试构造以下基本块G的构造DAG</vt:lpstr>
      <vt:lpstr>例 试构造以下基本块G的构造DAG</vt:lpstr>
      <vt:lpstr>例 试构造以下基本块G的构造DAG</vt:lpstr>
      <vt:lpstr>DAG的应用</vt:lpstr>
      <vt:lpstr>PowerPoint 演示文稿</vt:lpstr>
      <vt:lpstr>循环优化</vt:lpstr>
      <vt:lpstr>循环优化</vt:lpstr>
      <vt:lpstr>基本块的变换</vt:lpstr>
      <vt:lpstr>循环优化——代码外提举例</vt:lpstr>
      <vt:lpstr>循环优化——强度削弱和删除归纳变量举例</vt:lpstr>
      <vt:lpstr>全局优化</vt:lpstr>
      <vt:lpstr>全局优化举例</vt:lpstr>
      <vt:lpstr>利用DAG继续优化</vt:lpstr>
      <vt:lpstr>10.4 目标代码生成</vt:lpstr>
      <vt:lpstr>PowerPoint 演示文稿</vt:lpstr>
      <vt:lpstr>目标代码的形式</vt:lpstr>
      <vt:lpstr>PowerPoint 演示文稿</vt:lpstr>
      <vt:lpstr>例 假设只有R0和R1两个寄存器，对赋值语句 d=(a-b)+(a-c)+(a-c)生成目标代码。并写出寄 存器描述数组RVALUE和变量地址描述数组AVALUE.</vt:lpstr>
      <vt:lpstr>PowerPoint 演示文稿</vt:lpstr>
      <vt:lpstr>PowerPoint 演示文稿</vt:lpstr>
      <vt:lpstr>本章知识点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第十一章</dc:title>
  <dc:creator>wh</dc:creator>
  <cp:lastModifiedBy>Zag Y</cp:lastModifiedBy>
  <cp:revision>311</cp:revision>
  <dcterms:created xsi:type="dcterms:W3CDTF">2015-09-09T07:20:06Z</dcterms:created>
  <dcterms:modified xsi:type="dcterms:W3CDTF">2023-11-01T01:49:07Z</dcterms:modified>
</cp:coreProperties>
</file>