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1"/>
  </p:sldMasterIdLst>
  <p:notesMasterIdLst>
    <p:notesMasterId r:id="rId14"/>
  </p:notesMasterIdLst>
  <p:handoutMasterIdLst>
    <p:handoutMasterId r:id="rId15"/>
  </p:handoutMasterIdLst>
  <p:sldIdLst>
    <p:sldId id="263" r:id="rId2"/>
    <p:sldId id="264" r:id="rId3"/>
    <p:sldId id="265" r:id="rId4"/>
    <p:sldId id="266" r:id="rId5"/>
    <p:sldId id="267" r:id="rId6"/>
    <p:sldId id="268" r:id="rId7"/>
    <p:sldId id="269" r:id="rId8"/>
    <p:sldId id="270" r:id="rId9"/>
    <p:sldId id="275" r:id="rId10"/>
    <p:sldId id="272" r:id="rId11"/>
    <p:sldId id="273" r:id="rId12"/>
    <p:sldId id="274" r:id="rId13"/>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6699FF"/>
    <a:srgbClr val="993366"/>
    <a:srgbClr val="6666FF"/>
    <a:srgbClr val="0000FF"/>
    <a:srgbClr val="CC6600"/>
    <a:srgbClr val="CC3300"/>
    <a:srgbClr val="FF0000"/>
    <a:srgbClr val="FFFFCC"/>
    <a:srgbClr val="F3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3498" autoAdjust="0"/>
  </p:normalViewPr>
  <p:slideViewPr>
    <p:cSldViewPr>
      <p:cViewPr varScale="1">
        <p:scale>
          <a:sx n="100" d="100"/>
          <a:sy n="100" d="100"/>
        </p:scale>
        <p:origin x="748" y="48"/>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33C21-2BFA-4420-A9EC-893F44422A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A1B8F162-A053-4070-AC16-6CE449409474}">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最早的</a:t>
          </a:r>
          <a:r>
            <a:rPr lang="zh-CN" altLang="en-US"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第一个</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高级语言的编译程序是用什么语言写的？</a:t>
          </a:r>
        </a:p>
      </dgm:t>
    </dgm:pt>
    <dgm:pt modelId="{8CBBD022-7819-4B13-9F3B-DA540555BC7A}" type="parTrans" cxnId="{3353F306-A53C-4306-A428-D0F57CA3709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059008A-DFED-494D-A161-624DFF52D409}" type="sibTrans" cxnId="{3353F306-A53C-4306-A428-D0F57CA3709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BC887F2-EF3A-4064-9852-B509A0421A50}">
      <dgm:prSet phldrT="[文本]" custT="1"/>
      <dgm:spPr/>
      <dgm:t>
        <a:bodyPr/>
        <a:lstStyle/>
        <a:p>
          <a:r>
            <a:rPr lang="zh-CN" altLang="en-US" sz="2000" dirty="0">
              <a:latin typeface="微软雅黑" panose="020B0503020204020204" pitchFamily="34" charset="-122"/>
              <a:ea typeface="微软雅黑" panose="020B0503020204020204" pitchFamily="34" charset="-122"/>
            </a:rPr>
            <a:t>必须用</a:t>
          </a:r>
          <a:r>
            <a:rPr lang="zh-CN" altLang="en-US" sz="2000" dirty="0">
              <a:solidFill>
                <a:srgbClr val="0033CC"/>
              </a:solidFill>
              <a:latin typeface="微软雅黑" panose="020B0503020204020204" pitchFamily="34" charset="-122"/>
              <a:ea typeface="微软雅黑" panose="020B0503020204020204" pitchFamily="34" charset="-122"/>
            </a:rPr>
            <a:t>目标机的汇编语言或机器语言</a:t>
          </a:r>
          <a:r>
            <a:rPr lang="zh-CN" altLang="en-US" sz="2000" dirty="0">
              <a:latin typeface="微软雅黑" panose="020B0503020204020204" pitchFamily="34" charset="-122"/>
              <a:ea typeface="微软雅黑" panose="020B0503020204020204" pitchFamily="34" charset="-122"/>
            </a:rPr>
            <a:t>书写</a:t>
          </a:r>
        </a:p>
      </dgm:t>
    </dgm:pt>
    <dgm:pt modelId="{096F3498-8F43-4D47-984C-44D25FC49A45}" type="parTrans" cxnId="{590B7F99-6F1A-43F8-98FB-EE9E1B6E7BE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FB9A123-6E04-442A-B820-3FF3BBC2931B}" type="sibTrans" cxnId="{590B7F99-6F1A-43F8-98FB-EE9E1B6E7BE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6302266-E9B6-46FC-B88C-B1B77BCA98EB}">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复杂的高级语言编译程序如何写的？</a:t>
          </a:r>
        </a:p>
      </dgm:t>
    </dgm:pt>
    <dgm:pt modelId="{432FCC27-BA89-4BD5-89CA-A439775B900A}" type="parTrans" cxnId="{3CCE1105-3477-4838-8EA7-083417E24D1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B265F1C-F631-49EC-9909-9FC735DC78ED}" type="sibTrans" cxnId="{3CCE1105-3477-4838-8EA7-083417E24D1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87A888D-D697-4661-9F1B-495D850DBD22}">
      <dgm:prSet phldrT="[文本]" custT="1"/>
      <dgm:spPr/>
      <dgm:t>
        <a:bodyPr/>
        <a:lstStyle/>
        <a:p>
          <a:r>
            <a:rPr lang="zh-CN" altLang="en-US" sz="2000" dirty="0">
              <a:latin typeface="微软雅黑" panose="020B0503020204020204" pitchFamily="34" charset="-122"/>
              <a:ea typeface="微软雅黑" panose="020B0503020204020204" pitchFamily="34" charset="-122"/>
            </a:rPr>
            <a:t>一个结构较复杂庞大的高级语言的编译程序若完全用汇编语言或机器语言书写，会有种种不便之处，而用</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自展技术</a:t>
          </a:r>
          <a:r>
            <a:rPr lang="zh-CN" altLang="en-US" sz="2000" dirty="0">
              <a:latin typeface="微软雅黑" panose="020B0503020204020204" pitchFamily="34" charset="-122"/>
              <a:ea typeface="微软雅黑" panose="020B0503020204020204" pitchFamily="34" charset="-122"/>
            </a:rPr>
            <a:t>则可以很好的解决这个问题</a:t>
          </a:r>
        </a:p>
      </dgm:t>
    </dgm:pt>
    <dgm:pt modelId="{B1902264-E67B-40BB-BD4F-204E23752BC4}" type="parTrans" cxnId="{9344B4D0-6163-471A-A355-3F11B8D46ED9}">
      <dgm:prSet/>
      <dgm:spPr/>
      <dgm:t>
        <a:bodyPr/>
        <a:lstStyle/>
        <a:p>
          <a:endParaRPr lang="zh-CN" altLang="en-US">
            <a:latin typeface="微软雅黑" panose="020B0503020204020204" pitchFamily="34" charset="-122"/>
            <a:ea typeface="微软雅黑" panose="020B0503020204020204" pitchFamily="34" charset="-122"/>
          </a:endParaRPr>
        </a:p>
      </dgm:t>
    </dgm:pt>
    <dgm:pt modelId="{8A0B7C7B-9281-4988-A5DA-7A87EFAE5749}" type="sibTrans" cxnId="{9344B4D0-6163-471A-A355-3F11B8D46ED9}">
      <dgm:prSet/>
      <dgm:spPr/>
      <dgm:t>
        <a:bodyPr/>
        <a:lstStyle/>
        <a:p>
          <a:endParaRPr lang="zh-CN" altLang="en-US">
            <a:latin typeface="微软雅黑" panose="020B0503020204020204" pitchFamily="34" charset="-122"/>
            <a:ea typeface="微软雅黑" panose="020B0503020204020204" pitchFamily="34" charset="-122"/>
          </a:endParaRPr>
        </a:p>
      </dgm:t>
    </dgm:pt>
    <dgm:pt modelId="{23327624-27CB-43D2-9F7D-4FBC532A13C7}" type="pres">
      <dgm:prSet presAssocID="{93F33C21-2BFA-4420-A9EC-893F44422A9C}" presName="linear" presStyleCnt="0">
        <dgm:presLayoutVars>
          <dgm:dir/>
          <dgm:animLvl val="lvl"/>
          <dgm:resizeHandles val="exact"/>
        </dgm:presLayoutVars>
      </dgm:prSet>
      <dgm:spPr/>
    </dgm:pt>
    <dgm:pt modelId="{67303A3C-6D56-4BEC-9C70-FA5C89BE1B77}" type="pres">
      <dgm:prSet presAssocID="{A1B8F162-A053-4070-AC16-6CE449409474}" presName="parentLin" presStyleCnt="0"/>
      <dgm:spPr/>
    </dgm:pt>
    <dgm:pt modelId="{32D52C03-77C1-4476-A6D3-D2B849C9C74D}" type="pres">
      <dgm:prSet presAssocID="{A1B8F162-A053-4070-AC16-6CE449409474}" presName="parentLeftMargin" presStyleLbl="node1" presStyleIdx="0" presStyleCnt="2"/>
      <dgm:spPr/>
    </dgm:pt>
    <dgm:pt modelId="{BB2A6F44-471A-4E13-9C73-D2474A00FF5F}" type="pres">
      <dgm:prSet presAssocID="{A1B8F162-A053-4070-AC16-6CE449409474}" presName="parentText" presStyleLbl="node1" presStyleIdx="0" presStyleCnt="2" custScaleX="127191">
        <dgm:presLayoutVars>
          <dgm:chMax val="0"/>
          <dgm:bulletEnabled val="1"/>
        </dgm:presLayoutVars>
      </dgm:prSet>
      <dgm:spPr/>
    </dgm:pt>
    <dgm:pt modelId="{FFA82CD3-1BE4-490F-B310-6178FB26E1A4}" type="pres">
      <dgm:prSet presAssocID="{A1B8F162-A053-4070-AC16-6CE449409474}" presName="negativeSpace" presStyleCnt="0"/>
      <dgm:spPr/>
    </dgm:pt>
    <dgm:pt modelId="{FDF3BB94-461A-4589-950B-2CDA1F1A0008}" type="pres">
      <dgm:prSet presAssocID="{A1B8F162-A053-4070-AC16-6CE449409474}" presName="childText" presStyleLbl="conFgAcc1" presStyleIdx="0" presStyleCnt="2">
        <dgm:presLayoutVars>
          <dgm:bulletEnabled val="1"/>
        </dgm:presLayoutVars>
      </dgm:prSet>
      <dgm:spPr/>
    </dgm:pt>
    <dgm:pt modelId="{F76232F9-7D10-4043-8A2E-21578339B557}" type="pres">
      <dgm:prSet presAssocID="{A059008A-DFED-494D-A161-624DFF52D409}" presName="spaceBetweenRectangles" presStyleCnt="0"/>
      <dgm:spPr/>
    </dgm:pt>
    <dgm:pt modelId="{80EFABD4-1D53-46CC-850B-6B9B3AD5829E}" type="pres">
      <dgm:prSet presAssocID="{B6302266-E9B6-46FC-B88C-B1B77BCA98EB}" presName="parentLin" presStyleCnt="0"/>
      <dgm:spPr/>
    </dgm:pt>
    <dgm:pt modelId="{9BE66425-9C1B-4E9D-A45B-E59395FF39B5}" type="pres">
      <dgm:prSet presAssocID="{B6302266-E9B6-46FC-B88C-B1B77BCA98EB}" presName="parentLeftMargin" presStyleLbl="node1" presStyleIdx="0" presStyleCnt="2"/>
      <dgm:spPr/>
    </dgm:pt>
    <dgm:pt modelId="{AB45AECA-E47B-4F80-A233-FA33DB414926}" type="pres">
      <dgm:prSet presAssocID="{B6302266-E9B6-46FC-B88C-B1B77BCA98EB}" presName="parentText" presStyleLbl="node1" presStyleIdx="1" presStyleCnt="2" custScaleX="127191">
        <dgm:presLayoutVars>
          <dgm:chMax val="0"/>
          <dgm:bulletEnabled val="1"/>
        </dgm:presLayoutVars>
      </dgm:prSet>
      <dgm:spPr/>
    </dgm:pt>
    <dgm:pt modelId="{5411321A-655A-4D24-8226-1D880922969C}" type="pres">
      <dgm:prSet presAssocID="{B6302266-E9B6-46FC-B88C-B1B77BCA98EB}" presName="negativeSpace" presStyleCnt="0"/>
      <dgm:spPr/>
    </dgm:pt>
    <dgm:pt modelId="{21226F54-5EF4-4D9F-9C9D-C963F26826B8}" type="pres">
      <dgm:prSet presAssocID="{B6302266-E9B6-46FC-B88C-B1B77BCA98EB}" presName="childText" presStyleLbl="conFgAcc1" presStyleIdx="1" presStyleCnt="2">
        <dgm:presLayoutVars>
          <dgm:bulletEnabled val="1"/>
        </dgm:presLayoutVars>
      </dgm:prSet>
      <dgm:spPr/>
    </dgm:pt>
  </dgm:ptLst>
  <dgm:cxnLst>
    <dgm:cxn modelId="{3CCE1105-3477-4838-8EA7-083417E24D11}" srcId="{93F33C21-2BFA-4420-A9EC-893F44422A9C}" destId="{B6302266-E9B6-46FC-B88C-B1B77BCA98EB}" srcOrd="1" destOrd="0" parTransId="{432FCC27-BA89-4BD5-89CA-A439775B900A}" sibTransId="{6B265F1C-F631-49EC-9909-9FC735DC78ED}"/>
    <dgm:cxn modelId="{3353F306-A53C-4306-A428-D0F57CA37094}" srcId="{93F33C21-2BFA-4420-A9EC-893F44422A9C}" destId="{A1B8F162-A053-4070-AC16-6CE449409474}" srcOrd="0" destOrd="0" parTransId="{8CBBD022-7819-4B13-9F3B-DA540555BC7A}" sibTransId="{A059008A-DFED-494D-A161-624DFF52D409}"/>
    <dgm:cxn modelId="{19BD442F-BA07-43E7-94F6-E71DEA1CC544}" type="presOf" srcId="{B6302266-E9B6-46FC-B88C-B1B77BCA98EB}" destId="{9BE66425-9C1B-4E9D-A45B-E59395FF39B5}" srcOrd="0" destOrd="0" presId="urn:microsoft.com/office/officeart/2005/8/layout/list1"/>
    <dgm:cxn modelId="{41872171-020F-43BE-9026-204F45931D19}" type="presOf" srcId="{A1B8F162-A053-4070-AC16-6CE449409474}" destId="{32D52C03-77C1-4476-A6D3-D2B849C9C74D}" srcOrd="0" destOrd="0" presId="urn:microsoft.com/office/officeart/2005/8/layout/list1"/>
    <dgm:cxn modelId="{A783668E-CEF9-43A3-ABF5-3001AB856184}" type="presOf" srcId="{A1B8F162-A053-4070-AC16-6CE449409474}" destId="{BB2A6F44-471A-4E13-9C73-D2474A00FF5F}" srcOrd="1" destOrd="0" presId="urn:microsoft.com/office/officeart/2005/8/layout/list1"/>
    <dgm:cxn modelId="{DDCCFE94-D4A6-440F-997C-9AF5DDCAF313}" type="presOf" srcId="{2BC887F2-EF3A-4064-9852-B509A0421A50}" destId="{FDF3BB94-461A-4589-950B-2CDA1F1A0008}" srcOrd="0" destOrd="0" presId="urn:microsoft.com/office/officeart/2005/8/layout/list1"/>
    <dgm:cxn modelId="{590B7F99-6F1A-43F8-98FB-EE9E1B6E7BE1}" srcId="{A1B8F162-A053-4070-AC16-6CE449409474}" destId="{2BC887F2-EF3A-4064-9852-B509A0421A50}" srcOrd="0" destOrd="0" parTransId="{096F3498-8F43-4D47-984C-44D25FC49A45}" sibTransId="{1FB9A123-6E04-442A-B820-3FF3BBC2931B}"/>
    <dgm:cxn modelId="{7F8F6ABE-044E-418F-A2BE-DC64EE0A341D}" type="presOf" srcId="{93F33C21-2BFA-4420-A9EC-893F44422A9C}" destId="{23327624-27CB-43D2-9F7D-4FBC532A13C7}" srcOrd="0" destOrd="0" presId="urn:microsoft.com/office/officeart/2005/8/layout/list1"/>
    <dgm:cxn modelId="{9344B4D0-6163-471A-A355-3F11B8D46ED9}" srcId="{B6302266-E9B6-46FC-B88C-B1B77BCA98EB}" destId="{B87A888D-D697-4661-9F1B-495D850DBD22}" srcOrd="0" destOrd="0" parTransId="{B1902264-E67B-40BB-BD4F-204E23752BC4}" sibTransId="{8A0B7C7B-9281-4988-A5DA-7A87EFAE5749}"/>
    <dgm:cxn modelId="{E4E8C2D7-7E93-4690-AEEE-0FC0376844D1}" type="presOf" srcId="{B87A888D-D697-4661-9F1B-495D850DBD22}" destId="{21226F54-5EF4-4D9F-9C9D-C963F26826B8}" srcOrd="0" destOrd="0" presId="urn:microsoft.com/office/officeart/2005/8/layout/list1"/>
    <dgm:cxn modelId="{F53CCDEC-2239-437B-B5FC-9DB8C1BEC356}" type="presOf" srcId="{B6302266-E9B6-46FC-B88C-B1B77BCA98EB}" destId="{AB45AECA-E47B-4F80-A233-FA33DB414926}" srcOrd="1" destOrd="0" presId="urn:microsoft.com/office/officeart/2005/8/layout/list1"/>
    <dgm:cxn modelId="{46C96E79-3FB0-4C66-8D26-65EEAED19337}" type="presParOf" srcId="{23327624-27CB-43D2-9F7D-4FBC532A13C7}" destId="{67303A3C-6D56-4BEC-9C70-FA5C89BE1B77}" srcOrd="0" destOrd="0" presId="urn:microsoft.com/office/officeart/2005/8/layout/list1"/>
    <dgm:cxn modelId="{0BE71B31-14D2-4DF7-B784-7B08E7A791B3}" type="presParOf" srcId="{67303A3C-6D56-4BEC-9C70-FA5C89BE1B77}" destId="{32D52C03-77C1-4476-A6D3-D2B849C9C74D}" srcOrd="0" destOrd="0" presId="urn:microsoft.com/office/officeart/2005/8/layout/list1"/>
    <dgm:cxn modelId="{91FD92EB-B56A-4BB7-BA5A-70DF7EB819D4}" type="presParOf" srcId="{67303A3C-6D56-4BEC-9C70-FA5C89BE1B77}" destId="{BB2A6F44-471A-4E13-9C73-D2474A00FF5F}" srcOrd="1" destOrd="0" presId="urn:microsoft.com/office/officeart/2005/8/layout/list1"/>
    <dgm:cxn modelId="{541F2B41-E586-49E8-B690-5B1E30C08742}" type="presParOf" srcId="{23327624-27CB-43D2-9F7D-4FBC532A13C7}" destId="{FFA82CD3-1BE4-490F-B310-6178FB26E1A4}" srcOrd="1" destOrd="0" presId="urn:microsoft.com/office/officeart/2005/8/layout/list1"/>
    <dgm:cxn modelId="{2BFB6569-E067-41A7-8597-916F9C8BDDC7}" type="presParOf" srcId="{23327624-27CB-43D2-9F7D-4FBC532A13C7}" destId="{FDF3BB94-461A-4589-950B-2CDA1F1A0008}" srcOrd="2" destOrd="0" presId="urn:microsoft.com/office/officeart/2005/8/layout/list1"/>
    <dgm:cxn modelId="{9F93249A-8528-4128-9CE6-EA953384AA2B}" type="presParOf" srcId="{23327624-27CB-43D2-9F7D-4FBC532A13C7}" destId="{F76232F9-7D10-4043-8A2E-21578339B557}" srcOrd="3" destOrd="0" presId="urn:microsoft.com/office/officeart/2005/8/layout/list1"/>
    <dgm:cxn modelId="{0ED21661-4064-47D2-A215-561CB5543668}" type="presParOf" srcId="{23327624-27CB-43D2-9F7D-4FBC532A13C7}" destId="{80EFABD4-1D53-46CC-850B-6B9B3AD5829E}" srcOrd="4" destOrd="0" presId="urn:microsoft.com/office/officeart/2005/8/layout/list1"/>
    <dgm:cxn modelId="{A42727D6-ABE8-42BA-8D42-0430EC0A2043}" type="presParOf" srcId="{80EFABD4-1D53-46CC-850B-6B9B3AD5829E}" destId="{9BE66425-9C1B-4E9D-A45B-E59395FF39B5}" srcOrd="0" destOrd="0" presId="urn:microsoft.com/office/officeart/2005/8/layout/list1"/>
    <dgm:cxn modelId="{96DCC7E3-D537-414F-912E-20E7E3701837}" type="presParOf" srcId="{80EFABD4-1D53-46CC-850B-6B9B3AD5829E}" destId="{AB45AECA-E47B-4F80-A233-FA33DB414926}" srcOrd="1" destOrd="0" presId="urn:microsoft.com/office/officeart/2005/8/layout/list1"/>
    <dgm:cxn modelId="{F6C9FC53-1482-4719-B782-0D5239423A4C}" type="presParOf" srcId="{23327624-27CB-43D2-9F7D-4FBC532A13C7}" destId="{5411321A-655A-4D24-8226-1D880922969C}" srcOrd="5" destOrd="0" presId="urn:microsoft.com/office/officeart/2005/8/layout/list1"/>
    <dgm:cxn modelId="{AE79A613-8323-4AFF-8E81-18E26068DA5C}" type="presParOf" srcId="{23327624-27CB-43D2-9F7D-4FBC532A13C7}" destId="{21226F54-5EF4-4D9F-9C9D-C963F26826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3BB94-461A-4589-950B-2CDA1F1A0008}">
      <dsp:nvSpPr>
        <dsp:cNvPr id="0" name=""/>
        <dsp:cNvSpPr/>
      </dsp:nvSpPr>
      <dsp:spPr>
        <a:xfrm>
          <a:off x="0" y="540606"/>
          <a:ext cx="7480300" cy="1258424"/>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708152" rIns="580554"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必须用</a:t>
          </a:r>
          <a:r>
            <a:rPr lang="zh-CN" altLang="en-US" sz="2000" kern="1200" dirty="0">
              <a:solidFill>
                <a:srgbClr val="0033CC"/>
              </a:solidFill>
              <a:latin typeface="微软雅黑" panose="020B0503020204020204" pitchFamily="34" charset="-122"/>
              <a:ea typeface="微软雅黑" panose="020B0503020204020204" pitchFamily="34" charset="-122"/>
            </a:rPr>
            <a:t>目标机的汇编语言或机器语言</a:t>
          </a:r>
          <a:r>
            <a:rPr lang="zh-CN" altLang="en-US" sz="2000" kern="1200" dirty="0">
              <a:latin typeface="微软雅黑" panose="020B0503020204020204" pitchFamily="34" charset="-122"/>
              <a:ea typeface="微软雅黑" panose="020B0503020204020204" pitchFamily="34" charset="-122"/>
            </a:rPr>
            <a:t>书写</a:t>
          </a:r>
        </a:p>
      </dsp:txBody>
      <dsp:txXfrm>
        <a:off x="0" y="540606"/>
        <a:ext cx="7480300" cy="1258424"/>
      </dsp:txXfrm>
    </dsp:sp>
    <dsp:sp modelId="{BB2A6F44-471A-4E13-9C73-D2474A00FF5F}">
      <dsp:nvSpPr>
        <dsp:cNvPr id="0" name=""/>
        <dsp:cNvSpPr/>
      </dsp:nvSpPr>
      <dsp:spPr>
        <a:xfrm>
          <a:off x="374015" y="38765"/>
          <a:ext cx="6659987" cy="100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最早的</a:t>
          </a:r>
          <a:r>
            <a:rPr lang="zh-CN" altLang="en-US" sz="2400" b="1" kern="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第一个</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高级语言的编译程序是用什么语言写的？</a:t>
          </a:r>
        </a:p>
      </dsp:txBody>
      <dsp:txXfrm>
        <a:off x="423011" y="87761"/>
        <a:ext cx="6561995" cy="905688"/>
      </dsp:txXfrm>
    </dsp:sp>
    <dsp:sp modelId="{21226F54-5EF4-4D9F-9C9D-C963F26826B8}">
      <dsp:nvSpPr>
        <dsp:cNvPr id="0" name=""/>
        <dsp:cNvSpPr/>
      </dsp:nvSpPr>
      <dsp:spPr>
        <a:xfrm>
          <a:off x="0" y="2484470"/>
          <a:ext cx="7480300" cy="20884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708152" rIns="580554"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一个结构较复杂庞大的高级语言的编译程序若完全用汇编语言或机器语言书写，会有种种不便之处，而用</a:t>
          </a:r>
          <a:r>
            <a:rPr lang="zh-CN" altLang="en-US" sz="20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自展技术</a:t>
          </a:r>
          <a:r>
            <a:rPr lang="zh-CN" altLang="en-US" sz="2000" kern="1200" dirty="0">
              <a:latin typeface="微软雅黑" panose="020B0503020204020204" pitchFamily="34" charset="-122"/>
              <a:ea typeface="微软雅黑" panose="020B0503020204020204" pitchFamily="34" charset="-122"/>
            </a:rPr>
            <a:t>则可以很好的解决这个问题</a:t>
          </a:r>
        </a:p>
      </dsp:txBody>
      <dsp:txXfrm>
        <a:off x="0" y="2484470"/>
        <a:ext cx="7480300" cy="2088450"/>
      </dsp:txXfrm>
    </dsp:sp>
    <dsp:sp modelId="{AB45AECA-E47B-4F80-A233-FA33DB414926}">
      <dsp:nvSpPr>
        <dsp:cNvPr id="0" name=""/>
        <dsp:cNvSpPr/>
      </dsp:nvSpPr>
      <dsp:spPr>
        <a:xfrm>
          <a:off x="374015" y="1982631"/>
          <a:ext cx="6659987" cy="100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复杂的高级语言编译程序如何写的？</a:t>
          </a:r>
        </a:p>
      </dsp:txBody>
      <dsp:txXfrm>
        <a:off x="423011" y="2031627"/>
        <a:ext cx="6561995" cy="9056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90" name="Rectangle 3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Tree>
    <p:extLst>
      <p:ext uri="{BB962C8B-B14F-4D97-AF65-F5344CB8AC3E}">
        <p14:creationId xmlns:p14="http://schemas.microsoft.com/office/powerpoint/2010/main" val="313439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9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181867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2080988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1870152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 控制与计算机工程学院王红 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181385262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126197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301726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47825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308356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55628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 控制与计算机工程学院王红 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402554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363210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 控制与计算机工程学院王红 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417293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1050">
                <a:solidFill>
                  <a:schemeClr val="accent1">
                    <a:lumMod val="20000"/>
                    <a:lumOff val="80000"/>
                  </a:schemeClr>
                </a:solidFill>
              </a:defRPr>
            </a:lvl1pPr>
          </a:lstStyle>
          <a:p>
            <a:pPr>
              <a:defRPr/>
            </a:pPr>
            <a:r>
              <a:rPr lang="zh-CN" altLang="en-US"/>
              <a:t>华北电力大学 控制与计算机工程学院王红 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312630830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4" name="Rectangle 4"/>
          <p:cNvSpPr>
            <a:spLocks noGrp="1" noChangeArrowheads="1"/>
          </p:cNvSpPr>
          <p:nvPr>
            <p:ph type="ctrTitle"/>
          </p:nvPr>
        </p:nvSpPr>
        <p:spPr/>
        <p:txBody>
          <a:bodyPr/>
          <a:lstStyle/>
          <a:p>
            <a:pPr eaLnBrk="1" hangingPunct="1">
              <a:defRPr/>
            </a:pPr>
            <a:r>
              <a:rPr lang="zh-CN" altLang="en-US"/>
              <a:t>编译的外延</a:t>
            </a:r>
          </a:p>
        </p:txBody>
      </p:sp>
      <p:sp>
        <p:nvSpPr>
          <p:cNvPr id="11267" name="Rectangle 5"/>
          <p:cNvSpPr>
            <a:spLocks noGrp="1" noChangeArrowheads="1"/>
          </p:cNvSpPr>
          <p:nvPr>
            <p:ph type="subTitle" idx="1"/>
          </p:nvPr>
        </p:nvSpPr>
        <p:spPr/>
        <p:txBody>
          <a:bodyPr/>
          <a:lstStyle/>
          <a:p>
            <a:pPr eaLnBrk="1" hangingPunct="1"/>
            <a:endParaRPr lang="zh-CN" altLang="zh-CN"/>
          </a:p>
        </p:txBody>
      </p:sp>
    </p:spTree>
    <p:extLst>
      <p:ext uri="{BB962C8B-B14F-4D97-AF65-F5344CB8AC3E}">
        <p14:creationId xmlns:p14="http://schemas.microsoft.com/office/powerpoint/2010/main" val="53137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zh-CN" dirty="0">
                <a:solidFill>
                  <a:schemeClr val="tx1"/>
                </a:solidFill>
              </a:rPr>
              <a:t>T</a:t>
            </a:r>
            <a:r>
              <a:rPr lang="zh-CN" altLang="en-US" dirty="0">
                <a:solidFill>
                  <a:schemeClr val="tx1"/>
                </a:solidFill>
              </a:rPr>
              <a:t>型图</a:t>
            </a:r>
          </a:p>
        </p:txBody>
      </p:sp>
      <p:sp>
        <p:nvSpPr>
          <p:cNvPr id="16" name="页脚占位符 3"/>
          <p:cNvSpPr>
            <a:spLocks noGrp="1"/>
          </p:cNvSpPr>
          <p:nvPr>
            <p:ph type="ftr" sz="quarter" idx="11"/>
          </p:nvPr>
        </p:nvSpPr>
        <p:spPr/>
        <p:txBody>
          <a:bodyPr/>
          <a:lstStyle/>
          <a:p>
            <a:pPr>
              <a:defRPr/>
            </a:pPr>
            <a:r>
              <a:rPr lang="en-US" altLang="zh-CN"/>
              <a:t>华北电力大学控制与计算机学院王红制作</a:t>
            </a:r>
          </a:p>
        </p:txBody>
      </p:sp>
      <p:sp>
        <p:nvSpPr>
          <p:cNvPr id="17" name="灯片编号占位符 4"/>
          <p:cNvSpPr>
            <a:spLocks noGrp="1"/>
          </p:cNvSpPr>
          <p:nvPr>
            <p:ph type="sldNum" sz="quarter" idx="12"/>
          </p:nvPr>
        </p:nvSpPr>
        <p:spPr/>
        <p:txBody>
          <a:bodyPr/>
          <a:lstStyle/>
          <a:p>
            <a:pPr>
              <a:defRPr/>
            </a:pPr>
            <a:fld id="{31F85BB2-526D-41A4-97B3-E2C24E541A48}" type="slidenum">
              <a:rPr lang="en-US" altLang="zh-CN"/>
              <a:pPr>
                <a:defRPr/>
              </a:pPr>
              <a:t>10</a:t>
            </a:fld>
            <a:endParaRPr lang="en-US" altLang="zh-CN"/>
          </a:p>
        </p:txBody>
      </p:sp>
      <p:grpSp>
        <p:nvGrpSpPr>
          <p:cNvPr id="1030" name="Group 10"/>
          <p:cNvGrpSpPr>
            <a:grpSpLocks/>
          </p:cNvGrpSpPr>
          <p:nvPr/>
        </p:nvGrpSpPr>
        <p:grpSpPr bwMode="auto">
          <a:xfrm>
            <a:off x="1835150" y="1797050"/>
            <a:ext cx="3529013" cy="1439863"/>
            <a:chOff x="1020" y="1661"/>
            <a:chExt cx="2223" cy="907"/>
          </a:xfrm>
        </p:grpSpPr>
        <p:sp>
          <p:nvSpPr>
            <p:cNvPr id="806916" name="Freeform 4"/>
            <p:cNvSpPr>
              <a:spLocks/>
            </p:cNvSpPr>
            <p:nvPr/>
          </p:nvSpPr>
          <p:spPr bwMode="auto">
            <a:xfrm>
              <a:off x="1020" y="1661"/>
              <a:ext cx="2223" cy="907"/>
            </a:xfrm>
            <a:custGeom>
              <a:avLst/>
              <a:gdLst/>
              <a:ahLst/>
              <a:cxnLst>
                <a:cxn ang="0">
                  <a:pos x="272" y="0"/>
                </a:cxn>
                <a:cxn ang="0">
                  <a:pos x="1905" y="0"/>
                </a:cxn>
                <a:cxn ang="0">
                  <a:pos x="1905" y="363"/>
                </a:cxn>
                <a:cxn ang="0">
                  <a:pos x="1361" y="363"/>
                </a:cxn>
                <a:cxn ang="0">
                  <a:pos x="1361" y="726"/>
                </a:cxn>
                <a:cxn ang="0">
                  <a:pos x="635" y="726"/>
                </a:cxn>
                <a:cxn ang="0">
                  <a:pos x="635" y="363"/>
                </a:cxn>
                <a:cxn ang="0">
                  <a:pos x="0" y="363"/>
                </a:cxn>
                <a:cxn ang="0">
                  <a:pos x="0" y="0"/>
                </a:cxn>
                <a:cxn ang="0">
                  <a:pos x="272" y="0"/>
                </a:cxn>
              </a:cxnLst>
              <a:rect l="0" t="0" r="r" b="b"/>
              <a:pathLst>
                <a:path w="1905" h="726">
                  <a:moveTo>
                    <a:pt x="272" y="0"/>
                  </a:moveTo>
                  <a:lnTo>
                    <a:pt x="1905" y="0"/>
                  </a:lnTo>
                  <a:lnTo>
                    <a:pt x="1905" y="363"/>
                  </a:lnTo>
                  <a:lnTo>
                    <a:pt x="1361" y="363"/>
                  </a:lnTo>
                  <a:lnTo>
                    <a:pt x="1361" y="726"/>
                  </a:lnTo>
                  <a:lnTo>
                    <a:pt x="635" y="726"/>
                  </a:lnTo>
                  <a:lnTo>
                    <a:pt x="635" y="363"/>
                  </a:lnTo>
                  <a:lnTo>
                    <a:pt x="0" y="363"/>
                  </a:lnTo>
                  <a:lnTo>
                    <a:pt x="0" y="0"/>
                  </a:lnTo>
                  <a:lnTo>
                    <a:pt x="272" y="0"/>
                  </a:lnTo>
                  <a:close/>
                </a:path>
              </a:pathLst>
            </a:custGeom>
            <a:solidFill>
              <a:srgbClr val="FFFFDD"/>
            </a:solidFill>
            <a:ln w="25400" cap="flat" cmpd="sng">
              <a:solidFill>
                <a:srgbClr val="FFCC00"/>
              </a:solidFill>
              <a:prstDash val="solid"/>
              <a:round/>
              <a:headEnd/>
              <a:tailEnd/>
            </a:ln>
            <a:effectLst>
              <a:outerShdw dist="107763" dir="18900000" algn="ctr" rotWithShape="0">
                <a:schemeClr val="bg2">
                  <a:alpha val="50000"/>
                </a:schemeClr>
              </a:outerShdw>
            </a:effectLst>
          </p:spPr>
          <p:txBody>
            <a:bodyPr wrap="none" anchor="ctr"/>
            <a:lstStyle/>
            <a:p>
              <a:pPr>
                <a:defRPr/>
              </a:pPr>
              <a:endParaRPr lang="zh-CN" altLang="en-US"/>
            </a:p>
          </p:txBody>
        </p:sp>
        <p:sp>
          <p:nvSpPr>
            <p:cNvPr id="1038" name="Text Box 5"/>
            <p:cNvSpPr txBox="1">
              <a:spLocks noChangeArrowheads="1"/>
            </p:cNvSpPr>
            <p:nvPr/>
          </p:nvSpPr>
          <p:spPr bwMode="auto">
            <a:xfrm>
              <a:off x="1059" y="1739"/>
              <a:ext cx="596" cy="250"/>
            </a:xfrm>
            <a:prstGeom prst="rect">
              <a:avLst/>
            </a:prstGeom>
            <a:noFill/>
            <a:ln w="19050">
              <a:noFill/>
              <a:miter lim="800000"/>
              <a:headEnd/>
              <a:tailEnd/>
            </a:ln>
          </p:spPr>
          <p:txBody>
            <a:bodyPr wrap="none">
              <a:spAutoFit/>
            </a:bodyPr>
            <a:lstStyle/>
            <a:p>
              <a:pPr algn="l"/>
              <a:r>
                <a:rPr lang="zh-CN" altLang="en-US"/>
                <a:t>源语言</a:t>
              </a:r>
            </a:p>
          </p:txBody>
        </p:sp>
        <p:sp>
          <p:nvSpPr>
            <p:cNvPr id="1039" name="Text Box 6"/>
            <p:cNvSpPr txBox="1">
              <a:spLocks noChangeArrowheads="1"/>
            </p:cNvSpPr>
            <p:nvPr/>
          </p:nvSpPr>
          <p:spPr bwMode="auto">
            <a:xfrm>
              <a:off x="2472" y="1752"/>
              <a:ext cx="756" cy="250"/>
            </a:xfrm>
            <a:prstGeom prst="rect">
              <a:avLst/>
            </a:prstGeom>
            <a:noFill/>
            <a:ln w="19050">
              <a:noFill/>
              <a:miter lim="800000"/>
              <a:headEnd/>
              <a:tailEnd/>
            </a:ln>
          </p:spPr>
          <p:txBody>
            <a:bodyPr wrap="none">
              <a:spAutoFit/>
            </a:bodyPr>
            <a:lstStyle/>
            <a:p>
              <a:pPr algn="r"/>
              <a:r>
                <a:rPr lang="zh-CN" altLang="en-US"/>
                <a:t>目标语言</a:t>
              </a:r>
            </a:p>
          </p:txBody>
        </p:sp>
        <p:sp>
          <p:nvSpPr>
            <p:cNvPr id="1040" name="Text Box 7"/>
            <p:cNvSpPr txBox="1">
              <a:spLocks noChangeArrowheads="1"/>
            </p:cNvSpPr>
            <p:nvPr/>
          </p:nvSpPr>
          <p:spPr bwMode="auto">
            <a:xfrm>
              <a:off x="1791" y="2251"/>
              <a:ext cx="756" cy="250"/>
            </a:xfrm>
            <a:prstGeom prst="rect">
              <a:avLst/>
            </a:prstGeom>
            <a:noFill/>
            <a:ln w="19050">
              <a:noFill/>
              <a:miter lim="800000"/>
              <a:headEnd/>
              <a:tailEnd/>
            </a:ln>
          </p:spPr>
          <p:txBody>
            <a:bodyPr wrap="none">
              <a:spAutoFit/>
            </a:bodyPr>
            <a:lstStyle/>
            <a:p>
              <a:pPr algn="r"/>
              <a:r>
                <a:rPr lang="zh-CN" altLang="en-US"/>
                <a:t>书写语言</a:t>
              </a:r>
            </a:p>
          </p:txBody>
        </p:sp>
      </p:grpSp>
      <p:sp>
        <p:nvSpPr>
          <p:cNvPr id="806921" name="AutoShape 9"/>
          <p:cNvSpPr>
            <a:spLocks/>
          </p:cNvSpPr>
          <p:nvPr/>
        </p:nvSpPr>
        <p:spPr bwMode="auto">
          <a:xfrm>
            <a:off x="5435600" y="2747963"/>
            <a:ext cx="2665413" cy="609600"/>
          </a:xfrm>
          <a:prstGeom prst="accentCallout1">
            <a:avLst>
              <a:gd name="adj1" fmla="val 18750"/>
              <a:gd name="adj2" fmla="val -2861"/>
              <a:gd name="adj3" fmla="val 18491"/>
              <a:gd name="adj4" fmla="val -40560"/>
            </a:avLst>
          </a:prstGeom>
          <a:noFill/>
          <a:ln w="25400">
            <a:solidFill>
              <a:srgbClr val="FFCC00"/>
            </a:solidFill>
            <a:miter lim="800000"/>
            <a:headEnd/>
            <a:tailEnd/>
          </a:ln>
        </p:spPr>
        <p:txBody>
          <a:bodyPr anchor="ctr"/>
          <a:lstStyle/>
          <a:p>
            <a:pPr algn="r"/>
            <a:r>
              <a:rPr lang="zh-CN" altLang="en-US" dirty="0"/>
              <a:t>编译程序的书写语言</a:t>
            </a:r>
          </a:p>
        </p:txBody>
      </p:sp>
      <p:graphicFrame>
        <p:nvGraphicFramePr>
          <p:cNvPr id="806924" name="Object 12"/>
          <p:cNvGraphicFramePr>
            <a:graphicFrameLocks noChangeAspect="1"/>
          </p:cNvGraphicFramePr>
          <p:nvPr/>
        </p:nvGraphicFramePr>
        <p:xfrm>
          <a:off x="5873750" y="4652963"/>
          <a:ext cx="1219200" cy="996950"/>
        </p:xfrm>
        <a:graphic>
          <a:graphicData uri="http://schemas.openxmlformats.org/presentationml/2006/ole">
            <mc:AlternateContent xmlns:mc="http://schemas.openxmlformats.org/markup-compatibility/2006">
              <mc:Choice xmlns:v="urn:schemas-microsoft-com:vml" Requires="v">
                <p:oleObj name="公式" r:id="rId2" imgW="279360" imgH="228600" progId="Equation.3">
                  <p:embed/>
                </p:oleObj>
              </mc:Choice>
              <mc:Fallback>
                <p:oleObj name="公式" r:id="rId2" imgW="27936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0" y="4652963"/>
                        <a:ext cx="121920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8"/>
          <p:cNvGrpSpPr>
            <a:grpSpLocks/>
          </p:cNvGrpSpPr>
          <p:nvPr/>
        </p:nvGrpSpPr>
        <p:grpSpPr bwMode="auto">
          <a:xfrm>
            <a:off x="1908175" y="4292600"/>
            <a:ext cx="3529013" cy="1439863"/>
            <a:chOff x="1202" y="2704"/>
            <a:chExt cx="2223" cy="907"/>
          </a:xfrm>
        </p:grpSpPr>
        <p:sp>
          <p:nvSpPr>
            <p:cNvPr id="806926" name="Freeform 14"/>
            <p:cNvSpPr>
              <a:spLocks/>
            </p:cNvSpPr>
            <p:nvPr/>
          </p:nvSpPr>
          <p:spPr bwMode="auto">
            <a:xfrm>
              <a:off x="1202" y="2704"/>
              <a:ext cx="2223" cy="907"/>
            </a:xfrm>
            <a:custGeom>
              <a:avLst/>
              <a:gdLst/>
              <a:ahLst/>
              <a:cxnLst>
                <a:cxn ang="0">
                  <a:pos x="272" y="0"/>
                </a:cxn>
                <a:cxn ang="0">
                  <a:pos x="1905" y="0"/>
                </a:cxn>
                <a:cxn ang="0">
                  <a:pos x="1905" y="363"/>
                </a:cxn>
                <a:cxn ang="0">
                  <a:pos x="1361" y="363"/>
                </a:cxn>
                <a:cxn ang="0">
                  <a:pos x="1361" y="726"/>
                </a:cxn>
                <a:cxn ang="0">
                  <a:pos x="635" y="726"/>
                </a:cxn>
                <a:cxn ang="0">
                  <a:pos x="635" y="363"/>
                </a:cxn>
                <a:cxn ang="0">
                  <a:pos x="0" y="363"/>
                </a:cxn>
                <a:cxn ang="0">
                  <a:pos x="0" y="0"/>
                </a:cxn>
                <a:cxn ang="0">
                  <a:pos x="272" y="0"/>
                </a:cxn>
              </a:cxnLst>
              <a:rect l="0" t="0" r="r" b="b"/>
              <a:pathLst>
                <a:path w="1905" h="726">
                  <a:moveTo>
                    <a:pt x="272" y="0"/>
                  </a:moveTo>
                  <a:lnTo>
                    <a:pt x="1905" y="0"/>
                  </a:lnTo>
                  <a:lnTo>
                    <a:pt x="1905" y="363"/>
                  </a:lnTo>
                  <a:lnTo>
                    <a:pt x="1361" y="363"/>
                  </a:lnTo>
                  <a:lnTo>
                    <a:pt x="1361" y="726"/>
                  </a:lnTo>
                  <a:lnTo>
                    <a:pt x="635" y="726"/>
                  </a:lnTo>
                  <a:lnTo>
                    <a:pt x="635" y="363"/>
                  </a:lnTo>
                  <a:lnTo>
                    <a:pt x="0" y="363"/>
                  </a:lnTo>
                  <a:lnTo>
                    <a:pt x="0" y="0"/>
                  </a:lnTo>
                  <a:lnTo>
                    <a:pt x="272" y="0"/>
                  </a:lnTo>
                  <a:close/>
                </a:path>
              </a:pathLst>
            </a:custGeom>
            <a:solidFill>
              <a:srgbClr val="FFFFDD"/>
            </a:solidFill>
            <a:ln w="25400" cap="flat" cmpd="sng">
              <a:solidFill>
                <a:srgbClr val="FFCC00"/>
              </a:solidFill>
              <a:prstDash val="solid"/>
              <a:round/>
              <a:headEnd/>
              <a:tailEnd/>
            </a:ln>
            <a:effectLst>
              <a:outerShdw dist="107763" dir="18900000" algn="ctr" rotWithShape="0">
                <a:schemeClr val="bg2">
                  <a:alpha val="50000"/>
                </a:schemeClr>
              </a:outerShdw>
            </a:effectLst>
          </p:spPr>
          <p:txBody>
            <a:bodyPr wrap="none" anchor="ctr"/>
            <a:lstStyle/>
            <a:p>
              <a:pPr>
                <a:defRPr/>
              </a:pPr>
              <a:endParaRPr lang="zh-CN" altLang="en-US"/>
            </a:p>
          </p:txBody>
        </p:sp>
        <p:sp>
          <p:nvSpPr>
            <p:cNvPr id="1034" name="Text Box 15"/>
            <p:cNvSpPr txBox="1">
              <a:spLocks noChangeArrowheads="1"/>
            </p:cNvSpPr>
            <p:nvPr/>
          </p:nvSpPr>
          <p:spPr bwMode="auto">
            <a:xfrm>
              <a:off x="1241" y="2747"/>
              <a:ext cx="250" cy="327"/>
            </a:xfrm>
            <a:prstGeom prst="rect">
              <a:avLst/>
            </a:prstGeom>
            <a:noFill/>
            <a:ln w="19050">
              <a:noFill/>
              <a:miter lim="800000"/>
              <a:headEnd/>
              <a:tailEnd/>
            </a:ln>
          </p:spPr>
          <p:txBody>
            <a:bodyPr wrap="none">
              <a:spAutoFit/>
            </a:bodyPr>
            <a:lstStyle/>
            <a:p>
              <a:pPr algn="l"/>
              <a:r>
                <a:rPr lang="en-US" altLang="zh-CN" sz="2800"/>
                <a:t>X</a:t>
              </a:r>
            </a:p>
          </p:txBody>
        </p:sp>
        <p:sp>
          <p:nvSpPr>
            <p:cNvPr id="1035" name="Text Box 16"/>
            <p:cNvSpPr txBox="1">
              <a:spLocks noChangeArrowheads="1"/>
            </p:cNvSpPr>
            <p:nvPr/>
          </p:nvSpPr>
          <p:spPr bwMode="auto">
            <a:xfrm>
              <a:off x="3160" y="2760"/>
              <a:ext cx="250" cy="327"/>
            </a:xfrm>
            <a:prstGeom prst="rect">
              <a:avLst/>
            </a:prstGeom>
            <a:noFill/>
            <a:ln w="19050">
              <a:noFill/>
              <a:miter lim="800000"/>
              <a:headEnd/>
              <a:tailEnd/>
            </a:ln>
          </p:spPr>
          <p:txBody>
            <a:bodyPr wrap="none">
              <a:spAutoFit/>
            </a:bodyPr>
            <a:lstStyle/>
            <a:p>
              <a:pPr algn="r"/>
              <a:r>
                <a:rPr lang="en-US" altLang="zh-CN" sz="2800"/>
                <a:t>Y</a:t>
              </a:r>
            </a:p>
          </p:txBody>
        </p:sp>
        <p:sp>
          <p:nvSpPr>
            <p:cNvPr id="1036" name="Text Box 17"/>
            <p:cNvSpPr txBox="1">
              <a:spLocks noChangeArrowheads="1"/>
            </p:cNvSpPr>
            <p:nvPr/>
          </p:nvSpPr>
          <p:spPr bwMode="auto">
            <a:xfrm>
              <a:off x="2267" y="3259"/>
              <a:ext cx="250" cy="327"/>
            </a:xfrm>
            <a:prstGeom prst="rect">
              <a:avLst/>
            </a:prstGeom>
            <a:noFill/>
            <a:ln w="19050">
              <a:noFill/>
              <a:miter lim="800000"/>
              <a:headEnd/>
              <a:tailEnd/>
            </a:ln>
          </p:spPr>
          <p:txBody>
            <a:bodyPr wrap="none">
              <a:spAutoFit/>
            </a:bodyPr>
            <a:lstStyle/>
            <a:p>
              <a:r>
                <a:rPr lang="en-US" altLang="zh-CN" sz="2800"/>
                <a:t>Z</a:t>
              </a:r>
            </a:p>
          </p:txBody>
        </p:sp>
      </p:grpSp>
    </p:spTree>
    <p:extLst>
      <p:ext uri="{BB962C8B-B14F-4D97-AF65-F5344CB8AC3E}">
        <p14:creationId xmlns:p14="http://schemas.microsoft.com/office/powerpoint/2010/main" val="221594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06921"/>
                                        </p:tgtEl>
                                        <p:attrNameLst>
                                          <p:attrName>style.visibility</p:attrName>
                                        </p:attrNameLst>
                                      </p:cBhvr>
                                      <p:to>
                                        <p:strVal val="visible"/>
                                      </p:to>
                                    </p:set>
                                    <p:animEffect transition="in" filter="slide(fromRight)">
                                      <p:cBhvr>
                                        <p:cTn id="7" dur="500"/>
                                        <p:tgtEl>
                                          <p:spTgt spid="806921"/>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style.rotation</p:attrName>
                                        </p:attrNameLst>
                                      </p:cBhvr>
                                      <p:tavLst>
                                        <p:tav tm="0">
                                          <p:val>
                                            <p:fltVal val="360"/>
                                          </p:val>
                                        </p:tav>
                                        <p:tav tm="100000">
                                          <p:val>
                                            <p:fltVal val="0"/>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06924"/>
                                        </p:tgtEl>
                                        <p:attrNameLst>
                                          <p:attrName>style.visibility</p:attrName>
                                        </p:attrNameLst>
                                      </p:cBhvr>
                                      <p:to>
                                        <p:strVal val="visible"/>
                                      </p:to>
                                    </p:set>
                                    <p:animEffect transition="in" filter="dissolve">
                                      <p:cBhvr>
                                        <p:cTn id="20" dur="500"/>
                                        <p:tgtEl>
                                          <p:spTgt spid="806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zh-CN" altLang="en-US"/>
              <a:t>自展的思想</a:t>
            </a:r>
          </a:p>
        </p:txBody>
      </p:sp>
      <p:sp>
        <p:nvSpPr>
          <p:cNvPr id="20485" name="Rectangle 3"/>
          <p:cNvSpPr>
            <a:spLocks noGrp="1" noChangeArrowheads="1"/>
          </p:cNvSpPr>
          <p:nvPr>
            <p:ph idx="1"/>
          </p:nvPr>
        </p:nvSpPr>
        <p:spPr/>
        <p:txBody>
          <a:bodyPr/>
          <a:lstStyle/>
          <a:p>
            <a:pPr eaLnBrk="1" hangingPunct="1"/>
            <a:r>
              <a:rPr lang="zh-CN" altLang="en-US" dirty="0"/>
              <a:t>先用目标机的</a:t>
            </a:r>
            <a:r>
              <a:rPr lang="zh-CN" altLang="en-US" dirty="0">
                <a:solidFill>
                  <a:srgbClr val="00B050"/>
                </a:solidFill>
              </a:rPr>
              <a:t>汇编语言或机器语言</a:t>
            </a:r>
            <a:r>
              <a:rPr lang="zh-CN" altLang="en-US" dirty="0"/>
              <a:t>书写源语言的一个子集的编译程序</a:t>
            </a:r>
          </a:p>
          <a:p>
            <a:pPr eaLnBrk="1" hangingPunct="1"/>
            <a:r>
              <a:rPr lang="zh-CN" altLang="en-US" dirty="0"/>
              <a:t>然后，再用这个子集作为书写语言，实现源语言的编译程序</a:t>
            </a:r>
          </a:p>
          <a:p>
            <a:pPr eaLnBrk="1" hangingPunct="1"/>
            <a:r>
              <a:rPr lang="zh-CN" altLang="en-US" dirty="0"/>
              <a:t>如果把这个过程分成若干步，象滚雪球一样直到生成预计语言的编译程序为止，我们把这样的实现技术成为自展技术</a:t>
            </a:r>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BD9E3A0A-2FEA-4C5D-9A88-93935071E2E2}" type="slidenum">
              <a:rPr lang="en-US" altLang="zh-CN"/>
              <a:pPr>
                <a:defRPr/>
              </a:pPr>
              <a:t>11</a:t>
            </a:fld>
            <a:endParaRPr lang="en-US" altLang="zh-CN"/>
          </a:p>
        </p:txBody>
      </p:sp>
    </p:spTree>
    <p:extLst>
      <p:ext uri="{BB962C8B-B14F-4D97-AF65-F5344CB8AC3E}">
        <p14:creationId xmlns:p14="http://schemas.microsoft.com/office/powerpoint/2010/main" val="25835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p:txBody>
          <a:bodyPr/>
          <a:lstStyle/>
          <a:p>
            <a:pPr eaLnBrk="1" hangingPunct="1"/>
            <a:endParaRPr lang="zh-CN" altLang="zh-CN"/>
          </a:p>
        </p:txBody>
      </p:sp>
      <p:sp>
        <p:nvSpPr>
          <p:cNvPr id="805891" name="Rectangle 3"/>
          <p:cNvSpPr>
            <a:spLocks noGrp="1" noChangeArrowheads="1"/>
          </p:cNvSpPr>
          <p:nvPr>
            <p:ph idx="1"/>
          </p:nvPr>
        </p:nvSpPr>
        <p:spPr/>
        <p:txBody>
          <a:bodyPr/>
          <a:lstStyle/>
          <a:p>
            <a:pPr eaLnBrk="1" hangingPunct="1">
              <a:defRPr/>
            </a:pPr>
            <a:r>
              <a:rPr lang="en-US" altLang="zh-CN">
                <a:solidFill>
                  <a:srgbClr val="0033CC"/>
                </a:solidFill>
                <a:effectLst>
                  <a:outerShdw blurRad="38100" dist="38100" dir="2700000" algn="tl">
                    <a:srgbClr val="000000"/>
                  </a:outerShdw>
                </a:effectLst>
              </a:rPr>
              <a:t>Step1</a:t>
            </a:r>
            <a:r>
              <a:rPr lang="en-US" altLang="zh-CN"/>
              <a:t> </a:t>
            </a:r>
            <a:r>
              <a:rPr lang="zh-CN" altLang="en-US"/>
              <a:t>先用</a:t>
            </a:r>
            <a:r>
              <a:rPr lang="en-US" altLang="zh-CN"/>
              <a:t>A</a:t>
            </a:r>
            <a:r>
              <a:rPr lang="zh-CN" altLang="en-US"/>
              <a:t>机器的汇编语言或机器语言</a:t>
            </a:r>
            <a:r>
              <a:rPr lang="en-US" altLang="zh-CN"/>
              <a:t>A</a:t>
            </a:r>
            <a:r>
              <a:rPr lang="zh-CN" altLang="en-US"/>
              <a:t>书写</a:t>
            </a:r>
            <a:r>
              <a:rPr lang="en-US" altLang="zh-CN"/>
              <a:t>L</a:t>
            </a:r>
            <a:r>
              <a:rPr lang="en-US" altLang="zh-CN" baseline="-25000"/>
              <a:t>1</a:t>
            </a:r>
            <a:r>
              <a:rPr lang="zh-CN" altLang="en-US"/>
              <a:t>的编译程序，表示为</a:t>
            </a:r>
          </a:p>
          <a:p>
            <a:pPr eaLnBrk="1" hangingPunct="1">
              <a:defRPr/>
            </a:pPr>
            <a:r>
              <a:rPr lang="en-US" altLang="zh-CN">
                <a:solidFill>
                  <a:srgbClr val="0033CC"/>
                </a:solidFill>
                <a:effectLst>
                  <a:outerShdw blurRad="38100" dist="38100" dir="2700000" algn="tl">
                    <a:srgbClr val="000000"/>
                  </a:outerShdw>
                </a:effectLst>
              </a:rPr>
              <a:t>Step2</a:t>
            </a:r>
            <a:r>
              <a:rPr lang="en-US" altLang="zh-CN"/>
              <a:t> </a:t>
            </a:r>
            <a:r>
              <a:rPr lang="zh-CN" altLang="en-US"/>
              <a:t>再用</a:t>
            </a:r>
            <a:r>
              <a:rPr lang="en-US" altLang="zh-CN"/>
              <a:t>L</a:t>
            </a:r>
            <a:r>
              <a:rPr lang="en-US" altLang="zh-CN" baseline="-25000"/>
              <a:t>1</a:t>
            </a:r>
            <a:r>
              <a:rPr lang="zh-CN" altLang="en-US"/>
              <a:t>书写</a:t>
            </a:r>
            <a:r>
              <a:rPr lang="en-US" altLang="zh-CN"/>
              <a:t>L</a:t>
            </a:r>
            <a:r>
              <a:rPr lang="zh-CN" altLang="en-US"/>
              <a:t>语言的编译程序为</a:t>
            </a:r>
          </a:p>
          <a:p>
            <a:pPr eaLnBrk="1" hangingPunct="1">
              <a:defRPr/>
            </a:pPr>
            <a:r>
              <a:rPr lang="en-US" altLang="zh-CN">
                <a:solidFill>
                  <a:srgbClr val="0033CC"/>
                </a:solidFill>
                <a:effectLst>
                  <a:outerShdw blurRad="38100" dist="38100" dir="2700000" algn="tl">
                    <a:srgbClr val="000000"/>
                  </a:outerShdw>
                </a:effectLst>
              </a:rPr>
              <a:t>Step3</a:t>
            </a:r>
            <a:r>
              <a:rPr lang="en-US" altLang="zh-CN"/>
              <a:t> </a:t>
            </a:r>
            <a:r>
              <a:rPr lang="zh-CN" altLang="en-US"/>
              <a:t>只要把   经过   即可得到</a:t>
            </a:r>
          </a:p>
        </p:txBody>
      </p:sp>
      <p:sp>
        <p:nvSpPr>
          <p:cNvPr id="2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26" name="灯片编号占位符 5"/>
          <p:cNvSpPr>
            <a:spLocks noGrp="1"/>
          </p:cNvSpPr>
          <p:nvPr>
            <p:ph type="sldNum" sz="quarter" idx="12"/>
          </p:nvPr>
        </p:nvSpPr>
        <p:spPr/>
        <p:txBody>
          <a:bodyPr/>
          <a:lstStyle/>
          <a:p>
            <a:pPr>
              <a:defRPr/>
            </a:pPr>
            <a:fld id="{BEE8CF55-5E1D-46A1-B833-309C73C10A66}" type="slidenum">
              <a:rPr lang="en-US" altLang="zh-CN"/>
              <a:pPr>
                <a:defRPr/>
              </a:pPr>
              <a:t>12</a:t>
            </a:fld>
            <a:endParaRPr lang="en-US" altLang="zh-CN"/>
          </a:p>
        </p:txBody>
      </p:sp>
      <p:graphicFrame>
        <p:nvGraphicFramePr>
          <p:cNvPr id="2050" name="Object 4"/>
          <p:cNvGraphicFramePr>
            <a:graphicFrameLocks noChangeAspect="1"/>
          </p:cNvGraphicFramePr>
          <p:nvPr>
            <p:extLst>
              <p:ext uri="{D42A27DB-BD31-4B8C-83A1-F6EECF244321}">
                <p14:modId xmlns:p14="http://schemas.microsoft.com/office/powerpoint/2010/main" val="327057651"/>
              </p:ext>
            </p:extLst>
          </p:nvPr>
        </p:nvGraphicFramePr>
        <p:xfrm>
          <a:off x="5507459" y="1881138"/>
          <a:ext cx="720725" cy="539750"/>
        </p:xfrm>
        <a:graphic>
          <a:graphicData uri="http://schemas.openxmlformats.org/presentationml/2006/ole">
            <mc:AlternateContent xmlns:mc="http://schemas.openxmlformats.org/markup-compatibility/2006">
              <mc:Choice xmlns:v="urn:schemas-microsoft-com:vml" Requires="v">
                <p:oleObj name="公式" r:id="rId2" imgW="304560" imgH="228600" progId="Equation.3">
                  <p:embed/>
                </p:oleObj>
              </mc:Choice>
              <mc:Fallback>
                <p:oleObj name="公式" r:id="rId2" imgW="30456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59" y="1881138"/>
                        <a:ext cx="7207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107677544"/>
              </p:ext>
            </p:extLst>
          </p:nvPr>
        </p:nvGraphicFramePr>
        <p:xfrm>
          <a:off x="7380312" y="2398465"/>
          <a:ext cx="630238" cy="598487"/>
        </p:xfrm>
        <a:graphic>
          <a:graphicData uri="http://schemas.openxmlformats.org/presentationml/2006/ole">
            <mc:AlternateContent xmlns:mc="http://schemas.openxmlformats.org/markup-compatibility/2006">
              <mc:Choice xmlns:v="urn:schemas-microsoft-com:vml" Requires="v">
                <p:oleObj name="公式" r:id="rId4" imgW="266400" imgH="253800" progId="Equation.3">
                  <p:embed/>
                </p:oleObj>
              </mc:Choice>
              <mc:Fallback>
                <p:oleObj name="公式" r:id="rId4" imgW="26640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2398465"/>
                        <a:ext cx="630238"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1394670182"/>
              </p:ext>
            </p:extLst>
          </p:nvPr>
        </p:nvGraphicFramePr>
        <p:xfrm>
          <a:off x="7065912" y="2925341"/>
          <a:ext cx="630238" cy="538163"/>
        </p:xfrm>
        <a:graphic>
          <a:graphicData uri="http://schemas.openxmlformats.org/presentationml/2006/ole">
            <mc:AlternateContent xmlns:mc="http://schemas.openxmlformats.org/markup-compatibility/2006">
              <mc:Choice xmlns:v="urn:schemas-microsoft-com:vml" Requires="v">
                <p:oleObj name="公式" r:id="rId6" imgW="266400" imgH="228600" progId="Equation.3">
                  <p:embed/>
                </p:oleObj>
              </mc:Choice>
              <mc:Fallback>
                <p:oleObj name="公式" r:id="rId6" imgW="266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5912" y="2925341"/>
                        <a:ext cx="630238"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1403350" y="4076700"/>
            <a:ext cx="1584325" cy="1063625"/>
            <a:chOff x="1202" y="2704"/>
            <a:chExt cx="2223" cy="1031"/>
          </a:xfrm>
        </p:grpSpPr>
        <p:sp>
          <p:nvSpPr>
            <p:cNvPr id="805896" name="Freeform 8"/>
            <p:cNvSpPr>
              <a:spLocks/>
            </p:cNvSpPr>
            <p:nvPr/>
          </p:nvSpPr>
          <p:spPr bwMode="auto">
            <a:xfrm>
              <a:off x="1202" y="2704"/>
              <a:ext cx="2223" cy="906"/>
            </a:xfrm>
            <a:custGeom>
              <a:avLst/>
              <a:gdLst/>
              <a:ahLst/>
              <a:cxnLst>
                <a:cxn ang="0">
                  <a:pos x="272" y="0"/>
                </a:cxn>
                <a:cxn ang="0">
                  <a:pos x="1905" y="0"/>
                </a:cxn>
                <a:cxn ang="0">
                  <a:pos x="1905" y="363"/>
                </a:cxn>
                <a:cxn ang="0">
                  <a:pos x="1361" y="363"/>
                </a:cxn>
                <a:cxn ang="0">
                  <a:pos x="1361" y="726"/>
                </a:cxn>
                <a:cxn ang="0">
                  <a:pos x="635" y="726"/>
                </a:cxn>
                <a:cxn ang="0">
                  <a:pos x="635" y="363"/>
                </a:cxn>
                <a:cxn ang="0">
                  <a:pos x="0" y="363"/>
                </a:cxn>
                <a:cxn ang="0">
                  <a:pos x="0" y="0"/>
                </a:cxn>
                <a:cxn ang="0">
                  <a:pos x="272" y="0"/>
                </a:cxn>
              </a:cxnLst>
              <a:rect l="0" t="0" r="r" b="b"/>
              <a:pathLst>
                <a:path w="1905" h="726">
                  <a:moveTo>
                    <a:pt x="272" y="0"/>
                  </a:moveTo>
                  <a:lnTo>
                    <a:pt x="1905" y="0"/>
                  </a:lnTo>
                  <a:lnTo>
                    <a:pt x="1905" y="363"/>
                  </a:lnTo>
                  <a:lnTo>
                    <a:pt x="1361" y="363"/>
                  </a:lnTo>
                  <a:lnTo>
                    <a:pt x="1361" y="726"/>
                  </a:lnTo>
                  <a:lnTo>
                    <a:pt x="635" y="726"/>
                  </a:lnTo>
                  <a:lnTo>
                    <a:pt x="635" y="363"/>
                  </a:lnTo>
                  <a:lnTo>
                    <a:pt x="0" y="363"/>
                  </a:lnTo>
                  <a:lnTo>
                    <a:pt x="0" y="0"/>
                  </a:lnTo>
                  <a:lnTo>
                    <a:pt x="272" y="0"/>
                  </a:lnTo>
                  <a:close/>
                </a:path>
              </a:pathLst>
            </a:custGeom>
            <a:solidFill>
              <a:srgbClr val="FFFFDD"/>
            </a:solidFill>
            <a:ln w="25400" cap="flat" cmpd="sng">
              <a:solidFill>
                <a:srgbClr val="FFCC00"/>
              </a:solidFill>
              <a:prstDash val="solid"/>
              <a:round/>
              <a:headEnd/>
              <a:tailEnd/>
            </a:ln>
            <a:effectLst>
              <a:outerShdw dist="107763" dir="18900000" algn="ctr" rotWithShape="0">
                <a:schemeClr val="bg2">
                  <a:alpha val="50000"/>
                </a:schemeClr>
              </a:outerShdw>
            </a:effectLst>
          </p:spPr>
          <p:txBody>
            <a:bodyPr wrap="none" anchor="ctr"/>
            <a:lstStyle/>
            <a:p>
              <a:pPr>
                <a:defRPr/>
              </a:pPr>
              <a:endParaRPr lang="zh-CN" altLang="en-US"/>
            </a:p>
          </p:txBody>
        </p:sp>
        <p:sp>
          <p:nvSpPr>
            <p:cNvPr id="2071" name="Text Box 9"/>
            <p:cNvSpPr txBox="1">
              <a:spLocks noChangeArrowheads="1"/>
            </p:cNvSpPr>
            <p:nvPr/>
          </p:nvSpPr>
          <p:spPr bwMode="auto">
            <a:xfrm>
              <a:off x="1238" y="2836"/>
              <a:ext cx="472" cy="385"/>
            </a:xfrm>
            <a:prstGeom prst="rect">
              <a:avLst/>
            </a:prstGeom>
            <a:noFill/>
            <a:ln w="19050">
              <a:noFill/>
              <a:miter lim="800000"/>
              <a:headEnd/>
              <a:tailEnd/>
            </a:ln>
          </p:spPr>
          <p:txBody>
            <a:bodyPr wrap="none">
              <a:spAutoFit/>
            </a:bodyPr>
            <a:lstStyle/>
            <a:p>
              <a:pPr algn="l"/>
              <a:r>
                <a:rPr lang="en-US" altLang="zh-CN"/>
                <a:t>L</a:t>
              </a:r>
            </a:p>
          </p:txBody>
        </p:sp>
        <p:sp>
          <p:nvSpPr>
            <p:cNvPr id="2072" name="Text Box 10"/>
            <p:cNvSpPr txBox="1">
              <a:spLocks noChangeArrowheads="1"/>
            </p:cNvSpPr>
            <p:nvPr/>
          </p:nvSpPr>
          <p:spPr bwMode="auto">
            <a:xfrm>
              <a:off x="2942" y="2849"/>
              <a:ext cx="472" cy="384"/>
            </a:xfrm>
            <a:prstGeom prst="rect">
              <a:avLst/>
            </a:prstGeom>
            <a:noFill/>
            <a:ln w="19050">
              <a:noFill/>
              <a:miter lim="800000"/>
              <a:headEnd/>
              <a:tailEnd/>
            </a:ln>
          </p:spPr>
          <p:txBody>
            <a:bodyPr wrap="none">
              <a:spAutoFit/>
            </a:bodyPr>
            <a:lstStyle/>
            <a:p>
              <a:pPr algn="r"/>
              <a:r>
                <a:rPr lang="en-US" altLang="zh-CN"/>
                <a:t>A</a:t>
              </a:r>
            </a:p>
          </p:txBody>
        </p:sp>
        <p:sp>
          <p:nvSpPr>
            <p:cNvPr id="2073" name="Text Box 11"/>
            <p:cNvSpPr txBox="1">
              <a:spLocks noChangeArrowheads="1"/>
            </p:cNvSpPr>
            <p:nvPr/>
          </p:nvSpPr>
          <p:spPr bwMode="auto">
            <a:xfrm>
              <a:off x="2084" y="3350"/>
              <a:ext cx="610" cy="385"/>
            </a:xfrm>
            <a:prstGeom prst="rect">
              <a:avLst/>
            </a:prstGeom>
            <a:noFill/>
            <a:ln w="19050">
              <a:noFill/>
              <a:miter lim="800000"/>
              <a:headEnd/>
              <a:tailEnd/>
            </a:ln>
          </p:spPr>
          <p:txBody>
            <a:bodyPr wrap="none">
              <a:spAutoFit/>
            </a:bodyPr>
            <a:lstStyle/>
            <a:p>
              <a:r>
                <a:rPr lang="en-US" altLang="zh-CN"/>
                <a:t>L</a:t>
              </a:r>
              <a:r>
                <a:rPr lang="en-US" altLang="zh-CN" baseline="-25000"/>
                <a:t>1</a:t>
              </a:r>
            </a:p>
          </p:txBody>
        </p:sp>
      </p:grpSp>
      <p:grpSp>
        <p:nvGrpSpPr>
          <p:cNvPr id="3" name="Group 17"/>
          <p:cNvGrpSpPr>
            <a:grpSpLocks/>
          </p:cNvGrpSpPr>
          <p:nvPr/>
        </p:nvGrpSpPr>
        <p:grpSpPr bwMode="auto">
          <a:xfrm>
            <a:off x="5940425" y="4076700"/>
            <a:ext cx="1584325" cy="1062038"/>
            <a:chOff x="1202" y="2704"/>
            <a:chExt cx="2223" cy="1029"/>
          </a:xfrm>
        </p:grpSpPr>
        <p:sp>
          <p:nvSpPr>
            <p:cNvPr id="805906" name="Freeform 18"/>
            <p:cNvSpPr>
              <a:spLocks/>
            </p:cNvSpPr>
            <p:nvPr/>
          </p:nvSpPr>
          <p:spPr bwMode="auto">
            <a:xfrm>
              <a:off x="1202" y="2704"/>
              <a:ext cx="2223" cy="907"/>
            </a:xfrm>
            <a:custGeom>
              <a:avLst/>
              <a:gdLst/>
              <a:ahLst/>
              <a:cxnLst>
                <a:cxn ang="0">
                  <a:pos x="272" y="0"/>
                </a:cxn>
                <a:cxn ang="0">
                  <a:pos x="1905" y="0"/>
                </a:cxn>
                <a:cxn ang="0">
                  <a:pos x="1905" y="363"/>
                </a:cxn>
                <a:cxn ang="0">
                  <a:pos x="1361" y="363"/>
                </a:cxn>
                <a:cxn ang="0">
                  <a:pos x="1361" y="726"/>
                </a:cxn>
                <a:cxn ang="0">
                  <a:pos x="635" y="726"/>
                </a:cxn>
                <a:cxn ang="0">
                  <a:pos x="635" y="363"/>
                </a:cxn>
                <a:cxn ang="0">
                  <a:pos x="0" y="363"/>
                </a:cxn>
                <a:cxn ang="0">
                  <a:pos x="0" y="0"/>
                </a:cxn>
                <a:cxn ang="0">
                  <a:pos x="272" y="0"/>
                </a:cxn>
              </a:cxnLst>
              <a:rect l="0" t="0" r="r" b="b"/>
              <a:pathLst>
                <a:path w="1905" h="726">
                  <a:moveTo>
                    <a:pt x="272" y="0"/>
                  </a:moveTo>
                  <a:lnTo>
                    <a:pt x="1905" y="0"/>
                  </a:lnTo>
                  <a:lnTo>
                    <a:pt x="1905" y="363"/>
                  </a:lnTo>
                  <a:lnTo>
                    <a:pt x="1361" y="363"/>
                  </a:lnTo>
                  <a:lnTo>
                    <a:pt x="1361" y="726"/>
                  </a:lnTo>
                  <a:lnTo>
                    <a:pt x="635" y="726"/>
                  </a:lnTo>
                  <a:lnTo>
                    <a:pt x="635" y="363"/>
                  </a:lnTo>
                  <a:lnTo>
                    <a:pt x="0" y="363"/>
                  </a:lnTo>
                  <a:lnTo>
                    <a:pt x="0" y="0"/>
                  </a:lnTo>
                  <a:lnTo>
                    <a:pt x="272" y="0"/>
                  </a:lnTo>
                  <a:close/>
                </a:path>
              </a:pathLst>
            </a:custGeom>
            <a:solidFill>
              <a:srgbClr val="FFFFDD"/>
            </a:solidFill>
            <a:ln w="25400" cap="flat" cmpd="sng">
              <a:solidFill>
                <a:srgbClr val="FFCC00"/>
              </a:solidFill>
              <a:prstDash val="solid"/>
              <a:round/>
              <a:headEnd/>
              <a:tailEnd/>
            </a:ln>
            <a:effectLst>
              <a:outerShdw dist="107763" dir="18900000" algn="ctr" rotWithShape="0">
                <a:schemeClr val="bg2">
                  <a:alpha val="50000"/>
                </a:schemeClr>
              </a:outerShdw>
            </a:effectLst>
          </p:spPr>
          <p:txBody>
            <a:bodyPr wrap="none" anchor="ctr"/>
            <a:lstStyle/>
            <a:p>
              <a:pPr>
                <a:defRPr/>
              </a:pPr>
              <a:endParaRPr lang="zh-CN" altLang="en-US"/>
            </a:p>
          </p:txBody>
        </p:sp>
        <p:sp>
          <p:nvSpPr>
            <p:cNvPr id="2067" name="Text Box 19"/>
            <p:cNvSpPr txBox="1">
              <a:spLocks noChangeArrowheads="1"/>
            </p:cNvSpPr>
            <p:nvPr/>
          </p:nvSpPr>
          <p:spPr bwMode="auto">
            <a:xfrm>
              <a:off x="1238" y="2838"/>
              <a:ext cx="472" cy="384"/>
            </a:xfrm>
            <a:prstGeom prst="rect">
              <a:avLst/>
            </a:prstGeom>
            <a:noFill/>
            <a:ln w="19050">
              <a:noFill/>
              <a:miter lim="800000"/>
              <a:headEnd/>
              <a:tailEnd/>
            </a:ln>
          </p:spPr>
          <p:txBody>
            <a:bodyPr wrap="none">
              <a:spAutoFit/>
            </a:bodyPr>
            <a:lstStyle/>
            <a:p>
              <a:pPr algn="l"/>
              <a:r>
                <a:rPr lang="en-US" altLang="zh-CN"/>
                <a:t>L</a:t>
              </a:r>
              <a:endParaRPr lang="en-US" altLang="zh-CN" baseline="-25000"/>
            </a:p>
          </p:txBody>
        </p:sp>
        <p:sp>
          <p:nvSpPr>
            <p:cNvPr id="2068" name="Text Box 20"/>
            <p:cNvSpPr txBox="1">
              <a:spLocks noChangeArrowheads="1"/>
            </p:cNvSpPr>
            <p:nvPr/>
          </p:nvSpPr>
          <p:spPr bwMode="auto">
            <a:xfrm>
              <a:off x="2942" y="2849"/>
              <a:ext cx="472" cy="384"/>
            </a:xfrm>
            <a:prstGeom prst="rect">
              <a:avLst/>
            </a:prstGeom>
            <a:noFill/>
            <a:ln w="19050">
              <a:noFill/>
              <a:miter lim="800000"/>
              <a:headEnd/>
              <a:tailEnd/>
            </a:ln>
          </p:spPr>
          <p:txBody>
            <a:bodyPr wrap="none">
              <a:spAutoFit/>
            </a:bodyPr>
            <a:lstStyle/>
            <a:p>
              <a:pPr algn="r"/>
              <a:r>
                <a:rPr lang="en-US" altLang="zh-CN" dirty="0"/>
                <a:t>A</a:t>
              </a:r>
            </a:p>
          </p:txBody>
        </p:sp>
        <p:sp>
          <p:nvSpPr>
            <p:cNvPr id="2069" name="Text Box 21"/>
            <p:cNvSpPr txBox="1">
              <a:spLocks noChangeArrowheads="1"/>
            </p:cNvSpPr>
            <p:nvPr/>
          </p:nvSpPr>
          <p:spPr bwMode="auto">
            <a:xfrm>
              <a:off x="2153" y="3348"/>
              <a:ext cx="472" cy="385"/>
            </a:xfrm>
            <a:prstGeom prst="rect">
              <a:avLst/>
            </a:prstGeom>
            <a:noFill/>
            <a:ln w="19050">
              <a:noFill/>
              <a:miter lim="800000"/>
              <a:headEnd/>
              <a:tailEnd/>
            </a:ln>
          </p:spPr>
          <p:txBody>
            <a:bodyPr wrap="none">
              <a:spAutoFit/>
            </a:bodyPr>
            <a:lstStyle/>
            <a:p>
              <a:r>
                <a:rPr lang="en-US" altLang="zh-CN" dirty="0"/>
                <a:t>A</a:t>
              </a:r>
            </a:p>
          </p:txBody>
        </p:sp>
      </p:grpSp>
      <p:grpSp>
        <p:nvGrpSpPr>
          <p:cNvPr id="4" name="Group 22"/>
          <p:cNvGrpSpPr>
            <a:grpSpLocks/>
          </p:cNvGrpSpPr>
          <p:nvPr/>
        </p:nvGrpSpPr>
        <p:grpSpPr bwMode="auto">
          <a:xfrm>
            <a:off x="3671888" y="4076700"/>
            <a:ext cx="1584325" cy="1062038"/>
            <a:chOff x="1202" y="2704"/>
            <a:chExt cx="2223" cy="1029"/>
          </a:xfrm>
        </p:grpSpPr>
        <p:sp>
          <p:nvSpPr>
            <p:cNvPr id="805911" name="Freeform 23"/>
            <p:cNvSpPr>
              <a:spLocks/>
            </p:cNvSpPr>
            <p:nvPr/>
          </p:nvSpPr>
          <p:spPr bwMode="auto">
            <a:xfrm>
              <a:off x="1202" y="2704"/>
              <a:ext cx="2223" cy="907"/>
            </a:xfrm>
            <a:custGeom>
              <a:avLst/>
              <a:gdLst/>
              <a:ahLst/>
              <a:cxnLst>
                <a:cxn ang="0">
                  <a:pos x="272" y="0"/>
                </a:cxn>
                <a:cxn ang="0">
                  <a:pos x="1905" y="0"/>
                </a:cxn>
                <a:cxn ang="0">
                  <a:pos x="1905" y="363"/>
                </a:cxn>
                <a:cxn ang="0">
                  <a:pos x="1361" y="363"/>
                </a:cxn>
                <a:cxn ang="0">
                  <a:pos x="1361" y="726"/>
                </a:cxn>
                <a:cxn ang="0">
                  <a:pos x="635" y="726"/>
                </a:cxn>
                <a:cxn ang="0">
                  <a:pos x="635" y="363"/>
                </a:cxn>
                <a:cxn ang="0">
                  <a:pos x="0" y="363"/>
                </a:cxn>
                <a:cxn ang="0">
                  <a:pos x="0" y="0"/>
                </a:cxn>
                <a:cxn ang="0">
                  <a:pos x="272" y="0"/>
                </a:cxn>
              </a:cxnLst>
              <a:rect l="0" t="0" r="r" b="b"/>
              <a:pathLst>
                <a:path w="1905" h="726">
                  <a:moveTo>
                    <a:pt x="272" y="0"/>
                  </a:moveTo>
                  <a:lnTo>
                    <a:pt x="1905" y="0"/>
                  </a:lnTo>
                  <a:lnTo>
                    <a:pt x="1905" y="363"/>
                  </a:lnTo>
                  <a:lnTo>
                    <a:pt x="1361" y="363"/>
                  </a:lnTo>
                  <a:lnTo>
                    <a:pt x="1361" y="726"/>
                  </a:lnTo>
                  <a:lnTo>
                    <a:pt x="635" y="726"/>
                  </a:lnTo>
                  <a:lnTo>
                    <a:pt x="635" y="363"/>
                  </a:lnTo>
                  <a:lnTo>
                    <a:pt x="0" y="363"/>
                  </a:lnTo>
                  <a:lnTo>
                    <a:pt x="0" y="0"/>
                  </a:lnTo>
                  <a:lnTo>
                    <a:pt x="272" y="0"/>
                  </a:lnTo>
                  <a:close/>
                </a:path>
              </a:pathLst>
            </a:custGeom>
            <a:solidFill>
              <a:srgbClr val="FFFFDD"/>
            </a:solidFill>
            <a:ln w="25400" cap="flat" cmpd="sng">
              <a:solidFill>
                <a:srgbClr val="FFCC00"/>
              </a:solidFill>
              <a:prstDash val="solid"/>
              <a:round/>
              <a:headEnd/>
              <a:tailEnd/>
            </a:ln>
            <a:effectLst>
              <a:outerShdw dist="107763" dir="18900000" algn="ctr" rotWithShape="0">
                <a:schemeClr val="bg2">
                  <a:alpha val="50000"/>
                </a:schemeClr>
              </a:outerShdw>
            </a:effectLst>
          </p:spPr>
          <p:txBody>
            <a:bodyPr wrap="none" anchor="ctr"/>
            <a:lstStyle/>
            <a:p>
              <a:pPr>
                <a:defRPr/>
              </a:pPr>
              <a:endParaRPr lang="zh-CN" altLang="en-US"/>
            </a:p>
          </p:txBody>
        </p:sp>
        <p:sp>
          <p:nvSpPr>
            <p:cNvPr id="2063" name="Text Box 24"/>
            <p:cNvSpPr txBox="1">
              <a:spLocks noChangeArrowheads="1"/>
            </p:cNvSpPr>
            <p:nvPr/>
          </p:nvSpPr>
          <p:spPr bwMode="auto">
            <a:xfrm>
              <a:off x="1238" y="2838"/>
              <a:ext cx="610" cy="384"/>
            </a:xfrm>
            <a:prstGeom prst="rect">
              <a:avLst/>
            </a:prstGeom>
            <a:noFill/>
            <a:ln w="19050">
              <a:noFill/>
              <a:miter lim="800000"/>
              <a:headEnd/>
              <a:tailEnd/>
            </a:ln>
          </p:spPr>
          <p:txBody>
            <a:bodyPr wrap="none">
              <a:spAutoFit/>
            </a:bodyPr>
            <a:lstStyle/>
            <a:p>
              <a:pPr algn="l"/>
              <a:r>
                <a:rPr lang="en-US" altLang="zh-CN"/>
                <a:t>L</a:t>
              </a:r>
              <a:r>
                <a:rPr lang="en-US" altLang="zh-CN" baseline="-25000"/>
                <a:t>1</a:t>
              </a:r>
            </a:p>
          </p:txBody>
        </p:sp>
        <p:sp>
          <p:nvSpPr>
            <p:cNvPr id="2064" name="Text Box 25"/>
            <p:cNvSpPr txBox="1">
              <a:spLocks noChangeArrowheads="1"/>
            </p:cNvSpPr>
            <p:nvPr/>
          </p:nvSpPr>
          <p:spPr bwMode="auto">
            <a:xfrm>
              <a:off x="2942" y="2849"/>
              <a:ext cx="472" cy="384"/>
            </a:xfrm>
            <a:prstGeom prst="rect">
              <a:avLst/>
            </a:prstGeom>
            <a:noFill/>
            <a:ln w="19050">
              <a:noFill/>
              <a:miter lim="800000"/>
              <a:headEnd/>
              <a:tailEnd/>
            </a:ln>
          </p:spPr>
          <p:txBody>
            <a:bodyPr wrap="none">
              <a:spAutoFit/>
            </a:bodyPr>
            <a:lstStyle/>
            <a:p>
              <a:pPr algn="r"/>
              <a:r>
                <a:rPr lang="en-US" altLang="zh-CN"/>
                <a:t>A</a:t>
              </a:r>
            </a:p>
          </p:txBody>
        </p:sp>
        <p:sp>
          <p:nvSpPr>
            <p:cNvPr id="2065" name="Text Box 26"/>
            <p:cNvSpPr txBox="1">
              <a:spLocks noChangeArrowheads="1"/>
            </p:cNvSpPr>
            <p:nvPr/>
          </p:nvSpPr>
          <p:spPr bwMode="auto">
            <a:xfrm>
              <a:off x="2153" y="3348"/>
              <a:ext cx="472" cy="385"/>
            </a:xfrm>
            <a:prstGeom prst="rect">
              <a:avLst/>
            </a:prstGeom>
            <a:noFill/>
            <a:ln w="19050">
              <a:noFill/>
              <a:miter lim="800000"/>
              <a:headEnd/>
              <a:tailEnd/>
            </a:ln>
          </p:spPr>
          <p:txBody>
            <a:bodyPr wrap="none">
              <a:spAutoFit/>
            </a:bodyPr>
            <a:lstStyle/>
            <a:p>
              <a:r>
                <a:rPr lang="en-US" altLang="zh-CN"/>
                <a:t>A</a:t>
              </a:r>
            </a:p>
          </p:txBody>
        </p:sp>
      </p:grpSp>
      <p:graphicFrame>
        <p:nvGraphicFramePr>
          <p:cNvPr id="2053" name="Object 27"/>
          <p:cNvGraphicFramePr>
            <a:graphicFrameLocks noChangeAspect="1"/>
          </p:cNvGraphicFramePr>
          <p:nvPr>
            <p:extLst>
              <p:ext uri="{D42A27DB-BD31-4B8C-83A1-F6EECF244321}">
                <p14:modId xmlns:p14="http://schemas.microsoft.com/office/powerpoint/2010/main" val="3062791093"/>
              </p:ext>
            </p:extLst>
          </p:nvPr>
        </p:nvGraphicFramePr>
        <p:xfrm>
          <a:off x="3537594" y="2925341"/>
          <a:ext cx="630238" cy="598488"/>
        </p:xfrm>
        <a:graphic>
          <a:graphicData uri="http://schemas.openxmlformats.org/presentationml/2006/ole">
            <mc:AlternateContent xmlns:mc="http://schemas.openxmlformats.org/markup-compatibility/2006">
              <mc:Choice xmlns:v="urn:schemas-microsoft-com:vml" Requires="v">
                <p:oleObj name="公式" r:id="rId8" imgW="266400" imgH="253800" progId="Equation.3">
                  <p:embed/>
                </p:oleObj>
              </mc:Choice>
              <mc:Fallback>
                <p:oleObj name="公式" r:id="rId8" imgW="26640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7594" y="2925341"/>
                        <a:ext cx="630238"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28"/>
          <p:cNvGraphicFramePr>
            <a:graphicFrameLocks noChangeAspect="1"/>
          </p:cNvGraphicFramePr>
          <p:nvPr>
            <p:extLst>
              <p:ext uri="{D42A27DB-BD31-4B8C-83A1-F6EECF244321}">
                <p14:modId xmlns:p14="http://schemas.microsoft.com/office/powerpoint/2010/main" val="2512871101"/>
              </p:ext>
            </p:extLst>
          </p:nvPr>
        </p:nvGraphicFramePr>
        <p:xfrm>
          <a:off x="4977457" y="2925341"/>
          <a:ext cx="720725" cy="539750"/>
        </p:xfrm>
        <a:graphic>
          <a:graphicData uri="http://schemas.openxmlformats.org/presentationml/2006/ole">
            <mc:AlternateContent xmlns:mc="http://schemas.openxmlformats.org/markup-compatibility/2006">
              <mc:Choice xmlns:v="urn:schemas-microsoft-com:vml" Requires="v">
                <p:oleObj name="公式" r:id="rId9" imgW="304560" imgH="228600" progId="Equation.3">
                  <p:embed/>
                </p:oleObj>
              </mc:Choice>
              <mc:Fallback>
                <p:oleObj name="公式" r:id="rId9" imgW="30456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457" y="2925341"/>
                        <a:ext cx="7207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0580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4 -0.00393 L -0.12204 0.06938 " pathEditMode="relative" rAng="0" ptsTypes="AA">
                                      <p:cBhvr>
                                        <p:cTn id="16" dur="2000" fill="hold"/>
                                        <p:tgtEl>
                                          <p:spTgt spid="4"/>
                                        </p:tgtEl>
                                        <p:attrNameLst>
                                          <p:attrName>ppt_x</p:attrName>
                                          <p:attrName>ppt_y</p:attrName>
                                        </p:attrNameLst>
                                      </p:cBhvr>
                                      <p:rCtr x="-6300" y="3700"/>
                                    </p:animMotion>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zh-CN" altLang="en-US"/>
              <a:t>对象式语言的实现</a:t>
            </a:r>
          </a:p>
        </p:txBody>
      </p:sp>
      <p:sp>
        <p:nvSpPr>
          <p:cNvPr id="12293" name="Rectangle 3"/>
          <p:cNvSpPr>
            <a:spLocks noGrp="1" noChangeArrowheads="1"/>
          </p:cNvSpPr>
          <p:nvPr>
            <p:ph idx="1"/>
          </p:nvPr>
        </p:nvSpPr>
        <p:spPr>
          <a:xfrm>
            <a:off x="468313" y="1557338"/>
            <a:ext cx="8424862" cy="5300662"/>
          </a:xfrm>
        </p:spPr>
        <p:txBody>
          <a:bodyPr/>
          <a:lstStyle/>
          <a:p>
            <a:pPr eaLnBrk="1" hangingPunct="1"/>
            <a:r>
              <a:rPr lang="zh-CN" altLang="en-US" dirty="0"/>
              <a:t>对象式语言的基本框架仍然是过程是语言的基本框架，因此我们只需研究新机制部分的编译技术</a:t>
            </a:r>
          </a:p>
          <a:p>
            <a:pPr lvl="1" eaLnBrk="1" hangingPunct="1"/>
            <a:r>
              <a:rPr lang="zh-CN" altLang="en-US" dirty="0"/>
              <a:t>类类型</a:t>
            </a:r>
          </a:p>
          <a:p>
            <a:pPr lvl="1" eaLnBrk="1" hangingPunct="1"/>
            <a:r>
              <a:rPr lang="zh-CN" altLang="en-US" dirty="0"/>
              <a:t>对象值</a:t>
            </a:r>
          </a:p>
          <a:p>
            <a:pPr lvl="1" eaLnBrk="1" hangingPunct="1"/>
            <a:r>
              <a:rPr lang="zh-CN" altLang="en-US" dirty="0"/>
              <a:t>发送消息</a:t>
            </a:r>
          </a:p>
          <a:p>
            <a:pPr lvl="1" eaLnBrk="1" hangingPunct="1"/>
            <a:r>
              <a:rPr lang="zh-CN" altLang="en-US" dirty="0"/>
              <a:t>类的封装</a:t>
            </a:r>
          </a:p>
          <a:p>
            <a:pPr lvl="1" algn="r" eaLnBrk="1" hangingPunct="1">
              <a:buFontTx/>
              <a:buNone/>
            </a:pPr>
            <a:endParaRPr lang="zh-CN" altLang="en-US" sz="1800" dirty="0"/>
          </a:p>
          <a:p>
            <a:pPr lvl="1" algn="r" eaLnBrk="1" hangingPunct="1">
              <a:buFontTx/>
              <a:buNone/>
            </a:pPr>
            <a:r>
              <a:rPr lang="en-US" altLang="zh-CN" sz="1800" dirty="0"/>
              <a:t>——</a:t>
            </a:r>
            <a:r>
              <a:rPr lang="zh-CN" altLang="en-US" sz="1800" dirty="0"/>
              <a:t>参考</a:t>
            </a:r>
            <a:r>
              <a:rPr lang="en-US" altLang="zh-CN" sz="1800" dirty="0"/>
              <a:t>《</a:t>
            </a:r>
            <a:r>
              <a:rPr lang="zh-CN" altLang="en-US" sz="1800" dirty="0"/>
              <a:t>编译程序设计原理</a:t>
            </a:r>
            <a:r>
              <a:rPr lang="en-US" altLang="zh-CN" sz="1800" dirty="0"/>
              <a:t>》</a:t>
            </a:r>
            <a:r>
              <a:rPr lang="zh-CN" altLang="en-US" sz="1800" dirty="0"/>
              <a:t>第二版 </a:t>
            </a:r>
          </a:p>
          <a:p>
            <a:pPr lvl="1" algn="r" eaLnBrk="1" hangingPunct="1">
              <a:buFontTx/>
              <a:buNone/>
            </a:pPr>
            <a:r>
              <a:rPr lang="zh-CN" altLang="en-US" sz="1800" dirty="0"/>
              <a:t>金成植 高等教育出版社</a:t>
            </a:r>
          </a:p>
        </p:txBody>
      </p:sp>
      <p:sp>
        <p:nvSpPr>
          <p:cNvPr id="6"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7" name="灯片编号占位符 5"/>
          <p:cNvSpPr>
            <a:spLocks noGrp="1"/>
          </p:cNvSpPr>
          <p:nvPr>
            <p:ph type="sldNum" sz="quarter" idx="12"/>
          </p:nvPr>
        </p:nvSpPr>
        <p:spPr/>
        <p:txBody>
          <a:bodyPr/>
          <a:lstStyle/>
          <a:p>
            <a:pPr>
              <a:defRPr/>
            </a:pPr>
            <a:fld id="{4DBCDC19-8AE4-4DAE-AF5F-4965FD086CBC}" type="slidenum">
              <a:rPr lang="en-US" altLang="zh-CN" smtClean="0"/>
              <a:pPr>
                <a:defRPr/>
              </a:pPr>
              <a:t>2</a:t>
            </a:fld>
            <a:endParaRPr lang="en-US" altLang="zh-CN"/>
          </a:p>
        </p:txBody>
      </p:sp>
      <p:sp>
        <p:nvSpPr>
          <p:cNvPr id="12294" name="Rectangle 4"/>
          <p:cNvSpPr>
            <a:spLocks noChangeArrowheads="1"/>
          </p:cNvSpPr>
          <p:nvPr/>
        </p:nvSpPr>
        <p:spPr bwMode="auto">
          <a:xfrm>
            <a:off x="4787900" y="2492375"/>
            <a:ext cx="3455988" cy="1872729"/>
          </a:xfrm>
          <a:prstGeom prst="rect">
            <a:avLst/>
          </a:prstGeom>
          <a:noFill/>
          <a:ln w="9525">
            <a:noFill/>
            <a:miter lim="800000"/>
            <a:headEnd/>
            <a:tailEnd/>
          </a:ln>
        </p:spPr>
        <p:txBody>
          <a:bodyPr/>
          <a:lstStyle/>
          <a:p>
            <a:pPr marL="640080" lvl="1" indent="-274320" algn="l">
              <a:spcBef>
                <a:spcPct val="20000"/>
              </a:spcBef>
              <a:buClr>
                <a:schemeClr val="accent1"/>
              </a:buClr>
              <a:buSzPct val="76000"/>
              <a:buFont typeface="Wingdings 2" pitchFamily="18" charset="2"/>
              <a:buChar char=""/>
            </a:pP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声明的继承性</a:t>
            </a:r>
          </a:p>
          <a:p>
            <a:pPr marL="640080" lvl="1" indent="-274320" algn="l">
              <a:spcBef>
                <a:spcPct val="20000"/>
              </a:spcBef>
              <a:buClr>
                <a:schemeClr val="accent1"/>
              </a:buClr>
              <a:buSzPct val="76000"/>
              <a:buFont typeface="Wingdings 2" pitchFamily="18" charset="2"/>
              <a:buChar char=""/>
            </a:pP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方法的继承性</a:t>
            </a:r>
          </a:p>
          <a:p>
            <a:pPr marL="640080" lvl="1" indent="-274320" algn="l">
              <a:spcBef>
                <a:spcPct val="20000"/>
              </a:spcBef>
              <a:buClr>
                <a:schemeClr val="accent1"/>
              </a:buClr>
              <a:buSzPct val="76000"/>
              <a:buFont typeface="Wingdings 2" pitchFamily="18" charset="2"/>
              <a:buChar char=""/>
            </a:pP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类型的继承性</a:t>
            </a:r>
          </a:p>
          <a:p>
            <a:pPr marL="640080" lvl="1" indent="-274320" algn="l">
              <a:spcBef>
                <a:spcPct val="20000"/>
              </a:spcBef>
              <a:buClr>
                <a:schemeClr val="accent1"/>
              </a:buClr>
              <a:buSzPct val="76000"/>
              <a:buFont typeface="Wingdings 2" pitchFamily="18" charset="2"/>
              <a:buChar char=""/>
            </a:pPr>
            <a:r>
              <a:rPr lang="zh-CN" altLang="en-US" sz="2400" dirty="0">
                <a:solidFill>
                  <a:schemeClr val="tx2"/>
                </a:solidFill>
                <a:latin typeface="Courier New" panose="02070309020205020404" pitchFamily="49" charset="0"/>
                <a:ea typeface="楷体" panose="02010609060101010101" pitchFamily="49" charset="-122"/>
                <a:cs typeface="Courier New" panose="02070309020205020404" pitchFamily="49" charset="0"/>
              </a:rPr>
              <a:t>调用的继承性</a:t>
            </a:r>
          </a:p>
        </p:txBody>
      </p:sp>
    </p:spTree>
    <p:extLst>
      <p:ext uri="{BB962C8B-B14F-4D97-AF65-F5344CB8AC3E}">
        <p14:creationId xmlns:p14="http://schemas.microsoft.com/office/powerpoint/2010/main" val="393192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zh-CN" altLang="en-US"/>
              <a:t>面向对象语言</a:t>
            </a:r>
            <a:r>
              <a:rPr lang="en-US" altLang="zh-CN"/>
              <a:t>SOOL</a:t>
            </a:r>
            <a:r>
              <a:rPr lang="zh-CN" altLang="en-US"/>
              <a:t>的语法</a:t>
            </a:r>
          </a:p>
        </p:txBody>
      </p:sp>
      <p:sp>
        <p:nvSpPr>
          <p:cNvPr id="13317" name="Rectangle 3"/>
          <p:cNvSpPr>
            <a:spLocks noGrp="1" noChangeArrowheads="1"/>
          </p:cNvSpPr>
          <p:nvPr>
            <p:ph idx="1"/>
          </p:nvPr>
        </p:nvSpPr>
        <p:spPr>
          <a:xfrm>
            <a:off x="468312" y="1557338"/>
            <a:ext cx="8675687" cy="4525962"/>
          </a:xfrm>
        </p:spPr>
        <p:txBody>
          <a:bodyPr/>
          <a:lstStyle/>
          <a:p>
            <a:pPr eaLnBrk="1" hangingPunct="1"/>
            <a:r>
              <a:rPr lang="zh-CN" altLang="en-US"/>
              <a:t>程序</a:t>
            </a:r>
          </a:p>
          <a:p>
            <a:pPr eaLnBrk="1" hangingPunct="1">
              <a:buFont typeface="Webdings" pitchFamily="18" charset="2"/>
              <a:buNone/>
            </a:pPr>
            <a:r>
              <a:rPr lang="en-US" altLang="zh-CN" sz="2000"/>
              <a:t>&lt;program&gt;	   </a:t>
            </a:r>
            <a:r>
              <a:rPr lang="en-US" altLang="zh-CN" sz="2000">
                <a:cs typeface="Courier New" pitchFamily="49" charset="0"/>
              </a:rPr>
              <a:t>→ &lt;ClassDecList&gt; &lt;FunDecList&gt; &lt;MainPart&gt;</a:t>
            </a:r>
          </a:p>
          <a:p>
            <a:pPr eaLnBrk="1" hangingPunct="1">
              <a:buFont typeface="Webdings" pitchFamily="18" charset="2"/>
              <a:buNone/>
            </a:pPr>
            <a:r>
              <a:rPr lang="en-US" altLang="zh-CN" sz="2000">
                <a:cs typeface="Courier New" pitchFamily="49" charset="0"/>
              </a:rPr>
              <a:t>&lt;ClassDecList&gt; → &lt;ClassDec</a:t>
            </a:r>
            <a:r>
              <a:rPr lang="en-US" altLang="zh-CN" sz="2000" baseline="30000">
                <a:cs typeface="Courier New" pitchFamily="49" charset="0"/>
              </a:rPr>
              <a:t>1</a:t>
            </a:r>
            <a:r>
              <a:rPr lang="en-US" altLang="zh-CN" sz="2000">
                <a:cs typeface="Courier New" pitchFamily="49" charset="0"/>
              </a:rPr>
              <a:t>&gt;;…;&lt;ClassDec</a:t>
            </a:r>
            <a:r>
              <a:rPr lang="en-US" altLang="zh-CN" sz="2000" baseline="30000">
                <a:cs typeface="Courier New" pitchFamily="49" charset="0"/>
              </a:rPr>
              <a:t>k</a:t>
            </a:r>
            <a:r>
              <a:rPr lang="en-US" altLang="zh-CN" sz="2000">
                <a:cs typeface="Courier New" pitchFamily="49" charset="0"/>
              </a:rPr>
              <a:t>&gt;;</a:t>
            </a:r>
          </a:p>
          <a:p>
            <a:pPr eaLnBrk="1" hangingPunct="1">
              <a:buFont typeface="Webdings" pitchFamily="18" charset="2"/>
              <a:buNone/>
            </a:pPr>
            <a:r>
              <a:rPr lang="en-US" altLang="zh-CN" sz="2000">
                <a:cs typeface="Courier New" pitchFamily="49" charset="0"/>
              </a:rPr>
              <a:t>&lt;FuncDecList&gt;  → &lt;FunDec</a:t>
            </a:r>
            <a:r>
              <a:rPr lang="en-US" altLang="zh-CN" sz="2000" baseline="30000">
                <a:cs typeface="Courier New" pitchFamily="49" charset="0"/>
              </a:rPr>
              <a:t>1</a:t>
            </a:r>
            <a:r>
              <a:rPr lang="en-US" altLang="zh-CN" sz="2000">
                <a:cs typeface="Courier New" pitchFamily="49" charset="0"/>
              </a:rPr>
              <a:t>&gt;;…;&lt;FunDec</a:t>
            </a:r>
            <a:r>
              <a:rPr lang="en-US" altLang="zh-CN" sz="2000" baseline="30000">
                <a:cs typeface="Courier New" pitchFamily="49" charset="0"/>
              </a:rPr>
              <a:t>k</a:t>
            </a:r>
            <a:r>
              <a:rPr lang="en-US" altLang="zh-CN" sz="2000">
                <a:cs typeface="Courier New" pitchFamily="49" charset="0"/>
              </a:rPr>
              <a:t>&gt;</a:t>
            </a:r>
          </a:p>
          <a:p>
            <a:pPr eaLnBrk="1" hangingPunct="1">
              <a:buFont typeface="Webdings" pitchFamily="18" charset="2"/>
              <a:buNone/>
            </a:pPr>
            <a:r>
              <a:rPr lang="en-US" altLang="zh-CN" sz="2000">
                <a:cs typeface="Courier New" pitchFamily="49" charset="0"/>
              </a:rPr>
              <a:t>&lt;MainPart&gt;	   → </a:t>
            </a:r>
            <a:r>
              <a:rPr lang="en-US" altLang="zh-CN" sz="2000">
                <a:solidFill>
                  <a:srgbClr val="009900"/>
                </a:solidFill>
                <a:cs typeface="Courier New" pitchFamily="49" charset="0"/>
              </a:rPr>
              <a:t>main</a:t>
            </a:r>
            <a:r>
              <a:rPr lang="en-US" altLang="zh-CN" sz="2000">
                <a:cs typeface="Courier New" pitchFamily="49" charset="0"/>
              </a:rPr>
              <a:t> &lt;Block&gt;</a:t>
            </a:r>
          </a:p>
          <a:p>
            <a:pPr eaLnBrk="1" hangingPunct="1">
              <a:buFont typeface="Webdings" pitchFamily="18" charset="2"/>
              <a:buNone/>
            </a:pPr>
            <a:endParaRPr lang="en-US" altLang="zh-CN" sz="2000">
              <a:cs typeface="Courier New" pitchFamily="49" charset="0"/>
            </a:endParaRPr>
          </a:p>
          <a:p>
            <a:pPr eaLnBrk="1" hangingPunct="1">
              <a:buFont typeface="Webdings" pitchFamily="18" charset="2"/>
              <a:buNone/>
            </a:pPr>
            <a:endParaRPr lang="en-US" altLang="zh-CN" sz="2000">
              <a:cs typeface="Courier New" pitchFamily="49" charset="0"/>
            </a:endParaRPr>
          </a:p>
          <a:p>
            <a:pPr eaLnBrk="1" hangingPunct="1"/>
            <a:r>
              <a:rPr lang="zh-CN" altLang="en-US">
                <a:cs typeface="Courier New" pitchFamily="49" charset="0"/>
              </a:rPr>
              <a:t>分程序</a:t>
            </a:r>
          </a:p>
          <a:p>
            <a:pPr eaLnBrk="1" hangingPunct="1">
              <a:buFont typeface="Webdings" pitchFamily="18" charset="2"/>
              <a:buNone/>
            </a:pPr>
            <a:r>
              <a:rPr lang="en-US" altLang="zh-CN" sz="2000">
                <a:cs typeface="Courier New" pitchFamily="49" charset="0"/>
              </a:rPr>
              <a:t>&lt;Block&gt; 	   → </a:t>
            </a:r>
            <a:r>
              <a:rPr lang="en-US" altLang="zh-CN" sz="2000">
                <a:solidFill>
                  <a:srgbClr val="009900"/>
                </a:solidFill>
                <a:cs typeface="Courier New" pitchFamily="49" charset="0"/>
              </a:rPr>
              <a:t>begin</a:t>
            </a:r>
            <a:r>
              <a:rPr lang="en-US" altLang="zh-CN" sz="2000">
                <a:cs typeface="Courier New" pitchFamily="49" charset="0"/>
              </a:rPr>
              <a:t> &lt;VecList&gt; &lt;StmList&gt; </a:t>
            </a:r>
            <a:r>
              <a:rPr lang="en-US" altLang="zh-CN" sz="2000">
                <a:solidFill>
                  <a:srgbClr val="009900"/>
                </a:solidFill>
                <a:cs typeface="Courier New" pitchFamily="49" charset="0"/>
              </a:rPr>
              <a:t>end</a:t>
            </a:r>
          </a:p>
          <a:p>
            <a:pPr eaLnBrk="1" hangingPunct="1">
              <a:buFont typeface="Webdings" pitchFamily="18" charset="2"/>
              <a:buNone/>
            </a:pPr>
            <a:endParaRPr lang="en-US" altLang="zh-CN" sz="2000">
              <a:cs typeface="Courier New" pitchFamily="49" charset="0"/>
            </a:endParaRPr>
          </a:p>
          <a:p>
            <a:pPr eaLnBrk="1" hangingPunct="1">
              <a:buFont typeface="Webdings" pitchFamily="18" charset="2"/>
              <a:buNone/>
            </a:pPr>
            <a:endParaRPr lang="en-US" altLang="zh-CN" sz="2000">
              <a:cs typeface="Courier New" pitchFamily="49" charset="0"/>
            </a:endParaRPr>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80AE56EB-5222-444E-96E1-04A310027027}" type="slidenum">
              <a:rPr lang="en-US" altLang="zh-CN"/>
              <a:pPr>
                <a:defRPr/>
              </a:pPr>
              <a:t>3</a:t>
            </a:fld>
            <a:endParaRPr lang="en-US" altLang="zh-CN"/>
          </a:p>
        </p:txBody>
      </p:sp>
    </p:spTree>
    <p:extLst>
      <p:ext uri="{BB962C8B-B14F-4D97-AF65-F5344CB8AC3E}">
        <p14:creationId xmlns:p14="http://schemas.microsoft.com/office/powerpoint/2010/main" val="388794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zh-CN" altLang="en-US" dirty="0">
                <a:cs typeface="Courier New" pitchFamily="49" charset="0"/>
              </a:rPr>
              <a:t>类声明</a:t>
            </a:r>
          </a:p>
          <a:p>
            <a:pPr eaLnBrk="1" hangingPunct="1">
              <a:buFont typeface="Webdings" pitchFamily="18" charset="2"/>
              <a:buNone/>
            </a:pPr>
            <a:r>
              <a:rPr lang="en-US" altLang="zh-CN" sz="2000" dirty="0">
                <a:cs typeface="Courier New" pitchFamily="49" charset="0"/>
              </a:rPr>
              <a:t>&lt;</a:t>
            </a:r>
            <a:r>
              <a:rPr lang="en-US" altLang="zh-CN" sz="2000" dirty="0" err="1">
                <a:cs typeface="Courier New" pitchFamily="49" charset="0"/>
              </a:rPr>
              <a:t>ClassDec</a:t>
            </a:r>
            <a:r>
              <a:rPr lang="en-US" altLang="zh-CN" sz="2000" dirty="0">
                <a:cs typeface="Courier New" pitchFamily="49" charset="0"/>
              </a:rPr>
              <a:t>&gt; → </a:t>
            </a:r>
            <a:r>
              <a:rPr lang="en-US" altLang="zh-CN" sz="2000" dirty="0">
                <a:solidFill>
                  <a:srgbClr val="009900"/>
                </a:solidFill>
                <a:cs typeface="Courier New" pitchFamily="49" charset="0"/>
              </a:rPr>
              <a:t>class</a:t>
            </a:r>
            <a:r>
              <a:rPr lang="en-US" altLang="zh-CN" sz="2000" dirty="0">
                <a:cs typeface="Courier New" pitchFamily="49" charset="0"/>
              </a:rPr>
              <a:t> </a:t>
            </a:r>
            <a:r>
              <a:rPr lang="en-US" altLang="zh-CN" sz="2000" dirty="0">
                <a:solidFill>
                  <a:srgbClr val="0033CC"/>
                </a:solidFill>
                <a:cs typeface="Courier New" pitchFamily="49" charset="0"/>
              </a:rPr>
              <a:t>id</a:t>
            </a:r>
            <a:r>
              <a:rPr lang="en-US" altLang="zh-CN" sz="2000" dirty="0">
                <a:cs typeface="Courier New" pitchFamily="49" charset="0"/>
              </a:rPr>
              <a:t> </a:t>
            </a:r>
            <a:r>
              <a:rPr lang="en-US" altLang="zh-CN" sz="2000" dirty="0">
                <a:solidFill>
                  <a:srgbClr val="009900"/>
                </a:solidFill>
                <a:cs typeface="Courier New" pitchFamily="49" charset="0"/>
              </a:rPr>
              <a:t>extend</a:t>
            </a:r>
            <a:r>
              <a:rPr lang="en-US" altLang="zh-CN" sz="2000" dirty="0">
                <a:solidFill>
                  <a:srgbClr val="0033CC"/>
                </a:solidFill>
                <a:cs typeface="Courier New" pitchFamily="49" charset="0"/>
              </a:rPr>
              <a:t> id </a:t>
            </a:r>
            <a:r>
              <a:rPr lang="en-US" altLang="zh-CN" sz="2000" dirty="0">
                <a:solidFill>
                  <a:srgbClr val="009900"/>
                </a:solidFill>
                <a:cs typeface="Courier New" pitchFamily="49" charset="0"/>
              </a:rPr>
              <a:t>{</a:t>
            </a:r>
          </a:p>
          <a:p>
            <a:pPr eaLnBrk="1" hangingPunct="1">
              <a:buFont typeface="Webdings" pitchFamily="18" charset="2"/>
              <a:buNone/>
            </a:pPr>
            <a:r>
              <a:rPr lang="en-US" altLang="zh-CN" sz="2000" dirty="0">
                <a:cs typeface="Courier New" pitchFamily="49" charset="0"/>
              </a:rPr>
              <a:t>				&lt;</a:t>
            </a:r>
            <a:r>
              <a:rPr lang="en-US" altLang="zh-CN" sz="2000" dirty="0" err="1">
                <a:cs typeface="Courier New" pitchFamily="49" charset="0"/>
              </a:rPr>
              <a:t>PublicPart</a:t>
            </a:r>
            <a:r>
              <a:rPr lang="en-US" altLang="zh-CN" sz="2000" dirty="0">
                <a:cs typeface="Courier New" pitchFamily="49" charset="0"/>
              </a:rPr>
              <a:t>&gt;</a:t>
            </a:r>
          </a:p>
          <a:p>
            <a:pPr eaLnBrk="1" hangingPunct="1">
              <a:buFont typeface="Webdings" pitchFamily="18" charset="2"/>
              <a:buNone/>
            </a:pPr>
            <a:r>
              <a:rPr lang="en-US" altLang="zh-CN" sz="2000" dirty="0">
                <a:cs typeface="Courier New" pitchFamily="49" charset="0"/>
              </a:rPr>
              <a:t>				&lt;</a:t>
            </a:r>
            <a:r>
              <a:rPr lang="en-US" altLang="zh-CN" sz="2000" dirty="0" err="1">
                <a:cs typeface="Courier New" pitchFamily="49" charset="0"/>
              </a:rPr>
              <a:t>PrivatePart</a:t>
            </a:r>
            <a:r>
              <a:rPr lang="en-US" altLang="zh-CN" sz="2000" dirty="0">
                <a:cs typeface="Courier New" pitchFamily="49" charset="0"/>
              </a:rPr>
              <a:t>&gt;</a:t>
            </a:r>
          </a:p>
          <a:p>
            <a:pPr eaLnBrk="1" hangingPunct="1">
              <a:buFont typeface="Webdings" pitchFamily="18" charset="2"/>
              <a:buNone/>
            </a:pPr>
            <a:r>
              <a:rPr lang="en-US" altLang="zh-CN" sz="2000" dirty="0">
                <a:cs typeface="Courier New" pitchFamily="49" charset="0"/>
              </a:rPr>
              <a:t>			</a:t>
            </a:r>
            <a:r>
              <a:rPr lang="en-US" altLang="zh-CN" sz="2000" dirty="0">
                <a:solidFill>
                  <a:srgbClr val="009900"/>
                </a:solidFill>
                <a:cs typeface="Courier New" pitchFamily="49" charset="0"/>
              </a:rPr>
              <a:t>}</a:t>
            </a:r>
          </a:p>
          <a:p>
            <a:pPr eaLnBrk="1" hangingPunct="1">
              <a:buFont typeface="Webdings" pitchFamily="18" charset="2"/>
              <a:buNone/>
            </a:pPr>
            <a:r>
              <a:rPr lang="en-US" altLang="zh-CN" sz="2000" dirty="0">
                <a:cs typeface="Courier New" pitchFamily="49" charset="0"/>
              </a:rPr>
              <a:t>&lt;</a:t>
            </a:r>
            <a:r>
              <a:rPr lang="en-US" altLang="zh-CN" sz="2000" dirty="0" err="1">
                <a:cs typeface="Courier New" pitchFamily="49" charset="0"/>
              </a:rPr>
              <a:t>PublicPart</a:t>
            </a:r>
            <a:r>
              <a:rPr lang="en-US" altLang="zh-CN" sz="2000" dirty="0">
                <a:cs typeface="Courier New" pitchFamily="49" charset="0"/>
              </a:rPr>
              <a:t>&gt;   → </a:t>
            </a:r>
            <a:r>
              <a:rPr lang="en-US" altLang="zh-CN" sz="2000" dirty="0">
                <a:solidFill>
                  <a:srgbClr val="009900"/>
                </a:solidFill>
                <a:cs typeface="Courier New" pitchFamily="49" charset="0"/>
              </a:rPr>
              <a:t>public </a:t>
            </a:r>
            <a:r>
              <a:rPr lang="en-US" altLang="zh-CN" sz="2000" dirty="0">
                <a:cs typeface="Courier New" pitchFamily="49" charset="0"/>
              </a:rPr>
              <a:t>&lt;</a:t>
            </a:r>
            <a:r>
              <a:rPr lang="en-US" altLang="zh-CN" sz="2000" dirty="0" err="1">
                <a:cs typeface="Courier New" pitchFamily="49" charset="0"/>
              </a:rPr>
              <a:t>MemberDec</a:t>
            </a:r>
            <a:r>
              <a:rPr lang="en-US" altLang="zh-CN" sz="2000" dirty="0">
                <a:cs typeface="Courier New" pitchFamily="49" charset="0"/>
              </a:rPr>
              <a:t>&gt;</a:t>
            </a:r>
            <a:r>
              <a:rPr lang="en-US" altLang="zh-CN" sz="2000" dirty="0">
                <a:solidFill>
                  <a:srgbClr val="009900"/>
                </a:solidFill>
                <a:cs typeface="Courier New" pitchFamily="49" charset="0"/>
              </a:rPr>
              <a:t>;</a:t>
            </a:r>
            <a:r>
              <a:rPr lang="en-US" altLang="zh-CN" sz="2000" dirty="0">
                <a:cs typeface="Courier New" pitchFamily="49" charset="0"/>
              </a:rPr>
              <a:t> | </a:t>
            </a:r>
            <a:r>
              <a:rPr lang="el-GR" altLang="zh-CN" sz="2000" dirty="0">
                <a:cs typeface="Courier New" pitchFamily="49" charset="0"/>
              </a:rPr>
              <a:t>ε</a:t>
            </a:r>
            <a:endParaRPr lang="en-US" altLang="zh-CN" sz="2000" dirty="0">
              <a:cs typeface="Courier New" pitchFamily="49" charset="0"/>
            </a:endParaRPr>
          </a:p>
          <a:p>
            <a:pPr eaLnBrk="1" hangingPunct="1">
              <a:buFont typeface="Webdings" pitchFamily="18" charset="2"/>
              <a:buNone/>
            </a:pPr>
            <a:r>
              <a:rPr lang="en-US" altLang="zh-CN" sz="2000" dirty="0">
                <a:cs typeface="Courier New" pitchFamily="49" charset="0"/>
              </a:rPr>
              <a:t>&lt;</a:t>
            </a:r>
            <a:r>
              <a:rPr lang="en-US" altLang="zh-CN" sz="2000" dirty="0" err="1">
                <a:cs typeface="Courier New" pitchFamily="49" charset="0"/>
              </a:rPr>
              <a:t>PrivatePart</a:t>
            </a:r>
            <a:r>
              <a:rPr lang="en-US" altLang="zh-CN" sz="2000" dirty="0">
                <a:cs typeface="Courier New" pitchFamily="49" charset="0"/>
              </a:rPr>
              <a:t> &gt; → </a:t>
            </a:r>
            <a:r>
              <a:rPr lang="en-US" altLang="zh-CN" sz="2000" dirty="0">
                <a:solidFill>
                  <a:srgbClr val="009900"/>
                </a:solidFill>
                <a:cs typeface="Courier New" pitchFamily="49" charset="0"/>
              </a:rPr>
              <a:t>private</a:t>
            </a:r>
            <a:r>
              <a:rPr lang="en-US" altLang="zh-CN" sz="2000" dirty="0">
                <a:cs typeface="Courier New" pitchFamily="49" charset="0"/>
              </a:rPr>
              <a:t> &lt;</a:t>
            </a:r>
            <a:r>
              <a:rPr lang="en-US" altLang="zh-CN" sz="2000" dirty="0" err="1">
                <a:cs typeface="Courier New" pitchFamily="49" charset="0"/>
              </a:rPr>
              <a:t>MemberDec</a:t>
            </a:r>
            <a:r>
              <a:rPr lang="en-US" altLang="zh-CN" sz="2000" dirty="0">
                <a:cs typeface="Courier New" pitchFamily="49" charset="0"/>
              </a:rPr>
              <a:t>&gt;</a:t>
            </a:r>
            <a:r>
              <a:rPr lang="en-US" altLang="zh-CN" sz="2000" dirty="0">
                <a:solidFill>
                  <a:srgbClr val="009900"/>
                </a:solidFill>
                <a:cs typeface="Courier New" pitchFamily="49" charset="0"/>
              </a:rPr>
              <a:t>;</a:t>
            </a:r>
            <a:r>
              <a:rPr lang="en-US" altLang="zh-CN" sz="2000" dirty="0">
                <a:cs typeface="Courier New" pitchFamily="49" charset="0"/>
              </a:rPr>
              <a:t> | </a:t>
            </a:r>
            <a:r>
              <a:rPr lang="el-GR" altLang="zh-CN" sz="2000" dirty="0">
                <a:cs typeface="Courier New" pitchFamily="49" charset="0"/>
              </a:rPr>
              <a:t>ε</a:t>
            </a:r>
            <a:endParaRPr lang="en-US" altLang="zh-CN" sz="2000" dirty="0">
              <a:cs typeface="Courier New" pitchFamily="49" charset="0"/>
            </a:endParaRPr>
          </a:p>
          <a:p>
            <a:pPr eaLnBrk="1" hangingPunct="1">
              <a:buFont typeface="Webdings" pitchFamily="18" charset="2"/>
              <a:buNone/>
            </a:pPr>
            <a:r>
              <a:rPr lang="en-US" altLang="zh-CN" sz="2000" dirty="0">
                <a:cs typeface="Courier New" pitchFamily="49" charset="0"/>
              </a:rPr>
              <a:t>&lt;</a:t>
            </a:r>
            <a:r>
              <a:rPr lang="en-US" altLang="zh-CN" sz="2000" dirty="0" err="1">
                <a:cs typeface="Courier New" pitchFamily="49" charset="0"/>
              </a:rPr>
              <a:t>MemberDec</a:t>
            </a:r>
            <a:r>
              <a:rPr lang="en-US" altLang="zh-CN" sz="2000" dirty="0">
                <a:cs typeface="Courier New" pitchFamily="49" charset="0"/>
              </a:rPr>
              <a:t>&gt;	   → &lt;</a:t>
            </a:r>
            <a:r>
              <a:rPr lang="en-US" altLang="zh-CN" sz="2000" dirty="0" err="1">
                <a:cs typeface="Courier New" pitchFamily="49" charset="0"/>
              </a:rPr>
              <a:t>VarDecList</a:t>
            </a:r>
            <a:r>
              <a:rPr lang="en-US" altLang="zh-CN" sz="2000" dirty="0">
                <a:cs typeface="Courier New" pitchFamily="49" charset="0"/>
              </a:rPr>
              <a:t>&gt; &lt;</a:t>
            </a:r>
            <a:r>
              <a:rPr lang="en-US" altLang="zh-CN" sz="2000" dirty="0" err="1">
                <a:cs typeface="Courier New" pitchFamily="49" charset="0"/>
              </a:rPr>
              <a:t>MethodDecList</a:t>
            </a:r>
            <a:r>
              <a:rPr lang="en-US" altLang="zh-CN" sz="2000" dirty="0">
                <a:cs typeface="Courier New" pitchFamily="49" charset="0"/>
              </a:rPr>
              <a:t>&gt;</a:t>
            </a:r>
          </a:p>
          <a:p>
            <a:pPr eaLnBrk="1" hangingPunct="1">
              <a:buFont typeface="Webdings" pitchFamily="18" charset="2"/>
              <a:buNone/>
            </a:pPr>
            <a:r>
              <a:rPr lang="en-US" altLang="zh-CN" sz="2000" dirty="0">
                <a:cs typeface="Courier New" pitchFamily="49" charset="0"/>
              </a:rPr>
              <a:t>&lt;</a:t>
            </a:r>
            <a:r>
              <a:rPr lang="en-US" altLang="zh-CN" sz="2000" dirty="0" err="1">
                <a:cs typeface="Courier New" pitchFamily="49" charset="0"/>
              </a:rPr>
              <a:t>VarDecList</a:t>
            </a:r>
            <a:r>
              <a:rPr lang="en-US" altLang="zh-CN" sz="2000" dirty="0">
                <a:cs typeface="Courier New" pitchFamily="49" charset="0"/>
              </a:rPr>
              <a:t>&gt;   → &lt;VarDec</a:t>
            </a:r>
            <a:r>
              <a:rPr lang="en-US" altLang="zh-CN" sz="2000" baseline="30000" dirty="0">
                <a:cs typeface="Courier New" pitchFamily="49" charset="0"/>
              </a:rPr>
              <a:t>1</a:t>
            </a:r>
            <a:r>
              <a:rPr lang="en-US" altLang="zh-CN" sz="2000" dirty="0">
                <a:cs typeface="Courier New" pitchFamily="49" charset="0"/>
              </a:rPr>
              <a:t>&gt;</a:t>
            </a:r>
            <a:r>
              <a:rPr lang="en-US" altLang="zh-CN" sz="2000" dirty="0">
                <a:solidFill>
                  <a:srgbClr val="009900"/>
                </a:solidFill>
                <a:cs typeface="Courier New" pitchFamily="49" charset="0"/>
              </a:rPr>
              <a:t>;</a:t>
            </a:r>
            <a:r>
              <a:rPr lang="en-US" altLang="zh-CN" sz="2000" dirty="0">
                <a:cs typeface="Courier New" pitchFamily="49" charset="0"/>
              </a:rPr>
              <a:t> … </a:t>
            </a:r>
            <a:r>
              <a:rPr lang="en-US" altLang="zh-CN" sz="2000" dirty="0">
                <a:solidFill>
                  <a:srgbClr val="009900"/>
                </a:solidFill>
                <a:cs typeface="Courier New" pitchFamily="49" charset="0"/>
              </a:rPr>
              <a:t>;</a:t>
            </a:r>
            <a:r>
              <a:rPr lang="en-US" altLang="zh-CN" sz="2000" dirty="0">
                <a:cs typeface="Courier New" pitchFamily="49" charset="0"/>
              </a:rPr>
              <a:t> &lt;</a:t>
            </a:r>
            <a:r>
              <a:rPr lang="en-US" altLang="zh-CN" sz="2000" dirty="0" err="1">
                <a:cs typeface="Courier New" pitchFamily="49" charset="0"/>
              </a:rPr>
              <a:t>VarDec</a:t>
            </a:r>
            <a:r>
              <a:rPr lang="en-US" altLang="zh-CN" sz="2000" baseline="30000" dirty="0" err="1">
                <a:cs typeface="Courier New" pitchFamily="49" charset="0"/>
              </a:rPr>
              <a:t>k</a:t>
            </a:r>
            <a:r>
              <a:rPr lang="en-US" altLang="zh-CN" sz="2000" dirty="0">
                <a:cs typeface="Courier New" pitchFamily="49" charset="0"/>
              </a:rPr>
              <a:t>&gt;</a:t>
            </a:r>
          </a:p>
          <a:p>
            <a:pPr eaLnBrk="1" hangingPunct="1">
              <a:buFont typeface="Webdings" pitchFamily="18" charset="2"/>
              <a:buNone/>
            </a:pPr>
            <a:r>
              <a:rPr lang="en-US" altLang="zh-CN" sz="2000" dirty="0">
                <a:cs typeface="Courier New" pitchFamily="49" charset="0"/>
              </a:rPr>
              <a:t>&lt;</a:t>
            </a:r>
            <a:r>
              <a:rPr lang="en-US" altLang="zh-CN" sz="2000" dirty="0" err="1">
                <a:cs typeface="Courier New" pitchFamily="49" charset="0"/>
              </a:rPr>
              <a:t>MethodDecList</a:t>
            </a:r>
            <a:r>
              <a:rPr lang="en-US" altLang="zh-CN" sz="2000" dirty="0">
                <a:cs typeface="Courier New" pitchFamily="49" charset="0"/>
              </a:rPr>
              <a:t>&gt;→ &lt;MethodDec</a:t>
            </a:r>
            <a:r>
              <a:rPr lang="en-US" altLang="zh-CN" sz="2000" baseline="30000" dirty="0">
                <a:cs typeface="Courier New" pitchFamily="49" charset="0"/>
              </a:rPr>
              <a:t>1</a:t>
            </a:r>
            <a:r>
              <a:rPr lang="en-US" altLang="zh-CN" sz="2000" dirty="0">
                <a:cs typeface="Courier New" pitchFamily="49" charset="0"/>
              </a:rPr>
              <a:t>&gt;</a:t>
            </a:r>
            <a:r>
              <a:rPr lang="en-US" altLang="zh-CN" sz="2000" dirty="0">
                <a:solidFill>
                  <a:srgbClr val="009900"/>
                </a:solidFill>
                <a:cs typeface="Courier New" pitchFamily="49" charset="0"/>
              </a:rPr>
              <a:t>;</a:t>
            </a:r>
            <a:r>
              <a:rPr lang="en-US" altLang="zh-CN" sz="2000" dirty="0">
                <a:cs typeface="Courier New" pitchFamily="49" charset="0"/>
              </a:rPr>
              <a:t> … </a:t>
            </a:r>
            <a:r>
              <a:rPr lang="en-US" altLang="zh-CN" sz="2000" dirty="0">
                <a:solidFill>
                  <a:srgbClr val="009900"/>
                </a:solidFill>
                <a:cs typeface="Courier New" pitchFamily="49" charset="0"/>
              </a:rPr>
              <a:t>;</a:t>
            </a:r>
            <a:r>
              <a:rPr lang="en-US" altLang="zh-CN" sz="2000" dirty="0">
                <a:cs typeface="Courier New" pitchFamily="49" charset="0"/>
              </a:rPr>
              <a:t> &lt;</a:t>
            </a:r>
            <a:r>
              <a:rPr lang="en-US" altLang="zh-CN" sz="2000" dirty="0" err="1">
                <a:cs typeface="Courier New" pitchFamily="49" charset="0"/>
              </a:rPr>
              <a:t>MethodDec</a:t>
            </a:r>
            <a:r>
              <a:rPr lang="en-US" altLang="zh-CN" sz="2000" baseline="30000" dirty="0" err="1">
                <a:cs typeface="Courier New" pitchFamily="49" charset="0"/>
              </a:rPr>
              <a:t>k</a:t>
            </a:r>
            <a:r>
              <a:rPr lang="en-US" altLang="zh-CN" sz="2000" dirty="0">
                <a:cs typeface="Courier New" pitchFamily="49" charset="0"/>
              </a:rPr>
              <a:t>&gt;</a:t>
            </a:r>
            <a:endParaRPr lang="en-US" altLang="zh-CN" dirty="0"/>
          </a:p>
        </p:txBody>
      </p:sp>
      <p:sp>
        <p:nvSpPr>
          <p:cNvPr id="8"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9" name="灯片编号占位符 5"/>
          <p:cNvSpPr>
            <a:spLocks noGrp="1"/>
          </p:cNvSpPr>
          <p:nvPr>
            <p:ph type="sldNum" sz="quarter" idx="12"/>
          </p:nvPr>
        </p:nvSpPr>
        <p:spPr/>
        <p:txBody>
          <a:bodyPr/>
          <a:lstStyle/>
          <a:p>
            <a:pPr>
              <a:defRPr/>
            </a:pPr>
            <a:fld id="{13A59C68-6E3B-4516-BBE8-E6F3109AF490}" type="slidenum">
              <a:rPr lang="en-US" altLang="zh-CN"/>
              <a:pPr>
                <a:defRPr/>
              </a:pPr>
              <a:t>4</a:t>
            </a:fld>
            <a:endParaRPr lang="en-US" altLang="zh-CN"/>
          </a:p>
        </p:txBody>
      </p:sp>
      <p:sp>
        <p:nvSpPr>
          <p:cNvPr id="14341" name="Rectangle 8"/>
          <p:cNvSpPr>
            <a:spLocks noChangeArrowheads="1"/>
          </p:cNvSpPr>
          <p:nvPr/>
        </p:nvSpPr>
        <p:spPr bwMode="auto">
          <a:xfrm>
            <a:off x="6096000" y="2159000"/>
            <a:ext cx="3048000" cy="1125538"/>
          </a:xfrm>
          <a:prstGeom prst="rect">
            <a:avLst/>
          </a:prstGeom>
          <a:solidFill>
            <a:srgbClr val="CCFFCC">
              <a:alpha val="50195"/>
            </a:srgbClr>
          </a:solidFill>
          <a:ln w="19050">
            <a:solidFill>
              <a:srgbClr val="008000"/>
            </a:solidFill>
            <a:miter lim="800000"/>
            <a:headEnd/>
            <a:tailEnd/>
          </a:ln>
        </p:spPr>
        <p:txBody>
          <a:bodyPr/>
          <a:lstStyle/>
          <a:p>
            <a:pPr algn="l">
              <a:spcBef>
                <a:spcPct val="20000"/>
              </a:spcBef>
              <a:buClr>
                <a:srgbClr val="FF9900"/>
              </a:buClr>
              <a:buSzPct val="80000"/>
              <a:buFont typeface="Webdings" pitchFamily="18" charset="2"/>
              <a:buNone/>
            </a:pPr>
            <a:r>
              <a:rPr lang="en-US" altLang="zh-CN">
                <a:latin typeface="Courier New" panose="02070309020205020404" pitchFamily="49" charset="0"/>
                <a:cs typeface="Courier New" panose="02070309020205020404" pitchFamily="49" charset="0"/>
              </a:rPr>
              <a:t>private </a:t>
            </a:r>
          </a:p>
          <a:p>
            <a:pPr algn="l">
              <a:spcBef>
                <a:spcPct val="20000"/>
              </a:spcBef>
              <a:buClr>
                <a:srgbClr val="FF9900"/>
              </a:buClr>
              <a:buSzPct val="80000"/>
              <a:buFont typeface="Webdings" pitchFamily="18" charset="2"/>
              <a:buNone/>
            </a:pPr>
            <a:r>
              <a:rPr lang="zh-CN" altLang="en-US">
                <a:latin typeface="Courier New" panose="02070309020205020404" pitchFamily="49" charset="0"/>
                <a:cs typeface="Courier New" panose="02070309020205020404" pitchFamily="49" charset="0"/>
              </a:rPr>
              <a:t>成员变量声明</a:t>
            </a:r>
          </a:p>
          <a:p>
            <a:pPr algn="l">
              <a:spcBef>
                <a:spcPct val="20000"/>
              </a:spcBef>
              <a:buClr>
                <a:srgbClr val="FF9900"/>
              </a:buClr>
              <a:buSzPct val="80000"/>
              <a:buFont typeface="Webdings" pitchFamily="18" charset="2"/>
              <a:buNone/>
            </a:pPr>
            <a:r>
              <a:rPr lang="zh-CN" altLang="en-US">
                <a:latin typeface="Courier New" panose="02070309020205020404" pitchFamily="49" charset="0"/>
                <a:cs typeface="Courier New" panose="02070309020205020404" pitchFamily="49" charset="0"/>
              </a:rPr>
              <a:t>成员函数声明</a:t>
            </a:r>
          </a:p>
        </p:txBody>
      </p:sp>
      <p:sp>
        <p:nvSpPr>
          <p:cNvPr id="14342" name="Rectangle 7"/>
          <p:cNvSpPr>
            <a:spLocks noChangeArrowheads="1"/>
          </p:cNvSpPr>
          <p:nvPr/>
        </p:nvSpPr>
        <p:spPr bwMode="auto">
          <a:xfrm>
            <a:off x="6096000" y="990600"/>
            <a:ext cx="3048000" cy="1125538"/>
          </a:xfrm>
          <a:prstGeom prst="rect">
            <a:avLst/>
          </a:prstGeom>
          <a:solidFill>
            <a:srgbClr val="CCFFCC">
              <a:alpha val="50195"/>
            </a:srgbClr>
          </a:solidFill>
          <a:ln w="19050">
            <a:solidFill>
              <a:srgbClr val="008000"/>
            </a:solidFill>
            <a:miter lim="800000"/>
            <a:headEnd/>
            <a:tailEnd/>
          </a:ln>
        </p:spPr>
        <p:txBody>
          <a:bodyPr/>
          <a:lstStyle/>
          <a:p>
            <a:pPr algn="l">
              <a:spcBef>
                <a:spcPct val="20000"/>
              </a:spcBef>
              <a:buClr>
                <a:srgbClr val="FF9900"/>
              </a:buClr>
              <a:buSzPct val="80000"/>
              <a:buFont typeface="Webdings" pitchFamily="18" charset="2"/>
              <a:buNone/>
            </a:pPr>
            <a:r>
              <a:rPr lang="en-US" altLang="zh-CN">
                <a:latin typeface="Courier New" panose="02070309020205020404" pitchFamily="49" charset="0"/>
                <a:cs typeface="Courier New" panose="02070309020205020404" pitchFamily="49" charset="0"/>
              </a:rPr>
              <a:t>public </a:t>
            </a:r>
          </a:p>
          <a:p>
            <a:pPr algn="l">
              <a:spcBef>
                <a:spcPct val="20000"/>
              </a:spcBef>
              <a:buClr>
                <a:srgbClr val="FF9900"/>
              </a:buClr>
              <a:buSzPct val="80000"/>
              <a:buFont typeface="Webdings" pitchFamily="18" charset="2"/>
              <a:buNone/>
            </a:pPr>
            <a:r>
              <a:rPr lang="zh-CN" altLang="en-US">
                <a:latin typeface="Courier New" panose="02070309020205020404" pitchFamily="49" charset="0"/>
                <a:cs typeface="Courier New" panose="02070309020205020404" pitchFamily="49" charset="0"/>
              </a:rPr>
              <a:t>成员变量声明</a:t>
            </a:r>
          </a:p>
          <a:p>
            <a:pPr algn="l">
              <a:spcBef>
                <a:spcPct val="20000"/>
              </a:spcBef>
              <a:buClr>
                <a:srgbClr val="FF9900"/>
              </a:buClr>
              <a:buSzPct val="80000"/>
              <a:buFont typeface="Webdings" pitchFamily="18" charset="2"/>
              <a:buNone/>
            </a:pPr>
            <a:r>
              <a:rPr lang="zh-CN" altLang="en-US">
                <a:latin typeface="Courier New" panose="02070309020205020404" pitchFamily="49" charset="0"/>
                <a:cs typeface="Courier New" panose="02070309020205020404" pitchFamily="49" charset="0"/>
              </a:rPr>
              <a:t>成员函数声明</a:t>
            </a:r>
          </a:p>
        </p:txBody>
      </p:sp>
      <p:sp>
        <p:nvSpPr>
          <p:cNvPr id="14343" name="Rectangle 6"/>
          <p:cNvSpPr>
            <a:spLocks noChangeArrowheads="1"/>
          </p:cNvSpPr>
          <p:nvPr/>
        </p:nvSpPr>
        <p:spPr bwMode="auto">
          <a:xfrm>
            <a:off x="6096000" y="552450"/>
            <a:ext cx="3048000" cy="395288"/>
          </a:xfrm>
          <a:prstGeom prst="rect">
            <a:avLst/>
          </a:prstGeom>
          <a:solidFill>
            <a:srgbClr val="CCFFCC">
              <a:alpha val="50195"/>
            </a:srgbClr>
          </a:solidFill>
          <a:ln w="19050">
            <a:solidFill>
              <a:srgbClr val="008000"/>
            </a:solidFill>
            <a:miter lim="800000"/>
            <a:headEnd/>
            <a:tailEnd/>
          </a:ln>
        </p:spPr>
        <p:txBody>
          <a:bodyPr/>
          <a:lstStyle/>
          <a:p>
            <a:pPr algn="l">
              <a:spcBef>
                <a:spcPct val="20000"/>
              </a:spcBef>
              <a:buClr>
                <a:srgbClr val="FF9900"/>
              </a:buClr>
              <a:buSzPct val="80000"/>
              <a:buFont typeface="Webdings" pitchFamily="18" charset="2"/>
              <a:buNone/>
            </a:pPr>
            <a:r>
              <a:rPr lang="en-US" altLang="zh-CN">
                <a:latin typeface="Courier New" panose="02070309020205020404" pitchFamily="49" charset="0"/>
                <a:cs typeface="Courier New" panose="02070309020205020404" pitchFamily="49" charset="0"/>
              </a:rPr>
              <a:t>extend A</a:t>
            </a:r>
          </a:p>
        </p:txBody>
      </p:sp>
      <p:sp>
        <p:nvSpPr>
          <p:cNvPr id="14344" name="Rectangle 5"/>
          <p:cNvSpPr>
            <a:spLocks noChangeArrowheads="1"/>
          </p:cNvSpPr>
          <p:nvPr/>
        </p:nvSpPr>
        <p:spPr bwMode="auto">
          <a:xfrm>
            <a:off x="6096000" y="115888"/>
            <a:ext cx="3048000" cy="395287"/>
          </a:xfrm>
          <a:prstGeom prst="rect">
            <a:avLst/>
          </a:prstGeom>
          <a:solidFill>
            <a:srgbClr val="CCFFCC">
              <a:alpha val="50195"/>
            </a:srgbClr>
          </a:solidFill>
          <a:ln w="19050">
            <a:solidFill>
              <a:srgbClr val="008000"/>
            </a:solidFill>
            <a:miter lim="800000"/>
            <a:headEnd/>
            <a:tailEnd/>
          </a:ln>
        </p:spPr>
        <p:txBody>
          <a:bodyPr/>
          <a:lstStyle/>
          <a:p>
            <a:pPr algn="l">
              <a:spcBef>
                <a:spcPct val="20000"/>
              </a:spcBef>
              <a:buClr>
                <a:srgbClr val="FF9900"/>
              </a:buClr>
              <a:buSzPct val="80000"/>
              <a:buFont typeface="Webdings" pitchFamily="18" charset="2"/>
              <a:buNone/>
            </a:pPr>
            <a:r>
              <a:rPr lang="en-US" altLang="zh-CN">
                <a:latin typeface="Courier New" panose="02070309020205020404" pitchFamily="49" charset="0"/>
                <a:cs typeface="Courier New" panose="02070309020205020404" pitchFamily="49" charset="0"/>
              </a:rPr>
              <a:t>class B</a:t>
            </a:r>
          </a:p>
        </p:txBody>
      </p:sp>
    </p:spTree>
    <p:extLst>
      <p:ext uri="{BB962C8B-B14F-4D97-AF65-F5344CB8AC3E}">
        <p14:creationId xmlns:p14="http://schemas.microsoft.com/office/powerpoint/2010/main" val="122133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endParaRPr lang="zh-CN" altLang="zh-CN"/>
          </a:p>
        </p:txBody>
      </p:sp>
      <p:sp>
        <p:nvSpPr>
          <p:cNvPr id="15365" name="Rectangle 3"/>
          <p:cNvSpPr>
            <a:spLocks noGrp="1" noChangeArrowheads="1"/>
          </p:cNvSpPr>
          <p:nvPr>
            <p:ph idx="1"/>
          </p:nvPr>
        </p:nvSpPr>
        <p:spPr/>
        <p:txBody>
          <a:bodyPr>
            <a:normAutofit lnSpcReduction="10000"/>
          </a:bodyPr>
          <a:lstStyle/>
          <a:p>
            <a:pPr eaLnBrk="1" hangingPunct="1"/>
            <a:r>
              <a:rPr lang="zh-CN" altLang="en-US"/>
              <a:t>类型</a:t>
            </a:r>
          </a:p>
          <a:p>
            <a:pPr eaLnBrk="1" hangingPunct="1">
              <a:buFont typeface="Webdings" pitchFamily="18" charset="2"/>
              <a:buNone/>
            </a:pPr>
            <a:r>
              <a:rPr lang="en-US" altLang="zh-CN" sz="2000"/>
              <a:t>&lt;ty&gt; </a:t>
            </a:r>
            <a:r>
              <a:rPr lang="en-US" altLang="zh-CN" sz="2000">
                <a:cs typeface="Courier New" pitchFamily="49" charset="0"/>
              </a:rPr>
              <a:t>→ </a:t>
            </a:r>
            <a:r>
              <a:rPr lang="en-US" altLang="zh-CN" sz="2000">
                <a:solidFill>
                  <a:srgbClr val="009900"/>
                </a:solidFill>
                <a:cs typeface="Courier New" pitchFamily="49" charset="0"/>
              </a:rPr>
              <a:t>integer</a:t>
            </a:r>
            <a:r>
              <a:rPr lang="en-US" altLang="zh-CN" sz="2000">
                <a:cs typeface="Courier New" pitchFamily="49" charset="0"/>
              </a:rPr>
              <a:t> | </a:t>
            </a:r>
            <a:r>
              <a:rPr lang="en-US" altLang="zh-CN" sz="2000">
                <a:solidFill>
                  <a:srgbClr val="009900"/>
                </a:solidFill>
                <a:cs typeface="Courier New" pitchFamily="49" charset="0"/>
              </a:rPr>
              <a:t>real</a:t>
            </a:r>
            <a:r>
              <a:rPr lang="en-US" altLang="zh-CN" sz="2000">
                <a:cs typeface="Courier New" pitchFamily="49" charset="0"/>
              </a:rPr>
              <a:t> | </a:t>
            </a:r>
            <a:r>
              <a:rPr lang="en-US" altLang="zh-CN" sz="2000">
                <a:solidFill>
                  <a:srgbClr val="009900"/>
                </a:solidFill>
                <a:cs typeface="Courier New" pitchFamily="49" charset="0"/>
              </a:rPr>
              <a:t>boolean</a:t>
            </a:r>
            <a:r>
              <a:rPr lang="en-US" altLang="zh-CN" sz="2000">
                <a:cs typeface="Courier New" pitchFamily="49" charset="0"/>
              </a:rPr>
              <a:t> | </a:t>
            </a:r>
            <a:r>
              <a:rPr lang="en-US" altLang="zh-CN" sz="2000">
                <a:solidFill>
                  <a:srgbClr val="009900"/>
                </a:solidFill>
                <a:cs typeface="Courier New" pitchFamily="49" charset="0"/>
              </a:rPr>
              <a:t>void</a:t>
            </a:r>
            <a:r>
              <a:rPr lang="en-US" altLang="zh-CN" sz="2000">
                <a:cs typeface="Courier New" pitchFamily="49" charset="0"/>
              </a:rPr>
              <a:t> | </a:t>
            </a:r>
            <a:r>
              <a:rPr lang="en-US" altLang="zh-CN" sz="2000">
                <a:solidFill>
                  <a:srgbClr val="009900"/>
                </a:solidFill>
                <a:cs typeface="Courier New" pitchFamily="49" charset="0"/>
              </a:rPr>
              <a:t>classname</a:t>
            </a:r>
            <a:endParaRPr lang="el-GR" altLang="zh-CN" sz="2000">
              <a:solidFill>
                <a:srgbClr val="009900"/>
              </a:solidFill>
              <a:cs typeface="Courier New" pitchFamily="49" charset="0"/>
            </a:endParaRPr>
          </a:p>
          <a:p>
            <a:pPr eaLnBrk="1" hangingPunct="1">
              <a:spcBef>
                <a:spcPct val="50000"/>
              </a:spcBef>
            </a:pPr>
            <a:r>
              <a:rPr lang="zh-CN" altLang="en-US"/>
              <a:t>变量声明</a:t>
            </a:r>
          </a:p>
          <a:p>
            <a:pPr eaLnBrk="1" hangingPunct="1">
              <a:buFont typeface="Webdings" pitchFamily="18" charset="2"/>
              <a:buNone/>
            </a:pPr>
            <a:r>
              <a:rPr lang="en-US" altLang="zh-CN" sz="2000"/>
              <a:t>&lt;VarDec&gt; </a:t>
            </a:r>
            <a:r>
              <a:rPr lang="en-US" altLang="zh-CN" sz="2000">
                <a:cs typeface="Courier New" pitchFamily="49" charset="0"/>
              </a:rPr>
              <a:t>→ var &lt;IdList&gt; </a:t>
            </a:r>
            <a:r>
              <a:rPr lang="en-US" altLang="zh-CN" sz="2000">
                <a:solidFill>
                  <a:srgbClr val="0033CC"/>
                </a:solidFill>
                <a:cs typeface="Courier New" pitchFamily="49" charset="0"/>
              </a:rPr>
              <a:t>:</a:t>
            </a:r>
            <a:r>
              <a:rPr lang="en-US" altLang="zh-CN" sz="2000">
                <a:cs typeface="Courier New" pitchFamily="49" charset="0"/>
              </a:rPr>
              <a:t> &lt;ty&gt;</a:t>
            </a:r>
          </a:p>
          <a:p>
            <a:pPr eaLnBrk="1" hangingPunct="1">
              <a:spcBef>
                <a:spcPct val="50000"/>
              </a:spcBef>
            </a:pPr>
            <a:r>
              <a:rPr lang="zh-CN" altLang="en-US"/>
              <a:t>函数声明和方法声明</a:t>
            </a:r>
          </a:p>
          <a:p>
            <a:pPr eaLnBrk="1" hangingPunct="1">
              <a:buFont typeface="Webdings" pitchFamily="18" charset="2"/>
              <a:buNone/>
            </a:pPr>
            <a:r>
              <a:rPr lang="en-US" altLang="zh-CN" sz="2000"/>
              <a:t>&lt;FuncDec&gt; </a:t>
            </a:r>
            <a:r>
              <a:rPr lang="en-US" altLang="zh-CN" sz="2000">
                <a:cs typeface="Courier New" pitchFamily="49" charset="0"/>
              </a:rPr>
              <a:t>→ </a:t>
            </a:r>
            <a:r>
              <a:rPr lang="en-US" altLang="zh-CN" sz="2000">
                <a:solidFill>
                  <a:srgbClr val="009900"/>
                </a:solidFill>
                <a:cs typeface="Courier New" pitchFamily="49" charset="0"/>
              </a:rPr>
              <a:t>function</a:t>
            </a:r>
            <a:r>
              <a:rPr lang="en-US" altLang="zh-CN" sz="2000">
                <a:cs typeface="Courier New" pitchFamily="49" charset="0"/>
              </a:rPr>
              <a:t> </a:t>
            </a:r>
            <a:r>
              <a:rPr lang="en-US" altLang="zh-CN" sz="2000">
                <a:solidFill>
                  <a:srgbClr val="0033CC"/>
                </a:solidFill>
                <a:cs typeface="Courier New" pitchFamily="49" charset="0"/>
              </a:rPr>
              <a:t>id</a:t>
            </a:r>
            <a:r>
              <a:rPr lang="en-US" altLang="zh-CN" sz="2000">
                <a:cs typeface="Courier New" pitchFamily="49" charset="0"/>
              </a:rPr>
              <a:t> (&lt;ParamDecList&gt;)</a:t>
            </a:r>
            <a:r>
              <a:rPr lang="en-US" altLang="zh-CN" sz="2000">
                <a:solidFill>
                  <a:srgbClr val="009900"/>
                </a:solidFill>
                <a:cs typeface="Courier New" pitchFamily="49" charset="0"/>
              </a:rPr>
              <a:t>:</a:t>
            </a:r>
            <a:r>
              <a:rPr lang="en-US" altLang="zh-CN" sz="2000">
                <a:cs typeface="Courier New" pitchFamily="49" charset="0"/>
              </a:rPr>
              <a:t>&lt;ty&gt; &lt;Block&gt;</a:t>
            </a:r>
          </a:p>
          <a:p>
            <a:pPr eaLnBrk="1" hangingPunct="1">
              <a:buFont typeface="Webdings" pitchFamily="18" charset="2"/>
              <a:buNone/>
            </a:pPr>
            <a:r>
              <a:rPr lang="en-US" altLang="zh-CN" sz="2000">
                <a:cs typeface="Courier New" pitchFamily="49" charset="0"/>
              </a:rPr>
              <a:t>&lt;MethodDec&gt; →</a:t>
            </a:r>
            <a:r>
              <a:rPr lang="en-US" altLang="zh-CN" sz="2000">
                <a:solidFill>
                  <a:srgbClr val="009900"/>
                </a:solidFill>
                <a:cs typeface="Courier New" pitchFamily="49" charset="0"/>
              </a:rPr>
              <a:t>method</a:t>
            </a:r>
            <a:r>
              <a:rPr lang="en-US" altLang="zh-CN" sz="2000">
                <a:cs typeface="Courier New" pitchFamily="49" charset="0"/>
              </a:rPr>
              <a:t> </a:t>
            </a:r>
            <a:r>
              <a:rPr lang="en-US" altLang="zh-CN" sz="2000">
                <a:solidFill>
                  <a:srgbClr val="0033CC"/>
                </a:solidFill>
                <a:cs typeface="Courier New" pitchFamily="49" charset="0"/>
              </a:rPr>
              <a:t>id</a:t>
            </a:r>
            <a:r>
              <a:rPr lang="en-US" altLang="zh-CN" sz="2000">
                <a:cs typeface="Courier New" pitchFamily="49" charset="0"/>
              </a:rPr>
              <a:t> (&lt;ParamDecList&gt;)</a:t>
            </a:r>
            <a:r>
              <a:rPr lang="en-US" altLang="zh-CN" sz="2000">
                <a:solidFill>
                  <a:srgbClr val="009900"/>
                </a:solidFill>
                <a:cs typeface="Courier New" pitchFamily="49" charset="0"/>
              </a:rPr>
              <a:t>:</a:t>
            </a:r>
            <a:r>
              <a:rPr lang="en-US" altLang="zh-CN" sz="2000">
                <a:cs typeface="Courier New" pitchFamily="49" charset="0"/>
              </a:rPr>
              <a:t>&lt;ty&gt; &lt;Block&gt;</a:t>
            </a:r>
          </a:p>
          <a:p>
            <a:pPr eaLnBrk="1" hangingPunct="1">
              <a:buFont typeface="Webdings" pitchFamily="18" charset="2"/>
              <a:buNone/>
            </a:pPr>
            <a:r>
              <a:rPr lang="en-US" altLang="zh-CN" sz="2000">
                <a:cs typeface="Courier New" pitchFamily="49" charset="0"/>
              </a:rPr>
              <a:t>&lt;ParamDecList&gt; →&lt;ParamDec</a:t>
            </a:r>
            <a:r>
              <a:rPr lang="en-US" altLang="zh-CN" sz="2000" baseline="30000">
                <a:cs typeface="Courier New" pitchFamily="49" charset="0"/>
              </a:rPr>
              <a:t>1</a:t>
            </a:r>
            <a:r>
              <a:rPr lang="en-US" altLang="zh-CN" sz="2000">
                <a:cs typeface="Courier New" pitchFamily="49" charset="0"/>
              </a:rPr>
              <a:t>&gt;,…&lt;ParamDec</a:t>
            </a:r>
            <a:r>
              <a:rPr lang="en-US" altLang="zh-CN" sz="2000" baseline="30000">
                <a:cs typeface="Courier New" pitchFamily="49" charset="0"/>
              </a:rPr>
              <a:t>k</a:t>
            </a:r>
            <a:r>
              <a:rPr lang="en-US" altLang="zh-CN" sz="2000">
                <a:cs typeface="Courier New" pitchFamily="49" charset="0"/>
              </a:rPr>
              <a:t>&gt;</a:t>
            </a:r>
          </a:p>
          <a:p>
            <a:pPr eaLnBrk="1" hangingPunct="1">
              <a:buFont typeface="Webdings" pitchFamily="18" charset="2"/>
              <a:buNone/>
            </a:pPr>
            <a:r>
              <a:rPr lang="en-US" altLang="zh-CN" sz="2000">
                <a:cs typeface="Courier New" pitchFamily="49" charset="0"/>
              </a:rPr>
              <a:t>&lt;ParamDec&gt; →</a:t>
            </a:r>
            <a:r>
              <a:rPr lang="en-US" altLang="zh-CN" sz="2000">
                <a:solidFill>
                  <a:srgbClr val="0033CC"/>
                </a:solidFill>
                <a:cs typeface="Courier New" pitchFamily="49" charset="0"/>
              </a:rPr>
              <a:t>id</a:t>
            </a:r>
            <a:r>
              <a:rPr lang="en-US" altLang="zh-CN" sz="2000">
                <a:solidFill>
                  <a:srgbClr val="009900"/>
                </a:solidFill>
                <a:cs typeface="Courier New" pitchFamily="49" charset="0"/>
              </a:rPr>
              <a:t>:</a:t>
            </a:r>
            <a:r>
              <a:rPr lang="en-US" altLang="zh-CN" sz="2000">
                <a:cs typeface="Courier New" pitchFamily="49" charset="0"/>
              </a:rPr>
              <a:t>&lt;ty&gt;</a:t>
            </a:r>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169E4801-EF0C-48ED-A738-EA21D0AAABC8}" type="slidenum">
              <a:rPr lang="en-US" altLang="zh-CN"/>
              <a:pPr>
                <a:defRPr/>
              </a:pPr>
              <a:t>5</a:t>
            </a:fld>
            <a:endParaRPr lang="en-US" altLang="zh-CN"/>
          </a:p>
        </p:txBody>
      </p:sp>
    </p:spTree>
    <p:extLst>
      <p:ext uri="{BB962C8B-B14F-4D97-AF65-F5344CB8AC3E}">
        <p14:creationId xmlns:p14="http://schemas.microsoft.com/office/powerpoint/2010/main" val="318257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endParaRPr lang="zh-CN" altLang="zh-CN"/>
          </a:p>
        </p:txBody>
      </p:sp>
      <p:sp>
        <p:nvSpPr>
          <p:cNvPr id="798723" name="Rectangle 3"/>
          <p:cNvSpPr>
            <a:spLocks noGrp="1" noChangeArrowheads="1"/>
          </p:cNvSpPr>
          <p:nvPr>
            <p:ph idx="1"/>
          </p:nvPr>
        </p:nvSpPr>
        <p:spPr/>
        <p:txBody>
          <a:bodyPr/>
          <a:lstStyle/>
          <a:p>
            <a:pPr eaLnBrk="1" hangingPunct="1">
              <a:defRPr/>
            </a:pPr>
            <a:r>
              <a:rPr lang="zh-CN" altLang="en-US"/>
              <a:t>语句</a:t>
            </a:r>
          </a:p>
          <a:p>
            <a:pPr eaLnBrk="1" hangingPunct="1">
              <a:buFont typeface="Webdings" pitchFamily="18" charset="2"/>
              <a:buNone/>
              <a:defRPr/>
            </a:pPr>
            <a:r>
              <a:rPr lang="en-US" altLang="zh-CN" sz="2000"/>
              <a:t>&lt;StmList&gt; </a:t>
            </a:r>
            <a:r>
              <a:rPr lang="en-US" altLang="zh-CN" sz="2000">
                <a:cs typeface="Courier New" pitchFamily="49" charset="0"/>
              </a:rPr>
              <a:t>→ &lt;Stm</a:t>
            </a:r>
            <a:r>
              <a:rPr lang="en-US" altLang="zh-CN" sz="2000" baseline="30000">
                <a:cs typeface="Courier New" pitchFamily="49" charset="0"/>
              </a:rPr>
              <a:t>1</a:t>
            </a:r>
            <a:r>
              <a:rPr lang="en-US" altLang="zh-CN" sz="2000">
                <a:cs typeface="Courier New" pitchFamily="49" charset="0"/>
              </a:rPr>
              <a:t>&gt;; … ; &lt;Stm</a:t>
            </a:r>
            <a:r>
              <a:rPr lang="en-US" altLang="zh-CN" sz="2000" baseline="30000">
                <a:cs typeface="Courier New" pitchFamily="49" charset="0"/>
              </a:rPr>
              <a:t>k</a:t>
            </a:r>
            <a:r>
              <a:rPr lang="en-US" altLang="zh-CN" sz="2000">
                <a:cs typeface="Courier New" pitchFamily="49" charset="0"/>
              </a:rPr>
              <a:t>&gt;</a:t>
            </a:r>
          </a:p>
          <a:p>
            <a:pPr eaLnBrk="1" hangingPunct="1">
              <a:buFont typeface="Webdings" pitchFamily="18" charset="2"/>
              <a:buNone/>
              <a:defRPr/>
            </a:pPr>
            <a:r>
              <a:rPr lang="en-US" altLang="zh-CN" sz="2000">
                <a:cs typeface="Courier New" pitchFamily="49" charset="0"/>
              </a:rPr>
              <a:t>&lt;Stm&gt;     →	  &lt;Var&gt;:= &lt;Exp&gt;</a:t>
            </a:r>
          </a:p>
          <a:p>
            <a:pPr eaLnBrk="1" hangingPunct="1">
              <a:buFont typeface="Webdings" pitchFamily="18" charset="2"/>
              <a:buNone/>
              <a:defRPr/>
            </a:pPr>
            <a:r>
              <a:rPr lang="en-US" altLang="zh-CN" sz="2000">
                <a:cs typeface="Courier New" pitchFamily="49" charset="0"/>
              </a:rPr>
              <a:t>			| </a:t>
            </a:r>
            <a:r>
              <a:rPr lang="en-US" altLang="zh-CN" sz="2000">
                <a:solidFill>
                  <a:srgbClr val="009900"/>
                </a:solidFill>
                <a:effectLst>
                  <a:outerShdw blurRad="38100" dist="38100" dir="2700000" algn="tl">
                    <a:srgbClr val="000000"/>
                  </a:outerShdw>
                </a:effectLst>
                <a:cs typeface="Courier New" pitchFamily="49" charset="0"/>
              </a:rPr>
              <a:t>&lt;Var&gt;:= new (ClassName)</a:t>
            </a:r>
          </a:p>
          <a:p>
            <a:pPr eaLnBrk="1" hangingPunct="1">
              <a:buFont typeface="Webdings" pitchFamily="18" charset="2"/>
              <a:buNone/>
              <a:defRPr/>
            </a:pPr>
            <a:r>
              <a:rPr lang="en-US" altLang="zh-CN" sz="2000">
                <a:cs typeface="Courier New" pitchFamily="49" charset="0"/>
              </a:rPr>
              <a:t>			| if &lt;Exp&gt; then &lt;Stm&gt; else &lt;Stm&gt;</a:t>
            </a:r>
          </a:p>
          <a:p>
            <a:pPr eaLnBrk="1" hangingPunct="1">
              <a:buFont typeface="Webdings" pitchFamily="18" charset="2"/>
              <a:buNone/>
              <a:defRPr/>
            </a:pPr>
            <a:r>
              <a:rPr lang="en-US" altLang="zh-CN" sz="2000">
                <a:cs typeface="Courier New" pitchFamily="49" charset="0"/>
              </a:rPr>
              <a:t>			| while &lt;Exp&gt; do &lt;Stm&gt;</a:t>
            </a:r>
          </a:p>
          <a:p>
            <a:pPr eaLnBrk="1" hangingPunct="1">
              <a:buFont typeface="Webdings" pitchFamily="18" charset="2"/>
              <a:buNone/>
              <a:defRPr/>
            </a:pPr>
            <a:r>
              <a:rPr lang="en-US" altLang="zh-CN" sz="2000"/>
              <a:t>			| call f( &lt;ActParamList)</a:t>
            </a:r>
          </a:p>
          <a:p>
            <a:pPr eaLnBrk="1" hangingPunct="1">
              <a:buFont typeface="Webdings" pitchFamily="18" charset="2"/>
              <a:buNone/>
              <a:defRPr/>
            </a:pPr>
            <a:r>
              <a:rPr lang="en-US" altLang="zh-CN" sz="2000"/>
              <a:t>			| </a:t>
            </a:r>
            <a:r>
              <a:rPr lang="en-US" altLang="zh-CN" sz="2000">
                <a:solidFill>
                  <a:srgbClr val="009900"/>
                </a:solidFill>
                <a:effectLst>
                  <a:outerShdw blurRad="38100" dist="38100" dir="2700000" algn="tl">
                    <a:srgbClr val="000000"/>
                  </a:outerShdw>
                </a:effectLst>
              </a:rPr>
              <a:t>&lt;Receiver&gt;.m(ActParamList)</a:t>
            </a:r>
          </a:p>
          <a:p>
            <a:pPr eaLnBrk="1" hangingPunct="1">
              <a:buFont typeface="Webdings" pitchFamily="18" charset="2"/>
              <a:buNone/>
              <a:defRPr/>
            </a:pPr>
            <a:r>
              <a:rPr lang="en-US" altLang="zh-CN" sz="2000">
                <a:solidFill>
                  <a:srgbClr val="009900"/>
                </a:solidFill>
                <a:effectLst>
                  <a:outerShdw blurRad="38100" dist="38100" dir="2700000" algn="tl">
                    <a:srgbClr val="000000"/>
                  </a:outerShdw>
                </a:effectLst>
              </a:rPr>
              <a:t>	</a:t>
            </a:r>
            <a:r>
              <a:rPr lang="en-US" altLang="zh-CN" sz="2000">
                <a:effectLst>
                  <a:outerShdw blurRad="38100" dist="38100" dir="2700000" algn="tl">
                    <a:srgbClr val="FFFFFF"/>
                  </a:outerShdw>
                </a:effectLst>
              </a:rPr>
              <a:t>		| return (&lt;Exp&gt;)</a:t>
            </a:r>
          </a:p>
          <a:p>
            <a:pPr eaLnBrk="1" hangingPunct="1">
              <a:buFont typeface="Webdings" pitchFamily="18" charset="2"/>
              <a:buNone/>
              <a:defRPr/>
            </a:pPr>
            <a:r>
              <a:rPr lang="en-US" altLang="zh-CN" sz="2000">
                <a:effectLst>
                  <a:outerShdw blurRad="38100" dist="38100" dir="2700000" algn="tl">
                    <a:srgbClr val="FFFFFF"/>
                  </a:outerShdw>
                </a:effectLst>
              </a:rPr>
              <a:t>&lt;Receiver&gt;</a:t>
            </a:r>
            <a:r>
              <a:rPr lang="en-US" altLang="zh-CN" sz="2000">
                <a:cs typeface="Courier New" pitchFamily="49" charset="0"/>
              </a:rPr>
              <a:t>→	&lt;Var&gt;</a:t>
            </a:r>
            <a:endParaRPr lang="en-US" altLang="zh-CN" sz="2000">
              <a:effectLst>
                <a:outerShdw blurRad="38100" dist="38100" dir="2700000" algn="tl">
                  <a:srgbClr val="FFFFFF"/>
                </a:outerShdw>
              </a:effectLst>
            </a:endParaRPr>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087ED7A6-374E-4FCD-BE25-FAECC898C475}" type="slidenum">
              <a:rPr lang="en-US" altLang="zh-CN"/>
              <a:pPr>
                <a:defRPr/>
              </a:pPr>
              <a:t>6</a:t>
            </a:fld>
            <a:endParaRPr lang="en-US" altLang="zh-CN"/>
          </a:p>
        </p:txBody>
      </p:sp>
    </p:spTree>
    <p:extLst>
      <p:ext uri="{BB962C8B-B14F-4D97-AF65-F5344CB8AC3E}">
        <p14:creationId xmlns:p14="http://schemas.microsoft.com/office/powerpoint/2010/main" val="269611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endParaRPr lang="zh-CN" altLang="zh-CN"/>
          </a:p>
        </p:txBody>
      </p:sp>
      <p:sp>
        <p:nvSpPr>
          <p:cNvPr id="17413" name="Rectangle 3"/>
          <p:cNvSpPr>
            <a:spLocks noGrp="1" noChangeArrowheads="1"/>
          </p:cNvSpPr>
          <p:nvPr>
            <p:ph idx="1"/>
          </p:nvPr>
        </p:nvSpPr>
        <p:spPr/>
        <p:txBody>
          <a:bodyPr/>
          <a:lstStyle/>
          <a:p>
            <a:pPr eaLnBrk="1" hangingPunct="1"/>
            <a:r>
              <a:rPr lang="zh-CN" altLang="en-US" dirty="0"/>
              <a:t>变量</a:t>
            </a:r>
          </a:p>
          <a:p>
            <a:pPr eaLnBrk="1" hangingPunct="1">
              <a:buFont typeface="Webdings" pitchFamily="18" charset="2"/>
              <a:buNone/>
            </a:pPr>
            <a:r>
              <a:rPr lang="en-US" altLang="zh-CN" sz="2000" dirty="0"/>
              <a:t>&lt;</a:t>
            </a:r>
            <a:r>
              <a:rPr lang="en-US" altLang="zh-CN" sz="2000" dirty="0" err="1"/>
              <a:t>Var</a:t>
            </a:r>
            <a:r>
              <a:rPr lang="en-US" altLang="zh-CN" sz="2000" dirty="0"/>
              <a:t>&gt; </a:t>
            </a:r>
            <a:r>
              <a:rPr lang="en-US" altLang="zh-CN" sz="2000" dirty="0">
                <a:cs typeface="Courier New" pitchFamily="49" charset="0"/>
              </a:rPr>
              <a:t>→ id | self | &lt;</a:t>
            </a:r>
            <a:r>
              <a:rPr lang="en-US" altLang="zh-CN" sz="2000" dirty="0" err="1">
                <a:cs typeface="Courier New" pitchFamily="49" charset="0"/>
              </a:rPr>
              <a:t>Var</a:t>
            </a:r>
            <a:r>
              <a:rPr lang="en-US" altLang="zh-CN" sz="2000" dirty="0">
                <a:cs typeface="Courier New" pitchFamily="49" charset="0"/>
              </a:rPr>
              <a:t>&gt;.id</a:t>
            </a:r>
          </a:p>
          <a:p>
            <a:pPr eaLnBrk="1" hangingPunct="1">
              <a:buFont typeface="Webdings" pitchFamily="18" charset="2"/>
              <a:buNone/>
            </a:pPr>
            <a:r>
              <a:rPr lang="en-US" altLang="zh-CN" sz="2000" dirty="0">
                <a:cs typeface="Courier New" pitchFamily="49" charset="0"/>
              </a:rPr>
              <a:t>id: </a:t>
            </a:r>
            <a:r>
              <a:rPr lang="zh-CN" altLang="en-US" sz="2000" dirty="0">
                <a:cs typeface="Courier New" pitchFamily="49" charset="0"/>
              </a:rPr>
              <a:t>一般变量，形参变量，成员变量</a:t>
            </a:r>
          </a:p>
          <a:p>
            <a:pPr eaLnBrk="1" hangingPunct="1">
              <a:buFont typeface="Webdings" pitchFamily="18" charset="2"/>
              <a:buNone/>
            </a:pPr>
            <a:r>
              <a:rPr lang="en-US" altLang="zh-CN" sz="2000" dirty="0">
                <a:cs typeface="Courier New" pitchFamily="49" charset="0"/>
              </a:rPr>
              <a:t>self:</a:t>
            </a:r>
            <a:r>
              <a:rPr lang="zh-CN" altLang="en-US" sz="2000" dirty="0">
                <a:cs typeface="Courier New" pitchFamily="49" charset="0"/>
              </a:rPr>
              <a:t>虚变量</a:t>
            </a:r>
          </a:p>
          <a:p>
            <a:pPr eaLnBrk="1" hangingPunct="1">
              <a:buFont typeface="Webdings" pitchFamily="18" charset="2"/>
              <a:buNone/>
            </a:pPr>
            <a:r>
              <a:rPr lang="en-US" altLang="zh-CN" sz="2000" dirty="0">
                <a:cs typeface="Courier New" pitchFamily="49" charset="0"/>
              </a:rPr>
              <a:t>&lt;</a:t>
            </a:r>
            <a:r>
              <a:rPr lang="en-US" altLang="zh-CN" sz="2000" dirty="0" err="1">
                <a:cs typeface="Courier New" pitchFamily="49" charset="0"/>
              </a:rPr>
              <a:t>Var</a:t>
            </a:r>
            <a:r>
              <a:rPr lang="en-US" altLang="zh-CN" sz="2000" dirty="0">
                <a:cs typeface="Courier New" pitchFamily="49" charset="0"/>
              </a:rPr>
              <a:t>&gt;.id:</a:t>
            </a:r>
            <a:r>
              <a:rPr lang="zh-CN" altLang="en-US" sz="2000" dirty="0">
                <a:cs typeface="Courier New" pitchFamily="49" charset="0"/>
              </a:rPr>
              <a:t>复合类型变量</a:t>
            </a:r>
          </a:p>
          <a:p>
            <a:pPr eaLnBrk="1" hangingPunct="1"/>
            <a:r>
              <a:rPr lang="zh-CN" altLang="en-US" dirty="0"/>
              <a:t>表达式</a:t>
            </a:r>
          </a:p>
          <a:p>
            <a:pPr eaLnBrk="1" hangingPunct="1">
              <a:buFont typeface="Webdings" pitchFamily="18" charset="2"/>
              <a:buNone/>
            </a:pPr>
            <a:r>
              <a:rPr lang="en-US" altLang="zh-CN" sz="2000" dirty="0"/>
              <a:t>&lt;</a:t>
            </a:r>
            <a:r>
              <a:rPr lang="en-US" altLang="zh-CN" sz="2000" dirty="0" err="1"/>
              <a:t>Exp</a:t>
            </a:r>
            <a:r>
              <a:rPr lang="en-US" altLang="zh-CN" sz="2000" dirty="0"/>
              <a:t>&gt; </a:t>
            </a:r>
            <a:r>
              <a:rPr lang="en-US" altLang="zh-CN" sz="2000" dirty="0">
                <a:cs typeface="Courier New" pitchFamily="49" charset="0"/>
              </a:rPr>
              <a:t>→ C  | &lt;</a:t>
            </a:r>
            <a:r>
              <a:rPr lang="en-US" altLang="zh-CN" sz="2000" dirty="0" err="1">
                <a:cs typeface="Courier New" pitchFamily="49" charset="0"/>
              </a:rPr>
              <a:t>Var</a:t>
            </a:r>
            <a:r>
              <a:rPr lang="en-US" altLang="zh-CN" sz="2000" dirty="0">
                <a:cs typeface="Courier New" pitchFamily="49" charset="0"/>
              </a:rPr>
              <a:t>&gt;</a:t>
            </a:r>
          </a:p>
          <a:p>
            <a:pPr eaLnBrk="1" hangingPunct="1">
              <a:buFont typeface="Webdings" pitchFamily="18" charset="2"/>
              <a:buNone/>
            </a:pPr>
            <a:r>
              <a:rPr lang="en-US" altLang="zh-CN" sz="2000" dirty="0">
                <a:cs typeface="Courier New" pitchFamily="49" charset="0"/>
              </a:rPr>
              <a:t>		| &lt;</a:t>
            </a:r>
            <a:r>
              <a:rPr lang="en-US" altLang="zh-CN" sz="2000" dirty="0" err="1">
                <a:cs typeface="Courier New" pitchFamily="49" charset="0"/>
              </a:rPr>
              <a:t>Exp</a:t>
            </a:r>
            <a:r>
              <a:rPr lang="en-US" altLang="zh-CN" sz="2000" dirty="0">
                <a:cs typeface="Courier New" pitchFamily="49" charset="0"/>
              </a:rPr>
              <a:t>&gt; &lt;op&gt; &lt;</a:t>
            </a:r>
            <a:r>
              <a:rPr lang="en-US" altLang="zh-CN" sz="2000" dirty="0" err="1">
                <a:cs typeface="Courier New" pitchFamily="49" charset="0"/>
              </a:rPr>
              <a:t>Exp</a:t>
            </a:r>
            <a:r>
              <a:rPr lang="en-US" altLang="zh-CN" sz="2000" dirty="0">
                <a:cs typeface="Courier New" pitchFamily="49" charset="0"/>
              </a:rPr>
              <a:t>&gt;</a:t>
            </a:r>
          </a:p>
          <a:p>
            <a:pPr eaLnBrk="1" hangingPunct="1">
              <a:buFont typeface="Webdings" pitchFamily="18" charset="2"/>
              <a:buNone/>
            </a:pPr>
            <a:r>
              <a:rPr lang="en-US" altLang="zh-CN" sz="2000" dirty="0">
                <a:cs typeface="Courier New" pitchFamily="49" charset="0"/>
              </a:rPr>
              <a:t>		| f( &lt;</a:t>
            </a:r>
            <a:r>
              <a:rPr lang="en-US" altLang="zh-CN" sz="2000" dirty="0" err="1">
                <a:cs typeface="Courier New" pitchFamily="49" charset="0"/>
              </a:rPr>
              <a:t>ActParamList</a:t>
            </a:r>
            <a:r>
              <a:rPr lang="en-US" altLang="zh-CN" sz="2000" dirty="0">
                <a:cs typeface="Courier New" pitchFamily="49" charset="0"/>
              </a:rPr>
              <a:t> )</a:t>
            </a:r>
          </a:p>
          <a:p>
            <a:pPr eaLnBrk="1" hangingPunct="1">
              <a:buFont typeface="Webdings" pitchFamily="18" charset="2"/>
              <a:buNone/>
            </a:pPr>
            <a:r>
              <a:rPr lang="en-US" altLang="zh-CN" sz="2000" dirty="0">
                <a:cs typeface="Courier New" pitchFamily="49" charset="0"/>
              </a:rPr>
              <a:t>		| &lt;Receiver&gt;.m ( &lt;</a:t>
            </a:r>
            <a:r>
              <a:rPr lang="en-US" altLang="zh-CN" sz="2000" dirty="0" err="1">
                <a:cs typeface="Courier New" pitchFamily="49" charset="0"/>
              </a:rPr>
              <a:t>ActParamList</a:t>
            </a:r>
            <a:r>
              <a:rPr lang="en-US" altLang="zh-CN" sz="2000" dirty="0">
                <a:cs typeface="Courier New" pitchFamily="49" charset="0"/>
              </a:rPr>
              <a:t>&gt; )</a:t>
            </a:r>
          </a:p>
          <a:p>
            <a:pPr eaLnBrk="1" hangingPunct="1">
              <a:buFont typeface="Webdings" pitchFamily="18" charset="2"/>
              <a:buNone/>
            </a:pPr>
            <a:r>
              <a:rPr lang="en-US" altLang="zh-CN" sz="2000" dirty="0"/>
              <a:t>&lt;</a:t>
            </a:r>
            <a:r>
              <a:rPr lang="en-US" altLang="zh-CN" sz="2000" dirty="0" err="1"/>
              <a:t>ActParamList</a:t>
            </a:r>
            <a:r>
              <a:rPr lang="en-US" altLang="zh-CN" sz="2000" dirty="0"/>
              <a:t>&gt; </a:t>
            </a:r>
            <a:r>
              <a:rPr lang="en-US" altLang="zh-CN" sz="2000" dirty="0">
                <a:cs typeface="Courier New" pitchFamily="49" charset="0"/>
              </a:rPr>
              <a:t>→ &lt;Exp</a:t>
            </a:r>
            <a:r>
              <a:rPr lang="en-US" altLang="zh-CN" sz="2000" baseline="30000" dirty="0">
                <a:cs typeface="Courier New" pitchFamily="49" charset="0"/>
              </a:rPr>
              <a:t>1</a:t>
            </a:r>
            <a:r>
              <a:rPr lang="en-US" altLang="zh-CN" sz="2000" dirty="0">
                <a:cs typeface="Courier New" pitchFamily="49" charset="0"/>
              </a:rPr>
              <a:t>&gt;, … , &lt;</a:t>
            </a:r>
            <a:r>
              <a:rPr lang="en-US" altLang="zh-CN" sz="2000" dirty="0" err="1">
                <a:cs typeface="Courier New" pitchFamily="49" charset="0"/>
              </a:rPr>
              <a:t>Exp</a:t>
            </a:r>
            <a:r>
              <a:rPr lang="en-US" altLang="zh-CN" sz="2000" baseline="30000" dirty="0" err="1">
                <a:cs typeface="Courier New" pitchFamily="49" charset="0"/>
              </a:rPr>
              <a:t>k</a:t>
            </a:r>
            <a:r>
              <a:rPr lang="en-US" altLang="zh-CN" sz="2000" dirty="0">
                <a:cs typeface="Courier New" pitchFamily="49" charset="0"/>
              </a:rPr>
              <a:t>&gt;</a:t>
            </a:r>
          </a:p>
        </p:txBody>
      </p:sp>
      <p:sp>
        <p:nvSpPr>
          <p:cNvPr id="5" name="页脚占位符 4"/>
          <p:cNvSpPr>
            <a:spLocks noGrp="1"/>
          </p:cNvSpPr>
          <p:nvPr>
            <p:ph type="ftr" sz="quarter" idx="11"/>
          </p:nvPr>
        </p:nvSpPr>
        <p:spPr/>
        <p:txBody>
          <a:bodyPr/>
          <a:lstStyle/>
          <a:p>
            <a:pPr>
              <a:defRPr/>
            </a:pPr>
            <a:r>
              <a:rPr lang="en-US" altLang="zh-CN"/>
              <a:t>华北电力大学控制与计算机学院王红制作</a:t>
            </a:r>
          </a:p>
        </p:txBody>
      </p:sp>
      <p:sp>
        <p:nvSpPr>
          <p:cNvPr id="6" name="灯片编号占位符 5"/>
          <p:cNvSpPr>
            <a:spLocks noGrp="1"/>
          </p:cNvSpPr>
          <p:nvPr>
            <p:ph type="sldNum" sz="quarter" idx="12"/>
          </p:nvPr>
        </p:nvSpPr>
        <p:spPr/>
        <p:txBody>
          <a:bodyPr/>
          <a:lstStyle/>
          <a:p>
            <a:pPr>
              <a:defRPr/>
            </a:pPr>
            <a:fld id="{2433C810-B528-4CFC-B3F9-C5E614AFBFA9}" type="slidenum">
              <a:rPr lang="en-US" altLang="zh-CN"/>
              <a:pPr>
                <a:defRPr/>
              </a:pPr>
              <a:t>7</a:t>
            </a:fld>
            <a:endParaRPr lang="en-US" altLang="zh-CN"/>
          </a:p>
        </p:txBody>
      </p:sp>
    </p:spTree>
    <p:extLst>
      <p:ext uri="{BB962C8B-B14F-4D97-AF65-F5344CB8AC3E}">
        <p14:creationId xmlns:p14="http://schemas.microsoft.com/office/powerpoint/2010/main" val="10979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20" name="Rectangle 4"/>
          <p:cNvSpPr>
            <a:spLocks noGrp="1" noChangeArrowheads="1"/>
          </p:cNvSpPr>
          <p:nvPr>
            <p:ph type="ctrTitle"/>
          </p:nvPr>
        </p:nvSpPr>
        <p:spPr/>
        <p:txBody>
          <a:bodyPr/>
          <a:lstStyle/>
          <a:p>
            <a:pPr eaLnBrk="1" hangingPunct="1">
              <a:defRPr/>
            </a:pPr>
            <a:r>
              <a:rPr lang="zh-CN" altLang="en-US"/>
              <a:t>编译程序的自展技术</a:t>
            </a:r>
          </a:p>
        </p:txBody>
      </p:sp>
      <p:pic>
        <p:nvPicPr>
          <p:cNvPr id="3084" name="Picture 12" descr="破壳而出的小鸡仔">
            <a:extLst>
              <a:ext uri="{FF2B5EF4-FFF2-40B4-BE49-F238E27FC236}">
                <a16:creationId xmlns:a16="http://schemas.microsoft.com/office/drawing/2014/main" id="{5A663CAF-2263-0FFC-F821-88CEE78918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1533" y="4421080"/>
            <a:ext cx="2140747" cy="160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88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DA70CE5D-DB06-F1D1-F129-89F31BF1F1CC}"/>
              </a:ext>
            </a:extLst>
          </p:cNvPr>
          <p:cNvSpPr>
            <a:spLocks noGrp="1"/>
          </p:cNvSpPr>
          <p:nvPr>
            <p:ph type="title"/>
          </p:nvPr>
        </p:nvSpPr>
        <p:spPr/>
        <p:txBody>
          <a:bodyPr/>
          <a:lstStyle/>
          <a:p>
            <a:endParaRPr lang="zh-CN" altLang="en-US"/>
          </a:p>
        </p:txBody>
      </p:sp>
      <p:graphicFrame>
        <p:nvGraphicFramePr>
          <p:cNvPr id="6" name="内容占位符 5">
            <a:extLst>
              <a:ext uri="{FF2B5EF4-FFF2-40B4-BE49-F238E27FC236}">
                <a16:creationId xmlns:a16="http://schemas.microsoft.com/office/drawing/2014/main" id="{D07FF4D8-6ECB-1508-70E4-506DF3368D2A}"/>
              </a:ext>
            </a:extLst>
          </p:cNvPr>
          <p:cNvGraphicFramePr>
            <a:graphicFrameLocks noGrp="1"/>
          </p:cNvGraphicFramePr>
          <p:nvPr>
            <p:ph idx="1"/>
            <p:extLst>
              <p:ext uri="{D42A27DB-BD31-4B8C-83A1-F6EECF244321}">
                <p14:modId xmlns:p14="http://schemas.microsoft.com/office/powerpoint/2010/main" val="1268064580"/>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4085F77E-6CDC-1165-2102-D79CF8D37EFA}"/>
              </a:ext>
            </a:extLst>
          </p:cNvPr>
          <p:cNvSpPr>
            <a:spLocks noGrp="1"/>
          </p:cNvSpPr>
          <p:nvPr>
            <p:ph type="ftr" sz="quarter" idx="11"/>
          </p:nvPr>
        </p:nvSpPr>
        <p:spPr/>
        <p:txBody>
          <a:bodyPr/>
          <a:lstStyle/>
          <a:p>
            <a:r>
              <a:rPr lang="zh-CN" altLang="en-US"/>
              <a:t>华北电力大学 控制与计算机工程学院王红 制作</a:t>
            </a:r>
            <a:endParaRPr lang="en-US" altLang="zh-CN"/>
          </a:p>
        </p:txBody>
      </p:sp>
      <p:sp>
        <p:nvSpPr>
          <p:cNvPr id="5" name="灯片编号占位符 4">
            <a:extLst>
              <a:ext uri="{FF2B5EF4-FFF2-40B4-BE49-F238E27FC236}">
                <a16:creationId xmlns:a16="http://schemas.microsoft.com/office/drawing/2014/main" id="{F63520DC-ADC5-5213-FDDB-4516BDD1FFF3}"/>
              </a:ext>
            </a:extLst>
          </p:cNvPr>
          <p:cNvSpPr>
            <a:spLocks noGrp="1"/>
          </p:cNvSpPr>
          <p:nvPr>
            <p:ph type="sldNum" sz="quarter" idx="12"/>
          </p:nvPr>
        </p:nvSpPr>
        <p:spPr/>
        <p:txBody>
          <a:bodyPr/>
          <a:lstStyle/>
          <a:p>
            <a:fld id="{B5560236-5FD0-42E7-89CF-9E3F8282410C}" type="slidenum">
              <a:rPr lang="en-US" altLang="zh-CN" smtClean="0"/>
              <a:pPr/>
              <a:t>9</a:t>
            </a:fld>
            <a:endParaRPr lang="en-US" altLang="zh-CN"/>
          </a:p>
        </p:txBody>
      </p:sp>
    </p:spTree>
    <p:extLst>
      <p:ext uri="{BB962C8B-B14F-4D97-AF65-F5344CB8AC3E}">
        <p14:creationId xmlns:p14="http://schemas.microsoft.com/office/powerpoint/2010/main" val="2535327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103</TotalTime>
  <Words>716</Words>
  <Application>Microsoft Office PowerPoint</Application>
  <PresentationFormat>全屏显示(4:3)</PresentationFormat>
  <Paragraphs>121</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黑体</vt:lpstr>
      <vt:lpstr>微软雅黑</vt:lpstr>
      <vt:lpstr>Arial</vt:lpstr>
      <vt:lpstr>Century Gothic</vt:lpstr>
      <vt:lpstr>Courier New</vt:lpstr>
      <vt:lpstr>Webdings</vt:lpstr>
      <vt:lpstr>Wingdings 2</vt:lpstr>
      <vt:lpstr>奥斯汀</vt:lpstr>
      <vt:lpstr>公式</vt:lpstr>
      <vt:lpstr>编译的外延</vt:lpstr>
      <vt:lpstr>对象式语言的实现</vt:lpstr>
      <vt:lpstr>面向对象语言SOOL的语法</vt:lpstr>
      <vt:lpstr>PowerPoint 演示文稿</vt:lpstr>
      <vt:lpstr>PowerPoint 演示文稿</vt:lpstr>
      <vt:lpstr>PowerPoint 演示文稿</vt:lpstr>
      <vt:lpstr>PowerPoint 演示文稿</vt:lpstr>
      <vt:lpstr>编译程序的自展技术</vt:lpstr>
      <vt:lpstr>PowerPoint 演示文稿</vt:lpstr>
      <vt:lpstr>T型图</vt:lpstr>
      <vt:lpstr>自展的思想</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dc:title>
  <dc:creator>wh</dc:creator>
  <cp:lastModifiedBy>Wang Hong</cp:lastModifiedBy>
  <cp:revision>15</cp:revision>
  <dcterms:created xsi:type="dcterms:W3CDTF">2015-09-09T07:34:40Z</dcterms:created>
  <dcterms:modified xsi:type="dcterms:W3CDTF">2022-11-06T06:25:13Z</dcterms:modified>
</cp:coreProperties>
</file>